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50"/>
  </p:notesMasterIdLst>
  <p:handoutMasterIdLst>
    <p:handoutMasterId r:id="rId51"/>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Lst>
  <p:sldSz cx="9144000" cy="5143500" type="screen16x9"/>
  <p:notesSz cx="6858000" cy="9144000"/>
  <p:embeddedFontLst>
    <p:embeddedFont>
      <p:font typeface="Calibri" panose="020F0502020204030204" pitchFamily="34" charset="0"/>
      <p:regular r:id="rId52"/>
      <p:bold r:id="rId53"/>
      <p:italic r:id="rId54"/>
      <p:boldItalic r:id="rId55"/>
    </p:embeddedFont>
    <p:embeddedFont>
      <p:font typeface="Montserrat"/>
      <p:regular r:id="rId56"/>
      <p:bold r:id="rId57"/>
      <p:italic r:id="rId58"/>
      <p:boldItalic r:id="rId59"/>
    </p:embeddedFont>
    <p:embeddedFont>
      <p:font typeface="Wingdings 2" panose="05020102010507070707" pitchFamily="18" charset="2"/>
      <p:regular r:id="rId60"/>
    </p:embeddedFont>
    <p:embeddedFont>
      <p:font typeface="Lato" panose="020F0502020204030203"/>
      <p:regular r:id="rId61"/>
      <p:bold r:id="rId62"/>
      <p:italic r:id="rId63"/>
      <p:boldItalic r:id="rId64"/>
    </p:embeddedFont>
    <p:embeddedFont>
      <p:font typeface="Roboto"/>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83AE0C-F691-4B65-BAFA-69FC3B2007E5}">
  <a:tblStyle styleId="{DD83AE0C-F691-4B65-BAFA-69FC3B2007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66440" autoAdjust="0"/>
  </p:normalViewPr>
  <p:slideViewPr>
    <p:cSldViewPr snapToGrid="0">
      <p:cViewPr varScale="1">
        <p:scale>
          <a:sx n="64" d="100"/>
          <a:sy n="64" d="100"/>
        </p:scale>
        <p:origin x="1254" y="66"/>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handoutMaster" Target="handoutMasters/handoutMaster1.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smtClean="0"/>
              <a:t>updated</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56F3A1-8990-4501-B887-7C1E34D0705A}" type="slidenum">
              <a:rPr lang="en-US" smtClean="0"/>
              <a:t>‹#›</a:t>
            </a:fld>
            <a:endParaRPr lang="en-US"/>
          </a:p>
        </p:txBody>
      </p:sp>
    </p:spTree>
    <p:extLst>
      <p:ext uri="{BB962C8B-B14F-4D97-AF65-F5344CB8AC3E}">
        <p14:creationId xmlns:p14="http://schemas.microsoft.com/office/powerpoint/2010/main" val="17264617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cog.org/education-and-events/publications/larc-quick-coding-guid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cog.org/education-and-events/publications/larc-quick-coding-guid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rhntc.org/resources/elements-medical-decision-making-during-family-planning-visits-job-ai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s://rhntc.org/resources/coding-telemedicine-visits-job-aid" TargetMode="External"/><Relationship Id="rId3" Type="http://schemas.openxmlformats.org/officeDocument/2006/relationships/hyperlink" Target="https://rhntc.org/resources/coding-reproductive-health-care-environment-fundamentals-coding-elearning-module-1" TargetMode="External"/><Relationship Id="rId7" Type="http://schemas.openxmlformats.org/officeDocument/2006/relationships/hyperlink" Target="https://rhntc.org/resources/evaluation-and-management-codes-job-aid"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rhntc.org/resources/elements-medical-decision-making-during-family-planning-visits-job-aid" TargetMode="External"/><Relationship Id="rId5" Type="http://schemas.openxmlformats.org/officeDocument/2006/relationships/hyperlink" Target="https://rhntc.org/resources/commonly-used-cpt-and-hcpcs-codes-reproductive-health-care-job-aid" TargetMode="External"/><Relationship Id="rId4" Type="http://schemas.openxmlformats.org/officeDocument/2006/relationships/hyperlink" Target="https://rhntc.org/resources/icd-10-codes-family-planning-services-job-aid" TargetMode="External"/><Relationship Id="rId9" Type="http://schemas.openxmlformats.org/officeDocument/2006/relationships/hyperlink" Target="https://www.nationalfamilyplanning.org/telehealth-billing--coding?"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a-assn.org/system/files/2019-06/cpt-office-prolonged-svs-code-chang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 dirty="0" smtClean="0">
                <a:sym typeface="Roboto"/>
              </a:rPr>
              <a:t>What’s </a:t>
            </a:r>
            <a:r>
              <a:rPr lang="en" dirty="0">
                <a:sym typeface="Roboto"/>
              </a:rPr>
              <a:t>New with Coding? Updates for Title X </a:t>
            </a:r>
            <a:r>
              <a:rPr lang="en" dirty="0" smtClean="0">
                <a:sym typeface="Roboto"/>
              </a:rPr>
              <a:t>Family Planning Agencies</a:t>
            </a:r>
            <a:endParaRPr dirty="0">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bee56db9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bee56db9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To </a:t>
            </a:r>
            <a:r>
              <a:rPr lang="en" dirty="0">
                <a:solidFill>
                  <a:schemeClr val="dk1"/>
                </a:solidFill>
                <a:latin typeface="Calibri"/>
                <a:ea typeface="Calibri"/>
                <a:cs typeface="Calibri"/>
                <a:sym typeface="Calibri"/>
              </a:rPr>
              <a:t>select the overall MDM and ultimately the E/M code - we need to determine the level based on the highest 2 elements that are met or exceeded. </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Let’s </a:t>
            </a:r>
            <a:r>
              <a:rPr lang="en" dirty="0">
                <a:solidFill>
                  <a:schemeClr val="dk1"/>
                </a:solidFill>
                <a:latin typeface="Calibri"/>
                <a:ea typeface="Calibri"/>
                <a:cs typeface="Calibri"/>
                <a:sym typeface="Calibri"/>
              </a:rPr>
              <a:t>review our patient’s </a:t>
            </a:r>
            <a:r>
              <a:rPr lang="en" dirty="0" smtClean="0">
                <a:solidFill>
                  <a:schemeClr val="dk1"/>
                </a:solidFill>
                <a:latin typeface="Calibri"/>
                <a:ea typeface="Calibri"/>
                <a:cs typeface="Calibri"/>
                <a:sym typeface="Calibri"/>
              </a:rPr>
              <a:t>visit:</a:t>
            </a:r>
            <a:endParaRPr lang="en" dirty="0">
              <a:solidFill>
                <a:schemeClr val="dk1"/>
              </a:solidFill>
              <a:latin typeface="Calibri"/>
              <a:ea typeface="Calibri"/>
              <a:cs typeface="Calibri"/>
              <a:sym typeface="Calibri"/>
            </a:endParaRPr>
          </a:p>
          <a:p>
            <a:pPr marL="630936" lvl="1"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Our </a:t>
            </a:r>
            <a:r>
              <a:rPr lang="en" dirty="0">
                <a:solidFill>
                  <a:schemeClr val="dk1"/>
                </a:solidFill>
                <a:latin typeface="Calibri"/>
                <a:ea typeface="Calibri"/>
                <a:cs typeface="Calibri"/>
                <a:sym typeface="Calibri"/>
              </a:rPr>
              <a:t>healthy patient presented for contraceptive counseling wanting to initiate a method - we determined this was a 1 problem or a Low level for the first element of Problems addressed</a:t>
            </a:r>
            <a:endParaRPr dirty="0">
              <a:solidFill>
                <a:schemeClr val="dk1"/>
              </a:solidFill>
              <a:latin typeface="Calibri"/>
              <a:ea typeface="Calibri"/>
              <a:cs typeface="Calibri"/>
              <a:sym typeface="Calibri"/>
            </a:endParaRPr>
          </a:p>
          <a:p>
            <a:pPr marL="630936" marR="0" lvl="1" indent="-171450" algn="l" rtl="0">
              <a:lnSpc>
                <a:spcPct val="115000"/>
              </a:lnSpc>
              <a:spcBef>
                <a:spcPts val="0"/>
              </a:spcBef>
              <a:spcAft>
                <a:spcPts val="0"/>
              </a:spcAft>
              <a:buClr>
                <a:schemeClr val="dk1"/>
              </a:buClr>
              <a:buSzPts val="1100"/>
              <a:buFont typeface="Arial"/>
              <a:buChar char="○"/>
            </a:pPr>
            <a:r>
              <a:rPr lang="en" sz="1100" b="0" i="0" u="none" strike="noStrike" cap="none" dirty="0">
                <a:solidFill>
                  <a:schemeClr val="dk1"/>
                </a:solidFill>
                <a:latin typeface="Calibri"/>
                <a:ea typeface="Calibri"/>
                <a:cs typeface="Calibri"/>
                <a:sym typeface="Calibri"/>
              </a:rPr>
              <a:t>Our patient was screened for Chlamydia and Gonorrhea and also was administered a point-of-care pregnancy test.  Remember - we can only count the send-out lab tests not the in-house point of care ones towards the data element - so we have 2 tests ordered or a low level of data</a:t>
            </a:r>
            <a:endParaRPr sz="1100" b="0" i="0" u="none" strike="noStrike" cap="none" dirty="0">
              <a:solidFill>
                <a:schemeClr val="dk1"/>
              </a:solidFill>
              <a:latin typeface="Calibri"/>
              <a:ea typeface="Calibri"/>
              <a:cs typeface="Calibri"/>
              <a:sym typeface="Calibri"/>
            </a:endParaRPr>
          </a:p>
          <a:p>
            <a:pPr marL="630936" marR="0" lvl="1" indent="-171450" algn="l" rtl="0">
              <a:lnSpc>
                <a:spcPct val="115000"/>
              </a:lnSpc>
              <a:spcBef>
                <a:spcPts val="0"/>
              </a:spcBef>
              <a:spcAft>
                <a:spcPts val="0"/>
              </a:spcAft>
              <a:buClr>
                <a:schemeClr val="dk1"/>
              </a:buClr>
              <a:buSzPts val="1100"/>
              <a:buFont typeface="Arial"/>
              <a:buChar char="○"/>
            </a:pPr>
            <a:r>
              <a:rPr lang="en" sz="1100" b="0" i="0" u="none" strike="noStrike" cap="none" dirty="0" smtClean="0">
                <a:solidFill>
                  <a:schemeClr val="dk1"/>
                </a:solidFill>
                <a:latin typeface="Calibri"/>
                <a:ea typeface="Calibri"/>
                <a:cs typeface="Calibri"/>
                <a:sym typeface="Calibri"/>
              </a:rPr>
              <a:t>Finally, </a:t>
            </a:r>
            <a:r>
              <a:rPr lang="en" sz="1100" b="0" i="0" u="none" strike="noStrike" cap="none" dirty="0">
                <a:solidFill>
                  <a:schemeClr val="dk1"/>
                </a:solidFill>
                <a:latin typeface="Calibri"/>
                <a:ea typeface="Calibri"/>
                <a:cs typeface="Calibri"/>
                <a:sym typeface="Calibri"/>
              </a:rPr>
              <a:t>our patient was prescribed oral contraceptive pills so our risk level is moderate.  It’s helpful to remember if you prescribe a prescription level drug - the data is moderate and if its OTC its generally a low level of risk</a:t>
            </a:r>
            <a:endParaRPr sz="1100" b="0" i="0" u="none" strike="noStrike" cap="none" dirty="0">
              <a:solidFill>
                <a:schemeClr val="dk1"/>
              </a:solidFill>
              <a:latin typeface="Calibri"/>
              <a:ea typeface="Calibri"/>
              <a:cs typeface="Calibri"/>
              <a:sym typeface="Calibri"/>
            </a:endParaRPr>
          </a:p>
          <a:p>
            <a:pPr marL="630936" marR="0" lvl="1" indent="-171450" algn="l" rtl="0">
              <a:lnSpc>
                <a:spcPct val="115000"/>
              </a:lnSpc>
              <a:spcBef>
                <a:spcPts val="0"/>
              </a:spcBef>
              <a:spcAft>
                <a:spcPts val="0"/>
              </a:spcAft>
              <a:buClr>
                <a:schemeClr val="dk1"/>
              </a:buClr>
              <a:buSzPts val="1100"/>
              <a:buFont typeface="Arial"/>
              <a:buChar char="○"/>
            </a:pPr>
            <a:r>
              <a:rPr lang="en" sz="1100" b="0" i="0" u="none" strike="noStrike" cap="none" dirty="0">
                <a:solidFill>
                  <a:schemeClr val="dk1"/>
                </a:solidFill>
                <a:latin typeface="Calibri"/>
                <a:ea typeface="Calibri"/>
                <a:cs typeface="Calibri"/>
                <a:sym typeface="Calibri"/>
              </a:rPr>
              <a:t>If we put the 3 elements together for our patient.- Problem = LOW, Data = limited and Risk = moderate – we determine the overall MDM level is LOW = which equates to 99203 for a new patient or 99213 if she is established or seen within the last 3 years. If the MDM level was moderate, you could code either 99204 or 99214.</a:t>
            </a:r>
            <a:endParaRPr sz="1100" b="0" i="0" u="none" strike="noStrike" cap="none" dirty="0">
              <a:solidFill>
                <a:schemeClr val="dk1"/>
              </a:solidFill>
              <a:latin typeface="Calibri"/>
              <a:ea typeface="Calibri"/>
              <a:cs typeface="Calibri"/>
              <a:sym typeface="Calibri"/>
            </a:endParaRPr>
          </a:p>
          <a:p>
            <a:pPr marL="630936" marR="0" lvl="1" indent="-171450" algn="l" rtl="0">
              <a:lnSpc>
                <a:spcPct val="115000"/>
              </a:lnSpc>
              <a:spcBef>
                <a:spcPts val="0"/>
              </a:spcBef>
              <a:spcAft>
                <a:spcPts val="0"/>
              </a:spcAft>
              <a:buClr>
                <a:schemeClr val="dk1"/>
              </a:buClr>
              <a:buSzPts val="1100"/>
              <a:buFont typeface="Arial"/>
              <a:buChar char="○"/>
            </a:pPr>
            <a:r>
              <a:rPr lang="en" sz="1100" b="0" i="0" u="none" strike="noStrike" cap="none" dirty="0">
                <a:solidFill>
                  <a:schemeClr val="dk1"/>
                </a:solidFill>
                <a:latin typeface="Calibri"/>
                <a:ea typeface="Calibri"/>
                <a:cs typeface="Calibri"/>
                <a:sym typeface="Calibri"/>
              </a:rPr>
              <a:t>It’s important to ensure your clinical staff is trained on these changes, have job aides for reference and the EHR is updated accordingly, to ensure you are coding the correct level of E/M code and receiving optimal reimbursement</a:t>
            </a:r>
            <a:r>
              <a:rPr lang="en" sz="1100" b="0" i="0" u="none" strike="noStrike" cap="none" dirty="0" smtClean="0">
                <a:solidFill>
                  <a:schemeClr val="dk1"/>
                </a:solidFill>
                <a:latin typeface="Calibri"/>
                <a:ea typeface="Calibri"/>
                <a:cs typeface="Calibri"/>
                <a:sym typeface="Calibri"/>
              </a:rPr>
              <a:t>.</a:t>
            </a:r>
            <a:endParaRPr sz="11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ee56db96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ee56db96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 dirty="0" smtClean="0">
                <a:solidFill>
                  <a:schemeClr val="dk1"/>
                </a:solidFill>
                <a:latin typeface="Calibri"/>
                <a:ea typeface="Calibri"/>
                <a:cs typeface="Calibri"/>
                <a:sym typeface="Calibri"/>
              </a:rPr>
              <a:t>Let’s </a:t>
            </a:r>
            <a:r>
              <a:rPr lang="en" dirty="0">
                <a:solidFill>
                  <a:schemeClr val="dk1"/>
                </a:solidFill>
                <a:latin typeface="Calibri"/>
                <a:ea typeface="Calibri"/>
                <a:cs typeface="Calibri"/>
                <a:sym typeface="Calibri"/>
              </a:rPr>
              <a:t>now look at using the time method. Prior to 2021, you could use time to determine the E/M code if counseling or coordination of care with a provider exceeded 50% of their total face-to-face time with a client. Time on all the non-face-to-face activities the clinician does as part of a visit didn’t </a:t>
            </a:r>
            <a:r>
              <a:rPr lang="en" dirty="0" smtClean="0">
                <a:solidFill>
                  <a:schemeClr val="dk1"/>
                </a:solidFill>
                <a:latin typeface="Calibri"/>
                <a:ea typeface="Calibri"/>
                <a:cs typeface="Calibri"/>
                <a:sym typeface="Calibri"/>
              </a:rPr>
              <a:t>count</a:t>
            </a:r>
          </a:p>
          <a:p>
            <a:pPr marL="630936" lvl="1" indent="-171450" algn="l" rtl="0">
              <a:lnSpc>
                <a:spcPct val="115000"/>
              </a:lnSpc>
              <a:spcBef>
                <a:spcPts val="0"/>
              </a:spcBef>
              <a:spcAft>
                <a:spcPts val="0"/>
              </a:spcAft>
            </a:pPr>
            <a:r>
              <a:rPr lang="en" dirty="0" smtClean="0">
                <a:solidFill>
                  <a:schemeClr val="dk1"/>
                </a:solidFill>
                <a:latin typeface="Calibri"/>
                <a:ea typeface="Calibri"/>
                <a:cs typeface="Calibri"/>
                <a:sym typeface="Calibri"/>
              </a:rPr>
              <a:t>Now </a:t>
            </a:r>
            <a:r>
              <a:rPr lang="en" dirty="0">
                <a:solidFill>
                  <a:schemeClr val="dk1"/>
                </a:solidFill>
                <a:latin typeface="Calibri"/>
                <a:ea typeface="Calibri"/>
                <a:cs typeface="Calibri"/>
                <a:sym typeface="Calibri"/>
              </a:rPr>
              <a:t>you can use the total cumulative time on the date of the encounter which included BOTH the face-to-face and non-face-to-face time personally spent by the clinician on the day of the encounter. This is a BIG change and its really important to review what can be counted with your clinical staff. On the next slide we’ll look at what you can include specifically in time.</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If </a:t>
            </a:r>
            <a:r>
              <a:rPr lang="en" dirty="0">
                <a:solidFill>
                  <a:schemeClr val="dk1"/>
                </a:solidFill>
                <a:latin typeface="Calibri"/>
                <a:ea typeface="Calibri"/>
                <a:cs typeface="Calibri"/>
                <a:sym typeface="Calibri"/>
              </a:rPr>
              <a:t>our clinician spent 30 minutes total with our patient – you could code 99203 for a new patient or 99214 for an established patient.  Just remember that the time needs to be clearly documented to support the code billed</a:t>
            </a:r>
            <a:r>
              <a:rPr lang="en" dirty="0" smtClean="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b6cdb704c2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b6cdb704c2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 dirty="0" smtClean="0">
                <a:solidFill>
                  <a:schemeClr val="dk1"/>
                </a:solidFill>
                <a:latin typeface="Calibri"/>
                <a:ea typeface="Calibri"/>
                <a:cs typeface="Calibri"/>
                <a:sym typeface="Calibri"/>
              </a:rPr>
              <a:t>Let’s </a:t>
            </a:r>
            <a:r>
              <a:rPr lang="en" dirty="0">
                <a:solidFill>
                  <a:schemeClr val="dk1"/>
                </a:solidFill>
                <a:latin typeface="Calibri"/>
                <a:ea typeface="Calibri"/>
                <a:cs typeface="Calibri"/>
                <a:sym typeface="Calibri"/>
              </a:rPr>
              <a:t>now look at using the time method. Prior to 2021, you could use time to determine the E/M code if counseling or coordination of care with a provider exceeded 50% of their total face-to-face time with a client. Time on all the non-face-to-face activities the clinician does as part of a visit didn’t </a:t>
            </a:r>
            <a:r>
              <a:rPr lang="en" dirty="0" smtClean="0">
                <a:solidFill>
                  <a:schemeClr val="dk1"/>
                </a:solidFill>
                <a:latin typeface="Calibri"/>
                <a:ea typeface="Calibri"/>
                <a:cs typeface="Calibri"/>
                <a:sym typeface="Calibri"/>
              </a:rPr>
              <a:t>count</a:t>
            </a:r>
            <a:endParaRPr lang="en"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pPr>
            <a:r>
              <a:rPr lang="en" dirty="0" smtClean="0">
                <a:solidFill>
                  <a:schemeClr val="dk1"/>
                </a:solidFill>
                <a:latin typeface="Calibri"/>
                <a:ea typeface="Calibri"/>
                <a:cs typeface="Calibri"/>
                <a:sym typeface="Calibri"/>
              </a:rPr>
              <a:t>Now </a:t>
            </a:r>
            <a:r>
              <a:rPr lang="en" dirty="0">
                <a:solidFill>
                  <a:schemeClr val="dk1"/>
                </a:solidFill>
                <a:latin typeface="Calibri"/>
                <a:ea typeface="Calibri"/>
                <a:cs typeface="Calibri"/>
                <a:sym typeface="Calibri"/>
              </a:rPr>
              <a:t>you can use the total cumulative time on the date of the encounter which included BOTH the face-to-face and non-face-to-face time personally spent by the clinician on the day of the encounter. This is a BIG change and its really important to review what can be counted with your clinical staff. On the next slide we’ll look at what you can include specifically in time.</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If </a:t>
            </a:r>
            <a:r>
              <a:rPr lang="en" dirty="0">
                <a:solidFill>
                  <a:schemeClr val="dk1"/>
                </a:solidFill>
                <a:latin typeface="Calibri"/>
                <a:ea typeface="Calibri"/>
                <a:cs typeface="Calibri"/>
                <a:sym typeface="Calibri"/>
              </a:rPr>
              <a:t>our clinician spent 30 minutes total with our patient – you could code 99203 for a new patient or 99214 for an established patient.  Just remember that the time needs to be clearly documented to support the code billed</a:t>
            </a:r>
            <a:r>
              <a:rPr lang="en" dirty="0" smtClean="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b6cdb704c2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b6cdb704c2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3736" lvl="0" indent="-173736" algn="l" rtl="0">
              <a:lnSpc>
                <a:spcPct val="115000"/>
              </a:lnSpc>
              <a:spcBef>
                <a:spcPts val="0"/>
              </a:spcBef>
              <a:spcAft>
                <a:spcPts val="0"/>
              </a:spcAft>
              <a:buClr>
                <a:schemeClr val="dk1"/>
              </a:buClr>
              <a:buSzPts val="1100"/>
              <a:buFont typeface="Calibri"/>
              <a:buChar char="●"/>
            </a:pPr>
            <a:r>
              <a:rPr lang="en" dirty="0" smtClean="0">
                <a:solidFill>
                  <a:schemeClr val="dk1"/>
                </a:solidFill>
                <a:latin typeface="Calibri"/>
                <a:ea typeface="Calibri"/>
                <a:cs typeface="Calibri"/>
                <a:sym typeface="Calibri"/>
              </a:rPr>
              <a:t>The </a:t>
            </a:r>
            <a:r>
              <a:rPr lang="en" dirty="0">
                <a:solidFill>
                  <a:schemeClr val="dk1"/>
                </a:solidFill>
                <a:latin typeface="Calibri"/>
                <a:ea typeface="Calibri"/>
                <a:cs typeface="Calibri"/>
                <a:sym typeface="Calibri"/>
              </a:rPr>
              <a:t>AMA guidance provides the following activities to help you determine the total time:</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Preparing to see the patient (e.g., review of tests, connecting to the tele-platform)</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Obtaining and/or reviewing separately obtained history</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Performing a medically appropriate examination and/or evaluation</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Counseling and educating the patient/family/caregiver</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Ordering medications, contraceptives, tests, or procedures</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Referring and communicating with other health care professionals (when not separately reported)</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Documenting clinical information in the electronic or other health record</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Independently interpreting results (not separately reported) and communicating results to the patient/family/caregiver</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Care coordination (not separately reported)</a:t>
            </a:r>
            <a:endParaRPr dirty="0">
              <a:solidFill>
                <a:schemeClr val="dk1"/>
              </a:solidFill>
              <a:latin typeface="Calibri"/>
              <a:ea typeface="Calibri"/>
              <a:cs typeface="Calibri"/>
              <a:sym typeface="Calibri"/>
            </a:endParaRPr>
          </a:p>
          <a:p>
            <a:pPr marL="173736" lvl="0" indent="-298450"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What’s NOT included:</a:t>
            </a:r>
            <a:endParaRPr dirty="0">
              <a:solidFill>
                <a:schemeClr val="dk1"/>
              </a:solidFill>
              <a:latin typeface="Calibri"/>
              <a:ea typeface="Calibri"/>
              <a:cs typeface="Calibri"/>
              <a:sym typeface="Calibri"/>
            </a:endParaRPr>
          </a:p>
          <a:p>
            <a:pPr marL="630936" marR="0" lvl="1" indent="-173736" algn="l" rtl="0">
              <a:lnSpc>
                <a:spcPct val="115000"/>
              </a:lnSpc>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Don’t include services that are separately reported with a. different CPT code such s a LARC insertion or removal or point- of care tests like microscopy. This is a common mistake and its important to be clear in the documentation.</a:t>
            </a:r>
            <a:endParaRPr sz="1100" b="0" i="0" u="none" strike="noStrike" cap="none" dirty="0">
              <a:solidFill>
                <a:schemeClr val="dk1"/>
              </a:solidFill>
              <a:latin typeface="Calibri"/>
              <a:ea typeface="Calibri"/>
              <a:cs typeface="Calibri"/>
              <a:sym typeface="Calibri"/>
            </a:endParaRPr>
          </a:p>
          <a:p>
            <a:pPr marL="630936" marR="0" lvl="1" indent="-173736" algn="l" rtl="0">
              <a:lnSpc>
                <a:spcPct val="115000"/>
              </a:lnSpc>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Don’t include time with the front desk and nursing staff.</a:t>
            </a:r>
            <a:endParaRPr sz="1100" b="0" i="0" u="none" strike="noStrike" cap="none" dirty="0">
              <a:solidFill>
                <a:schemeClr val="dk1"/>
              </a:solidFill>
              <a:latin typeface="Calibri"/>
              <a:ea typeface="Calibri"/>
              <a:cs typeface="Calibri"/>
              <a:sym typeface="Calibri"/>
            </a:endParaRPr>
          </a:p>
          <a:p>
            <a:pPr marL="630936" marR="0" lvl="1" indent="-173736" algn="l" rtl="0">
              <a:lnSpc>
                <a:spcPct val="115000"/>
              </a:lnSpc>
              <a:spcBef>
                <a:spcPts val="0"/>
              </a:spcBef>
              <a:spcAft>
                <a:spcPts val="0"/>
              </a:spcAft>
              <a:buClr>
                <a:schemeClr val="dk1"/>
              </a:buClr>
              <a:buSzPts val="1100"/>
              <a:buFont typeface="Calibri"/>
              <a:buChar char="○"/>
            </a:pPr>
            <a:r>
              <a:rPr lang="en" sz="1100" b="0" i="0" u="none" strike="noStrike" cap="none" dirty="0">
                <a:solidFill>
                  <a:schemeClr val="dk1"/>
                </a:solidFill>
                <a:latin typeface="Calibri"/>
                <a:ea typeface="Calibri"/>
                <a:cs typeface="Calibri"/>
                <a:sym typeface="Calibri"/>
              </a:rPr>
              <a:t>And finally don’t include time spent on the visit on a different date such as when a clinician completes the chart note the following day or 2 after the visit</a:t>
            </a:r>
            <a:r>
              <a:rPr lang="en" sz="1100" b="0" i="0" u="none" strike="noStrike" cap="none" dirty="0" smtClean="0">
                <a:solidFill>
                  <a:schemeClr val="dk1"/>
                </a:solidFill>
                <a:latin typeface="Calibri"/>
                <a:ea typeface="Calibri"/>
                <a:cs typeface="Calibri"/>
                <a:sym typeface="Calibri"/>
              </a:rPr>
              <a:t>.</a:t>
            </a:r>
            <a:endParaRPr sz="11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f970b03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f970b03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3736" lvl="0" indent="-173736" algn="l" rtl="0">
              <a:lnSpc>
                <a:spcPct val="115000"/>
              </a:lnSpc>
              <a:spcBef>
                <a:spcPts val="0"/>
              </a:spcBef>
              <a:spcAft>
                <a:spcPts val="0"/>
              </a:spcAft>
              <a:buClr>
                <a:schemeClr val="dk1"/>
              </a:buClr>
              <a:buSzPts val="1100"/>
              <a:buFont typeface="Calibri"/>
              <a:buChar char="●"/>
            </a:pPr>
            <a:r>
              <a:rPr lang="en" dirty="0" smtClean="0">
                <a:solidFill>
                  <a:schemeClr val="dk1"/>
                </a:solidFill>
                <a:latin typeface="Calibri"/>
                <a:ea typeface="Calibri"/>
                <a:cs typeface="Calibri"/>
                <a:sym typeface="Calibri"/>
              </a:rPr>
              <a:t>The </a:t>
            </a:r>
            <a:r>
              <a:rPr lang="en" dirty="0">
                <a:solidFill>
                  <a:schemeClr val="dk1"/>
                </a:solidFill>
                <a:latin typeface="Calibri"/>
                <a:ea typeface="Calibri"/>
                <a:cs typeface="Calibri"/>
                <a:sym typeface="Calibri"/>
              </a:rPr>
              <a:t>AMA guidance provides the following activities to help you determine the total time:</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Preparing to see the patient (e.g., review of tests, connecting to the tele-platform)</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Obtaining and/or reviewing separately obtained history</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Performing a medically appropriate examination and/or evaluation</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Counseling and educating the patient/family/caregiver</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Ordering medications, contraceptives, tests, or procedures</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Referring and communicating with other health care professionals (when not separately reported)</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Documenting clinical information in the electronic or other health record</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Independently interpreting results (not separately reported) and communicating results to the patient/family/caregiver</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Care coordination (not separately reported)</a:t>
            </a:r>
            <a:endParaRPr dirty="0">
              <a:solidFill>
                <a:schemeClr val="dk1"/>
              </a:solidFill>
              <a:latin typeface="Calibri"/>
              <a:ea typeface="Calibri"/>
              <a:cs typeface="Calibri"/>
              <a:sym typeface="Calibri"/>
            </a:endParaRPr>
          </a:p>
          <a:p>
            <a:pPr marL="173736" lvl="0"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What’s NOT included:</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Don’t include services that are separately reported with a. different CPT code such s a LARC insertion or removal or point- of care tests like microscopy. This is a common mistake and its important to be clear in the documentation.</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Don’t include time with the front desk and nursing staff.</a:t>
            </a:r>
            <a:endParaRPr dirty="0">
              <a:solidFill>
                <a:schemeClr val="dk1"/>
              </a:solidFill>
              <a:latin typeface="Calibri"/>
              <a:ea typeface="Calibri"/>
              <a:cs typeface="Calibri"/>
              <a:sym typeface="Calibri"/>
            </a:endParaRPr>
          </a:p>
          <a:p>
            <a:pPr marL="630936" lvl="1" indent="-173736" algn="l" rtl="0">
              <a:lnSpc>
                <a:spcPct val="115000"/>
              </a:lnSpc>
              <a:spcBef>
                <a:spcPts val="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And finally don’t include time spent on the visit on a different date such as when a clinician completes the chart note the following day or 2 after the visit</a:t>
            </a:r>
            <a:r>
              <a:rPr lang="en" dirty="0" smtClean="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706fa931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706fa931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To </a:t>
            </a:r>
            <a:r>
              <a:rPr lang="en" dirty="0">
                <a:solidFill>
                  <a:schemeClr val="dk1"/>
                </a:solidFill>
                <a:latin typeface="Calibri"/>
                <a:ea typeface="Calibri"/>
                <a:cs typeface="Calibri"/>
                <a:sym typeface="Calibri"/>
              </a:rPr>
              <a:t>wrap up – you can use either method for a visit based on the documentation that best supports the code. Some visits may be higher using MDM and some will be higher based on the total time. Remember – many payers reimburse you based on the level code billed.  If your practice generally undercodes visits, you risk losing out on revenue AND IF visits are overcoded – payers usually take back the overpayments down the road. Suggest having your clinical staff code visits using both MDM and time and noting the codes in the note to ensure they become comfortable with the 2021 changes.</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We </a:t>
            </a:r>
            <a:r>
              <a:rPr lang="en" dirty="0">
                <a:solidFill>
                  <a:schemeClr val="dk1"/>
                </a:solidFill>
                <a:latin typeface="Calibri"/>
                <a:ea typeface="Calibri"/>
                <a:cs typeface="Calibri"/>
                <a:sym typeface="Calibri"/>
              </a:rPr>
              <a:t>want to code and bill the optimal code for each visit and be appropriately reimbursed for all our services provided</a:t>
            </a:r>
            <a:r>
              <a:rPr lang="en" dirty="0" smtClean="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9107a47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d9107a47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smtClean="0"/>
              <a:t>A </a:t>
            </a:r>
            <a:r>
              <a:rPr lang="en" dirty="0"/>
              <a:t>Zoom poll will pop up and please let us know what aspects of coding for telemedicine visits is most </a:t>
            </a:r>
            <a:r>
              <a:rPr lang="en" dirty="0" smtClean="0"/>
              <a:t>challenging.</a:t>
            </a:r>
          </a:p>
          <a:p>
            <a:pPr marL="171450" lvl="0" indent="-171450" algn="l" rtl="0">
              <a:spcBef>
                <a:spcPts val="0"/>
              </a:spcBef>
              <a:spcAft>
                <a:spcPts val="0"/>
              </a:spcAft>
            </a:pPr>
            <a:r>
              <a:rPr lang="en" dirty="0" smtClean="0"/>
              <a:t>Please </a:t>
            </a:r>
            <a:r>
              <a:rPr lang="en" dirty="0"/>
              <a:t>select all that apply</a:t>
            </a:r>
            <a:r>
              <a:rPr lang="en" dirty="0" smtClean="0"/>
              <a:t>.</a:t>
            </a:r>
          </a:p>
          <a:p>
            <a:pPr marL="171450" lvl="0" indent="-171450" algn="l" rtl="0">
              <a:spcBef>
                <a:spcPts val="0"/>
              </a:spcBef>
              <a:spcAft>
                <a:spcPts val="0"/>
              </a:spcAft>
            </a:pPr>
            <a:r>
              <a:rPr lang="en" dirty="0" smtClean="0"/>
              <a:t>If </a:t>
            </a:r>
            <a:r>
              <a:rPr lang="en" dirty="0"/>
              <a:t>you select other, please use the chat to tell us more. And if you are unable to use the Zoom polling feature, please use the chat to </a:t>
            </a:r>
            <a:r>
              <a:rPr lang="en" dirty="0" smtClean="0"/>
              <a:t>answer.</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b5ca1308d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b5ca1308d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smtClean="0"/>
              <a:t>There </a:t>
            </a:r>
            <a:r>
              <a:rPr lang="en" dirty="0"/>
              <a:t>have been three phases in the evolution of telemedicine services and corresponding codes in family planning</a:t>
            </a:r>
            <a:endParaRPr dirty="0"/>
          </a:p>
          <a:p>
            <a:pPr marL="630936" lvl="0" indent="-173736" algn="l" rtl="0">
              <a:spcBef>
                <a:spcPts val="0"/>
              </a:spcBef>
              <a:spcAft>
                <a:spcPts val="0"/>
              </a:spcAft>
              <a:buSzPts val="1100"/>
              <a:buFont typeface="Courier New" panose="02070309020205020404" pitchFamily="49" charset="0"/>
              <a:buChar char="o"/>
            </a:pPr>
            <a:r>
              <a:rPr lang="en" dirty="0"/>
              <a:t>Telemedicine visits and codes available before March 2020 (the beginning of the public health emergency): “telehealth visits”</a:t>
            </a:r>
            <a:endParaRPr dirty="0"/>
          </a:p>
          <a:p>
            <a:pPr marL="630936" lvl="0" indent="-173736" algn="l" rtl="0">
              <a:spcBef>
                <a:spcPts val="0"/>
              </a:spcBef>
              <a:spcAft>
                <a:spcPts val="0"/>
              </a:spcAft>
              <a:buSzPts val="1100"/>
              <a:buFont typeface="Courier New" panose="02070309020205020404" pitchFamily="49" charset="0"/>
              <a:buChar char="o"/>
            </a:pPr>
            <a:r>
              <a:rPr lang="en" dirty="0"/>
              <a:t>March 2020: New types of telemedicine visits defined by CMS called “Virtual Check-in” visits</a:t>
            </a:r>
            <a:endParaRPr dirty="0"/>
          </a:p>
          <a:p>
            <a:pPr marL="630936" lvl="0" indent="-173736" algn="l" rtl="0">
              <a:spcBef>
                <a:spcPts val="0"/>
              </a:spcBef>
              <a:spcAft>
                <a:spcPts val="0"/>
              </a:spcAft>
              <a:buSzPts val="1100"/>
              <a:buFont typeface="Courier New" panose="02070309020205020404" pitchFamily="49" charset="0"/>
              <a:buChar char="o"/>
            </a:pPr>
            <a:r>
              <a:rPr lang="en" dirty="0"/>
              <a:t>Summer 2020 and after: expansion of telehealth visits to include coverage of telephonic-only visits by many payers</a:t>
            </a:r>
            <a:endParaRPr dirty="0"/>
          </a:p>
          <a:p>
            <a:pPr marL="171450" lvl="0" indent="-171450" algn="l" rtl="0">
              <a:spcBef>
                <a:spcPts val="0"/>
              </a:spcBef>
              <a:spcAft>
                <a:spcPts val="0"/>
              </a:spcAft>
            </a:pPr>
            <a:r>
              <a:rPr lang="en" dirty="0" smtClean="0"/>
              <a:t>Telehealth </a:t>
            </a:r>
            <a:r>
              <a:rPr lang="en" dirty="0"/>
              <a:t>visits have the following characteristics</a:t>
            </a:r>
            <a:endParaRPr dirty="0"/>
          </a:p>
          <a:p>
            <a:pPr marL="630936" marR="0" lvl="0" indent="-173736" algn="l" rtl="0">
              <a:lnSpc>
                <a:spcPct val="100000"/>
              </a:lnSpc>
              <a:spcBef>
                <a:spcPts val="0"/>
              </a:spcBef>
              <a:spcAft>
                <a:spcPts val="0"/>
              </a:spcAft>
              <a:buClr>
                <a:srgbClr val="000000"/>
              </a:buClr>
              <a:buSzPts val="1100"/>
              <a:buFont typeface="Courier New" panose="02070309020205020404" pitchFamily="49" charset="0"/>
              <a:buChar char="o"/>
            </a:pPr>
            <a:r>
              <a:rPr lang="en" sz="1100" b="0" i="0" u="none" strike="noStrike" cap="none" dirty="0">
                <a:solidFill>
                  <a:srgbClr val="000000"/>
                </a:solidFill>
                <a:latin typeface="Arial"/>
                <a:ea typeface="Arial"/>
                <a:cs typeface="Arial"/>
                <a:sym typeface="Arial"/>
              </a:rPr>
              <a:t>Real time interactive audio and video telecommunications </a:t>
            </a:r>
            <a:endParaRPr sz="1100" b="0" i="0" u="none" strike="noStrike" cap="none" dirty="0">
              <a:solidFill>
                <a:srgbClr val="000000"/>
              </a:solidFill>
              <a:latin typeface="Arial"/>
              <a:ea typeface="Arial"/>
              <a:cs typeface="Arial"/>
              <a:sym typeface="Arial"/>
            </a:endParaRPr>
          </a:p>
          <a:p>
            <a:pPr marL="630936" marR="0" lvl="0" indent="-173736" algn="l" rtl="0">
              <a:lnSpc>
                <a:spcPct val="100000"/>
              </a:lnSpc>
              <a:spcBef>
                <a:spcPts val="0"/>
              </a:spcBef>
              <a:spcAft>
                <a:spcPts val="0"/>
              </a:spcAft>
              <a:buClr>
                <a:srgbClr val="000000"/>
              </a:buClr>
              <a:buSzPts val="1100"/>
              <a:buFont typeface="Courier New" panose="02070309020205020404" pitchFamily="49" charset="0"/>
              <a:buChar char="o"/>
            </a:pPr>
            <a:r>
              <a:rPr lang="en" sz="1100" b="0" i="0" u="none" strike="noStrike" cap="none" dirty="0">
                <a:solidFill>
                  <a:srgbClr val="000000"/>
                </a:solidFill>
                <a:latin typeface="Arial"/>
                <a:ea typeface="Arial"/>
                <a:cs typeface="Arial"/>
                <a:sym typeface="Arial"/>
              </a:rPr>
              <a:t>Eligible providers: MD/DO, NP, PA, CNM, CRNA </a:t>
            </a:r>
            <a:endParaRPr sz="1100" b="0" i="0" u="none" strike="noStrike" cap="none" dirty="0">
              <a:solidFill>
                <a:srgbClr val="000000"/>
              </a:solidFill>
              <a:latin typeface="Arial"/>
              <a:ea typeface="Arial"/>
              <a:cs typeface="Arial"/>
              <a:sym typeface="Arial"/>
            </a:endParaRPr>
          </a:p>
          <a:p>
            <a:pPr marL="630936" marR="0" lvl="0" indent="-173736" algn="l" rtl="0">
              <a:lnSpc>
                <a:spcPct val="100000"/>
              </a:lnSpc>
              <a:spcBef>
                <a:spcPts val="0"/>
              </a:spcBef>
              <a:spcAft>
                <a:spcPts val="0"/>
              </a:spcAft>
              <a:buClr>
                <a:srgbClr val="000000"/>
              </a:buClr>
              <a:buSzPts val="1100"/>
              <a:buFont typeface="Courier New" panose="02070309020205020404" pitchFamily="49" charset="0"/>
              <a:buChar char="o"/>
            </a:pPr>
            <a:r>
              <a:rPr lang="en" sz="1100" b="0" i="0" u="none" strike="noStrike" cap="none" dirty="0">
                <a:solidFill>
                  <a:srgbClr val="000000"/>
                </a:solidFill>
                <a:latin typeface="Arial"/>
                <a:ea typeface="Arial"/>
                <a:cs typeface="Arial"/>
                <a:sym typeface="Arial"/>
              </a:rPr>
              <a:t>Have an established relationship with a </a:t>
            </a:r>
            <a:r>
              <a:rPr lang="en" sz="1100" b="0" i="0" u="none" strike="noStrike" cap="none" dirty="0" smtClean="0">
                <a:solidFill>
                  <a:srgbClr val="000000"/>
                </a:solidFill>
                <a:latin typeface="Arial"/>
                <a:ea typeface="Arial"/>
                <a:cs typeface="Arial"/>
                <a:sym typeface="Arial"/>
              </a:rPr>
              <a:t>practitioner</a:t>
            </a:r>
            <a:endParaRPr lang="en" sz="1100" b="0" i="0" u="none" strike="noStrike" cap="none" dirty="0">
              <a:solidFill>
                <a:srgbClr val="000000"/>
              </a:solidFill>
              <a:latin typeface="Arial"/>
              <a:ea typeface="Arial"/>
              <a:cs typeface="Arial"/>
              <a:sym typeface="Arial"/>
            </a:endParaRPr>
          </a:p>
          <a:p>
            <a:pPr marL="1085850" marR="0" lvl="2" indent="-171450" algn="l" rtl="0">
              <a:lnSpc>
                <a:spcPct val="100000"/>
              </a:lnSpc>
              <a:spcBef>
                <a:spcPts val="0"/>
              </a:spcBef>
              <a:spcAft>
                <a:spcPts val="0"/>
              </a:spcAft>
              <a:buClr>
                <a:srgbClr val="000000"/>
              </a:buClr>
              <a:buSzPts val="1100"/>
              <a:buFont typeface="Arial"/>
              <a:buChar char="■"/>
            </a:pPr>
            <a:r>
              <a:rPr lang="en" sz="1100" b="0" i="0" u="none" strike="noStrike" cap="none" dirty="0" smtClean="0">
                <a:solidFill>
                  <a:srgbClr val="000000"/>
                </a:solidFill>
                <a:latin typeface="Arial"/>
                <a:ea typeface="Arial"/>
                <a:cs typeface="Arial"/>
                <a:sym typeface="Arial"/>
              </a:rPr>
              <a:t>3/20</a:t>
            </a:r>
            <a:r>
              <a:rPr lang="en" sz="1100" b="0" i="0" u="none" strike="noStrike" cap="none" dirty="0">
                <a:solidFill>
                  <a:srgbClr val="000000"/>
                </a:solidFill>
                <a:latin typeface="Arial"/>
                <a:ea typeface="Arial"/>
                <a:cs typeface="Arial"/>
                <a:sym typeface="Arial"/>
              </a:rPr>
              <a:t>: DHHS also permits new patient visits during the PHE</a:t>
            </a:r>
            <a:endParaRPr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rgbClr val="000000"/>
                </a:solidFill>
                <a:latin typeface="Arial"/>
                <a:ea typeface="Arial"/>
                <a:cs typeface="Arial"/>
                <a:sym typeface="Arial"/>
              </a:rPr>
              <a:t>E/M billing codes</a:t>
            </a:r>
            <a:endParaRPr sz="1100" b="0" i="0" u="none" strike="noStrike" cap="none" dirty="0">
              <a:solidFill>
                <a:srgbClr val="000000"/>
              </a:solidFill>
              <a:latin typeface="Arial"/>
              <a:ea typeface="Arial"/>
              <a:cs typeface="Arial"/>
              <a:sym typeface="Arial"/>
            </a:endParaRPr>
          </a:p>
          <a:p>
            <a:pPr marL="630936" marR="0" lvl="0" indent="-173736" algn="l" rtl="0">
              <a:lnSpc>
                <a:spcPct val="100000"/>
              </a:lnSpc>
              <a:spcBef>
                <a:spcPts val="0"/>
              </a:spcBef>
              <a:spcAft>
                <a:spcPts val="0"/>
              </a:spcAft>
              <a:buClr>
                <a:srgbClr val="000000"/>
              </a:buClr>
              <a:buSzPts val="1100"/>
              <a:buFont typeface="Courier New" panose="02070309020205020404" pitchFamily="49" charset="0"/>
              <a:buChar char="o"/>
            </a:pPr>
            <a:r>
              <a:rPr lang="en" sz="1100" b="0" i="0" u="none" strike="noStrike" cap="none" dirty="0">
                <a:solidFill>
                  <a:srgbClr val="000000"/>
                </a:solidFill>
                <a:latin typeface="Arial"/>
                <a:ea typeface="Arial"/>
                <a:cs typeface="Arial"/>
                <a:sym typeface="Arial"/>
              </a:rPr>
              <a:t>99202-99205: Office E/M visit, new</a:t>
            </a:r>
            <a:endParaRPr sz="1100" b="0" i="0" u="none" strike="noStrike" cap="none" dirty="0">
              <a:solidFill>
                <a:srgbClr val="000000"/>
              </a:solidFill>
              <a:latin typeface="Arial"/>
              <a:ea typeface="Arial"/>
              <a:cs typeface="Arial"/>
              <a:sym typeface="Arial"/>
            </a:endParaRPr>
          </a:p>
          <a:p>
            <a:pPr marL="630936" marR="0" lvl="0" indent="-173736" algn="l" rtl="0">
              <a:lnSpc>
                <a:spcPct val="100000"/>
              </a:lnSpc>
              <a:spcBef>
                <a:spcPts val="0"/>
              </a:spcBef>
              <a:spcAft>
                <a:spcPts val="0"/>
              </a:spcAft>
              <a:buClr>
                <a:srgbClr val="000000"/>
              </a:buClr>
              <a:buSzPts val="1100"/>
              <a:buFont typeface="Courier New" panose="02070309020205020404" pitchFamily="49" charset="0"/>
              <a:buChar char="o"/>
            </a:pPr>
            <a:r>
              <a:rPr lang="en" sz="1100" b="0" i="0" u="none" strike="noStrike" cap="none" dirty="0">
                <a:solidFill>
                  <a:srgbClr val="000000"/>
                </a:solidFill>
                <a:latin typeface="Arial"/>
                <a:ea typeface="Arial"/>
                <a:cs typeface="Arial"/>
                <a:sym typeface="Arial"/>
              </a:rPr>
              <a:t>99211-99215: Office E/M visit, established</a:t>
            </a:r>
            <a:endParaRPr sz="1100" b="0" i="0" u="none" strike="noStrike" cap="none" dirty="0">
              <a:solidFill>
                <a:srgbClr val="000000"/>
              </a:solidFill>
              <a:latin typeface="Arial"/>
              <a:ea typeface="Arial"/>
              <a:cs typeface="Arial"/>
              <a:sym typeface="Arial"/>
            </a:endParaRPr>
          </a:p>
          <a:p>
            <a:pPr marL="630936" marR="0" lvl="0" indent="-173736" algn="l" rtl="0">
              <a:lnSpc>
                <a:spcPct val="100000"/>
              </a:lnSpc>
              <a:spcBef>
                <a:spcPts val="0"/>
              </a:spcBef>
              <a:spcAft>
                <a:spcPts val="0"/>
              </a:spcAft>
              <a:buClr>
                <a:srgbClr val="000000"/>
              </a:buClr>
              <a:buSzPts val="1100"/>
              <a:buFont typeface="Courier New" panose="02070309020205020404" pitchFamily="49" charset="0"/>
              <a:buChar char="o"/>
            </a:pPr>
            <a:r>
              <a:rPr lang="en" sz="1100" b="0" i="0" u="none" strike="noStrike" cap="none" dirty="0">
                <a:solidFill>
                  <a:srgbClr val="000000"/>
                </a:solidFill>
                <a:latin typeface="Arial"/>
                <a:ea typeface="Arial"/>
                <a:cs typeface="Arial"/>
                <a:sym typeface="Arial"/>
              </a:rPr>
              <a:t>Place of service : 02 (telehealth) </a:t>
            </a:r>
            <a:endParaRPr sz="1100" b="0" i="0" u="none" strike="noStrike" cap="none" dirty="0">
              <a:solidFill>
                <a:srgbClr val="000000"/>
              </a:solidFill>
              <a:latin typeface="Arial"/>
              <a:ea typeface="Arial"/>
              <a:cs typeface="Arial"/>
              <a:sym typeface="Arial"/>
            </a:endParaRPr>
          </a:p>
          <a:p>
            <a:pPr marL="630936" marR="0" lvl="0" indent="-173736" algn="l" rtl="0">
              <a:lnSpc>
                <a:spcPct val="100000"/>
              </a:lnSpc>
              <a:spcBef>
                <a:spcPts val="0"/>
              </a:spcBef>
              <a:spcAft>
                <a:spcPts val="0"/>
              </a:spcAft>
              <a:buClr>
                <a:srgbClr val="000000"/>
              </a:buClr>
              <a:buSzPts val="1100"/>
              <a:buFont typeface="Courier New" panose="02070309020205020404" pitchFamily="49" charset="0"/>
              <a:buChar char="o"/>
            </a:pPr>
            <a:r>
              <a:rPr lang="en" sz="1100" b="0" i="0" u="none" strike="noStrike" cap="none" dirty="0">
                <a:solidFill>
                  <a:srgbClr val="000000"/>
                </a:solidFill>
                <a:latin typeface="Arial"/>
                <a:ea typeface="Arial"/>
                <a:cs typeface="Arial"/>
                <a:sym typeface="Arial"/>
              </a:rPr>
              <a:t>Modifier -95 (telehealth visit</a:t>
            </a:r>
            <a:r>
              <a:rPr lang="en" sz="1100" b="0" i="0" u="none" strike="noStrike" cap="none" dirty="0" smtClean="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b6cdb704c2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b6cdb704c2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smtClean="0"/>
              <a:t>Virtual </a:t>
            </a:r>
            <a:r>
              <a:rPr lang="en" dirty="0"/>
              <a:t>check-in </a:t>
            </a:r>
            <a:r>
              <a:rPr lang="en" dirty="0" smtClean="0"/>
              <a:t>visits</a:t>
            </a:r>
            <a:endParaRPr lang="en" dirty="0"/>
          </a:p>
          <a:p>
            <a:pPr marL="628650" lvl="1" indent="-171450" algn="l" rtl="0">
              <a:spcBef>
                <a:spcPts val="0"/>
              </a:spcBef>
              <a:spcAft>
                <a:spcPts val="0"/>
              </a:spcAft>
            </a:pPr>
            <a:r>
              <a:rPr lang="en" dirty="0" smtClean="0"/>
              <a:t>Synchronous </a:t>
            </a:r>
            <a:r>
              <a:rPr lang="en" dirty="0"/>
              <a:t>discussion over a telephone or A/V to decide whether an office visit or other service is </a:t>
            </a:r>
            <a:r>
              <a:rPr lang="en" dirty="0" smtClean="0"/>
              <a:t>needed</a:t>
            </a:r>
            <a:endParaRPr lang="en" dirty="0"/>
          </a:p>
          <a:p>
            <a:pPr marL="628650" lvl="1" indent="-171450" algn="l" rtl="0">
              <a:spcBef>
                <a:spcPts val="0"/>
              </a:spcBef>
              <a:spcAft>
                <a:spcPts val="0"/>
              </a:spcAft>
            </a:pPr>
            <a:r>
              <a:rPr lang="en" dirty="0" smtClean="0"/>
              <a:t>Clinician </a:t>
            </a:r>
            <a:r>
              <a:rPr lang="en" dirty="0"/>
              <a:t>may respond to patient’s concern by telephone, A/V, secure text messaging, email, or a patient </a:t>
            </a:r>
            <a:r>
              <a:rPr lang="en" dirty="0" smtClean="0"/>
              <a:t>portal</a:t>
            </a:r>
            <a:endParaRPr lang="en" dirty="0"/>
          </a:p>
          <a:p>
            <a:pPr marL="628650" lvl="1" indent="-171450" algn="l" rtl="0">
              <a:spcBef>
                <a:spcPts val="0"/>
              </a:spcBef>
              <a:spcAft>
                <a:spcPts val="0"/>
              </a:spcAft>
            </a:pPr>
            <a:r>
              <a:rPr lang="en" dirty="0" smtClean="0"/>
              <a:t>Initiated </a:t>
            </a:r>
            <a:r>
              <a:rPr lang="en" dirty="0"/>
              <a:t>by the </a:t>
            </a:r>
            <a:r>
              <a:rPr lang="en" dirty="0" smtClean="0"/>
              <a:t>patient</a:t>
            </a:r>
            <a:endParaRPr lang="en" dirty="0"/>
          </a:p>
          <a:p>
            <a:pPr marL="628650" lvl="1" indent="-171450" algn="l" rtl="0">
              <a:spcBef>
                <a:spcPts val="0"/>
              </a:spcBef>
              <a:spcAft>
                <a:spcPts val="0"/>
              </a:spcAft>
            </a:pPr>
            <a:r>
              <a:rPr lang="en" dirty="0" smtClean="0"/>
              <a:t>Established </a:t>
            </a:r>
            <a:r>
              <a:rPr lang="en" dirty="0"/>
              <a:t>relationship with </a:t>
            </a:r>
            <a:r>
              <a:rPr lang="en" dirty="0" smtClean="0"/>
              <a:t>practice</a:t>
            </a:r>
            <a:endParaRPr lang="en" dirty="0"/>
          </a:p>
          <a:p>
            <a:pPr marL="628650" lvl="1" indent="-171450" algn="l" rtl="0">
              <a:spcBef>
                <a:spcPts val="0"/>
              </a:spcBef>
              <a:spcAft>
                <a:spcPts val="0"/>
              </a:spcAft>
            </a:pPr>
            <a:r>
              <a:rPr lang="en" dirty="0" smtClean="0"/>
              <a:t>Not </a:t>
            </a:r>
            <a:r>
              <a:rPr lang="en" dirty="0"/>
              <a:t>related to a medical visit within &lt; 7 days and does not lead to a visit in &lt;24 hours (or soonest </a:t>
            </a:r>
            <a:r>
              <a:rPr lang="en" dirty="0" smtClean="0"/>
              <a:t>appt)</a:t>
            </a:r>
            <a:endParaRPr lang="en" dirty="0"/>
          </a:p>
          <a:p>
            <a:pPr marL="628650" lvl="1" indent="-171450" algn="l" rtl="0">
              <a:spcBef>
                <a:spcPts val="0"/>
              </a:spcBef>
              <a:spcAft>
                <a:spcPts val="0"/>
              </a:spcAft>
            </a:pPr>
            <a:r>
              <a:rPr lang="en" dirty="0" smtClean="0"/>
              <a:t>Patient </a:t>
            </a:r>
            <a:r>
              <a:rPr lang="en" dirty="0"/>
              <a:t>verbally consents to receive virtual </a:t>
            </a:r>
            <a:r>
              <a:rPr lang="en" dirty="0" smtClean="0"/>
              <a:t>check-in</a:t>
            </a:r>
            <a:endParaRPr lang="en" dirty="0"/>
          </a:p>
          <a:p>
            <a:pPr marL="628650" lvl="1" indent="-171450" algn="l" rtl="0">
              <a:spcBef>
                <a:spcPts val="0"/>
              </a:spcBef>
              <a:spcAft>
                <a:spcPts val="0"/>
              </a:spcAft>
            </a:pPr>
            <a:r>
              <a:rPr lang="en" dirty="0" smtClean="0"/>
              <a:t>HCPCS </a:t>
            </a:r>
            <a:r>
              <a:rPr lang="en" dirty="0"/>
              <a:t>code G2012: 5-10 min of medical discussion</a:t>
            </a:r>
            <a:endParaRPr dirty="0"/>
          </a:p>
          <a:p>
            <a:pPr marL="171450" lvl="0" indent="-171450" algn="l" rtl="0">
              <a:spcBef>
                <a:spcPts val="0"/>
              </a:spcBef>
              <a:spcAft>
                <a:spcPts val="0"/>
              </a:spcAft>
            </a:pPr>
            <a:r>
              <a:rPr lang="en" dirty="0" smtClean="0"/>
              <a:t>Virtual </a:t>
            </a:r>
            <a:r>
              <a:rPr lang="en" dirty="0"/>
              <a:t>Check In: Store &amp; </a:t>
            </a:r>
            <a:r>
              <a:rPr lang="en" dirty="0" smtClean="0"/>
              <a:t>Forward</a:t>
            </a:r>
            <a:endParaRPr lang="en" dirty="0"/>
          </a:p>
          <a:p>
            <a:pPr marL="628650" lvl="1" indent="-171450" algn="l" rtl="0">
              <a:spcBef>
                <a:spcPts val="0"/>
              </a:spcBef>
              <a:spcAft>
                <a:spcPts val="0"/>
              </a:spcAft>
            </a:pPr>
            <a:r>
              <a:rPr lang="en" dirty="0" smtClean="0"/>
              <a:t>Remote </a:t>
            </a:r>
            <a:r>
              <a:rPr lang="en" dirty="0"/>
              <a:t>evaluation of video and/or images submitted by an established </a:t>
            </a:r>
            <a:r>
              <a:rPr lang="en" dirty="0" smtClean="0"/>
              <a:t>patient</a:t>
            </a:r>
            <a:endParaRPr lang="en" dirty="0"/>
          </a:p>
          <a:p>
            <a:pPr marL="628650" lvl="1" indent="-171450" algn="l" rtl="0">
              <a:spcBef>
                <a:spcPts val="0"/>
              </a:spcBef>
              <a:spcAft>
                <a:spcPts val="0"/>
              </a:spcAft>
            </a:pPr>
            <a:r>
              <a:rPr lang="en" dirty="0" smtClean="0"/>
              <a:t>Interpretation </a:t>
            </a:r>
            <a:r>
              <a:rPr lang="en" dirty="0"/>
              <a:t>with follow-up in &lt; 24 business </a:t>
            </a:r>
            <a:r>
              <a:rPr lang="en" dirty="0" smtClean="0"/>
              <a:t>hours</a:t>
            </a:r>
            <a:endParaRPr lang="en" dirty="0"/>
          </a:p>
          <a:p>
            <a:pPr marL="628650" lvl="1" indent="-171450" algn="l" rtl="0">
              <a:spcBef>
                <a:spcPts val="0"/>
              </a:spcBef>
              <a:spcAft>
                <a:spcPts val="0"/>
              </a:spcAft>
            </a:pPr>
            <a:r>
              <a:rPr lang="en" dirty="0" smtClean="0"/>
              <a:t>Not </a:t>
            </a:r>
            <a:r>
              <a:rPr lang="en" dirty="0"/>
              <a:t>originating from related E/M service provided &lt;7 days or leads to E/M visit &lt; 24 hrs (or </a:t>
            </a:r>
            <a:r>
              <a:rPr lang="en" dirty="0" smtClean="0"/>
              <a:t>asap)</a:t>
            </a:r>
            <a:endParaRPr lang="en" dirty="0"/>
          </a:p>
          <a:p>
            <a:pPr marL="628650" lvl="1" indent="-171450" algn="l" rtl="0">
              <a:spcBef>
                <a:spcPts val="0"/>
              </a:spcBef>
              <a:spcAft>
                <a:spcPts val="0"/>
              </a:spcAft>
            </a:pPr>
            <a:r>
              <a:rPr lang="en" dirty="0" smtClean="0"/>
              <a:t>HCPCS </a:t>
            </a:r>
            <a:r>
              <a:rPr lang="en" dirty="0"/>
              <a:t>Code </a:t>
            </a:r>
            <a:r>
              <a:rPr lang="en" dirty="0" smtClean="0"/>
              <a:t>G2010</a:t>
            </a:r>
            <a:endParaRPr lang="en" dirty="0"/>
          </a:p>
          <a:p>
            <a:pPr marL="628650" lvl="1" indent="-171450" algn="l" rtl="0">
              <a:spcBef>
                <a:spcPts val="0"/>
              </a:spcBef>
              <a:spcAft>
                <a:spcPts val="0"/>
              </a:spcAft>
            </a:pPr>
            <a:r>
              <a:rPr lang="en" dirty="0" smtClean="0"/>
              <a:t>Example</a:t>
            </a:r>
            <a:r>
              <a:rPr lang="en" dirty="0"/>
              <a:t>: A client has a genital skin lesion that s/he is willing to self-photograph and submit for evaluation</a:t>
            </a:r>
            <a:endParaRPr dirty="0"/>
          </a:p>
          <a:p>
            <a:pPr marL="171450" lvl="0" indent="-171450" algn="l" rtl="0">
              <a:spcBef>
                <a:spcPts val="0"/>
              </a:spcBef>
              <a:spcAft>
                <a:spcPts val="0"/>
              </a:spcAft>
            </a:pPr>
            <a:r>
              <a:rPr lang="en" dirty="0" smtClean="0"/>
              <a:t>Can </a:t>
            </a:r>
            <a:r>
              <a:rPr lang="en" dirty="0"/>
              <a:t>telehealth visits ever be by </a:t>
            </a:r>
            <a:r>
              <a:rPr lang="en" dirty="0" smtClean="0"/>
              <a:t>telephone-only?</a:t>
            </a:r>
            <a:endParaRPr lang="en" dirty="0"/>
          </a:p>
          <a:p>
            <a:pPr marL="628650" lvl="1" indent="-171450" algn="l" rtl="0">
              <a:spcBef>
                <a:spcPts val="0"/>
              </a:spcBef>
              <a:spcAft>
                <a:spcPts val="0"/>
              </a:spcAft>
            </a:pPr>
            <a:r>
              <a:rPr lang="en" dirty="0" smtClean="0"/>
              <a:t>May </a:t>
            </a:r>
            <a:r>
              <a:rPr lang="en" dirty="0"/>
              <a:t>be necessary </a:t>
            </a:r>
            <a:r>
              <a:rPr lang="en" dirty="0" smtClean="0"/>
              <a:t>if</a:t>
            </a:r>
            <a:endParaRPr lang="en" dirty="0"/>
          </a:p>
          <a:p>
            <a:pPr marL="1085850" lvl="2" indent="-171450" algn="l" rtl="0">
              <a:spcBef>
                <a:spcPts val="0"/>
              </a:spcBef>
              <a:spcAft>
                <a:spcPts val="0"/>
              </a:spcAft>
            </a:pPr>
            <a:r>
              <a:rPr lang="en" dirty="0" smtClean="0"/>
              <a:t>A </a:t>
            </a:r>
            <a:r>
              <a:rPr lang="en" dirty="0"/>
              <a:t>clinic does not have an A/V </a:t>
            </a:r>
            <a:r>
              <a:rPr lang="en" dirty="0" smtClean="0"/>
              <a:t>platform</a:t>
            </a:r>
            <a:endParaRPr lang="en" dirty="0"/>
          </a:p>
          <a:p>
            <a:pPr marL="1085850" lvl="2" indent="-171450" algn="l" rtl="0">
              <a:spcBef>
                <a:spcPts val="0"/>
              </a:spcBef>
              <a:spcAft>
                <a:spcPts val="0"/>
              </a:spcAft>
            </a:pPr>
            <a:r>
              <a:rPr lang="en" dirty="0" smtClean="0"/>
              <a:t>The </a:t>
            </a:r>
            <a:r>
              <a:rPr lang="en" dirty="0"/>
              <a:t>client doesn’t have access to a computer or a </a:t>
            </a:r>
            <a:r>
              <a:rPr lang="en" dirty="0" smtClean="0"/>
              <a:t>smartphone</a:t>
            </a:r>
            <a:endParaRPr lang="en" dirty="0"/>
          </a:p>
          <a:p>
            <a:pPr marL="1085850" lvl="2" indent="-171450" algn="l" rtl="0">
              <a:spcBef>
                <a:spcPts val="0"/>
              </a:spcBef>
              <a:spcAft>
                <a:spcPts val="0"/>
              </a:spcAft>
            </a:pPr>
            <a:r>
              <a:rPr lang="en" dirty="0" smtClean="0"/>
              <a:t>Internet </a:t>
            </a:r>
            <a:r>
              <a:rPr lang="en" dirty="0"/>
              <a:t>access is unavailable or </a:t>
            </a:r>
            <a:r>
              <a:rPr lang="en" dirty="0" smtClean="0"/>
              <a:t>slow</a:t>
            </a:r>
            <a:endParaRPr lang="en" dirty="0"/>
          </a:p>
          <a:p>
            <a:pPr marL="1085850" lvl="2" indent="-171450" algn="l" rtl="0">
              <a:spcBef>
                <a:spcPts val="0"/>
              </a:spcBef>
              <a:spcAft>
                <a:spcPts val="0"/>
              </a:spcAft>
            </a:pPr>
            <a:r>
              <a:rPr lang="en" dirty="0" smtClean="0"/>
              <a:t>The </a:t>
            </a:r>
            <a:r>
              <a:rPr lang="en" dirty="0"/>
              <a:t>client has confidentiality or safety concerns regarding an in-person </a:t>
            </a:r>
            <a:r>
              <a:rPr lang="en" dirty="0" smtClean="0"/>
              <a:t>visit</a:t>
            </a:r>
            <a:endParaRPr lang="en" dirty="0"/>
          </a:p>
          <a:p>
            <a:pPr marL="628650" lvl="1" indent="-171450" algn="l" rtl="0">
              <a:spcBef>
                <a:spcPts val="0"/>
              </a:spcBef>
              <a:spcAft>
                <a:spcPts val="0"/>
              </a:spcAft>
            </a:pPr>
            <a:r>
              <a:rPr lang="en" dirty="0" smtClean="0"/>
              <a:t>During </a:t>
            </a:r>
            <a:r>
              <a:rPr lang="en" dirty="0"/>
              <a:t>the public health </a:t>
            </a:r>
            <a:r>
              <a:rPr lang="en" dirty="0" smtClean="0"/>
              <a:t>emergency</a:t>
            </a:r>
            <a:endParaRPr lang="en" dirty="0"/>
          </a:p>
          <a:p>
            <a:pPr marL="1085850" lvl="2" indent="-171450" algn="l" rtl="0">
              <a:spcBef>
                <a:spcPts val="0"/>
              </a:spcBef>
              <a:spcAft>
                <a:spcPts val="0"/>
              </a:spcAft>
            </a:pPr>
            <a:r>
              <a:rPr lang="en" dirty="0" smtClean="0"/>
              <a:t>Considered </a:t>
            </a:r>
            <a:r>
              <a:rPr lang="en" dirty="0"/>
              <a:t>to be “an encounter” in Title </a:t>
            </a:r>
            <a:r>
              <a:rPr lang="en" dirty="0" smtClean="0"/>
              <a:t>X</a:t>
            </a:r>
            <a:endParaRPr lang="en" dirty="0"/>
          </a:p>
          <a:p>
            <a:pPr marL="1085850" lvl="2" indent="-171450" algn="l" rtl="0">
              <a:spcBef>
                <a:spcPts val="0"/>
              </a:spcBef>
              <a:spcAft>
                <a:spcPts val="0"/>
              </a:spcAft>
            </a:pPr>
            <a:r>
              <a:rPr lang="en" dirty="0" smtClean="0"/>
              <a:t>Covered </a:t>
            </a:r>
            <a:r>
              <a:rPr lang="en" dirty="0"/>
              <a:t>by Medicare and some commercial </a:t>
            </a:r>
            <a:r>
              <a:rPr lang="en" dirty="0" smtClean="0"/>
              <a:t>plans</a:t>
            </a:r>
            <a:endParaRPr lang="en" dirty="0"/>
          </a:p>
          <a:p>
            <a:pPr marL="1085850" lvl="2" indent="-171450" algn="l" rtl="0">
              <a:spcBef>
                <a:spcPts val="0"/>
              </a:spcBef>
              <a:spcAft>
                <a:spcPts val="0"/>
              </a:spcAft>
            </a:pPr>
            <a:r>
              <a:rPr lang="en" dirty="0" smtClean="0"/>
              <a:t>Covered </a:t>
            </a:r>
            <a:r>
              <a:rPr lang="en" dirty="0"/>
              <a:t>by most Medicaid programs, including Medicaid Managed care plans</a:t>
            </a:r>
            <a:endParaRPr dirty="0"/>
          </a:p>
          <a:p>
            <a:pPr marL="171450" lvl="0" indent="-171450" algn="l" rtl="0">
              <a:spcBef>
                <a:spcPts val="0"/>
              </a:spcBef>
              <a:spcAft>
                <a:spcPts val="0"/>
              </a:spcAft>
            </a:pPr>
            <a:r>
              <a:rPr lang="en" i="1" dirty="0" smtClean="0"/>
              <a:t>Always</a:t>
            </a:r>
            <a:r>
              <a:rPr lang="en" dirty="0" smtClean="0"/>
              <a:t> </a:t>
            </a:r>
            <a:r>
              <a:rPr lang="en" dirty="0"/>
              <a:t>be mindful of each payer’s policies for telemedicine benefits, preferred billing codes and modifiers, consent requirements, and documentation rules</a:t>
            </a:r>
            <a:r>
              <a:rPr lang="en" dirty="0" smtClean="0"/>
              <a: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9f87fec9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9f87fec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2a5174a9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2a5174a9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smtClean="0"/>
              <a:t>This </a:t>
            </a:r>
            <a:r>
              <a:rPr lang="en" dirty="0"/>
              <a:t>webinar </a:t>
            </a:r>
            <a:r>
              <a:rPr lang="en" dirty="0" smtClean="0"/>
              <a:t>is approved </a:t>
            </a:r>
            <a:r>
              <a:rPr lang="en" dirty="0"/>
              <a:t>for 1 contact hour continuing nursing education. To receive the contact hours for this event, participants must attend the event in its entirety and submit an evaluation. </a:t>
            </a:r>
            <a:endParaRPr dirty="0"/>
          </a:p>
          <a:p>
            <a:pPr marL="171450" lvl="0" indent="-171450" algn="l" rtl="0">
              <a:spcBef>
                <a:spcPts val="0"/>
              </a:spcBef>
              <a:spcAft>
                <a:spcPts val="0"/>
              </a:spcAft>
            </a:pPr>
            <a:r>
              <a:rPr lang="en" dirty="0" smtClean="0"/>
              <a:t>There </a:t>
            </a:r>
            <a:r>
              <a:rPr lang="en" dirty="0"/>
              <a:t>are no financial relationships to declare or commercial support being received for this event.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dc840e6a1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dc840e6a1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Let’s look at our first case - Yasmin.  She is a </a:t>
            </a:r>
            <a:r>
              <a:rPr lang="en" dirty="0" smtClean="0"/>
              <a:t>24-year-old </a:t>
            </a:r>
            <a:r>
              <a:rPr lang="en" dirty="0"/>
              <a:t>established patient who presents with concerns about STI and requests testing. </a:t>
            </a:r>
            <a:endParaRPr dirty="0"/>
          </a:p>
          <a:p>
            <a:pPr marL="171450" lvl="0" indent="-171450" algn="l" rtl="0">
              <a:spcBef>
                <a:spcPts val="0"/>
              </a:spcBef>
              <a:spcAft>
                <a:spcPts val="0"/>
              </a:spcAft>
            </a:pPr>
            <a:r>
              <a:rPr lang="en" dirty="0" smtClean="0">
                <a:solidFill>
                  <a:schemeClr val="dk1"/>
                </a:solidFill>
              </a:rPr>
              <a:t>Both </a:t>
            </a:r>
            <a:r>
              <a:rPr lang="en" dirty="0">
                <a:solidFill>
                  <a:schemeClr val="dk1"/>
                </a:solidFill>
              </a:rPr>
              <a:t>STD and contraceptive counseling are provided and Yasmin decides she would like to use the an IUD as her method. A urine pregnancy test and HIV rapid test were performed, both of which are both negative.  The clinician also collected  a vaginal sample for chlamydia and gonorrhea testing which is sent out to the lab.  A </a:t>
            </a:r>
            <a:r>
              <a:rPr lang="en" dirty="0" smtClean="0">
                <a:solidFill>
                  <a:schemeClr val="dk1"/>
                </a:solidFill>
              </a:rPr>
              <a:t>3-year </a:t>
            </a:r>
            <a:r>
              <a:rPr lang="en" dirty="0">
                <a:solidFill>
                  <a:schemeClr val="dk1"/>
                </a:solidFill>
              </a:rPr>
              <a:t>levonorgestrel (LNG) IUD (Skyla) was placed, and afterward, the clinician performed a pelvic ultrasound to confirm the placement.  The clinician’s total time, which excludes the time spent on the IUD placement procedure and point of care testing, was 26 minutes.</a:t>
            </a:r>
            <a:endParaRPr dirty="0">
              <a:solidFill>
                <a:schemeClr val="dk1"/>
              </a:solidFill>
            </a:endParaRPr>
          </a:p>
          <a:p>
            <a:pPr marL="171450" lvl="0" indent="-171450" algn="l" rtl="0">
              <a:spcBef>
                <a:spcPts val="0"/>
              </a:spcBef>
              <a:spcAft>
                <a:spcPts val="0"/>
              </a:spcAft>
            </a:pPr>
            <a:r>
              <a:rPr lang="en" dirty="0" smtClean="0"/>
              <a:t>Let’s </a:t>
            </a:r>
            <a:r>
              <a:rPr lang="en" dirty="0"/>
              <a:t>look at how we would code this visit.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dc840e6a1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dc840e6a1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smtClean="0">
                <a:solidFill>
                  <a:schemeClr val="dk1"/>
                </a:solidFill>
              </a:rPr>
              <a:t>The </a:t>
            </a:r>
            <a:r>
              <a:rPr lang="en" dirty="0">
                <a:solidFill>
                  <a:schemeClr val="dk1"/>
                </a:solidFill>
              </a:rPr>
              <a:t>CPT code for a surgical procedure includes a “package” of services related to the procedure</a:t>
            </a:r>
            <a:r>
              <a:rPr lang="en" dirty="0" smtClean="0">
                <a:solidFill>
                  <a:schemeClr val="dk1"/>
                </a:solidFill>
              </a:rPr>
              <a:t>.</a:t>
            </a:r>
          </a:p>
          <a:p>
            <a:pPr marL="171450" lvl="0" indent="-171450" algn="l" rtl="0">
              <a:lnSpc>
                <a:spcPct val="115000"/>
              </a:lnSpc>
              <a:spcBef>
                <a:spcPts val="0"/>
              </a:spcBef>
              <a:spcAft>
                <a:spcPts val="0"/>
              </a:spcAft>
              <a:buClr>
                <a:schemeClr val="dk1"/>
              </a:buClr>
              <a:buSzPts val="1100"/>
            </a:pPr>
            <a:r>
              <a:rPr lang="en" dirty="0" smtClean="0">
                <a:solidFill>
                  <a:schemeClr val="dk1"/>
                </a:solidFill>
              </a:rPr>
              <a:t>The </a:t>
            </a:r>
            <a:r>
              <a:rPr lang="en" dirty="0">
                <a:solidFill>
                  <a:schemeClr val="dk1"/>
                </a:solidFill>
              </a:rPr>
              <a:t>CPT code for a family planning office procedure, such as a colposcopy or IUD placement, includes taking a brief focused history and checking the client’s use of medications and allergies before the procedure</a:t>
            </a:r>
            <a:r>
              <a:rPr lang="en" dirty="0" smtClean="0">
                <a:solidFill>
                  <a:schemeClr val="dk1"/>
                </a:solidFill>
              </a:rPr>
              <a:t>.</a:t>
            </a:r>
          </a:p>
          <a:p>
            <a:pPr marL="171450" lvl="0" indent="-171450" algn="l" rtl="0">
              <a:lnSpc>
                <a:spcPct val="115000"/>
              </a:lnSpc>
              <a:spcBef>
                <a:spcPts val="0"/>
              </a:spcBef>
              <a:spcAft>
                <a:spcPts val="0"/>
              </a:spcAft>
              <a:buClr>
                <a:schemeClr val="dk1"/>
              </a:buClr>
              <a:buSzPts val="1100"/>
            </a:pPr>
            <a:r>
              <a:rPr lang="en" dirty="0" smtClean="0">
                <a:solidFill>
                  <a:schemeClr val="dk1"/>
                </a:solidFill>
              </a:rPr>
              <a:t>It </a:t>
            </a:r>
            <a:r>
              <a:rPr lang="en" dirty="0">
                <a:solidFill>
                  <a:schemeClr val="dk1"/>
                </a:solidFill>
              </a:rPr>
              <a:t>also includes the administration of local anesthesia (if provided), performance of the procedure itself, and immediate postoperative care. The code does not include, however, follow up for complications, exacerbations, recurrences, or unrelated diseases or injuries</a:t>
            </a:r>
            <a:r>
              <a:rPr lang="en" dirty="0" smtClean="0">
                <a:solidFill>
                  <a:schemeClr val="dk1"/>
                </a:solidFill>
              </a:rPr>
              <a:t>.</a:t>
            </a:r>
            <a:endParaRPr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dc840e6a1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dc840e6a1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solidFill>
                  <a:schemeClr val="dk1"/>
                </a:solidFill>
              </a:rPr>
              <a:t>It can be confusing to decide whether to bill for an an E/M visit when providing a procedure such as a LARC placement at the same visit. Often, there is a missed opportunity for revenue when the E/M service is not billed or an overpayment situation when the E/M is billed but was not clearly documented as separate and distinct and medically necessary from the procedure.  ACOG offers the following 3 scenarios as guidance:</a:t>
            </a:r>
            <a:endParaRPr dirty="0">
              <a:solidFill>
                <a:schemeClr val="dk1"/>
              </a:solidFill>
            </a:endParaRPr>
          </a:p>
          <a:p>
            <a:pPr marL="457200" lvl="0" indent="-298450" algn="l" rtl="0">
              <a:spcBef>
                <a:spcPts val="0"/>
              </a:spcBef>
              <a:spcAft>
                <a:spcPts val="0"/>
              </a:spcAft>
              <a:buClr>
                <a:schemeClr val="dk1"/>
              </a:buClr>
              <a:buSzPts val="1100"/>
              <a:buAutoNum type="arabicParenR"/>
            </a:pPr>
            <a:r>
              <a:rPr lang="en" dirty="0" smtClean="0">
                <a:solidFill>
                  <a:schemeClr val="dk1"/>
                </a:solidFill>
              </a:rPr>
              <a:t>The </a:t>
            </a:r>
            <a:r>
              <a:rPr lang="en" dirty="0">
                <a:solidFill>
                  <a:schemeClr val="dk1"/>
                </a:solidFill>
              </a:rPr>
              <a:t>client presents for a scheduled insertion or knowing she wants an IUD or implant.  There is minimal counseling to answer any questions but there is not a separate and distinct E/M service. In this case you would only bill the procedure, the device and any point of care tests administered.</a:t>
            </a:r>
            <a:endParaRPr dirty="0">
              <a:solidFill>
                <a:schemeClr val="dk1"/>
              </a:solidFill>
            </a:endParaRPr>
          </a:p>
          <a:p>
            <a:pPr marL="457200" lvl="0" indent="-298450" algn="l" rtl="0">
              <a:spcBef>
                <a:spcPts val="0"/>
              </a:spcBef>
              <a:spcAft>
                <a:spcPts val="0"/>
              </a:spcAft>
              <a:buClr>
                <a:schemeClr val="dk1"/>
              </a:buClr>
              <a:buSzPts val="1100"/>
              <a:buAutoNum type="arabicParenR"/>
            </a:pPr>
            <a:r>
              <a:rPr lang="en" dirty="0">
                <a:solidFill>
                  <a:schemeClr val="dk1"/>
                </a:solidFill>
              </a:rPr>
              <a:t>If the clinician provides comprehensive contraceptive counseling before the client decides to have a LARC inserted at the same visit - both an E/M for the counseling and the procedure can be billed. It’s important that the chart note clearly supports both services.  </a:t>
            </a:r>
            <a:endParaRPr dirty="0">
              <a:solidFill>
                <a:schemeClr val="dk1"/>
              </a:solidFill>
            </a:endParaRPr>
          </a:p>
          <a:p>
            <a:pPr marL="457200" lvl="0" indent="-298450" algn="l" rtl="0">
              <a:spcBef>
                <a:spcPts val="0"/>
              </a:spcBef>
              <a:spcAft>
                <a:spcPts val="0"/>
              </a:spcAft>
              <a:buClr>
                <a:schemeClr val="dk1"/>
              </a:buClr>
              <a:buSzPts val="1100"/>
              <a:buAutoNum type="arabicParenR"/>
            </a:pPr>
            <a:r>
              <a:rPr lang="en" dirty="0">
                <a:solidFill>
                  <a:schemeClr val="dk1"/>
                </a:solidFill>
              </a:rPr>
              <a:t>And finally - the client is here for a procedure but a separate issue is evaluated and managed.  The E/M service should be clearly documented in the note and the appropriate diagnosis codes attached to support why the service was done.</a:t>
            </a:r>
            <a:endParaRPr dirty="0">
              <a:solidFill>
                <a:schemeClr val="dk1"/>
              </a:solidFill>
            </a:endParaRPr>
          </a:p>
          <a:p>
            <a:pPr marL="171450" lvl="0" indent="-171450" algn="l" rtl="0">
              <a:spcBef>
                <a:spcPts val="0"/>
              </a:spcBef>
              <a:spcAft>
                <a:spcPts val="0"/>
              </a:spcAft>
            </a:pPr>
            <a:r>
              <a:rPr lang="en" dirty="0" smtClean="0">
                <a:solidFill>
                  <a:schemeClr val="dk1"/>
                </a:solidFill>
              </a:rPr>
              <a:t>Remember </a:t>
            </a:r>
            <a:r>
              <a:rPr lang="en" dirty="0">
                <a:solidFill>
                  <a:schemeClr val="dk1"/>
                </a:solidFill>
              </a:rPr>
              <a:t>if it’s not </a:t>
            </a:r>
            <a:r>
              <a:rPr lang="en" dirty="0" smtClean="0">
                <a:solidFill>
                  <a:schemeClr val="dk1"/>
                </a:solidFill>
              </a:rPr>
              <a:t>documented, </a:t>
            </a:r>
            <a:r>
              <a:rPr lang="en" dirty="0">
                <a:solidFill>
                  <a:schemeClr val="dk1"/>
                </a:solidFill>
              </a:rPr>
              <a:t>it can’t be billed</a:t>
            </a:r>
            <a:r>
              <a:rPr lang="en" dirty="0" smtClean="0">
                <a:solidFill>
                  <a:schemeClr val="dk1"/>
                </a:solidFill>
              </a:rPr>
              <a:t>.</a:t>
            </a:r>
          </a:p>
          <a:p>
            <a:pPr marL="0" lvl="0" indent="0" algn="l" rtl="0">
              <a:spcBef>
                <a:spcPts val="0"/>
              </a:spcBef>
              <a:spcAft>
                <a:spcPts val="0"/>
              </a:spcAft>
              <a:buNone/>
            </a:pPr>
            <a:endParaRPr lang="en"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Resource: </a:t>
            </a:r>
            <a:r>
              <a:rPr lang="en-US" sz="1100" b="0" i="0" u="sng" strike="noStrike" cap="none" dirty="0" smtClean="0">
                <a:solidFill>
                  <a:srgbClr val="000000"/>
                </a:solidFill>
                <a:effectLst/>
                <a:latin typeface="Arial"/>
                <a:ea typeface="Arial"/>
                <a:cs typeface="Arial"/>
                <a:sym typeface="Arial"/>
                <a:hlinkClick r:id="rId3"/>
              </a:rPr>
              <a:t>ACOG LARC Quick Coding Guide</a:t>
            </a:r>
            <a:r>
              <a:rPr lang="en-US" sz="1100" b="0" i="0" u="none" strike="noStrike" cap="none" dirty="0" smtClean="0">
                <a:solidFill>
                  <a:srgbClr val="000000"/>
                </a:solidFill>
                <a:effectLst/>
                <a:latin typeface="Arial"/>
                <a:ea typeface="Arial"/>
                <a:cs typeface="Arial"/>
                <a:sym typeface="Arial"/>
              </a:rPr>
              <a:t> (https://www.acog.org/education-and-events/publications/larc-quick-coding-guide)</a:t>
            </a: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dc840e6a1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dc840e6a1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solidFill>
                  <a:schemeClr val="dk1"/>
                </a:solidFill>
              </a:rPr>
              <a:t>If reporting both an E/M service and a procedure for the same visit- it’s important that the documentation clearly supports both services and indicates a significant, separately identifiable E/M service.  </a:t>
            </a:r>
            <a:endParaRPr dirty="0">
              <a:solidFill>
                <a:schemeClr val="dk1"/>
              </a:solidFill>
            </a:endParaRPr>
          </a:p>
          <a:p>
            <a:pPr marL="171450" lvl="0" indent="-171450" algn="l" rtl="0">
              <a:spcBef>
                <a:spcPts val="0"/>
              </a:spcBef>
              <a:spcAft>
                <a:spcPts val="0"/>
              </a:spcAft>
            </a:pPr>
            <a:r>
              <a:rPr lang="en" dirty="0" smtClean="0">
                <a:solidFill>
                  <a:schemeClr val="dk1"/>
                </a:solidFill>
              </a:rPr>
              <a:t>For </a:t>
            </a:r>
            <a:r>
              <a:rPr lang="en" dirty="0">
                <a:solidFill>
                  <a:schemeClr val="dk1"/>
                </a:solidFill>
              </a:rPr>
              <a:t>the cognitive portion of the visit (i.e, contraceptive and STD counseling), the clinician may choose an E/M code based on either medical decision making (MDM) or the total time on the date of service</a:t>
            </a:r>
            <a:r>
              <a:rPr lang="en" dirty="0" smtClean="0">
                <a:solidFill>
                  <a:schemeClr val="dk1"/>
                </a:solidFill>
              </a:rPr>
              <a:t>.</a:t>
            </a:r>
          </a:p>
          <a:p>
            <a:pPr marL="628650" lvl="1" indent="-171450" algn="l" rtl="0">
              <a:spcBef>
                <a:spcPts val="0"/>
              </a:spcBef>
              <a:spcAft>
                <a:spcPts val="0"/>
              </a:spcAft>
            </a:pPr>
            <a:r>
              <a:rPr lang="en" dirty="0" smtClean="0">
                <a:solidFill>
                  <a:schemeClr val="dk1"/>
                </a:solidFill>
              </a:rPr>
              <a:t>Remember </a:t>
            </a:r>
            <a:r>
              <a:rPr lang="en" dirty="0">
                <a:solidFill>
                  <a:schemeClr val="dk1"/>
                </a:solidFill>
              </a:rPr>
              <a:t>to exclude the time spent on the procedure since it is separately reported with its own CPT code and we don’t want double count and inflate the E/M code incorrectly.</a:t>
            </a:r>
            <a:endParaRPr dirty="0">
              <a:solidFill>
                <a:schemeClr val="dk1"/>
              </a:solidFill>
            </a:endParaRPr>
          </a:p>
          <a:p>
            <a:pPr marL="171450" lvl="0" indent="-171450" algn="l" rtl="0">
              <a:spcBef>
                <a:spcPts val="0"/>
              </a:spcBef>
              <a:spcAft>
                <a:spcPts val="0"/>
              </a:spcAft>
            </a:pPr>
            <a:r>
              <a:rPr lang="en" dirty="0" smtClean="0">
                <a:solidFill>
                  <a:schemeClr val="dk1"/>
                </a:solidFill>
              </a:rPr>
              <a:t>A </a:t>
            </a:r>
            <a:r>
              <a:rPr lang="en" dirty="0">
                <a:solidFill>
                  <a:schemeClr val="dk1"/>
                </a:solidFill>
              </a:rPr>
              <a:t>modifier -25 (significant, separately identifiable E/M service on the same day as a procedure or other service) is added to the E/M code to indicate that this service was significant and separately identifiable from the IUD placement</a:t>
            </a:r>
            <a:r>
              <a:rPr lang="en" dirty="0" smtClean="0">
                <a:solidFill>
                  <a:schemeClr val="dk1"/>
                </a:solidFill>
              </a:rPr>
              <a:t>.</a:t>
            </a:r>
          </a:p>
          <a:p>
            <a:pPr marL="628650" lvl="1" indent="-171450" algn="l" rtl="0">
              <a:spcBef>
                <a:spcPts val="0"/>
              </a:spcBef>
              <a:spcAft>
                <a:spcPts val="0"/>
              </a:spcAft>
            </a:pPr>
            <a:r>
              <a:rPr lang="en" dirty="0" smtClean="0">
                <a:solidFill>
                  <a:schemeClr val="dk1"/>
                </a:solidFill>
              </a:rPr>
              <a:t>This </a:t>
            </a:r>
            <a:r>
              <a:rPr lang="en" dirty="0">
                <a:solidFill>
                  <a:schemeClr val="dk1"/>
                </a:solidFill>
              </a:rPr>
              <a:t>indicates that two distinct services were provided: an E/M service and a procedure</a:t>
            </a:r>
            <a:r>
              <a:rPr lang="en" dirty="0" smtClean="0">
                <a:solidFill>
                  <a:schemeClr val="dk1"/>
                </a:solidFill>
              </a:rPr>
              <a:t>.</a:t>
            </a:r>
          </a:p>
          <a:p>
            <a:pPr marL="628650" lvl="1" indent="-171450" algn="l" rtl="0">
              <a:spcBef>
                <a:spcPts val="0"/>
              </a:spcBef>
              <a:spcAft>
                <a:spcPts val="0"/>
              </a:spcAft>
            </a:pPr>
            <a:r>
              <a:rPr lang="en" dirty="0" smtClean="0">
                <a:solidFill>
                  <a:schemeClr val="dk1"/>
                </a:solidFill>
              </a:rPr>
              <a:t>Each </a:t>
            </a:r>
            <a:r>
              <a:rPr lang="en" dirty="0">
                <a:solidFill>
                  <a:schemeClr val="dk1"/>
                </a:solidFill>
              </a:rPr>
              <a:t>service must have supporting ICD-10 diagnosis codes</a:t>
            </a:r>
            <a:r>
              <a:rPr lang="en" dirty="0" smtClean="0">
                <a:solidFill>
                  <a:schemeClr val="dk1"/>
                </a:solidFill>
              </a:rPr>
              <a:t>.</a:t>
            </a:r>
          </a:p>
          <a:p>
            <a:pPr marL="1085850" lvl="2" indent="-171450" algn="l" rtl="0">
              <a:spcBef>
                <a:spcPts val="0"/>
              </a:spcBef>
              <a:spcAft>
                <a:spcPts val="0"/>
              </a:spcAft>
            </a:pPr>
            <a:r>
              <a:rPr lang="en" dirty="0" smtClean="0">
                <a:solidFill>
                  <a:schemeClr val="dk1"/>
                </a:solidFill>
              </a:rPr>
              <a:t>For </a:t>
            </a:r>
            <a:r>
              <a:rPr lang="en" dirty="0">
                <a:solidFill>
                  <a:schemeClr val="dk1"/>
                </a:solidFill>
              </a:rPr>
              <a:t>example, if the clinician documented comprehensive contraceptive method counseling before deciding on a LARC, the ICD code Z30.09 (Other general counseling on contraception) would be appropriate to support the E/M counseling service. Separately, you would also report the CPT code for LARC method placement  with the corresponding codes: CPT 58300 with Z30.430 for an IUD insertion or 11981 with Z30.017 for an implant insertion.</a:t>
            </a:r>
            <a:endParaRPr dirty="0">
              <a:solidFill>
                <a:schemeClr val="dk1"/>
              </a:solidFill>
            </a:endParaRPr>
          </a:p>
          <a:p>
            <a:pPr marL="0" lvl="0" indent="0" algn="l" rtl="0">
              <a:spcBef>
                <a:spcPts val="0"/>
              </a:spcBef>
              <a:spcAft>
                <a:spcPts val="0"/>
              </a:spcAft>
              <a:buNone/>
            </a:pPr>
            <a:endParaRPr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t>Resource: </a:t>
            </a:r>
            <a:r>
              <a:rPr lang="en-US" sz="1100" u="sng" dirty="0" smtClean="0">
                <a:solidFill>
                  <a:schemeClr val="hlink"/>
                </a:solidFill>
                <a:hlinkClick r:id="rId3"/>
              </a:rPr>
              <a:t>ACOG LARC Quick Coding Guide</a:t>
            </a:r>
            <a:r>
              <a:rPr lang="en-US" sz="1100" dirty="0" smtClean="0"/>
              <a:t> (https://www.acog.org/education-and-events/publications/larc-quick-coding-guide)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dc840e6a1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dc840e6a1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Wh</a:t>
            </a:r>
            <a:r>
              <a:rPr lang="en" dirty="0">
                <a:solidFill>
                  <a:schemeClr val="dk1"/>
                </a:solidFill>
              </a:rPr>
              <a:t>ile the performance of an ultrasound to check IUD placement is separately reported and not bundled into the IUD insertion (code 58300), it is not common practice or standard of care to use ultrasound to confirm placement.and should not be routinely billed. </a:t>
            </a:r>
            <a:endParaRPr dirty="0">
              <a:solidFill>
                <a:schemeClr val="dk1"/>
              </a:solidFill>
            </a:endParaRPr>
          </a:p>
          <a:p>
            <a:pPr marL="171450" lvl="0" indent="-171450" algn="l" rtl="0">
              <a:spcBef>
                <a:spcPts val="0"/>
              </a:spcBef>
              <a:spcAft>
                <a:spcPts val="0"/>
              </a:spcAft>
            </a:pPr>
            <a:r>
              <a:rPr lang="en" dirty="0" smtClean="0">
                <a:solidFill>
                  <a:schemeClr val="dk1"/>
                </a:solidFill>
              </a:rPr>
              <a:t>Ultrasound </a:t>
            </a:r>
            <a:r>
              <a:rPr lang="en" dirty="0">
                <a:solidFill>
                  <a:schemeClr val="dk1"/>
                </a:solidFill>
              </a:rPr>
              <a:t>however may be used to confirm the location of the IUD when the clinician encounters a difficult IUD placement (e.g., severe pain, uterine perforation, etc.). If ultrasound is used, one of the following codes is added: </a:t>
            </a:r>
          </a:p>
          <a:p>
            <a:pPr marL="628650" lvl="1" indent="-171450" algn="l" rtl="0">
              <a:spcBef>
                <a:spcPts val="0"/>
              </a:spcBef>
              <a:spcAft>
                <a:spcPts val="0"/>
              </a:spcAft>
            </a:pPr>
            <a:r>
              <a:rPr lang="en" dirty="0" smtClean="0">
                <a:solidFill>
                  <a:schemeClr val="dk1"/>
                </a:solidFill>
              </a:rPr>
              <a:t>Code </a:t>
            </a:r>
            <a:r>
              <a:rPr lang="en" dirty="0">
                <a:solidFill>
                  <a:schemeClr val="dk1"/>
                </a:solidFill>
              </a:rPr>
              <a:t>76857 Ultrasound, pelvic [nonobstetric], real time with image documentation; limited or follow-up, </a:t>
            </a:r>
            <a:r>
              <a:rPr lang="en" dirty="0" smtClean="0">
                <a:solidFill>
                  <a:schemeClr val="dk1"/>
                </a:solidFill>
              </a:rPr>
              <a:t>or</a:t>
            </a:r>
            <a:endParaRPr lang="en" dirty="0">
              <a:solidFill>
                <a:schemeClr val="dk1"/>
              </a:solidFill>
            </a:endParaRPr>
          </a:p>
          <a:p>
            <a:pPr marL="628650" lvl="1" indent="-171450" algn="l" rtl="0">
              <a:spcBef>
                <a:spcPts val="0"/>
              </a:spcBef>
              <a:spcAft>
                <a:spcPts val="0"/>
              </a:spcAft>
            </a:pPr>
            <a:r>
              <a:rPr lang="en" dirty="0" smtClean="0">
                <a:solidFill>
                  <a:schemeClr val="dk1"/>
                </a:solidFill>
              </a:rPr>
              <a:t>Code </a:t>
            </a:r>
            <a:r>
              <a:rPr lang="en" dirty="0">
                <a:solidFill>
                  <a:schemeClr val="dk1"/>
                </a:solidFill>
              </a:rPr>
              <a:t>76830 Ultrasound, transvaginal </a:t>
            </a:r>
            <a:endParaRPr dirty="0">
              <a:solidFill>
                <a:schemeClr val="dk1"/>
              </a:solidFill>
            </a:endParaRPr>
          </a:p>
          <a:p>
            <a:pPr marL="171450" lvl="0" indent="-171450" algn="l" rtl="0">
              <a:spcBef>
                <a:spcPts val="0"/>
              </a:spcBef>
              <a:spcAft>
                <a:spcPts val="0"/>
              </a:spcAft>
            </a:pPr>
            <a:r>
              <a:rPr lang="en" dirty="0" smtClean="0">
                <a:solidFill>
                  <a:schemeClr val="dk1"/>
                </a:solidFill>
              </a:rPr>
              <a:t>Occasionally</a:t>
            </a:r>
            <a:r>
              <a:rPr lang="en" dirty="0">
                <a:solidFill>
                  <a:schemeClr val="dk1"/>
                </a:solidFill>
              </a:rPr>
              <a:t>, ultrasound may be needed to guide IUD insertion.  In this case you would bill code 76998 (ultrasonic guidance, intraoperative)</a:t>
            </a: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c840e6a1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c840e6a1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clinic</a:t>
            </a:r>
            <a:r>
              <a:rPr lang="en">
                <a:solidFill>
                  <a:schemeClr val="dk1"/>
                </a:solidFill>
              </a:rPr>
              <a:t>ian spent 26 minutes total time on Yasmin’s (an established patient’s) visit. Using total time, we reference the time interval tables and select code 99213.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Remember using total time on the date of the encounter is a big shift for providers and this 2021 change needs to be reinforced with chart reviews and training.</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dc840e6a1b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dc840e6a1b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smtClean="0"/>
              <a:t>To </a:t>
            </a:r>
            <a:r>
              <a:rPr lang="en" dirty="0"/>
              <a:t>explain how we would use the MDM elements, we are going to pull up a new job aid/resource from the RHNTC to support Title X family planning agencies understand examples in family planning visits. We’ll walk through element 1 first, number and complexity of problems addressed. </a:t>
            </a:r>
            <a:endParaRPr dirty="0">
              <a:solidFill>
                <a:srgbClr val="FF00FF"/>
              </a:solidFill>
            </a:endParaRPr>
          </a:p>
          <a:p>
            <a:pPr marL="171450" lvl="0" indent="-171450" algn="l" rtl="0">
              <a:spcBef>
                <a:spcPts val="0"/>
              </a:spcBef>
              <a:spcAft>
                <a:spcPts val="0"/>
              </a:spcAft>
            </a:pPr>
            <a:r>
              <a:rPr lang="en" dirty="0" smtClean="0"/>
              <a:t>Let’s </a:t>
            </a:r>
            <a:r>
              <a:rPr lang="en" dirty="0"/>
              <a:t>recap what happened during Yasmin’s visit - she received comprehensive client-centered contraceptive and STD counseling and wants to initiate a method </a:t>
            </a:r>
            <a:r>
              <a:rPr lang="en" dirty="0">
                <a:solidFill>
                  <a:schemeClr val="dk1"/>
                </a:solidFill>
              </a:rPr>
              <a:t>to avoid pregnancy. This is considered to be one uncomplicated problem or a LOW level of the first element of MDM. </a:t>
            </a:r>
            <a:endParaRPr dirty="0">
              <a:solidFill>
                <a:schemeClr val="dk1"/>
              </a:solidFill>
            </a:endParaRPr>
          </a:p>
          <a:p>
            <a:pPr marL="171450" lvl="0" indent="-171450" algn="l" rtl="0">
              <a:spcBef>
                <a:spcPts val="0"/>
              </a:spcBef>
              <a:spcAft>
                <a:spcPts val="0"/>
              </a:spcAft>
            </a:pPr>
            <a:r>
              <a:rPr lang="en" dirty="0" smtClean="0">
                <a:solidFill>
                  <a:schemeClr val="dk1"/>
                </a:solidFill>
              </a:rPr>
              <a:t>Now</a:t>
            </a:r>
            <a:r>
              <a:rPr lang="en" dirty="0">
                <a:solidFill>
                  <a:schemeClr val="dk1"/>
                </a:solidFill>
              </a:rPr>
              <a:t>, let’s scroll down to the second element, amount and/or complexity of data reviewed/analyzed. Yasmin had 2 in-office point of care tests - a pregnancy test and an HIV rapid test and 2 send out labs to test for chlamydia and gonorrhea.  Remember from our earlier slides, we can’t count the point-of-care tests since they are separately reported and billed by the provider. Using the ordering of the two send out labs - the data level is </a:t>
            </a:r>
            <a:r>
              <a:rPr lang="en" i="1" dirty="0">
                <a:solidFill>
                  <a:schemeClr val="dk1"/>
                </a:solidFill>
              </a:rPr>
              <a:t>limited. </a:t>
            </a:r>
            <a:endParaRPr i="1" dirty="0">
              <a:solidFill>
                <a:schemeClr val="dk1"/>
              </a:solidFill>
            </a:endParaRPr>
          </a:p>
          <a:p>
            <a:pPr marL="171450" lvl="0" indent="-171450" algn="l" rtl="0">
              <a:spcBef>
                <a:spcPts val="0"/>
              </a:spcBef>
              <a:spcAft>
                <a:spcPts val="0"/>
              </a:spcAft>
            </a:pPr>
            <a:r>
              <a:rPr lang="en" dirty="0" smtClean="0">
                <a:solidFill>
                  <a:schemeClr val="dk1"/>
                </a:solidFill>
              </a:rPr>
              <a:t>Let’s </a:t>
            </a:r>
            <a:r>
              <a:rPr lang="en" dirty="0">
                <a:solidFill>
                  <a:schemeClr val="dk1"/>
                </a:solidFill>
              </a:rPr>
              <a:t>continue to the third element of MDM, risk of complications. During Yasmin’s visit, she was prescribed an IUD, so we meet the moderate level of risk relating to the risk of complications of patient management. If Yasin choose an OTC method, we would generally select the low level of risk instead.</a:t>
            </a:r>
            <a:endParaRPr dirty="0">
              <a:solidFill>
                <a:schemeClr val="dk1"/>
              </a:solidFill>
            </a:endParaRPr>
          </a:p>
          <a:p>
            <a:pPr marL="171450" lvl="0" indent="-171450" algn="l" rtl="0">
              <a:spcBef>
                <a:spcPts val="0"/>
              </a:spcBef>
              <a:spcAft>
                <a:spcPts val="0"/>
              </a:spcAft>
              <a:buClr>
                <a:schemeClr val="dk1"/>
              </a:buClr>
              <a:buSzPts val="1100"/>
            </a:pPr>
            <a:r>
              <a:rPr lang="en" dirty="0" smtClean="0">
                <a:solidFill>
                  <a:schemeClr val="dk1"/>
                </a:solidFill>
              </a:rPr>
              <a:t>So </a:t>
            </a:r>
            <a:r>
              <a:rPr lang="en" dirty="0">
                <a:solidFill>
                  <a:schemeClr val="dk1"/>
                </a:solidFill>
              </a:rPr>
              <a:t>let’s stop sharing the MDM job aid and recap the overall level of MDM. </a:t>
            </a:r>
            <a:endParaRPr dirty="0">
              <a:solidFill>
                <a:schemeClr val="dk1"/>
              </a:solidFill>
            </a:endParaRPr>
          </a:p>
          <a:p>
            <a:pPr marL="0" lvl="0" indent="0" algn="l" rtl="0">
              <a:spcBef>
                <a:spcPts val="0"/>
              </a:spcBef>
              <a:spcAft>
                <a:spcPts val="0"/>
              </a:spcAft>
              <a:buNone/>
            </a:pPr>
            <a:endParaRPr lang="en-US" b="1" dirty="0" smtClean="0">
              <a:solidFill>
                <a:schemeClr val="dk1"/>
              </a:solidFill>
            </a:endParaRPr>
          </a:p>
          <a:p>
            <a:pPr marL="0" lvl="0" indent="0" algn="l" rtl="0">
              <a:spcBef>
                <a:spcPts val="0"/>
              </a:spcBef>
              <a:spcAft>
                <a:spcPts val="0"/>
              </a:spcAft>
              <a:buNone/>
            </a:pPr>
            <a:r>
              <a:rPr lang="en" sz="1100" dirty="0" smtClean="0"/>
              <a:t>Resource: </a:t>
            </a:r>
            <a:r>
              <a:rPr lang="en" sz="1100" u="sng" dirty="0" smtClean="0">
                <a:solidFill>
                  <a:schemeClr val="hlink"/>
                </a:solidFill>
                <a:hlinkClick r:id="rId3"/>
              </a:rPr>
              <a:t>Elements of Medical Decision Making During Family Planning Visits</a:t>
            </a:r>
            <a:r>
              <a:rPr lang="en" sz="1100" dirty="0" smtClean="0"/>
              <a:t> (</a:t>
            </a:r>
            <a:r>
              <a:rPr lang="en-US" sz="1100" dirty="0" smtClean="0"/>
              <a:t>https://rhntc.org/resources/elements-medical-decision-making-during-family-planning-visits-job-aid</a:t>
            </a:r>
            <a:r>
              <a:rPr lang="en" sz="1100" dirty="0" smtClean="0"/>
              <a:t>)</a:t>
            </a:r>
            <a:endParaRPr b="1" dirty="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dc840e6a1b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dc840e6a1b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Let’</a:t>
            </a:r>
            <a:r>
              <a:rPr lang="en" dirty="0">
                <a:solidFill>
                  <a:schemeClr val="dk1"/>
                </a:solidFill>
              </a:rPr>
              <a:t>s put the 3 elements together for Yasmin’s </a:t>
            </a:r>
            <a:r>
              <a:rPr lang="en" dirty="0" smtClean="0">
                <a:solidFill>
                  <a:schemeClr val="dk1"/>
                </a:solidFill>
              </a:rPr>
              <a:t>visit.</a:t>
            </a:r>
            <a:endParaRPr dirty="0">
              <a:solidFill>
                <a:schemeClr val="dk1"/>
              </a:solidFill>
            </a:endParaRPr>
          </a:p>
          <a:p>
            <a:pPr marL="171450" lvl="0" indent="-171450" algn="l" rtl="0">
              <a:spcBef>
                <a:spcPts val="0"/>
              </a:spcBef>
              <a:spcAft>
                <a:spcPts val="0"/>
              </a:spcAft>
            </a:pPr>
            <a:r>
              <a:rPr lang="en" dirty="0" smtClean="0">
                <a:solidFill>
                  <a:schemeClr val="dk1"/>
                </a:solidFill>
              </a:rPr>
              <a:t>We </a:t>
            </a:r>
            <a:r>
              <a:rPr lang="en" dirty="0">
                <a:solidFill>
                  <a:schemeClr val="dk1"/>
                </a:solidFill>
              </a:rPr>
              <a:t>determined that the level of problems was low, data was limited, and risk was moderate.  Based on 2 out of 3 elements met or exceeded, the overall MDM is Low and the clinician codes  99213, since Yasmin is an established patient. If she were a new patient (or someone who had not been seen within the last 3 years), use E/M code 99203 </a:t>
            </a:r>
            <a:r>
              <a:rPr lang="en" dirty="0" smtClean="0">
                <a:solidFill>
                  <a:schemeClr val="dk1"/>
                </a:solidFill>
              </a:rPr>
              <a:t>.</a:t>
            </a:r>
            <a:endParaRPr dirty="0">
              <a:solidFill>
                <a:schemeClr val="dk1"/>
              </a:solidFill>
            </a:endParaRPr>
          </a:p>
          <a:p>
            <a:pPr marL="171450" lvl="0" indent="-171450" algn="l" rtl="0">
              <a:spcBef>
                <a:spcPts val="0"/>
              </a:spcBef>
              <a:spcAft>
                <a:spcPts val="0"/>
              </a:spcAft>
            </a:pPr>
            <a:r>
              <a:rPr lang="en" dirty="0" smtClean="0">
                <a:solidFill>
                  <a:schemeClr val="dk1"/>
                </a:solidFill>
              </a:rPr>
              <a:t>Remember </a:t>
            </a:r>
            <a:r>
              <a:rPr lang="en" dirty="0">
                <a:solidFill>
                  <a:schemeClr val="dk1"/>
                </a:solidFill>
              </a:rPr>
              <a:t>- you can use either method for a visit based on the documentation that best supports the code. Some visits may be higher using MDM and some will be higher based on the total time. One method does not fit all visits. </a:t>
            </a:r>
            <a:endParaRPr dirty="0">
              <a:solidFill>
                <a:schemeClr val="dk1"/>
              </a:solidFill>
            </a:endParaRPr>
          </a:p>
          <a:p>
            <a:pPr marL="171450" lvl="0" indent="-171450" algn="l" rtl="0">
              <a:spcBef>
                <a:spcPts val="0"/>
              </a:spcBef>
              <a:spcAft>
                <a:spcPts val="0"/>
              </a:spcAft>
            </a:pPr>
            <a:r>
              <a:rPr lang="en" dirty="0" smtClean="0">
                <a:solidFill>
                  <a:schemeClr val="dk1"/>
                </a:solidFill>
              </a:rPr>
              <a:t>For </a:t>
            </a:r>
            <a:r>
              <a:rPr lang="en" dirty="0">
                <a:solidFill>
                  <a:schemeClr val="dk1"/>
                </a:solidFill>
              </a:rPr>
              <a:t>Yasmin’s visit -  we determined the E/M code to be 99213 using </a:t>
            </a:r>
            <a:r>
              <a:rPr lang="en" i="1" dirty="0">
                <a:solidFill>
                  <a:schemeClr val="dk1"/>
                </a:solidFill>
              </a:rPr>
              <a:t>both </a:t>
            </a:r>
            <a:r>
              <a:rPr lang="en" dirty="0">
                <a:solidFill>
                  <a:schemeClr val="dk1"/>
                </a:solidFill>
              </a:rPr>
              <a:t>time and MDM. Nonetheless, it is a  best practice for clinicians to calculate the E/M level using both methods at each visit. Having a clinician document in the note the level of the E/M code using each of the two methods will help ensure the optimal codes are captured and reimbursed</a:t>
            </a:r>
            <a:r>
              <a:rPr lang="en" dirty="0" smtClean="0">
                <a:solidFill>
                  <a:schemeClr val="dk1"/>
                </a:solidFill>
              </a:rPr>
              <a:t>.</a:t>
            </a:r>
            <a:endParaRPr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dc840e6a1b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dc840e6a1b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Remember to code f</a:t>
            </a:r>
            <a:r>
              <a:rPr lang="en" dirty="0">
                <a:solidFill>
                  <a:schemeClr val="dk1"/>
                </a:solidFill>
              </a:rPr>
              <a:t>or every element of the visit. One common error with IUD placement visits is failing to bill for the IUD insertion kit. Use a structured framework to select codes to reduce the chance of overlooking commonly forgotten elements, such as supplies, drugs, or point-of-care tests. </a:t>
            </a:r>
            <a:endParaRPr dirty="0">
              <a:solidFill>
                <a:schemeClr val="dk1"/>
              </a:solidFill>
            </a:endParaRPr>
          </a:p>
          <a:p>
            <a:pPr marL="171450" lvl="0" indent="-171450" algn="l" rtl="0">
              <a:spcBef>
                <a:spcPts val="0"/>
              </a:spcBef>
              <a:spcAft>
                <a:spcPts val="0"/>
              </a:spcAft>
            </a:pPr>
            <a:r>
              <a:rPr lang="en" dirty="0" smtClean="0">
                <a:solidFill>
                  <a:schemeClr val="dk1"/>
                </a:solidFill>
              </a:rPr>
              <a:t>Yasmin </a:t>
            </a:r>
            <a:r>
              <a:rPr lang="en" dirty="0">
                <a:solidFill>
                  <a:schemeClr val="dk1"/>
                </a:solidFill>
              </a:rPr>
              <a:t>had an IUD inserted so we need to include 1) the CPT code for IUD insertion 2) the HCPCS code for the IUD insertion kit, and 3) a supporting ICD code of Z30.430</a:t>
            </a:r>
            <a:endParaRPr dirty="0">
              <a:solidFill>
                <a:schemeClr val="dk1"/>
              </a:solidFill>
            </a:endParaRPr>
          </a:p>
          <a:p>
            <a:pPr marL="171450" lvl="0" indent="-171450" algn="l" rtl="0">
              <a:spcBef>
                <a:spcPts val="0"/>
              </a:spcBef>
              <a:spcAft>
                <a:spcPts val="0"/>
              </a:spcAft>
            </a:pPr>
            <a:r>
              <a:rPr lang="en" dirty="0" smtClean="0">
                <a:solidFill>
                  <a:schemeClr val="dk1"/>
                </a:solidFill>
              </a:rPr>
              <a:t>You </a:t>
            </a:r>
            <a:r>
              <a:rPr lang="en" dirty="0">
                <a:solidFill>
                  <a:schemeClr val="dk1"/>
                </a:solidFill>
              </a:rPr>
              <a:t>would bill for the two point of care tests, HIV 1+2 rapid test (86703 with Z11.4 for HIV screening) and urine pregnancy test (81025 with Z32.02) since the result was negative. As CT/GC are sent to an outside lab, the lab would typically bill the payer directly. It is important to check your state’s and/or payer’s guidance if they require billing documentation of send-out lab testing. </a:t>
            </a:r>
            <a:endParaRPr dirty="0">
              <a:solidFill>
                <a:schemeClr val="dk1"/>
              </a:solidFill>
            </a:endParaRPr>
          </a:p>
          <a:p>
            <a:pPr marL="171450" lvl="0" indent="-171450" algn="l" rtl="0">
              <a:spcBef>
                <a:spcPts val="0"/>
              </a:spcBef>
              <a:spcAft>
                <a:spcPts val="0"/>
              </a:spcAft>
            </a:pPr>
            <a:r>
              <a:rPr lang="en" dirty="0" smtClean="0">
                <a:solidFill>
                  <a:schemeClr val="dk1"/>
                </a:solidFill>
              </a:rPr>
              <a:t>Using </a:t>
            </a:r>
            <a:r>
              <a:rPr lang="en" dirty="0">
                <a:solidFill>
                  <a:schemeClr val="dk1"/>
                </a:solidFill>
              </a:rPr>
              <a:t>both the MDM and time methods, we determined Yasmin’s encounter would be scored as a 99213. Modifier 25 is added to the E/M code to indicate the visit for contraceptive counseling was separate and distinct from the placement procedure billed. To support the E.M service we would add ICD-10 diagnoses Z30.09 for the general contraceptive counseling and Z11.3 for the STD screening. </a:t>
            </a:r>
            <a:endParaRPr dirty="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dc840e6a1b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dc840e6a1b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 sz="1200" dirty="0">
                <a:solidFill>
                  <a:srgbClr val="595959"/>
                </a:solidFill>
                <a:latin typeface="Lato"/>
                <a:ea typeface="Lato"/>
                <a:cs typeface="Lato"/>
                <a:sym typeface="Lato"/>
              </a:rPr>
              <a:t>Let’s now look at our second patient </a:t>
            </a:r>
            <a:r>
              <a:rPr lang="en" sz="1200" dirty="0" smtClean="0">
                <a:solidFill>
                  <a:srgbClr val="595959"/>
                </a:solidFill>
                <a:latin typeface="Lato"/>
                <a:ea typeface="Lato"/>
                <a:cs typeface="Lato"/>
                <a:sym typeface="Lato"/>
              </a:rPr>
              <a:t>– Gabrielle.</a:t>
            </a:r>
            <a:endParaRPr lang="en" sz="1200" dirty="0">
              <a:solidFill>
                <a:srgbClr val="595959"/>
              </a:solidFill>
              <a:latin typeface="Lato"/>
              <a:ea typeface="Lato"/>
              <a:cs typeface="Lato"/>
              <a:sym typeface="Lato"/>
            </a:endParaRPr>
          </a:p>
          <a:p>
            <a:pPr marL="628650" lvl="1" indent="-171450" algn="l" rtl="0">
              <a:lnSpc>
                <a:spcPct val="115000"/>
              </a:lnSpc>
              <a:spcBef>
                <a:spcPts val="0"/>
              </a:spcBef>
              <a:spcAft>
                <a:spcPts val="0"/>
              </a:spcAft>
            </a:pPr>
            <a:r>
              <a:rPr lang="en" sz="1200" dirty="0" smtClean="0">
                <a:solidFill>
                  <a:srgbClr val="595959"/>
                </a:solidFill>
                <a:latin typeface="Lato"/>
                <a:ea typeface="Lato"/>
                <a:cs typeface="Lato"/>
                <a:sym typeface="Lato"/>
              </a:rPr>
              <a:t>Gabrielle </a:t>
            </a:r>
            <a:r>
              <a:rPr lang="en" sz="1200" dirty="0">
                <a:solidFill>
                  <a:srgbClr val="595959"/>
                </a:solidFill>
                <a:latin typeface="Lato"/>
                <a:ea typeface="Lato"/>
                <a:cs typeface="Lato"/>
                <a:sym typeface="Lato"/>
              </a:rPr>
              <a:t>is a 41 year old established patient seen for a well-person visit; no complaints</a:t>
            </a:r>
            <a:endParaRPr sz="1200" dirty="0">
              <a:solidFill>
                <a:srgbClr val="595959"/>
              </a:solidFill>
              <a:latin typeface="Lato"/>
              <a:ea typeface="Lato"/>
              <a:cs typeface="Lato"/>
              <a:sym typeface="Lato"/>
            </a:endParaRPr>
          </a:p>
          <a:p>
            <a:pPr marL="628650" marR="0" lvl="1" indent="-171450" algn="l" rtl="0">
              <a:lnSpc>
                <a:spcPct val="115000"/>
              </a:lnSpc>
              <a:spcBef>
                <a:spcPts val="0"/>
              </a:spcBef>
              <a:spcAft>
                <a:spcPts val="0"/>
              </a:spcAft>
              <a:buClr>
                <a:srgbClr val="000000"/>
              </a:buClr>
              <a:buSzPts val="1100"/>
              <a:buFont typeface="Arial"/>
              <a:buChar char="○"/>
            </a:pPr>
            <a:r>
              <a:rPr lang="en" sz="1200" b="0" i="0" u="none" strike="noStrike" cap="none" dirty="0">
                <a:solidFill>
                  <a:srgbClr val="595959"/>
                </a:solidFill>
                <a:latin typeface="Lato"/>
                <a:ea typeface="Lato"/>
                <a:cs typeface="Lato"/>
                <a:sym typeface="Lato"/>
              </a:rPr>
              <a:t>Currently using oral contraceptives; wants to continue</a:t>
            </a:r>
            <a:endParaRPr sz="1200" b="0" i="0" u="none" strike="noStrike" cap="none" dirty="0">
              <a:solidFill>
                <a:srgbClr val="595959"/>
              </a:solidFill>
              <a:latin typeface="Lato"/>
              <a:ea typeface="Lato"/>
              <a:cs typeface="Lato"/>
              <a:sym typeface="Lato"/>
            </a:endParaRPr>
          </a:p>
          <a:p>
            <a:pPr marL="628650" marR="0" lvl="1" indent="-171450" algn="l" rtl="0">
              <a:lnSpc>
                <a:spcPct val="115000"/>
              </a:lnSpc>
              <a:spcBef>
                <a:spcPts val="0"/>
              </a:spcBef>
              <a:spcAft>
                <a:spcPts val="0"/>
              </a:spcAft>
              <a:buClr>
                <a:srgbClr val="000000"/>
              </a:buClr>
              <a:buSzPts val="1100"/>
              <a:buFont typeface="Arial"/>
              <a:buChar char="○"/>
            </a:pPr>
            <a:r>
              <a:rPr lang="en" sz="1200" b="0" i="0" u="none" strike="noStrike" cap="none" dirty="0">
                <a:solidFill>
                  <a:srgbClr val="595959"/>
                </a:solidFill>
                <a:latin typeface="Lato"/>
                <a:ea typeface="Lato"/>
                <a:cs typeface="Lato"/>
                <a:sym typeface="Lato"/>
              </a:rPr>
              <a:t>Provider notices a vaginal discharge and performs microscopy</a:t>
            </a:r>
            <a:endParaRPr sz="1200" b="0" i="0" u="none" strike="noStrike" cap="none" dirty="0">
              <a:solidFill>
                <a:srgbClr val="595959"/>
              </a:solidFill>
              <a:latin typeface="Lato"/>
              <a:ea typeface="Lato"/>
              <a:cs typeface="Lato"/>
              <a:sym typeface="Lato"/>
            </a:endParaRPr>
          </a:p>
          <a:p>
            <a:pPr marL="628650" marR="0" lvl="1" indent="-171450" algn="l" rtl="0">
              <a:lnSpc>
                <a:spcPct val="115000"/>
              </a:lnSpc>
              <a:spcBef>
                <a:spcPts val="0"/>
              </a:spcBef>
              <a:spcAft>
                <a:spcPts val="0"/>
              </a:spcAft>
              <a:buClr>
                <a:srgbClr val="000000"/>
              </a:buClr>
              <a:buSzPts val="1100"/>
              <a:buFont typeface="Arial"/>
              <a:buChar char="○"/>
            </a:pPr>
            <a:r>
              <a:rPr lang="en" sz="1200" b="0" i="0" u="none" strike="noStrike" cap="none" dirty="0">
                <a:solidFill>
                  <a:srgbClr val="595959"/>
                </a:solidFill>
                <a:latin typeface="Lato"/>
                <a:ea typeface="Lato"/>
                <a:cs typeface="Lato"/>
                <a:sym typeface="Lato"/>
              </a:rPr>
              <a:t>Gabrielle is diagnosed with BV and given the option of treatment</a:t>
            </a:r>
            <a:endParaRPr sz="1200" b="0" i="0" u="none" strike="noStrike" cap="none" dirty="0">
              <a:solidFill>
                <a:srgbClr val="595959"/>
              </a:solidFill>
              <a:latin typeface="Lato"/>
              <a:ea typeface="Lato"/>
              <a:cs typeface="Lato"/>
              <a:sym typeface="Lato"/>
            </a:endParaRPr>
          </a:p>
          <a:p>
            <a:pPr marL="628650" marR="0" lvl="1" indent="-171450" algn="l" rtl="0">
              <a:lnSpc>
                <a:spcPct val="115000"/>
              </a:lnSpc>
              <a:spcBef>
                <a:spcPts val="0"/>
              </a:spcBef>
              <a:spcAft>
                <a:spcPts val="0"/>
              </a:spcAft>
              <a:buClr>
                <a:srgbClr val="000000"/>
              </a:buClr>
              <a:buSzPts val="1100"/>
              <a:buFont typeface="Arial"/>
              <a:buChar char="○"/>
            </a:pPr>
            <a:r>
              <a:rPr lang="en" sz="1200" b="0" i="0" u="none" strike="noStrike" cap="none" dirty="0">
                <a:solidFill>
                  <a:srgbClr val="595959"/>
                </a:solidFill>
                <a:latin typeface="Lato"/>
                <a:ea typeface="Lato"/>
                <a:cs typeface="Lato"/>
                <a:sym typeface="Lato"/>
              </a:rPr>
              <a:t>13 cycles of oral contraceptives dispensed, per her request </a:t>
            </a:r>
            <a:endParaRPr sz="1200" b="0" i="0" u="none" strike="noStrike" cap="none" dirty="0">
              <a:solidFill>
                <a:srgbClr val="595959"/>
              </a:solidFill>
              <a:latin typeface="Lato"/>
              <a:ea typeface="Lato"/>
              <a:cs typeface="Lato"/>
              <a:sym typeface="Lato"/>
            </a:endParaRPr>
          </a:p>
          <a:p>
            <a:pPr marL="628650" marR="0" lvl="1" indent="-171450" algn="l" rtl="0">
              <a:lnSpc>
                <a:spcPct val="115000"/>
              </a:lnSpc>
              <a:spcBef>
                <a:spcPts val="0"/>
              </a:spcBef>
              <a:spcAft>
                <a:spcPts val="0"/>
              </a:spcAft>
              <a:buClr>
                <a:srgbClr val="000000"/>
              </a:buClr>
              <a:buSzPts val="1100"/>
              <a:buFont typeface="Arial"/>
              <a:buChar char="○"/>
            </a:pPr>
            <a:r>
              <a:rPr lang="en" sz="1200" b="0" i="0" u="none" strike="noStrike" cap="none" dirty="0">
                <a:solidFill>
                  <a:srgbClr val="595959"/>
                </a:solidFill>
                <a:latin typeface="Lato"/>
                <a:ea typeface="Lato"/>
                <a:cs typeface="Lato"/>
                <a:sym typeface="Lato"/>
              </a:rPr>
              <a:t>Gabrielle is dispensed oral metronidazole and counseled re: BV</a:t>
            </a:r>
            <a:endParaRPr sz="1200" b="0" i="0" u="none" strike="noStrike" cap="none" dirty="0">
              <a:solidFill>
                <a:srgbClr val="595959"/>
              </a:solidFill>
              <a:latin typeface="Lato"/>
              <a:ea typeface="Lato"/>
              <a:cs typeface="Lato"/>
              <a:sym typeface="Lato"/>
            </a:endParaRPr>
          </a:p>
          <a:p>
            <a:pPr marL="628650" marR="0" lvl="1" indent="-171450" algn="l" rtl="0">
              <a:lnSpc>
                <a:spcPct val="115000"/>
              </a:lnSpc>
              <a:spcBef>
                <a:spcPts val="0"/>
              </a:spcBef>
              <a:spcAft>
                <a:spcPts val="0"/>
              </a:spcAft>
              <a:buClr>
                <a:srgbClr val="000000"/>
              </a:buClr>
              <a:buSzPts val="1100"/>
              <a:buFont typeface="Arial"/>
              <a:buChar char="○"/>
            </a:pPr>
            <a:r>
              <a:rPr lang="en" sz="1200" b="0" i="0" u="none" strike="noStrike" cap="none" dirty="0">
                <a:solidFill>
                  <a:srgbClr val="595959"/>
                </a:solidFill>
                <a:latin typeface="Lato"/>
                <a:ea typeface="Lato"/>
                <a:cs typeface="Lato"/>
                <a:sym typeface="Lato"/>
              </a:rPr>
              <a:t>Total </a:t>
            </a:r>
            <a:r>
              <a:rPr lang="en" sz="1200" b="0" i="0" u="none" strike="noStrike" cap="none" dirty="0" smtClean="0">
                <a:solidFill>
                  <a:srgbClr val="595959"/>
                </a:solidFill>
                <a:latin typeface="Lato"/>
                <a:ea typeface="Lato"/>
                <a:cs typeface="Lato"/>
                <a:sym typeface="Lato"/>
              </a:rPr>
              <a:t>time</a:t>
            </a:r>
            <a:endParaRPr lang="en" sz="1200" b="0" i="0" u="none" strike="noStrike" cap="none" dirty="0">
              <a:solidFill>
                <a:srgbClr val="595959"/>
              </a:solidFill>
              <a:latin typeface="Lato"/>
              <a:ea typeface="Lato"/>
              <a:cs typeface="Lato"/>
              <a:sym typeface="Lato"/>
            </a:endParaRPr>
          </a:p>
          <a:p>
            <a:pPr marL="1085850" marR="0" lvl="2" indent="-171450" algn="l" rtl="0">
              <a:lnSpc>
                <a:spcPct val="115000"/>
              </a:lnSpc>
              <a:spcBef>
                <a:spcPts val="0"/>
              </a:spcBef>
              <a:spcAft>
                <a:spcPts val="0"/>
              </a:spcAft>
              <a:buClr>
                <a:srgbClr val="000000"/>
              </a:buClr>
              <a:buSzPts val="1100"/>
              <a:buFont typeface="Wingdings 2" panose="05020102010507070707" pitchFamily="18" charset="2"/>
              <a:buChar char=""/>
            </a:pPr>
            <a:r>
              <a:rPr lang="en" sz="1200" dirty="0" smtClean="0">
                <a:solidFill>
                  <a:srgbClr val="595959"/>
                </a:solidFill>
                <a:latin typeface="Lato"/>
                <a:ea typeface="Lato"/>
                <a:cs typeface="Lato"/>
                <a:sym typeface="Lato"/>
              </a:rPr>
              <a:t>Face-to-face </a:t>
            </a:r>
            <a:r>
              <a:rPr lang="en" sz="1200" dirty="0">
                <a:solidFill>
                  <a:srgbClr val="595959"/>
                </a:solidFill>
                <a:latin typeface="Lato"/>
                <a:ea typeface="Lato"/>
                <a:cs typeface="Lato"/>
                <a:sym typeface="Lato"/>
              </a:rPr>
              <a:t>time: 32 minutes (20 minutes well-person visit; 12 mins </a:t>
            </a:r>
            <a:r>
              <a:rPr lang="en" sz="1200" dirty="0" smtClean="0">
                <a:solidFill>
                  <a:srgbClr val="595959"/>
                </a:solidFill>
                <a:latin typeface="Lato"/>
                <a:ea typeface="Lato"/>
                <a:cs typeface="Lato"/>
                <a:sym typeface="Lato"/>
              </a:rPr>
              <a:t>BV)</a:t>
            </a:r>
            <a:endParaRPr lang="en" sz="1200" dirty="0">
              <a:solidFill>
                <a:srgbClr val="595959"/>
              </a:solidFill>
              <a:latin typeface="Lato"/>
              <a:ea typeface="Lato"/>
              <a:cs typeface="Lato"/>
              <a:sym typeface="Lato"/>
            </a:endParaRPr>
          </a:p>
          <a:p>
            <a:pPr marL="1085850" marR="0" lvl="2" indent="-171450" algn="l" rtl="0">
              <a:lnSpc>
                <a:spcPct val="115000"/>
              </a:lnSpc>
              <a:spcBef>
                <a:spcPts val="0"/>
              </a:spcBef>
              <a:spcAft>
                <a:spcPts val="0"/>
              </a:spcAft>
              <a:buClr>
                <a:srgbClr val="000000"/>
              </a:buClr>
              <a:buSzPts val="1100"/>
              <a:buFont typeface="Wingdings 2" panose="05020102010507070707" pitchFamily="18" charset="2"/>
              <a:buChar char=""/>
            </a:pPr>
            <a:r>
              <a:rPr lang="en" sz="1200" dirty="0" smtClean="0">
                <a:solidFill>
                  <a:srgbClr val="595959"/>
                </a:solidFill>
                <a:latin typeface="Lato"/>
                <a:ea typeface="Lato"/>
                <a:cs typeface="Lato"/>
                <a:sym typeface="Lato"/>
              </a:rPr>
              <a:t>Total </a:t>
            </a:r>
            <a:r>
              <a:rPr lang="en" sz="1200" dirty="0">
                <a:solidFill>
                  <a:srgbClr val="595959"/>
                </a:solidFill>
                <a:latin typeface="Lato"/>
                <a:ea typeface="Lato"/>
                <a:cs typeface="Lato"/>
                <a:sym typeface="Lato"/>
              </a:rPr>
              <a:t>time: 39 minutes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b0eaeb618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7b0eaeb618_0_4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50" dirty="0">
              <a:solidFill>
                <a:srgbClr val="1D1C1D"/>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dc840e6a1b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dc840e6a1b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Determining which E/M code t</a:t>
            </a:r>
            <a:r>
              <a:rPr lang="en" dirty="0">
                <a:solidFill>
                  <a:schemeClr val="dk1"/>
                </a:solidFill>
              </a:rPr>
              <a:t>o use can be a challenge when deciding between preventive medicine and problem-oriented E/M codes, since it requires knowledge of the payer’s policy for billing well-person visits. </a:t>
            </a:r>
            <a:endParaRPr lang="en" dirty="0" smtClean="0">
              <a:solidFill>
                <a:schemeClr val="dk1"/>
              </a:solidFill>
            </a:endParaRPr>
          </a:p>
          <a:p>
            <a:pPr marL="628650" lvl="1" indent="-171450" algn="l" rtl="0">
              <a:spcBef>
                <a:spcPts val="0"/>
              </a:spcBef>
              <a:spcAft>
                <a:spcPts val="0"/>
              </a:spcAft>
            </a:pPr>
            <a:r>
              <a:rPr lang="en" dirty="0" smtClean="0">
                <a:solidFill>
                  <a:schemeClr val="dk1"/>
                </a:solidFill>
              </a:rPr>
              <a:t>The </a:t>
            </a:r>
            <a:r>
              <a:rPr lang="en" dirty="0">
                <a:solidFill>
                  <a:schemeClr val="dk1"/>
                </a:solidFill>
              </a:rPr>
              <a:t>practice should have a way of alerting clinicians whether or not preventive medicine E/M codes are accepted, and if not, which codes should be used instead</a:t>
            </a:r>
            <a:r>
              <a:rPr lang="en" dirty="0" smtClean="0">
                <a:solidFill>
                  <a:schemeClr val="dk1"/>
                </a:solidFill>
              </a:rPr>
              <a:t>.</a:t>
            </a:r>
          </a:p>
          <a:p>
            <a:pPr marL="628650" lvl="1" indent="-171450" algn="l" rtl="0">
              <a:spcBef>
                <a:spcPts val="0"/>
              </a:spcBef>
              <a:spcAft>
                <a:spcPts val="0"/>
              </a:spcAft>
            </a:pPr>
            <a:r>
              <a:rPr lang="en" dirty="0" smtClean="0">
                <a:solidFill>
                  <a:schemeClr val="dk1"/>
                </a:solidFill>
              </a:rPr>
              <a:t>The </a:t>
            </a:r>
            <a:r>
              <a:rPr lang="en" dirty="0">
                <a:solidFill>
                  <a:schemeClr val="dk1"/>
                </a:solidFill>
              </a:rPr>
              <a:t>encounter form or “superbill” for some practices have separate sections for each payer, while others have multiple “superbills,” one for each payer that make this distinction.</a:t>
            </a:r>
            <a:endParaRPr dirty="0">
              <a:solidFill>
                <a:schemeClr val="dk1"/>
              </a:solidFill>
            </a:endParaRPr>
          </a:p>
          <a:p>
            <a:pPr marL="171450" lvl="0" indent="-171450" algn="l" rtl="0">
              <a:spcBef>
                <a:spcPts val="0"/>
              </a:spcBef>
              <a:spcAft>
                <a:spcPts val="0"/>
              </a:spcAft>
            </a:pPr>
            <a:r>
              <a:rPr lang="en" dirty="0" smtClean="0">
                <a:solidFill>
                  <a:schemeClr val="dk1"/>
                </a:solidFill>
              </a:rPr>
              <a:t>When </a:t>
            </a:r>
            <a:r>
              <a:rPr lang="en" dirty="0">
                <a:solidFill>
                  <a:schemeClr val="dk1"/>
                </a:solidFill>
              </a:rPr>
              <a:t>both options are available, it’s optimal to compute the comparative reimbursement rates for the covered codes and select the highest supported code</a:t>
            </a:r>
            <a:endParaRPr dirty="0">
              <a:solidFill>
                <a:schemeClr val="dk1"/>
              </a:solidFill>
            </a:endParaRPr>
          </a:p>
          <a:p>
            <a:pPr marL="171450" lvl="0" indent="-171450" algn="l" rtl="0">
              <a:spcBef>
                <a:spcPts val="0"/>
              </a:spcBef>
              <a:spcAft>
                <a:spcPts val="0"/>
              </a:spcAft>
            </a:pPr>
            <a:r>
              <a:rPr lang="en" dirty="0" smtClean="0">
                <a:solidFill>
                  <a:schemeClr val="dk1"/>
                </a:solidFill>
              </a:rPr>
              <a:t>Finally </a:t>
            </a:r>
            <a:r>
              <a:rPr lang="en" dirty="0">
                <a:solidFill>
                  <a:schemeClr val="dk1"/>
                </a:solidFill>
              </a:rPr>
              <a:t>if only problem-oriented visit codes are covered, code fo the higher E/M level based on either MDM or total time to determine the optimal </a:t>
            </a:r>
            <a:r>
              <a:rPr lang="en" dirty="0" smtClean="0">
                <a:solidFill>
                  <a:schemeClr val="dk1"/>
                </a:solidFill>
              </a:rPr>
              <a:t>code</a:t>
            </a:r>
            <a:r>
              <a:rPr lang="en" dirty="0">
                <a:solidFill>
                  <a:schemeClr val="dk1"/>
                </a:solidFill>
              </a:rPr>
              <a:t>.</a:t>
            </a:r>
            <a:endParaRPr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c840e6a1b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dc840e6a1b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Preventi</a:t>
            </a:r>
            <a:r>
              <a:rPr lang="en" dirty="0">
                <a:solidFill>
                  <a:schemeClr val="dk1"/>
                </a:solidFill>
              </a:rPr>
              <a:t>ve medicine visits also are referred to as well-person visits, periodic health screening visits, or check-up visits</a:t>
            </a:r>
            <a:r>
              <a:rPr lang="en" dirty="0" smtClean="0">
                <a:solidFill>
                  <a:schemeClr val="dk1"/>
                </a:solidFill>
              </a:rPr>
              <a:t>.</a:t>
            </a:r>
          </a:p>
          <a:p>
            <a:pPr marL="171450" lvl="0" indent="-171450" algn="l" rtl="0">
              <a:spcBef>
                <a:spcPts val="0"/>
              </a:spcBef>
              <a:spcAft>
                <a:spcPts val="0"/>
              </a:spcAft>
            </a:pPr>
            <a:r>
              <a:rPr lang="en" dirty="0" smtClean="0">
                <a:solidFill>
                  <a:schemeClr val="dk1"/>
                </a:solidFill>
              </a:rPr>
              <a:t>A </a:t>
            </a:r>
            <a:r>
              <a:rPr lang="en" dirty="0">
                <a:solidFill>
                  <a:schemeClr val="dk1"/>
                </a:solidFill>
              </a:rPr>
              <a:t>typical preventive medicine visit includes a medical history, physical exam (as medically appropriate), counseling or risk factor reduction interventions, and the ordering of laboratory or diagnostic procedures</a:t>
            </a:r>
            <a:r>
              <a:rPr lang="en" dirty="0" smtClean="0">
                <a:solidFill>
                  <a:schemeClr val="dk1"/>
                </a:solidFill>
              </a:rPr>
              <a:t>.</a:t>
            </a:r>
          </a:p>
          <a:p>
            <a:pPr marL="171450" lvl="0" indent="-171450" algn="l" rtl="0">
              <a:spcBef>
                <a:spcPts val="0"/>
              </a:spcBef>
              <a:spcAft>
                <a:spcPts val="0"/>
              </a:spcAft>
            </a:pPr>
            <a:r>
              <a:rPr lang="en" dirty="0" smtClean="0">
                <a:solidFill>
                  <a:schemeClr val="dk1"/>
                </a:solidFill>
              </a:rPr>
              <a:t>In </a:t>
            </a:r>
            <a:r>
              <a:rPr lang="en" dirty="0">
                <a:solidFill>
                  <a:schemeClr val="dk1"/>
                </a:solidFill>
              </a:rPr>
              <a:t>the context of family planning, this includes pregnancy intention counseling, shared decision-making method counseling (if requested), and provision of contraceptive method</a:t>
            </a:r>
            <a:r>
              <a:rPr lang="en" dirty="0" smtClean="0">
                <a:solidFill>
                  <a:schemeClr val="dk1"/>
                </a:solidFill>
              </a:rPr>
              <a:t>.</a:t>
            </a:r>
          </a:p>
          <a:p>
            <a:pPr marL="171450" lvl="0" indent="-171450" algn="l" rtl="0">
              <a:spcBef>
                <a:spcPts val="0"/>
              </a:spcBef>
              <a:spcAft>
                <a:spcPts val="0"/>
              </a:spcAft>
            </a:pPr>
            <a:r>
              <a:rPr lang="en" dirty="0" smtClean="0">
                <a:solidFill>
                  <a:schemeClr val="dk1"/>
                </a:solidFill>
              </a:rPr>
              <a:t>A </a:t>
            </a:r>
            <a:r>
              <a:rPr lang="en" dirty="0">
                <a:solidFill>
                  <a:schemeClr val="dk1"/>
                </a:solidFill>
              </a:rPr>
              <a:t>preventive medicine visit E/M code also includes the management of trivial problems that do not require additional work</a:t>
            </a:r>
            <a:r>
              <a:rPr lang="en" dirty="0" smtClean="0">
                <a:solidFill>
                  <a:schemeClr val="dk1"/>
                </a:solidFill>
              </a:rPr>
              <a:t>.</a:t>
            </a:r>
          </a:p>
          <a:p>
            <a:pPr marL="171450" lvl="0" indent="-171450" algn="l" rtl="0">
              <a:spcBef>
                <a:spcPts val="0"/>
              </a:spcBef>
              <a:spcAft>
                <a:spcPts val="0"/>
              </a:spcAft>
            </a:pPr>
            <a:r>
              <a:rPr lang="en" dirty="0" smtClean="0">
                <a:solidFill>
                  <a:schemeClr val="dk1"/>
                </a:solidFill>
              </a:rPr>
              <a:t>The </a:t>
            </a:r>
            <a:r>
              <a:rPr lang="en" dirty="0">
                <a:solidFill>
                  <a:schemeClr val="dk1"/>
                </a:solidFill>
              </a:rPr>
              <a:t>E/M codes for preventive medicine visits are age specific, and take into account whether the patient is new or established. </a:t>
            </a:r>
            <a:endParaRPr dirty="0">
              <a:solidFill>
                <a:schemeClr val="dk1"/>
              </a:solidFill>
            </a:endParaRPr>
          </a:p>
          <a:p>
            <a:pPr marL="171450" lvl="0" indent="-171450" algn="l" rtl="0">
              <a:spcBef>
                <a:spcPts val="0"/>
              </a:spcBef>
              <a:spcAft>
                <a:spcPts val="0"/>
              </a:spcAft>
            </a:pPr>
            <a:r>
              <a:rPr lang="en" dirty="0" smtClean="0">
                <a:solidFill>
                  <a:schemeClr val="dk1"/>
                </a:solidFill>
              </a:rPr>
              <a:t>Gabrielle </a:t>
            </a:r>
            <a:r>
              <a:rPr lang="en" dirty="0">
                <a:solidFill>
                  <a:schemeClr val="dk1"/>
                </a:solidFill>
              </a:rPr>
              <a:t>is an established patient and is 41 years old so we would select code </a:t>
            </a:r>
            <a:r>
              <a:rPr lang="en" dirty="0" smtClean="0">
                <a:solidFill>
                  <a:schemeClr val="dk1"/>
                </a:solidFill>
              </a:rPr>
              <a:t>99396.</a:t>
            </a:r>
            <a:endParaRPr dirty="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dc840e6a1b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dc840e6a1b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solidFill>
                  <a:schemeClr val="dk1"/>
                </a:solidFill>
              </a:rPr>
              <a:t>Assuming the payer accepts preventive medicine codes, let’s complete the </a:t>
            </a:r>
            <a:r>
              <a:rPr lang="en" dirty="0"/>
              <a:t>coding frame work for the </a:t>
            </a:r>
            <a:r>
              <a:rPr lang="en" dirty="0" smtClean="0"/>
              <a:t>visit:</a:t>
            </a:r>
            <a:endParaRPr lang="en" dirty="0"/>
          </a:p>
          <a:p>
            <a:pPr marL="628650" lvl="1" indent="-171450" algn="l" rtl="0">
              <a:spcBef>
                <a:spcPts val="0"/>
              </a:spcBef>
              <a:spcAft>
                <a:spcPts val="0"/>
              </a:spcAft>
            </a:pPr>
            <a:r>
              <a:rPr lang="en" dirty="0" smtClean="0"/>
              <a:t>P</a:t>
            </a:r>
            <a:r>
              <a:rPr lang="en" dirty="0" smtClean="0">
                <a:solidFill>
                  <a:schemeClr val="dk1"/>
                </a:solidFill>
              </a:rPr>
              <a:t>rocedure </a:t>
            </a:r>
            <a:r>
              <a:rPr lang="en" dirty="0">
                <a:solidFill>
                  <a:schemeClr val="dk1"/>
                </a:solidFill>
              </a:rPr>
              <a:t>- none were provided - no codes added</a:t>
            </a:r>
            <a:endParaRPr dirty="0">
              <a:solidFill>
                <a:schemeClr val="dk1"/>
              </a:solidFill>
            </a:endParaRPr>
          </a:p>
          <a:p>
            <a:pPr marL="628650"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rgbClr val="000000"/>
                </a:solidFill>
                <a:latin typeface="Arial"/>
                <a:ea typeface="Arial"/>
                <a:cs typeface="Arial"/>
                <a:sym typeface="Arial"/>
              </a:rPr>
              <a:t>Supplies and drugs - bill S4993 x 13 cycles for the oral contraceptive pills. Check with the payer to determine how to best bill for the Metronidazole. The ICD codes Z30.41 for the refills of oral contraceptive pills and N76.0 for the treatment of vaginitis are used</a:t>
            </a:r>
            <a:endParaRPr sz="1100" b="0" i="0" u="none" strike="noStrike" cap="none" dirty="0">
              <a:solidFill>
                <a:srgbClr val="000000"/>
              </a:solidFill>
              <a:latin typeface="Arial"/>
              <a:ea typeface="Arial"/>
              <a:cs typeface="Arial"/>
              <a:sym typeface="Arial"/>
            </a:endParaRPr>
          </a:p>
          <a:p>
            <a:pPr marL="628650"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rgbClr val="000000"/>
                </a:solidFill>
                <a:latin typeface="Arial"/>
                <a:ea typeface="Arial"/>
                <a:cs typeface="Arial"/>
                <a:sym typeface="Arial"/>
              </a:rPr>
              <a:t>The clinician also performed microscopy of the discharge, so we would add either 87210 or Q0111 for the point-of-care testing, depending on the payer policy</a:t>
            </a:r>
            <a:endParaRPr sz="1100" b="0" i="0" u="none" strike="noStrike" cap="none" dirty="0">
              <a:solidFill>
                <a:srgbClr val="000000"/>
              </a:solidFill>
              <a:latin typeface="Arial"/>
              <a:ea typeface="Arial"/>
              <a:cs typeface="Arial"/>
              <a:sym typeface="Arial"/>
            </a:endParaRPr>
          </a:p>
          <a:p>
            <a:pPr marL="628650"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rgbClr val="000000"/>
                </a:solidFill>
                <a:latin typeface="Arial"/>
                <a:ea typeface="Arial"/>
                <a:cs typeface="Arial"/>
                <a:sym typeface="Arial"/>
              </a:rPr>
              <a:t>Finally the clinician provided both a preventive medicine service for the well-check and a problem-oriented service for the management of bacterial vaginosis, so we would add both the 99396 and 99212 based on the 12 minutes spent on the BV, as it was clearly documented as a separate service in the note. Modifier 25 is attached to the problem-oriented E/M </a:t>
            </a:r>
            <a:r>
              <a:rPr lang="en" sz="1100" b="0" i="0" u="none" strike="noStrike" cap="none" dirty="0" smtClean="0">
                <a:solidFill>
                  <a:srgbClr val="000000"/>
                </a:solidFill>
                <a:latin typeface="Arial"/>
                <a:ea typeface="Arial"/>
                <a:cs typeface="Arial"/>
                <a:sym typeface="Arial"/>
              </a:rPr>
              <a:t>code.</a:t>
            </a:r>
            <a:endParaRPr lang="en" sz="11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en" sz="1100" b="0" i="0" u="none" strike="noStrike" cap="none" dirty="0" smtClean="0">
                <a:solidFill>
                  <a:schemeClr val="dk1"/>
                </a:solidFill>
                <a:latin typeface="Arial"/>
                <a:ea typeface="Arial"/>
                <a:cs typeface="Arial"/>
                <a:sym typeface="Arial"/>
              </a:rPr>
              <a:t>Be </a:t>
            </a:r>
            <a:r>
              <a:rPr lang="en" sz="1100" b="0" i="0" u="none" strike="noStrike" cap="none" dirty="0">
                <a:solidFill>
                  <a:schemeClr val="dk1"/>
                </a:solidFill>
                <a:latin typeface="Arial"/>
                <a:ea typeface="Arial"/>
                <a:cs typeface="Arial"/>
                <a:sym typeface="Arial"/>
              </a:rPr>
              <a:t>mindful of the payer policy for each patient to determine whether they will reimburse for both preventive medicine and problem-oriented E/M services billed together - some will, but not all payers </a:t>
            </a:r>
            <a:r>
              <a:rPr lang="en" sz="1100" b="0" i="0" u="none" strike="noStrike" cap="none" dirty="0" smtClean="0">
                <a:solidFill>
                  <a:schemeClr val="dk1"/>
                </a:solidFill>
                <a:latin typeface="Arial"/>
                <a:ea typeface="Arial"/>
                <a:cs typeface="Arial"/>
                <a:sym typeface="Arial"/>
              </a:rPr>
              <a:t>do.</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dc840e6a1b_0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dc840e6a1b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solidFill>
                  <a:schemeClr val="dk1"/>
                </a:solidFill>
              </a:rPr>
              <a:t>If the payer does not cover the preventive medicine code series and specifies the use of problem-oriented E/M codes for well-person visits, we can use either MDM or total time for entire </a:t>
            </a:r>
            <a:r>
              <a:rPr lang="en" dirty="0" smtClean="0">
                <a:solidFill>
                  <a:schemeClr val="dk1"/>
                </a:solidFill>
              </a:rPr>
              <a:t>visit.</a:t>
            </a:r>
          </a:p>
          <a:p>
            <a:pPr marL="171450" lvl="0" indent="-171450" algn="l" rtl="0">
              <a:spcBef>
                <a:spcPts val="0"/>
              </a:spcBef>
              <a:spcAft>
                <a:spcPts val="0"/>
              </a:spcAft>
            </a:pPr>
            <a:r>
              <a:rPr lang="en" dirty="0" smtClean="0">
                <a:solidFill>
                  <a:schemeClr val="dk1"/>
                </a:solidFill>
              </a:rPr>
              <a:t>The </a:t>
            </a:r>
            <a:r>
              <a:rPr lang="en" dirty="0">
                <a:solidFill>
                  <a:schemeClr val="dk1"/>
                </a:solidFill>
              </a:rPr>
              <a:t>clinician documented 39 minutes total time on Gabrielle’s (established patient) visit, so we can bill a </a:t>
            </a:r>
            <a:r>
              <a:rPr lang="en" dirty="0" smtClean="0">
                <a:solidFill>
                  <a:schemeClr val="dk1"/>
                </a:solidFill>
              </a:rPr>
              <a:t>99214.</a:t>
            </a:r>
            <a:endParaRPr dirty="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df46fecc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df46fecc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solidFill>
                  <a:schemeClr val="dk1"/>
                </a:solidFill>
              </a:rPr>
              <a:t>To explain how we would use the MDM elements, we are going to pull up the job aid we walked through with the client Yasmin. Now let’s go through the MDM elements, starting with element 1, number and complexity of problems addressed in Gabrielle’s visit.</a:t>
            </a:r>
            <a:endParaRPr dirty="0">
              <a:solidFill>
                <a:schemeClr val="dk1"/>
              </a:solidFill>
            </a:endParaRPr>
          </a:p>
          <a:p>
            <a:pPr marL="171450" lvl="0" indent="-171450" algn="l" rtl="0">
              <a:spcBef>
                <a:spcPts val="0"/>
              </a:spcBef>
              <a:spcAft>
                <a:spcPts val="0"/>
              </a:spcAft>
            </a:pPr>
            <a:r>
              <a:rPr lang="en" dirty="0" smtClean="0">
                <a:solidFill>
                  <a:schemeClr val="dk1"/>
                </a:solidFill>
              </a:rPr>
              <a:t>Let’s </a:t>
            </a:r>
            <a:r>
              <a:rPr lang="en" dirty="0">
                <a:solidFill>
                  <a:schemeClr val="dk1"/>
                </a:solidFill>
              </a:rPr>
              <a:t>recap what happened during Gabrielle’s visit - she is currently using oral contraceptives and wants to continue using that method. The provider notices vaginal discharge and after a point-of-care microscopy, is diagnosed with BV. This would be considered to be one uncomplicated problem, or a </a:t>
            </a:r>
            <a:r>
              <a:rPr lang="en" i="1" dirty="0">
                <a:solidFill>
                  <a:schemeClr val="dk1"/>
                </a:solidFill>
              </a:rPr>
              <a:t>low </a:t>
            </a:r>
            <a:r>
              <a:rPr lang="en" dirty="0">
                <a:solidFill>
                  <a:schemeClr val="dk1"/>
                </a:solidFill>
              </a:rPr>
              <a:t>level of the problem element. </a:t>
            </a:r>
            <a:endParaRPr dirty="0">
              <a:solidFill>
                <a:schemeClr val="dk1"/>
              </a:solidFill>
            </a:endParaRPr>
          </a:p>
          <a:p>
            <a:pPr marL="171450" lvl="0" indent="-171450" algn="l" rtl="0">
              <a:spcBef>
                <a:spcPts val="0"/>
              </a:spcBef>
              <a:spcAft>
                <a:spcPts val="0"/>
              </a:spcAft>
            </a:pPr>
            <a:r>
              <a:rPr lang="en" dirty="0" smtClean="0">
                <a:solidFill>
                  <a:schemeClr val="dk1"/>
                </a:solidFill>
              </a:rPr>
              <a:t>Now</a:t>
            </a:r>
            <a:r>
              <a:rPr lang="en" dirty="0">
                <a:solidFill>
                  <a:schemeClr val="dk1"/>
                </a:solidFill>
              </a:rPr>
              <a:t>, let’s scroll down to the second element, amount and/or complexity of data reviewed/analyzed. The only test  performed was the microposcopy, and given that this point-of-care test cannot be counted as a test ordered, the data the level is </a:t>
            </a:r>
            <a:r>
              <a:rPr lang="en" i="1" dirty="0">
                <a:solidFill>
                  <a:schemeClr val="dk1"/>
                </a:solidFill>
              </a:rPr>
              <a:t>minimal</a:t>
            </a:r>
            <a:r>
              <a:rPr lang="en" dirty="0">
                <a:solidFill>
                  <a:schemeClr val="dk1"/>
                </a:solidFill>
              </a:rPr>
              <a:t>.  </a:t>
            </a:r>
            <a:endParaRPr dirty="0">
              <a:solidFill>
                <a:schemeClr val="dk1"/>
              </a:solidFill>
            </a:endParaRPr>
          </a:p>
          <a:p>
            <a:pPr marL="171450" lvl="0" indent="-171450" algn="l" rtl="0">
              <a:spcBef>
                <a:spcPts val="0"/>
              </a:spcBef>
              <a:spcAft>
                <a:spcPts val="0"/>
              </a:spcAft>
            </a:pPr>
            <a:r>
              <a:rPr lang="en" dirty="0" smtClean="0">
                <a:solidFill>
                  <a:schemeClr val="dk1"/>
                </a:solidFill>
              </a:rPr>
              <a:t>Let’s </a:t>
            </a:r>
            <a:r>
              <a:rPr lang="en" dirty="0">
                <a:solidFill>
                  <a:schemeClr val="dk1"/>
                </a:solidFill>
              </a:rPr>
              <a:t>continue to the third element of MDM, risk of complications. During Gabrielle’s visit, she was given two prescription medications (metronidazole, oral contraceptives) so we meet the </a:t>
            </a:r>
            <a:r>
              <a:rPr lang="en" i="1" dirty="0">
                <a:solidFill>
                  <a:schemeClr val="dk1"/>
                </a:solidFill>
              </a:rPr>
              <a:t>moderate </a:t>
            </a:r>
            <a:r>
              <a:rPr lang="en" dirty="0">
                <a:solidFill>
                  <a:schemeClr val="dk1"/>
                </a:solidFill>
              </a:rPr>
              <a:t>level of risk </a:t>
            </a:r>
            <a:endParaRPr dirty="0">
              <a:solidFill>
                <a:schemeClr val="dk1"/>
              </a:solidFill>
            </a:endParaRPr>
          </a:p>
          <a:p>
            <a:pPr marL="171450" lvl="0" indent="-171450" algn="l" rtl="0">
              <a:spcBef>
                <a:spcPts val="0"/>
              </a:spcBef>
              <a:spcAft>
                <a:spcPts val="0"/>
              </a:spcAft>
            </a:pPr>
            <a:r>
              <a:rPr lang="en" dirty="0" smtClean="0">
                <a:solidFill>
                  <a:schemeClr val="dk1"/>
                </a:solidFill>
              </a:rPr>
              <a:t>So </a:t>
            </a:r>
            <a:r>
              <a:rPr lang="en" dirty="0">
                <a:solidFill>
                  <a:schemeClr val="dk1"/>
                </a:solidFill>
              </a:rPr>
              <a:t>let’s stop sharing the MDM job aid and recap the overall level of MDM</a:t>
            </a:r>
            <a:r>
              <a:rPr lang="en" dirty="0" smtClean="0">
                <a:solidFill>
                  <a:schemeClr val="dk1"/>
                </a:solidFill>
              </a:rPr>
              <a:t>.</a:t>
            </a:r>
            <a:endParaRPr dirty="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dc840e6a1b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dc840e6a1b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solidFill>
                  <a:schemeClr val="dk1"/>
                </a:solidFill>
              </a:rPr>
              <a:t>Using the 3 elements of MDM to determine the E/M code, </a:t>
            </a:r>
            <a:endParaRPr dirty="0">
              <a:solidFill>
                <a:schemeClr val="dk1"/>
              </a:solidFill>
            </a:endParaRPr>
          </a:p>
          <a:p>
            <a:pPr marL="457200" lvl="0" indent="-298450" algn="l" rtl="0">
              <a:spcBef>
                <a:spcPts val="0"/>
              </a:spcBef>
              <a:spcAft>
                <a:spcPts val="0"/>
              </a:spcAft>
              <a:buClr>
                <a:schemeClr val="dk1"/>
              </a:buClr>
              <a:buSzPts val="1100"/>
              <a:buAutoNum type="arabicParenR"/>
            </a:pPr>
            <a:r>
              <a:rPr lang="en" b="1" dirty="0">
                <a:solidFill>
                  <a:schemeClr val="dk1"/>
                </a:solidFill>
              </a:rPr>
              <a:t>P</a:t>
            </a:r>
            <a:r>
              <a:rPr lang="en" dirty="0">
                <a:solidFill>
                  <a:schemeClr val="dk1"/>
                </a:solidFill>
              </a:rPr>
              <a:t>roblems: </a:t>
            </a:r>
            <a:r>
              <a:rPr lang="en" b="1" dirty="0">
                <a:solidFill>
                  <a:schemeClr val="dk1"/>
                </a:solidFill>
              </a:rPr>
              <a:t>low leve</a:t>
            </a:r>
            <a:r>
              <a:rPr lang="en" dirty="0">
                <a:solidFill>
                  <a:schemeClr val="dk1"/>
                </a:solidFill>
              </a:rPr>
              <a:t>l (1 acute uncomplicated illness or problem)</a:t>
            </a:r>
            <a:endParaRPr dirty="0">
              <a:solidFill>
                <a:schemeClr val="dk1"/>
              </a:solidFill>
            </a:endParaRPr>
          </a:p>
          <a:p>
            <a:pPr marL="457200" lvl="0" indent="-298450" algn="l" rtl="0">
              <a:spcBef>
                <a:spcPts val="0"/>
              </a:spcBef>
              <a:spcAft>
                <a:spcPts val="0"/>
              </a:spcAft>
              <a:buClr>
                <a:schemeClr val="dk1"/>
              </a:buClr>
              <a:buSzPts val="1100"/>
              <a:buAutoNum type="arabicParenR"/>
            </a:pPr>
            <a:r>
              <a:rPr lang="en" b="1" dirty="0">
                <a:solidFill>
                  <a:schemeClr val="dk1"/>
                </a:solidFill>
              </a:rPr>
              <a:t>D</a:t>
            </a:r>
            <a:r>
              <a:rPr lang="en" dirty="0">
                <a:solidFill>
                  <a:schemeClr val="dk1"/>
                </a:solidFill>
              </a:rPr>
              <a:t>ata: </a:t>
            </a:r>
            <a:r>
              <a:rPr lang="en" b="1" dirty="0">
                <a:solidFill>
                  <a:schemeClr val="dk1"/>
                </a:solidFill>
              </a:rPr>
              <a:t>minimal level</a:t>
            </a:r>
            <a:r>
              <a:rPr lang="en" dirty="0">
                <a:solidFill>
                  <a:schemeClr val="dk1"/>
                </a:solidFill>
              </a:rPr>
              <a:t> since only point of care microscopy was performed and can’t be counted as data.</a:t>
            </a:r>
            <a:endParaRPr dirty="0">
              <a:solidFill>
                <a:schemeClr val="dk1"/>
              </a:solidFill>
            </a:endParaRPr>
          </a:p>
          <a:p>
            <a:pPr marL="457200" lvl="0" indent="-298450" algn="l" rtl="0">
              <a:spcBef>
                <a:spcPts val="0"/>
              </a:spcBef>
              <a:spcAft>
                <a:spcPts val="0"/>
              </a:spcAft>
              <a:buClr>
                <a:schemeClr val="dk1"/>
              </a:buClr>
              <a:buSzPts val="1100"/>
              <a:buAutoNum type="arabicParenR"/>
            </a:pPr>
            <a:r>
              <a:rPr lang="en" b="1" dirty="0">
                <a:solidFill>
                  <a:schemeClr val="dk1"/>
                </a:solidFill>
              </a:rPr>
              <a:t>R</a:t>
            </a:r>
            <a:r>
              <a:rPr lang="en" dirty="0">
                <a:solidFill>
                  <a:schemeClr val="dk1"/>
                </a:solidFill>
              </a:rPr>
              <a:t>isk: </a:t>
            </a:r>
            <a:r>
              <a:rPr lang="en" b="1" dirty="0">
                <a:solidFill>
                  <a:schemeClr val="dk1"/>
                </a:solidFill>
              </a:rPr>
              <a:t>moderate level,</a:t>
            </a:r>
            <a:r>
              <a:rPr lang="en" dirty="0">
                <a:solidFill>
                  <a:schemeClr val="dk1"/>
                </a:solidFill>
              </a:rPr>
              <a:t> since two prescription drugs were given</a:t>
            </a:r>
            <a:endParaRPr dirty="0">
              <a:solidFill>
                <a:schemeClr val="dk1"/>
              </a:solidFill>
            </a:endParaRPr>
          </a:p>
          <a:p>
            <a:pPr marL="171450" lvl="0" indent="-171450" algn="l" rtl="0">
              <a:spcBef>
                <a:spcPts val="0"/>
              </a:spcBef>
              <a:spcAft>
                <a:spcPts val="0"/>
              </a:spcAft>
            </a:pPr>
            <a:r>
              <a:rPr lang="en" dirty="0" smtClean="0">
                <a:solidFill>
                  <a:schemeClr val="dk1"/>
                </a:solidFill>
              </a:rPr>
              <a:t>Therefore</a:t>
            </a:r>
            <a:r>
              <a:rPr lang="en" dirty="0">
                <a:solidFill>
                  <a:schemeClr val="dk1"/>
                </a:solidFill>
              </a:rPr>
              <a:t>, we determine the E/M code is </a:t>
            </a:r>
            <a:r>
              <a:rPr lang="en" dirty="0" smtClean="0">
                <a:solidFill>
                  <a:schemeClr val="dk1"/>
                </a:solidFill>
              </a:rPr>
              <a:t>99213.</a:t>
            </a:r>
            <a:endParaRPr dirty="0">
              <a:solidFill>
                <a:srgbClr val="FF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dc840e6a1b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dc840e6a1b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solidFill>
                  <a:schemeClr val="dk1"/>
                </a:solidFill>
              </a:rPr>
              <a:t>If the preventive codes are not covered, we should bill 99214 based on the total time for Gabrielle’s visit, as it is higher than the 99213 for </a:t>
            </a:r>
            <a:r>
              <a:rPr lang="en" dirty="0" smtClean="0">
                <a:solidFill>
                  <a:schemeClr val="dk1"/>
                </a:solidFill>
              </a:rPr>
              <a:t>MDM.</a:t>
            </a:r>
            <a:endParaRPr dirty="0">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dc840e6a1b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dc840e6a1b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Our last case involves a 24 year old, new patient, Isabel who calls to request a visit to initiate </a:t>
            </a:r>
            <a:r>
              <a:rPr lang="en" dirty="0" smtClean="0"/>
              <a:t>contraception.</a:t>
            </a:r>
          </a:p>
          <a:p>
            <a:pPr marL="628650" lvl="1" indent="-171450" algn="l" rtl="0">
              <a:spcBef>
                <a:spcPts val="0"/>
              </a:spcBef>
              <a:spcAft>
                <a:spcPts val="0"/>
              </a:spcAft>
            </a:pPr>
            <a:r>
              <a:rPr lang="en" dirty="0" smtClean="0">
                <a:solidFill>
                  <a:schemeClr val="dk1"/>
                </a:solidFill>
              </a:rPr>
              <a:t>She </a:t>
            </a:r>
            <a:r>
              <a:rPr lang="en" dirty="0">
                <a:solidFill>
                  <a:schemeClr val="dk1"/>
                </a:solidFill>
              </a:rPr>
              <a:t>is informed that the clinic is open in limited circumstances and that most visits are done by telemedicine</a:t>
            </a:r>
            <a:endParaRPr dirty="0">
              <a:solidFill>
                <a:schemeClr val="dk1"/>
              </a:solidFill>
            </a:endParaRPr>
          </a:p>
          <a:p>
            <a:pPr marL="628650"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chemeClr val="dk1"/>
                </a:solidFill>
                <a:latin typeface="Arial"/>
                <a:ea typeface="Arial"/>
                <a:cs typeface="Arial"/>
                <a:sym typeface="Arial"/>
              </a:rPr>
              <a:t>She had an A/V telehealth visit; all available contraceptive methods were discussed </a:t>
            </a:r>
            <a:endParaRPr sz="1100" b="0" i="0" u="none" strike="noStrike" cap="none" dirty="0">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chemeClr val="dk1"/>
                </a:solidFill>
                <a:latin typeface="Arial"/>
                <a:ea typeface="Arial"/>
                <a:cs typeface="Arial"/>
                <a:sym typeface="Arial"/>
              </a:rPr>
              <a:t>A copper IUD chosen</a:t>
            </a:r>
            <a:endParaRPr sz="1100" b="0" i="0" u="none" strike="noStrike" cap="none" dirty="0">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chemeClr val="dk1"/>
                </a:solidFill>
                <a:latin typeface="Arial"/>
                <a:ea typeface="Arial"/>
                <a:cs typeface="Arial"/>
                <a:sym typeface="Arial"/>
              </a:rPr>
              <a:t>After discussion, Isabel verbally consents to placement</a:t>
            </a:r>
            <a:endParaRPr sz="1100" b="0" i="0" u="none" strike="noStrike" cap="none" dirty="0">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chemeClr val="dk1"/>
                </a:solidFill>
                <a:latin typeface="Arial"/>
                <a:ea typeface="Arial"/>
                <a:cs typeface="Arial"/>
                <a:sym typeface="Arial"/>
              </a:rPr>
              <a:t>She is scheduled for in-person visit for IUD placement in 3 days </a:t>
            </a:r>
            <a:endParaRPr sz="1100" b="0" i="0" u="none" strike="noStrike" cap="none" dirty="0">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chemeClr val="dk1"/>
                </a:solidFill>
                <a:latin typeface="Arial"/>
                <a:ea typeface="Arial"/>
                <a:cs typeface="Arial"/>
                <a:sym typeface="Arial"/>
              </a:rPr>
              <a:t>Total time with provider: 27 </a:t>
            </a:r>
            <a:r>
              <a:rPr lang="en" sz="1100" b="0" i="0" u="none" strike="noStrike" cap="none" dirty="0" smtClean="0">
                <a:solidFill>
                  <a:schemeClr val="dk1"/>
                </a:solidFill>
                <a:latin typeface="Arial"/>
                <a:ea typeface="Arial"/>
                <a:cs typeface="Arial"/>
                <a:sym typeface="Arial"/>
              </a:rPr>
              <a:t>minutes</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dc840e6a1b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dc840e6a1b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solidFill>
                  <a:schemeClr val="dk1"/>
                </a:solidFill>
              </a:rPr>
              <a:t>The provider spent 29 minutes total on Isabel's (a new patient) audio/visual visit  - so we can code </a:t>
            </a:r>
            <a:r>
              <a:rPr lang="en" dirty="0" smtClean="0">
                <a:solidFill>
                  <a:schemeClr val="dk1"/>
                </a:solidFill>
              </a:rPr>
              <a:t>99202.</a:t>
            </a:r>
            <a:endParaRPr dirty="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df46fecc0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df46fecc0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To explain how we would use the MDM elements, we are going to again pull up the new job aid for MDM elements and examples in family planning settings.  We’ll walk through element 1 first, number and complexity of problems addressed. </a:t>
            </a:r>
            <a:endParaRPr dirty="0">
              <a:solidFill>
                <a:schemeClr val="dk1"/>
              </a:solidFill>
            </a:endParaRPr>
          </a:p>
          <a:p>
            <a:pPr marL="171450" lvl="0" indent="-171450" algn="l" rtl="0">
              <a:spcBef>
                <a:spcPts val="0"/>
              </a:spcBef>
              <a:spcAft>
                <a:spcPts val="0"/>
              </a:spcAft>
            </a:pPr>
            <a:r>
              <a:rPr lang="en" dirty="0" smtClean="0"/>
              <a:t>Let’s </a:t>
            </a:r>
            <a:r>
              <a:rPr lang="en" dirty="0"/>
              <a:t>recap what happened during Isabel’s visit - she had an A/V telehealth visit and received client-centered contraceptive counseling and selected a copper IUD. After the discussion, she verbally consented to the placement. This would be considered 1 uncomplicated problem or a </a:t>
            </a:r>
            <a:r>
              <a:rPr lang="en" i="1" dirty="0"/>
              <a:t>low </a:t>
            </a:r>
            <a:r>
              <a:rPr lang="en" dirty="0"/>
              <a:t>level of the first element of MDM. </a:t>
            </a:r>
            <a:endParaRPr dirty="0"/>
          </a:p>
          <a:p>
            <a:pPr marL="171450" lvl="0" indent="-171450" algn="l" rtl="0">
              <a:spcBef>
                <a:spcPts val="0"/>
              </a:spcBef>
              <a:spcAft>
                <a:spcPts val="0"/>
              </a:spcAft>
            </a:pPr>
            <a:r>
              <a:rPr lang="en" dirty="0" smtClean="0"/>
              <a:t>Now</a:t>
            </a:r>
            <a:r>
              <a:rPr lang="en" dirty="0"/>
              <a:t>, let’s scroll down to the second element, amount and/or complexity of data reviewed/analyzed. No labs were ordered or reviewed during Isabel’s telehealth visi, so the data element is </a:t>
            </a:r>
            <a:r>
              <a:rPr lang="en" i="1" dirty="0"/>
              <a:t>none</a:t>
            </a:r>
            <a:endParaRPr i="1" dirty="0">
              <a:solidFill>
                <a:schemeClr val="dk1"/>
              </a:solidFill>
            </a:endParaRPr>
          </a:p>
          <a:p>
            <a:pPr marL="171450" lvl="0" indent="-171450" algn="l" rtl="0">
              <a:spcBef>
                <a:spcPts val="0"/>
              </a:spcBef>
              <a:spcAft>
                <a:spcPts val="0"/>
              </a:spcAft>
            </a:pPr>
            <a:r>
              <a:rPr lang="en" dirty="0" smtClean="0">
                <a:solidFill>
                  <a:schemeClr val="dk1"/>
                </a:solidFill>
              </a:rPr>
              <a:t>Let’s </a:t>
            </a:r>
            <a:r>
              <a:rPr lang="en" dirty="0">
                <a:solidFill>
                  <a:schemeClr val="dk1"/>
                </a:solidFill>
              </a:rPr>
              <a:t>continue to the third element of MDM, risk of complications. During Isable’s visit, she selected a copper and verbally consented to the placement. As Isabel is healthy and no treatment was provided during this telehealth visit, the level is </a:t>
            </a:r>
            <a:r>
              <a:rPr lang="en" i="1" dirty="0">
                <a:solidFill>
                  <a:schemeClr val="dk1"/>
                </a:solidFill>
              </a:rPr>
              <a:t>minimal.</a:t>
            </a:r>
            <a:endParaRPr i="1" dirty="0">
              <a:solidFill>
                <a:schemeClr val="dk1"/>
              </a:solidFill>
            </a:endParaRPr>
          </a:p>
          <a:p>
            <a:pPr marL="171450" lvl="0" indent="-171450" algn="l" rtl="0">
              <a:spcBef>
                <a:spcPts val="0"/>
              </a:spcBef>
              <a:spcAft>
                <a:spcPts val="0"/>
              </a:spcAft>
            </a:pPr>
            <a:r>
              <a:rPr lang="en" dirty="0" smtClean="0">
                <a:solidFill>
                  <a:schemeClr val="dk1"/>
                </a:solidFill>
              </a:rPr>
              <a:t>So </a:t>
            </a:r>
            <a:r>
              <a:rPr lang="en" dirty="0">
                <a:solidFill>
                  <a:schemeClr val="dk1"/>
                </a:solidFill>
              </a:rPr>
              <a:t>let’s stop sharing the MDM job aid and recap the overall level of MDM. </a:t>
            </a: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337aac825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a337aac825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smtClean="0"/>
              <a:t>Dr. Michael </a:t>
            </a:r>
            <a:r>
              <a:rPr lang="en-US" dirty="0" err="1" smtClean="0"/>
              <a:t>Policar</a:t>
            </a:r>
            <a:r>
              <a:rPr lang="en-US" dirty="0" smtClean="0"/>
              <a:t> is an emeritus professor of Ob-Gyn at UCSF, and now spends most of his time as a senior medical advisor to the California Office of Family Planning, and as clinical fellow of the National Family Planning and Reproductive Health Association.</a:t>
            </a:r>
          </a:p>
          <a:p>
            <a:pPr marL="171450" lvl="0" indent="-171450" algn="l" rtl="0">
              <a:spcBef>
                <a:spcPts val="0"/>
              </a:spcBef>
              <a:spcAft>
                <a:spcPts val="0"/>
              </a:spcAft>
            </a:pPr>
            <a:r>
              <a:rPr lang="en-US" dirty="0" smtClean="0"/>
              <a:t>Ann Finn is a billing and coding consultant who has been working in reproductive health many years.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dc840e6a1b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dc840e6a1b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solidFill>
                  <a:schemeClr val="dk1"/>
                </a:solidFill>
              </a:rPr>
              <a:t>Using MDM method - Isabel presented for comprehensive contraceptive counseling to avoid pregnancy</a:t>
            </a:r>
            <a:endParaRPr dirty="0">
              <a:solidFill>
                <a:schemeClr val="dk1"/>
              </a:solidFill>
            </a:endParaRPr>
          </a:p>
          <a:p>
            <a:pPr marL="628650" lvl="1" indent="-171450" algn="l" rtl="0">
              <a:spcBef>
                <a:spcPts val="0"/>
              </a:spcBef>
              <a:spcAft>
                <a:spcPts val="0"/>
              </a:spcAft>
            </a:pPr>
            <a:r>
              <a:rPr lang="en" dirty="0" smtClean="0">
                <a:solidFill>
                  <a:schemeClr val="dk1"/>
                </a:solidFill>
              </a:rPr>
              <a:t>Problems</a:t>
            </a:r>
            <a:r>
              <a:rPr lang="en" dirty="0">
                <a:solidFill>
                  <a:schemeClr val="dk1"/>
                </a:solidFill>
              </a:rPr>
              <a:t>: </a:t>
            </a:r>
            <a:r>
              <a:rPr lang="en" dirty="0" smtClean="0">
                <a:solidFill>
                  <a:schemeClr val="dk1"/>
                </a:solidFill>
              </a:rPr>
              <a:t>Low </a:t>
            </a:r>
            <a:r>
              <a:rPr lang="en" dirty="0">
                <a:solidFill>
                  <a:schemeClr val="dk1"/>
                </a:solidFill>
              </a:rPr>
              <a:t>level (1 uncomplicated problem)</a:t>
            </a:r>
            <a:endParaRPr dirty="0">
              <a:solidFill>
                <a:schemeClr val="dk1"/>
              </a:solidFill>
            </a:endParaRPr>
          </a:p>
          <a:p>
            <a:pPr marL="628650" lvl="1" indent="-171450" algn="l" rtl="0">
              <a:spcBef>
                <a:spcPts val="0"/>
              </a:spcBef>
              <a:spcAft>
                <a:spcPts val="0"/>
              </a:spcAft>
            </a:pPr>
            <a:r>
              <a:rPr lang="en" dirty="0">
                <a:solidFill>
                  <a:schemeClr val="dk1"/>
                </a:solidFill>
              </a:rPr>
              <a:t>Data: </a:t>
            </a:r>
            <a:r>
              <a:rPr lang="en" dirty="0" smtClean="0">
                <a:solidFill>
                  <a:schemeClr val="dk1"/>
                </a:solidFill>
              </a:rPr>
              <a:t>None </a:t>
            </a:r>
            <a:r>
              <a:rPr lang="en" dirty="0">
                <a:solidFill>
                  <a:schemeClr val="dk1"/>
                </a:solidFill>
              </a:rPr>
              <a:t>(telehealth visit with no labs ordered)</a:t>
            </a:r>
            <a:endParaRPr dirty="0">
              <a:solidFill>
                <a:schemeClr val="dk1"/>
              </a:solidFill>
            </a:endParaRPr>
          </a:p>
          <a:p>
            <a:pPr marL="628650" lvl="1" indent="-171450" algn="l" rtl="0">
              <a:spcBef>
                <a:spcPts val="0"/>
              </a:spcBef>
              <a:spcAft>
                <a:spcPts val="0"/>
              </a:spcAft>
            </a:pPr>
            <a:r>
              <a:rPr lang="en" dirty="0">
                <a:solidFill>
                  <a:schemeClr val="dk1"/>
                </a:solidFill>
              </a:rPr>
              <a:t>Risk:	</a:t>
            </a:r>
            <a:r>
              <a:rPr lang="en" baseline="0" dirty="0" smtClean="0">
                <a:solidFill>
                  <a:schemeClr val="dk1"/>
                </a:solidFill>
              </a:rPr>
              <a:t> </a:t>
            </a:r>
            <a:r>
              <a:rPr lang="en" dirty="0" smtClean="0">
                <a:solidFill>
                  <a:schemeClr val="dk1"/>
                </a:solidFill>
              </a:rPr>
              <a:t>Minimal </a:t>
            </a:r>
            <a:r>
              <a:rPr lang="en" dirty="0">
                <a:solidFill>
                  <a:schemeClr val="dk1"/>
                </a:solidFill>
              </a:rPr>
              <a:t>level (no risk, since she is healthy and no treatment provided at this visit)</a:t>
            </a:r>
            <a:endParaRPr dirty="0">
              <a:solidFill>
                <a:schemeClr val="dk1"/>
              </a:solidFill>
            </a:endParaRPr>
          </a:p>
          <a:p>
            <a:pPr marL="171450" lvl="0" indent="-171450" algn="l" rtl="0">
              <a:spcBef>
                <a:spcPts val="0"/>
              </a:spcBef>
              <a:spcAft>
                <a:spcPts val="0"/>
              </a:spcAft>
            </a:pPr>
            <a:r>
              <a:rPr lang="en" dirty="0" smtClean="0">
                <a:solidFill>
                  <a:schemeClr val="dk1"/>
                </a:solidFill>
              </a:rPr>
              <a:t>When </a:t>
            </a:r>
            <a:r>
              <a:rPr lang="en" dirty="0">
                <a:solidFill>
                  <a:schemeClr val="dk1"/>
                </a:solidFill>
              </a:rPr>
              <a:t>we put together the 3 - Low, None, Minimal - we score a 99202 (or level 2 visit</a:t>
            </a:r>
            <a:r>
              <a:rPr lang="en" dirty="0" smtClean="0">
                <a:solidFill>
                  <a:schemeClr val="dk1"/>
                </a:solidFill>
              </a:rPr>
              <a:t>).</a:t>
            </a:r>
            <a:endParaRPr dirty="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dc840e6a1b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dc840e6a1b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600"/>
              </a:spcBef>
              <a:spcAft>
                <a:spcPts val="0"/>
              </a:spcAft>
            </a:pPr>
            <a:r>
              <a:rPr lang="en" dirty="0">
                <a:solidFill>
                  <a:schemeClr val="dk1"/>
                </a:solidFill>
                <a:latin typeface="Lato"/>
                <a:ea typeface="Lato"/>
                <a:cs typeface="Lato"/>
                <a:sym typeface="Lato"/>
              </a:rPr>
              <a:t>Since both audio and video were used for Isabel's visit, we add a modifier 95 to signal to the payer this was a telehealth visit</a:t>
            </a:r>
            <a:r>
              <a:rPr lang="en" dirty="0" smtClean="0">
                <a:solidFill>
                  <a:schemeClr val="dk1"/>
                </a:solidFill>
                <a:latin typeface="Lato"/>
                <a:ea typeface="Lato"/>
                <a:cs typeface="Lato"/>
                <a:sym typeface="Lato"/>
              </a:rPr>
              <a:t>.</a:t>
            </a:r>
          </a:p>
          <a:p>
            <a:pPr marL="171450" lvl="0" indent="-171450" algn="l" rtl="0">
              <a:lnSpc>
                <a:spcPct val="115000"/>
              </a:lnSpc>
              <a:spcBef>
                <a:spcPts val="600"/>
              </a:spcBef>
              <a:spcAft>
                <a:spcPts val="0"/>
              </a:spcAft>
            </a:pPr>
            <a:r>
              <a:rPr lang="en" dirty="0" smtClean="0">
                <a:solidFill>
                  <a:schemeClr val="dk1"/>
                </a:solidFill>
                <a:latin typeface="Lato"/>
                <a:ea typeface="Lato"/>
                <a:cs typeface="Lato"/>
                <a:sym typeface="Lato"/>
              </a:rPr>
              <a:t>The </a:t>
            </a:r>
            <a:r>
              <a:rPr lang="en" dirty="0">
                <a:solidFill>
                  <a:schemeClr val="dk1"/>
                </a:solidFill>
                <a:latin typeface="Lato"/>
                <a:ea typeface="Lato"/>
                <a:cs typeface="Lato"/>
                <a:sym typeface="Lato"/>
              </a:rPr>
              <a:t>place of service code for telehealth is typically “02” but it is important to check with the payer’s guidance especially during event’s like a public health emergency</a:t>
            </a:r>
            <a:r>
              <a:rPr lang="en" dirty="0" smtClean="0">
                <a:solidFill>
                  <a:schemeClr val="dk1"/>
                </a:solidFill>
                <a:latin typeface="Lato"/>
                <a:ea typeface="Lato"/>
                <a:cs typeface="Lato"/>
                <a:sym typeface="Lato"/>
              </a:rPr>
              <a:t>.</a:t>
            </a:r>
          </a:p>
          <a:p>
            <a:pPr marL="171450" lvl="0" indent="-171450" algn="l" rtl="0">
              <a:lnSpc>
                <a:spcPct val="115000"/>
              </a:lnSpc>
              <a:spcBef>
                <a:spcPts val="600"/>
              </a:spcBef>
              <a:spcAft>
                <a:spcPts val="0"/>
              </a:spcAft>
            </a:pPr>
            <a:r>
              <a:rPr lang="en" dirty="0" smtClean="0">
                <a:solidFill>
                  <a:schemeClr val="dk1"/>
                </a:solidFill>
                <a:latin typeface="Lato"/>
                <a:ea typeface="Lato"/>
                <a:cs typeface="Lato"/>
                <a:sym typeface="Lato"/>
              </a:rPr>
              <a:t>To </a:t>
            </a:r>
            <a:r>
              <a:rPr lang="en" dirty="0">
                <a:solidFill>
                  <a:schemeClr val="dk1"/>
                </a:solidFill>
                <a:latin typeface="Lato"/>
                <a:ea typeface="Lato"/>
                <a:cs typeface="Lato"/>
                <a:sym typeface="Lato"/>
              </a:rPr>
              <a:t>support the contraceptive counseling, and knowing that an IUD was not yet her method of contraception, we use  Z30.09 as the primary diagnosis code</a:t>
            </a:r>
            <a:r>
              <a:rPr lang="en" dirty="0" smtClean="0">
                <a:solidFill>
                  <a:schemeClr val="dk1"/>
                </a:solidFill>
                <a:latin typeface="Lato"/>
                <a:ea typeface="Lato"/>
                <a:cs typeface="Lato"/>
                <a:sym typeface="Lato"/>
              </a:rPr>
              <a:t>.</a:t>
            </a:r>
          </a:p>
          <a:p>
            <a:pPr marL="171450" lvl="0" indent="-171450" algn="l" rtl="0">
              <a:lnSpc>
                <a:spcPct val="115000"/>
              </a:lnSpc>
              <a:spcBef>
                <a:spcPts val="600"/>
              </a:spcBef>
              <a:spcAft>
                <a:spcPts val="0"/>
              </a:spcAft>
            </a:pPr>
            <a:r>
              <a:rPr lang="en" dirty="0" smtClean="0">
                <a:solidFill>
                  <a:schemeClr val="dk1"/>
                </a:solidFill>
                <a:latin typeface="Lato"/>
                <a:ea typeface="Lato"/>
                <a:cs typeface="Lato"/>
                <a:sym typeface="Lato"/>
              </a:rPr>
              <a:t>The </a:t>
            </a:r>
            <a:r>
              <a:rPr lang="en" dirty="0">
                <a:solidFill>
                  <a:schemeClr val="dk1"/>
                </a:solidFill>
                <a:latin typeface="Lato"/>
                <a:ea typeface="Lato"/>
                <a:cs typeface="Lato"/>
                <a:sym typeface="Lato"/>
              </a:rPr>
              <a:t>CPT  code for the IUD insertion and the HCPCS code for the device will used at the insertion visit</a:t>
            </a:r>
            <a:r>
              <a:rPr lang="en" dirty="0" smtClean="0">
                <a:solidFill>
                  <a:schemeClr val="dk1"/>
                </a:solidFill>
                <a:latin typeface="Lato"/>
                <a:ea typeface="Lato"/>
                <a:cs typeface="Lato"/>
                <a:sym typeface="Lato"/>
              </a:rPr>
              <a:t>.</a:t>
            </a:r>
            <a:endParaRPr dirty="0">
              <a:solidFill>
                <a:schemeClr val="dk1"/>
              </a:solidFill>
              <a:latin typeface="Lato"/>
              <a:ea typeface="Lato"/>
              <a:cs typeface="Lato"/>
              <a:sym typeface="La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dc840e6a1b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dc840e6a1b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Let’s skip ahead to 3 days later when Isabel presents for the IUD insertion at the clinic. Isabel is also given a point of care pregnancy test which is negative</a:t>
            </a:r>
            <a:r>
              <a:rPr lang="en" dirty="0" smtClean="0"/>
              <a:t>.</a:t>
            </a:r>
          </a:p>
          <a:p>
            <a:pPr marL="628650" lvl="1" indent="-171450" algn="l" rtl="0">
              <a:spcBef>
                <a:spcPts val="0"/>
              </a:spcBef>
              <a:spcAft>
                <a:spcPts val="0"/>
              </a:spcAft>
            </a:pPr>
            <a:r>
              <a:rPr lang="en" dirty="0" smtClean="0"/>
              <a:t>The </a:t>
            </a:r>
            <a:r>
              <a:rPr lang="en" dirty="0"/>
              <a:t>copper IUD was successfully placed</a:t>
            </a:r>
            <a:r>
              <a:rPr lang="en" dirty="0" smtClean="0"/>
              <a:t>.</a:t>
            </a:r>
          </a:p>
          <a:p>
            <a:pPr marL="628650" lvl="1" indent="-171450" algn="l" rtl="0">
              <a:spcBef>
                <a:spcPts val="0"/>
              </a:spcBef>
              <a:spcAft>
                <a:spcPts val="0"/>
              </a:spcAft>
            </a:pPr>
            <a:r>
              <a:rPr lang="en" dirty="0" smtClean="0"/>
              <a:t>The </a:t>
            </a:r>
            <a:r>
              <a:rPr lang="en" dirty="0"/>
              <a:t>total time of the visit was 15 minutes.</a:t>
            </a:r>
            <a:endParaRPr dirty="0"/>
          </a:p>
          <a:p>
            <a:pPr marL="171450" lvl="0" indent="-171450" algn="l" rtl="0">
              <a:spcBef>
                <a:spcPts val="0"/>
              </a:spcBef>
              <a:spcAft>
                <a:spcPts val="0"/>
              </a:spcAft>
            </a:pPr>
            <a:r>
              <a:rPr lang="en" dirty="0" smtClean="0"/>
              <a:t>What </a:t>
            </a:r>
            <a:r>
              <a:rPr lang="en" dirty="0"/>
              <a:t>codes do we need for this visit?</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dc840e6a1b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dc840e6a1b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Since Isabel presented for </a:t>
            </a:r>
            <a:r>
              <a:rPr lang="en" dirty="0">
                <a:solidFill>
                  <a:schemeClr val="dk1"/>
                </a:solidFill>
              </a:rPr>
              <a:t>a scheduled IUD insertion we will only code for the IUD placement procedure and lab testing done. We code 58300 for the IUD insertion procedure and J7300 for the copper IUD, with an ICD-10 code Z30.430</a:t>
            </a:r>
            <a:r>
              <a:rPr lang="en" dirty="0" smtClean="0">
                <a:solidFill>
                  <a:schemeClr val="dk1"/>
                </a:solidFill>
              </a:rPr>
              <a:t>.</a:t>
            </a:r>
          </a:p>
          <a:p>
            <a:pPr marL="171450" lvl="0" indent="-171450" algn="l" rtl="0">
              <a:spcBef>
                <a:spcPts val="0"/>
              </a:spcBef>
              <a:spcAft>
                <a:spcPts val="0"/>
              </a:spcAft>
            </a:pPr>
            <a:r>
              <a:rPr lang="en" dirty="0" smtClean="0">
                <a:solidFill>
                  <a:schemeClr val="dk1"/>
                </a:solidFill>
              </a:rPr>
              <a:t>The </a:t>
            </a:r>
            <a:r>
              <a:rPr lang="en" dirty="0">
                <a:solidFill>
                  <a:schemeClr val="dk1"/>
                </a:solidFill>
              </a:rPr>
              <a:t>UPT is separately reported with CPT 81025 and Z32.02, since the result was negative</a:t>
            </a:r>
            <a:r>
              <a:rPr lang="en" dirty="0" smtClean="0">
                <a:solidFill>
                  <a:schemeClr val="dk1"/>
                </a:solidFill>
              </a:rPr>
              <a:t>.</a:t>
            </a:r>
          </a:p>
          <a:p>
            <a:pPr marL="171450" lvl="0" indent="-171450" algn="l" rtl="0">
              <a:spcBef>
                <a:spcPts val="0"/>
              </a:spcBef>
              <a:spcAft>
                <a:spcPts val="0"/>
              </a:spcAft>
            </a:pPr>
            <a:r>
              <a:rPr lang="en" dirty="0" smtClean="0">
                <a:solidFill>
                  <a:schemeClr val="dk1"/>
                </a:solidFill>
              </a:rPr>
              <a:t>As </a:t>
            </a:r>
            <a:r>
              <a:rPr lang="en" dirty="0">
                <a:solidFill>
                  <a:schemeClr val="dk1"/>
                </a:solidFill>
              </a:rPr>
              <a:t>you recall from an earlier slide, the code for the insertion procedure includes a “package” of services relating to the procedure, including taking a brief focused history, checking medications and allergies, reviewing any questions or expected side effects before the procedure, as well as the immediate postoperative care</a:t>
            </a:r>
            <a:r>
              <a:rPr lang="en" dirty="0" smtClean="0">
                <a:solidFill>
                  <a:schemeClr val="dk1"/>
                </a:solidFill>
              </a:rPr>
              <a:t>.</a:t>
            </a:r>
            <a:endParaRPr dirty="0">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dc840e6a1b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dc840e6a1b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a:t>This</a:t>
            </a:r>
            <a:r>
              <a:rPr lang="en" dirty="0">
                <a:solidFill>
                  <a:schemeClr val="dk1"/>
                </a:solidFill>
              </a:rPr>
              <a:t> visit was considered a hybrid visit, with the counseling done at a telemedicine visit and completed with Isabel coming to the clinic for pregnancy testing and the IUD </a:t>
            </a:r>
            <a:r>
              <a:rPr lang="en" dirty="0" smtClean="0">
                <a:solidFill>
                  <a:schemeClr val="dk1"/>
                </a:solidFill>
              </a:rPr>
              <a:t>placement.</a:t>
            </a:r>
          </a:p>
          <a:p>
            <a:pPr marL="628650" lvl="1" indent="-171450" algn="l" rtl="0">
              <a:spcBef>
                <a:spcPts val="0"/>
              </a:spcBef>
              <a:spcAft>
                <a:spcPts val="0"/>
              </a:spcAft>
            </a:pPr>
            <a:r>
              <a:rPr lang="en" dirty="0" smtClean="0">
                <a:solidFill>
                  <a:schemeClr val="dk1"/>
                </a:solidFill>
              </a:rPr>
              <a:t>An </a:t>
            </a:r>
            <a:r>
              <a:rPr lang="en" dirty="0">
                <a:solidFill>
                  <a:schemeClr val="dk1"/>
                </a:solidFill>
              </a:rPr>
              <a:t>E/M visit is not be billable on this date of service, since there was no “separately identifiable service” </a:t>
            </a:r>
            <a:r>
              <a:rPr lang="en" dirty="0" smtClean="0">
                <a:solidFill>
                  <a:schemeClr val="dk1"/>
                </a:solidFill>
              </a:rPr>
              <a:t>performed.</a:t>
            </a:r>
          </a:p>
          <a:p>
            <a:pPr marL="628650" lvl="1" indent="-171450" algn="l" rtl="0">
              <a:spcBef>
                <a:spcPts val="0"/>
              </a:spcBef>
              <a:spcAft>
                <a:spcPts val="0"/>
              </a:spcAft>
            </a:pPr>
            <a:r>
              <a:rPr lang="en" dirty="0" smtClean="0">
                <a:solidFill>
                  <a:schemeClr val="dk1"/>
                </a:solidFill>
              </a:rPr>
              <a:t>If </a:t>
            </a:r>
            <a:r>
              <a:rPr lang="en" dirty="0">
                <a:solidFill>
                  <a:schemeClr val="dk1"/>
                </a:solidFill>
              </a:rPr>
              <a:t>an E/M was billed, this would be an example of  overcoding and potential over-payment. However, if Isabel presented for the scheduled procedure, but then says “Oh...by the way…” and a significant, separate  issue is managed and treated - then we would document what was discussed and bill for the E/M service..</a:t>
            </a:r>
            <a:endParaRPr dirty="0">
              <a:solidFill>
                <a:schemeClr val="dk1"/>
              </a:solidFill>
            </a:endParaRPr>
          </a:p>
          <a:p>
            <a:pPr marL="171450" lvl="0" indent="-171450" algn="l" rtl="0">
              <a:spcBef>
                <a:spcPts val="0"/>
              </a:spcBef>
              <a:spcAft>
                <a:spcPts val="0"/>
              </a:spcAft>
            </a:pPr>
            <a:r>
              <a:rPr lang="en" dirty="0" smtClean="0">
                <a:solidFill>
                  <a:schemeClr val="dk1"/>
                </a:solidFill>
              </a:rPr>
              <a:t>Hybrid </a:t>
            </a:r>
            <a:r>
              <a:rPr lang="en" dirty="0">
                <a:solidFill>
                  <a:schemeClr val="dk1"/>
                </a:solidFill>
              </a:rPr>
              <a:t>visits are more common today than ever before and it’s important for your clinical staff to understand the importance of clear documentation and selecting the appropriate codes in order to be reimbursed for all the work you do</a:t>
            </a:r>
            <a:r>
              <a:rPr lang="en" dirty="0" smtClean="0">
                <a:solidFill>
                  <a:schemeClr val="dk1"/>
                </a:solidFill>
              </a:rPr>
              <a:t>.</a:t>
            </a:r>
            <a:endParaRPr dirty="0">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a337aac825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a337aac825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b5e24ea7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b5e24ea7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smtClean="0"/>
              <a:t>As </a:t>
            </a:r>
            <a:r>
              <a:rPr lang="en" dirty="0"/>
              <a:t>you and your teams may be continuing to figure out the updated guidance to accurate code family planning visits, the RHNTC has been working on creating new resources and updating existing ones to support </a:t>
            </a:r>
            <a:r>
              <a:rPr lang="en" dirty="0" smtClean="0"/>
              <a:t>you. They’ve </a:t>
            </a:r>
            <a:r>
              <a:rPr lang="en" dirty="0"/>
              <a:t>been working with Ann and Dr. Policar to completely revamp the coding in the reproductive health care environment e-Learning series. </a:t>
            </a:r>
            <a:r>
              <a:rPr lang="en" dirty="0" smtClean="0"/>
              <a:t>They </a:t>
            </a:r>
            <a:r>
              <a:rPr lang="en" dirty="0"/>
              <a:t>have also developed 5 new job </a:t>
            </a:r>
            <a:r>
              <a:rPr lang="en" dirty="0" smtClean="0"/>
              <a:t>aids, </a:t>
            </a:r>
            <a:r>
              <a:rPr lang="en" dirty="0"/>
              <a:t>including an ICD-10 codes job </a:t>
            </a:r>
            <a:r>
              <a:rPr lang="en" dirty="0" smtClean="0"/>
              <a:t>aid, </a:t>
            </a:r>
            <a:r>
              <a:rPr lang="en" dirty="0"/>
              <a:t>and </a:t>
            </a:r>
            <a:r>
              <a:rPr lang="en" dirty="0" smtClean="0"/>
              <a:t>a CPT </a:t>
            </a:r>
            <a:r>
              <a:rPr lang="en" dirty="0"/>
              <a:t>and HPCPS </a:t>
            </a:r>
            <a:r>
              <a:rPr lang="en" dirty="0" smtClean="0"/>
              <a:t>aid, all of which </a:t>
            </a:r>
            <a:r>
              <a:rPr lang="en" dirty="0"/>
              <a:t>are fairly comprehensive and customizable so you and your teams can pull from to create your own agency-specific supports</a:t>
            </a:r>
            <a:r>
              <a:rPr lang="en" dirty="0" smtClean="0"/>
              <a:t>.</a:t>
            </a:r>
            <a:endParaRPr dirty="0"/>
          </a:p>
          <a:p>
            <a:pPr marL="171450" lvl="0" indent="-171450" algn="l" rtl="0">
              <a:spcBef>
                <a:spcPts val="0"/>
              </a:spcBef>
              <a:spcAft>
                <a:spcPts val="0"/>
              </a:spcAft>
            </a:pPr>
            <a:r>
              <a:rPr lang="en" dirty="0" smtClean="0"/>
              <a:t>There is also a </a:t>
            </a:r>
            <a:r>
              <a:rPr lang="en" dirty="0"/>
              <a:t>wonderful, free resource from </a:t>
            </a:r>
            <a:r>
              <a:rPr lang="en" dirty="0" smtClean="0"/>
              <a:t>NFPRHA, </a:t>
            </a:r>
            <a:r>
              <a:rPr lang="en" dirty="0"/>
              <a:t>a self-paced telehealth coding and billing eLearning</a:t>
            </a:r>
            <a:r>
              <a:rPr lang="en" dirty="0" smtClean="0"/>
              <a:t>.</a:t>
            </a:r>
          </a:p>
          <a:p>
            <a:pPr marL="0" indent="0">
              <a:buNone/>
            </a:pPr>
            <a:endParaRPr lang="en-US" sz="1100" b="0" i="0" u="none" strike="noStrike" cap="none" dirty="0" smtClean="0">
              <a:solidFill>
                <a:srgbClr val="000000"/>
              </a:solidFill>
              <a:effectLst/>
              <a:latin typeface="Arial"/>
              <a:ea typeface="Arial"/>
              <a:cs typeface="Arial"/>
              <a:sym typeface="Arial"/>
            </a:endParaRPr>
          </a:p>
          <a:p>
            <a:pPr marL="0" indent="0">
              <a:buNone/>
            </a:pPr>
            <a:r>
              <a:rPr lang="en-US" sz="1100" b="0" i="0" u="none" strike="noStrike" cap="none" dirty="0" smtClean="0">
                <a:solidFill>
                  <a:srgbClr val="000000"/>
                </a:solidFill>
                <a:effectLst/>
                <a:latin typeface="Arial"/>
                <a:ea typeface="Arial"/>
                <a:cs typeface="Arial"/>
                <a:sym typeface="Arial"/>
              </a:rPr>
              <a:t>Resources:</a:t>
            </a:r>
          </a:p>
          <a:p>
            <a:pPr marL="0" lvl="0" indent="-182880"/>
            <a:r>
              <a:rPr lang="en-US" sz="1100" b="0" i="0" u="sng" strike="noStrike" cap="none" dirty="0" smtClean="0">
                <a:solidFill>
                  <a:srgbClr val="000000"/>
                </a:solidFill>
                <a:effectLst/>
                <a:latin typeface="Arial"/>
                <a:ea typeface="Arial"/>
                <a:cs typeface="Arial"/>
                <a:sym typeface="Arial"/>
                <a:hlinkClick r:id="rId3"/>
              </a:rPr>
              <a:t>Coding in the Reproductive Health Care Environment: The Fundamentals of Coding eLearning (Module 1)</a:t>
            </a:r>
            <a:r>
              <a:rPr lang="en-US" sz="1100" b="0" i="0" u="none" strike="noStrike" cap="none" dirty="0" smtClean="0">
                <a:solidFill>
                  <a:srgbClr val="000000"/>
                </a:solidFill>
                <a:effectLst/>
                <a:latin typeface="Arial"/>
                <a:ea typeface="Arial"/>
                <a:cs typeface="Arial"/>
                <a:sym typeface="Arial"/>
              </a:rPr>
              <a:t> (https://rhntc.org/resources/coding-reproductive-health-care-environment-fundamentals-coding-elearning-module-1)</a:t>
            </a:r>
          </a:p>
          <a:p>
            <a:pPr marL="0" lvl="0" indent="-182880"/>
            <a:r>
              <a:rPr lang="en-US" sz="1100" b="0" i="0" u="sng" strike="noStrike" cap="none" dirty="0" smtClean="0">
                <a:solidFill>
                  <a:srgbClr val="000000"/>
                </a:solidFill>
                <a:effectLst/>
                <a:latin typeface="Arial"/>
                <a:ea typeface="Arial"/>
                <a:cs typeface="Arial"/>
                <a:sym typeface="Arial"/>
                <a:hlinkClick r:id="rId4"/>
              </a:rPr>
              <a:t>ICD-10 Codes for Family Planning Services Job Aid</a:t>
            </a:r>
            <a:r>
              <a:rPr lang="en-US" sz="1100" b="0" i="0" u="none" strike="noStrike" cap="none" dirty="0" smtClean="0">
                <a:solidFill>
                  <a:srgbClr val="000000"/>
                </a:solidFill>
                <a:effectLst/>
                <a:latin typeface="Arial"/>
                <a:ea typeface="Arial"/>
                <a:cs typeface="Arial"/>
                <a:sym typeface="Arial"/>
              </a:rPr>
              <a:t> (https://rhntc.org/resources/icd-10-codes-family-planning-services-job-aid)</a:t>
            </a:r>
          </a:p>
          <a:p>
            <a:pPr marL="0" lvl="0" indent="-182880"/>
            <a:r>
              <a:rPr lang="en-US" sz="1100" b="0" i="0" u="sng" strike="noStrike" cap="none" dirty="0" smtClean="0">
                <a:solidFill>
                  <a:srgbClr val="000000"/>
                </a:solidFill>
                <a:effectLst/>
                <a:latin typeface="Arial"/>
                <a:ea typeface="Arial"/>
                <a:cs typeface="Arial"/>
                <a:sym typeface="Arial"/>
                <a:hlinkClick r:id="rId5"/>
              </a:rPr>
              <a:t>Commonly Used CPT and HCPCS Codes in Reproductive Health Care Job Aid</a:t>
            </a:r>
            <a:r>
              <a:rPr lang="en-US" sz="1100" b="0" i="0" u="none" strike="noStrike" cap="none" dirty="0" smtClean="0">
                <a:solidFill>
                  <a:srgbClr val="000000"/>
                </a:solidFill>
                <a:effectLst/>
                <a:latin typeface="Arial"/>
                <a:ea typeface="Arial"/>
                <a:cs typeface="Arial"/>
                <a:sym typeface="Arial"/>
              </a:rPr>
              <a:t> (https://rhntc.org/resources/commonly-used-cpt-and-hcpcs-codes-reproductive-health-care-job-aid)</a:t>
            </a:r>
          </a:p>
          <a:p>
            <a:pPr marL="0" lvl="0" indent="-182880"/>
            <a:r>
              <a:rPr lang="en-US" sz="1100" b="0" i="0" u="sng" strike="noStrike" cap="none" dirty="0" smtClean="0">
                <a:solidFill>
                  <a:srgbClr val="000000"/>
                </a:solidFill>
                <a:effectLst/>
                <a:latin typeface="Arial"/>
                <a:ea typeface="Arial"/>
                <a:cs typeface="Arial"/>
                <a:sym typeface="Arial"/>
                <a:hlinkClick r:id="rId6"/>
              </a:rPr>
              <a:t>Elements of Medical Decision Making During Family Planning Visits Job Aid</a:t>
            </a:r>
            <a:r>
              <a:rPr lang="en-US" sz="1100" b="0" i="0" u="none" strike="noStrike" cap="none" dirty="0" smtClean="0">
                <a:solidFill>
                  <a:srgbClr val="000000"/>
                </a:solidFill>
                <a:effectLst/>
                <a:latin typeface="Arial"/>
                <a:ea typeface="Arial"/>
                <a:cs typeface="Arial"/>
                <a:sym typeface="Arial"/>
              </a:rPr>
              <a:t> (https://rhntc.org/resources/elements-medical-decision-making-during-family-planning-visits-job-aid) </a:t>
            </a:r>
          </a:p>
          <a:p>
            <a:pPr marL="0" lvl="0" indent="-182880"/>
            <a:r>
              <a:rPr lang="en-US" sz="1100" b="0" i="0" u="sng" strike="noStrike" cap="none" dirty="0" smtClean="0">
                <a:solidFill>
                  <a:srgbClr val="000000"/>
                </a:solidFill>
                <a:effectLst/>
                <a:latin typeface="Arial"/>
                <a:ea typeface="Arial"/>
                <a:cs typeface="Arial"/>
                <a:sym typeface="Arial"/>
                <a:hlinkClick r:id="rId7"/>
              </a:rPr>
              <a:t>Evaluation and Management Codes Job Aid</a:t>
            </a:r>
            <a:r>
              <a:rPr lang="en-US" sz="1100" b="0" i="0" u="none" strike="noStrike" cap="none" dirty="0" smtClean="0">
                <a:solidFill>
                  <a:srgbClr val="000000"/>
                </a:solidFill>
                <a:effectLst/>
                <a:latin typeface="Arial"/>
                <a:ea typeface="Arial"/>
                <a:cs typeface="Arial"/>
                <a:sym typeface="Arial"/>
              </a:rPr>
              <a:t> (https://rhntc.org/resources/evaluation-and-management-codes-job-aid)</a:t>
            </a:r>
          </a:p>
          <a:p>
            <a:pPr marL="0" lvl="0" indent="-182880"/>
            <a:r>
              <a:rPr lang="en-US" sz="1100" b="0" i="0" u="sng" strike="noStrike" cap="none" dirty="0" smtClean="0">
                <a:solidFill>
                  <a:srgbClr val="000000"/>
                </a:solidFill>
                <a:effectLst/>
                <a:latin typeface="Arial"/>
                <a:ea typeface="Arial"/>
                <a:cs typeface="Arial"/>
                <a:sym typeface="Arial"/>
                <a:hlinkClick r:id="rId8"/>
              </a:rPr>
              <a:t>Coding for Telemedicine Visits Job Aid</a:t>
            </a:r>
            <a:r>
              <a:rPr lang="en-US" sz="1100" b="0" i="0" u="none" strike="noStrike" cap="none" dirty="0" smtClean="0">
                <a:solidFill>
                  <a:srgbClr val="000000"/>
                </a:solidFill>
                <a:effectLst/>
                <a:latin typeface="Arial"/>
                <a:ea typeface="Arial"/>
                <a:cs typeface="Arial"/>
                <a:sym typeface="Arial"/>
              </a:rPr>
              <a:t> (https://rhntc.org/resources/coding-telemedicine-visits-job-aid)</a:t>
            </a:r>
          </a:p>
          <a:p>
            <a:pPr marL="0" lvl="0" indent="-182880"/>
            <a:r>
              <a:rPr lang="en-US" sz="1100" b="0" i="0" u="sng" strike="noStrike" cap="none" dirty="0" smtClean="0">
                <a:solidFill>
                  <a:srgbClr val="000000"/>
                </a:solidFill>
                <a:effectLst/>
                <a:latin typeface="Arial"/>
                <a:ea typeface="Arial"/>
                <a:cs typeface="Arial"/>
                <a:sym typeface="Arial"/>
                <a:hlinkClick r:id="rId9"/>
              </a:rPr>
              <a:t>Telehealth coding and billing eLearning</a:t>
            </a:r>
            <a:r>
              <a:rPr lang="en-US" sz="1100" b="0" i="0" u="none" strike="noStrike" cap="none" dirty="0" smtClean="0">
                <a:solidFill>
                  <a:srgbClr val="000000"/>
                </a:solidFill>
                <a:effectLst/>
                <a:latin typeface="Arial"/>
                <a:ea typeface="Arial"/>
                <a:cs typeface="Arial"/>
                <a:sym typeface="Arial"/>
              </a:rPr>
              <a:t> from NFPRHA  (https://www.nationalfamilyplanning.org/telehealth-billing--coding?)</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df63974513_1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df63974513_1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df63974513_1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df63974513_1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trike="sngStrike" dirty="0">
              <a:solidFill>
                <a:schemeClr val="dk1"/>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a337aac825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a337aac825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dirty="0" smtClean="0">
                <a:solidFill>
                  <a:schemeClr val="dk1"/>
                </a:solidFill>
              </a:rPr>
              <a:t>The </a:t>
            </a:r>
            <a:r>
              <a:rPr lang="en" dirty="0">
                <a:solidFill>
                  <a:schemeClr val="dk1"/>
                </a:solidFill>
              </a:rPr>
              <a:t>objectives for today’s session/webinar are on the slide and we hope by the end of this hour, you’ll be able </a:t>
            </a:r>
            <a:r>
              <a:rPr lang="en" dirty="0" smtClean="0">
                <a:solidFill>
                  <a:schemeClr val="dk1"/>
                </a:solidFill>
              </a:rPr>
              <a:t>to:</a:t>
            </a:r>
            <a:endParaRPr lang="en" dirty="0">
              <a:solidFill>
                <a:schemeClr val="dk1"/>
              </a:solidFill>
            </a:endParaRPr>
          </a:p>
          <a:p>
            <a:pPr marL="630936" lvl="1" indent="-171450" algn="l" rtl="0">
              <a:spcBef>
                <a:spcPts val="0"/>
              </a:spcBef>
              <a:spcAft>
                <a:spcPts val="0"/>
              </a:spcAft>
            </a:pPr>
            <a:r>
              <a:rPr lang="en" dirty="0" smtClean="0">
                <a:solidFill>
                  <a:schemeClr val="dk1"/>
                </a:solidFill>
              </a:rPr>
              <a:t>Identify </a:t>
            </a:r>
            <a:r>
              <a:rPr lang="en" dirty="0">
                <a:solidFill>
                  <a:schemeClr val="dk1"/>
                </a:solidFill>
              </a:rPr>
              <a:t>key evaluation and management (E/M) changes that went into effect on January 1, 2021</a:t>
            </a:r>
            <a:endParaRPr dirty="0">
              <a:solidFill>
                <a:schemeClr val="dk1"/>
              </a:solidFill>
            </a:endParaRPr>
          </a:p>
          <a:p>
            <a:pPr marL="630936"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chemeClr val="dk1"/>
                </a:solidFill>
                <a:latin typeface="Arial"/>
                <a:ea typeface="Arial"/>
                <a:cs typeface="Arial"/>
                <a:sym typeface="Arial"/>
              </a:rPr>
              <a:t>Apply E/M changes to their practice </a:t>
            </a:r>
            <a:endParaRPr sz="1100" b="0" i="0" u="none" strike="noStrike" cap="none" dirty="0">
              <a:solidFill>
                <a:schemeClr val="dk1"/>
              </a:solidFill>
              <a:latin typeface="Arial"/>
              <a:ea typeface="Arial"/>
              <a:cs typeface="Arial"/>
              <a:sym typeface="Arial"/>
            </a:endParaRPr>
          </a:p>
          <a:p>
            <a:pPr marL="630936"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chemeClr val="dk1"/>
                </a:solidFill>
                <a:latin typeface="Arial"/>
                <a:ea typeface="Arial"/>
                <a:cs typeface="Arial"/>
                <a:sym typeface="Arial"/>
              </a:rPr>
              <a:t>Address challenges in their agency to accurately code family planning visits </a:t>
            </a:r>
            <a:endParaRPr sz="1100" b="0" i="0" u="none" strike="noStrike" cap="none" dirty="0">
              <a:solidFill>
                <a:schemeClr val="dk1"/>
              </a:solidFill>
              <a:latin typeface="Arial"/>
              <a:ea typeface="Arial"/>
              <a:cs typeface="Arial"/>
              <a:sym typeface="Arial"/>
            </a:endParaRPr>
          </a:p>
          <a:p>
            <a:pPr marL="630936"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chemeClr val="dk1"/>
                </a:solidFill>
                <a:latin typeface="Arial"/>
                <a:ea typeface="Arial"/>
                <a:cs typeface="Arial"/>
                <a:sym typeface="Arial"/>
              </a:rPr>
              <a:t>Describe updates to medical-decision-making (MDM)</a:t>
            </a:r>
            <a:endParaRPr sz="1100" b="0" i="0" u="none" strike="noStrike" cap="none" dirty="0">
              <a:solidFill>
                <a:schemeClr val="dk1"/>
              </a:solidFill>
              <a:latin typeface="Arial"/>
              <a:ea typeface="Arial"/>
              <a:cs typeface="Arial"/>
              <a:sym typeface="Arial"/>
            </a:endParaRPr>
          </a:p>
          <a:p>
            <a:pPr marL="630936" marR="0" lvl="1" indent="-171450" algn="l" rtl="0">
              <a:lnSpc>
                <a:spcPct val="100000"/>
              </a:lnSpc>
              <a:spcBef>
                <a:spcPts val="0"/>
              </a:spcBef>
              <a:spcAft>
                <a:spcPts val="0"/>
              </a:spcAft>
              <a:buClr>
                <a:srgbClr val="000000"/>
              </a:buClr>
              <a:buSzPts val="1100"/>
              <a:buFont typeface="Arial"/>
              <a:buChar char="○"/>
            </a:pPr>
            <a:r>
              <a:rPr lang="en" sz="1100" b="0" i="0" u="none" strike="noStrike" cap="none" dirty="0">
                <a:solidFill>
                  <a:schemeClr val="dk1"/>
                </a:solidFill>
                <a:latin typeface="Arial"/>
                <a:ea typeface="Arial"/>
                <a:cs typeface="Arial"/>
                <a:sym typeface="Arial"/>
              </a:rPr>
              <a:t>Describe how to code a telemedicine visit </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b0eaeb6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b0eaeb6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 dirty="0" smtClean="0"/>
              <a:t>Please </a:t>
            </a:r>
            <a:r>
              <a:rPr lang="en" dirty="0"/>
              <a:t>take a few moments to answer the Zoom poll</a:t>
            </a:r>
            <a:r>
              <a:rPr lang="en" dirty="0" smtClean="0"/>
              <a:t>.</a:t>
            </a:r>
          </a:p>
          <a:p>
            <a:pPr marL="171450" lvl="0" indent="-171450" algn="l" rtl="0">
              <a:spcBef>
                <a:spcPts val="0"/>
              </a:spcBef>
              <a:spcAft>
                <a:spcPts val="0"/>
              </a:spcAft>
              <a:buClr>
                <a:schemeClr val="dk1"/>
              </a:buClr>
              <a:buSzPts val="1100"/>
            </a:pPr>
            <a:r>
              <a:rPr lang="en" dirty="0" smtClean="0"/>
              <a:t>Do </a:t>
            </a:r>
            <a:r>
              <a:rPr lang="en" dirty="0"/>
              <a:t>you consider your coding skills to be advanced, intermediate, basic, none/minimal, or not </a:t>
            </a:r>
            <a:r>
              <a:rPr lang="en" dirty="0" smtClean="0"/>
              <a:t>applicable?</a:t>
            </a:r>
            <a:endParaRPr dirty="0"/>
          </a:p>
          <a:p>
            <a:pPr marL="171450" lvl="0" indent="-171450" algn="l" rtl="0">
              <a:spcBef>
                <a:spcPts val="0"/>
              </a:spcBef>
              <a:spcAft>
                <a:spcPts val="0"/>
              </a:spcAft>
            </a:pPr>
            <a:r>
              <a:rPr lang="en" dirty="0" smtClean="0"/>
              <a:t>If </a:t>
            </a:r>
            <a:r>
              <a:rPr lang="en" dirty="0"/>
              <a:t>you are unable to answer the Zoom poll, please feel free to use the chat function to respond</a:t>
            </a:r>
            <a:r>
              <a:rPr lang="en" dirty="0" smtClean="0"/>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337aac82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a337aac82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Prior </a:t>
            </a:r>
            <a:r>
              <a:rPr lang="en" dirty="0">
                <a:solidFill>
                  <a:schemeClr val="dk1"/>
                </a:solidFill>
                <a:latin typeface="Calibri"/>
                <a:ea typeface="Calibri"/>
                <a:cs typeface="Calibri"/>
                <a:sym typeface="Calibri"/>
              </a:rPr>
              <a:t>to 2021, Evaluation and Management or E/M coding for problem-oriented visits was based on the combination of the 3 key components of the documented history, the physical exam if there was one and the clinician’s medical decision making OR -- you could use time if &gt; 50% of the clinician’s face-to-face time was spent on counseling and/or coordination of care. </a:t>
            </a:r>
            <a:endParaRPr lang="en" dirty="0" smtClean="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Both </a:t>
            </a:r>
            <a:r>
              <a:rPr lang="en" dirty="0">
                <a:solidFill>
                  <a:schemeClr val="dk1"/>
                </a:solidFill>
                <a:latin typeface="Calibri"/>
                <a:ea typeface="Calibri"/>
                <a:cs typeface="Calibri"/>
                <a:sym typeface="Calibri"/>
              </a:rPr>
              <a:t>methods didn’t reflect the clinician’s actual time and resources spent on the patient’s visit and care so the guidelines were updated this past January.  The changes focus on “what is clinically important,” and reducing what’s not relevant – I think you are all familiar with the term “note bloat”.</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a:solidFill>
                  <a:schemeClr val="dk1"/>
                </a:solidFill>
                <a:latin typeface="Calibri"/>
                <a:ea typeface="Calibri"/>
                <a:cs typeface="Calibri"/>
                <a:sym typeface="Calibri"/>
              </a:rPr>
              <a:t>Let’s looks at some of the key changes that relate to family planning </a:t>
            </a:r>
            <a:r>
              <a:rPr lang="en" dirty="0" smtClean="0">
                <a:solidFill>
                  <a:schemeClr val="dk1"/>
                </a:solidFill>
                <a:latin typeface="Calibri"/>
                <a:ea typeface="Calibri"/>
                <a:cs typeface="Calibri"/>
                <a:sym typeface="Calibri"/>
              </a:rPr>
              <a:t>visits:</a:t>
            </a:r>
            <a:endParaRPr lang="en" dirty="0">
              <a:solidFill>
                <a:schemeClr val="dk1"/>
              </a:solidFill>
              <a:latin typeface="Calibri"/>
              <a:ea typeface="Calibri"/>
              <a:cs typeface="Calibri"/>
              <a:sym typeface="Calibri"/>
            </a:endParaRPr>
          </a:p>
          <a:p>
            <a:pPr marL="630936" lvl="1"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First </a:t>
            </a:r>
            <a:r>
              <a:rPr lang="en" dirty="0">
                <a:solidFill>
                  <a:schemeClr val="dk1"/>
                </a:solidFill>
                <a:latin typeface="Calibri"/>
                <a:ea typeface="Calibri"/>
                <a:cs typeface="Calibri"/>
                <a:sym typeface="Calibri"/>
              </a:rPr>
              <a:t>off – the old 1995 and 1997 E/M guidelines we are all used to following - are gone – they no longer </a:t>
            </a:r>
            <a:r>
              <a:rPr lang="en" dirty="0" smtClean="0">
                <a:solidFill>
                  <a:schemeClr val="dk1"/>
                </a:solidFill>
                <a:latin typeface="Calibri"/>
                <a:ea typeface="Calibri"/>
                <a:cs typeface="Calibri"/>
                <a:sym typeface="Calibri"/>
              </a:rPr>
              <a:t>apply.</a:t>
            </a:r>
            <a:endParaRPr lang="en" dirty="0">
              <a:solidFill>
                <a:schemeClr val="dk1"/>
              </a:solidFill>
              <a:latin typeface="Calibri"/>
              <a:ea typeface="Calibri"/>
              <a:cs typeface="Calibri"/>
              <a:sym typeface="Calibri"/>
            </a:endParaRPr>
          </a:p>
          <a:p>
            <a:pPr marL="630936" lvl="1"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CPT </a:t>
            </a:r>
            <a:r>
              <a:rPr lang="en" dirty="0">
                <a:solidFill>
                  <a:schemeClr val="dk1"/>
                </a:solidFill>
                <a:latin typeface="Calibri"/>
                <a:ea typeface="Calibri"/>
                <a:cs typeface="Calibri"/>
                <a:sym typeface="Calibri"/>
              </a:rPr>
              <a:t>99201 has been deleted and is no longer accepted for billing. If you bill this code now – your payment will be </a:t>
            </a:r>
            <a:r>
              <a:rPr lang="en" dirty="0" smtClean="0">
                <a:solidFill>
                  <a:schemeClr val="dk1"/>
                </a:solidFill>
                <a:latin typeface="Calibri"/>
                <a:ea typeface="Calibri"/>
                <a:cs typeface="Calibri"/>
                <a:sym typeface="Calibri"/>
              </a:rPr>
              <a:t>denied</a:t>
            </a:r>
            <a:endParaRPr lang="en" dirty="0">
              <a:solidFill>
                <a:schemeClr val="dk1"/>
              </a:solidFill>
              <a:latin typeface="Calibri"/>
              <a:ea typeface="Calibri"/>
              <a:cs typeface="Calibri"/>
              <a:sym typeface="Calibri"/>
            </a:endParaRPr>
          </a:p>
          <a:p>
            <a:pPr marL="630936" lvl="1"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Codes </a:t>
            </a:r>
            <a:r>
              <a:rPr lang="en" dirty="0">
                <a:solidFill>
                  <a:schemeClr val="dk1"/>
                </a:solidFill>
                <a:latin typeface="Calibri"/>
                <a:ea typeface="Calibri"/>
                <a:cs typeface="Calibri"/>
                <a:sym typeface="Calibri"/>
              </a:rPr>
              <a:t>99202-99215 are still valid but their code descriptors have been updated which we’ll look </a:t>
            </a:r>
            <a:r>
              <a:rPr lang="en" dirty="0" smtClean="0">
                <a:solidFill>
                  <a:schemeClr val="dk1"/>
                </a:solidFill>
                <a:latin typeface="Calibri"/>
                <a:ea typeface="Calibri"/>
                <a:cs typeface="Calibri"/>
                <a:sym typeface="Calibri"/>
              </a:rPr>
              <a:t>at</a:t>
            </a:r>
            <a:endParaRPr lang="en" dirty="0">
              <a:solidFill>
                <a:schemeClr val="dk1"/>
              </a:solidFill>
              <a:latin typeface="Calibri"/>
              <a:ea typeface="Calibri"/>
              <a:cs typeface="Calibri"/>
              <a:sym typeface="Calibri"/>
            </a:endParaRPr>
          </a:p>
          <a:p>
            <a:pPr marL="630936" lvl="1"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Components </a:t>
            </a:r>
            <a:r>
              <a:rPr lang="en" dirty="0">
                <a:solidFill>
                  <a:schemeClr val="dk1"/>
                </a:solidFill>
                <a:latin typeface="Calibri"/>
                <a:ea typeface="Calibri"/>
                <a:cs typeface="Calibri"/>
                <a:sym typeface="Calibri"/>
              </a:rPr>
              <a:t>for code selection were narrowed down to </a:t>
            </a:r>
            <a:r>
              <a:rPr lang="en" dirty="0" smtClean="0">
                <a:solidFill>
                  <a:schemeClr val="dk1"/>
                </a:solidFill>
                <a:latin typeface="Calibri"/>
                <a:ea typeface="Calibri"/>
                <a:cs typeface="Calibri"/>
                <a:sym typeface="Calibri"/>
              </a:rPr>
              <a:t>two:</a:t>
            </a:r>
            <a:endParaRPr lang="en" dirty="0">
              <a:solidFill>
                <a:schemeClr val="dk1"/>
              </a:solidFill>
              <a:latin typeface="Calibri"/>
              <a:ea typeface="Calibri"/>
              <a:cs typeface="Calibri"/>
              <a:sym typeface="Calibri"/>
            </a:endParaRPr>
          </a:p>
          <a:p>
            <a:pPr marL="822960" lvl="2"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the </a:t>
            </a:r>
            <a:r>
              <a:rPr lang="en" dirty="0">
                <a:solidFill>
                  <a:schemeClr val="dk1"/>
                </a:solidFill>
                <a:latin typeface="Calibri"/>
                <a:ea typeface="Calibri"/>
                <a:cs typeface="Calibri"/>
                <a:sym typeface="Calibri"/>
              </a:rPr>
              <a:t>level of medical decision making or MDM the clinician uses </a:t>
            </a:r>
            <a:r>
              <a:rPr lang="en" dirty="0" smtClean="0">
                <a:solidFill>
                  <a:schemeClr val="dk1"/>
                </a:solidFill>
                <a:latin typeface="Calibri"/>
                <a:ea typeface="Calibri"/>
                <a:cs typeface="Calibri"/>
                <a:sym typeface="Calibri"/>
              </a:rPr>
              <a:t>OR</a:t>
            </a:r>
            <a:endParaRPr lang="en" dirty="0">
              <a:solidFill>
                <a:schemeClr val="dk1"/>
              </a:solidFill>
              <a:latin typeface="Calibri"/>
              <a:ea typeface="Calibri"/>
              <a:cs typeface="Calibri"/>
              <a:sym typeface="Calibri"/>
            </a:endParaRPr>
          </a:p>
          <a:p>
            <a:pPr marL="822960" lvl="2"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the </a:t>
            </a:r>
            <a:r>
              <a:rPr lang="en" dirty="0">
                <a:solidFill>
                  <a:schemeClr val="dk1"/>
                </a:solidFill>
                <a:latin typeface="Calibri"/>
                <a:ea typeface="Calibri"/>
                <a:cs typeface="Calibri"/>
                <a:sym typeface="Calibri"/>
              </a:rPr>
              <a:t>Total time the clinician spent on the patient on the date of the </a:t>
            </a:r>
            <a:r>
              <a:rPr lang="en" dirty="0" smtClean="0">
                <a:solidFill>
                  <a:schemeClr val="dk1"/>
                </a:solidFill>
                <a:latin typeface="Calibri"/>
                <a:ea typeface="Calibri"/>
                <a:cs typeface="Calibri"/>
                <a:sym typeface="Calibri"/>
              </a:rPr>
              <a:t>encounter</a:t>
            </a:r>
            <a:endParaRPr lang="en"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It’s </a:t>
            </a:r>
            <a:r>
              <a:rPr lang="en" dirty="0">
                <a:solidFill>
                  <a:schemeClr val="dk1"/>
                </a:solidFill>
                <a:latin typeface="Calibri"/>
                <a:ea typeface="Calibri"/>
                <a:cs typeface="Calibri"/>
                <a:sym typeface="Calibri"/>
              </a:rPr>
              <a:t>also worth noting that the preventive E/M codes for periodic health screenings such as 99395 did not have any changes to them during </a:t>
            </a:r>
            <a:r>
              <a:rPr lang="en" dirty="0" smtClean="0">
                <a:solidFill>
                  <a:schemeClr val="dk1"/>
                </a:solidFill>
                <a:latin typeface="Calibri"/>
                <a:ea typeface="Calibri"/>
                <a:cs typeface="Calibri"/>
                <a:sym typeface="Calibri"/>
              </a:rPr>
              <a:t>2021</a:t>
            </a:r>
            <a:endParaRPr lang="en"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Let’s </a:t>
            </a:r>
            <a:r>
              <a:rPr lang="en" dirty="0">
                <a:solidFill>
                  <a:schemeClr val="dk1"/>
                </a:solidFill>
                <a:latin typeface="Calibri"/>
                <a:ea typeface="Calibri"/>
                <a:cs typeface="Calibri"/>
                <a:sym typeface="Calibri"/>
              </a:rPr>
              <a:t>look at the MDM method first</a:t>
            </a:r>
            <a:r>
              <a:rPr lang="en" dirty="0" smtClean="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15000"/>
              </a:lnSpc>
              <a:spcBef>
                <a:spcPts val="1600"/>
              </a:spcBef>
              <a:spcAft>
                <a:spcPts val="0"/>
              </a:spcAft>
              <a:buClr>
                <a:schemeClr val="dk1"/>
              </a:buClr>
              <a:buSzPts val="1100"/>
              <a:buFont typeface="Arial"/>
              <a:buNone/>
            </a:pPr>
            <a:endParaRPr lang="en-US"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1600"/>
              </a:spcBef>
              <a:spcAft>
                <a:spcPts val="0"/>
              </a:spcAft>
              <a:buClr>
                <a:schemeClr val="dk1"/>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Resource: </a:t>
            </a:r>
            <a:r>
              <a:rPr lang="en-US" sz="1100" b="0" i="0" u="sng" strike="noStrike" cap="none" dirty="0" smtClean="0">
                <a:solidFill>
                  <a:srgbClr val="000000"/>
                </a:solidFill>
                <a:effectLst/>
                <a:latin typeface="Arial"/>
                <a:ea typeface="Arial"/>
                <a:cs typeface="Arial"/>
                <a:sym typeface="Arial"/>
                <a:hlinkClick r:id="rId3"/>
              </a:rPr>
              <a:t>American Medical Association (AMA) CPT Evaluation and Management (E/M) Office or Other Outpatient and Prolonged Services Code and Guideline Changes </a:t>
            </a:r>
            <a:r>
              <a:rPr lang="en-US" sz="1100" b="0" i="0" u="none" strike="noStrike" cap="none" dirty="0" smtClean="0">
                <a:solidFill>
                  <a:srgbClr val="000000"/>
                </a:solidFill>
                <a:effectLst/>
                <a:latin typeface="Arial"/>
                <a:ea typeface="Arial"/>
                <a:cs typeface="Arial"/>
                <a:sym typeface="Arial"/>
              </a:rPr>
              <a:t>(https://www.ama-assn.org/system/files/2019-06/cpt-office-prolonged-svs-code-changes.pdf)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706fa931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b706fa93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 dirty="0" smtClean="0">
                <a:solidFill>
                  <a:schemeClr val="dk1"/>
                </a:solidFill>
                <a:latin typeface="Calibri"/>
                <a:ea typeface="Calibri"/>
                <a:cs typeface="Calibri"/>
                <a:sym typeface="Calibri"/>
              </a:rPr>
              <a:t>Using </a:t>
            </a:r>
            <a:r>
              <a:rPr lang="en" dirty="0">
                <a:solidFill>
                  <a:schemeClr val="dk1"/>
                </a:solidFill>
                <a:latin typeface="Calibri"/>
                <a:ea typeface="Calibri"/>
                <a:cs typeface="Calibri"/>
                <a:sym typeface="Calibri"/>
              </a:rPr>
              <a:t>the MDM method - The clinician reviews 3 different elements relating to what is being addressed during the visit. Once we determine the level for each element - we can them put them together to determine the level code that can be billed based on the highest 2 elements.</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The </a:t>
            </a:r>
            <a:r>
              <a:rPr lang="en" dirty="0">
                <a:solidFill>
                  <a:schemeClr val="dk1"/>
                </a:solidFill>
                <a:latin typeface="Calibri"/>
                <a:ea typeface="Calibri"/>
                <a:cs typeface="Calibri"/>
                <a:sym typeface="Calibri"/>
              </a:rPr>
              <a:t>3 MDM elements were each updated and now include:</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mj-lt"/>
              <a:buAutoNum type="arabicPeriod"/>
            </a:pPr>
            <a:r>
              <a:rPr lang="en" dirty="0">
                <a:solidFill>
                  <a:schemeClr val="dk1"/>
                </a:solidFill>
                <a:latin typeface="Calibri"/>
                <a:ea typeface="Calibri"/>
                <a:cs typeface="Calibri"/>
                <a:sym typeface="Calibri"/>
              </a:rPr>
              <a:t>Number and complexity of problems addressed - meaning it’s no longer be necessary to document every diagnosis a patient has received—just those being addressed during that visit.</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mj-lt"/>
              <a:buAutoNum type="arabicPeriod"/>
            </a:pPr>
            <a:r>
              <a:rPr lang="en" dirty="0">
                <a:solidFill>
                  <a:schemeClr val="dk1"/>
                </a:solidFill>
                <a:latin typeface="Calibri"/>
                <a:ea typeface="Calibri"/>
                <a:cs typeface="Calibri"/>
                <a:sym typeface="Calibri"/>
              </a:rPr>
              <a:t>Amount and/or complexity of data to be reviewed and analyzed AND</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mj-lt"/>
              <a:buAutoNum type="arabicPeriod"/>
            </a:pPr>
            <a:r>
              <a:rPr lang="en" dirty="0">
                <a:solidFill>
                  <a:schemeClr val="dk1"/>
                </a:solidFill>
                <a:latin typeface="Calibri"/>
                <a:ea typeface="Calibri"/>
                <a:cs typeface="Calibri"/>
                <a:sym typeface="Calibri"/>
              </a:rPr>
              <a:t>The Risk of complications and/or morbidity or mortality of client management</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A </a:t>
            </a:r>
            <a:r>
              <a:rPr lang="en" dirty="0">
                <a:solidFill>
                  <a:schemeClr val="dk1"/>
                </a:solidFill>
                <a:latin typeface="Calibri"/>
                <a:ea typeface="Calibri"/>
                <a:cs typeface="Calibri"/>
                <a:sym typeface="Calibri"/>
              </a:rPr>
              <a:t>quick example would be a new healthy patient who schedules an appointment wanting contraception to avoid getting pregnant. She is screened for chlamydia and gonorrhea so samples are sent to the lab.  She also is administered a pregnancy test which is negative. She decides to start oral contraception and is given a prescription for a 6-month supply.</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Let’s </a:t>
            </a:r>
            <a:r>
              <a:rPr lang="en" dirty="0">
                <a:solidFill>
                  <a:schemeClr val="dk1"/>
                </a:solidFill>
                <a:latin typeface="Calibri"/>
                <a:ea typeface="Calibri"/>
                <a:cs typeface="Calibri"/>
                <a:sym typeface="Calibri"/>
              </a:rPr>
              <a:t>look at the first element </a:t>
            </a:r>
            <a:r>
              <a:rPr lang="en" b="1" dirty="0">
                <a:solidFill>
                  <a:schemeClr val="dk1"/>
                </a:solidFill>
                <a:latin typeface="Calibri"/>
                <a:ea typeface="Calibri"/>
                <a:cs typeface="Calibri"/>
                <a:sym typeface="Calibri"/>
              </a:rPr>
              <a:t>– the number and complexity of problems being addressed</a:t>
            </a:r>
            <a:r>
              <a:rPr lang="en" dirty="0">
                <a:solidFill>
                  <a:schemeClr val="dk1"/>
                </a:solidFill>
                <a:latin typeface="Calibri"/>
                <a:ea typeface="Calibri"/>
                <a:cs typeface="Calibri"/>
                <a:sym typeface="Calibri"/>
              </a:rPr>
              <a:t>. In this case, the clinician would be addressing the need for contraception to avoid pregnancy which correlates to  “1 acute uncomplicated problem” or a </a:t>
            </a:r>
            <a:r>
              <a:rPr lang="en" b="1" dirty="0">
                <a:solidFill>
                  <a:schemeClr val="dk1"/>
                </a:solidFill>
                <a:latin typeface="Calibri"/>
                <a:ea typeface="Calibri"/>
                <a:cs typeface="Calibri"/>
                <a:sym typeface="Calibri"/>
              </a:rPr>
              <a:t>low</a:t>
            </a:r>
            <a:r>
              <a:rPr lang="en" dirty="0">
                <a:solidFill>
                  <a:schemeClr val="dk1"/>
                </a:solidFill>
                <a:latin typeface="Calibri"/>
                <a:ea typeface="Calibri"/>
                <a:cs typeface="Calibri"/>
                <a:sym typeface="Calibri"/>
              </a:rPr>
              <a:t> level of problems.  If the patient presents with multiple issues to be addressed or an issue that is more complex with comorbidities impacting the situation - of course the level would reflect this and be higher.</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The </a:t>
            </a:r>
            <a:r>
              <a:rPr lang="en" dirty="0">
                <a:solidFill>
                  <a:schemeClr val="dk1"/>
                </a:solidFill>
                <a:latin typeface="Calibri"/>
                <a:ea typeface="Calibri"/>
                <a:cs typeface="Calibri"/>
                <a:sym typeface="Calibri"/>
              </a:rPr>
              <a:t>second element is:  </a:t>
            </a:r>
            <a:r>
              <a:rPr lang="en" b="1" dirty="0">
                <a:solidFill>
                  <a:schemeClr val="dk1"/>
                </a:solidFill>
                <a:latin typeface="Calibri"/>
                <a:ea typeface="Calibri"/>
                <a:cs typeface="Calibri"/>
                <a:sym typeface="Calibri"/>
              </a:rPr>
              <a:t>The amount and/or complexity of data to be reviewed and analyzed. D</a:t>
            </a:r>
            <a:r>
              <a:rPr lang="en" dirty="0">
                <a:solidFill>
                  <a:schemeClr val="dk1"/>
                </a:solidFill>
                <a:latin typeface="Calibri"/>
                <a:ea typeface="Calibri"/>
                <a:cs typeface="Calibri"/>
                <a:sym typeface="Calibri"/>
              </a:rPr>
              <a:t>ata includes medical records, tests, and/or other information that must be obtained, ordered, reviewed, and analyzed for the encounter. This includes:</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mj-lt"/>
              <a:buAutoNum type="arabicPeriod"/>
            </a:pPr>
            <a:r>
              <a:rPr lang="en" dirty="0">
                <a:solidFill>
                  <a:schemeClr val="dk1"/>
                </a:solidFill>
                <a:latin typeface="Calibri"/>
                <a:ea typeface="Calibri"/>
                <a:cs typeface="Calibri"/>
                <a:sym typeface="Calibri"/>
              </a:rPr>
              <a:t>Tests, documents, orders, or an assessment from an independent </a:t>
            </a:r>
            <a:r>
              <a:rPr lang="en" dirty="0" smtClean="0">
                <a:solidFill>
                  <a:schemeClr val="dk1"/>
                </a:solidFill>
                <a:latin typeface="Calibri"/>
                <a:ea typeface="Calibri"/>
                <a:cs typeface="Calibri"/>
                <a:sym typeface="Calibri"/>
              </a:rPr>
              <a:t>historian(s)</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mj-lt"/>
              <a:buAutoNum type="arabicPeriod"/>
            </a:pPr>
            <a:r>
              <a:rPr lang="en" dirty="0">
                <a:solidFill>
                  <a:schemeClr val="dk1"/>
                </a:solidFill>
                <a:latin typeface="Calibri"/>
                <a:ea typeface="Calibri"/>
                <a:cs typeface="Calibri"/>
                <a:sym typeface="Calibri"/>
              </a:rPr>
              <a:t>Independent interpretation of a test performed by another clinician that you don’t separately report</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mj-lt"/>
              <a:buAutoNum type="arabicPeriod"/>
            </a:pPr>
            <a:r>
              <a:rPr lang="en" dirty="0">
                <a:solidFill>
                  <a:schemeClr val="dk1"/>
                </a:solidFill>
                <a:latin typeface="Calibri"/>
                <a:ea typeface="Calibri"/>
                <a:cs typeface="Calibri"/>
                <a:sym typeface="Calibri"/>
              </a:rPr>
              <a:t>And Discussion of management or test interpretation with external clinician or appropriate source (that again is not reported separately)</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Let’s </a:t>
            </a:r>
            <a:r>
              <a:rPr lang="en" dirty="0">
                <a:solidFill>
                  <a:schemeClr val="dk1"/>
                </a:solidFill>
                <a:latin typeface="Calibri"/>
                <a:ea typeface="Calibri"/>
                <a:cs typeface="Calibri"/>
                <a:sym typeface="Calibri"/>
              </a:rPr>
              <a:t>go back to our client – she is screened for chlamydia and gonorrhea with samples sent to the lab.  She also is administered a pregnancy test. Based on this – we are able to count the 2 tests that are sent to the lab and determine the data reviewed for this visit would </a:t>
            </a:r>
            <a:r>
              <a:rPr lang="en" dirty="0" smtClean="0">
                <a:solidFill>
                  <a:schemeClr val="dk1"/>
                </a:solidFill>
                <a:latin typeface="Calibri"/>
                <a:ea typeface="Calibri"/>
                <a:cs typeface="Calibri"/>
                <a:sym typeface="Calibri"/>
              </a:rPr>
              <a:t>be </a:t>
            </a:r>
            <a:r>
              <a:rPr lang="en" b="1" dirty="0">
                <a:solidFill>
                  <a:schemeClr val="dk1"/>
                </a:solidFill>
                <a:latin typeface="Calibri"/>
                <a:ea typeface="Calibri"/>
                <a:cs typeface="Calibri"/>
                <a:sym typeface="Calibri"/>
              </a:rPr>
              <a:t>limited</a:t>
            </a:r>
            <a:r>
              <a:rPr lang="en"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Finally </a:t>
            </a:r>
            <a:r>
              <a:rPr lang="en" dirty="0">
                <a:solidFill>
                  <a:schemeClr val="dk1"/>
                </a:solidFill>
                <a:latin typeface="Calibri"/>
                <a:ea typeface="Calibri"/>
                <a:cs typeface="Calibri"/>
                <a:sym typeface="Calibri"/>
              </a:rPr>
              <a:t>we look at the risk element or the risk of complications or morbidity of treatment. The risk of patient management criteria applies to the patient management decisions made by the reporting physician, NP, PA etc. as part of the reported encounter.  Risk can also now include social determinants of health . For example, a diagnosis or treatment might be significantly limited by social determinants of health. The risk component is about “what’s going on with this patient,” </a:t>
            </a:r>
            <a:endParaRPr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pPr>
            <a:r>
              <a:rPr lang="en" dirty="0" smtClean="0">
                <a:solidFill>
                  <a:schemeClr val="dk1"/>
                </a:solidFill>
                <a:latin typeface="Calibri"/>
                <a:ea typeface="Calibri"/>
                <a:cs typeface="Calibri"/>
                <a:sym typeface="Calibri"/>
              </a:rPr>
              <a:t>In </a:t>
            </a:r>
            <a:r>
              <a:rPr lang="en" dirty="0">
                <a:solidFill>
                  <a:schemeClr val="dk1"/>
                </a:solidFill>
                <a:latin typeface="Calibri"/>
                <a:ea typeface="Calibri"/>
                <a:cs typeface="Calibri"/>
                <a:sym typeface="Calibri"/>
              </a:rPr>
              <a:t>family planning, it’s common to start a patient on an OTC drug or contraceptive such as condoms  - which would be considered a low level of risk. If the patient is given a prescription level drug or contraceptive such as oral contraceptive pills, depo, rings and patches or a LARC, the risk level is moderate. Since our healthy patient is prescribed OCP – the risk level is moderate</a:t>
            </a:r>
            <a:r>
              <a:rPr lang="en" dirty="0" smtClean="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9a15d62b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9a15d62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dirty="0" smtClean="0">
                <a:solidFill>
                  <a:schemeClr val="dk1"/>
                </a:solidFill>
                <a:latin typeface="Calibri"/>
                <a:ea typeface="Calibri"/>
                <a:cs typeface="Calibri"/>
                <a:sym typeface="Calibri"/>
              </a:rPr>
              <a:t>Here</a:t>
            </a:r>
            <a:r>
              <a:rPr lang="en" baseline="0" dirty="0" smtClean="0">
                <a:solidFill>
                  <a:schemeClr val="dk1"/>
                </a:solidFill>
                <a:latin typeface="Calibri"/>
                <a:ea typeface="Calibri"/>
                <a:cs typeface="Calibri"/>
                <a:sym typeface="Calibri"/>
              </a:rPr>
              <a:t> are</a:t>
            </a:r>
            <a:r>
              <a:rPr lang="en" dirty="0" smtClean="0">
                <a:solidFill>
                  <a:schemeClr val="dk1"/>
                </a:solidFill>
                <a:latin typeface="Calibri"/>
                <a:ea typeface="Calibri"/>
                <a:cs typeface="Calibri"/>
                <a:sym typeface="Calibri"/>
              </a:rPr>
              <a:t> </a:t>
            </a:r>
            <a:r>
              <a:rPr lang="en" dirty="0">
                <a:solidFill>
                  <a:schemeClr val="dk1"/>
                </a:solidFill>
                <a:latin typeface="Calibri"/>
                <a:ea typeface="Calibri"/>
                <a:cs typeface="Calibri"/>
                <a:sym typeface="Calibri"/>
              </a:rPr>
              <a:t>a few clarifications about what counts for </a:t>
            </a:r>
            <a:r>
              <a:rPr lang="en" dirty="0" smtClean="0">
                <a:solidFill>
                  <a:schemeClr val="dk1"/>
                </a:solidFill>
                <a:latin typeface="Calibri"/>
                <a:ea typeface="Calibri"/>
                <a:cs typeface="Calibri"/>
                <a:sym typeface="Calibri"/>
              </a:rPr>
              <a:t>data-–</a:t>
            </a:r>
            <a:r>
              <a:rPr lang="en" dirty="0">
                <a:solidFill>
                  <a:schemeClr val="dk1"/>
                </a:solidFill>
                <a:latin typeface="Calibri"/>
                <a:ea typeface="Calibri"/>
                <a:cs typeface="Calibri"/>
                <a:sym typeface="Calibri"/>
              </a:rPr>
              <a:t>it’s easy to overcount if you aren’t clear on these nuances:</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AutoNum type="arabicPeriod"/>
            </a:pPr>
            <a:r>
              <a:rPr lang="en" dirty="0">
                <a:solidFill>
                  <a:schemeClr val="dk1"/>
                </a:solidFill>
                <a:latin typeface="Calibri"/>
                <a:ea typeface="Calibri"/>
                <a:cs typeface="Calibri"/>
                <a:sym typeface="Calibri"/>
              </a:rPr>
              <a:t>You can’t count point-of-care tests (POCT) you order and bill as a unique test such as UPT, microscopy, HIV rapid tests, or ultrasound performed at visit. These are separately reported with a CPT code by the clinician and paid to the provider so no data points</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AutoNum type="arabicPeriod"/>
            </a:pPr>
            <a:r>
              <a:rPr lang="en" dirty="0">
                <a:solidFill>
                  <a:schemeClr val="dk1"/>
                </a:solidFill>
                <a:latin typeface="Calibri"/>
                <a:ea typeface="Calibri"/>
                <a:cs typeface="Calibri"/>
                <a:sym typeface="Calibri"/>
              </a:rPr>
              <a:t>If you order a test and review it—that’s 1 point total per test. It’s easy to interpret the guidance at first read - as -  1 point for the order and 1 for the result but that’s not accurate – if you order a test such as CT or GC – the review is included on the order and its 1 point for each test total</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AutoNum type="arabicPeriod"/>
            </a:pPr>
            <a:r>
              <a:rPr lang="en" dirty="0">
                <a:solidFill>
                  <a:schemeClr val="dk1"/>
                </a:solidFill>
                <a:latin typeface="Calibri"/>
                <a:ea typeface="Calibri"/>
                <a:cs typeface="Calibri"/>
                <a:sym typeface="Calibri"/>
              </a:rPr>
              <a:t>A panel such as CBC is considered 1 unique test</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AutoNum type="arabicPeriod"/>
            </a:pPr>
            <a:r>
              <a:rPr lang="en" dirty="0">
                <a:solidFill>
                  <a:schemeClr val="dk1"/>
                </a:solidFill>
                <a:latin typeface="Calibri"/>
                <a:ea typeface="Calibri"/>
                <a:cs typeface="Calibri"/>
                <a:sym typeface="Calibri"/>
              </a:rPr>
              <a:t>If you DO interpret a test from another provider that you did not order, you can count this as 1 point per test. An example would be a patient who has tests done with the PCP and you review the results to make an informed </a:t>
            </a:r>
            <a:r>
              <a:rPr lang="en" dirty="0" smtClean="0">
                <a:solidFill>
                  <a:schemeClr val="dk1"/>
                </a:solidFill>
                <a:latin typeface="Calibri"/>
                <a:ea typeface="Calibri"/>
                <a:cs typeface="Calibri"/>
                <a:sym typeface="Calibri"/>
              </a:rPr>
              <a:t>decision</a:t>
            </a:r>
            <a:endParaRPr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56616" y="1049375"/>
            <a:ext cx="5422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56616" y="3362925"/>
            <a:ext cx="4020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720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1"/>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2" name="Google Shape;62;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pic>
        <p:nvPicPr>
          <p:cNvPr id="64" name="Google Shape;64;p11"/>
          <p:cNvPicPr preferRelativeResize="0"/>
          <p:nvPr/>
        </p:nvPicPr>
        <p:blipFill>
          <a:blip r:embed="rId3">
            <a:alphaModFix/>
          </a:blip>
          <a:stretch>
            <a:fillRect/>
          </a:stretch>
        </p:blipFill>
        <p:spPr>
          <a:xfrm>
            <a:off x="457200" y="1923049"/>
            <a:ext cx="1264400" cy="130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56616" y="1350350"/>
            <a:ext cx="655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594360" y="22021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75" name="Google Shape;75;p13"/>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pic>
        <p:nvPicPr>
          <p:cNvPr id="76" name="Google Shape;76;p13"/>
          <p:cNvPicPr preferRelativeResize="0"/>
          <p:nvPr/>
        </p:nvPicPr>
        <p:blipFill>
          <a:blip r:embed="rId4">
            <a:alphaModFix/>
          </a:blip>
          <a:stretch>
            <a:fillRect/>
          </a:stretch>
        </p:blipFill>
        <p:spPr>
          <a:xfrm>
            <a:off x="457200" y="1097280"/>
            <a:ext cx="1487147" cy="134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594360" y="1469950"/>
            <a:ext cx="66105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82" name="Google Shape;82;p14"/>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56616" y="3688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6"/>
          <p:cNvSpPr txBox="1">
            <a:spLocks noGrp="1"/>
          </p:cNvSpPr>
          <p:nvPr>
            <p:ph type="body" idx="1"/>
          </p:nvPr>
        </p:nvSpPr>
        <p:spPr>
          <a:xfrm>
            <a:off x="3879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1" name="Google Shape;91;p16"/>
          <p:cNvSpPr txBox="1">
            <a:spLocks noGrp="1"/>
          </p:cNvSpPr>
          <p:nvPr>
            <p:ph type="body" idx="2"/>
          </p:nvPr>
        </p:nvSpPr>
        <p:spPr>
          <a:xfrm>
            <a:off x="49086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2" name="Google Shape;92;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5661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8"/>
          <p:cNvSpPr txBox="1">
            <a:spLocks noGrp="1"/>
          </p:cNvSpPr>
          <p:nvPr>
            <p:ph type="body" idx="1"/>
          </p:nvPr>
        </p:nvSpPr>
        <p:spPr>
          <a:xfrm>
            <a:off x="59436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1" name="Google Shape;101;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87900" y="555600"/>
            <a:ext cx="3075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 name="Google Shape;104;p19"/>
          <p:cNvSpPr txBox="1">
            <a:spLocks noGrp="1"/>
          </p:cNvSpPr>
          <p:nvPr>
            <p:ph type="body" idx="1"/>
          </p:nvPr>
        </p:nvSpPr>
        <p:spPr>
          <a:xfrm>
            <a:off x="594348" y="1389600"/>
            <a:ext cx="34416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a:blip r:embed="rId2">
            <a:alphaModFix/>
          </a:blip>
          <a:stretch>
            <a:fillRect/>
          </a:stretch>
        </p:blipFill>
        <p:spPr>
          <a:xfrm>
            <a:off x="457200" y="1237249"/>
            <a:ext cx="1264400" cy="1301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56616" y="441425"/>
            <a:ext cx="6061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2" name="Google Shape;112;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8" name="Google Shape;118;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9" name="Google Shape;119;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22" name="Google Shape;122;p2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6" name="Google Shape;126;p2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29" name="Google Shape;129;p2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130" name="Google Shape;130;p25"/>
          <p:cNvCxnSpPr/>
          <p:nvPr/>
        </p:nvCxnSpPr>
        <p:spPr>
          <a:xfrm>
            <a:off x="69432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1" name="Google Shape;131;p25"/>
          <p:cNvCxnSpPr/>
          <p:nvPr/>
        </p:nvCxnSpPr>
        <p:spPr>
          <a:xfrm>
            <a:off x="2554775" y="3164375"/>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2" name="Google Shape;132;p25"/>
          <p:cNvCxnSpPr/>
          <p:nvPr/>
        </p:nvCxnSpPr>
        <p:spPr>
          <a:xfrm>
            <a:off x="4475975" y="2084250"/>
            <a:ext cx="0" cy="670200"/>
          </a:xfrm>
          <a:prstGeom prst="straightConnector1">
            <a:avLst/>
          </a:prstGeom>
          <a:noFill/>
          <a:ln w="28575" cap="flat" cmpd="sng">
            <a:solidFill>
              <a:schemeClr val="dk2"/>
            </a:solidFill>
            <a:prstDash val="solid"/>
            <a:round/>
            <a:headEnd type="none" w="med" len="med"/>
            <a:tailEnd type="none" w="med" len="med"/>
          </a:ln>
        </p:spPr>
      </p:cxnSp>
      <p:cxnSp>
        <p:nvCxnSpPr>
          <p:cNvPr id="133" name="Google Shape;133;p25"/>
          <p:cNvCxnSpPr/>
          <p:nvPr/>
        </p:nvCxnSpPr>
        <p:spPr>
          <a:xfrm>
            <a:off x="6429000" y="3164375"/>
            <a:ext cx="0" cy="670200"/>
          </a:xfrm>
          <a:prstGeom prst="straightConnector1">
            <a:avLst/>
          </a:prstGeom>
          <a:noFill/>
          <a:ln w="28575" cap="flat" cmpd="sng">
            <a:solidFill>
              <a:schemeClr val="dk2"/>
            </a:solidFill>
            <a:prstDash val="solid"/>
            <a:round/>
            <a:headEnd type="none" w="med" len="med"/>
            <a:tailEnd type="none" w="med" len="med"/>
          </a:ln>
        </p:spPr>
      </p:cxnSp>
      <p:sp>
        <p:nvSpPr>
          <p:cNvPr id="134" name="Google Shape;134;p25"/>
          <p:cNvSpPr txBox="1">
            <a:spLocks noGrp="1"/>
          </p:cNvSpPr>
          <p:nvPr>
            <p:ph type="body" idx="1"/>
          </p:nvPr>
        </p:nvSpPr>
        <p:spPr>
          <a:xfrm>
            <a:off x="665850" y="1603800"/>
            <a:ext cx="1691700" cy="1053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5" name="Google Shape;135;p25"/>
          <p:cNvSpPr txBox="1">
            <a:spLocks noGrp="1"/>
          </p:cNvSpPr>
          <p:nvPr>
            <p:ph type="body" idx="2"/>
          </p:nvPr>
        </p:nvSpPr>
        <p:spPr>
          <a:xfrm>
            <a:off x="2586700" y="341585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6" name="Google Shape;136;p25"/>
          <p:cNvSpPr txBox="1">
            <a:spLocks noGrp="1"/>
          </p:cNvSpPr>
          <p:nvPr>
            <p:ph type="body" idx="3"/>
          </p:nvPr>
        </p:nvSpPr>
        <p:spPr>
          <a:xfrm>
            <a:off x="4533700" y="1603800"/>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7" name="Google Shape;137;p25"/>
          <p:cNvSpPr txBox="1">
            <a:spLocks noGrp="1"/>
          </p:cNvSpPr>
          <p:nvPr>
            <p:ph type="body" idx="4"/>
          </p:nvPr>
        </p:nvSpPr>
        <p:spPr>
          <a:xfrm>
            <a:off x="6556675" y="3164375"/>
            <a:ext cx="1691700" cy="1053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828850" y="2047075"/>
            <a:ext cx="258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2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1" name="Google Shape;141;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2" name="Google Shape;142;p26"/>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143" name="Google Shape;143;p26"/>
          <p:cNvSpPr txBox="1">
            <a:spLocks noGrp="1"/>
          </p:cNvSpPr>
          <p:nvPr>
            <p:ph type="body" idx="1"/>
          </p:nvPr>
        </p:nvSpPr>
        <p:spPr>
          <a:xfrm>
            <a:off x="4095475" y="1977125"/>
            <a:ext cx="3099600" cy="1114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 you/Closeout 1">
  <p:cSld name="BLANK_1">
    <p:spTree>
      <p:nvGrpSpPr>
        <p:cNvPr id="1" name="Shape 144"/>
        <p:cNvGrpSpPr/>
        <p:nvPr/>
      </p:nvGrpSpPr>
      <p:grpSpPr>
        <a:xfrm>
          <a:off x="0" y="0"/>
          <a:ext cx="0" cy="0"/>
          <a:chOff x="0" y="0"/>
          <a:chExt cx="0" cy="0"/>
        </a:xfrm>
      </p:grpSpPr>
      <p:sp>
        <p:nvSpPr>
          <p:cNvPr id="145" name="Google Shape;145;p27"/>
          <p:cNvSpPr txBox="1">
            <a:spLocks noGrp="1"/>
          </p:cNvSpPr>
          <p:nvPr>
            <p:ph type="body" idx="1"/>
          </p:nvPr>
        </p:nvSpPr>
        <p:spPr>
          <a:xfrm>
            <a:off x="263300" y="4348575"/>
            <a:ext cx="6051300" cy="594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6" name="Google Shape;146;p27"/>
          <p:cNvSpPr txBox="1">
            <a:spLocks noGrp="1"/>
          </p:cNvSpPr>
          <p:nvPr>
            <p:ph type="body" idx="2"/>
          </p:nvPr>
        </p:nvSpPr>
        <p:spPr>
          <a:xfrm>
            <a:off x="4970950" y="1946900"/>
            <a:ext cx="3231600" cy="641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47" name="Google Shape;147;p27"/>
          <p:cNvSpPr txBox="1">
            <a:spLocks noGrp="1"/>
          </p:cNvSpPr>
          <p:nvPr>
            <p:ph type="title"/>
          </p:nvPr>
        </p:nvSpPr>
        <p:spPr>
          <a:xfrm>
            <a:off x="849850" y="1800838"/>
            <a:ext cx="3806700" cy="74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148" name="Google Shape;148;p2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9" name="Google Shape;149;p27"/>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50" name="Google Shape;150;p2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latin typeface="Montserrat"/>
                <a:ea typeface="Montserrat"/>
                <a:cs typeface="Montserrat"/>
                <a:sym typeface="Montserrat"/>
              </a:rPr>
              <a:t>rhntc.org</a:t>
            </a:r>
            <a:endParaRPr sz="2800" b="1">
              <a:solidFill>
                <a:srgbClr val="434343"/>
              </a:solidFill>
              <a:latin typeface="Montserrat"/>
              <a:ea typeface="Montserrat"/>
              <a:cs typeface="Montserrat"/>
              <a:sym typeface="Montserrat"/>
            </a:endParaRPr>
          </a:p>
        </p:txBody>
      </p:sp>
      <p:sp>
        <p:nvSpPr>
          <p:cNvPr id="151" name="Google Shape;151;p27"/>
          <p:cNvSpPr txBox="1">
            <a:spLocks noGrp="1"/>
          </p:cNvSpPr>
          <p:nvPr>
            <p:ph type="subTitle" idx="3"/>
          </p:nvPr>
        </p:nvSpPr>
        <p:spPr>
          <a:xfrm>
            <a:off x="849850" y="3231750"/>
            <a:ext cx="3170700" cy="879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27"/>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34343"/>
                </a:solidFill>
                <a:latin typeface="Montserrat"/>
                <a:ea typeface="Montserrat"/>
                <a:cs typeface="Montserrat"/>
                <a:sym typeface="Montserrat"/>
              </a:rPr>
              <a:t>CONTACT US</a:t>
            </a:r>
            <a:endParaRPr sz="100">
              <a:latin typeface="Lato"/>
              <a:ea typeface="Lato"/>
              <a:cs typeface="Lato"/>
              <a:sym typeface="Lato"/>
            </a:endParaRPr>
          </a:p>
        </p:txBody>
      </p:sp>
      <p:pic>
        <p:nvPicPr>
          <p:cNvPr id="153" name="Google Shape;153;p27"/>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pic>
        <p:nvPicPr>
          <p:cNvPr id="156" name="Google Shape;156;p28"/>
          <p:cNvPicPr preferRelativeResize="0"/>
          <p:nvPr/>
        </p:nvPicPr>
        <p:blipFill>
          <a:blip r:embed="rId2">
            <a:alphaModFix/>
          </a:blip>
          <a:stretch>
            <a:fillRect/>
          </a:stretch>
        </p:blipFill>
        <p:spPr>
          <a:xfrm>
            <a:off x="12076228" y="-1952025"/>
            <a:ext cx="2496858" cy="2494325"/>
          </a:xfrm>
          <a:prstGeom prst="rect">
            <a:avLst/>
          </a:prstGeom>
          <a:noFill/>
          <a:ln>
            <a:noFill/>
          </a:ln>
        </p:spPr>
      </p:pic>
      <p:pic>
        <p:nvPicPr>
          <p:cNvPr id="157" name="Google Shape;157;p28"/>
          <p:cNvPicPr preferRelativeResize="0"/>
          <p:nvPr/>
        </p:nvPicPr>
        <p:blipFill>
          <a:blip r:embed="rId3">
            <a:alphaModFix/>
          </a:blip>
          <a:stretch>
            <a:fillRect/>
          </a:stretch>
        </p:blipFill>
        <p:spPr>
          <a:xfrm>
            <a:off x="1111938" y="2279010"/>
            <a:ext cx="1282224" cy="744625"/>
          </a:xfrm>
          <a:prstGeom prst="rect">
            <a:avLst/>
          </a:prstGeom>
          <a:noFill/>
          <a:ln>
            <a:noFill/>
          </a:ln>
        </p:spPr>
      </p:pic>
      <p:pic>
        <p:nvPicPr>
          <p:cNvPr id="158" name="Google Shape;158;p28"/>
          <p:cNvPicPr preferRelativeResize="0"/>
          <p:nvPr/>
        </p:nvPicPr>
        <p:blipFill>
          <a:blip r:embed="rId4">
            <a:alphaModFix/>
          </a:blip>
          <a:stretch>
            <a:fillRect/>
          </a:stretch>
        </p:blipFill>
        <p:spPr>
          <a:xfrm>
            <a:off x="3186125" y="2052321"/>
            <a:ext cx="908376" cy="914000"/>
          </a:xfrm>
          <a:prstGeom prst="rect">
            <a:avLst/>
          </a:prstGeom>
          <a:noFill/>
          <a:ln>
            <a:noFill/>
          </a:ln>
        </p:spPr>
      </p:pic>
      <p:pic>
        <p:nvPicPr>
          <p:cNvPr id="159" name="Google Shape;159;p28"/>
          <p:cNvPicPr preferRelativeResize="0"/>
          <p:nvPr/>
        </p:nvPicPr>
        <p:blipFill>
          <a:blip r:embed="rId5">
            <a:alphaModFix/>
          </a:blip>
          <a:stretch>
            <a:fillRect/>
          </a:stretch>
        </p:blipFill>
        <p:spPr>
          <a:xfrm>
            <a:off x="5027130" y="2199450"/>
            <a:ext cx="1078889" cy="744613"/>
          </a:xfrm>
          <a:prstGeom prst="rect">
            <a:avLst/>
          </a:prstGeom>
          <a:noFill/>
          <a:ln>
            <a:noFill/>
          </a:ln>
        </p:spPr>
      </p:pic>
      <p:pic>
        <p:nvPicPr>
          <p:cNvPr id="160" name="Google Shape;160;p28"/>
          <p:cNvPicPr preferRelativeResize="0"/>
          <p:nvPr/>
        </p:nvPicPr>
        <p:blipFill>
          <a:blip r:embed="rId6">
            <a:alphaModFix/>
          </a:blip>
          <a:stretch>
            <a:fillRect/>
          </a:stretch>
        </p:blipFill>
        <p:spPr>
          <a:xfrm>
            <a:off x="7038650" y="2222512"/>
            <a:ext cx="908376" cy="698478"/>
          </a:xfrm>
          <a:prstGeom prst="rect">
            <a:avLst/>
          </a:prstGeom>
          <a:noFill/>
          <a:ln>
            <a:noFill/>
          </a:ln>
        </p:spPr>
      </p:pic>
      <p:sp>
        <p:nvSpPr>
          <p:cNvPr id="161" name="Google Shape;161;p28"/>
          <p:cNvSpPr txBox="1">
            <a:spLocks noGrp="1"/>
          </p:cNvSpPr>
          <p:nvPr>
            <p:ph type="body" idx="1"/>
          </p:nvPr>
        </p:nvSpPr>
        <p:spPr>
          <a:xfrm>
            <a:off x="1101100" y="3087900"/>
            <a:ext cx="1420200" cy="1220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62" name="Google Shape;162;p28"/>
          <p:cNvSpPr txBox="1">
            <a:spLocks noGrp="1"/>
          </p:cNvSpPr>
          <p:nvPr>
            <p:ph type="body" idx="2"/>
          </p:nvPr>
        </p:nvSpPr>
        <p:spPr>
          <a:xfrm>
            <a:off x="2930213" y="3087900"/>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3" name="Google Shape;163;p28"/>
          <p:cNvSpPr txBox="1">
            <a:spLocks noGrp="1"/>
          </p:cNvSpPr>
          <p:nvPr>
            <p:ph type="body" idx="3"/>
          </p:nvPr>
        </p:nvSpPr>
        <p:spPr>
          <a:xfrm>
            <a:off x="4856475" y="3087900"/>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4" name="Google Shape;164;p28"/>
          <p:cNvSpPr txBox="1">
            <a:spLocks noGrp="1"/>
          </p:cNvSpPr>
          <p:nvPr>
            <p:ph type="body" idx="4"/>
          </p:nvPr>
        </p:nvSpPr>
        <p:spPr>
          <a:xfrm>
            <a:off x="6782725" y="3087900"/>
            <a:ext cx="1420200" cy="1220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165" name="Google Shape;165;p28"/>
          <p:cNvPicPr preferRelativeResize="0"/>
          <p:nvPr/>
        </p:nvPicPr>
        <p:blipFill rotWithShape="1">
          <a:blip r:embed="rId7">
            <a:alphaModFix/>
          </a:blip>
          <a:srcRect r="29952"/>
          <a:stretch/>
        </p:blipFill>
        <p:spPr>
          <a:xfrm rot="-5400000">
            <a:off x="6744400" y="-943749"/>
            <a:ext cx="1353249" cy="3200249"/>
          </a:xfrm>
          <a:prstGeom prst="rect">
            <a:avLst/>
          </a:prstGeom>
          <a:noFill/>
          <a:ln>
            <a:noFill/>
          </a:ln>
        </p:spPr>
      </p:pic>
      <p:pic>
        <p:nvPicPr>
          <p:cNvPr id="166" name="Google Shape;166;p28"/>
          <p:cNvPicPr preferRelativeResize="0"/>
          <p:nvPr/>
        </p:nvPicPr>
        <p:blipFill>
          <a:blip r:embed="rId8">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Photos">
  <p:cSld name="SECTION_HEADER_1_1_1">
    <p:bg>
      <p:bgPr>
        <a:solidFill>
          <a:schemeClr val="lt1"/>
        </a:solidFill>
        <a:effectLst/>
      </p:bgPr>
    </p:bg>
    <p:spTree>
      <p:nvGrpSpPr>
        <p:cNvPr id="1" name="Shape 167"/>
        <p:cNvGrpSpPr/>
        <p:nvPr/>
      </p:nvGrpSpPr>
      <p:grpSpPr>
        <a:xfrm>
          <a:off x="0" y="0"/>
          <a:ext cx="0" cy="0"/>
          <a:chOff x="0" y="0"/>
          <a:chExt cx="0" cy="0"/>
        </a:xfrm>
      </p:grpSpPr>
      <p:pic>
        <p:nvPicPr>
          <p:cNvPr id="168" name="Google Shape;168;p29"/>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69" name="Google Shape;169;p29"/>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70" name="Google Shape;170;p29"/>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9"/>
          <p:cNvSpPr txBox="1">
            <a:spLocks noGrp="1"/>
          </p:cNvSpPr>
          <p:nvPr>
            <p:ph type="body" idx="1"/>
          </p:nvPr>
        </p:nvSpPr>
        <p:spPr>
          <a:xfrm>
            <a:off x="1635031"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2" name="Google Shape;172;p29"/>
          <p:cNvSpPr txBox="1">
            <a:spLocks noGrp="1"/>
          </p:cNvSpPr>
          <p:nvPr>
            <p:ph type="body" idx="2"/>
          </p:nvPr>
        </p:nvSpPr>
        <p:spPr>
          <a:xfrm>
            <a:off x="5136497" y="3974897"/>
            <a:ext cx="2066100" cy="1011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73"/>
        <p:cNvGrpSpPr/>
        <p:nvPr/>
      </p:nvGrpSpPr>
      <p:grpSpPr>
        <a:xfrm>
          <a:off x="0" y="0"/>
          <a:ext cx="0" cy="0"/>
          <a:chOff x="0" y="0"/>
          <a:chExt cx="0" cy="0"/>
        </a:xfrm>
      </p:grpSpPr>
      <p:pic>
        <p:nvPicPr>
          <p:cNvPr id="174" name="Google Shape;174;p30"/>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75" name="Google Shape;175;p30"/>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76" name="Google Shape;176;p30"/>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77" name="Google Shape;177;p30"/>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8" name="Google Shape;178;p30"/>
          <p:cNvSpPr txBox="1">
            <a:spLocks noGrp="1"/>
          </p:cNvSpPr>
          <p:nvPr>
            <p:ph type="body" idx="1"/>
          </p:nvPr>
        </p:nvSpPr>
        <p:spPr>
          <a:xfrm>
            <a:off x="10094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9" name="Google Shape;179;p30"/>
          <p:cNvSpPr txBox="1">
            <a:spLocks noGrp="1"/>
          </p:cNvSpPr>
          <p:nvPr>
            <p:ph type="body" idx="2"/>
          </p:nvPr>
        </p:nvSpPr>
        <p:spPr>
          <a:xfrm>
            <a:off x="386067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0" name="Google Shape;180;p30"/>
          <p:cNvSpPr txBox="1">
            <a:spLocks noGrp="1"/>
          </p:cNvSpPr>
          <p:nvPr>
            <p:ph type="body" idx="3"/>
          </p:nvPr>
        </p:nvSpPr>
        <p:spPr>
          <a:xfrm>
            <a:off x="6448825" y="3874400"/>
            <a:ext cx="1682400" cy="824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81"/>
        <p:cNvGrpSpPr/>
        <p:nvPr/>
      </p:nvGrpSpPr>
      <p:grpSpPr>
        <a:xfrm>
          <a:off x="0" y="0"/>
          <a:ext cx="0" cy="0"/>
          <a:chOff x="0" y="0"/>
          <a:chExt cx="0" cy="0"/>
        </a:xfrm>
      </p:grpSpPr>
      <p:pic>
        <p:nvPicPr>
          <p:cNvPr id="182" name="Google Shape;182;p31"/>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83" name="Google Shape;183;p31"/>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84" name="Google Shape;184;p31"/>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85" name="Google Shape;185;p31"/>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86" name="Google Shape;186;p31"/>
          <p:cNvSpPr txBox="1">
            <a:spLocks noGrp="1"/>
          </p:cNvSpPr>
          <p:nvPr>
            <p:ph type="title"/>
          </p:nvPr>
        </p:nvSpPr>
        <p:spPr>
          <a:xfrm>
            <a:off x="3810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31"/>
          <p:cNvSpPr txBox="1">
            <a:spLocks noGrp="1"/>
          </p:cNvSpPr>
          <p:nvPr>
            <p:ph type="body" idx="1"/>
          </p:nvPr>
        </p:nvSpPr>
        <p:spPr>
          <a:xfrm>
            <a:off x="61912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8" name="Google Shape;188;p31"/>
          <p:cNvSpPr txBox="1">
            <a:spLocks noGrp="1"/>
          </p:cNvSpPr>
          <p:nvPr>
            <p:ph type="body" idx="2"/>
          </p:nvPr>
        </p:nvSpPr>
        <p:spPr>
          <a:xfrm>
            <a:off x="2744575" y="3924300"/>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9" name="Google Shape;189;p31"/>
          <p:cNvSpPr txBox="1">
            <a:spLocks noGrp="1"/>
          </p:cNvSpPr>
          <p:nvPr>
            <p:ph type="body" idx="3"/>
          </p:nvPr>
        </p:nvSpPr>
        <p:spPr>
          <a:xfrm>
            <a:off x="4761500" y="38766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0" name="Google Shape;190;p31"/>
          <p:cNvSpPr txBox="1">
            <a:spLocks noGrp="1"/>
          </p:cNvSpPr>
          <p:nvPr>
            <p:ph type="body" idx="4"/>
          </p:nvPr>
        </p:nvSpPr>
        <p:spPr>
          <a:xfrm>
            <a:off x="6851175" y="4053075"/>
            <a:ext cx="1495500" cy="1057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95"/>
        <p:cNvGrpSpPr/>
        <p:nvPr/>
      </p:nvGrpSpPr>
      <p:grpSpPr>
        <a:xfrm>
          <a:off x="0" y="0"/>
          <a:ext cx="0" cy="0"/>
          <a:chOff x="0" y="0"/>
          <a:chExt cx="0" cy="0"/>
        </a:xfrm>
      </p:grpSpPr>
      <p:pic>
        <p:nvPicPr>
          <p:cNvPr id="196" name="Google Shape;196;p33"/>
          <p:cNvPicPr preferRelativeResize="0"/>
          <p:nvPr/>
        </p:nvPicPr>
        <p:blipFill>
          <a:blip r:embed="rId2">
            <a:alphaModFix/>
          </a:blip>
          <a:stretch>
            <a:fillRect/>
          </a:stretch>
        </p:blipFill>
        <p:spPr>
          <a:xfrm rot="5400000">
            <a:off x="1996475" y="-1996475"/>
            <a:ext cx="5176900" cy="9169850"/>
          </a:xfrm>
          <a:prstGeom prst="rect">
            <a:avLst/>
          </a:prstGeom>
          <a:noFill/>
          <a:ln>
            <a:noFill/>
          </a:ln>
        </p:spPr>
      </p:pic>
      <p:pic>
        <p:nvPicPr>
          <p:cNvPr id="197" name="Google Shape;197;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98" name="Google Shape;198;p33"/>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199"/>
        <p:cNvGrpSpPr/>
        <p:nvPr/>
      </p:nvGrpSpPr>
      <p:grpSpPr>
        <a:xfrm>
          <a:off x="0" y="0"/>
          <a:ext cx="0" cy="0"/>
          <a:chOff x="0" y="0"/>
          <a:chExt cx="0" cy="0"/>
        </a:xfrm>
      </p:grpSpPr>
      <p:pic>
        <p:nvPicPr>
          <p:cNvPr id="200" name="Google Shape;200;p34"/>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01" name="Google Shape;201;p3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2" name="Google Shape;202;p3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tos">
  <p:cSld name="SECTION_HEADER_1_3">
    <p:bg>
      <p:bgPr>
        <a:solidFill>
          <a:schemeClr val="lt1"/>
        </a:solidFill>
        <a:effectLst/>
      </p:bgPr>
    </p:bg>
    <p:spTree>
      <p:nvGrpSpPr>
        <p:cNvPr id="1" name="Shape 203"/>
        <p:cNvGrpSpPr/>
        <p:nvPr/>
      </p:nvGrpSpPr>
      <p:grpSpPr>
        <a:xfrm>
          <a:off x="0" y="0"/>
          <a:ext cx="0" cy="0"/>
          <a:chOff x="0" y="0"/>
          <a:chExt cx="0" cy="0"/>
        </a:xfrm>
      </p:grpSpPr>
      <p:pic>
        <p:nvPicPr>
          <p:cNvPr id="204" name="Google Shape;204;p35"/>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205" name="Google Shape;205;p35"/>
          <p:cNvPicPr preferRelativeResize="0"/>
          <p:nvPr/>
        </p:nvPicPr>
        <p:blipFill>
          <a:blip r:embed="rId2">
            <a:alphaModFix/>
          </a:blip>
          <a:stretch>
            <a:fillRect/>
          </a:stretch>
        </p:blipFill>
        <p:spPr>
          <a:xfrm rot="-9110201">
            <a:off x="3284455" y="1753608"/>
            <a:ext cx="1847189" cy="1955008"/>
          </a:xfrm>
          <a:prstGeom prst="rect">
            <a:avLst/>
          </a:prstGeom>
          <a:noFill/>
          <a:ln>
            <a:noFill/>
          </a:ln>
        </p:spPr>
      </p:pic>
      <p:sp>
        <p:nvSpPr>
          <p:cNvPr id="206" name="Google Shape;206;p35"/>
          <p:cNvSpPr txBox="1">
            <a:spLocks noGrp="1"/>
          </p:cNvSpPr>
          <p:nvPr>
            <p:ph type="title"/>
          </p:nvPr>
        </p:nvSpPr>
        <p:spPr>
          <a:xfrm>
            <a:off x="31170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_COLUMN_TEXT_2">
  <p:cSld name="ONE_COLUMN_TEXT_2">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9" name="Google Shape;209;p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0" name="Google Shape;210;p3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688375" y="132140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566928" y="1276375"/>
            <a:ext cx="8520600" cy="3292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604925" y="1909950"/>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9" r:id="rId31"/>
    <p:sldLayoutId id="2147483680" r:id="rId32"/>
    <p:sldLayoutId id="2147483681" r:id="rId33"/>
    <p:sldLayoutId id="2147483682"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acog.org/education-and-events/publications/larc-quick-coding-guid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acog.org/education-and-events/publications/larc-quick-coding-guide"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acog.org/education-and-events/publications/larc-quick-coding-guide"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rhntc.org/resources/elements-medical-decision-making-during-family-planning-visits-job-aid"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24.jpg"/><Relationship Id="rId4" Type="http://schemas.openxmlformats.org/officeDocument/2006/relationships/image" Target="../media/image2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rhntc.org/resources/elements-medical-decision-making-during-family-planning-visits-job-aid"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rhntc.org/resources/elements-medical-decision-making-during-family-planning-visits-job-aid"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6.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8" Type="http://schemas.openxmlformats.org/officeDocument/2006/relationships/hyperlink" Target="https://rhntc.org/resources/coding-telemedicine-visits-job-aid" TargetMode="External"/><Relationship Id="rId3" Type="http://schemas.openxmlformats.org/officeDocument/2006/relationships/hyperlink" Target="https://rhntc.org/resources/coding-reproductive-health-care-environment-fundamentals-coding-elearning-module-1" TargetMode="External"/><Relationship Id="rId7" Type="http://schemas.openxmlformats.org/officeDocument/2006/relationships/hyperlink" Target="https://rhntc.org/resources/evaluation-and-management-codes-job-aid"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rhntc.org/resources/elements-medical-decision-making-during-family-planning-visits-job-aid" TargetMode="External"/><Relationship Id="rId5" Type="http://schemas.openxmlformats.org/officeDocument/2006/relationships/hyperlink" Target="https://rhntc.org/resources/commonly-used-cpt-and-hcpcs-codes-reproductive-health-care-job-aid" TargetMode="External"/><Relationship Id="rId4" Type="http://schemas.openxmlformats.org/officeDocument/2006/relationships/hyperlink" Target="https://rhntc.org/resources/icd-10-codes-family-planning-services-job-aid" TargetMode="External"/><Relationship Id="rId9" Type="http://schemas.openxmlformats.org/officeDocument/2006/relationships/hyperlink" Target="https://www.nationalfamilyplanning.org/telehealth-billing--codin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assn.org/system/files/2019-06/cpt-office-prolonged-svs-code-changes.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ctrTitle"/>
          </p:nvPr>
        </p:nvSpPr>
        <p:spPr>
          <a:xfrm>
            <a:off x="356616" y="1049375"/>
            <a:ext cx="54222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dirty="0"/>
              <a:t>What’s new with coding?</a:t>
            </a:r>
            <a:endParaRPr sz="2900" dirty="0"/>
          </a:p>
          <a:p>
            <a:pPr marL="0" lvl="0" indent="0" algn="l" rtl="0">
              <a:spcBef>
                <a:spcPts val="0"/>
              </a:spcBef>
              <a:spcAft>
                <a:spcPts val="0"/>
              </a:spcAft>
              <a:buNone/>
            </a:pPr>
            <a:r>
              <a:rPr lang="en" sz="2000" dirty="0"/>
              <a:t>Updates for Title X Family </a:t>
            </a:r>
            <a:br>
              <a:rPr lang="en" sz="2000" dirty="0"/>
            </a:br>
            <a:r>
              <a:rPr lang="en" sz="2000" dirty="0"/>
              <a:t>Planning Agencies</a:t>
            </a:r>
            <a:endParaRPr sz="2000" dirty="0"/>
          </a:p>
        </p:txBody>
      </p:sp>
      <p:sp>
        <p:nvSpPr>
          <p:cNvPr id="225" name="Google Shape;225;p38"/>
          <p:cNvSpPr txBox="1">
            <a:spLocks noGrp="1"/>
          </p:cNvSpPr>
          <p:nvPr>
            <p:ph type="subTitle" idx="1"/>
          </p:nvPr>
        </p:nvSpPr>
        <p:spPr>
          <a:xfrm>
            <a:off x="356616" y="3362925"/>
            <a:ext cx="456534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Lato" panose="020F0502020204030203" pitchFamily="34" charset="0"/>
                <a:sym typeface="Lato"/>
              </a:rPr>
              <a:t>August 5, </a:t>
            </a:r>
            <a:r>
              <a:rPr lang="en" sz="2000" dirty="0" smtClean="0">
                <a:latin typeface="Lato" panose="020F0502020204030203" pitchFamily="34" charset="0"/>
                <a:sym typeface="Lato"/>
              </a:rPr>
              <a:t>2021</a:t>
            </a:r>
          </a:p>
          <a:p>
            <a:pPr marL="0" lvl="0" indent="0" algn="l" rtl="0">
              <a:spcBef>
                <a:spcPts val="0"/>
              </a:spcBef>
              <a:spcAft>
                <a:spcPts val="0"/>
              </a:spcAft>
              <a:buNone/>
            </a:pPr>
            <a:endParaRPr lang="en" sz="2000" dirty="0" smtClean="0">
              <a:latin typeface="Lato" panose="020F0502020204030203" pitchFamily="34" charset="0"/>
            </a:endParaRPr>
          </a:p>
          <a:p>
            <a:pPr marL="0" lvl="0" indent="0" algn="l" rtl="0">
              <a:spcBef>
                <a:spcPts val="0"/>
              </a:spcBef>
              <a:spcAft>
                <a:spcPts val="0"/>
              </a:spcAft>
              <a:buNone/>
            </a:pPr>
            <a:endParaRPr lang="en" sz="2000" dirty="0">
              <a:latin typeface="Lato" panose="020F0502020204030203" pitchFamily="34" charset="0"/>
            </a:endParaRPr>
          </a:p>
          <a:p>
            <a:pPr marL="0" lvl="0" indent="0"/>
            <a:r>
              <a:rPr lang="en" sz="1100" dirty="0">
                <a:solidFill>
                  <a:schemeClr val="dk1"/>
                </a:solidFill>
                <a:latin typeface="Lato" panose="020F0502020204030203" pitchFamily="34" charset="0"/>
                <a:ea typeface="Roboto"/>
                <a:cs typeface="Roboto"/>
                <a:sym typeface="Roboto"/>
              </a:rPr>
              <a:t>This presentation was supported by the Office of Population Affairs (OPA). Its contents are solely the responsibility of the authors and do not necessarily represent the official views of OPA or HHS.</a:t>
            </a:r>
            <a:endParaRPr sz="1800" dirty="0">
              <a:latin typeface="Lato" panose="020F0502020204030203" pitchFamily="34" charset="0"/>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8"/>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MDM </a:t>
            </a:r>
            <a:endParaRPr dirty="0"/>
          </a:p>
          <a:p>
            <a:pPr marL="0" lvl="0" indent="0" algn="l" rtl="0">
              <a:spcBef>
                <a:spcPts val="0"/>
              </a:spcBef>
              <a:spcAft>
                <a:spcPts val="0"/>
              </a:spcAft>
              <a:buNone/>
            </a:pPr>
            <a:endParaRPr dirty="0"/>
          </a:p>
        </p:txBody>
      </p:sp>
      <p:sp>
        <p:nvSpPr>
          <p:cNvPr id="292" name="Google Shape;292;p48"/>
          <p:cNvSpPr txBox="1">
            <a:spLocks noGrp="1"/>
          </p:cNvSpPr>
          <p:nvPr>
            <p:ph type="body" idx="1"/>
          </p:nvPr>
        </p:nvSpPr>
        <p:spPr>
          <a:xfrm>
            <a:off x="490725" y="1200175"/>
            <a:ext cx="8520600" cy="65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434343"/>
                </a:solidFill>
              </a:rPr>
              <a:t>The level of MDM is based on the highest 2 out of the 3 elements. </a:t>
            </a:r>
            <a:endParaRPr dirty="0">
              <a:solidFill>
                <a:srgbClr val="434343"/>
              </a:solidFill>
            </a:endParaRPr>
          </a:p>
        </p:txBody>
      </p:sp>
      <p:graphicFrame>
        <p:nvGraphicFramePr>
          <p:cNvPr id="293" name="Google Shape;293;p48" descr="Table listing problems, data, risk, and E/M code elements"/>
          <p:cNvGraphicFramePr/>
          <p:nvPr>
            <p:extLst>
              <p:ext uri="{D42A27DB-BD31-4B8C-83A1-F6EECF244321}">
                <p14:modId xmlns:p14="http://schemas.microsoft.com/office/powerpoint/2010/main" val="1550611686"/>
              </p:ext>
            </p:extLst>
          </p:nvPr>
        </p:nvGraphicFramePr>
        <p:xfrm>
          <a:off x="997425" y="1716875"/>
          <a:ext cx="7239000" cy="3245970"/>
        </p:xfrm>
        <a:graphic>
          <a:graphicData uri="http://schemas.openxmlformats.org/drawingml/2006/table">
            <a:tbl>
              <a:tblPr firstRow="1">
                <a:noFill/>
                <a:tableStyleId>{DD83AE0C-F691-4B65-BAFA-69FC3B2007E5}</a:tableStyleId>
              </a:tblPr>
              <a:tblGrid>
                <a:gridCol w="1490975">
                  <a:extLst>
                    <a:ext uri="{9D8B030D-6E8A-4147-A177-3AD203B41FA5}">
                      <a16:colId xmlns:a16="http://schemas.microsoft.com/office/drawing/2014/main" val="20000"/>
                    </a:ext>
                  </a:extLst>
                </a:gridCol>
                <a:gridCol w="1554750">
                  <a:extLst>
                    <a:ext uri="{9D8B030D-6E8A-4147-A177-3AD203B41FA5}">
                      <a16:colId xmlns:a16="http://schemas.microsoft.com/office/drawing/2014/main" val="20001"/>
                    </a:ext>
                  </a:extLst>
                </a:gridCol>
                <a:gridCol w="2460875">
                  <a:extLst>
                    <a:ext uri="{9D8B030D-6E8A-4147-A177-3AD203B41FA5}">
                      <a16:colId xmlns:a16="http://schemas.microsoft.com/office/drawing/2014/main" val="20002"/>
                    </a:ext>
                  </a:extLst>
                </a:gridCol>
                <a:gridCol w="1732400">
                  <a:extLst>
                    <a:ext uri="{9D8B030D-6E8A-4147-A177-3AD203B41FA5}">
                      <a16:colId xmlns:a16="http://schemas.microsoft.com/office/drawing/2014/main" val="20003"/>
                    </a:ext>
                  </a:extLst>
                </a:gridCol>
              </a:tblGrid>
              <a:tr h="404500">
                <a:tc>
                  <a:txBody>
                    <a:bodyPr/>
                    <a:lstStyle/>
                    <a:p>
                      <a:pPr marL="0" lvl="0" indent="0" algn="ctr" rtl="0">
                        <a:spcBef>
                          <a:spcPts val="0"/>
                        </a:spcBef>
                        <a:spcAft>
                          <a:spcPts val="0"/>
                        </a:spcAft>
                        <a:buNone/>
                      </a:pPr>
                      <a:r>
                        <a:rPr lang="en" sz="1500" b="1" dirty="0">
                          <a:solidFill>
                            <a:schemeClr val="dk1"/>
                          </a:solidFill>
                          <a:latin typeface="Lato"/>
                          <a:ea typeface="Lato"/>
                          <a:cs typeface="Lato"/>
                          <a:sym typeface="Lato"/>
                        </a:rPr>
                        <a:t>Problems</a:t>
                      </a:r>
                      <a:endParaRPr sz="1500" b="1" dirty="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500" b="1">
                          <a:solidFill>
                            <a:schemeClr val="dk1"/>
                          </a:solidFill>
                          <a:latin typeface="Lato"/>
                          <a:ea typeface="Lato"/>
                          <a:cs typeface="Lato"/>
                          <a:sym typeface="Lato"/>
                        </a:rPr>
                        <a:t>Data</a:t>
                      </a:r>
                      <a:endParaRPr sz="1500" b="1">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500" b="1">
                          <a:solidFill>
                            <a:schemeClr val="dk1"/>
                          </a:solidFill>
                          <a:latin typeface="Lato"/>
                          <a:ea typeface="Lato"/>
                          <a:cs typeface="Lato"/>
                          <a:sym typeface="Lato"/>
                        </a:rPr>
                        <a:t>Risk</a:t>
                      </a:r>
                      <a:endParaRPr sz="1500" b="1">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500" b="1" dirty="0">
                          <a:solidFill>
                            <a:schemeClr val="dk1"/>
                          </a:solidFill>
                          <a:latin typeface="Lato"/>
                          <a:ea typeface="Lato"/>
                          <a:cs typeface="Lato"/>
                          <a:sym typeface="Lato"/>
                        </a:rPr>
                        <a:t>E/M Code </a:t>
                      </a:r>
                      <a:endParaRPr sz="1500" b="1" dirty="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AB40">
                        <a:alpha val="68620"/>
                      </a:srgbClr>
                    </a:solidFill>
                  </a:tcPr>
                </a:tc>
                <a:extLst>
                  <a:ext uri="{0D108BD9-81ED-4DB2-BD59-A6C34878D82A}">
                    <a16:rowId xmlns:a16="http://schemas.microsoft.com/office/drawing/2014/main" val="10000"/>
                  </a:ext>
                </a:extLst>
              </a:tr>
              <a:tr h="545025">
                <a:tc>
                  <a:txBody>
                    <a:bodyPr/>
                    <a:lstStyle/>
                    <a:p>
                      <a:pPr marL="0" lvl="0" indent="0" algn="l" rtl="0">
                        <a:lnSpc>
                          <a:spcPct val="115000"/>
                        </a:lnSpc>
                        <a:spcBef>
                          <a:spcPts val="400"/>
                        </a:spcBef>
                        <a:spcAft>
                          <a:spcPts val="0"/>
                        </a:spcAft>
                        <a:buNone/>
                      </a:pPr>
                      <a:r>
                        <a:rPr lang="en" sz="1500" dirty="0">
                          <a:solidFill>
                            <a:schemeClr val="dk1"/>
                          </a:solidFill>
                          <a:latin typeface="Lato"/>
                          <a:ea typeface="Lato"/>
                          <a:cs typeface="Lato"/>
                          <a:sym typeface="Lato"/>
                        </a:rPr>
                        <a:t>Minimal</a:t>
                      </a:r>
                      <a:endParaRPr sz="1500" dirty="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Minimal or none</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Minimal risk of morbidity</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500">
                          <a:solidFill>
                            <a:schemeClr val="dk1"/>
                          </a:solidFill>
                          <a:latin typeface="Lato"/>
                          <a:ea typeface="Lato"/>
                          <a:cs typeface="Lato"/>
                          <a:sym typeface="Lato"/>
                        </a:rPr>
                        <a:t>99202</a:t>
                      </a:r>
                      <a:endParaRPr sz="1500">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sz="1500">
                          <a:solidFill>
                            <a:schemeClr val="dk1"/>
                          </a:solidFill>
                          <a:latin typeface="Lato"/>
                          <a:ea typeface="Lato"/>
                          <a:cs typeface="Lato"/>
                          <a:sym typeface="Lato"/>
                        </a:rPr>
                        <a:t>99212</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590600">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Low</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Limited</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Low risk of morbidity</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a:solidFill>
                            <a:schemeClr val="dk1"/>
                          </a:solidFill>
                          <a:latin typeface="Lato"/>
                          <a:ea typeface="Lato"/>
                          <a:cs typeface="Lato"/>
                          <a:sym typeface="Lato"/>
                        </a:rPr>
                        <a:t>99203</a:t>
                      </a:r>
                      <a:endParaRPr sz="1500">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sz="1500">
                          <a:solidFill>
                            <a:schemeClr val="dk1"/>
                          </a:solidFill>
                          <a:latin typeface="Lato"/>
                          <a:ea typeface="Lato"/>
                          <a:cs typeface="Lato"/>
                          <a:sym typeface="Lato"/>
                        </a:rPr>
                        <a:t>99213</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1000">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Moderate</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Moderate</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Moderate</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500">
                          <a:solidFill>
                            <a:schemeClr val="dk1"/>
                          </a:solidFill>
                          <a:latin typeface="Lato"/>
                          <a:ea typeface="Lato"/>
                          <a:cs typeface="Lato"/>
                          <a:sym typeface="Lato"/>
                        </a:rPr>
                        <a:t>99204</a:t>
                      </a:r>
                      <a:endParaRPr sz="1500">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sz="1500">
                          <a:solidFill>
                            <a:schemeClr val="dk1"/>
                          </a:solidFill>
                          <a:latin typeface="Lato"/>
                          <a:ea typeface="Lato"/>
                          <a:cs typeface="Lato"/>
                          <a:sym typeface="Lato"/>
                        </a:rPr>
                        <a:t>99214</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381000">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High</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Extensive</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lnSpc>
                          <a:spcPct val="115000"/>
                        </a:lnSpc>
                        <a:spcBef>
                          <a:spcPts val="400"/>
                        </a:spcBef>
                        <a:spcAft>
                          <a:spcPts val="0"/>
                        </a:spcAft>
                        <a:buNone/>
                      </a:pPr>
                      <a:r>
                        <a:rPr lang="en" sz="1500">
                          <a:solidFill>
                            <a:schemeClr val="dk1"/>
                          </a:solidFill>
                          <a:latin typeface="Lato"/>
                          <a:ea typeface="Lato"/>
                          <a:cs typeface="Lato"/>
                          <a:sym typeface="Lato"/>
                        </a:rPr>
                        <a:t>High risk of morbidity</a:t>
                      </a:r>
                      <a:endParaRPr sz="150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500" dirty="0">
                          <a:solidFill>
                            <a:schemeClr val="dk1"/>
                          </a:solidFill>
                          <a:latin typeface="Lato"/>
                          <a:ea typeface="Lato"/>
                          <a:cs typeface="Lato"/>
                          <a:sym typeface="Lato"/>
                        </a:rPr>
                        <a:t>99205</a:t>
                      </a:r>
                      <a:endParaRPr sz="1500" dirty="0">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sz="1500" dirty="0">
                          <a:solidFill>
                            <a:schemeClr val="dk1"/>
                          </a:solidFill>
                          <a:latin typeface="Lato"/>
                          <a:ea typeface="Lato"/>
                          <a:cs typeface="Lato"/>
                          <a:sym typeface="Lato"/>
                        </a:rPr>
                        <a:t>99215</a:t>
                      </a:r>
                      <a:endParaRPr sz="1500" dirty="0">
                        <a:solidFill>
                          <a:schemeClr val="dk1"/>
                        </a:solidFill>
                        <a:latin typeface="Lato"/>
                        <a:ea typeface="Lato"/>
                        <a:cs typeface="Lato"/>
                        <a:sym typeface="Lato"/>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Time Method Updates</a:t>
            </a:r>
            <a:endParaRPr dirty="0"/>
          </a:p>
        </p:txBody>
      </p:sp>
      <p:sp>
        <p:nvSpPr>
          <p:cNvPr id="299" name="Google Shape;299;p49"/>
          <p:cNvSpPr txBox="1">
            <a:spLocks noGrp="1"/>
          </p:cNvSpPr>
          <p:nvPr>
            <p:ph type="body" idx="1"/>
          </p:nvPr>
        </p:nvSpPr>
        <p:spPr>
          <a:xfrm>
            <a:off x="528225" y="1323375"/>
            <a:ext cx="7950900" cy="155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666666"/>
                </a:solidFill>
              </a:rPr>
              <a:t>E</a:t>
            </a:r>
            <a:r>
              <a:rPr lang="en" sz="1900" dirty="0">
                <a:solidFill>
                  <a:srgbClr val="434343"/>
                </a:solidFill>
              </a:rPr>
              <a:t>ffective January 1, 2021, time for these services is the total cumulative time on the date of the encounter. </a:t>
            </a:r>
            <a:endParaRPr sz="1900" dirty="0">
              <a:solidFill>
                <a:srgbClr val="434343"/>
              </a:solidFill>
            </a:endParaRPr>
          </a:p>
          <a:p>
            <a:pPr marL="0" lvl="0" indent="0" algn="l" rtl="0">
              <a:spcBef>
                <a:spcPts val="1600"/>
              </a:spcBef>
              <a:spcAft>
                <a:spcPts val="0"/>
              </a:spcAft>
              <a:buNone/>
            </a:pPr>
            <a:r>
              <a:rPr lang="en" sz="1900" dirty="0">
                <a:solidFill>
                  <a:srgbClr val="434343"/>
                </a:solidFill>
              </a:rPr>
              <a:t>It includes both the face-to-face and non-face-to-face time personally spent by the physician and/or other qualified healthcare professional(s) (i.e., NP, PA) on the day of the encounter. </a:t>
            </a:r>
            <a:endParaRPr sz="1900" dirty="0">
              <a:solidFill>
                <a:srgbClr val="434343"/>
              </a:solidFill>
            </a:endParaRPr>
          </a:p>
          <a:p>
            <a:pPr marL="0" lvl="0" indent="0" algn="l" rtl="0">
              <a:spcBef>
                <a:spcPts val="1600"/>
              </a:spcBef>
              <a:spcAft>
                <a:spcPts val="0"/>
              </a:spcAft>
              <a:buNone/>
            </a:pPr>
            <a:r>
              <a:rPr lang="en" sz="1900" dirty="0">
                <a:solidFill>
                  <a:srgbClr val="434343"/>
                </a:solidFill>
              </a:rPr>
              <a:t>It usually does not include time in activities normally performed by other clinical staff or separately reported services</a:t>
            </a:r>
            <a:r>
              <a:rPr lang="en" sz="1900" dirty="0" smtClean="0">
                <a:solidFill>
                  <a:srgbClr val="434343"/>
                </a:solidFill>
              </a:rPr>
              <a:t>.</a:t>
            </a:r>
            <a:endParaRPr sz="1900" dirty="0">
              <a:solidFill>
                <a:srgbClr val="43434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Time Method Updates: Codes</a:t>
            </a:r>
            <a:endParaRPr dirty="0"/>
          </a:p>
        </p:txBody>
      </p:sp>
      <p:graphicFrame>
        <p:nvGraphicFramePr>
          <p:cNvPr id="305" name="Google Shape;305;p50" descr="Table listing new patient, time, established patient, and time elements."/>
          <p:cNvGraphicFramePr/>
          <p:nvPr>
            <p:extLst>
              <p:ext uri="{D42A27DB-BD31-4B8C-83A1-F6EECF244321}">
                <p14:modId xmlns:p14="http://schemas.microsoft.com/office/powerpoint/2010/main" val="1684514154"/>
              </p:ext>
            </p:extLst>
          </p:nvPr>
        </p:nvGraphicFramePr>
        <p:xfrm>
          <a:off x="750825" y="1534050"/>
          <a:ext cx="7532300" cy="2310275"/>
        </p:xfrm>
        <a:graphic>
          <a:graphicData uri="http://schemas.openxmlformats.org/drawingml/2006/table">
            <a:tbl>
              <a:tblPr firstRow="1">
                <a:noFill/>
                <a:tableStyleId>{DD83AE0C-F691-4B65-BAFA-69FC3B2007E5}</a:tableStyleId>
              </a:tblPr>
              <a:tblGrid>
                <a:gridCol w="1653300">
                  <a:extLst>
                    <a:ext uri="{9D8B030D-6E8A-4147-A177-3AD203B41FA5}">
                      <a16:colId xmlns:a16="http://schemas.microsoft.com/office/drawing/2014/main" val="20000"/>
                    </a:ext>
                  </a:extLst>
                </a:gridCol>
                <a:gridCol w="1401875">
                  <a:extLst>
                    <a:ext uri="{9D8B030D-6E8A-4147-A177-3AD203B41FA5}">
                      <a16:colId xmlns:a16="http://schemas.microsoft.com/office/drawing/2014/main" val="20001"/>
                    </a:ext>
                  </a:extLst>
                </a:gridCol>
                <a:gridCol w="2299275">
                  <a:extLst>
                    <a:ext uri="{9D8B030D-6E8A-4147-A177-3AD203B41FA5}">
                      <a16:colId xmlns:a16="http://schemas.microsoft.com/office/drawing/2014/main" val="20002"/>
                    </a:ext>
                  </a:extLst>
                </a:gridCol>
                <a:gridCol w="2177850">
                  <a:extLst>
                    <a:ext uri="{9D8B030D-6E8A-4147-A177-3AD203B41FA5}">
                      <a16:colId xmlns:a16="http://schemas.microsoft.com/office/drawing/2014/main" val="20003"/>
                    </a:ext>
                  </a:extLst>
                </a:gridCol>
              </a:tblGrid>
              <a:tr h="481575">
                <a:tc>
                  <a:txBody>
                    <a:bodyPr/>
                    <a:lstStyle/>
                    <a:p>
                      <a:pPr marL="0" lvl="0" indent="0" algn="ctr" rtl="0">
                        <a:spcBef>
                          <a:spcPts val="0"/>
                        </a:spcBef>
                        <a:spcAft>
                          <a:spcPts val="0"/>
                        </a:spcAft>
                        <a:buNone/>
                      </a:pPr>
                      <a:r>
                        <a:rPr lang="en" sz="1700" b="1" dirty="0">
                          <a:solidFill>
                            <a:schemeClr val="dk1"/>
                          </a:solidFill>
                          <a:latin typeface="Lato"/>
                          <a:ea typeface="Lato"/>
                          <a:cs typeface="Lato"/>
                          <a:sym typeface="Lato"/>
                        </a:rPr>
                        <a:t>New Patient</a:t>
                      </a:r>
                      <a:endParaRPr sz="1700" b="1" dirty="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700" b="1" dirty="0">
                          <a:solidFill>
                            <a:schemeClr val="dk1"/>
                          </a:solidFill>
                          <a:latin typeface="Lato"/>
                          <a:ea typeface="Lato"/>
                          <a:cs typeface="Lato"/>
                          <a:sym typeface="Lato"/>
                        </a:rPr>
                        <a:t>Time</a:t>
                      </a:r>
                      <a:endParaRPr sz="1700" b="1" dirty="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700" b="1" dirty="0">
                          <a:solidFill>
                            <a:schemeClr val="dk1"/>
                          </a:solidFill>
                          <a:latin typeface="Lato"/>
                          <a:ea typeface="Lato"/>
                          <a:cs typeface="Lato"/>
                          <a:sym typeface="Lato"/>
                        </a:rPr>
                        <a:t>Established Patient</a:t>
                      </a:r>
                      <a:endParaRPr sz="1700" b="1" dirty="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700" b="1" dirty="0">
                          <a:solidFill>
                            <a:schemeClr val="dk1"/>
                          </a:solidFill>
                          <a:latin typeface="Lato"/>
                          <a:ea typeface="Lato"/>
                          <a:cs typeface="Lato"/>
                          <a:sym typeface="Lato"/>
                        </a:rPr>
                        <a:t>Time</a:t>
                      </a:r>
                      <a:endParaRPr sz="1700" b="1" dirty="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87DB1">
                        <a:alpha val="57010"/>
                      </a:srgbClr>
                    </a:solidFill>
                  </a:tcPr>
                </a:tc>
                <a:extLst>
                  <a:ext uri="{0D108BD9-81ED-4DB2-BD59-A6C34878D82A}">
                    <a16:rowId xmlns:a16="http://schemas.microsoft.com/office/drawing/2014/main" val="10000"/>
                  </a:ext>
                </a:extLst>
              </a:tr>
              <a:tr h="457175">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99202</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15–29 min</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99212</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10–19 min</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457175">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99203</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30–44 min</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99213</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20–29 min</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7175">
                <a:tc>
                  <a:txBody>
                    <a:bodyPr/>
                    <a:lstStyle/>
                    <a:p>
                      <a:pPr marL="0" lvl="0" indent="0" algn="l" rtl="0">
                        <a:spcBef>
                          <a:spcPts val="0"/>
                        </a:spcBef>
                        <a:spcAft>
                          <a:spcPts val="0"/>
                        </a:spcAft>
                        <a:buNone/>
                      </a:pPr>
                      <a:r>
                        <a:rPr lang="en" sz="1700" dirty="0">
                          <a:solidFill>
                            <a:schemeClr val="dk1"/>
                          </a:solidFill>
                          <a:latin typeface="Lato"/>
                          <a:ea typeface="Lato"/>
                          <a:cs typeface="Lato"/>
                          <a:sym typeface="Lato"/>
                        </a:rPr>
                        <a:t>99204</a:t>
                      </a:r>
                      <a:endParaRPr sz="1700" dirty="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45–59 min</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99214</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30–39 min</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FEFEF"/>
                    </a:solidFill>
                  </a:tcPr>
                </a:tc>
                <a:extLst>
                  <a:ext uri="{0D108BD9-81ED-4DB2-BD59-A6C34878D82A}">
                    <a16:rowId xmlns:a16="http://schemas.microsoft.com/office/drawing/2014/main" val="10003"/>
                  </a:ext>
                </a:extLst>
              </a:tr>
              <a:tr h="457175">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99205</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60–74 min</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700">
                          <a:solidFill>
                            <a:schemeClr val="dk1"/>
                          </a:solidFill>
                          <a:latin typeface="Lato"/>
                          <a:ea typeface="Lato"/>
                          <a:cs typeface="Lato"/>
                          <a:sym typeface="Lato"/>
                        </a:rPr>
                        <a:t>99215</a:t>
                      </a:r>
                      <a:endParaRPr sz="170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700" dirty="0">
                          <a:solidFill>
                            <a:schemeClr val="dk1"/>
                          </a:solidFill>
                          <a:latin typeface="Lato"/>
                          <a:ea typeface="Lato"/>
                          <a:cs typeface="Lato"/>
                          <a:sym typeface="Lato"/>
                        </a:rPr>
                        <a:t>40–54 min</a:t>
                      </a:r>
                      <a:endParaRPr sz="1700" dirty="0">
                        <a:solidFill>
                          <a:schemeClr val="dk1"/>
                        </a:solidFill>
                        <a:latin typeface="Lato"/>
                        <a:ea typeface="Lato"/>
                        <a:cs typeface="Lato"/>
                        <a:sym typeface="La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1"/>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Activities to Include in Time </a:t>
            </a:r>
            <a:endParaRPr dirty="0"/>
          </a:p>
        </p:txBody>
      </p:sp>
      <p:sp>
        <p:nvSpPr>
          <p:cNvPr id="311" name="Google Shape;311;p51"/>
          <p:cNvSpPr txBox="1">
            <a:spLocks noGrp="1"/>
          </p:cNvSpPr>
          <p:nvPr>
            <p:ph type="body" idx="1"/>
          </p:nvPr>
        </p:nvSpPr>
        <p:spPr>
          <a:xfrm>
            <a:off x="415025" y="1971225"/>
            <a:ext cx="7429800" cy="262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34343"/>
              </a:buClr>
              <a:buSzPts val="1800"/>
              <a:buChar char="●"/>
            </a:pPr>
            <a:r>
              <a:rPr lang="en" dirty="0">
                <a:solidFill>
                  <a:srgbClr val="434343"/>
                </a:solidFill>
              </a:rPr>
              <a:t>Referring and communicating with other health care professionals (when not separately reported) </a:t>
            </a:r>
            <a:endParaRPr dirty="0">
              <a:solidFill>
                <a:srgbClr val="434343"/>
              </a:solidFill>
            </a:endParaRPr>
          </a:p>
          <a:p>
            <a:pPr marL="457200" lvl="0" indent="-342900" algn="l" rtl="0">
              <a:spcBef>
                <a:spcPts val="1000"/>
              </a:spcBef>
              <a:spcAft>
                <a:spcPts val="0"/>
              </a:spcAft>
              <a:buClr>
                <a:srgbClr val="434343"/>
              </a:buClr>
              <a:buSzPts val="1800"/>
              <a:buChar char="●"/>
            </a:pPr>
            <a:r>
              <a:rPr lang="en" dirty="0">
                <a:solidFill>
                  <a:srgbClr val="434343"/>
                </a:solidFill>
              </a:rPr>
              <a:t>Documenting clinical information in the electronic or other health record </a:t>
            </a:r>
            <a:endParaRPr dirty="0">
              <a:solidFill>
                <a:srgbClr val="434343"/>
              </a:solidFill>
            </a:endParaRPr>
          </a:p>
          <a:p>
            <a:pPr marL="457200" lvl="0" indent="-342900" algn="l" rtl="0">
              <a:spcBef>
                <a:spcPts val="1000"/>
              </a:spcBef>
              <a:spcAft>
                <a:spcPts val="0"/>
              </a:spcAft>
              <a:buClr>
                <a:srgbClr val="434343"/>
              </a:buClr>
              <a:buSzPts val="1800"/>
              <a:buChar char="●"/>
            </a:pPr>
            <a:r>
              <a:rPr lang="en" dirty="0">
                <a:solidFill>
                  <a:srgbClr val="434343"/>
                </a:solidFill>
              </a:rPr>
              <a:t>Independently interpreting results (not separately reported) and communicating results to the patient/family/caregiver </a:t>
            </a:r>
            <a:endParaRPr dirty="0">
              <a:solidFill>
                <a:srgbClr val="434343"/>
              </a:solidFill>
            </a:endParaRPr>
          </a:p>
          <a:p>
            <a:pPr marL="457200" lvl="0" indent="-342900" algn="l" rtl="0">
              <a:spcBef>
                <a:spcPts val="1000"/>
              </a:spcBef>
              <a:spcAft>
                <a:spcPts val="1000"/>
              </a:spcAft>
              <a:buClr>
                <a:srgbClr val="434343"/>
              </a:buClr>
              <a:buSzPts val="1800"/>
              <a:buChar char="●"/>
            </a:pPr>
            <a:r>
              <a:rPr lang="en" dirty="0">
                <a:solidFill>
                  <a:srgbClr val="434343"/>
                </a:solidFill>
              </a:rPr>
              <a:t>Care coordination (not separately reported)</a:t>
            </a:r>
            <a:endParaRPr dirty="0">
              <a:solidFill>
                <a:srgbClr val="43434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2"/>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Activities to Include in Time (cont.)</a:t>
            </a:r>
            <a:endParaRPr dirty="0"/>
          </a:p>
        </p:txBody>
      </p:sp>
      <p:sp>
        <p:nvSpPr>
          <p:cNvPr id="317" name="Google Shape;317;p52"/>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34343"/>
              </a:buClr>
              <a:buSzPts val="1800"/>
              <a:buChar char="●"/>
            </a:pPr>
            <a:r>
              <a:rPr lang="en" dirty="0">
                <a:solidFill>
                  <a:srgbClr val="434343"/>
                </a:solidFill>
              </a:rPr>
              <a:t>Preparing to see the patient (e.g., review of tests) </a:t>
            </a:r>
            <a:endParaRPr dirty="0">
              <a:solidFill>
                <a:srgbClr val="434343"/>
              </a:solidFill>
            </a:endParaRPr>
          </a:p>
          <a:p>
            <a:pPr marL="457200" lvl="0" indent="-342900" algn="l" rtl="0">
              <a:spcBef>
                <a:spcPts val="1000"/>
              </a:spcBef>
              <a:spcAft>
                <a:spcPts val="0"/>
              </a:spcAft>
              <a:buClr>
                <a:srgbClr val="434343"/>
              </a:buClr>
              <a:buSzPts val="1800"/>
              <a:buChar char="●"/>
            </a:pPr>
            <a:r>
              <a:rPr lang="en" dirty="0">
                <a:solidFill>
                  <a:srgbClr val="434343"/>
                </a:solidFill>
              </a:rPr>
              <a:t>Obtaining and/or reviewing separately obtained history </a:t>
            </a:r>
            <a:endParaRPr dirty="0">
              <a:solidFill>
                <a:srgbClr val="434343"/>
              </a:solidFill>
            </a:endParaRPr>
          </a:p>
          <a:p>
            <a:pPr marL="457200" lvl="0" indent="-342900" algn="l" rtl="0">
              <a:spcBef>
                <a:spcPts val="1000"/>
              </a:spcBef>
              <a:spcAft>
                <a:spcPts val="0"/>
              </a:spcAft>
              <a:buClr>
                <a:srgbClr val="434343"/>
              </a:buClr>
              <a:buSzPts val="1800"/>
              <a:buChar char="●"/>
            </a:pPr>
            <a:r>
              <a:rPr lang="en" dirty="0">
                <a:solidFill>
                  <a:srgbClr val="434343"/>
                </a:solidFill>
              </a:rPr>
              <a:t>Performing a medically appropriate examination and/or evaluation </a:t>
            </a:r>
            <a:endParaRPr dirty="0">
              <a:solidFill>
                <a:srgbClr val="434343"/>
              </a:solidFill>
            </a:endParaRPr>
          </a:p>
          <a:p>
            <a:pPr marL="457200" lvl="0" indent="-342900" algn="l" rtl="0">
              <a:spcBef>
                <a:spcPts val="1000"/>
              </a:spcBef>
              <a:spcAft>
                <a:spcPts val="0"/>
              </a:spcAft>
              <a:buClr>
                <a:srgbClr val="434343"/>
              </a:buClr>
              <a:buSzPts val="1800"/>
              <a:buChar char="●"/>
            </a:pPr>
            <a:r>
              <a:rPr lang="en" dirty="0">
                <a:solidFill>
                  <a:srgbClr val="434343"/>
                </a:solidFill>
              </a:rPr>
              <a:t>Counseling and educating the patient/family/caregiver </a:t>
            </a:r>
            <a:endParaRPr dirty="0">
              <a:solidFill>
                <a:srgbClr val="434343"/>
              </a:solidFill>
            </a:endParaRPr>
          </a:p>
          <a:p>
            <a:pPr marL="457200" lvl="0" indent="-342900" algn="l" rtl="0">
              <a:spcBef>
                <a:spcPts val="1000"/>
              </a:spcBef>
              <a:spcAft>
                <a:spcPts val="0"/>
              </a:spcAft>
              <a:buClr>
                <a:srgbClr val="434343"/>
              </a:buClr>
              <a:buSzPts val="1800"/>
              <a:buChar char="●"/>
            </a:pPr>
            <a:r>
              <a:rPr lang="en" dirty="0">
                <a:solidFill>
                  <a:srgbClr val="434343"/>
                </a:solidFill>
              </a:rPr>
              <a:t>Ordering medications, contraceptives, tests, or </a:t>
            </a:r>
            <a:r>
              <a:rPr lang="en" dirty="0" smtClean="0">
                <a:solidFill>
                  <a:srgbClr val="434343"/>
                </a:solidFill>
              </a:rPr>
              <a:t>procedures</a:t>
            </a:r>
            <a:endParaRPr dirty="0">
              <a:solidFill>
                <a:srgbClr val="434343"/>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3"/>
          <p:cNvSpPr txBox="1">
            <a:spLocks noGrp="1"/>
          </p:cNvSpPr>
          <p:nvPr>
            <p:ph type="title"/>
          </p:nvPr>
        </p:nvSpPr>
        <p:spPr>
          <a:xfrm>
            <a:off x="356616" y="504825"/>
            <a:ext cx="609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Remember</a:t>
            </a:r>
            <a:endParaRPr dirty="0"/>
          </a:p>
        </p:txBody>
      </p:sp>
      <p:sp>
        <p:nvSpPr>
          <p:cNvPr id="323" name="Google Shape;323;p53"/>
          <p:cNvSpPr txBox="1">
            <a:spLocks noGrp="1"/>
          </p:cNvSpPr>
          <p:nvPr>
            <p:ph type="body" idx="1"/>
          </p:nvPr>
        </p:nvSpPr>
        <p:spPr>
          <a:xfrm>
            <a:off x="441960" y="1317550"/>
            <a:ext cx="6610500" cy="25653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Clr>
                <a:schemeClr val="dk1"/>
              </a:buClr>
              <a:buSzPts val="1100"/>
              <a:buFont typeface="Arial"/>
              <a:buNone/>
            </a:pPr>
            <a:r>
              <a:rPr lang="en" b="1" dirty="0">
                <a:solidFill>
                  <a:srgbClr val="666666"/>
                </a:solidFill>
              </a:rPr>
              <a:t>It is important to remember that one method may not— </a:t>
            </a:r>
            <a:br>
              <a:rPr lang="en" b="1" dirty="0">
                <a:solidFill>
                  <a:srgbClr val="666666"/>
                </a:solidFill>
              </a:rPr>
            </a:br>
            <a:r>
              <a:rPr lang="en" b="1" dirty="0">
                <a:solidFill>
                  <a:srgbClr val="666666"/>
                </a:solidFill>
              </a:rPr>
              <a:t>and will not—fit all visits. </a:t>
            </a:r>
            <a:endParaRPr b="1" dirty="0">
              <a:solidFill>
                <a:srgbClr val="666666"/>
              </a:solidFill>
            </a:endParaRPr>
          </a:p>
          <a:p>
            <a:pPr marL="0" lvl="0" indent="0" algn="l" rtl="0">
              <a:spcBef>
                <a:spcPts val="1600"/>
              </a:spcBef>
              <a:spcAft>
                <a:spcPts val="0"/>
              </a:spcAft>
              <a:buClr>
                <a:schemeClr val="dk1"/>
              </a:buClr>
              <a:buSzPts val="1100"/>
              <a:buFont typeface="Arial"/>
              <a:buNone/>
            </a:pPr>
            <a:r>
              <a:rPr lang="en" dirty="0">
                <a:solidFill>
                  <a:srgbClr val="666666"/>
                </a:solidFill>
              </a:rPr>
              <a:t>Providers should use the method that is most appropriate </a:t>
            </a:r>
            <a:br>
              <a:rPr lang="en" dirty="0">
                <a:solidFill>
                  <a:srgbClr val="666666"/>
                </a:solidFill>
              </a:rPr>
            </a:br>
            <a:r>
              <a:rPr lang="en" dirty="0">
                <a:solidFill>
                  <a:srgbClr val="666666"/>
                </a:solidFill>
              </a:rPr>
              <a:t>for the care given and results in the highest level code that </a:t>
            </a:r>
            <a:br>
              <a:rPr lang="en" dirty="0">
                <a:solidFill>
                  <a:srgbClr val="666666"/>
                </a:solidFill>
              </a:rPr>
            </a:br>
            <a:r>
              <a:rPr lang="en" dirty="0">
                <a:solidFill>
                  <a:srgbClr val="666666"/>
                </a:solidFill>
              </a:rPr>
              <a:t>is supported in the documentation. </a:t>
            </a:r>
            <a:endParaRPr dirty="0">
              <a:solidFill>
                <a:srgbClr val="66666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4"/>
          <p:cNvSpPr txBox="1">
            <a:spLocks noGrp="1"/>
          </p:cNvSpPr>
          <p:nvPr>
            <p:ph type="title"/>
          </p:nvPr>
        </p:nvSpPr>
        <p:spPr>
          <a:xfrm>
            <a:off x="356616" y="523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want to hear from you</a:t>
            </a:r>
            <a:r>
              <a:rPr lang="en" dirty="0" smtClean="0"/>
              <a:t>! (poll 2)</a:t>
            </a:r>
            <a:endParaRPr dirty="0"/>
          </a:p>
        </p:txBody>
      </p:sp>
      <p:sp>
        <p:nvSpPr>
          <p:cNvPr id="329" name="Google Shape;329;p54"/>
          <p:cNvSpPr txBox="1">
            <a:spLocks noGrp="1"/>
          </p:cNvSpPr>
          <p:nvPr>
            <p:ph type="body" idx="1"/>
          </p:nvPr>
        </p:nvSpPr>
        <p:spPr>
          <a:xfrm>
            <a:off x="604925" y="1224150"/>
            <a:ext cx="8151300" cy="3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t>What aspects of coding for telemedicine visits is most challenging? </a:t>
            </a:r>
            <a:endParaRPr sz="1700" dirty="0"/>
          </a:p>
          <a:p>
            <a:pPr marL="457200" lvl="0" indent="-336550" algn="l" rtl="0">
              <a:spcBef>
                <a:spcPts val="600"/>
              </a:spcBef>
              <a:spcAft>
                <a:spcPts val="0"/>
              </a:spcAft>
              <a:buSzPts val="1700"/>
              <a:buChar char="●"/>
            </a:pPr>
            <a:r>
              <a:rPr lang="en" sz="1700" i="1" dirty="0"/>
              <a:t>Clinician use of audio video technology</a:t>
            </a:r>
            <a:endParaRPr sz="1700" i="1" dirty="0"/>
          </a:p>
          <a:p>
            <a:pPr marL="457200" lvl="0" indent="-336550" algn="l" rtl="0">
              <a:spcBef>
                <a:spcPts val="600"/>
              </a:spcBef>
              <a:spcAft>
                <a:spcPts val="0"/>
              </a:spcAft>
              <a:buSzPts val="1700"/>
              <a:buChar char="●"/>
            </a:pPr>
            <a:r>
              <a:rPr lang="en" sz="1700" i="1" dirty="0"/>
              <a:t>Client use of audio video technology</a:t>
            </a:r>
            <a:endParaRPr sz="1700" i="1" dirty="0"/>
          </a:p>
          <a:p>
            <a:pPr marL="457200" lvl="0" indent="-336550" algn="l" rtl="0">
              <a:spcBef>
                <a:spcPts val="600"/>
              </a:spcBef>
              <a:spcAft>
                <a:spcPts val="0"/>
              </a:spcAft>
              <a:buSzPts val="1700"/>
              <a:buChar char="●"/>
            </a:pPr>
            <a:r>
              <a:rPr lang="en" sz="1700" i="1" dirty="0"/>
              <a:t>Interruption of clinic workflow</a:t>
            </a:r>
            <a:endParaRPr sz="1700" i="1" dirty="0"/>
          </a:p>
          <a:p>
            <a:pPr marL="457200" lvl="0" indent="-336550" algn="l" rtl="0">
              <a:spcBef>
                <a:spcPts val="600"/>
              </a:spcBef>
              <a:spcAft>
                <a:spcPts val="0"/>
              </a:spcAft>
              <a:buSzPts val="1700"/>
              <a:buChar char="●"/>
            </a:pPr>
            <a:r>
              <a:rPr lang="en" sz="1700" i="1" dirty="0"/>
              <a:t>Knowing which codes and modifiers need to be used</a:t>
            </a:r>
            <a:endParaRPr sz="1700" i="1" dirty="0"/>
          </a:p>
          <a:p>
            <a:pPr marL="457200" lvl="0" indent="-336550" algn="l" rtl="0">
              <a:spcBef>
                <a:spcPts val="600"/>
              </a:spcBef>
              <a:spcAft>
                <a:spcPts val="0"/>
              </a:spcAft>
              <a:buSzPts val="1700"/>
              <a:buChar char="●"/>
            </a:pPr>
            <a:r>
              <a:rPr lang="en" sz="1700" i="1" dirty="0"/>
              <a:t>Deciding which services can be via televisit or in-person</a:t>
            </a:r>
            <a:endParaRPr sz="1700" i="1" dirty="0"/>
          </a:p>
          <a:p>
            <a:pPr marL="457200" lvl="0" indent="-336550" algn="l" rtl="0">
              <a:spcBef>
                <a:spcPts val="600"/>
              </a:spcBef>
              <a:spcAft>
                <a:spcPts val="0"/>
              </a:spcAft>
              <a:buSzPts val="1700"/>
              <a:buChar char="●"/>
            </a:pPr>
            <a:r>
              <a:rPr lang="en" sz="1700" i="1" dirty="0"/>
              <a:t>Confidentiality</a:t>
            </a:r>
            <a:endParaRPr sz="1700" i="1" dirty="0"/>
          </a:p>
          <a:p>
            <a:pPr marL="457200" lvl="0" indent="-336550" algn="l" rtl="0">
              <a:spcBef>
                <a:spcPts val="600"/>
              </a:spcBef>
              <a:spcAft>
                <a:spcPts val="600"/>
              </a:spcAft>
              <a:buSzPts val="1700"/>
              <a:buChar char="●"/>
            </a:pPr>
            <a:r>
              <a:rPr lang="en" sz="1700" i="1" dirty="0"/>
              <a:t>Other </a:t>
            </a:r>
            <a:endParaRPr sz="17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5"/>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Telemedicine</a:t>
            </a:r>
            <a:endParaRPr dirty="0"/>
          </a:p>
        </p:txBody>
      </p:sp>
      <p:sp>
        <p:nvSpPr>
          <p:cNvPr id="335" name="Google Shape;335;p55"/>
          <p:cNvSpPr txBox="1">
            <a:spLocks noGrp="1"/>
          </p:cNvSpPr>
          <p:nvPr>
            <p:ph type="body" idx="1"/>
          </p:nvPr>
        </p:nvSpPr>
        <p:spPr>
          <a:xfrm>
            <a:off x="415025" y="1971225"/>
            <a:ext cx="7429800" cy="26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Real-time interactive audio and video (A/V) visits are billable to most payers, while  telephonic-only visits may or may not be covered. There are three widely used codes to bill for telemedicine visits:</a:t>
            </a:r>
            <a:endParaRPr dirty="0"/>
          </a:p>
          <a:p>
            <a:pPr marL="914400" lvl="0" indent="-342900" algn="l" rtl="0">
              <a:spcBef>
                <a:spcPts val="1000"/>
              </a:spcBef>
              <a:spcAft>
                <a:spcPts val="1000"/>
              </a:spcAft>
              <a:buSzPts val="1800"/>
              <a:buAutoNum type="arabicParenR"/>
            </a:pPr>
            <a:r>
              <a:rPr lang="en" dirty="0"/>
              <a:t>Office E/M visits using 99202–99205 for new patients and 99211-99215 for established patients with a modifier -95 (telehealth visit)</a:t>
            </a:r>
            <a:endParaRPr dirty="0">
              <a:solidFill>
                <a:srgbClr val="59595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6"/>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Telemedicine (cont.)</a:t>
            </a:r>
            <a:endParaRPr dirty="0"/>
          </a:p>
        </p:txBody>
      </p:sp>
      <p:sp>
        <p:nvSpPr>
          <p:cNvPr id="341" name="Google Shape;341;p56"/>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p>
            <a:pPr marL="914400" lvl="0" indent="-342900" algn="l" rtl="0">
              <a:spcBef>
                <a:spcPts val="0"/>
              </a:spcBef>
              <a:spcAft>
                <a:spcPts val="0"/>
              </a:spcAft>
              <a:buSzPts val="1800"/>
              <a:buAutoNum type="arabicParenR" startAt="2"/>
            </a:pPr>
            <a:r>
              <a:rPr lang="en" dirty="0"/>
              <a:t>Virtual check-in visit (G2012) and virtual check-in store and </a:t>
            </a:r>
            <a:br>
              <a:rPr lang="en" dirty="0"/>
            </a:br>
            <a:r>
              <a:rPr lang="en" dirty="0"/>
              <a:t>forward (G2010)</a:t>
            </a:r>
            <a:endParaRPr dirty="0"/>
          </a:p>
          <a:p>
            <a:pPr marL="914400" lvl="0" indent="-342900" algn="l" rtl="0">
              <a:spcBef>
                <a:spcPts val="0"/>
              </a:spcBef>
              <a:spcAft>
                <a:spcPts val="0"/>
              </a:spcAft>
              <a:buSzPts val="1800"/>
              <a:buAutoNum type="arabicParenR" startAt="2"/>
            </a:pPr>
            <a:r>
              <a:rPr lang="en" dirty="0"/>
              <a:t>Telephonic-only codes 99441–99443</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Virtual check-in visit codes (G2012 and G2010) were added in March 2020 in response to the COVID-19 public health emergency.</a:t>
            </a:r>
            <a:endParaRPr dirty="0"/>
          </a:p>
          <a:p>
            <a:pPr marL="0" lvl="0" indent="0" algn="l" rtl="0">
              <a:spcBef>
                <a:spcPts val="0"/>
              </a:spcBef>
              <a:spcAft>
                <a:spcPts val="0"/>
              </a:spcAft>
              <a:buClr>
                <a:schemeClr val="dk1"/>
              </a:buClr>
              <a:buSzPts val="1100"/>
              <a:buFont typeface="Arial"/>
              <a:buNone/>
            </a:pPr>
            <a:r>
              <a:rPr lang="en" i="1" dirty="0"/>
              <a:t>Always check each payer’s policies for telemedicine benefits, preferred billing codes and modifiers, consent requirements, and documentation rules</a:t>
            </a:r>
            <a:r>
              <a:rPr lang="en" dirty="0"/>
              <a:t>. </a:t>
            </a:r>
            <a:endParaRPr dirty="0">
              <a:solidFill>
                <a:srgbClr val="59595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7"/>
          <p:cNvSpPr txBox="1">
            <a:spLocks noGrp="1"/>
          </p:cNvSpPr>
          <p:nvPr>
            <p:ph type="title"/>
          </p:nvPr>
        </p:nvSpPr>
        <p:spPr>
          <a:xfrm>
            <a:off x="311700" y="210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Case Studies in Coding </a:t>
            </a:r>
            <a:br>
              <a:rPr lang="en" dirty="0"/>
            </a:br>
            <a:r>
              <a:rPr lang="en" dirty="0"/>
              <a:t>for Family Planning Visits </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356616" y="56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Disclosures</a:t>
            </a:r>
            <a:endParaRPr dirty="0"/>
          </a:p>
        </p:txBody>
      </p:sp>
      <p:sp>
        <p:nvSpPr>
          <p:cNvPr id="236" name="Google Shape;236;p40"/>
          <p:cNvSpPr txBox="1">
            <a:spLocks noGrp="1"/>
          </p:cNvSpPr>
          <p:nvPr>
            <p:ph type="body" idx="1"/>
          </p:nvPr>
        </p:nvSpPr>
        <p:spPr>
          <a:xfrm>
            <a:off x="457200" y="1397600"/>
            <a:ext cx="7214100" cy="2963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dirty="0">
                <a:solidFill>
                  <a:srgbClr val="434343"/>
                </a:solidFill>
              </a:rPr>
              <a:t>This nursing continuing professional development activity has been approved </a:t>
            </a:r>
            <a:br>
              <a:rPr lang="en" sz="1500" dirty="0">
                <a:solidFill>
                  <a:srgbClr val="434343"/>
                </a:solidFill>
              </a:rPr>
            </a:br>
            <a:r>
              <a:rPr lang="en" sz="1500" dirty="0">
                <a:solidFill>
                  <a:srgbClr val="434343"/>
                </a:solidFill>
              </a:rPr>
              <a:t>for a maximum of 1 contact hour by JSI Research &amp; Training Institute, Inc. </a:t>
            </a:r>
            <a:br>
              <a:rPr lang="en" sz="1500" dirty="0">
                <a:solidFill>
                  <a:srgbClr val="434343"/>
                </a:solidFill>
              </a:rPr>
            </a:br>
            <a:r>
              <a:rPr lang="en" sz="1500" dirty="0">
                <a:solidFill>
                  <a:srgbClr val="434343"/>
                </a:solidFill>
              </a:rPr>
              <a:t>Activity # RHNTC26</a:t>
            </a:r>
            <a:endParaRPr sz="1500" dirty="0">
              <a:solidFill>
                <a:srgbClr val="434343"/>
              </a:solidFill>
            </a:endParaRPr>
          </a:p>
          <a:p>
            <a:pPr marL="0" lvl="0" indent="0" algn="l" rtl="0">
              <a:lnSpc>
                <a:spcPct val="100000"/>
              </a:lnSpc>
              <a:spcBef>
                <a:spcPts val="600"/>
              </a:spcBef>
              <a:spcAft>
                <a:spcPts val="0"/>
              </a:spcAft>
              <a:buClr>
                <a:schemeClr val="dk1"/>
              </a:buClr>
              <a:buSzPts val="1100"/>
              <a:buFont typeface="Arial"/>
              <a:buNone/>
            </a:pPr>
            <a:r>
              <a:rPr lang="en" sz="1500" dirty="0">
                <a:solidFill>
                  <a:srgbClr val="434343"/>
                </a:solidFill>
              </a:rPr>
              <a:t>JSI Research &amp; Training Institute, Inc. is an approved provider with distinction of nursing continuing professional development by the Northeast Multistate Division, an accredited approver of continuing nursing education by the American Nurses Credentialing Center’s Commission on Accreditation.</a:t>
            </a:r>
            <a:endParaRPr sz="1500" dirty="0">
              <a:solidFill>
                <a:srgbClr val="434343"/>
              </a:solidFill>
            </a:endParaRPr>
          </a:p>
          <a:p>
            <a:pPr marL="0" lvl="0" indent="0" algn="l" rtl="0">
              <a:lnSpc>
                <a:spcPct val="100000"/>
              </a:lnSpc>
              <a:spcBef>
                <a:spcPts val="600"/>
              </a:spcBef>
              <a:spcAft>
                <a:spcPts val="0"/>
              </a:spcAft>
              <a:buNone/>
            </a:pPr>
            <a:r>
              <a:rPr lang="en" sz="1500" dirty="0">
                <a:solidFill>
                  <a:srgbClr val="434343"/>
                </a:solidFill>
              </a:rPr>
              <a:t>In order to receive contact hours for this event, a participant must attend the </a:t>
            </a:r>
            <a:br>
              <a:rPr lang="en" sz="1500" dirty="0">
                <a:solidFill>
                  <a:srgbClr val="434343"/>
                </a:solidFill>
              </a:rPr>
            </a:br>
            <a:r>
              <a:rPr lang="en" sz="1500" dirty="0">
                <a:solidFill>
                  <a:srgbClr val="434343"/>
                </a:solidFill>
              </a:rPr>
              <a:t>event in its entirety and submit an evaluation.</a:t>
            </a:r>
            <a:endParaRPr sz="1500" dirty="0">
              <a:solidFill>
                <a:srgbClr val="434343"/>
              </a:solidFill>
            </a:endParaRPr>
          </a:p>
          <a:p>
            <a:pPr marL="0" lvl="0" indent="0" algn="l" rtl="0">
              <a:lnSpc>
                <a:spcPct val="100000"/>
              </a:lnSpc>
              <a:spcBef>
                <a:spcPts val="600"/>
              </a:spcBef>
              <a:spcAft>
                <a:spcPts val="0"/>
              </a:spcAft>
              <a:buNone/>
            </a:pPr>
            <a:r>
              <a:rPr lang="en" sz="1500" dirty="0">
                <a:solidFill>
                  <a:srgbClr val="434343"/>
                </a:solidFill>
              </a:rPr>
              <a:t>No individuals in a position to control content for this activity have any </a:t>
            </a:r>
            <a:br>
              <a:rPr lang="en" sz="1500" dirty="0">
                <a:solidFill>
                  <a:srgbClr val="434343"/>
                </a:solidFill>
              </a:rPr>
            </a:br>
            <a:r>
              <a:rPr lang="en" sz="1500" dirty="0">
                <a:solidFill>
                  <a:srgbClr val="434343"/>
                </a:solidFill>
              </a:rPr>
              <a:t>relevant financial relationships to declare.</a:t>
            </a:r>
            <a:endParaRPr sz="1500" dirty="0">
              <a:solidFill>
                <a:srgbClr val="434343"/>
              </a:solidFill>
            </a:endParaRPr>
          </a:p>
          <a:p>
            <a:pPr marL="0" lvl="0" indent="0" algn="l" rtl="0">
              <a:lnSpc>
                <a:spcPct val="100000"/>
              </a:lnSpc>
              <a:spcBef>
                <a:spcPts val="600"/>
              </a:spcBef>
              <a:spcAft>
                <a:spcPts val="0"/>
              </a:spcAft>
              <a:buClr>
                <a:schemeClr val="dk1"/>
              </a:buClr>
              <a:buSzPts val="1100"/>
              <a:buFont typeface="Arial"/>
              <a:buNone/>
            </a:pPr>
            <a:r>
              <a:rPr lang="en" sz="1500" dirty="0">
                <a:solidFill>
                  <a:srgbClr val="434343"/>
                </a:solidFill>
              </a:rPr>
              <a:t>There is no commercial support being received for this event</a:t>
            </a:r>
            <a:r>
              <a:rPr lang="en" sz="1500" dirty="0" smtClean="0">
                <a:solidFill>
                  <a:srgbClr val="434343"/>
                </a:solidFill>
              </a:rPr>
              <a:t>.</a:t>
            </a:r>
            <a:endParaRPr sz="1500" dirty="0">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8"/>
          <p:cNvSpPr txBox="1">
            <a:spLocks noGrp="1"/>
          </p:cNvSpPr>
          <p:nvPr>
            <p:ph type="title"/>
          </p:nvPr>
        </p:nvSpPr>
        <p:spPr>
          <a:xfrm>
            <a:off x="311700" y="4032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Yasmin </a:t>
            </a:r>
            <a:r>
              <a:rPr lang="en" sz="1800" dirty="0"/>
              <a:t>(she/her)</a:t>
            </a:r>
            <a:endParaRPr sz="1800" dirty="0"/>
          </a:p>
        </p:txBody>
      </p:sp>
      <p:sp>
        <p:nvSpPr>
          <p:cNvPr id="352" name="Google Shape;352;p58"/>
          <p:cNvSpPr txBox="1">
            <a:spLocks noGrp="1"/>
          </p:cNvSpPr>
          <p:nvPr>
            <p:ph type="body" idx="1"/>
          </p:nvPr>
        </p:nvSpPr>
        <p:spPr>
          <a:xfrm>
            <a:off x="3630750" y="1161000"/>
            <a:ext cx="5456100" cy="3179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Yasmin is a 24-year-old established patient who presents with concerns about STDs and requests testing</a:t>
            </a:r>
            <a:endParaRPr sz="1600" dirty="0"/>
          </a:p>
          <a:p>
            <a:pPr marL="457200" lvl="0" indent="-330200" algn="l" rtl="0">
              <a:spcBef>
                <a:spcPts val="0"/>
              </a:spcBef>
              <a:spcAft>
                <a:spcPts val="0"/>
              </a:spcAft>
              <a:buSzPts val="1600"/>
              <a:buChar char="●"/>
            </a:pPr>
            <a:r>
              <a:rPr lang="en" sz="1600" dirty="0"/>
              <a:t>STD and contraceptive counseling done; wants a 3-year LNg IUD</a:t>
            </a:r>
            <a:endParaRPr sz="1600" dirty="0"/>
          </a:p>
          <a:p>
            <a:pPr marL="457200" lvl="0" indent="-330200" algn="l" rtl="0">
              <a:spcBef>
                <a:spcPts val="0"/>
              </a:spcBef>
              <a:spcAft>
                <a:spcPts val="0"/>
              </a:spcAft>
              <a:buSzPts val="1600"/>
              <a:buChar char="●"/>
            </a:pPr>
            <a:r>
              <a:rPr lang="en" sz="1600" dirty="0"/>
              <a:t>Office urine pregnancy test: negative</a:t>
            </a:r>
            <a:endParaRPr sz="1600" dirty="0"/>
          </a:p>
          <a:p>
            <a:pPr marL="457200" lvl="0" indent="-330200" algn="l" rtl="0">
              <a:spcBef>
                <a:spcPts val="0"/>
              </a:spcBef>
              <a:spcAft>
                <a:spcPts val="0"/>
              </a:spcAft>
              <a:buSzPts val="1600"/>
              <a:buChar char="●"/>
            </a:pPr>
            <a:r>
              <a:rPr lang="en" sz="1600" dirty="0"/>
              <a:t>Point-of-care HIV 1+2 antibody test: negative</a:t>
            </a:r>
            <a:endParaRPr sz="1600" dirty="0"/>
          </a:p>
          <a:p>
            <a:pPr marL="457200" lvl="0" indent="-330200" algn="l" rtl="0">
              <a:spcBef>
                <a:spcPts val="0"/>
              </a:spcBef>
              <a:spcAft>
                <a:spcPts val="0"/>
              </a:spcAft>
              <a:buSzPts val="1600"/>
              <a:buChar char="●"/>
            </a:pPr>
            <a:r>
              <a:rPr lang="en" sz="1600" dirty="0"/>
              <a:t>Vaginal sample sent to lab for CT/GC NAAT</a:t>
            </a:r>
            <a:endParaRPr sz="1600" dirty="0"/>
          </a:p>
          <a:p>
            <a:pPr marL="457200" lvl="0" indent="-330200" algn="l" rtl="0">
              <a:spcBef>
                <a:spcPts val="0"/>
              </a:spcBef>
              <a:spcAft>
                <a:spcPts val="0"/>
              </a:spcAft>
              <a:buSzPts val="1600"/>
              <a:buChar char="●"/>
            </a:pPr>
            <a:r>
              <a:rPr lang="en" sz="1600" dirty="0"/>
              <a:t>Bimanual exam performed; then IUD inserted </a:t>
            </a:r>
            <a:endParaRPr sz="1600" dirty="0">
              <a:highlight>
                <a:schemeClr val="accent6"/>
              </a:highlight>
            </a:endParaRPr>
          </a:p>
          <a:p>
            <a:pPr marL="914400" lvl="1" indent="-330200" algn="l" rtl="0">
              <a:spcBef>
                <a:spcPts val="0"/>
              </a:spcBef>
              <a:spcAft>
                <a:spcPts val="0"/>
              </a:spcAft>
              <a:buSzPts val="1600"/>
              <a:buChar char="○"/>
            </a:pPr>
            <a:r>
              <a:rPr lang="en" sz="1600" dirty="0"/>
              <a:t>Pelvic ultrasound with vaginal probe to check placement</a:t>
            </a:r>
            <a:endParaRPr sz="1600" dirty="0"/>
          </a:p>
          <a:p>
            <a:pPr marL="457200" lvl="0" indent="-330200" algn="l" rtl="0">
              <a:spcBef>
                <a:spcPts val="0"/>
              </a:spcBef>
              <a:spcAft>
                <a:spcPts val="0"/>
              </a:spcAft>
              <a:buSzPts val="1600"/>
              <a:buChar char="●"/>
            </a:pPr>
            <a:r>
              <a:rPr lang="en" sz="1600" dirty="0"/>
              <a:t>Total time (excluding IUD placement)</a:t>
            </a:r>
            <a:endParaRPr sz="1600" dirty="0">
              <a:highlight>
                <a:schemeClr val="accent6"/>
              </a:highlight>
            </a:endParaRPr>
          </a:p>
          <a:p>
            <a:pPr marL="914400" lvl="1" indent="-330200" algn="l" rtl="0">
              <a:spcBef>
                <a:spcPts val="0"/>
              </a:spcBef>
              <a:spcAft>
                <a:spcPts val="0"/>
              </a:spcAft>
              <a:buSzPts val="1600"/>
              <a:buChar char="○"/>
            </a:pPr>
            <a:r>
              <a:rPr lang="en" sz="1600" dirty="0"/>
              <a:t>Total time: 26 minutes </a:t>
            </a:r>
            <a:endParaRPr sz="1600" dirty="0"/>
          </a:p>
        </p:txBody>
      </p:sp>
      <p:pic>
        <p:nvPicPr>
          <p:cNvPr id="353" name="Google Shape;353;p58" descr="young woman talking with health care provider"/>
          <p:cNvPicPr preferRelativeResize="0"/>
          <p:nvPr/>
        </p:nvPicPr>
        <p:blipFill rotWithShape="1">
          <a:blip r:embed="rId3">
            <a:alphaModFix/>
          </a:blip>
          <a:srcRect l="12260" t="2325" r="23381" b="7891"/>
          <a:stretch/>
        </p:blipFill>
        <p:spPr>
          <a:xfrm>
            <a:off x="464100" y="1311300"/>
            <a:ext cx="3166648" cy="294402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9"/>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Office Surgical Procedures </a:t>
            </a:r>
            <a:endParaRPr dirty="0"/>
          </a:p>
        </p:txBody>
      </p:sp>
      <p:sp>
        <p:nvSpPr>
          <p:cNvPr id="359" name="Google Shape;359;p59"/>
          <p:cNvSpPr txBox="1">
            <a:spLocks noGrp="1"/>
          </p:cNvSpPr>
          <p:nvPr>
            <p:ph type="body" idx="1"/>
          </p:nvPr>
        </p:nvSpPr>
        <p:spPr>
          <a:xfrm>
            <a:off x="589153" y="1241575"/>
            <a:ext cx="8520600" cy="3292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dirty="0"/>
              <a:t>Procedure CPT includes:</a:t>
            </a:r>
            <a:endParaRPr dirty="0"/>
          </a:p>
          <a:p>
            <a:pPr marL="914400" lvl="1" indent="-342900" algn="l" rtl="0">
              <a:spcBef>
                <a:spcPts val="0"/>
              </a:spcBef>
              <a:spcAft>
                <a:spcPts val="0"/>
              </a:spcAft>
              <a:buSzPts val="1800"/>
              <a:buChar char="○"/>
            </a:pPr>
            <a:r>
              <a:rPr lang="en" sz="1800" dirty="0"/>
              <a:t>Brief focused history</a:t>
            </a:r>
            <a:endParaRPr sz="1800" dirty="0"/>
          </a:p>
          <a:p>
            <a:pPr marL="914400" lvl="1" indent="-342900" algn="l" rtl="0">
              <a:spcBef>
                <a:spcPts val="0"/>
              </a:spcBef>
              <a:spcAft>
                <a:spcPts val="0"/>
              </a:spcAft>
              <a:buSzPts val="1800"/>
              <a:buChar char="○"/>
            </a:pPr>
            <a:r>
              <a:rPr lang="en" sz="1800" dirty="0"/>
              <a:t>Checking use of medications and allergies</a:t>
            </a:r>
            <a:endParaRPr sz="1800" dirty="0"/>
          </a:p>
          <a:p>
            <a:pPr marL="914400" lvl="1" indent="-342900" algn="l" rtl="0">
              <a:spcBef>
                <a:spcPts val="0"/>
              </a:spcBef>
              <a:spcAft>
                <a:spcPts val="0"/>
              </a:spcAft>
              <a:buSzPts val="1800"/>
              <a:buChar char="○"/>
            </a:pPr>
            <a:r>
              <a:rPr lang="en" sz="1800" dirty="0"/>
              <a:t>Administration of local anesthesia</a:t>
            </a:r>
            <a:endParaRPr sz="1800" dirty="0"/>
          </a:p>
          <a:p>
            <a:pPr marL="914400" lvl="1" indent="-342900" algn="l" rtl="0">
              <a:spcBef>
                <a:spcPts val="0"/>
              </a:spcBef>
              <a:spcAft>
                <a:spcPts val="0"/>
              </a:spcAft>
              <a:buSzPts val="1800"/>
              <a:buChar char="○"/>
            </a:pPr>
            <a:r>
              <a:rPr lang="en" sz="1800" dirty="0"/>
              <a:t>Performance of procedure</a:t>
            </a:r>
            <a:endParaRPr sz="1800" dirty="0"/>
          </a:p>
          <a:p>
            <a:pPr marL="914400" lvl="1" indent="-342900" algn="l" rtl="0">
              <a:spcBef>
                <a:spcPts val="0"/>
              </a:spcBef>
              <a:spcAft>
                <a:spcPts val="0"/>
              </a:spcAft>
              <a:buSzPts val="1800"/>
              <a:buChar char="○"/>
            </a:pPr>
            <a:r>
              <a:rPr lang="en" sz="1800" dirty="0"/>
              <a:t>Post-operative observation</a:t>
            </a:r>
            <a:endParaRPr sz="1800" dirty="0"/>
          </a:p>
          <a:p>
            <a:pPr marL="457200" lvl="0" indent="-342900" algn="l" rtl="0">
              <a:spcBef>
                <a:spcPts val="1000"/>
              </a:spcBef>
              <a:spcAft>
                <a:spcPts val="0"/>
              </a:spcAft>
              <a:buSzPts val="1800"/>
              <a:buChar char="●"/>
            </a:pPr>
            <a:r>
              <a:rPr lang="en" dirty="0"/>
              <a:t>Bill </a:t>
            </a:r>
            <a:r>
              <a:rPr lang="en" i="1" dirty="0"/>
              <a:t>only </a:t>
            </a:r>
            <a:r>
              <a:rPr lang="en" dirty="0"/>
              <a:t>the procedure CPT code when…</a:t>
            </a:r>
            <a:endParaRPr dirty="0"/>
          </a:p>
          <a:p>
            <a:pPr marL="914400" lvl="1" indent="-342900" algn="l" rtl="0">
              <a:spcBef>
                <a:spcPts val="0"/>
              </a:spcBef>
              <a:spcAft>
                <a:spcPts val="0"/>
              </a:spcAft>
              <a:buSzPts val="1800"/>
              <a:buChar char="○"/>
            </a:pPr>
            <a:r>
              <a:rPr lang="en" sz="1800" dirty="0"/>
              <a:t>Counseling provided was in the context of the procedure</a:t>
            </a:r>
            <a:endParaRPr sz="1800" dirty="0"/>
          </a:p>
          <a:p>
            <a:pPr marL="914400" lvl="1" indent="-342900" algn="l" rtl="0">
              <a:spcBef>
                <a:spcPts val="0"/>
              </a:spcBef>
              <a:spcAft>
                <a:spcPts val="0"/>
              </a:spcAft>
              <a:buSzPts val="1800"/>
              <a:buChar char="○"/>
            </a:pPr>
            <a:r>
              <a:rPr lang="en" sz="1800" dirty="0"/>
              <a:t>Other cognitive services given on same day did </a:t>
            </a:r>
            <a:br>
              <a:rPr lang="en" sz="1800" dirty="0"/>
            </a:br>
            <a:r>
              <a:rPr lang="en" sz="1800" dirty="0"/>
              <a:t>not require significant history, exam, or medical decision making</a:t>
            </a:r>
            <a:endParaRP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0"/>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ACOG on Procedure + E/M Visit</a:t>
            </a:r>
            <a:endParaRPr dirty="0"/>
          </a:p>
        </p:txBody>
      </p:sp>
      <p:sp>
        <p:nvSpPr>
          <p:cNvPr id="365" name="Google Shape;365;p60"/>
          <p:cNvSpPr txBox="1">
            <a:spLocks noGrp="1"/>
          </p:cNvSpPr>
          <p:nvPr>
            <p:ph type="body" idx="1"/>
          </p:nvPr>
        </p:nvSpPr>
        <p:spPr>
          <a:xfrm>
            <a:off x="415025" y="1818825"/>
            <a:ext cx="8369700" cy="3135900"/>
          </a:xfrm>
          <a:prstGeom prst="rect">
            <a:avLst/>
          </a:prstGeom>
        </p:spPr>
        <p:txBody>
          <a:bodyPr spcFirstLastPara="1" wrap="square" lIns="91425" tIns="91425" rIns="91425" bIns="91425" anchor="t" anchorCtr="0">
            <a:noAutofit/>
          </a:bodyPr>
          <a:lstStyle/>
          <a:p>
            <a:pPr marL="457200" marR="477346" lvl="0" indent="-342900" algn="l" rtl="0">
              <a:spcBef>
                <a:spcPts val="1000"/>
              </a:spcBef>
              <a:spcAft>
                <a:spcPts val="0"/>
              </a:spcAft>
              <a:buSzPts val="1800"/>
              <a:buChar char="●"/>
            </a:pPr>
            <a:r>
              <a:rPr lang="en" dirty="0"/>
              <a:t>If she states, “I want an IUD,” followed by a brief discussion of the benefits and risks and the insertion, an E/M is not reported</a:t>
            </a:r>
            <a:endParaRPr dirty="0"/>
          </a:p>
          <a:p>
            <a:pPr marL="457200" marR="477346" lvl="0" indent="-342900" algn="l" rtl="0">
              <a:spcBef>
                <a:spcPts val="1000"/>
              </a:spcBef>
              <a:spcAft>
                <a:spcPts val="0"/>
              </a:spcAft>
              <a:buSzPts val="1800"/>
              <a:buChar char="●"/>
            </a:pPr>
            <a:r>
              <a:rPr lang="en" dirty="0"/>
              <a:t>If all contraceptive options are discussed and an implant or IUD is inserted, an E/M may be reported</a:t>
            </a:r>
            <a:endParaRPr dirty="0"/>
          </a:p>
          <a:p>
            <a:pPr marL="457200" marR="477346" lvl="0" indent="-342900" algn="l" rtl="0">
              <a:spcBef>
                <a:spcPts val="1000"/>
              </a:spcBef>
              <a:spcAft>
                <a:spcPts val="0"/>
              </a:spcAft>
              <a:buSzPts val="1800"/>
              <a:buChar char="●"/>
            </a:pPr>
            <a:r>
              <a:rPr lang="en" dirty="0"/>
              <a:t>If she is seen for another reason, and during the same visit a procedure is performed, then both the E/M services code and procedure may be reported</a:t>
            </a:r>
            <a:endParaRPr dirty="0"/>
          </a:p>
          <a:p>
            <a:pPr marL="0" lvl="0" indent="0" algn="r" rtl="0">
              <a:spcBef>
                <a:spcPts val="1000"/>
              </a:spcBef>
              <a:spcAft>
                <a:spcPts val="0"/>
              </a:spcAft>
              <a:buNone/>
            </a:pPr>
            <a:r>
              <a:rPr lang="en" sz="1300" dirty="0"/>
              <a:t>Resource: </a:t>
            </a:r>
            <a:r>
              <a:rPr lang="en" sz="1300" u="sng" dirty="0">
                <a:solidFill>
                  <a:schemeClr val="hlink"/>
                </a:solidFill>
                <a:hlinkClick r:id="rId3"/>
              </a:rPr>
              <a:t>ACOG LARC Quick Coding Guide</a:t>
            </a:r>
            <a:r>
              <a:rPr lang="en" sz="1300" dirty="0"/>
              <a:t> </a:t>
            </a:r>
            <a:endParaRPr sz="1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1"/>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ACOG on Procedure + E/M </a:t>
            </a:r>
            <a:r>
              <a:rPr lang="en" dirty="0" smtClean="0"/>
              <a:t>Visit (cont.)</a:t>
            </a:r>
            <a:endParaRPr dirty="0"/>
          </a:p>
        </p:txBody>
      </p:sp>
      <p:sp>
        <p:nvSpPr>
          <p:cNvPr id="371" name="Google Shape;371;p61"/>
          <p:cNvSpPr txBox="1">
            <a:spLocks noGrp="1"/>
          </p:cNvSpPr>
          <p:nvPr>
            <p:ph type="body" idx="1"/>
          </p:nvPr>
        </p:nvSpPr>
        <p:spPr>
          <a:xfrm>
            <a:off x="415025" y="1818825"/>
            <a:ext cx="8469600" cy="2621100"/>
          </a:xfrm>
          <a:prstGeom prst="rect">
            <a:avLst/>
          </a:prstGeom>
        </p:spPr>
        <p:txBody>
          <a:bodyPr spcFirstLastPara="1" wrap="square" lIns="91425" tIns="91425" rIns="91425" bIns="91425" anchor="t" anchorCtr="0">
            <a:noAutofit/>
          </a:bodyPr>
          <a:lstStyle/>
          <a:p>
            <a:pPr marL="457200" marR="745006" lvl="0" indent="-342900" algn="l" rtl="0">
              <a:spcBef>
                <a:spcPts val="900"/>
              </a:spcBef>
              <a:spcAft>
                <a:spcPts val="0"/>
              </a:spcAft>
              <a:buSzPts val="1800"/>
              <a:buChar char="●"/>
            </a:pPr>
            <a:r>
              <a:rPr lang="en" dirty="0"/>
              <a:t>If reporting both an E/M and a procedure, documentation must indicate a significant, separately identifiable service for the E/M component</a:t>
            </a:r>
            <a:endParaRPr dirty="0"/>
          </a:p>
          <a:p>
            <a:pPr marL="914400" marR="745006" lvl="1" indent="-342900" algn="l" rtl="0">
              <a:spcBef>
                <a:spcPts val="0"/>
              </a:spcBef>
              <a:spcAft>
                <a:spcPts val="0"/>
              </a:spcAft>
              <a:buSzPts val="1800"/>
              <a:buChar char="○"/>
            </a:pPr>
            <a:r>
              <a:rPr lang="en" sz="1800" dirty="0"/>
              <a:t>Use </a:t>
            </a:r>
            <a:r>
              <a:rPr lang="en" sz="1800" i="1" dirty="0"/>
              <a:t>either </a:t>
            </a:r>
            <a:r>
              <a:rPr lang="en" sz="1800" dirty="0"/>
              <a:t>MDM or total time</a:t>
            </a:r>
            <a:endParaRPr sz="1800" dirty="0"/>
          </a:p>
          <a:p>
            <a:pPr marL="914400" marR="745006" lvl="1" indent="-342900" algn="l" rtl="0">
              <a:spcBef>
                <a:spcPts val="0"/>
              </a:spcBef>
              <a:spcAft>
                <a:spcPts val="0"/>
              </a:spcAft>
              <a:buSzPts val="1800"/>
              <a:buChar char="○"/>
            </a:pPr>
            <a:r>
              <a:rPr lang="en" sz="1800" dirty="0"/>
              <a:t>Do not count the procedure time!</a:t>
            </a:r>
            <a:endParaRPr sz="1800" dirty="0"/>
          </a:p>
          <a:p>
            <a:pPr marL="457200" marR="745006" lvl="0" indent="-342900" algn="l" rtl="0">
              <a:spcBef>
                <a:spcPts val="1000"/>
              </a:spcBef>
              <a:spcAft>
                <a:spcPts val="0"/>
              </a:spcAft>
              <a:buSzPts val="1800"/>
              <a:buChar char="●"/>
            </a:pPr>
            <a:r>
              <a:rPr lang="en" dirty="0"/>
              <a:t>Modifier 25 is added to the E/M code</a:t>
            </a:r>
            <a:endParaRPr dirty="0"/>
          </a:p>
          <a:p>
            <a:pPr marL="914400" marR="745006" lvl="1" indent="-342900" algn="l" rtl="0">
              <a:spcBef>
                <a:spcPts val="0"/>
              </a:spcBef>
              <a:spcAft>
                <a:spcPts val="0"/>
              </a:spcAft>
              <a:buSzPts val="1800"/>
              <a:buChar char="○"/>
            </a:pPr>
            <a:r>
              <a:rPr lang="en" sz="1800" dirty="0"/>
              <a:t>This indicates that two distinct services were provided: an E/M service </a:t>
            </a:r>
            <a:r>
              <a:rPr lang="en" sz="1800" u="sng" dirty="0"/>
              <a:t>and</a:t>
            </a:r>
            <a:r>
              <a:rPr lang="en" sz="1800" dirty="0"/>
              <a:t> a procedure </a:t>
            </a:r>
            <a:endParaRPr sz="1800" dirty="0"/>
          </a:p>
          <a:p>
            <a:pPr marL="0" lvl="0" indent="0" algn="r" rtl="0">
              <a:spcBef>
                <a:spcPts val="300"/>
              </a:spcBef>
              <a:spcAft>
                <a:spcPts val="0"/>
              </a:spcAft>
              <a:buNone/>
            </a:pPr>
            <a:endParaRPr sz="1300" dirty="0"/>
          </a:p>
          <a:p>
            <a:pPr marL="0" lvl="0" indent="0" algn="r" rtl="0">
              <a:spcBef>
                <a:spcPts val="300"/>
              </a:spcBef>
              <a:spcAft>
                <a:spcPts val="0"/>
              </a:spcAft>
              <a:buNone/>
            </a:pPr>
            <a:r>
              <a:rPr lang="en" sz="1300" dirty="0"/>
              <a:t>Resource: </a:t>
            </a:r>
            <a:r>
              <a:rPr lang="en" sz="1300" u="sng" dirty="0">
                <a:solidFill>
                  <a:schemeClr val="hlink"/>
                </a:solidFill>
                <a:hlinkClick r:id="rId3"/>
              </a:rPr>
              <a:t>ACOG LARC Quick Coding Guide</a:t>
            </a:r>
            <a:r>
              <a:rPr lang="en" sz="1300" dirty="0"/>
              <a:t> </a:t>
            </a:r>
            <a:endParaRPr sz="1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2"/>
          <p:cNvSpPr txBox="1">
            <a:spLocks noGrp="1"/>
          </p:cNvSpPr>
          <p:nvPr>
            <p:ph type="title"/>
          </p:nvPr>
        </p:nvSpPr>
        <p:spPr>
          <a:xfrm>
            <a:off x="393725" y="614775"/>
            <a:ext cx="8520600" cy="572700"/>
          </a:xfrm>
          <a:prstGeom prst="rect">
            <a:avLst/>
          </a:prstGeom>
        </p:spPr>
        <p:txBody>
          <a:bodyPr spcFirstLastPara="1" wrap="square" lIns="91425" tIns="91425" rIns="91425" bIns="91425" anchor="t" anchorCtr="0">
            <a:noAutofit/>
          </a:bodyPr>
          <a:lstStyle/>
          <a:p>
            <a:pPr marL="0" marR="2732510" lvl="0" indent="0" algn="l" rtl="0">
              <a:spcBef>
                <a:spcPts val="0"/>
              </a:spcBef>
              <a:spcAft>
                <a:spcPts val="0"/>
              </a:spcAft>
              <a:buNone/>
            </a:pPr>
            <a:r>
              <a:rPr lang="en" dirty="0" smtClean="0"/>
              <a:t>ACOG </a:t>
            </a:r>
            <a:r>
              <a:rPr lang="en" dirty="0"/>
              <a:t>on Ultrasound with IUD Insertion </a:t>
            </a:r>
            <a:endParaRPr dirty="0"/>
          </a:p>
        </p:txBody>
      </p:sp>
      <p:sp>
        <p:nvSpPr>
          <p:cNvPr id="377" name="Google Shape;377;p62"/>
          <p:cNvSpPr txBox="1">
            <a:spLocks noGrp="1"/>
          </p:cNvSpPr>
          <p:nvPr>
            <p:ph type="body" idx="1"/>
          </p:nvPr>
        </p:nvSpPr>
        <p:spPr>
          <a:xfrm>
            <a:off x="567425" y="1672575"/>
            <a:ext cx="8024700" cy="2996100"/>
          </a:xfrm>
          <a:prstGeom prst="rect">
            <a:avLst/>
          </a:prstGeom>
        </p:spPr>
        <p:txBody>
          <a:bodyPr spcFirstLastPara="1" wrap="square" lIns="91425" tIns="91425" rIns="91425" bIns="91425" anchor="t" anchorCtr="0">
            <a:noAutofit/>
          </a:bodyPr>
          <a:lstStyle/>
          <a:p>
            <a:pPr marL="457200" lvl="0" indent="-342900" algn="l" rtl="0">
              <a:lnSpc>
                <a:spcPct val="120000"/>
              </a:lnSpc>
              <a:spcBef>
                <a:spcPts val="0"/>
              </a:spcBef>
              <a:spcAft>
                <a:spcPts val="0"/>
              </a:spcAft>
              <a:buSzPts val="1800"/>
              <a:buChar char="●"/>
            </a:pPr>
            <a:r>
              <a:rPr lang="en" dirty="0"/>
              <a:t>An ultrasound to check IUD placement is not bundled into the IUD insertion, and it is not common practice to use ultrasound to confirm placement. This should not be billed.</a:t>
            </a:r>
            <a:endParaRPr dirty="0"/>
          </a:p>
          <a:p>
            <a:pPr marL="457200" lvl="0" indent="-342900" algn="l" rtl="0">
              <a:lnSpc>
                <a:spcPct val="120000"/>
              </a:lnSpc>
              <a:spcBef>
                <a:spcPts val="0"/>
              </a:spcBef>
              <a:spcAft>
                <a:spcPts val="0"/>
              </a:spcAft>
              <a:buSzPts val="1800"/>
              <a:buChar char="●"/>
            </a:pPr>
            <a:r>
              <a:rPr lang="en" dirty="0"/>
              <a:t>May be used to confirm location after a </a:t>
            </a:r>
            <a:r>
              <a:rPr lang="en" i="1" dirty="0"/>
              <a:t>difficult placement</a:t>
            </a:r>
            <a:endParaRPr i="1" dirty="0"/>
          </a:p>
          <a:p>
            <a:pPr marL="914400" lvl="1" indent="-342900" algn="l" rtl="0">
              <a:lnSpc>
                <a:spcPct val="120000"/>
              </a:lnSpc>
              <a:spcBef>
                <a:spcPts val="0"/>
              </a:spcBef>
              <a:spcAft>
                <a:spcPts val="0"/>
              </a:spcAft>
              <a:buSzPts val="1800"/>
              <a:buChar char="○"/>
            </a:pPr>
            <a:r>
              <a:rPr lang="en" sz="1800" dirty="0"/>
              <a:t>Code 76857 Ultrasound, pelvic, limited or follow-up, or</a:t>
            </a:r>
            <a:endParaRPr sz="1800" dirty="0"/>
          </a:p>
          <a:p>
            <a:pPr marL="914400" lvl="1" indent="-342900" algn="l" rtl="0">
              <a:lnSpc>
                <a:spcPct val="120000"/>
              </a:lnSpc>
              <a:spcBef>
                <a:spcPts val="0"/>
              </a:spcBef>
              <a:spcAft>
                <a:spcPts val="0"/>
              </a:spcAft>
              <a:buSzPts val="1800"/>
              <a:buChar char="○"/>
            </a:pPr>
            <a:r>
              <a:rPr lang="en" sz="1800" dirty="0"/>
              <a:t>Code 76830 Ultrasound, transvaginal</a:t>
            </a:r>
            <a:endParaRPr sz="1800" dirty="0"/>
          </a:p>
          <a:p>
            <a:pPr marL="457200" lvl="0" indent="-342900" algn="l" rtl="0">
              <a:lnSpc>
                <a:spcPct val="120000"/>
              </a:lnSpc>
              <a:spcBef>
                <a:spcPts val="0"/>
              </a:spcBef>
              <a:spcAft>
                <a:spcPts val="0"/>
              </a:spcAft>
              <a:buSzPts val="1800"/>
              <a:buChar char="●"/>
            </a:pPr>
            <a:r>
              <a:rPr lang="en" dirty="0"/>
              <a:t>Occasionally, ultrasound is needed to guide IUD insertion</a:t>
            </a:r>
            <a:endParaRPr dirty="0"/>
          </a:p>
          <a:p>
            <a:pPr marL="914400" lvl="1" indent="-342900" algn="l" rtl="0">
              <a:lnSpc>
                <a:spcPct val="120000"/>
              </a:lnSpc>
              <a:spcBef>
                <a:spcPts val="0"/>
              </a:spcBef>
              <a:spcAft>
                <a:spcPts val="0"/>
              </a:spcAft>
              <a:buSzPts val="1800"/>
              <a:buChar char="○"/>
            </a:pPr>
            <a:r>
              <a:rPr lang="en" sz="1800" dirty="0"/>
              <a:t>Code 76998 (Ultrasonic guidance, intraoperative)</a:t>
            </a:r>
            <a:endParaRPr sz="1800" dirty="0"/>
          </a:p>
          <a:p>
            <a:pPr marL="0" lvl="0" indent="0" algn="r" rtl="0">
              <a:spcBef>
                <a:spcPts val="1000"/>
              </a:spcBef>
              <a:spcAft>
                <a:spcPts val="0"/>
              </a:spcAft>
              <a:buNone/>
            </a:pPr>
            <a:r>
              <a:rPr lang="en" sz="1300" dirty="0"/>
              <a:t>Resource: </a:t>
            </a:r>
            <a:r>
              <a:rPr lang="en" sz="1300" u="sng" dirty="0">
                <a:solidFill>
                  <a:schemeClr val="hlink"/>
                </a:solidFill>
                <a:hlinkClick r:id="rId3"/>
              </a:rPr>
              <a:t>ACOG LARC Quick Coding Guide</a:t>
            </a:r>
            <a:r>
              <a:rPr lang="en" sz="1300" dirty="0"/>
              <a:t> </a:t>
            </a:r>
            <a:endParaRPr sz="13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371525" y="868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0" u="none" strike="noStrike" cap="none" dirty="0" smtClean="0">
                <a:solidFill>
                  <a:srgbClr val="434343"/>
                </a:solidFill>
                <a:effectLst/>
                <a:latin typeface="Montserrat"/>
                <a:ea typeface="Montserrat"/>
                <a:cs typeface="Montserrat"/>
                <a:sym typeface="Montserrat"/>
              </a:rPr>
              <a:t>Yasmin: </a:t>
            </a:r>
            <a:r>
              <a:rPr lang="en" dirty="0" smtClean="0"/>
              <a:t>Coding </a:t>
            </a:r>
            <a:r>
              <a:rPr lang="en" dirty="0"/>
              <a:t>this Visit by Total Time </a:t>
            </a:r>
            <a:endParaRPr dirty="0"/>
          </a:p>
        </p:txBody>
      </p:sp>
      <p:graphicFrame>
        <p:nvGraphicFramePr>
          <p:cNvPr id="383" name="Google Shape;383;p63" descr="Table listing new patient and time elements."/>
          <p:cNvGraphicFramePr/>
          <p:nvPr>
            <p:extLst>
              <p:ext uri="{D42A27DB-BD31-4B8C-83A1-F6EECF244321}">
                <p14:modId xmlns:p14="http://schemas.microsoft.com/office/powerpoint/2010/main" val="2101315312"/>
              </p:ext>
            </p:extLst>
          </p:nvPr>
        </p:nvGraphicFramePr>
        <p:xfrm>
          <a:off x="1556275" y="1679913"/>
          <a:ext cx="2743200" cy="1996865"/>
        </p:xfrm>
        <a:graphic>
          <a:graphicData uri="http://schemas.openxmlformats.org/drawingml/2006/table">
            <a:tbl>
              <a:tblPr firstRow="1">
                <a:noFill/>
                <a:tableStyleId>{DD83AE0C-F691-4B65-BAFA-69FC3B2007E5}</a:tableStyleId>
              </a:tblPr>
              <a:tblGrid>
                <a:gridCol w="1373200">
                  <a:extLst>
                    <a:ext uri="{9D8B030D-6E8A-4147-A177-3AD203B41FA5}">
                      <a16:colId xmlns:a16="http://schemas.microsoft.com/office/drawing/2014/main" val="20000"/>
                    </a:ext>
                  </a:extLst>
                </a:gridCol>
                <a:gridCol w="13700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b="1" dirty="0">
                          <a:latin typeface="Lato"/>
                          <a:ea typeface="Lato"/>
                          <a:cs typeface="Lato"/>
                          <a:sym typeface="Lato"/>
                        </a:rPr>
                        <a:t>New Patient</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b="1" dirty="0">
                          <a:latin typeface="Lato"/>
                          <a:ea typeface="Lato"/>
                          <a:cs typeface="Lato"/>
                          <a:sym typeface="Lato"/>
                        </a:rPr>
                        <a:t>Time </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latin typeface="Lato"/>
                          <a:ea typeface="Lato"/>
                          <a:cs typeface="Lato"/>
                          <a:sym typeface="Lato"/>
                        </a:rPr>
                        <a:t>99202</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dirty="0">
                          <a:latin typeface="Lato"/>
                          <a:ea typeface="Lato"/>
                          <a:cs typeface="Lato"/>
                          <a:sym typeface="Lato"/>
                        </a:rPr>
                        <a:t>15–29</a:t>
                      </a:r>
                      <a:endParaRPr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latin typeface="Lato"/>
                          <a:ea typeface="Lato"/>
                          <a:cs typeface="Lato"/>
                          <a:sym typeface="Lato"/>
                        </a:rPr>
                        <a:t>99203</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a:latin typeface="Lato"/>
                          <a:ea typeface="Lato"/>
                          <a:cs typeface="Lato"/>
                          <a:sym typeface="Lato"/>
                        </a:rPr>
                        <a:t>30</a:t>
                      </a:r>
                      <a:r>
                        <a:rPr lang="en">
                          <a:solidFill>
                            <a:schemeClr val="dk1"/>
                          </a:solidFill>
                          <a:latin typeface="Lato"/>
                          <a:ea typeface="Lato"/>
                          <a:cs typeface="Lato"/>
                          <a:sym typeface="Lato"/>
                        </a:rPr>
                        <a:t>–</a:t>
                      </a:r>
                      <a:r>
                        <a:rPr lang="en">
                          <a:latin typeface="Lato"/>
                          <a:ea typeface="Lato"/>
                          <a:cs typeface="Lato"/>
                          <a:sym typeface="Lato"/>
                        </a:rPr>
                        <a:t>44</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latin typeface="Lato"/>
                          <a:ea typeface="Lato"/>
                          <a:cs typeface="Lato"/>
                          <a:sym typeface="Lato"/>
                        </a:rPr>
                        <a:t>99204</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r>
                        <a:rPr lang="en">
                          <a:solidFill>
                            <a:schemeClr val="dk1"/>
                          </a:solidFill>
                          <a:latin typeface="Lato"/>
                          <a:ea typeface="Lato"/>
                          <a:cs typeface="Lato"/>
                          <a:sym typeface="Lato"/>
                        </a:rPr>
                        <a:t>–</a:t>
                      </a:r>
                      <a:r>
                        <a:rPr lang="en">
                          <a:latin typeface="Lato"/>
                          <a:ea typeface="Lato"/>
                          <a:cs typeface="Lato"/>
                          <a:sym typeface="Lato"/>
                        </a:rPr>
                        <a:t>59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12025">
                <a:tc>
                  <a:txBody>
                    <a:bodyPr/>
                    <a:lstStyle/>
                    <a:p>
                      <a:pPr marL="0" lvl="0" indent="0" algn="l" rtl="0">
                        <a:spcBef>
                          <a:spcPts val="0"/>
                        </a:spcBef>
                        <a:spcAft>
                          <a:spcPts val="0"/>
                        </a:spcAft>
                        <a:buNone/>
                      </a:pPr>
                      <a:r>
                        <a:rPr lang="en">
                          <a:latin typeface="Lato"/>
                          <a:ea typeface="Lato"/>
                          <a:cs typeface="Lato"/>
                          <a:sym typeface="Lato"/>
                        </a:rPr>
                        <a:t>99205</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dirty="0">
                          <a:latin typeface="Lato"/>
                          <a:ea typeface="Lato"/>
                          <a:cs typeface="Lato"/>
                          <a:sym typeface="Lato"/>
                        </a:rPr>
                        <a:t>60</a:t>
                      </a:r>
                      <a:r>
                        <a:rPr lang="en" dirty="0">
                          <a:solidFill>
                            <a:schemeClr val="dk1"/>
                          </a:solidFill>
                          <a:latin typeface="Lato"/>
                          <a:ea typeface="Lato"/>
                          <a:cs typeface="Lato"/>
                          <a:sym typeface="Lato"/>
                        </a:rPr>
                        <a:t>–</a:t>
                      </a:r>
                      <a:r>
                        <a:rPr lang="en" dirty="0">
                          <a:latin typeface="Lato"/>
                          <a:ea typeface="Lato"/>
                          <a:cs typeface="Lato"/>
                          <a:sym typeface="Lato"/>
                        </a:rPr>
                        <a:t>74</a:t>
                      </a:r>
                      <a:endParaRPr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bl>
          </a:graphicData>
        </a:graphic>
      </p:graphicFrame>
      <p:graphicFrame>
        <p:nvGraphicFramePr>
          <p:cNvPr id="384" name="Google Shape;384;p63" descr="Table listing established patient and time elements."/>
          <p:cNvGraphicFramePr/>
          <p:nvPr>
            <p:extLst>
              <p:ext uri="{D42A27DB-BD31-4B8C-83A1-F6EECF244321}">
                <p14:modId xmlns:p14="http://schemas.microsoft.com/office/powerpoint/2010/main" val="3147732077"/>
              </p:ext>
            </p:extLst>
          </p:nvPr>
        </p:nvGraphicFramePr>
        <p:xfrm>
          <a:off x="4725950" y="1648050"/>
          <a:ext cx="2752350" cy="2409125"/>
        </p:xfrm>
        <a:graphic>
          <a:graphicData uri="http://schemas.openxmlformats.org/drawingml/2006/table">
            <a:tbl>
              <a:tblPr firstRow="1">
                <a:noFill/>
                <a:tableStyleId>{DD83AE0C-F691-4B65-BAFA-69FC3B2007E5}</a:tableStyleId>
              </a:tblPr>
              <a:tblGrid>
                <a:gridCol w="1718900">
                  <a:extLst>
                    <a:ext uri="{9D8B030D-6E8A-4147-A177-3AD203B41FA5}">
                      <a16:colId xmlns:a16="http://schemas.microsoft.com/office/drawing/2014/main" val="20000"/>
                    </a:ext>
                  </a:extLst>
                </a:gridCol>
                <a:gridCol w="1033450">
                  <a:extLst>
                    <a:ext uri="{9D8B030D-6E8A-4147-A177-3AD203B41FA5}">
                      <a16:colId xmlns:a16="http://schemas.microsoft.com/office/drawing/2014/main" val="20001"/>
                    </a:ext>
                  </a:extLst>
                </a:gridCol>
              </a:tblGrid>
              <a:tr h="428075">
                <a:tc>
                  <a:txBody>
                    <a:bodyPr/>
                    <a:lstStyle/>
                    <a:p>
                      <a:pPr marL="0" lvl="0" indent="0" algn="ctr" rtl="0">
                        <a:spcBef>
                          <a:spcPts val="0"/>
                        </a:spcBef>
                        <a:spcAft>
                          <a:spcPts val="0"/>
                        </a:spcAft>
                        <a:buNone/>
                      </a:pPr>
                      <a:r>
                        <a:rPr lang="en" b="1" dirty="0">
                          <a:latin typeface="Lato"/>
                          <a:ea typeface="Lato"/>
                          <a:cs typeface="Lato"/>
                          <a:sym typeface="Lato"/>
                        </a:rPr>
                        <a:t>Established Patient</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b="1" dirty="0">
                          <a:latin typeface="Lato"/>
                          <a:ea typeface="Lato"/>
                          <a:cs typeface="Lato"/>
                          <a:sym typeface="Lato"/>
                        </a:rPr>
                        <a:t>Time </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latin typeface="Lato"/>
                          <a:ea typeface="Lato"/>
                          <a:cs typeface="Lato"/>
                          <a:sym typeface="Lato"/>
                        </a:rPr>
                        <a:t>99211</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N/A</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latin typeface="Lato"/>
                          <a:ea typeface="Lato"/>
                          <a:cs typeface="Lato"/>
                          <a:sym typeface="Lato"/>
                        </a:rPr>
                        <a:t>99212</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a:latin typeface="Lato"/>
                          <a:ea typeface="Lato"/>
                          <a:cs typeface="Lato"/>
                          <a:sym typeface="Lato"/>
                        </a:rPr>
                        <a:t>10</a:t>
                      </a:r>
                      <a:r>
                        <a:rPr lang="en">
                          <a:solidFill>
                            <a:schemeClr val="dk1"/>
                          </a:solidFill>
                          <a:latin typeface="Lato"/>
                          <a:ea typeface="Lato"/>
                          <a:cs typeface="Lato"/>
                          <a:sym typeface="Lato"/>
                        </a:rPr>
                        <a:t>–</a:t>
                      </a:r>
                      <a:r>
                        <a:rPr lang="en">
                          <a:latin typeface="Lato"/>
                          <a:ea typeface="Lato"/>
                          <a:cs typeface="Lato"/>
                          <a:sym typeface="Lato"/>
                        </a:rPr>
                        <a:t>19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b="1">
                          <a:latin typeface="Lato"/>
                          <a:ea typeface="Lato"/>
                          <a:cs typeface="Lato"/>
                          <a:sym typeface="Lato"/>
                        </a:rPr>
                        <a:t>99213</a:t>
                      </a:r>
                      <a:endParaRPr b="1">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b="1">
                          <a:latin typeface="Lato"/>
                          <a:ea typeface="Lato"/>
                          <a:cs typeface="Lato"/>
                          <a:sym typeface="Lato"/>
                        </a:rPr>
                        <a:t>20</a:t>
                      </a:r>
                      <a:r>
                        <a:rPr lang="en">
                          <a:latin typeface="Lato"/>
                          <a:ea typeface="Lato"/>
                          <a:cs typeface="Lato"/>
                          <a:sym typeface="Lato"/>
                        </a:rPr>
                        <a:t>–</a:t>
                      </a:r>
                      <a:r>
                        <a:rPr lang="en" b="1">
                          <a:latin typeface="Lato"/>
                          <a:ea typeface="Lato"/>
                          <a:cs typeface="Lato"/>
                          <a:sym typeface="Lato"/>
                        </a:rPr>
                        <a:t>29</a:t>
                      </a:r>
                      <a:endParaRPr b="1">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a:latin typeface="Lato"/>
                          <a:ea typeface="Lato"/>
                          <a:cs typeface="Lato"/>
                          <a:sym typeface="Lato"/>
                        </a:rPr>
                        <a:t>99214</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a:latin typeface="Lato"/>
                          <a:ea typeface="Lato"/>
                          <a:cs typeface="Lato"/>
                          <a:sym typeface="Lato"/>
                        </a:rPr>
                        <a:t>30</a:t>
                      </a:r>
                      <a:r>
                        <a:rPr lang="en">
                          <a:solidFill>
                            <a:schemeClr val="dk1"/>
                          </a:solidFill>
                          <a:latin typeface="Lato"/>
                          <a:ea typeface="Lato"/>
                          <a:cs typeface="Lato"/>
                          <a:sym typeface="Lato"/>
                        </a:rPr>
                        <a:t>–</a:t>
                      </a:r>
                      <a:r>
                        <a:rPr lang="en">
                          <a:latin typeface="Lato"/>
                          <a:ea typeface="Lato"/>
                          <a:cs typeface="Lato"/>
                          <a:sym typeface="Lato"/>
                        </a:rPr>
                        <a:t>39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362700">
                <a:tc>
                  <a:txBody>
                    <a:bodyPr/>
                    <a:lstStyle/>
                    <a:p>
                      <a:pPr marL="0" lvl="0" indent="0" algn="l" rtl="0">
                        <a:spcBef>
                          <a:spcPts val="0"/>
                        </a:spcBef>
                        <a:spcAft>
                          <a:spcPts val="0"/>
                        </a:spcAft>
                        <a:buNone/>
                      </a:pPr>
                      <a:r>
                        <a:rPr lang="en">
                          <a:latin typeface="Lato"/>
                          <a:ea typeface="Lato"/>
                          <a:cs typeface="Lato"/>
                          <a:sym typeface="Lato"/>
                        </a:rPr>
                        <a:t>99215</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dirty="0">
                          <a:latin typeface="Lato"/>
                          <a:ea typeface="Lato"/>
                          <a:cs typeface="Lato"/>
                          <a:sym typeface="Lato"/>
                        </a:rPr>
                        <a:t>40</a:t>
                      </a:r>
                      <a:r>
                        <a:rPr lang="en" dirty="0">
                          <a:solidFill>
                            <a:schemeClr val="dk1"/>
                          </a:solidFill>
                          <a:latin typeface="Lato"/>
                          <a:ea typeface="Lato"/>
                          <a:cs typeface="Lato"/>
                          <a:sym typeface="Lato"/>
                        </a:rPr>
                        <a:t>–</a:t>
                      </a:r>
                      <a:r>
                        <a:rPr lang="en" dirty="0">
                          <a:latin typeface="Lato"/>
                          <a:ea typeface="Lato"/>
                          <a:cs typeface="Lato"/>
                          <a:sym typeface="Lato"/>
                        </a:rPr>
                        <a:t>54</a:t>
                      </a:r>
                      <a:endParaRPr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386" name="Google Shape;386;p63"/>
          <p:cNvSpPr txBox="1">
            <a:spLocks noGrp="1"/>
          </p:cNvSpPr>
          <p:nvPr>
            <p:ph type="body" idx="1"/>
          </p:nvPr>
        </p:nvSpPr>
        <p:spPr>
          <a:xfrm>
            <a:off x="567425" y="4403425"/>
            <a:ext cx="7429800" cy="26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chemeClr val="dk1"/>
                </a:solidFill>
              </a:rPr>
              <a:t>Note:</a:t>
            </a:r>
            <a:r>
              <a:rPr lang="en" sz="1400" dirty="0">
                <a:solidFill>
                  <a:schemeClr val="dk1"/>
                </a:solidFill>
              </a:rPr>
              <a:t>  Documentation must reflect new definition of time.</a:t>
            </a:r>
            <a:endParaRPr sz="1400" dirty="0">
              <a:solidFill>
                <a:schemeClr val="dk1"/>
              </a:solidFill>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4"/>
          <p:cNvSpPr txBox="1">
            <a:spLocks noGrp="1"/>
          </p:cNvSpPr>
          <p:nvPr>
            <p:ph type="title"/>
          </p:nvPr>
        </p:nvSpPr>
        <p:spPr>
          <a:xfrm>
            <a:off x="364125" y="801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0" u="none" strike="noStrike" cap="none" dirty="0" smtClean="0">
                <a:solidFill>
                  <a:srgbClr val="434343"/>
                </a:solidFill>
                <a:effectLst/>
                <a:latin typeface="Montserrat"/>
                <a:ea typeface="Montserrat"/>
                <a:cs typeface="Montserrat"/>
                <a:sym typeface="Montserrat"/>
              </a:rPr>
              <a:t>Yasmin: </a:t>
            </a:r>
            <a:r>
              <a:rPr lang="en" dirty="0" smtClean="0"/>
              <a:t>MDM </a:t>
            </a:r>
            <a:r>
              <a:rPr lang="en" dirty="0"/>
              <a:t>Elements </a:t>
            </a:r>
            <a:endParaRPr dirty="0"/>
          </a:p>
        </p:txBody>
      </p:sp>
      <p:sp>
        <p:nvSpPr>
          <p:cNvPr id="392" name="Google Shape;392;p64"/>
          <p:cNvSpPr txBox="1">
            <a:spLocks noGrp="1"/>
          </p:cNvSpPr>
          <p:nvPr>
            <p:ph type="body" idx="1"/>
          </p:nvPr>
        </p:nvSpPr>
        <p:spPr>
          <a:xfrm>
            <a:off x="567425" y="1402575"/>
            <a:ext cx="7957200" cy="2732700"/>
          </a:xfrm>
          <a:prstGeom prst="rect">
            <a:avLst/>
          </a:prstGeom>
        </p:spPr>
        <p:txBody>
          <a:bodyPr spcFirstLastPara="1" wrap="square" lIns="91425" tIns="91425" rIns="91425" bIns="91425" anchor="t" anchorCtr="0">
            <a:noAutofit/>
          </a:bodyPr>
          <a:lstStyle/>
          <a:p>
            <a:pPr marL="457200" marR="119764" lvl="0" indent="-336550" algn="l" rtl="0">
              <a:spcBef>
                <a:spcPts val="0"/>
              </a:spcBef>
              <a:spcAft>
                <a:spcPts val="0"/>
              </a:spcAft>
              <a:buSzPts val="1700"/>
              <a:buChar char="●"/>
            </a:pPr>
            <a:r>
              <a:rPr lang="en" sz="1700" dirty="0"/>
              <a:t>E</a:t>
            </a:r>
            <a:r>
              <a:rPr lang="en" dirty="0"/>
              <a:t>lement 1, Number and Complexity of Problems</a:t>
            </a:r>
            <a:endParaRPr dirty="0"/>
          </a:p>
          <a:p>
            <a:pPr marL="914400" marR="119764" lvl="1" indent="-342900" algn="l" rtl="0">
              <a:spcBef>
                <a:spcPts val="0"/>
              </a:spcBef>
              <a:spcAft>
                <a:spcPts val="0"/>
              </a:spcAft>
              <a:buSzPts val="1800"/>
              <a:buChar char="○"/>
            </a:pPr>
            <a:r>
              <a:rPr lang="en" sz="1800" dirty="0"/>
              <a:t>Yasmin received STD and client-centered contraceptive counseling </a:t>
            </a:r>
            <a:endParaRPr sz="1800" dirty="0"/>
          </a:p>
          <a:p>
            <a:pPr marL="1371600" marR="119764" lvl="2" indent="-342900" algn="l" rtl="0">
              <a:spcBef>
                <a:spcPts val="0"/>
              </a:spcBef>
              <a:spcAft>
                <a:spcPts val="0"/>
              </a:spcAft>
              <a:buSzPts val="1800"/>
              <a:buChar char="■"/>
            </a:pPr>
            <a:r>
              <a:rPr lang="en" sz="1800" dirty="0"/>
              <a:t>Level is low; 1 uncomplicated problem </a:t>
            </a:r>
            <a:endParaRPr sz="1800" dirty="0"/>
          </a:p>
          <a:p>
            <a:pPr marL="457200" marR="119764" lvl="0" indent="-342900" algn="l" rtl="0">
              <a:spcBef>
                <a:spcPts val="0"/>
              </a:spcBef>
              <a:spcAft>
                <a:spcPts val="0"/>
              </a:spcAft>
              <a:buSzPts val="1800"/>
              <a:buChar char="●"/>
            </a:pPr>
            <a:r>
              <a:rPr lang="en" dirty="0"/>
              <a:t>Element 2, Amount and/or Complexity of Data Reviewed/Analyzed</a:t>
            </a:r>
            <a:endParaRPr dirty="0"/>
          </a:p>
          <a:p>
            <a:pPr marL="914400" marR="119764" lvl="1" indent="-342900" algn="l" rtl="0">
              <a:spcBef>
                <a:spcPts val="0"/>
              </a:spcBef>
              <a:spcAft>
                <a:spcPts val="0"/>
              </a:spcAft>
              <a:buSzPts val="1800"/>
              <a:buChar char="○"/>
            </a:pPr>
            <a:r>
              <a:rPr lang="en" sz="1800" dirty="0"/>
              <a:t>Yasmin received 2 point-of-care tests: office urine pregnancy test, HIV 1+2 test, samples sent for CT and GC NAAT</a:t>
            </a:r>
            <a:endParaRPr sz="1800" dirty="0"/>
          </a:p>
          <a:p>
            <a:pPr marL="1371600" marR="119764" lvl="2" indent="-342900" algn="l" rtl="0">
              <a:spcBef>
                <a:spcPts val="0"/>
              </a:spcBef>
              <a:spcAft>
                <a:spcPts val="0"/>
              </a:spcAft>
              <a:buSzPts val="1800"/>
              <a:buChar char="■"/>
            </a:pPr>
            <a:r>
              <a:rPr lang="en" sz="1800" dirty="0"/>
              <a:t>Level is limited </a:t>
            </a:r>
            <a:endParaRPr sz="1800" dirty="0"/>
          </a:p>
          <a:p>
            <a:pPr marL="457200" marR="119764" lvl="0" indent="-342900" algn="l" rtl="0">
              <a:lnSpc>
                <a:spcPct val="100000"/>
              </a:lnSpc>
              <a:spcBef>
                <a:spcPts val="0"/>
              </a:spcBef>
              <a:spcAft>
                <a:spcPts val="0"/>
              </a:spcAft>
              <a:buSzPts val="1800"/>
              <a:buChar char="●"/>
            </a:pPr>
            <a:r>
              <a:rPr lang="en" dirty="0"/>
              <a:t>Element 3, Risk of complications </a:t>
            </a:r>
            <a:endParaRPr dirty="0"/>
          </a:p>
          <a:p>
            <a:pPr marL="914400" marR="119764" lvl="1" indent="-342900" algn="l" rtl="0">
              <a:spcBef>
                <a:spcPts val="0"/>
              </a:spcBef>
              <a:spcAft>
                <a:spcPts val="0"/>
              </a:spcAft>
              <a:buSzPts val="1800"/>
              <a:buChar char="○"/>
            </a:pPr>
            <a:r>
              <a:rPr lang="en" sz="1800" dirty="0"/>
              <a:t>3-year LNg IUD inserted</a:t>
            </a:r>
            <a:endParaRPr sz="1800" dirty="0"/>
          </a:p>
          <a:p>
            <a:pPr marL="0" lvl="0" indent="0" algn="r" rtl="0">
              <a:spcBef>
                <a:spcPts val="1600"/>
              </a:spcBef>
              <a:spcAft>
                <a:spcPts val="0"/>
              </a:spcAft>
              <a:buNone/>
            </a:pPr>
            <a:r>
              <a:rPr lang="en" sz="1300" dirty="0"/>
              <a:t>Resource: </a:t>
            </a:r>
            <a:r>
              <a:rPr lang="en" sz="1300" u="sng" dirty="0">
                <a:solidFill>
                  <a:schemeClr val="hlink"/>
                </a:solidFill>
                <a:hlinkClick r:id="rId3"/>
              </a:rPr>
              <a:t>Elements of Medical Decision Making During Family Planning Visits</a:t>
            </a:r>
            <a:r>
              <a:rPr lang="en" sz="1300" dirty="0"/>
              <a:t> </a:t>
            </a:r>
            <a:endParaRPr sz="1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5"/>
          <p:cNvSpPr txBox="1">
            <a:spLocks noGrp="1"/>
          </p:cNvSpPr>
          <p:nvPr>
            <p:ph type="title"/>
          </p:nvPr>
        </p:nvSpPr>
        <p:spPr>
          <a:xfrm>
            <a:off x="451979" y="948479"/>
            <a:ext cx="6613839" cy="63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0" u="none" strike="noStrike" cap="none" dirty="0" smtClean="0">
                <a:solidFill>
                  <a:srgbClr val="434343"/>
                </a:solidFill>
                <a:effectLst/>
                <a:latin typeface="Montserrat"/>
                <a:ea typeface="Montserrat"/>
                <a:cs typeface="Montserrat"/>
                <a:sym typeface="Montserrat"/>
              </a:rPr>
              <a:t>Yasmin: </a:t>
            </a:r>
            <a:r>
              <a:rPr lang="en" sz="2400" dirty="0" smtClean="0"/>
              <a:t>Level </a:t>
            </a:r>
            <a:r>
              <a:rPr lang="en" sz="2400" dirty="0"/>
              <a:t>of MDM </a:t>
            </a:r>
            <a:r>
              <a:rPr lang="en" sz="2400" b="0" i="1" dirty="0"/>
              <a:t>(based on highest 2 of 3 elements)</a:t>
            </a:r>
            <a:endParaRPr sz="2400" b="0" i="1" dirty="0"/>
          </a:p>
        </p:txBody>
      </p:sp>
      <p:graphicFrame>
        <p:nvGraphicFramePr>
          <p:cNvPr id="398" name="Google Shape;398;p65" descr="Table listing problems, data, risk, and E/M code elements."/>
          <p:cNvGraphicFramePr/>
          <p:nvPr>
            <p:extLst>
              <p:ext uri="{D42A27DB-BD31-4B8C-83A1-F6EECF244321}">
                <p14:modId xmlns:p14="http://schemas.microsoft.com/office/powerpoint/2010/main" val="1515626984"/>
              </p:ext>
            </p:extLst>
          </p:nvPr>
        </p:nvGraphicFramePr>
        <p:xfrm>
          <a:off x="952500" y="1877925"/>
          <a:ext cx="7239000" cy="3075312"/>
        </p:xfrm>
        <a:graphic>
          <a:graphicData uri="http://schemas.openxmlformats.org/drawingml/2006/table">
            <a:tbl>
              <a:tblPr firstRow="1">
                <a:noFill/>
                <a:tableStyleId>{DD83AE0C-F691-4B65-BAFA-69FC3B2007E5}</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sz="1300" b="1">
                          <a:solidFill>
                            <a:schemeClr val="dk1"/>
                          </a:solidFill>
                          <a:latin typeface="Lato"/>
                          <a:ea typeface="Lato"/>
                          <a:cs typeface="Lato"/>
                          <a:sym typeface="Lato"/>
                        </a:rPr>
                        <a:t>Problems</a:t>
                      </a:r>
                      <a:endParaRPr sz="1300"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300" b="1">
                          <a:solidFill>
                            <a:schemeClr val="dk1"/>
                          </a:solidFill>
                          <a:latin typeface="Lato"/>
                          <a:ea typeface="Lato"/>
                          <a:cs typeface="Lato"/>
                          <a:sym typeface="Lato"/>
                        </a:rPr>
                        <a:t>Data</a:t>
                      </a:r>
                      <a:endParaRPr sz="1300"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300" b="1">
                          <a:solidFill>
                            <a:schemeClr val="dk1"/>
                          </a:solidFill>
                          <a:latin typeface="Lato"/>
                          <a:ea typeface="Lato"/>
                          <a:cs typeface="Lato"/>
                          <a:sym typeface="Lato"/>
                        </a:rPr>
                        <a:t>Risk</a:t>
                      </a:r>
                      <a:endParaRPr sz="1300"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300" b="1" dirty="0">
                          <a:solidFill>
                            <a:schemeClr val="dk1"/>
                          </a:solidFill>
                          <a:latin typeface="Lato"/>
                          <a:ea typeface="Lato"/>
                          <a:cs typeface="Lato"/>
                          <a:sym typeface="Lato"/>
                        </a:rPr>
                        <a:t>E/M Code </a:t>
                      </a:r>
                      <a:endParaRPr sz="1300" b="1" dirty="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dirty="0">
                          <a:solidFill>
                            <a:schemeClr val="dk1"/>
                          </a:solidFill>
                          <a:latin typeface="Lato"/>
                          <a:ea typeface="Lato"/>
                          <a:cs typeface="Lato"/>
                          <a:sym typeface="Lato"/>
                        </a:rPr>
                        <a:t>Minimal</a:t>
                      </a:r>
                      <a:endParaRPr dirty="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dirty="0">
                          <a:solidFill>
                            <a:schemeClr val="dk1"/>
                          </a:solidFill>
                          <a:latin typeface="Lato"/>
                          <a:ea typeface="Lato"/>
                          <a:cs typeface="Lato"/>
                          <a:sym typeface="Lato"/>
                        </a:rPr>
                        <a:t>Minimal or none</a:t>
                      </a:r>
                      <a:endParaRPr dirty="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Minimal risk of morbidity</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Lato"/>
                          <a:ea typeface="Lato"/>
                          <a:cs typeface="Lato"/>
                          <a:sym typeface="Lato"/>
                        </a:rPr>
                        <a:t>99202</a:t>
                      </a:r>
                      <a:endParaRPr>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a:solidFill>
                            <a:schemeClr val="dk1"/>
                          </a:solidFill>
                          <a:latin typeface="Lato"/>
                          <a:ea typeface="Lato"/>
                          <a:cs typeface="Lato"/>
                          <a:sym typeface="Lato"/>
                        </a:rPr>
                        <a:t>99212</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b="1">
                          <a:solidFill>
                            <a:schemeClr val="dk1"/>
                          </a:solidFill>
                          <a:latin typeface="Lato"/>
                          <a:ea typeface="Lato"/>
                          <a:cs typeface="Lato"/>
                          <a:sym typeface="Lato"/>
                        </a:rPr>
                        <a:t>Low</a:t>
                      </a:r>
                      <a:endParaRPr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b="1">
                          <a:solidFill>
                            <a:schemeClr val="dk1"/>
                          </a:solidFill>
                          <a:latin typeface="Lato"/>
                          <a:ea typeface="Lato"/>
                          <a:cs typeface="Lato"/>
                          <a:sym typeface="Lato"/>
                        </a:rPr>
                        <a:t>Limited</a:t>
                      </a:r>
                      <a:endParaRPr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Low risk of morbidity</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b="1">
                          <a:solidFill>
                            <a:schemeClr val="dk1"/>
                          </a:solidFill>
                          <a:latin typeface="Lato"/>
                          <a:ea typeface="Lato"/>
                          <a:cs typeface="Lato"/>
                          <a:sym typeface="Lato"/>
                        </a:rPr>
                        <a:t>99203</a:t>
                      </a:r>
                      <a:endParaRPr b="1">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b="1">
                          <a:solidFill>
                            <a:schemeClr val="dk1"/>
                          </a:solidFill>
                          <a:latin typeface="Lato"/>
                          <a:ea typeface="Lato"/>
                          <a:cs typeface="Lato"/>
                          <a:sym typeface="Lato"/>
                        </a:rPr>
                        <a:t>99213</a:t>
                      </a:r>
                      <a:endParaRPr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Moderate</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Moderate</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b="1">
                          <a:solidFill>
                            <a:schemeClr val="dk1"/>
                          </a:solidFill>
                          <a:latin typeface="Lato"/>
                          <a:ea typeface="Lato"/>
                          <a:cs typeface="Lato"/>
                          <a:sym typeface="Lato"/>
                        </a:rPr>
                        <a:t>Moderate risk of morbidity</a:t>
                      </a:r>
                      <a:endParaRPr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Lato"/>
                          <a:ea typeface="Lato"/>
                          <a:cs typeface="Lato"/>
                          <a:sym typeface="Lato"/>
                        </a:rPr>
                        <a:t>99204</a:t>
                      </a:r>
                      <a:endParaRPr>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a:solidFill>
                            <a:schemeClr val="dk1"/>
                          </a:solidFill>
                          <a:latin typeface="Lato"/>
                          <a:ea typeface="Lato"/>
                          <a:cs typeface="Lato"/>
                          <a:sym typeface="Lato"/>
                        </a:rPr>
                        <a:t>99214</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High</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Extensive</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High risk of morbidity</a:t>
                      </a:r>
                      <a:endParaRPr>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dirty="0">
                          <a:solidFill>
                            <a:schemeClr val="dk1"/>
                          </a:solidFill>
                          <a:latin typeface="Lato"/>
                          <a:ea typeface="Lato"/>
                          <a:cs typeface="Lato"/>
                          <a:sym typeface="Lato"/>
                        </a:rPr>
                        <a:t>99205</a:t>
                      </a:r>
                      <a:endParaRPr dirty="0">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dirty="0">
                          <a:solidFill>
                            <a:schemeClr val="dk1"/>
                          </a:solidFill>
                          <a:latin typeface="Lato"/>
                          <a:ea typeface="Lato"/>
                          <a:cs typeface="Lato"/>
                          <a:sym typeface="Lato"/>
                        </a:rPr>
                        <a:t>99215</a:t>
                      </a:r>
                      <a:endParaRPr dirty="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6"/>
          <p:cNvSpPr txBox="1">
            <a:spLocks noGrp="1"/>
          </p:cNvSpPr>
          <p:nvPr>
            <p:ph type="title"/>
          </p:nvPr>
        </p:nvSpPr>
        <p:spPr>
          <a:xfrm>
            <a:off x="356616" y="41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Yasmin: </a:t>
            </a:r>
            <a:r>
              <a:rPr lang="en" dirty="0"/>
              <a:t>Coding Framework</a:t>
            </a:r>
            <a:endParaRPr dirty="0"/>
          </a:p>
        </p:txBody>
      </p:sp>
      <p:graphicFrame>
        <p:nvGraphicFramePr>
          <p:cNvPr id="404" name="Google Shape;404;p66" descr="Table listing service, CPT/HCPCS II Code, and ICD-10-CM Code elements."/>
          <p:cNvGraphicFramePr/>
          <p:nvPr>
            <p:extLst>
              <p:ext uri="{D42A27DB-BD31-4B8C-83A1-F6EECF244321}">
                <p14:modId xmlns:p14="http://schemas.microsoft.com/office/powerpoint/2010/main" val="2344960741"/>
              </p:ext>
            </p:extLst>
          </p:nvPr>
        </p:nvGraphicFramePr>
        <p:xfrm>
          <a:off x="865363" y="1340100"/>
          <a:ext cx="7654600" cy="3330522"/>
        </p:xfrm>
        <a:graphic>
          <a:graphicData uri="http://schemas.openxmlformats.org/drawingml/2006/table">
            <a:tbl>
              <a:tblPr firstRow="1">
                <a:noFill/>
                <a:tableStyleId>{DD83AE0C-F691-4B65-BAFA-69FC3B2007E5}</a:tableStyleId>
              </a:tblPr>
              <a:tblGrid>
                <a:gridCol w="1341875">
                  <a:extLst>
                    <a:ext uri="{9D8B030D-6E8A-4147-A177-3AD203B41FA5}">
                      <a16:colId xmlns:a16="http://schemas.microsoft.com/office/drawing/2014/main" val="20000"/>
                    </a:ext>
                  </a:extLst>
                </a:gridCol>
                <a:gridCol w="3986450">
                  <a:extLst>
                    <a:ext uri="{9D8B030D-6E8A-4147-A177-3AD203B41FA5}">
                      <a16:colId xmlns:a16="http://schemas.microsoft.com/office/drawing/2014/main" val="20001"/>
                    </a:ext>
                  </a:extLst>
                </a:gridCol>
                <a:gridCol w="2326275">
                  <a:extLst>
                    <a:ext uri="{9D8B030D-6E8A-4147-A177-3AD203B41FA5}">
                      <a16:colId xmlns:a16="http://schemas.microsoft.com/office/drawing/2014/main" val="20002"/>
                    </a:ext>
                  </a:extLst>
                </a:gridCol>
              </a:tblGrid>
              <a:tr h="365725">
                <a:tc>
                  <a:txBody>
                    <a:bodyPr/>
                    <a:lstStyle/>
                    <a:p>
                      <a:pPr marL="0" lvl="0" indent="0" algn="l" rtl="0">
                        <a:spcBef>
                          <a:spcPts val="0"/>
                        </a:spcBef>
                        <a:spcAft>
                          <a:spcPts val="0"/>
                        </a:spcAft>
                        <a:buNone/>
                      </a:pPr>
                      <a:r>
                        <a:rPr lang="en-US" sz="1200" b="1" dirty="0" smtClean="0">
                          <a:solidFill>
                            <a:schemeClr val="dk1"/>
                          </a:solidFill>
                          <a:latin typeface="Lato"/>
                          <a:ea typeface="Lato"/>
                          <a:cs typeface="Lato"/>
                          <a:sym typeface="Lato"/>
                        </a:rPr>
                        <a:t>Service</a:t>
                      </a:r>
                      <a:endParaRPr sz="12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200" b="1">
                          <a:solidFill>
                            <a:schemeClr val="dk1"/>
                          </a:solidFill>
                          <a:latin typeface="Lato"/>
                          <a:ea typeface="Lato"/>
                          <a:cs typeface="Lato"/>
                          <a:sym typeface="Lato"/>
                        </a:rPr>
                        <a:t>CPT/HCPCS II Code</a:t>
                      </a:r>
                      <a:endParaRPr sz="12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ICD-10-CM Code</a:t>
                      </a:r>
                      <a:endParaRPr sz="12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extLst>
                  <a:ext uri="{0D108BD9-81ED-4DB2-BD59-A6C34878D82A}">
                    <a16:rowId xmlns:a16="http://schemas.microsoft.com/office/drawing/2014/main" val="10000"/>
                  </a:ext>
                </a:extLst>
              </a:tr>
              <a:tr h="365725">
                <a:tc>
                  <a:txBody>
                    <a:bodyPr/>
                    <a:lstStyle/>
                    <a:p>
                      <a:pPr marL="0" lvl="0" indent="0" algn="l" rtl="0">
                        <a:spcBef>
                          <a:spcPts val="0"/>
                        </a:spcBef>
                        <a:spcAft>
                          <a:spcPts val="0"/>
                        </a:spcAft>
                        <a:buNone/>
                      </a:pPr>
                      <a:r>
                        <a:rPr lang="en" sz="1300">
                          <a:solidFill>
                            <a:schemeClr val="dk1"/>
                          </a:solidFill>
                          <a:latin typeface="Lato"/>
                          <a:ea typeface="Lato"/>
                          <a:cs typeface="Lato"/>
                          <a:sym typeface="Lato"/>
                        </a:rPr>
                        <a:t>Procedure</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58300 (Insert IUD)</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Z30.430 (Insertion of IUD)</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25">
                <a:tc>
                  <a:txBody>
                    <a:bodyPr/>
                    <a:lstStyle/>
                    <a:p>
                      <a:pPr marL="0" lvl="0" indent="0" algn="l" rtl="0">
                        <a:spcBef>
                          <a:spcPts val="0"/>
                        </a:spcBef>
                        <a:spcAft>
                          <a:spcPts val="0"/>
                        </a:spcAft>
                        <a:buNone/>
                      </a:pPr>
                      <a:r>
                        <a:rPr lang="en" sz="1300">
                          <a:solidFill>
                            <a:schemeClr val="dk1"/>
                          </a:solidFill>
                          <a:latin typeface="Lato"/>
                          <a:ea typeface="Lato"/>
                          <a:cs typeface="Lato"/>
                          <a:sym typeface="Lato"/>
                        </a:rPr>
                        <a:t>Supply/Drug(s)</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1300" dirty="0">
                          <a:solidFill>
                            <a:schemeClr val="dk1"/>
                          </a:solidFill>
                          <a:latin typeface="Lato"/>
                          <a:ea typeface="Lato"/>
                          <a:cs typeface="Lato"/>
                          <a:sym typeface="Lato"/>
                        </a:rPr>
                        <a:t>J7301   (LNG-IUS, 13.5 mg)</a:t>
                      </a:r>
                      <a:endParaRPr sz="1300"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1300" dirty="0">
                          <a:solidFill>
                            <a:schemeClr val="dk1"/>
                          </a:solidFill>
                          <a:latin typeface="Lato"/>
                          <a:ea typeface="Lato"/>
                          <a:cs typeface="Lato"/>
                          <a:sym typeface="Lato"/>
                        </a:rPr>
                        <a:t>Z30.430</a:t>
                      </a:r>
                      <a:endParaRPr sz="1300"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576050">
                <a:tc>
                  <a:txBody>
                    <a:bodyPr/>
                    <a:lstStyle/>
                    <a:p>
                      <a:pPr marL="0" lvl="0" indent="0" algn="l" rtl="0">
                        <a:spcBef>
                          <a:spcPts val="0"/>
                        </a:spcBef>
                        <a:spcAft>
                          <a:spcPts val="0"/>
                        </a:spcAft>
                        <a:buNone/>
                      </a:pPr>
                      <a:r>
                        <a:rPr lang="en" sz="1300">
                          <a:solidFill>
                            <a:schemeClr val="dk1"/>
                          </a:solidFill>
                          <a:latin typeface="Lato"/>
                          <a:ea typeface="Lato"/>
                          <a:cs typeface="Lato"/>
                          <a:sym typeface="Lato"/>
                        </a:rPr>
                        <a:t>Point-of-care tests</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81025     	UPT</a:t>
                      </a:r>
                      <a:endParaRPr sz="13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86703     	HIV 1+2</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Z32.02  (Preg test, neg)</a:t>
                      </a:r>
                      <a:endParaRPr sz="13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Z11.4	(Screen for HIV)</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76050">
                <a:tc>
                  <a:txBody>
                    <a:bodyPr/>
                    <a:lstStyle/>
                    <a:p>
                      <a:pPr marL="0" lvl="0" indent="0" algn="l" rtl="0">
                        <a:spcBef>
                          <a:spcPts val="0"/>
                        </a:spcBef>
                        <a:spcAft>
                          <a:spcPts val="0"/>
                        </a:spcAft>
                        <a:buNone/>
                      </a:pPr>
                      <a:r>
                        <a:rPr lang="en" sz="1300">
                          <a:solidFill>
                            <a:schemeClr val="dk1"/>
                          </a:solidFill>
                          <a:latin typeface="Lato"/>
                          <a:ea typeface="Lato"/>
                          <a:cs typeface="Lato"/>
                          <a:sym typeface="Lato"/>
                        </a:rPr>
                        <a:t>E/M</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99213-25</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600"/>
                        </a:spcBef>
                        <a:spcAft>
                          <a:spcPts val="0"/>
                        </a:spcAft>
                        <a:buNone/>
                      </a:pPr>
                      <a:r>
                        <a:rPr lang="en" sz="1300">
                          <a:solidFill>
                            <a:schemeClr val="dk1"/>
                          </a:solidFill>
                          <a:latin typeface="Lato"/>
                          <a:ea typeface="Lato"/>
                          <a:cs typeface="Lato"/>
                          <a:sym typeface="Lato"/>
                        </a:rPr>
                        <a:t>Z30.09  (Other FP advice)</a:t>
                      </a:r>
                      <a:br>
                        <a:rPr lang="en" sz="1300">
                          <a:solidFill>
                            <a:schemeClr val="dk1"/>
                          </a:solidFill>
                          <a:latin typeface="Lato"/>
                          <a:ea typeface="Lato"/>
                          <a:cs typeface="Lato"/>
                          <a:sym typeface="Lato"/>
                        </a:rPr>
                      </a:br>
                      <a:r>
                        <a:rPr lang="en" sz="1300">
                          <a:solidFill>
                            <a:schemeClr val="dk1"/>
                          </a:solidFill>
                          <a:latin typeface="Lato"/>
                          <a:ea typeface="Lato"/>
                          <a:cs typeface="Lato"/>
                          <a:sym typeface="Lato"/>
                        </a:rPr>
                        <a:t>Z11.3	(Screen for STD)</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606725">
                <a:tc>
                  <a:txBody>
                    <a:bodyPr/>
                    <a:lstStyle/>
                    <a:p>
                      <a:pPr marL="0" lvl="0" indent="0" algn="l" rtl="0">
                        <a:spcBef>
                          <a:spcPts val="0"/>
                        </a:spcBef>
                        <a:spcAft>
                          <a:spcPts val="0"/>
                        </a:spcAft>
                        <a:buNone/>
                      </a:pPr>
                      <a:r>
                        <a:rPr lang="en" sz="1300">
                          <a:solidFill>
                            <a:schemeClr val="dk1"/>
                          </a:solidFill>
                          <a:latin typeface="Lato"/>
                          <a:ea typeface="Lato"/>
                          <a:cs typeface="Lato"/>
                          <a:sym typeface="Lato"/>
                        </a:rPr>
                        <a:t>Modifier </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-25 indicates that a significant and separately identifiable E/M was provided on the same date of service as a procedure</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300"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7"/>
          <p:cNvSpPr txBox="1">
            <a:spLocks noGrp="1"/>
          </p:cNvSpPr>
          <p:nvPr>
            <p:ph type="title"/>
          </p:nvPr>
        </p:nvSpPr>
        <p:spPr>
          <a:xfrm>
            <a:off x="372350" y="65665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Gabrielle </a:t>
            </a:r>
            <a:r>
              <a:rPr lang="en" sz="1800" dirty="0"/>
              <a:t>(she/her)</a:t>
            </a:r>
            <a:endParaRPr sz="1800" dirty="0"/>
          </a:p>
        </p:txBody>
      </p:sp>
      <p:sp>
        <p:nvSpPr>
          <p:cNvPr id="410" name="Google Shape;410;p67"/>
          <p:cNvSpPr txBox="1">
            <a:spLocks noGrp="1"/>
          </p:cNvSpPr>
          <p:nvPr>
            <p:ph type="body" idx="1"/>
          </p:nvPr>
        </p:nvSpPr>
        <p:spPr>
          <a:xfrm>
            <a:off x="3134525" y="1337575"/>
            <a:ext cx="5539500" cy="3179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Gabrielle is a 41-year-old established patient </a:t>
            </a:r>
            <a:br>
              <a:rPr lang="en" sz="1400" dirty="0"/>
            </a:br>
            <a:r>
              <a:rPr lang="en" sz="1400" dirty="0"/>
              <a:t>seen for a well-person visit; no complaints</a:t>
            </a:r>
            <a:endParaRPr sz="1400" dirty="0"/>
          </a:p>
          <a:p>
            <a:pPr marL="457200" lvl="0" indent="-317500" algn="l" rtl="0">
              <a:spcBef>
                <a:spcPts val="0"/>
              </a:spcBef>
              <a:spcAft>
                <a:spcPts val="0"/>
              </a:spcAft>
              <a:buSzPts val="1400"/>
              <a:buChar char="●"/>
            </a:pPr>
            <a:r>
              <a:rPr lang="en" sz="1400" dirty="0"/>
              <a:t>Currently using oral contraceptives; wants to continue</a:t>
            </a:r>
            <a:endParaRPr sz="1400" dirty="0"/>
          </a:p>
          <a:p>
            <a:pPr marL="457200" lvl="0" indent="-317500" algn="l" rtl="0">
              <a:spcBef>
                <a:spcPts val="0"/>
              </a:spcBef>
              <a:spcAft>
                <a:spcPts val="0"/>
              </a:spcAft>
              <a:buSzPts val="1400"/>
              <a:buChar char="●"/>
            </a:pPr>
            <a:r>
              <a:rPr lang="en" sz="1400" dirty="0"/>
              <a:t>Provider notices a vaginal discharge and performs microscopy</a:t>
            </a:r>
            <a:endParaRPr sz="1400" dirty="0"/>
          </a:p>
          <a:p>
            <a:pPr marL="457200" lvl="0" indent="-317500" algn="l" rtl="0">
              <a:spcBef>
                <a:spcPts val="0"/>
              </a:spcBef>
              <a:spcAft>
                <a:spcPts val="0"/>
              </a:spcAft>
              <a:buSzPts val="1400"/>
              <a:buChar char="●"/>
            </a:pPr>
            <a:r>
              <a:rPr lang="en" sz="1400" dirty="0"/>
              <a:t>Gabrielle is diagnosed with bacterial vaginosis (BV) and given the option of treatment</a:t>
            </a:r>
            <a:endParaRPr sz="1400" dirty="0"/>
          </a:p>
          <a:p>
            <a:pPr marL="457200" lvl="0" indent="-317500" algn="l" rtl="0">
              <a:spcBef>
                <a:spcPts val="0"/>
              </a:spcBef>
              <a:spcAft>
                <a:spcPts val="0"/>
              </a:spcAft>
              <a:buSzPts val="1400"/>
              <a:buChar char="●"/>
            </a:pPr>
            <a:r>
              <a:rPr lang="en" sz="1400" dirty="0"/>
              <a:t>Gabrielle is dispensed oral metronidazole </a:t>
            </a:r>
            <a:br>
              <a:rPr lang="en" sz="1400" dirty="0"/>
            </a:br>
            <a:r>
              <a:rPr lang="en" sz="1400" dirty="0"/>
              <a:t>and counseled re BV</a:t>
            </a:r>
            <a:endParaRPr sz="1400" dirty="0"/>
          </a:p>
          <a:p>
            <a:pPr marL="457200" lvl="0" indent="-317500" algn="l" rtl="0">
              <a:spcBef>
                <a:spcPts val="0"/>
              </a:spcBef>
              <a:spcAft>
                <a:spcPts val="0"/>
              </a:spcAft>
              <a:buSzPts val="1400"/>
              <a:buChar char="●"/>
            </a:pPr>
            <a:r>
              <a:rPr lang="en" sz="1400" dirty="0"/>
              <a:t>13 cycles of oral contraceptives dispensed, per her request</a:t>
            </a:r>
            <a:endParaRPr sz="1400" dirty="0"/>
          </a:p>
          <a:p>
            <a:pPr marL="457200" lvl="0" indent="-317500" algn="l" rtl="0">
              <a:spcBef>
                <a:spcPts val="0"/>
              </a:spcBef>
              <a:spcAft>
                <a:spcPts val="0"/>
              </a:spcAft>
              <a:buSzPts val="1400"/>
              <a:buChar char="●"/>
            </a:pPr>
            <a:r>
              <a:rPr lang="en" sz="1400" dirty="0"/>
              <a:t>Total time</a:t>
            </a:r>
            <a:endParaRPr sz="1400" dirty="0"/>
          </a:p>
          <a:p>
            <a:pPr marL="914400" lvl="1" indent="-317500" algn="l" rtl="0">
              <a:spcBef>
                <a:spcPts val="0"/>
              </a:spcBef>
              <a:spcAft>
                <a:spcPts val="0"/>
              </a:spcAft>
              <a:buSzPts val="1400"/>
              <a:buChar char="○"/>
            </a:pPr>
            <a:r>
              <a:rPr lang="en" sz="1400" dirty="0"/>
              <a:t>Face-to-face time: 32 minutes (20 minutes well-person </a:t>
            </a:r>
            <a:br>
              <a:rPr lang="en" sz="1400" dirty="0"/>
            </a:br>
            <a:r>
              <a:rPr lang="en" sz="1400" dirty="0"/>
              <a:t>visit; 12 mins BV)</a:t>
            </a:r>
            <a:endParaRPr sz="1400" dirty="0"/>
          </a:p>
          <a:p>
            <a:pPr marL="914400" lvl="1" indent="-317500" algn="l" rtl="0">
              <a:spcBef>
                <a:spcPts val="0"/>
              </a:spcBef>
              <a:spcAft>
                <a:spcPts val="0"/>
              </a:spcAft>
              <a:buSzPts val="1400"/>
              <a:buChar char="○"/>
            </a:pPr>
            <a:r>
              <a:rPr lang="en" sz="1400" dirty="0"/>
              <a:t>Total time: 39 minutes </a:t>
            </a:r>
            <a:endParaRPr sz="1400" dirty="0"/>
          </a:p>
        </p:txBody>
      </p:sp>
      <p:pic>
        <p:nvPicPr>
          <p:cNvPr id="411" name="Google Shape;411;p67" descr="middle-aged woman talking with health care provider"/>
          <p:cNvPicPr preferRelativeResize="0"/>
          <p:nvPr/>
        </p:nvPicPr>
        <p:blipFill rotWithShape="1">
          <a:blip r:embed="rId3">
            <a:alphaModFix/>
          </a:blip>
          <a:srcRect l="4833" t="-743" r="34442" b="9000"/>
          <a:stretch/>
        </p:blipFill>
        <p:spPr>
          <a:xfrm>
            <a:off x="475750" y="1426800"/>
            <a:ext cx="2704599" cy="27236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dirty="0">
                <a:solidFill>
                  <a:srgbClr val="434343"/>
                </a:solidFill>
              </a:rPr>
              <a:t>Today’s RH</a:t>
            </a:r>
            <a:r>
              <a:rPr lang="en" sz="2600" dirty="0"/>
              <a:t>NTC </a:t>
            </a:r>
            <a:r>
              <a:rPr lang="en" sz="2600" dirty="0">
                <a:solidFill>
                  <a:srgbClr val="434343"/>
                </a:solidFill>
              </a:rPr>
              <a:t>Webinar Team </a:t>
            </a:r>
            <a:endParaRPr dirty="0"/>
          </a:p>
        </p:txBody>
      </p:sp>
      <p:sp>
        <p:nvSpPr>
          <p:cNvPr id="243" name="Google Shape;243;p41"/>
          <p:cNvSpPr txBox="1">
            <a:spLocks noGrp="1"/>
          </p:cNvSpPr>
          <p:nvPr>
            <p:ph type="body" idx="1"/>
          </p:nvPr>
        </p:nvSpPr>
        <p:spPr>
          <a:xfrm>
            <a:off x="1085675" y="3874400"/>
            <a:ext cx="1682400" cy="82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b="1" dirty="0">
                <a:solidFill>
                  <a:srgbClr val="434343"/>
                </a:solidFill>
              </a:rPr>
              <a:t>Caitlin Hungate (she/her)</a:t>
            </a:r>
            <a:endParaRPr dirty="0">
              <a:solidFill>
                <a:srgbClr val="434343"/>
              </a:solidFill>
            </a:endParaRPr>
          </a:p>
        </p:txBody>
      </p:sp>
      <p:pic>
        <p:nvPicPr>
          <p:cNvPr id="246" name="Google Shape;246;p41"/>
          <p:cNvPicPr preferRelativeResize="0"/>
          <p:nvPr/>
        </p:nvPicPr>
        <p:blipFill rotWithShape="1">
          <a:blip r:embed="rId3">
            <a:alphaModFix/>
          </a:blip>
          <a:srcRect t="3002" b="19418"/>
          <a:stretch/>
        </p:blipFill>
        <p:spPr>
          <a:xfrm>
            <a:off x="1124750" y="2016675"/>
            <a:ext cx="1431300" cy="1477800"/>
          </a:xfrm>
          <a:prstGeom prst="ellipse">
            <a:avLst/>
          </a:prstGeom>
          <a:noFill/>
          <a:ln>
            <a:noFill/>
          </a:ln>
        </p:spPr>
      </p:pic>
      <p:sp>
        <p:nvSpPr>
          <p:cNvPr id="244" name="Google Shape;244;p41"/>
          <p:cNvSpPr txBox="1">
            <a:spLocks noGrp="1"/>
          </p:cNvSpPr>
          <p:nvPr>
            <p:ph type="body" idx="2"/>
          </p:nvPr>
        </p:nvSpPr>
        <p:spPr>
          <a:xfrm>
            <a:off x="3828800" y="3874400"/>
            <a:ext cx="1682400" cy="82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800"/>
              <a:buFont typeface="Arial"/>
              <a:buNone/>
            </a:pPr>
            <a:r>
              <a:rPr lang="en" sz="1300" b="1" dirty="0">
                <a:solidFill>
                  <a:srgbClr val="434343"/>
                </a:solidFill>
              </a:rPr>
              <a:t>Nancy Thomas</a:t>
            </a:r>
            <a:endParaRPr sz="1300" b="1" dirty="0">
              <a:solidFill>
                <a:srgbClr val="434343"/>
              </a:solidFill>
            </a:endParaRPr>
          </a:p>
          <a:p>
            <a:pPr marL="0" lvl="0" indent="0" algn="ctr" rtl="0">
              <a:spcBef>
                <a:spcPts val="0"/>
              </a:spcBef>
              <a:spcAft>
                <a:spcPts val="0"/>
              </a:spcAft>
              <a:buNone/>
            </a:pPr>
            <a:r>
              <a:rPr lang="en" sz="1300" b="1" dirty="0">
                <a:solidFill>
                  <a:srgbClr val="434343"/>
                </a:solidFill>
              </a:rPr>
              <a:t>(she/her)</a:t>
            </a:r>
            <a:endParaRPr dirty="0">
              <a:solidFill>
                <a:srgbClr val="434343"/>
              </a:solidFill>
            </a:endParaRPr>
          </a:p>
        </p:txBody>
      </p:sp>
      <p:pic>
        <p:nvPicPr>
          <p:cNvPr id="242" name="Google Shape;242;p41"/>
          <p:cNvPicPr preferRelativeResize="0"/>
          <p:nvPr/>
        </p:nvPicPr>
        <p:blipFill rotWithShape="1">
          <a:blip r:embed="rId4">
            <a:alphaModFix/>
          </a:blip>
          <a:srcRect/>
          <a:stretch/>
        </p:blipFill>
        <p:spPr>
          <a:xfrm>
            <a:off x="3878138" y="2051991"/>
            <a:ext cx="1431300" cy="1458300"/>
          </a:xfrm>
          <a:prstGeom prst="ellipse">
            <a:avLst/>
          </a:prstGeom>
          <a:noFill/>
          <a:ln>
            <a:noFill/>
          </a:ln>
        </p:spPr>
      </p:pic>
      <p:sp>
        <p:nvSpPr>
          <p:cNvPr id="245" name="Google Shape;245;p41"/>
          <p:cNvSpPr txBox="1">
            <a:spLocks noGrp="1"/>
          </p:cNvSpPr>
          <p:nvPr>
            <p:ph type="body" idx="3"/>
          </p:nvPr>
        </p:nvSpPr>
        <p:spPr>
          <a:xfrm>
            <a:off x="6419525" y="3874400"/>
            <a:ext cx="1682400" cy="82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800"/>
              <a:buFont typeface="Arial"/>
              <a:buNone/>
            </a:pPr>
            <a:r>
              <a:rPr lang="en" sz="1300" b="1" dirty="0">
                <a:solidFill>
                  <a:srgbClr val="434343"/>
                </a:solidFill>
              </a:rPr>
              <a:t>Robbie Floyd</a:t>
            </a:r>
            <a:endParaRPr sz="1300" b="1" dirty="0">
              <a:solidFill>
                <a:srgbClr val="434343"/>
              </a:solidFill>
            </a:endParaRPr>
          </a:p>
          <a:p>
            <a:pPr marL="0" lvl="0" indent="0" algn="ctr" rtl="0">
              <a:spcBef>
                <a:spcPts val="0"/>
              </a:spcBef>
              <a:spcAft>
                <a:spcPts val="0"/>
              </a:spcAft>
              <a:buClr>
                <a:schemeClr val="dk1"/>
              </a:buClr>
              <a:buSzPts val="1100"/>
              <a:buFont typeface="Arial"/>
              <a:buNone/>
            </a:pPr>
            <a:r>
              <a:rPr lang="en" sz="1300" b="1" dirty="0">
                <a:solidFill>
                  <a:srgbClr val="434343"/>
                </a:solidFill>
              </a:rPr>
              <a:t>(he/him)</a:t>
            </a:r>
            <a:endParaRPr sz="1300" b="1" dirty="0">
              <a:solidFill>
                <a:srgbClr val="434343"/>
              </a:solidFill>
            </a:endParaRPr>
          </a:p>
        </p:txBody>
      </p:sp>
      <p:pic>
        <p:nvPicPr>
          <p:cNvPr id="247" name="Google Shape;247;p41"/>
          <p:cNvPicPr preferRelativeResize="0"/>
          <p:nvPr/>
        </p:nvPicPr>
        <p:blipFill rotWithShape="1">
          <a:blip r:embed="rId5">
            <a:alphaModFix/>
          </a:blip>
          <a:srcRect b="37992"/>
          <a:stretch/>
        </p:blipFill>
        <p:spPr>
          <a:xfrm>
            <a:off x="6409025" y="2037000"/>
            <a:ext cx="1598400" cy="1472100"/>
          </a:xfrm>
          <a:prstGeom prst="ellipse">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8"/>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0" u="none" strike="noStrike" cap="none" dirty="0" smtClean="0">
                <a:solidFill>
                  <a:srgbClr val="434343"/>
                </a:solidFill>
                <a:effectLst/>
                <a:latin typeface="Montserrat"/>
                <a:ea typeface="Montserrat"/>
                <a:cs typeface="Montserrat"/>
                <a:sym typeface="Montserrat"/>
              </a:rPr>
              <a:t>Gabrielle: </a:t>
            </a:r>
            <a:r>
              <a:rPr lang="en" dirty="0" smtClean="0"/>
              <a:t>Which </a:t>
            </a:r>
            <a:r>
              <a:rPr lang="en" dirty="0"/>
              <a:t>E/M Code to Use? </a:t>
            </a:r>
            <a:endParaRPr dirty="0"/>
          </a:p>
        </p:txBody>
      </p:sp>
      <p:sp>
        <p:nvSpPr>
          <p:cNvPr id="417" name="Google Shape;417;p68"/>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For this patient, does the payer policy specify? </a:t>
            </a:r>
            <a:endParaRPr dirty="0"/>
          </a:p>
          <a:p>
            <a:pPr marL="914400" lvl="1" indent="-317500" algn="l" rtl="0">
              <a:spcBef>
                <a:spcPts val="0"/>
              </a:spcBef>
              <a:spcAft>
                <a:spcPts val="0"/>
              </a:spcAft>
              <a:buSzPts val="1400"/>
              <a:buChar char="○"/>
            </a:pPr>
            <a:r>
              <a:rPr lang="en" dirty="0"/>
              <a:t>Preventive services (check-up visit) or</a:t>
            </a:r>
            <a:endParaRPr dirty="0"/>
          </a:p>
          <a:p>
            <a:pPr marL="914400" lvl="1" indent="-317500" algn="l" rtl="0">
              <a:spcBef>
                <a:spcPts val="0"/>
              </a:spcBef>
              <a:spcAft>
                <a:spcPts val="0"/>
              </a:spcAft>
              <a:buSzPts val="1400"/>
              <a:buChar char="○"/>
            </a:pPr>
            <a:r>
              <a:rPr lang="en" dirty="0"/>
              <a:t>Problem-oriented visit, established</a:t>
            </a:r>
            <a:endParaRPr dirty="0"/>
          </a:p>
          <a:p>
            <a:pPr marL="457200" lvl="0" indent="-342900" algn="l" rtl="0">
              <a:spcBef>
                <a:spcPts val="0"/>
              </a:spcBef>
              <a:spcAft>
                <a:spcPts val="0"/>
              </a:spcAft>
              <a:buSzPts val="1800"/>
              <a:buChar char="●"/>
            </a:pPr>
            <a:r>
              <a:rPr lang="en" dirty="0"/>
              <a:t>What are the comparative reimbursement rates for the covered codes? Code for the highest supported code</a:t>
            </a:r>
            <a:endParaRPr dirty="0"/>
          </a:p>
          <a:p>
            <a:pPr marL="457200" lvl="0" indent="-342900" algn="l" rtl="0">
              <a:spcBef>
                <a:spcPts val="0"/>
              </a:spcBef>
              <a:spcAft>
                <a:spcPts val="0"/>
              </a:spcAft>
              <a:buSzPts val="1800"/>
              <a:buChar char="●"/>
            </a:pPr>
            <a:r>
              <a:rPr lang="en" dirty="0"/>
              <a:t>If </a:t>
            </a:r>
            <a:r>
              <a:rPr lang="en" i="1" dirty="0"/>
              <a:t>only</a:t>
            </a:r>
            <a:r>
              <a:rPr lang="en" dirty="0"/>
              <a:t> problem-oriented visit codes (9920x, 9921x) are covered, code fo the higher E/M level based on: </a:t>
            </a:r>
            <a:endParaRPr dirty="0"/>
          </a:p>
          <a:p>
            <a:pPr marL="914400" lvl="1" indent="-317500" algn="l" rtl="0">
              <a:spcBef>
                <a:spcPts val="0"/>
              </a:spcBef>
              <a:spcAft>
                <a:spcPts val="0"/>
              </a:spcAft>
              <a:buSzPts val="1400"/>
              <a:buChar char="○"/>
            </a:pPr>
            <a:r>
              <a:rPr lang="en" dirty="0"/>
              <a:t>MDM</a:t>
            </a:r>
            <a:endParaRPr dirty="0"/>
          </a:p>
          <a:p>
            <a:pPr marL="914400" lvl="1" indent="-317500" algn="l" rtl="0">
              <a:spcBef>
                <a:spcPts val="0"/>
              </a:spcBef>
              <a:spcAft>
                <a:spcPts val="0"/>
              </a:spcAft>
              <a:buSzPts val="1400"/>
              <a:buChar char="○"/>
            </a:pPr>
            <a:r>
              <a:rPr lang="en" dirty="0"/>
              <a:t>Total time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9"/>
          <p:cNvSpPr txBox="1">
            <a:spLocks noGrp="1"/>
          </p:cNvSpPr>
          <p:nvPr>
            <p:ph type="title"/>
          </p:nvPr>
        </p:nvSpPr>
        <p:spPr>
          <a:xfrm>
            <a:off x="364125" y="731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0" u="none" strike="noStrike" cap="none" dirty="0" smtClean="0">
                <a:solidFill>
                  <a:srgbClr val="434343"/>
                </a:solidFill>
                <a:effectLst/>
                <a:latin typeface="Montserrat"/>
                <a:ea typeface="Montserrat"/>
                <a:cs typeface="Montserrat"/>
                <a:sym typeface="Montserrat"/>
              </a:rPr>
              <a:t>Gabrielle - </a:t>
            </a:r>
            <a:r>
              <a:rPr lang="en" dirty="0" smtClean="0"/>
              <a:t>E/M</a:t>
            </a:r>
            <a:r>
              <a:rPr lang="en" dirty="0"/>
              <a:t>: </a:t>
            </a:r>
            <a:r>
              <a:rPr lang="en" dirty="0" smtClean="0"/>
              <a:t>Preventive</a:t>
            </a:r>
            <a:br>
              <a:rPr lang="en" dirty="0" smtClean="0"/>
            </a:br>
            <a:r>
              <a:rPr lang="en" dirty="0" smtClean="0"/>
              <a:t>Medicine </a:t>
            </a:r>
            <a:r>
              <a:rPr lang="en" dirty="0"/>
              <a:t>Codes </a:t>
            </a:r>
            <a:endParaRPr dirty="0"/>
          </a:p>
        </p:txBody>
      </p:sp>
      <p:sp>
        <p:nvSpPr>
          <p:cNvPr id="423" name="Google Shape;423;p69"/>
          <p:cNvSpPr txBox="1">
            <a:spLocks noGrp="1"/>
          </p:cNvSpPr>
          <p:nvPr>
            <p:ph type="body" idx="1"/>
          </p:nvPr>
        </p:nvSpPr>
        <p:spPr>
          <a:xfrm>
            <a:off x="415025" y="1895025"/>
            <a:ext cx="7429800" cy="47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dirty="0"/>
              <a:t>Gabrielle, age 41, presents as an established patient for well-person visit</a:t>
            </a:r>
            <a:endParaRPr sz="1700" dirty="0"/>
          </a:p>
        </p:txBody>
      </p:sp>
      <p:graphicFrame>
        <p:nvGraphicFramePr>
          <p:cNvPr id="424" name="Google Shape;424;p69" descr="Table listing age, new code, and established code elements."/>
          <p:cNvGraphicFramePr/>
          <p:nvPr>
            <p:extLst>
              <p:ext uri="{D42A27DB-BD31-4B8C-83A1-F6EECF244321}">
                <p14:modId xmlns:p14="http://schemas.microsoft.com/office/powerpoint/2010/main" val="1556519770"/>
              </p:ext>
            </p:extLst>
          </p:nvPr>
        </p:nvGraphicFramePr>
        <p:xfrm>
          <a:off x="2064625" y="2449755"/>
          <a:ext cx="4441550" cy="2499415"/>
        </p:xfrm>
        <a:graphic>
          <a:graphicData uri="http://schemas.openxmlformats.org/drawingml/2006/table">
            <a:tbl>
              <a:tblPr firstRow="1">
                <a:noFill/>
                <a:tableStyleId>{DD83AE0C-F691-4B65-BAFA-69FC3B2007E5}</a:tableStyleId>
              </a:tblPr>
              <a:tblGrid>
                <a:gridCol w="1206700">
                  <a:extLst>
                    <a:ext uri="{9D8B030D-6E8A-4147-A177-3AD203B41FA5}">
                      <a16:colId xmlns:a16="http://schemas.microsoft.com/office/drawing/2014/main" val="20000"/>
                    </a:ext>
                  </a:extLst>
                </a:gridCol>
                <a:gridCol w="1588625">
                  <a:extLst>
                    <a:ext uri="{9D8B030D-6E8A-4147-A177-3AD203B41FA5}">
                      <a16:colId xmlns:a16="http://schemas.microsoft.com/office/drawing/2014/main" val="20001"/>
                    </a:ext>
                  </a:extLst>
                </a:gridCol>
                <a:gridCol w="1646225">
                  <a:extLst>
                    <a:ext uri="{9D8B030D-6E8A-4147-A177-3AD203B41FA5}">
                      <a16:colId xmlns:a16="http://schemas.microsoft.com/office/drawing/2014/main" val="20002"/>
                    </a:ext>
                  </a:extLst>
                </a:gridCol>
              </a:tblGrid>
              <a:tr h="381950">
                <a:tc>
                  <a:txBody>
                    <a:bodyPr/>
                    <a:lstStyle/>
                    <a:p>
                      <a:pPr marL="0" lvl="0" indent="0" algn="ctr" rtl="0">
                        <a:lnSpc>
                          <a:spcPct val="115000"/>
                        </a:lnSpc>
                        <a:spcBef>
                          <a:spcPts val="0"/>
                        </a:spcBef>
                        <a:spcAft>
                          <a:spcPts val="0"/>
                        </a:spcAft>
                        <a:buNone/>
                      </a:pPr>
                      <a:r>
                        <a:rPr lang="en" sz="1300" b="1">
                          <a:solidFill>
                            <a:schemeClr val="dk1"/>
                          </a:solidFill>
                          <a:latin typeface="Lato"/>
                          <a:ea typeface="Lato"/>
                          <a:cs typeface="Lato"/>
                          <a:sym typeface="Lato"/>
                        </a:rPr>
                        <a:t>Age</a:t>
                      </a:r>
                      <a:endParaRPr sz="13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lnSpc>
                          <a:spcPct val="115000"/>
                        </a:lnSpc>
                        <a:spcBef>
                          <a:spcPts val="0"/>
                        </a:spcBef>
                        <a:spcAft>
                          <a:spcPts val="0"/>
                        </a:spcAft>
                        <a:buNone/>
                      </a:pPr>
                      <a:r>
                        <a:rPr lang="en" sz="1300" b="1">
                          <a:solidFill>
                            <a:schemeClr val="dk1"/>
                          </a:solidFill>
                          <a:latin typeface="Lato"/>
                          <a:ea typeface="Lato"/>
                          <a:cs typeface="Lato"/>
                          <a:sym typeface="Lato"/>
                        </a:rPr>
                        <a:t>New</a:t>
                      </a:r>
                      <a:endParaRPr sz="13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lnSpc>
                          <a:spcPct val="115000"/>
                        </a:lnSpc>
                        <a:spcBef>
                          <a:spcPts val="0"/>
                        </a:spcBef>
                        <a:spcAft>
                          <a:spcPts val="0"/>
                        </a:spcAft>
                        <a:buNone/>
                      </a:pPr>
                      <a:r>
                        <a:rPr lang="en" sz="1300" b="1" dirty="0">
                          <a:solidFill>
                            <a:schemeClr val="dk1"/>
                          </a:solidFill>
                          <a:latin typeface="Lato"/>
                          <a:ea typeface="Lato"/>
                          <a:cs typeface="Lato"/>
                          <a:sym typeface="Lato"/>
                        </a:rPr>
                        <a:t>Established</a:t>
                      </a:r>
                      <a:endParaRPr sz="13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extLst>
                  <a:ext uri="{0D108BD9-81ED-4DB2-BD59-A6C34878D82A}">
                    <a16:rowId xmlns:a16="http://schemas.microsoft.com/office/drawing/2014/main" val="10000"/>
                  </a:ext>
                </a:extLst>
              </a:tr>
              <a:tr h="380975">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5–11 years</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300">
                          <a:solidFill>
                            <a:schemeClr val="dk1"/>
                          </a:solidFill>
                          <a:latin typeface="Lato"/>
                          <a:ea typeface="Lato"/>
                          <a:cs typeface="Lato"/>
                          <a:sym typeface="Lato"/>
                        </a:rPr>
                        <a:t>99383</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300">
                          <a:solidFill>
                            <a:schemeClr val="dk1"/>
                          </a:solidFill>
                          <a:latin typeface="Lato"/>
                          <a:ea typeface="Lato"/>
                          <a:cs typeface="Lato"/>
                          <a:sym typeface="Lato"/>
                        </a:rPr>
                        <a:t>99393</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45975">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12–17 years</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300">
                          <a:solidFill>
                            <a:schemeClr val="dk1"/>
                          </a:solidFill>
                          <a:latin typeface="Lato"/>
                          <a:ea typeface="Lato"/>
                          <a:cs typeface="Lato"/>
                          <a:sym typeface="Lato"/>
                        </a:rPr>
                        <a:t>99384</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300">
                          <a:solidFill>
                            <a:schemeClr val="dk1"/>
                          </a:solidFill>
                          <a:latin typeface="Lato"/>
                          <a:ea typeface="Lato"/>
                          <a:cs typeface="Lato"/>
                          <a:sym typeface="Lato"/>
                        </a:rPr>
                        <a:t>99394</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12775">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18–39 years</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300">
                          <a:solidFill>
                            <a:schemeClr val="dk1"/>
                          </a:solidFill>
                          <a:latin typeface="Lato"/>
                          <a:ea typeface="Lato"/>
                          <a:cs typeface="Lato"/>
                          <a:sym typeface="Lato"/>
                        </a:rPr>
                        <a:t>99385</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300">
                          <a:solidFill>
                            <a:schemeClr val="dk1"/>
                          </a:solidFill>
                          <a:latin typeface="Lato"/>
                          <a:ea typeface="Lato"/>
                          <a:cs typeface="Lato"/>
                          <a:sym typeface="Lato"/>
                        </a:rPr>
                        <a:t>99395</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6775">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40–64 years</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300">
                          <a:solidFill>
                            <a:schemeClr val="dk1"/>
                          </a:solidFill>
                          <a:latin typeface="Lato"/>
                          <a:ea typeface="Lato"/>
                          <a:cs typeface="Lato"/>
                          <a:sym typeface="Lato"/>
                        </a:rPr>
                        <a:t>99386</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300" b="1">
                          <a:solidFill>
                            <a:schemeClr val="dk1"/>
                          </a:solidFill>
                          <a:latin typeface="Lato"/>
                          <a:ea typeface="Lato"/>
                          <a:cs typeface="Lato"/>
                          <a:sym typeface="Lato"/>
                        </a:rPr>
                        <a:t>99396</a:t>
                      </a:r>
                      <a:endParaRPr sz="13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380975">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65 years +</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300">
                          <a:solidFill>
                            <a:schemeClr val="dk1"/>
                          </a:solidFill>
                          <a:latin typeface="Lato"/>
                          <a:ea typeface="Lato"/>
                          <a:cs typeface="Lato"/>
                          <a:sym typeface="Lato"/>
                        </a:rPr>
                        <a:t>99387</a:t>
                      </a:r>
                      <a:endParaRPr sz="13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300" dirty="0">
                          <a:solidFill>
                            <a:schemeClr val="dk1"/>
                          </a:solidFill>
                          <a:latin typeface="Lato"/>
                          <a:ea typeface="Lato"/>
                          <a:cs typeface="Lato"/>
                          <a:sym typeface="Lato"/>
                        </a:rPr>
                        <a:t>99397</a:t>
                      </a:r>
                      <a:endParaRPr sz="1300"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0"/>
          <p:cNvSpPr txBox="1">
            <a:spLocks noGrp="1"/>
          </p:cNvSpPr>
          <p:nvPr>
            <p:ph type="title"/>
          </p:nvPr>
        </p:nvSpPr>
        <p:spPr>
          <a:xfrm>
            <a:off x="438150" y="595575"/>
            <a:ext cx="564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a:t>Gabrielle: If Preventive Medicine Codes Covered </a:t>
            </a:r>
            <a:endParaRPr sz="2500" dirty="0"/>
          </a:p>
        </p:txBody>
      </p:sp>
      <p:sp>
        <p:nvSpPr>
          <p:cNvPr id="430" name="Google Shape;430;p70"/>
          <p:cNvSpPr txBox="1">
            <a:spLocks noGrp="1"/>
          </p:cNvSpPr>
          <p:nvPr>
            <p:ph type="body" idx="1"/>
          </p:nvPr>
        </p:nvSpPr>
        <p:spPr>
          <a:xfrm>
            <a:off x="959850" y="4285025"/>
            <a:ext cx="7429800" cy="49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Payers may not reimburse for clinic-dispensed Rx.</a:t>
            </a:r>
            <a:endParaRPr sz="1200" dirty="0"/>
          </a:p>
          <a:p>
            <a:pPr marL="0" lvl="0" indent="0" algn="l" rtl="0">
              <a:spcBef>
                <a:spcPts val="0"/>
              </a:spcBef>
              <a:spcAft>
                <a:spcPts val="0"/>
              </a:spcAft>
              <a:buNone/>
            </a:pPr>
            <a:r>
              <a:rPr lang="en" sz="1200" dirty="0"/>
              <a:t>If covered, confirm correct code (HCPCS, NDC or both) with payer. </a:t>
            </a:r>
            <a:endParaRPr sz="1200" dirty="0"/>
          </a:p>
        </p:txBody>
      </p:sp>
      <p:graphicFrame>
        <p:nvGraphicFramePr>
          <p:cNvPr id="431" name="Google Shape;431;p70" descr="Table listing service, CPT and HCPCS II Codes, and ICD-10-CM Codes."/>
          <p:cNvGraphicFramePr/>
          <p:nvPr>
            <p:extLst>
              <p:ext uri="{D42A27DB-BD31-4B8C-83A1-F6EECF244321}">
                <p14:modId xmlns:p14="http://schemas.microsoft.com/office/powerpoint/2010/main" val="4197777913"/>
              </p:ext>
            </p:extLst>
          </p:nvPr>
        </p:nvGraphicFramePr>
        <p:xfrm>
          <a:off x="1055250" y="1637845"/>
          <a:ext cx="7239000" cy="2595834"/>
        </p:xfrm>
        <a:graphic>
          <a:graphicData uri="http://schemas.openxmlformats.org/drawingml/2006/table">
            <a:tbl>
              <a:tblPr firstRow="1">
                <a:noFill/>
                <a:tableStyleId>{DD83AE0C-F691-4B65-BAFA-69FC3B2007E5}</a:tableStyleId>
              </a:tblPr>
              <a:tblGrid>
                <a:gridCol w="1354700">
                  <a:extLst>
                    <a:ext uri="{9D8B030D-6E8A-4147-A177-3AD203B41FA5}">
                      <a16:colId xmlns:a16="http://schemas.microsoft.com/office/drawing/2014/main" val="20000"/>
                    </a:ext>
                  </a:extLst>
                </a:gridCol>
                <a:gridCol w="2709025">
                  <a:extLst>
                    <a:ext uri="{9D8B030D-6E8A-4147-A177-3AD203B41FA5}">
                      <a16:colId xmlns:a16="http://schemas.microsoft.com/office/drawing/2014/main" val="20001"/>
                    </a:ext>
                  </a:extLst>
                </a:gridCol>
                <a:gridCol w="3175275">
                  <a:extLst>
                    <a:ext uri="{9D8B030D-6E8A-4147-A177-3AD203B41FA5}">
                      <a16:colId xmlns:a16="http://schemas.microsoft.com/office/drawing/2014/main" val="20002"/>
                    </a:ext>
                  </a:extLst>
                </a:gridCol>
              </a:tblGrid>
              <a:tr h="354150">
                <a:tc>
                  <a:txBody>
                    <a:bodyPr/>
                    <a:lstStyle/>
                    <a:p>
                      <a:pPr marL="0" lvl="0" indent="0" algn="l" rtl="0">
                        <a:spcBef>
                          <a:spcPts val="0"/>
                        </a:spcBef>
                        <a:spcAft>
                          <a:spcPts val="0"/>
                        </a:spcAft>
                        <a:buNone/>
                      </a:pPr>
                      <a:r>
                        <a:rPr lang="en-US" sz="1100" dirty="0" smtClean="0">
                          <a:solidFill>
                            <a:schemeClr val="dk1"/>
                          </a:solidFill>
                          <a:latin typeface="Lato"/>
                          <a:ea typeface="Lato"/>
                          <a:cs typeface="Lato"/>
                          <a:sym typeface="Lato"/>
                        </a:rPr>
                        <a:t>Service</a:t>
                      </a:r>
                      <a:endParaRPr sz="1100"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100" b="1">
                          <a:solidFill>
                            <a:schemeClr val="dk1"/>
                          </a:solidFill>
                          <a:latin typeface="Lato"/>
                          <a:ea typeface="Lato"/>
                          <a:cs typeface="Lato"/>
                          <a:sym typeface="Lato"/>
                        </a:rPr>
                        <a:t>CPT and HCPCS II Codes</a:t>
                      </a:r>
                      <a:endParaRPr sz="11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100" b="1" dirty="0">
                          <a:solidFill>
                            <a:schemeClr val="dk1"/>
                          </a:solidFill>
                          <a:latin typeface="Lato"/>
                          <a:ea typeface="Lato"/>
                          <a:cs typeface="Lato"/>
                          <a:sym typeface="Lato"/>
                        </a:rPr>
                        <a:t>ICD-10-CM Codes </a:t>
                      </a:r>
                      <a:endParaRPr sz="11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extLst>
                  <a:ext uri="{0D108BD9-81ED-4DB2-BD59-A6C34878D82A}">
                    <a16:rowId xmlns:a16="http://schemas.microsoft.com/office/drawing/2014/main" val="10000"/>
                  </a:ext>
                </a:extLst>
              </a:tr>
              <a:tr h="354150">
                <a:tc>
                  <a:txBody>
                    <a:bodyPr/>
                    <a:lstStyle/>
                    <a:p>
                      <a:pPr marL="0" lvl="0" indent="0" algn="l" rtl="0">
                        <a:lnSpc>
                          <a:spcPct val="115000"/>
                        </a:lnSpc>
                        <a:spcBef>
                          <a:spcPts val="300"/>
                        </a:spcBef>
                        <a:spcAft>
                          <a:spcPts val="0"/>
                        </a:spcAft>
                        <a:buNone/>
                      </a:pPr>
                      <a:r>
                        <a:rPr lang="en" sz="1200">
                          <a:solidFill>
                            <a:schemeClr val="dk1"/>
                          </a:solidFill>
                          <a:latin typeface="Lato"/>
                          <a:ea typeface="Lato"/>
                          <a:cs typeface="Lato"/>
                          <a:sym typeface="Lato"/>
                        </a:rPr>
                        <a:t>Procedure</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300"/>
                        </a:spcBef>
                        <a:spcAft>
                          <a:spcPts val="0"/>
                        </a:spcAft>
                        <a:buNone/>
                      </a:pPr>
                      <a:r>
                        <a:rPr lang="en" sz="1200">
                          <a:solidFill>
                            <a:schemeClr val="dk1"/>
                          </a:solidFill>
                          <a:latin typeface="Lato"/>
                          <a:ea typeface="Lato"/>
                          <a:cs typeface="Lato"/>
                          <a:sym typeface="Lato"/>
                        </a:rPr>
                        <a:t>None</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87450">
                <a:tc>
                  <a:txBody>
                    <a:bodyPr/>
                    <a:lstStyle/>
                    <a:p>
                      <a:pPr marL="0" lvl="0" indent="0" algn="l" rtl="0">
                        <a:lnSpc>
                          <a:spcPct val="115000"/>
                        </a:lnSpc>
                        <a:spcBef>
                          <a:spcPts val="300"/>
                        </a:spcBef>
                        <a:spcAft>
                          <a:spcPts val="0"/>
                        </a:spcAft>
                        <a:buNone/>
                      </a:pPr>
                      <a:r>
                        <a:rPr lang="en" sz="1200">
                          <a:solidFill>
                            <a:schemeClr val="dk1"/>
                          </a:solidFill>
                          <a:latin typeface="Lato"/>
                          <a:ea typeface="Lato"/>
                          <a:cs typeface="Lato"/>
                          <a:sym typeface="Lato"/>
                        </a:rPr>
                        <a:t>Supply/Drug</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300"/>
                        </a:spcBef>
                        <a:spcAft>
                          <a:spcPts val="0"/>
                        </a:spcAft>
                        <a:buNone/>
                      </a:pPr>
                      <a:r>
                        <a:rPr lang="en" sz="1200">
                          <a:solidFill>
                            <a:schemeClr val="dk1"/>
                          </a:solidFill>
                          <a:latin typeface="Lato"/>
                          <a:ea typeface="Lato"/>
                          <a:cs typeface="Lato"/>
                          <a:sym typeface="Lato"/>
                        </a:rPr>
                        <a:t>S4993 OC x13 cycles</a:t>
                      </a:r>
                      <a:endParaRPr sz="1200">
                        <a:solidFill>
                          <a:schemeClr val="dk1"/>
                        </a:solidFill>
                        <a:latin typeface="Lato"/>
                        <a:ea typeface="Lato"/>
                        <a:cs typeface="Lato"/>
                        <a:sym typeface="Lato"/>
                      </a:endParaRPr>
                    </a:p>
                    <a:p>
                      <a:pPr marL="0" lvl="0" indent="0" algn="l" rtl="0">
                        <a:lnSpc>
                          <a:spcPct val="115000"/>
                        </a:lnSpc>
                        <a:spcBef>
                          <a:spcPts val="300"/>
                        </a:spcBef>
                        <a:spcAft>
                          <a:spcPts val="0"/>
                        </a:spcAft>
                        <a:buNone/>
                      </a:pPr>
                      <a:r>
                        <a:rPr lang="en" sz="1200">
                          <a:solidFill>
                            <a:schemeClr val="dk1"/>
                          </a:solidFill>
                          <a:latin typeface="Lato"/>
                          <a:ea typeface="Lato"/>
                          <a:cs typeface="Lato"/>
                          <a:sym typeface="Lato"/>
                        </a:rPr>
                        <a:t>* Metronidazole 500 mg x 14</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300"/>
                        </a:spcBef>
                        <a:spcAft>
                          <a:spcPts val="0"/>
                        </a:spcAft>
                        <a:buNone/>
                      </a:pPr>
                      <a:r>
                        <a:rPr lang="en" sz="1200">
                          <a:solidFill>
                            <a:schemeClr val="dk1"/>
                          </a:solidFill>
                          <a:latin typeface="Lato"/>
                          <a:ea typeface="Lato"/>
                          <a:cs typeface="Lato"/>
                          <a:sym typeface="Lato"/>
                        </a:rPr>
                        <a:t>Z30.41 (Surveillance OC use); </a:t>
                      </a:r>
                      <a:endParaRPr sz="1200">
                        <a:solidFill>
                          <a:schemeClr val="dk1"/>
                        </a:solidFill>
                        <a:latin typeface="Lato"/>
                        <a:ea typeface="Lato"/>
                        <a:cs typeface="Lato"/>
                        <a:sym typeface="Lato"/>
                      </a:endParaRPr>
                    </a:p>
                    <a:p>
                      <a:pPr marL="0" lvl="0" indent="0" algn="l" rtl="0">
                        <a:lnSpc>
                          <a:spcPct val="115000"/>
                        </a:lnSpc>
                        <a:spcBef>
                          <a:spcPts val="300"/>
                        </a:spcBef>
                        <a:spcAft>
                          <a:spcPts val="0"/>
                        </a:spcAft>
                        <a:buNone/>
                      </a:pPr>
                      <a:r>
                        <a:rPr lang="en" sz="1200">
                          <a:solidFill>
                            <a:schemeClr val="dk1"/>
                          </a:solidFill>
                          <a:latin typeface="Lato"/>
                          <a:ea typeface="Lato"/>
                          <a:cs typeface="Lato"/>
                          <a:sym typeface="Lato"/>
                        </a:rPr>
                        <a:t>N76.0 (Acute vaginitis)</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548950">
                <a:tc>
                  <a:txBody>
                    <a:bodyPr/>
                    <a:lstStyle/>
                    <a:p>
                      <a:pPr marL="0" lvl="0" indent="0" algn="l" rtl="0">
                        <a:lnSpc>
                          <a:spcPct val="115000"/>
                        </a:lnSpc>
                        <a:spcBef>
                          <a:spcPts val="300"/>
                        </a:spcBef>
                        <a:spcAft>
                          <a:spcPts val="0"/>
                        </a:spcAft>
                        <a:buNone/>
                      </a:pPr>
                      <a:r>
                        <a:rPr lang="en" sz="1200">
                          <a:solidFill>
                            <a:schemeClr val="dk1"/>
                          </a:solidFill>
                          <a:latin typeface="Lato"/>
                          <a:ea typeface="Lato"/>
                          <a:cs typeface="Lato"/>
                          <a:sym typeface="Lato"/>
                        </a:rPr>
                        <a:t>Point-of-care test </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dirty="0">
                          <a:solidFill>
                            <a:schemeClr val="dk1"/>
                          </a:solidFill>
                          <a:latin typeface="Lato"/>
                          <a:ea typeface="Lato"/>
                          <a:cs typeface="Lato"/>
                          <a:sym typeface="Lato"/>
                        </a:rPr>
                        <a:t>87210 (Wet prep)</a:t>
                      </a:r>
                      <a:endParaRPr sz="1200" dirty="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200" dirty="0">
                          <a:solidFill>
                            <a:schemeClr val="dk1"/>
                          </a:solidFill>
                          <a:latin typeface="Lato"/>
                          <a:ea typeface="Lato"/>
                          <a:cs typeface="Lato"/>
                          <a:sym typeface="Lato"/>
                        </a:rPr>
                        <a:t>or Q0111 (Wet mount, POC)</a:t>
                      </a:r>
                      <a:endParaRPr sz="1200"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N76.0 (Acute vaginitis)</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26800">
                <a:tc>
                  <a:txBody>
                    <a:bodyPr/>
                    <a:lstStyle/>
                    <a:p>
                      <a:pPr marL="0" lvl="0" indent="0" algn="l" rtl="0">
                        <a:lnSpc>
                          <a:spcPct val="115000"/>
                        </a:lnSpc>
                        <a:spcBef>
                          <a:spcPts val="300"/>
                        </a:spcBef>
                        <a:spcAft>
                          <a:spcPts val="0"/>
                        </a:spcAft>
                        <a:buNone/>
                      </a:pPr>
                      <a:r>
                        <a:rPr lang="en" sz="1200">
                          <a:solidFill>
                            <a:schemeClr val="dk1"/>
                          </a:solidFill>
                          <a:latin typeface="Lato"/>
                          <a:ea typeface="Lato"/>
                          <a:cs typeface="Lato"/>
                          <a:sym typeface="Lato"/>
                        </a:rPr>
                        <a:t>E/M</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300"/>
                        </a:spcBef>
                        <a:spcAft>
                          <a:spcPts val="0"/>
                        </a:spcAft>
                        <a:buNone/>
                      </a:pPr>
                      <a:r>
                        <a:rPr lang="en" sz="1200">
                          <a:solidFill>
                            <a:schemeClr val="dk1"/>
                          </a:solidFill>
                          <a:latin typeface="Lato"/>
                          <a:ea typeface="Lato"/>
                          <a:cs typeface="Lato"/>
                          <a:sym typeface="Lato"/>
                        </a:rPr>
                        <a:t>99396 (preventive svc, 40-64 yo) </a:t>
                      </a:r>
                      <a:r>
                        <a:rPr lang="en" sz="1200" i="1">
                          <a:solidFill>
                            <a:schemeClr val="dk1"/>
                          </a:solidFill>
                          <a:latin typeface="Lato"/>
                          <a:ea typeface="Lato"/>
                          <a:cs typeface="Lato"/>
                          <a:sym typeface="Lato"/>
                        </a:rPr>
                        <a:t>and</a:t>
                      </a:r>
                      <a:endParaRPr sz="1200" i="1">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 99212-25 (problem visit, 12 min)</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1200" dirty="0">
                          <a:solidFill>
                            <a:schemeClr val="dk1"/>
                          </a:solidFill>
                          <a:latin typeface="Lato"/>
                          <a:ea typeface="Lato"/>
                          <a:cs typeface="Lato"/>
                          <a:sym typeface="Lato"/>
                        </a:rPr>
                        <a:t>1</a:t>
                      </a:r>
                      <a:r>
                        <a:rPr lang="en" sz="1200" baseline="30000" dirty="0">
                          <a:solidFill>
                            <a:schemeClr val="dk1"/>
                          </a:solidFill>
                          <a:latin typeface="Lato"/>
                          <a:ea typeface="Lato"/>
                          <a:cs typeface="Lato"/>
                          <a:sym typeface="Lato"/>
                        </a:rPr>
                        <a:t>o</a:t>
                      </a:r>
                      <a:r>
                        <a:rPr lang="en" sz="1200" dirty="0">
                          <a:solidFill>
                            <a:schemeClr val="dk1"/>
                          </a:solidFill>
                          <a:latin typeface="Lato"/>
                          <a:ea typeface="Lato"/>
                          <a:cs typeface="Lato"/>
                          <a:sym typeface="Lato"/>
                        </a:rPr>
                        <a:t> Z01.411 (GYN exam, with abnormal findings); N76.0 Acute vaginitis</a:t>
                      </a:r>
                      <a:endParaRPr sz="1200"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1"/>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smtClean="0"/>
              <a:t>Gabrielle: Total </a:t>
            </a:r>
            <a:r>
              <a:rPr lang="en" sz="2700" dirty="0"/>
              <a:t>Time </a:t>
            </a:r>
            <a:endParaRPr sz="2700" dirty="0"/>
          </a:p>
        </p:txBody>
      </p:sp>
      <p:sp>
        <p:nvSpPr>
          <p:cNvPr id="437" name="Google Shape;437;p71"/>
          <p:cNvSpPr txBox="1">
            <a:spLocks noGrp="1"/>
          </p:cNvSpPr>
          <p:nvPr>
            <p:ph type="body" idx="1"/>
          </p:nvPr>
        </p:nvSpPr>
        <p:spPr>
          <a:xfrm>
            <a:off x="478600" y="1647800"/>
            <a:ext cx="7429800" cy="262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dirty="0"/>
              <a:t>Total time was 39 minutes (well-person visit and BV diagnosis, treatment, counseling, and charting)</a:t>
            </a:r>
            <a:endParaRPr sz="1300" dirty="0"/>
          </a:p>
        </p:txBody>
      </p:sp>
      <p:graphicFrame>
        <p:nvGraphicFramePr>
          <p:cNvPr id="438" name="Google Shape;438;p71" descr="Table listing new patient and time elements."/>
          <p:cNvGraphicFramePr/>
          <p:nvPr>
            <p:extLst>
              <p:ext uri="{D42A27DB-BD31-4B8C-83A1-F6EECF244321}">
                <p14:modId xmlns:p14="http://schemas.microsoft.com/office/powerpoint/2010/main" val="3475807668"/>
              </p:ext>
            </p:extLst>
          </p:nvPr>
        </p:nvGraphicFramePr>
        <p:xfrm>
          <a:off x="956350" y="2224500"/>
          <a:ext cx="3246300" cy="1981050"/>
        </p:xfrm>
        <a:graphic>
          <a:graphicData uri="http://schemas.openxmlformats.org/drawingml/2006/table">
            <a:tbl>
              <a:tblPr firstRow="1">
                <a:noFill/>
                <a:tableStyleId>{DD83AE0C-F691-4B65-BAFA-69FC3B2007E5}</a:tableStyleId>
              </a:tblPr>
              <a:tblGrid>
                <a:gridCol w="1445525">
                  <a:extLst>
                    <a:ext uri="{9D8B030D-6E8A-4147-A177-3AD203B41FA5}">
                      <a16:colId xmlns:a16="http://schemas.microsoft.com/office/drawing/2014/main" val="20000"/>
                    </a:ext>
                  </a:extLst>
                </a:gridCol>
                <a:gridCol w="1800775">
                  <a:extLst>
                    <a:ext uri="{9D8B030D-6E8A-4147-A177-3AD203B41FA5}">
                      <a16:colId xmlns:a16="http://schemas.microsoft.com/office/drawing/2014/main" val="20001"/>
                    </a:ext>
                  </a:extLst>
                </a:gridCol>
              </a:tblGrid>
              <a:tr h="251175">
                <a:tc>
                  <a:txBody>
                    <a:bodyPr/>
                    <a:lstStyle/>
                    <a:p>
                      <a:pPr marL="0" lvl="0" indent="0" algn="ctr" rtl="0">
                        <a:spcBef>
                          <a:spcPts val="0"/>
                        </a:spcBef>
                        <a:spcAft>
                          <a:spcPts val="0"/>
                        </a:spcAft>
                        <a:buNone/>
                      </a:pPr>
                      <a:r>
                        <a:rPr lang="en" b="1" dirty="0">
                          <a:latin typeface="Lato"/>
                          <a:ea typeface="Lato"/>
                          <a:cs typeface="Lato"/>
                          <a:sym typeface="Lato"/>
                        </a:rPr>
                        <a:t>New Patient</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b="1" dirty="0">
                          <a:latin typeface="Lato"/>
                          <a:ea typeface="Lato"/>
                          <a:cs typeface="Lato"/>
                          <a:sym typeface="Lato"/>
                        </a:rPr>
                        <a:t>Time </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extLst>
                  <a:ext uri="{0D108BD9-81ED-4DB2-BD59-A6C34878D82A}">
                    <a16:rowId xmlns:a16="http://schemas.microsoft.com/office/drawing/2014/main" val="10000"/>
                  </a:ext>
                </a:extLst>
              </a:tr>
              <a:tr h="340300">
                <a:tc>
                  <a:txBody>
                    <a:bodyPr/>
                    <a:lstStyle/>
                    <a:p>
                      <a:pPr marL="0" lvl="0" indent="0" algn="l" rtl="0">
                        <a:spcBef>
                          <a:spcPts val="0"/>
                        </a:spcBef>
                        <a:spcAft>
                          <a:spcPts val="0"/>
                        </a:spcAft>
                        <a:buNone/>
                      </a:pPr>
                      <a:r>
                        <a:rPr lang="en">
                          <a:latin typeface="Lato"/>
                          <a:ea typeface="Lato"/>
                          <a:cs typeface="Lato"/>
                          <a:sym typeface="Lato"/>
                        </a:rPr>
                        <a:t>99202</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15–29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55850">
                <a:tc>
                  <a:txBody>
                    <a:bodyPr/>
                    <a:lstStyle/>
                    <a:p>
                      <a:pPr marL="0" lvl="0" indent="0" algn="l" rtl="0">
                        <a:spcBef>
                          <a:spcPts val="0"/>
                        </a:spcBef>
                        <a:spcAft>
                          <a:spcPts val="0"/>
                        </a:spcAft>
                        <a:buNone/>
                      </a:pPr>
                      <a:r>
                        <a:rPr lang="en">
                          <a:latin typeface="Lato"/>
                          <a:ea typeface="Lato"/>
                          <a:cs typeface="Lato"/>
                          <a:sym typeface="Lato"/>
                        </a:rPr>
                        <a:t>99203</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a:latin typeface="Lato"/>
                          <a:ea typeface="Lato"/>
                          <a:cs typeface="Lato"/>
                          <a:sym typeface="Lato"/>
                        </a:rPr>
                        <a:t>30</a:t>
                      </a:r>
                      <a:r>
                        <a:rPr lang="en" sz="1300">
                          <a:solidFill>
                            <a:schemeClr val="dk1"/>
                          </a:solidFill>
                          <a:latin typeface="Lato"/>
                          <a:ea typeface="Lato"/>
                          <a:cs typeface="Lato"/>
                          <a:sym typeface="Lato"/>
                        </a:rPr>
                        <a:t>–</a:t>
                      </a:r>
                      <a:r>
                        <a:rPr lang="en">
                          <a:latin typeface="Lato"/>
                          <a:ea typeface="Lato"/>
                          <a:cs typeface="Lato"/>
                          <a:sym typeface="Lato"/>
                        </a:rPr>
                        <a:t>44</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251175">
                <a:tc>
                  <a:txBody>
                    <a:bodyPr/>
                    <a:lstStyle/>
                    <a:p>
                      <a:pPr marL="0" lvl="0" indent="0" algn="l" rtl="0">
                        <a:spcBef>
                          <a:spcPts val="0"/>
                        </a:spcBef>
                        <a:spcAft>
                          <a:spcPts val="0"/>
                        </a:spcAft>
                        <a:buNone/>
                      </a:pPr>
                      <a:r>
                        <a:rPr lang="en">
                          <a:latin typeface="Lato"/>
                          <a:ea typeface="Lato"/>
                          <a:cs typeface="Lato"/>
                          <a:sym typeface="Lato"/>
                        </a:rPr>
                        <a:t>99204</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r>
                        <a:rPr lang="en" sz="1300">
                          <a:solidFill>
                            <a:schemeClr val="dk1"/>
                          </a:solidFill>
                          <a:latin typeface="Lato"/>
                          <a:ea typeface="Lato"/>
                          <a:cs typeface="Lato"/>
                          <a:sym typeface="Lato"/>
                        </a:rPr>
                        <a:t>–</a:t>
                      </a:r>
                      <a:r>
                        <a:rPr lang="en">
                          <a:latin typeface="Lato"/>
                          <a:ea typeface="Lato"/>
                          <a:cs typeface="Lato"/>
                          <a:sym typeface="Lato"/>
                        </a:rPr>
                        <a:t>59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8100">
                <a:tc>
                  <a:txBody>
                    <a:bodyPr/>
                    <a:lstStyle/>
                    <a:p>
                      <a:pPr marL="0" lvl="0" indent="0" algn="l" rtl="0">
                        <a:spcBef>
                          <a:spcPts val="0"/>
                        </a:spcBef>
                        <a:spcAft>
                          <a:spcPts val="0"/>
                        </a:spcAft>
                        <a:buNone/>
                      </a:pPr>
                      <a:r>
                        <a:rPr lang="en">
                          <a:latin typeface="Lato"/>
                          <a:ea typeface="Lato"/>
                          <a:cs typeface="Lato"/>
                          <a:sym typeface="Lato"/>
                        </a:rPr>
                        <a:t>99205</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dirty="0">
                          <a:latin typeface="Lato"/>
                          <a:ea typeface="Lato"/>
                          <a:cs typeface="Lato"/>
                          <a:sym typeface="Lato"/>
                        </a:rPr>
                        <a:t>60</a:t>
                      </a:r>
                      <a:r>
                        <a:rPr lang="en" sz="1300" dirty="0">
                          <a:solidFill>
                            <a:schemeClr val="dk1"/>
                          </a:solidFill>
                          <a:latin typeface="Lato"/>
                          <a:ea typeface="Lato"/>
                          <a:cs typeface="Lato"/>
                          <a:sym typeface="Lato"/>
                        </a:rPr>
                        <a:t>–</a:t>
                      </a:r>
                      <a:r>
                        <a:rPr lang="en" dirty="0">
                          <a:latin typeface="Lato"/>
                          <a:ea typeface="Lato"/>
                          <a:cs typeface="Lato"/>
                          <a:sym typeface="Lato"/>
                        </a:rPr>
                        <a:t>74</a:t>
                      </a:r>
                      <a:endParaRPr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bl>
          </a:graphicData>
        </a:graphic>
      </p:graphicFrame>
      <p:graphicFrame>
        <p:nvGraphicFramePr>
          <p:cNvPr id="439" name="Google Shape;439;p71" descr="Table listing established patient and time elements."/>
          <p:cNvGraphicFramePr/>
          <p:nvPr>
            <p:extLst>
              <p:ext uri="{D42A27DB-BD31-4B8C-83A1-F6EECF244321}">
                <p14:modId xmlns:p14="http://schemas.microsoft.com/office/powerpoint/2010/main" val="2259781779"/>
              </p:ext>
            </p:extLst>
          </p:nvPr>
        </p:nvGraphicFramePr>
        <p:xfrm>
          <a:off x="4496900" y="2224500"/>
          <a:ext cx="3246300" cy="2377260"/>
        </p:xfrm>
        <a:graphic>
          <a:graphicData uri="http://schemas.openxmlformats.org/drawingml/2006/table">
            <a:tbl>
              <a:tblPr firstRow="1">
                <a:noFill/>
                <a:tableStyleId>{DD83AE0C-F691-4B65-BAFA-69FC3B2007E5}</a:tableStyleId>
              </a:tblPr>
              <a:tblGrid>
                <a:gridCol w="1763775">
                  <a:extLst>
                    <a:ext uri="{9D8B030D-6E8A-4147-A177-3AD203B41FA5}">
                      <a16:colId xmlns:a16="http://schemas.microsoft.com/office/drawing/2014/main" val="20000"/>
                    </a:ext>
                  </a:extLst>
                </a:gridCol>
                <a:gridCol w="1482525">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b="1" dirty="0">
                          <a:latin typeface="Lato"/>
                          <a:ea typeface="Lato"/>
                          <a:cs typeface="Lato"/>
                          <a:sym typeface="Lato"/>
                        </a:rPr>
                        <a:t>Established Patient</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b="1" dirty="0">
                          <a:latin typeface="Lato"/>
                          <a:ea typeface="Lato"/>
                          <a:cs typeface="Lato"/>
                          <a:sym typeface="Lato"/>
                        </a:rPr>
                        <a:t>Time </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extLst>
                  <a:ext uri="{0D108BD9-81ED-4DB2-BD59-A6C34878D82A}">
                    <a16:rowId xmlns:a16="http://schemas.microsoft.com/office/drawing/2014/main" val="10000"/>
                  </a:ext>
                </a:extLst>
              </a:tr>
              <a:tr h="320525">
                <a:tc>
                  <a:txBody>
                    <a:bodyPr/>
                    <a:lstStyle/>
                    <a:p>
                      <a:pPr marL="0" lvl="0" indent="0" algn="l" rtl="0">
                        <a:spcBef>
                          <a:spcPts val="0"/>
                        </a:spcBef>
                        <a:spcAft>
                          <a:spcPts val="0"/>
                        </a:spcAft>
                        <a:buNone/>
                      </a:pPr>
                      <a:r>
                        <a:rPr lang="en" dirty="0">
                          <a:latin typeface="Lato"/>
                          <a:ea typeface="Lato"/>
                          <a:cs typeface="Lato"/>
                          <a:sym typeface="Lato"/>
                        </a:rPr>
                        <a:t>99211</a:t>
                      </a:r>
                      <a:endParaRPr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N/A</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20525">
                <a:tc>
                  <a:txBody>
                    <a:bodyPr/>
                    <a:lstStyle/>
                    <a:p>
                      <a:pPr marL="0" lvl="0" indent="0" algn="l" rtl="0">
                        <a:spcBef>
                          <a:spcPts val="0"/>
                        </a:spcBef>
                        <a:spcAft>
                          <a:spcPts val="0"/>
                        </a:spcAft>
                        <a:buNone/>
                      </a:pPr>
                      <a:r>
                        <a:rPr lang="en">
                          <a:latin typeface="Lato"/>
                          <a:ea typeface="Lato"/>
                          <a:cs typeface="Lato"/>
                          <a:sym typeface="Lato"/>
                        </a:rPr>
                        <a:t>99212</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a:latin typeface="Lato"/>
                          <a:ea typeface="Lato"/>
                          <a:cs typeface="Lato"/>
                          <a:sym typeface="Lato"/>
                        </a:rPr>
                        <a:t>10</a:t>
                      </a:r>
                      <a:r>
                        <a:rPr lang="en" sz="1300">
                          <a:solidFill>
                            <a:schemeClr val="dk1"/>
                          </a:solidFill>
                          <a:latin typeface="Lato"/>
                          <a:ea typeface="Lato"/>
                          <a:cs typeface="Lato"/>
                          <a:sym typeface="Lato"/>
                        </a:rPr>
                        <a:t>–</a:t>
                      </a:r>
                      <a:r>
                        <a:rPr lang="en">
                          <a:latin typeface="Lato"/>
                          <a:ea typeface="Lato"/>
                          <a:cs typeface="Lato"/>
                          <a:sym typeface="Lato"/>
                        </a:rPr>
                        <a:t>19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20525">
                <a:tc>
                  <a:txBody>
                    <a:bodyPr/>
                    <a:lstStyle/>
                    <a:p>
                      <a:pPr marL="0" lvl="0" indent="0" algn="l" rtl="0">
                        <a:spcBef>
                          <a:spcPts val="0"/>
                        </a:spcBef>
                        <a:spcAft>
                          <a:spcPts val="0"/>
                        </a:spcAft>
                        <a:buNone/>
                      </a:pPr>
                      <a:r>
                        <a:rPr lang="en">
                          <a:latin typeface="Lato"/>
                          <a:ea typeface="Lato"/>
                          <a:cs typeface="Lato"/>
                          <a:sym typeface="Lato"/>
                        </a:rPr>
                        <a:t>99213</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20</a:t>
                      </a:r>
                      <a:r>
                        <a:rPr lang="en" sz="1300">
                          <a:solidFill>
                            <a:schemeClr val="dk1"/>
                          </a:solidFill>
                          <a:latin typeface="Lato"/>
                          <a:ea typeface="Lato"/>
                          <a:cs typeface="Lato"/>
                          <a:sym typeface="Lato"/>
                        </a:rPr>
                        <a:t>–</a:t>
                      </a:r>
                      <a:r>
                        <a:rPr lang="en">
                          <a:latin typeface="Lato"/>
                          <a:ea typeface="Lato"/>
                          <a:cs typeface="Lato"/>
                          <a:sym typeface="Lato"/>
                        </a:rPr>
                        <a:t>29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20525">
                <a:tc>
                  <a:txBody>
                    <a:bodyPr/>
                    <a:lstStyle/>
                    <a:p>
                      <a:pPr marL="0" lvl="0" indent="0" algn="l" rtl="0">
                        <a:spcBef>
                          <a:spcPts val="0"/>
                        </a:spcBef>
                        <a:spcAft>
                          <a:spcPts val="0"/>
                        </a:spcAft>
                        <a:buNone/>
                      </a:pPr>
                      <a:r>
                        <a:rPr lang="en" b="1">
                          <a:latin typeface="Lato"/>
                          <a:ea typeface="Lato"/>
                          <a:cs typeface="Lato"/>
                          <a:sym typeface="Lato"/>
                        </a:rPr>
                        <a:t>99214</a:t>
                      </a:r>
                      <a:endParaRPr b="1">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b="1">
                          <a:latin typeface="Lato"/>
                          <a:ea typeface="Lato"/>
                          <a:cs typeface="Lato"/>
                          <a:sym typeface="Lato"/>
                        </a:rPr>
                        <a:t>30</a:t>
                      </a:r>
                      <a:r>
                        <a:rPr lang="en" sz="1300">
                          <a:solidFill>
                            <a:schemeClr val="dk1"/>
                          </a:solidFill>
                          <a:latin typeface="Lato"/>
                          <a:ea typeface="Lato"/>
                          <a:cs typeface="Lato"/>
                          <a:sym typeface="Lato"/>
                        </a:rPr>
                        <a:t>–</a:t>
                      </a:r>
                      <a:r>
                        <a:rPr lang="en" b="1">
                          <a:latin typeface="Lato"/>
                          <a:ea typeface="Lato"/>
                          <a:cs typeface="Lato"/>
                          <a:sym typeface="Lato"/>
                        </a:rPr>
                        <a:t>39</a:t>
                      </a:r>
                      <a:endParaRPr b="1">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340450">
                <a:tc>
                  <a:txBody>
                    <a:bodyPr/>
                    <a:lstStyle/>
                    <a:p>
                      <a:pPr marL="0" lvl="0" indent="0" algn="l" rtl="0">
                        <a:spcBef>
                          <a:spcPts val="0"/>
                        </a:spcBef>
                        <a:spcAft>
                          <a:spcPts val="0"/>
                        </a:spcAft>
                        <a:buNone/>
                      </a:pPr>
                      <a:r>
                        <a:rPr lang="en">
                          <a:latin typeface="Lato"/>
                          <a:ea typeface="Lato"/>
                          <a:cs typeface="Lato"/>
                          <a:sym typeface="Lato"/>
                        </a:rPr>
                        <a:t>99215</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dirty="0">
                          <a:latin typeface="Lato"/>
                          <a:ea typeface="Lato"/>
                          <a:cs typeface="Lato"/>
                          <a:sym typeface="Lato"/>
                        </a:rPr>
                        <a:t>40</a:t>
                      </a:r>
                      <a:r>
                        <a:rPr lang="en" sz="1300" dirty="0">
                          <a:solidFill>
                            <a:schemeClr val="dk1"/>
                          </a:solidFill>
                          <a:latin typeface="Lato"/>
                          <a:ea typeface="Lato"/>
                          <a:cs typeface="Lato"/>
                          <a:sym typeface="Lato"/>
                        </a:rPr>
                        <a:t>–</a:t>
                      </a:r>
                      <a:r>
                        <a:rPr lang="en" dirty="0">
                          <a:latin typeface="Lato"/>
                          <a:ea typeface="Lato"/>
                          <a:cs typeface="Lato"/>
                          <a:sym typeface="Lato"/>
                        </a:rPr>
                        <a:t>54</a:t>
                      </a:r>
                      <a:endParaRPr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2"/>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Gabrielle: MDM </a:t>
            </a:r>
            <a:r>
              <a:rPr lang="en" dirty="0"/>
              <a:t>Elements </a:t>
            </a:r>
            <a:endParaRPr dirty="0"/>
          </a:p>
        </p:txBody>
      </p:sp>
      <p:sp>
        <p:nvSpPr>
          <p:cNvPr id="445" name="Google Shape;445;p72"/>
          <p:cNvSpPr txBox="1">
            <a:spLocks noGrp="1"/>
          </p:cNvSpPr>
          <p:nvPr>
            <p:ph type="body" idx="1"/>
          </p:nvPr>
        </p:nvSpPr>
        <p:spPr>
          <a:xfrm>
            <a:off x="567425" y="1971225"/>
            <a:ext cx="8069100" cy="2621100"/>
          </a:xfrm>
          <a:prstGeom prst="rect">
            <a:avLst/>
          </a:prstGeom>
        </p:spPr>
        <p:txBody>
          <a:bodyPr spcFirstLastPara="1" wrap="square" lIns="91425" tIns="91425" rIns="91425" bIns="91425" anchor="t" anchorCtr="0">
            <a:noAutofit/>
          </a:bodyPr>
          <a:lstStyle/>
          <a:p>
            <a:pPr marL="457200" lvl="0" indent="-320675" algn="l" rtl="0">
              <a:spcBef>
                <a:spcPts val="0"/>
              </a:spcBef>
              <a:spcAft>
                <a:spcPts val="0"/>
              </a:spcAft>
              <a:buSzPts val="1450"/>
              <a:buChar char="●"/>
            </a:pPr>
            <a:r>
              <a:rPr lang="en" sz="1450" dirty="0"/>
              <a:t>Element 1, Number and Complexity of Problems</a:t>
            </a:r>
            <a:endParaRPr sz="1450" dirty="0"/>
          </a:p>
          <a:p>
            <a:pPr marL="914400" lvl="1" indent="-320675" algn="l" rtl="0">
              <a:spcBef>
                <a:spcPts val="0"/>
              </a:spcBef>
              <a:spcAft>
                <a:spcPts val="0"/>
              </a:spcAft>
              <a:buSzPts val="1450"/>
              <a:buChar char="○"/>
            </a:pPr>
            <a:r>
              <a:rPr lang="en" sz="1450" dirty="0"/>
              <a:t>Gabrielle is diagnosed with BV</a:t>
            </a:r>
            <a:endParaRPr sz="1450" dirty="0"/>
          </a:p>
          <a:p>
            <a:pPr marL="1371600" lvl="2" indent="-320675" algn="l" rtl="0">
              <a:spcBef>
                <a:spcPts val="0"/>
              </a:spcBef>
              <a:spcAft>
                <a:spcPts val="0"/>
              </a:spcAft>
              <a:buSzPts val="1450"/>
              <a:buChar char="■"/>
            </a:pPr>
            <a:r>
              <a:rPr lang="en" sz="1450" dirty="0"/>
              <a:t>Level: </a:t>
            </a:r>
            <a:r>
              <a:rPr lang="en" sz="1450" i="1" dirty="0"/>
              <a:t>Low</a:t>
            </a:r>
            <a:r>
              <a:rPr lang="en" sz="1450" dirty="0"/>
              <a:t>, 1 acute uncomplicated illness or problem </a:t>
            </a:r>
            <a:endParaRPr sz="1450" dirty="0"/>
          </a:p>
          <a:p>
            <a:pPr marL="457200" lvl="0" indent="-320675" algn="l" rtl="0">
              <a:spcBef>
                <a:spcPts val="0"/>
              </a:spcBef>
              <a:spcAft>
                <a:spcPts val="0"/>
              </a:spcAft>
              <a:buSzPts val="1450"/>
              <a:buChar char="●"/>
            </a:pPr>
            <a:r>
              <a:rPr lang="en" sz="1450" dirty="0"/>
              <a:t>Element 2, Amount and/or Complexity of Data Reviewed/Analyzed</a:t>
            </a:r>
            <a:endParaRPr sz="1450" dirty="0"/>
          </a:p>
          <a:p>
            <a:pPr marL="914400" lvl="1" indent="-320675" algn="l" rtl="0">
              <a:spcBef>
                <a:spcPts val="0"/>
              </a:spcBef>
              <a:spcAft>
                <a:spcPts val="0"/>
              </a:spcAft>
              <a:buSzPts val="1450"/>
              <a:buChar char="○"/>
            </a:pPr>
            <a:r>
              <a:rPr lang="en" sz="1450" dirty="0"/>
              <a:t>Gabrielle had one point-of-care microscopy performed; this cannot be counted as data</a:t>
            </a:r>
            <a:endParaRPr sz="1450" dirty="0"/>
          </a:p>
          <a:p>
            <a:pPr marL="1371600" lvl="2" indent="-320675" algn="l" rtl="0">
              <a:spcBef>
                <a:spcPts val="0"/>
              </a:spcBef>
              <a:spcAft>
                <a:spcPts val="0"/>
              </a:spcAft>
              <a:buSzPts val="1450"/>
              <a:buChar char="■"/>
            </a:pPr>
            <a:r>
              <a:rPr lang="en" sz="1450" dirty="0"/>
              <a:t>Level: </a:t>
            </a:r>
            <a:r>
              <a:rPr lang="en" sz="1450" i="1" dirty="0"/>
              <a:t>Minimal </a:t>
            </a:r>
            <a:endParaRPr sz="1450" i="1" dirty="0"/>
          </a:p>
          <a:p>
            <a:pPr marL="457200" lvl="0" indent="-320675" algn="l" rtl="0">
              <a:lnSpc>
                <a:spcPct val="100000"/>
              </a:lnSpc>
              <a:spcBef>
                <a:spcPts val="0"/>
              </a:spcBef>
              <a:spcAft>
                <a:spcPts val="0"/>
              </a:spcAft>
              <a:buSzPts val="1450"/>
              <a:buChar char="●"/>
            </a:pPr>
            <a:r>
              <a:rPr lang="en" sz="1450" dirty="0"/>
              <a:t>Element 3, Risk of complications </a:t>
            </a:r>
            <a:endParaRPr sz="1450" dirty="0"/>
          </a:p>
          <a:p>
            <a:pPr marL="914400" lvl="1" indent="-320675" algn="l" rtl="0">
              <a:spcBef>
                <a:spcPts val="0"/>
              </a:spcBef>
              <a:spcAft>
                <a:spcPts val="0"/>
              </a:spcAft>
              <a:buSzPts val="1450"/>
              <a:buChar char="○"/>
            </a:pPr>
            <a:r>
              <a:rPr lang="en" sz="1450" dirty="0"/>
              <a:t>Gabrielle is given a prescription (oral metronidazole) to treat the BV</a:t>
            </a:r>
            <a:endParaRPr sz="1450" dirty="0"/>
          </a:p>
          <a:p>
            <a:pPr marL="1371600" lvl="2" indent="-320675" algn="l" rtl="0">
              <a:spcBef>
                <a:spcPts val="0"/>
              </a:spcBef>
              <a:spcAft>
                <a:spcPts val="0"/>
              </a:spcAft>
              <a:buSzPts val="1450"/>
              <a:buChar char="■"/>
            </a:pPr>
            <a:r>
              <a:rPr lang="en" sz="1450" dirty="0"/>
              <a:t>Level: </a:t>
            </a:r>
            <a:r>
              <a:rPr lang="en" sz="1450" i="1" dirty="0"/>
              <a:t>Moderate</a:t>
            </a:r>
            <a:r>
              <a:rPr lang="en" sz="1450" dirty="0"/>
              <a:t>, as a prescription drug is given</a:t>
            </a:r>
            <a:endParaRPr sz="1450" dirty="0"/>
          </a:p>
          <a:p>
            <a:pPr marL="0" lvl="0" indent="0" algn="r" rtl="0">
              <a:spcBef>
                <a:spcPts val="1600"/>
              </a:spcBef>
              <a:spcAft>
                <a:spcPts val="1600"/>
              </a:spcAft>
              <a:buNone/>
            </a:pPr>
            <a:r>
              <a:rPr lang="en" sz="1200" dirty="0"/>
              <a:t>Resource: </a:t>
            </a:r>
            <a:r>
              <a:rPr lang="en" sz="1200" u="sng" dirty="0">
                <a:solidFill>
                  <a:schemeClr val="hlink"/>
                </a:solidFill>
                <a:hlinkClick r:id="rId3"/>
              </a:rPr>
              <a:t>Elements of Medical Decision Making During Family Planning Visits</a:t>
            </a:r>
            <a:r>
              <a:rPr lang="en" sz="1200" dirty="0"/>
              <a:t> </a:t>
            </a:r>
            <a:endParaRPr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3"/>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smtClean="0"/>
              <a:t>Gabrielle: MDM </a:t>
            </a:r>
            <a:r>
              <a:rPr lang="en" sz="2300" b="0" i="1" dirty="0"/>
              <a:t>(based on highest 2 of 3 elements)</a:t>
            </a:r>
            <a:endParaRPr sz="2300" b="0" i="1" dirty="0"/>
          </a:p>
        </p:txBody>
      </p:sp>
      <p:sp>
        <p:nvSpPr>
          <p:cNvPr id="451" name="Google Shape;451;p73"/>
          <p:cNvSpPr txBox="1">
            <a:spLocks noGrp="1"/>
          </p:cNvSpPr>
          <p:nvPr>
            <p:ph type="body" idx="1"/>
          </p:nvPr>
        </p:nvSpPr>
        <p:spPr>
          <a:xfrm>
            <a:off x="1042950" y="4546225"/>
            <a:ext cx="6954300" cy="19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dirty="0"/>
              <a:t>MDM level is low; established patient. </a:t>
            </a:r>
            <a:endParaRPr sz="1300" dirty="0"/>
          </a:p>
        </p:txBody>
      </p:sp>
      <p:graphicFrame>
        <p:nvGraphicFramePr>
          <p:cNvPr id="452" name="Google Shape;452;p73" descr="Table listing problems, data, risk and E/M code elements."/>
          <p:cNvGraphicFramePr/>
          <p:nvPr>
            <p:extLst>
              <p:ext uri="{D42A27DB-BD31-4B8C-83A1-F6EECF244321}">
                <p14:modId xmlns:p14="http://schemas.microsoft.com/office/powerpoint/2010/main" val="3889829672"/>
              </p:ext>
            </p:extLst>
          </p:nvPr>
        </p:nvGraphicFramePr>
        <p:xfrm>
          <a:off x="1042950" y="1755750"/>
          <a:ext cx="6876375" cy="2779626"/>
        </p:xfrm>
        <a:graphic>
          <a:graphicData uri="http://schemas.openxmlformats.org/drawingml/2006/table">
            <a:tbl>
              <a:tblPr firstRow="1">
                <a:noFill/>
                <a:tableStyleId>{DD83AE0C-F691-4B65-BAFA-69FC3B2007E5}</a:tableStyleId>
              </a:tblPr>
              <a:tblGrid>
                <a:gridCol w="1609925">
                  <a:extLst>
                    <a:ext uri="{9D8B030D-6E8A-4147-A177-3AD203B41FA5}">
                      <a16:colId xmlns:a16="http://schemas.microsoft.com/office/drawing/2014/main" val="20000"/>
                    </a:ext>
                  </a:extLst>
                </a:gridCol>
                <a:gridCol w="2009575">
                  <a:extLst>
                    <a:ext uri="{9D8B030D-6E8A-4147-A177-3AD203B41FA5}">
                      <a16:colId xmlns:a16="http://schemas.microsoft.com/office/drawing/2014/main" val="20001"/>
                    </a:ext>
                  </a:extLst>
                </a:gridCol>
                <a:gridCol w="1632125">
                  <a:extLst>
                    <a:ext uri="{9D8B030D-6E8A-4147-A177-3AD203B41FA5}">
                      <a16:colId xmlns:a16="http://schemas.microsoft.com/office/drawing/2014/main" val="20002"/>
                    </a:ext>
                  </a:extLst>
                </a:gridCol>
                <a:gridCol w="1624750">
                  <a:extLst>
                    <a:ext uri="{9D8B030D-6E8A-4147-A177-3AD203B41FA5}">
                      <a16:colId xmlns:a16="http://schemas.microsoft.com/office/drawing/2014/main" val="20003"/>
                    </a:ext>
                  </a:extLst>
                </a:gridCol>
              </a:tblGrid>
              <a:tr h="329200">
                <a:tc>
                  <a:txBody>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Problems</a:t>
                      </a:r>
                      <a:endParaRPr sz="12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200" b="1">
                          <a:solidFill>
                            <a:schemeClr val="dk1"/>
                          </a:solidFill>
                          <a:latin typeface="Lato"/>
                          <a:ea typeface="Lato"/>
                          <a:cs typeface="Lato"/>
                          <a:sym typeface="Lato"/>
                        </a:rPr>
                        <a:t>Data</a:t>
                      </a:r>
                      <a:endParaRPr sz="12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200" b="1">
                          <a:solidFill>
                            <a:schemeClr val="dk1"/>
                          </a:solidFill>
                          <a:latin typeface="Lato"/>
                          <a:ea typeface="Lato"/>
                          <a:cs typeface="Lato"/>
                          <a:sym typeface="Lato"/>
                        </a:rPr>
                        <a:t>Risk</a:t>
                      </a:r>
                      <a:endParaRPr sz="12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E/M Code </a:t>
                      </a:r>
                      <a:endParaRPr sz="12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Minimal</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b="1">
                          <a:solidFill>
                            <a:schemeClr val="dk1"/>
                          </a:solidFill>
                          <a:latin typeface="Lato"/>
                          <a:ea typeface="Lato"/>
                          <a:cs typeface="Lato"/>
                          <a:sym typeface="Lato"/>
                        </a:rPr>
                        <a:t>Minimal or none</a:t>
                      </a:r>
                      <a:endParaRPr sz="1200"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Minimal risk of morbidity</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99202</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99212</a:t>
                      </a:r>
                      <a:endParaRPr sz="1200"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200" b="1" dirty="0">
                          <a:solidFill>
                            <a:schemeClr val="dk1"/>
                          </a:solidFill>
                          <a:latin typeface="Lato"/>
                          <a:ea typeface="Lato"/>
                          <a:cs typeface="Lato"/>
                          <a:sym typeface="Lato"/>
                        </a:rPr>
                        <a:t>Low</a:t>
                      </a:r>
                      <a:endParaRPr sz="1200" b="1" dirty="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Limited (order 1 lab; review result)</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Low risk of morbidity</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99203</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200" b="1">
                          <a:solidFill>
                            <a:schemeClr val="dk1"/>
                          </a:solidFill>
                          <a:latin typeface="Lato"/>
                          <a:ea typeface="Lato"/>
                          <a:cs typeface="Lato"/>
                          <a:sym typeface="Lato"/>
                        </a:rPr>
                        <a:t>99213</a:t>
                      </a:r>
                      <a:endParaRPr sz="1200"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Moderate</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Moderate</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b="1">
                          <a:solidFill>
                            <a:schemeClr val="dk1"/>
                          </a:solidFill>
                          <a:latin typeface="Lato"/>
                          <a:ea typeface="Lato"/>
                          <a:cs typeface="Lato"/>
                          <a:sym typeface="Lato"/>
                        </a:rPr>
                        <a:t>Moderate</a:t>
                      </a:r>
                      <a:endParaRPr sz="1200" b="1">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200" b="1">
                          <a:solidFill>
                            <a:schemeClr val="dk1"/>
                          </a:solidFill>
                          <a:latin typeface="Lato"/>
                          <a:ea typeface="Lato"/>
                          <a:cs typeface="Lato"/>
                          <a:sym typeface="Lato"/>
                        </a:rPr>
                        <a:t>(prescription Rx)</a:t>
                      </a:r>
                      <a:endParaRPr sz="1200" b="1">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99204</a:t>
                      </a:r>
                      <a:endParaRPr sz="12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99214</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High</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Extensive</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High risk of morbidity</a:t>
                      </a:r>
                      <a:endParaRPr sz="120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0"/>
                        </a:spcBef>
                        <a:spcAft>
                          <a:spcPts val="0"/>
                        </a:spcAft>
                        <a:buNone/>
                      </a:pPr>
                      <a:r>
                        <a:rPr lang="en" sz="1200" dirty="0">
                          <a:solidFill>
                            <a:schemeClr val="dk1"/>
                          </a:solidFill>
                          <a:latin typeface="Lato"/>
                          <a:ea typeface="Lato"/>
                          <a:cs typeface="Lato"/>
                          <a:sym typeface="Lato"/>
                        </a:rPr>
                        <a:t>99205</a:t>
                      </a:r>
                      <a:endParaRPr sz="1200" dirty="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200" dirty="0">
                          <a:solidFill>
                            <a:schemeClr val="dk1"/>
                          </a:solidFill>
                          <a:latin typeface="Lato"/>
                          <a:ea typeface="Lato"/>
                          <a:cs typeface="Lato"/>
                          <a:sym typeface="Lato"/>
                        </a:rPr>
                        <a:t>99215</a:t>
                      </a:r>
                      <a:endParaRPr sz="1200" dirty="0">
                        <a:solidFill>
                          <a:schemeClr val="dk1"/>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4"/>
          <p:cNvSpPr txBox="1">
            <a:spLocks noGrp="1"/>
          </p:cNvSpPr>
          <p:nvPr>
            <p:ph type="title"/>
          </p:nvPr>
        </p:nvSpPr>
        <p:spPr>
          <a:xfrm>
            <a:off x="430725" y="664375"/>
            <a:ext cx="581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0" u="none" strike="noStrike" cap="none" dirty="0" smtClean="0">
                <a:solidFill>
                  <a:srgbClr val="434343"/>
                </a:solidFill>
                <a:effectLst/>
                <a:latin typeface="Montserrat"/>
                <a:ea typeface="Montserrat"/>
                <a:cs typeface="Montserrat"/>
                <a:sym typeface="Montserrat"/>
              </a:rPr>
              <a:t>Gabrielle: </a:t>
            </a:r>
            <a:r>
              <a:rPr lang="en" sz="2600" dirty="0" smtClean="0"/>
              <a:t>If </a:t>
            </a:r>
            <a:r>
              <a:rPr lang="en" sz="2600" dirty="0"/>
              <a:t>preventive medicine codes are </a:t>
            </a:r>
            <a:r>
              <a:rPr lang="en" sz="2600" i="1" dirty="0"/>
              <a:t>not covered </a:t>
            </a:r>
            <a:endParaRPr sz="2200" b="0" i="1" dirty="0"/>
          </a:p>
        </p:txBody>
      </p:sp>
      <p:sp>
        <p:nvSpPr>
          <p:cNvPr id="458" name="Google Shape;458;p74"/>
          <p:cNvSpPr txBox="1">
            <a:spLocks noGrp="1"/>
          </p:cNvSpPr>
          <p:nvPr>
            <p:ph type="body" idx="1"/>
          </p:nvPr>
        </p:nvSpPr>
        <p:spPr>
          <a:xfrm>
            <a:off x="1253550" y="4613650"/>
            <a:ext cx="6636900" cy="29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*Use National Drug Code (NDC). </a:t>
            </a:r>
            <a:endParaRPr sz="1000" dirty="0"/>
          </a:p>
        </p:txBody>
      </p:sp>
      <p:graphicFrame>
        <p:nvGraphicFramePr>
          <p:cNvPr id="459" name="Google Shape;459;p74" descr="Table listing service, CPT and HCPCSII Codes, and ICD-10-CM Codes."/>
          <p:cNvGraphicFramePr/>
          <p:nvPr>
            <p:extLst>
              <p:ext uri="{D42A27DB-BD31-4B8C-83A1-F6EECF244321}">
                <p14:modId xmlns:p14="http://schemas.microsoft.com/office/powerpoint/2010/main" val="161004998"/>
              </p:ext>
            </p:extLst>
          </p:nvPr>
        </p:nvGraphicFramePr>
        <p:xfrm>
          <a:off x="1253575" y="1708075"/>
          <a:ext cx="6636850" cy="3020388"/>
        </p:xfrm>
        <a:graphic>
          <a:graphicData uri="http://schemas.openxmlformats.org/drawingml/2006/table">
            <a:tbl>
              <a:tblPr firstRow="1">
                <a:noFill/>
                <a:tableStyleId>{DD83AE0C-F691-4B65-BAFA-69FC3B2007E5}</a:tableStyleId>
              </a:tblPr>
              <a:tblGrid>
                <a:gridCol w="1204350">
                  <a:extLst>
                    <a:ext uri="{9D8B030D-6E8A-4147-A177-3AD203B41FA5}">
                      <a16:colId xmlns:a16="http://schemas.microsoft.com/office/drawing/2014/main" val="20000"/>
                    </a:ext>
                  </a:extLst>
                </a:gridCol>
                <a:gridCol w="2103575">
                  <a:extLst>
                    <a:ext uri="{9D8B030D-6E8A-4147-A177-3AD203B41FA5}">
                      <a16:colId xmlns:a16="http://schemas.microsoft.com/office/drawing/2014/main" val="20001"/>
                    </a:ext>
                  </a:extLst>
                </a:gridCol>
                <a:gridCol w="3328925">
                  <a:extLst>
                    <a:ext uri="{9D8B030D-6E8A-4147-A177-3AD203B41FA5}">
                      <a16:colId xmlns:a16="http://schemas.microsoft.com/office/drawing/2014/main" val="20002"/>
                    </a:ext>
                  </a:extLst>
                </a:gridCol>
              </a:tblGrid>
              <a:tr h="356325">
                <a:tc>
                  <a:txBody>
                    <a:bodyPr/>
                    <a:lstStyle/>
                    <a:p>
                      <a:pPr marL="0" lvl="0" indent="0" algn="ctr" rtl="0">
                        <a:spcBef>
                          <a:spcPts val="0"/>
                        </a:spcBef>
                        <a:spcAft>
                          <a:spcPts val="0"/>
                        </a:spcAft>
                        <a:buNone/>
                      </a:pPr>
                      <a:r>
                        <a:rPr lang="en" sz="1200" b="1">
                          <a:solidFill>
                            <a:schemeClr val="dk1"/>
                          </a:solidFill>
                          <a:latin typeface="Lato"/>
                          <a:ea typeface="Lato"/>
                          <a:cs typeface="Lato"/>
                          <a:sym typeface="Lato"/>
                        </a:rPr>
                        <a:t>Service</a:t>
                      </a:r>
                      <a:endParaRPr sz="12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200" b="1">
                          <a:solidFill>
                            <a:schemeClr val="dk1"/>
                          </a:solidFill>
                          <a:latin typeface="Lato"/>
                          <a:ea typeface="Lato"/>
                          <a:cs typeface="Lato"/>
                          <a:sym typeface="Lato"/>
                        </a:rPr>
                        <a:t>CPT and HCPCS II Codes</a:t>
                      </a:r>
                      <a:endParaRPr sz="12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ICD-10-CM Codes </a:t>
                      </a:r>
                      <a:endParaRPr sz="12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extLst>
                  <a:ext uri="{0D108BD9-81ED-4DB2-BD59-A6C34878D82A}">
                    <a16:rowId xmlns:a16="http://schemas.microsoft.com/office/drawing/2014/main" val="10000"/>
                  </a:ext>
                </a:extLst>
              </a:tr>
              <a:tr h="313925">
                <a:tc>
                  <a:txBody>
                    <a:bodyPr/>
                    <a:lstStyle/>
                    <a:p>
                      <a:pPr marL="0" lvl="0" indent="0" algn="l" rtl="0">
                        <a:spcBef>
                          <a:spcPts val="0"/>
                        </a:spcBef>
                        <a:spcAft>
                          <a:spcPts val="0"/>
                        </a:spcAft>
                        <a:buNone/>
                      </a:pPr>
                      <a:r>
                        <a:rPr lang="en" sz="1200">
                          <a:solidFill>
                            <a:schemeClr val="dk1"/>
                          </a:solidFill>
                          <a:latin typeface="Lato"/>
                          <a:ea typeface="Lato"/>
                          <a:cs typeface="Lato"/>
                          <a:sym typeface="Lato"/>
                        </a:rPr>
                        <a:t>Procedure</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b="1">
                          <a:solidFill>
                            <a:schemeClr val="dk1"/>
                          </a:solidFill>
                          <a:latin typeface="Lato"/>
                          <a:ea typeface="Lato"/>
                          <a:cs typeface="Lato"/>
                          <a:sym typeface="Lato"/>
                        </a:rPr>
                        <a:t>None</a:t>
                      </a:r>
                      <a:endParaRPr sz="12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3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14400">
                <a:tc>
                  <a:txBody>
                    <a:bodyPr/>
                    <a:lstStyle/>
                    <a:p>
                      <a:pPr marL="0" lvl="0" indent="0" algn="l" rtl="0">
                        <a:spcBef>
                          <a:spcPts val="0"/>
                        </a:spcBef>
                        <a:spcAft>
                          <a:spcPts val="0"/>
                        </a:spcAft>
                        <a:buNone/>
                      </a:pPr>
                      <a:r>
                        <a:rPr lang="en" sz="1200">
                          <a:solidFill>
                            <a:schemeClr val="dk1"/>
                          </a:solidFill>
                          <a:latin typeface="Lato"/>
                          <a:ea typeface="Lato"/>
                          <a:cs typeface="Lato"/>
                          <a:sym typeface="Lato"/>
                        </a:rPr>
                        <a:t>Drug/Supply</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dirty="0">
                          <a:solidFill>
                            <a:schemeClr val="dk1"/>
                          </a:solidFill>
                          <a:latin typeface="Lato"/>
                          <a:ea typeface="Lato"/>
                          <a:cs typeface="Lato"/>
                          <a:sym typeface="Lato"/>
                        </a:rPr>
                        <a:t>S4993 OC x13 cycles; *Metronidazole 500 mg x 14</a:t>
                      </a:r>
                      <a:endParaRPr sz="12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Z30.41 Surveillance OC user; N76.0 Acute vaginitis</a:t>
                      </a:r>
                      <a:endParaRPr sz="13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07350">
                <a:tc>
                  <a:txBody>
                    <a:bodyPr/>
                    <a:lstStyle/>
                    <a:p>
                      <a:pPr marL="0" lvl="0" indent="0" algn="l" rtl="0">
                        <a:spcBef>
                          <a:spcPts val="0"/>
                        </a:spcBef>
                        <a:spcAft>
                          <a:spcPts val="0"/>
                        </a:spcAft>
                        <a:buNone/>
                      </a:pPr>
                      <a:r>
                        <a:rPr lang="en" sz="1200">
                          <a:solidFill>
                            <a:schemeClr val="dk1"/>
                          </a:solidFill>
                          <a:latin typeface="Lato"/>
                          <a:ea typeface="Lato"/>
                          <a:cs typeface="Lato"/>
                          <a:sym typeface="Lato"/>
                        </a:rPr>
                        <a:t>Point-of-care test</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87210 (Wet prep); </a:t>
                      </a:r>
                      <a:r>
                        <a:rPr lang="en" sz="1200" i="1">
                          <a:solidFill>
                            <a:schemeClr val="dk1"/>
                          </a:solidFill>
                          <a:latin typeface="Lato"/>
                          <a:ea typeface="Lato"/>
                          <a:cs typeface="Lato"/>
                          <a:sym typeface="Lato"/>
                        </a:rPr>
                        <a:t>or </a:t>
                      </a:r>
                      <a:endParaRPr sz="1200" i="1">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Q0111 (Wet mount, POC)</a:t>
                      </a:r>
                      <a:endParaRPr sz="12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600"/>
                        </a:spcBef>
                        <a:spcAft>
                          <a:spcPts val="0"/>
                        </a:spcAft>
                        <a:buNone/>
                      </a:pPr>
                      <a:r>
                        <a:rPr lang="en" sz="1300">
                          <a:solidFill>
                            <a:schemeClr val="dk1"/>
                          </a:solidFill>
                          <a:latin typeface="Lato"/>
                          <a:ea typeface="Lato"/>
                          <a:cs typeface="Lato"/>
                          <a:sym typeface="Lato"/>
                        </a:rPr>
                        <a:t>N76.0</a:t>
                      </a:r>
                      <a:endParaRPr sz="13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46625">
                <a:tc>
                  <a:txBody>
                    <a:bodyPr/>
                    <a:lstStyle/>
                    <a:p>
                      <a:pPr marL="0" lvl="0" indent="0" algn="l" rtl="0">
                        <a:spcBef>
                          <a:spcPts val="0"/>
                        </a:spcBef>
                        <a:spcAft>
                          <a:spcPts val="0"/>
                        </a:spcAft>
                        <a:buNone/>
                      </a:pPr>
                      <a:r>
                        <a:rPr lang="en" sz="1200">
                          <a:solidFill>
                            <a:schemeClr val="dk1"/>
                          </a:solidFill>
                          <a:latin typeface="Lato"/>
                          <a:ea typeface="Lato"/>
                          <a:cs typeface="Lato"/>
                          <a:sym typeface="Lato"/>
                        </a:rPr>
                        <a:t>E/M</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99214 (total time); 99213 (MDM)</a:t>
                      </a:r>
                      <a:endParaRPr sz="12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N76.0 Acute vaginitis; </a:t>
                      </a:r>
                      <a:endParaRPr sz="13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300">
                          <a:solidFill>
                            <a:schemeClr val="dk1"/>
                          </a:solidFill>
                          <a:latin typeface="Lato"/>
                          <a:ea typeface="Lato"/>
                          <a:cs typeface="Lato"/>
                          <a:sym typeface="Lato"/>
                        </a:rPr>
                        <a:t>Z30.41 Surveillance OC user</a:t>
                      </a:r>
                      <a:endParaRPr sz="13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65525">
                <a:tc>
                  <a:txBody>
                    <a:bodyPr/>
                    <a:lstStyle/>
                    <a:p>
                      <a:pPr marL="0" lvl="0" indent="0" algn="l" rtl="0">
                        <a:spcBef>
                          <a:spcPts val="0"/>
                        </a:spcBef>
                        <a:spcAft>
                          <a:spcPts val="0"/>
                        </a:spcAft>
                        <a:buNone/>
                      </a:pPr>
                      <a:r>
                        <a:rPr lang="en" sz="1200">
                          <a:solidFill>
                            <a:schemeClr val="dk1"/>
                          </a:solidFill>
                          <a:latin typeface="Lato"/>
                          <a:ea typeface="Lato"/>
                          <a:cs typeface="Lato"/>
                          <a:sym typeface="Lato"/>
                        </a:rPr>
                        <a:t>Modifier</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200">
                          <a:solidFill>
                            <a:schemeClr val="dk1"/>
                          </a:solidFill>
                          <a:latin typeface="Lato"/>
                          <a:ea typeface="Lato"/>
                          <a:cs typeface="Lato"/>
                          <a:sym typeface="Lato"/>
                        </a:rPr>
                        <a:t>None </a:t>
                      </a:r>
                      <a:endParaRPr sz="120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3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5"/>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Isabel </a:t>
            </a:r>
            <a:r>
              <a:rPr lang="en" sz="1800" dirty="0"/>
              <a:t>(she/her)</a:t>
            </a:r>
            <a:endParaRPr sz="1800" dirty="0"/>
          </a:p>
        </p:txBody>
      </p:sp>
      <p:sp>
        <p:nvSpPr>
          <p:cNvPr id="465" name="Google Shape;465;p75"/>
          <p:cNvSpPr txBox="1">
            <a:spLocks noGrp="1"/>
          </p:cNvSpPr>
          <p:nvPr>
            <p:ph type="body" idx="1"/>
          </p:nvPr>
        </p:nvSpPr>
        <p:spPr>
          <a:xfrm>
            <a:off x="3786725" y="1389600"/>
            <a:ext cx="4903200" cy="3179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Isabel, 24-year-old, new patient, calls to </a:t>
            </a:r>
            <a:br>
              <a:rPr lang="en" sz="1600" dirty="0"/>
            </a:br>
            <a:r>
              <a:rPr lang="en" sz="1600" dirty="0"/>
              <a:t>request a visit to initiate contraception</a:t>
            </a:r>
            <a:endParaRPr sz="1600" dirty="0"/>
          </a:p>
          <a:p>
            <a:pPr marL="457200" lvl="0" indent="-330200" algn="l" rtl="0">
              <a:spcBef>
                <a:spcPts val="0"/>
              </a:spcBef>
              <a:spcAft>
                <a:spcPts val="0"/>
              </a:spcAft>
              <a:buSzPts val="1600"/>
              <a:buChar char="●"/>
            </a:pPr>
            <a:r>
              <a:rPr lang="en" sz="1600" dirty="0"/>
              <a:t>Informed that the clinic is open in limited circumstances and that most visits are done </a:t>
            </a:r>
            <a:br>
              <a:rPr lang="en" sz="1600" dirty="0"/>
            </a:br>
            <a:r>
              <a:rPr lang="en" sz="1600" dirty="0"/>
              <a:t>by telemedicine</a:t>
            </a:r>
            <a:endParaRPr sz="1600" dirty="0"/>
          </a:p>
          <a:p>
            <a:pPr marL="457200" lvl="0" indent="-330200" algn="l" rtl="0">
              <a:spcBef>
                <a:spcPts val="0"/>
              </a:spcBef>
              <a:spcAft>
                <a:spcPts val="0"/>
              </a:spcAft>
              <a:buSzPts val="1600"/>
              <a:buChar char="●"/>
            </a:pPr>
            <a:r>
              <a:rPr lang="en" sz="1600" dirty="0"/>
              <a:t>A/V telehealth visit; discussed all available </a:t>
            </a:r>
            <a:br>
              <a:rPr lang="en" sz="1600" dirty="0"/>
            </a:br>
            <a:r>
              <a:rPr lang="en" sz="1600" dirty="0"/>
              <a:t>methods</a:t>
            </a:r>
            <a:endParaRPr sz="1600" dirty="0"/>
          </a:p>
          <a:p>
            <a:pPr marL="914400" lvl="1" indent="-304800" algn="l" rtl="0">
              <a:spcBef>
                <a:spcPts val="0"/>
              </a:spcBef>
              <a:spcAft>
                <a:spcPts val="0"/>
              </a:spcAft>
              <a:buSzPts val="1200"/>
              <a:buChar char="○"/>
            </a:pPr>
            <a:r>
              <a:rPr lang="en" dirty="0"/>
              <a:t>Total time: 27 minutes</a:t>
            </a:r>
            <a:endParaRPr dirty="0"/>
          </a:p>
          <a:p>
            <a:pPr marL="457200" lvl="0" indent="-330200" algn="l" rtl="0">
              <a:spcBef>
                <a:spcPts val="0"/>
              </a:spcBef>
              <a:spcAft>
                <a:spcPts val="0"/>
              </a:spcAft>
              <a:buSzPts val="1600"/>
              <a:buChar char="●"/>
            </a:pPr>
            <a:r>
              <a:rPr lang="en" sz="1600" dirty="0"/>
              <a:t>Copper IUD chosen</a:t>
            </a:r>
            <a:endParaRPr sz="1600" dirty="0"/>
          </a:p>
          <a:p>
            <a:pPr marL="914400" lvl="1" indent="-304800" algn="l" rtl="0">
              <a:spcBef>
                <a:spcPts val="0"/>
              </a:spcBef>
              <a:spcAft>
                <a:spcPts val="0"/>
              </a:spcAft>
              <a:buSzPts val="1200"/>
              <a:buChar char="○"/>
            </a:pPr>
            <a:r>
              <a:rPr lang="en" dirty="0"/>
              <a:t>After discussion, verbally consented to placement</a:t>
            </a:r>
            <a:endParaRPr dirty="0"/>
          </a:p>
          <a:p>
            <a:pPr marL="914400" lvl="1" indent="-304800" algn="l" rtl="0">
              <a:spcBef>
                <a:spcPts val="0"/>
              </a:spcBef>
              <a:spcAft>
                <a:spcPts val="0"/>
              </a:spcAft>
              <a:buSzPts val="1200"/>
              <a:buChar char="○"/>
            </a:pPr>
            <a:r>
              <a:rPr lang="en" dirty="0"/>
              <a:t>Scheduled for in-person visit for placement in 3 days </a:t>
            </a:r>
            <a:endParaRPr dirty="0"/>
          </a:p>
        </p:txBody>
      </p:sp>
      <p:pic>
        <p:nvPicPr>
          <p:cNvPr id="466" name="Google Shape;466;p75" descr="young woman talking with nurse"/>
          <p:cNvPicPr preferRelativeResize="0"/>
          <p:nvPr/>
        </p:nvPicPr>
        <p:blipFill rotWithShape="1">
          <a:blip r:embed="rId3">
            <a:alphaModFix/>
          </a:blip>
          <a:srcRect l="6747" r="22676" b="9779"/>
          <a:stretch/>
        </p:blipFill>
        <p:spPr>
          <a:xfrm>
            <a:off x="498675" y="1463700"/>
            <a:ext cx="3288049" cy="28016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6"/>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0" u="none" strike="noStrike" cap="none" dirty="0" smtClean="0">
                <a:solidFill>
                  <a:srgbClr val="434343"/>
                </a:solidFill>
                <a:effectLst/>
                <a:latin typeface="Montserrat"/>
                <a:ea typeface="Montserrat"/>
                <a:cs typeface="Montserrat"/>
                <a:sym typeface="Montserrat"/>
              </a:rPr>
              <a:t>Isabel: </a:t>
            </a:r>
            <a:r>
              <a:rPr lang="en" dirty="0" smtClean="0"/>
              <a:t>Coding </a:t>
            </a:r>
            <a:r>
              <a:rPr lang="en" dirty="0"/>
              <a:t>by Total time </a:t>
            </a:r>
            <a:endParaRPr dirty="0"/>
          </a:p>
        </p:txBody>
      </p:sp>
      <p:sp>
        <p:nvSpPr>
          <p:cNvPr id="472" name="Google Shape;472;p76"/>
          <p:cNvSpPr txBox="1">
            <a:spLocks noGrp="1"/>
          </p:cNvSpPr>
          <p:nvPr>
            <p:ph type="body" idx="1"/>
          </p:nvPr>
        </p:nvSpPr>
        <p:spPr>
          <a:xfrm>
            <a:off x="944875" y="4527325"/>
            <a:ext cx="7429800" cy="19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dirty="0"/>
              <a:t>Documentation must reflect new definition of time. </a:t>
            </a:r>
            <a:endParaRPr sz="1200" dirty="0"/>
          </a:p>
        </p:txBody>
      </p:sp>
      <p:graphicFrame>
        <p:nvGraphicFramePr>
          <p:cNvPr id="473" name="Google Shape;473;p76" descr="Table listing new patient and time elements."/>
          <p:cNvGraphicFramePr/>
          <p:nvPr>
            <p:extLst>
              <p:ext uri="{D42A27DB-BD31-4B8C-83A1-F6EECF244321}">
                <p14:modId xmlns:p14="http://schemas.microsoft.com/office/powerpoint/2010/main" val="3607259263"/>
              </p:ext>
            </p:extLst>
          </p:nvPr>
        </p:nvGraphicFramePr>
        <p:xfrm>
          <a:off x="989125" y="2028225"/>
          <a:ext cx="3246300" cy="1981050"/>
        </p:xfrm>
        <a:graphic>
          <a:graphicData uri="http://schemas.openxmlformats.org/drawingml/2006/table">
            <a:tbl>
              <a:tblPr firstRow="1">
                <a:noFill/>
                <a:tableStyleId>{DD83AE0C-F691-4B65-BAFA-69FC3B2007E5}</a:tableStyleId>
              </a:tblPr>
              <a:tblGrid>
                <a:gridCol w="1578750">
                  <a:extLst>
                    <a:ext uri="{9D8B030D-6E8A-4147-A177-3AD203B41FA5}">
                      <a16:colId xmlns:a16="http://schemas.microsoft.com/office/drawing/2014/main" val="20000"/>
                    </a:ext>
                  </a:extLst>
                </a:gridCol>
                <a:gridCol w="1667550">
                  <a:extLst>
                    <a:ext uri="{9D8B030D-6E8A-4147-A177-3AD203B41FA5}">
                      <a16:colId xmlns:a16="http://schemas.microsoft.com/office/drawing/2014/main" val="20001"/>
                    </a:ext>
                  </a:extLst>
                </a:gridCol>
              </a:tblGrid>
              <a:tr h="251175">
                <a:tc>
                  <a:txBody>
                    <a:bodyPr/>
                    <a:lstStyle/>
                    <a:p>
                      <a:pPr marL="0" lvl="0" indent="0" algn="ctr" rtl="0">
                        <a:spcBef>
                          <a:spcPts val="0"/>
                        </a:spcBef>
                        <a:spcAft>
                          <a:spcPts val="0"/>
                        </a:spcAft>
                        <a:buNone/>
                      </a:pPr>
                      <a:r>
                        <a:rPr lang="en" b="1" dirty="0">
                          <a:latin typeface="Lato"/>
                          <a:ea typeface="Lato"/>
                          <a:cs typeface="Lato"/>
                          <a:sym typeface="Lato"/>
                        </a:rPr>
                        <a:t>New Patient</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b="1" dirty="0">
                          <a:latin typeface="Lato"/>
                          <a:ea typeface="Lato"/>
                          <a:cs typeface="Lato"/>
                          <a:sym typeface="Lato"/>
                        </a:rPr>
                        <a:t>Time </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extLst>
                  <a:ext uri="{0D108BD9-81ED-4DB2-BD59-A6C34878D82A}">
                    <a16:rowId xmlns:a16="http://schemas.microsoft.com/office/drawing/2014/main" val="10000"/>
                  </a:ext>
                </a:extLst>
              </a:tr>
              <a:tr h="340300">
                <a:tc>
                  <a:txBody>
                    <a:bodyPr/>
                    <a:lstStyle/>
                    <a:p>
                      <a:pPr marL="0" lvl="0" indent="0" algn="l" rtl="0">
                        <a:spcBef>
                          <a:spcPts val="0"/>
                        </a:spcBef>
                        <a:spcAft>
                          <a:spcPts val="0"/>
                        </a:spcAft>
                        <a:buNone/>
                      </a:pPr>
                      <a:r>
                        <a:rPr lang="en" b="1">
                          <a:latin typeface="Lato"/>
                          <a:ea typeface="Lato"/>
                          <a:cs typeface="Lato"/>
                          <a:sym typeface="Lato"/>
                        </a:rPr>
                        <a:t>99202</a:t>
                      </a:r>
                      <a:endParaRPr b="1">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15–29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55850">
                <a:tc>
                  <a:txBody>
                    <a:bodyPr/>
                    <a:lstStyle/>
                    <a:p>
                      <a:pPr marL="0" lvl="0" indent="0" algn="l" rtl="0">
                        <a:spcBef>
                          <a:spcPts val="0"/>
                        </a:spcBef>
                        <a:spcAft>
                          <a:spcPts val="0"/>
                        </a:spcAft>
                        <a:buNone/>
                      </a:pPr>
                      <a:r>
                        <a:rPr lang="en">
                          <a:latin typeface="Lato"/>
                          <a:ea typeface="Lato"/>
                          <a:cs typeface="Lato"/>
                          <a:sym typeface="Lato"/>
                        </a:rPr>
                        <a:t>99203</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a:latin typeface="Lato"/>
                          <a:ea typeface="Lato"/>
                          <a:cs typeface="Lato"/>
                          <a:sym typeface="Lato"/>
                        </a:rPr>
                        <a:t>30</a:t>
                      </a:r>
                      <a:r>
                        <a:rPr lang="en">
                          <a:solidFill>
                            <a:schemeClr val="dk1"/>
                          </a:solidFill>
                          <a:latin typeface="Lato"/>
                          <a:ea typeface="Lato"/>
                          <a:cs typeface="Lato"/>
                          <a:sym typeface="Lato"/>
                        </a:rPr>
                        <a:t>–</a:t>
                      </a:r>
                      <a:r>
                        <a:rPr lang="en">
                          <a:latin typeface="Lato"/>
                          <a:ea typeface="Lato"/>
                          <a:cs typeface="Lato"/>
                          <a:sym typeface="Lato"/>
                        </a:rPr>
                        <a:t>44</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251175">
                <a:tc>
                  <a:txBody>
                    <a:bodyPr/>
                    <a:lstStyle/>
                    <a:p>
                      <a:pPr marL="0" lvl="0" indent="0" algn="l" rtl="0">
                        <a:spcBef>
                          <a:spcPts val="0"/>
                        </a:spcBef>
                        <a:spcAft>
                          <a:spcPts val="0"/>
                        </a:spcAft>
                        <a:buNone/>
                      </a:pPr>
                      <a:r>
                        <a:rPr lang="en">
                          <a:latin typeface="Lato"/>
                          <a:ea typeface="Lato"/>
                          <a:cs typeface="Lato"/>
                          <a:sym typeface="Lato"/>
                        </a:rPr>
                        <a:t>99204</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45</a:t>
                      </a:r>
                      <a:r>
                        <a:rPr lang="en">
                          <a:solidFill>
                            <a:schemeClr val="dk1"/>
                          </a:solidFill>
                          <a:latin typeface="Lato"/>
                          <a:ea typeface="Lato"/>
                          <a:cs typeface="Lato"/>
                          <a:sym typeface="Lato"/>
                        </a:rPr>
                        <a:t>–</a:t>
                      </a:r>
                      <a:r>
                        <a:rPr lang="en">
                          <a:latin typeface="Lato"/>
                          <a:ea typeface="Lato"/>
                          <a:cs typeface="Lato"/>
                          <a:sym typeface="Lato"/>
                        </a:rPr>
                        <a:t>59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8100">
                <a:tc>
                  <a:txBody>
                    <a:bodyPr/>
                    <a:lstStyle/>
                    <a:p>
                      <a:pPr marL="0" lvl="0" indent="0" algn="l" rtl="0">
                        <a:spcBef>
                          <a:spcPts val="0"/>
                        </a:spcBef>
                        <a:spcAft>
                          <a:spcPts val="0"/>
                        </a:spcAft>
                        <a:buNone/>
                      </a:pPr>
                      <a:r>
                        <a:rPr lang="en">
                          <a:latin typeface="Lato"/>
                          <a:ea typeface="Lato"/>
                          <a:cs typeface="Lato"/>
                          <a:sym typeface="Lato"/>
                        </a:rPr>
                        <a:t>99205</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dirty="0">
                          <a:latin typeface="Lato"/>
                          <a:ea typeface="Lato"/>
                          <a:cs typeface="Lato"/>
                          <a:sym typeface="Lato"/>
                        </a:rPr>
                        <a:t>60</a:t>
                      </a:r>
                      <a:r>
                        <a:rPr lang="en" dirty="0">
                          <a:solidFill>
                            <a:schemeClr val="dk1"/>
                          </a:solidFill>
                          <a:latin typeface="Lato"/>
                          <a:ea typeface="Lato"/>
                          <a:cs typeface="Lato"/>
                          <a:sym typeface="Lato"/>
                        </a:rPr>
                        <a:t>–</a:t>
                      </a:r>
                      <a:r>
                        <a:rPr lang="en" dirty="0">
                          <a:latin typeface="Lato"/>
                          <a:ea typeface="Lato"/>
                          <a:cs typeface="Lato"/>
                          <a:sym typeface="Lato"/>
                        </a:rPr>
                        <a:t>74</a:t>
                      </a:r>
                      <a:endParaRPr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bl>
          </a:graphicData>
        </a:graphic>
      </p:graphicFrame>
      <p:graphicFrame>
        <p:nvGraphicFramePr>
          <p:cNvPr id="474" name="Google Shape;474;p76" descr="Table listing established patient and time elements."/>
          <p:cNvGraphicFramePr/>
          <p:nvPr>
            <p:extLst>
              <p:ext uri="{D42A27DB-BD31-4B8C-83A1-F6EECF244321}">
                <p14:modId xmlns:p14="http://schemas.microsoft.com/office/powerpoint/2010/main" val="3355044415"/>
              </p:ext>
            </p:extLst>
          </p:nvPr>
        </p:nvGraphicFramePr>
        <p:xfrm>
          <a:off x="4549250" y="2028225"/>
          <a:ext cx="3246300" cy="2377260"/>
        </p:xfrm>
        <a:graphic>
          <a:graphicData uri="http://schemas.openxmlformats.org/drawingml/2006/table">
            <a:tbl>
              <a:tblPr firstRow="1">
                <a:noFill/>
                <a:tableStyleId>{DD83AE0C-F691-4B65-BAFA-69FC3B2007E5}</a:tableStyleId>
              </a:tblPr>
              <a:tblGrid>
                <a:gridCol w="1763775">
                  <a:extLst>
                    <a:ext uri="{9D8B030D-6E8A-4147-A177-3AD203B41FA5}">
                      <a16:colId xmlns:a16="http://schemas.microsoft.com/office/drawing/2014/main" val="20000"/>
                    </a:ext>
                  </a:extLst>
                </a:gridCol>
                <a:gridCol w="1482525">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 b="1">
                          <a:latin typeface="Lato"/>
                          <a:ea typeface="Lato"/>
                          <a:cs typeface="Lato"/>
                          <a:sym typeface="Lato"/>
                        </a:rPr>
                        <a:t>Established Patient</a:t>
                      </a:r>
                      <a:endParaRPr b="1">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b="1" dirty="0">
                          <a:latin typeface="Lato"/>
                          <a:ea typeface="Lato"/>
                          <a:cs typeface="Lato"/>
                          <a:sym typeface="Lato"/>
                        </a:rPr>
                        <a:t>Time </a:t>
                      </a:r>
                      <a:endParaRPr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extLst>
                  <a:ext uri="{0D108BD9-81ED-4DB2-BD59-A6C34878D82A}">
                    <a16:rowId xmlns:a16="http://schemas.microsoft.com/office/drawing/2014/main" val="10000"/>
                  </a:ext>
                </a:extLst>
              </a:tr>
              <a:tr h="320525">
                <a:tc>
                  <a:txBody>
                    <a:bodyPr/>
                    <a:lstStyle/>
                    <a:p>
                      <a:pPr marL="0" lvl="0" indent="0" algn="l" rtl="0">
                        <a:spcBef>
                          <a:spcPts val="0"/>
                        </a:spcBef>
                        <a:spcAft>
                          <a:spcPts val="0"/>
                        </a:spcAft>
                        <a:buNone/>
                      </a:pPr>
                      <a:r>
                        <a:rPr lang="en">
                          <a:latin typeface="Lato"/>
                          <a:ea typeface="Lato"/>
                          <a:cs typeface="Lato"/>
                          <a:sym typeface="Lato"/>
                        </a:rPr>
                        <a:t>99211</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N/A</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20525">
                <a:tc>
                  <a:txBody>
                    <a:bodyPr/>
                    <a:lstStyle/>
                    <a:p>
                      <a:pPr marL="0" lvl="0" indent="0" algn="l" rtl="0">
                        <a:spcBef>
                          <a:spcPts val="0"/>
                        </a:spcBef>
                        <a:spcAft>
                          <a:spcPts val="0"/>
                        </a:spcAft>
                        <a:buNone/>
                      </a:pPr>
                      <a:r>
                        <a:rPr lang="en">
                          <a:latin typeface="Lato"/>
                          <a:ea typeface="Lato"/>
                          <a:cs typeface="Lato"/>
                          <a:sym typeface="Lato"/>
                        </a:rPr>
                        <a:t>99212</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a:latin typeface="Lato"/>
                          <a:ea typeface="Lato"/>
                          <a:cs typeface="Lato"/>
                          <a:sym typeface="Lato"/>
                        </a:rPr>
                        <a:t>10</a:t>
                      </a:r>
                      <a:r>
                        <a:rPr lang="en">
                          <a:solidFill>
                            <a:schemeClr val="dk1"/>
                          </a:solidFill>
                          <a:latin typeface="Lato"/>
                          <a:ea typeface="Lato"/>
                          <a:cs typeface="Lato"/>
                          <a:sym typeface="Lato"/>
                        </a:rPr>
                        <a:t>–</a:t>
                      </a:r>
                      <a:r>
                        <a:rPr lang="en">
                          <a:latin typeface="Lato"/>
                          <a:ea typeface="Lato"/>
                          <a:cs typeface="Lato"/>
                          <a:sym typeface="Lato"/>
                        </a:rPr>
                        <a:t>19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20525">
                <a:tc>
                  <a:txBody>
                    <a:bodyPr/>
                    <a:lstStyle/>
                    <a:p>
                      <a:pPr marL="0" lvl="0" indent="0" algn="l" rtl="0">
                        <a:spcBef>
                          <a:spcPts val="0"/>
                        </a:spcBef>
                        <a:spcAft>
                          <a:spcPts val="0"/>
                        </a:spcAft>
                        <a:buNone/>
                      </a:pPr>
                      <a:r>
                        <a:rPr lang="en">
                          <a:latin typeface="Lato"/>
                          <a:ea typeface="Lato"/>
                          <a:cs typeface="Lato"/>
                          <a:sym typeface="Lato"/>
                        </a:rPr>
                        <a:t>99213</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latin typeface="Lato"/>
                          <a:ea typeface="Lato"/>
                          <a:cs typeface="Lato"/>
                          <a:sym typeface="Lato"/>
                        </a:rPr>
                        <a:t>20</a:t>
                      </a:r>
                      <a:r>
                        <a:rPr lang="en">
                          <a:solidFill>
                            <a:schemeClr val="dk1"/>
                          </a:solidFill>
                          <a:latin typeface="Lato"/>
                          <a:ea typeface="Lato"/>
                          <a:cs typeface="Lato"/>
                          <a:sym typeface="Lato"/>
                        </a:rPr>
                        <a:t>–</a:t>
                      </a:r>
                      <a:r>
                        <a:rPr lang="en">
                          <a:latin typeface="Lato"/>
                          <a:ea typeface="Lato"/>
                          <a:cs typeface="Lato"/>
                          <a:sym typeface="Lato"/>
                        </a:rPr>
                        <a:t>29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20525">
                <a:tc>
                  <a:txBody>
                    <a:bodyPr/>
                    <a:lstStyle/>
                    <a:p>
                      <a:pPr marL="0" lvl="0" indent="0" algn="l" rtl="0">
                        <a:spcBef>
                          <a:spcPts val="0"/>
                        </a:spcBef>
                        <a:spcAft>
                          <a:spcPts val="0"/>
                        </a:spcAft>
                        <a:buNone/>
                      </a:pPr>
                      <a:r>
                        <a:rPr lang="en">
                          <a:latin typeface="Lato"/>
                          <a:ea typeface="Lato"/>
                          <a:cs typeface="Lato"/>
                          <a:sym typeface="Lato"/>
                        </a:rPr>
                        <a:t>99214</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a:latin typeface="Lato"/>
                          <a:ea typeface="Lato"/>
                          <a:cs typeface="Lato"/>
                          <a:sym typeface="Lato"/>
                        </a:rPr>
                        <a:t>30</a:t>
                      </a:r>
                      <a:r>
                        <a:rPr lang="en">
                          <a:solidFill>
                            <a:schemeClr val="dk1"/>
                          </a:solidFill>
                          <a:latin typeface="Lato"/>
                          <a:ea typeface="Lato"/>
                          <a:cs typeface="Lato"/>
                          <a:sym typeface="Lato"/>
                        </a:rPr>
                        <a:t>–39</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340450">
                <a:tc>
                  <a:txBody>
                    <a:bodyPr/>
                    <a:lstStyle/>
                    <a:p>
                      <a:pPr marL="0" lvl="0" indent="0" algn="l" rtl="0">
                        <a:spcBef>
                          <a:spcPts val="0"/>
                        </a:spcBef>
                        <a:spcAft>
                          <a:spcPts val="0"/>
                        </a:spcAft>
                        <a:buNone/>
                      </a:pPr>
                      <a:r>
                        <a:rPr lang="en">
                          <a:latin typeface="Lato"/>
                          <a:ea typeface="Lato"/>
                          <a:cs typeface="Lato"/>
                          <a:sym typeface="Lato"/>
                        </a:rPr>
                        <a:t>99215</a:t>
                      </a:r>
                      <a:endParaRPr>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dirty="0">
                          <a:latin typeface="Lato"/>
                          <a:ea typeface="Lato"/>
                          <a:cs typeface="Lato"/>
                          <a:sym typeface="Lato"/>
                        </a:rPr>
                        <a:t>40</a:t>
                      </a:r>
                      <a:r>
                        <a:rPr lang="en" dirty="0">
                          <a:solidFill>
                            <a:schemeClr val="dk1"/>
                          </a:solidFill>
                          <a:latin typeface="Lato"/>
                          <a:ea typeface="Lato"/>
                          <a:cs typeface="Lato"/>
                          <a:sym typeface="Lato"/>
                        </a:rPr>
                        <a:t>–</a:t>
                      </a:r>
                      <a:r>
                        <a:rPr lang="en" dirty="0">
                          <a:latin typeface="Lato"/>
                          <a:ea typeface="Lato"/>
                          <a:cs typeface="Lato"/>
                          <a:sym typeface="Lato"/>
                        </a:rPr>
                        <a:t>54</a:t>
                      </a:r>
                      <a:endParaRPr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0" u="none" strike="noStrike" cap="none" dirty="0" smtClean="0">
                <a:solidFill>
                  <a:srgbClr val="434343"/>
                </a:solidFill>
                <a:effectLst/>
                <a:latin typeface="Montserrat"/>
                <a:ea typeface="Montserrat"/>
                <a:cs typeface="Montserrat"/>
                <a:sym typeface="Montserrat"/>
              </a:rPr>
              <a:t>Isabel: </a:t>
            </a:r>
            <a:r>
              <a:rPr lang="en" dirty="0" smtClean="0"/>
              <a:t>MDM </a:t>
            </a:r>
            <a:r>
              <a:rPr lang="en" dirty="0"/>
              <a:t>Elements </a:t>
            </a:r>
            <a:endParaRPr dirty="0"/>
          </a:p>
        </p:txBody>
      </p:sp>
      <p:sp>
        <p:nvSpPr>
          <p:cNvPr id="480" name="Google Shape;480;p77"/>
          <p:cNvSpPr txBox="1">
            <a:spLocks noGrp="1"/>
          </p:cNvSpPr>
          <p:nvPr>
            <p:ph type="body" idx="1"/>
          </p:nvPr>
        </p:nvSpPr>
        <p:spPr>
          <a:xfrm>
            <a:off x="567425" y="1895025"/>
            <a:ext cx="8121000" cy="2621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dirty="0"/>
              <a:t>Element 1, Number and Complexity of Problems</a:t>
            </a:r>
            <a:endParaRPr sz="1700" dirty="0"/>
          </a:p>
          <a:p>
            <a:pPr marL="914400" lvl="1" indent="-317500" algn="l" rtl="0">
              <a:spcBef>
                <a:spcPts val="0"/>
              </a:spcBef>
              <a:spcAft>
                <a:spcPts val="0"/>
              </a:spcAft>
              <a:buSzPts val="1400"/>
              <a:buChar char="○"/>
            </a:pPr>
            <a:r>
              <a:rPr lang="en" dirty="0"/>
              <a:t>Isabel receives client-centered contraceptive counseling</a:t>
            </a:r>
            <a:endParaRPr dirty="0"/>
          </a:p>
          <a:p>
            <a:pPr marL="1371600" lvl="2" indent="-317500" algn="l" rtl="0">
              <a:spcBef>
                <a:spcPts val="0"/>
              </a:spcBef>
              <a:spcAft>
                <a:spcPts val="0"/>
              </a:spcAft>
              <a:buSzPts val="1400"/>
              <a:buChar char="■"/>
            </a:pPr>
            <a:r>
              <a:rPr lang="en" dirty="0"/>
              <a:t>Level: Low level, 1 uncomplicated problem</a:t>
            </a:r>
            <a:endParaRPr dirty="0"/>
          </a:p>
          <a:p>
            <a:pPr marL="457200" lvl="0" indent="-317500" algn="l" rtl="0">
              <a:spcBef>
                <a:spcPts val="0"/>
              </a:spcBef>
              <a:spcAft>
                <a:spcPts val="0"/>
              </a:spcAft>
              <a:buSzPts val="1400"/>
              <a:buChar char="●"/>
            </a:pPr>
            <a:r>
              <a:rPr lang="en" sz="1700" dirty="0"/>
              <a:t>Element 2, Amount and/or Complexity of Data Reviewed/Analyzed</a:t>
            </a:r>
            <a:endParaRPr sz="1700" dirty="0"/>
          </a:p>
          <a:p>
            <a:pPr marL="914400" lvl="1" indent="-317500" algn="l" rtl="0">
              <a:spcBef>
                <a:spcPts val="0"/>
              </a:spcBef>
              <a:spcAft>
                <a:spcPts val="0"/>
              </a:spcAft>
              <a:buSzPts val="1400"/>
              <a:buChar char="○"/>
            </a:pPr>
            <a:r>
              <a:rPr lang="en" dirty="0"/>
              <a:t>No labs are ordered </a:t>
            </a:r>
            <a:endParaRPr dirty="0"/>
          </a:p>
          <a:p>
            <a:pPr marL="1371600" lvl="2" indent="-317500" algn="l" rtl="0">
              <a:spcBef>
                <a:spcPts val="0"/>
              </a:spcBef>
              <a:spcAft>
                <a:spcPts val="0"/>
              </a:spcAft>
              <a:buSzPts val="1400"/>
              <a:buChar char="■"/>
            </a:pPr>
            <a:r>
              <a:rPr lang="en" dirty="0"/>
              <a:t>Level: Minimal or None</a:t>
            </a:r>
            <a:endParaRPr dirty="0"/>
          </a:p>
          <a:p>
            <a:pPr marL="457200" lvl="0" indent="-336550" algn="l" rtl="0">
              <a:lnSpc>
                <a:spcPct val="100000"/>
              </a:lnSpc>
              <a:spcBef>
                <a:spcPts val="0"/>
              </a:spcBef>
              <a:spcAft>
                <a:spcPts val="0"/>
              </a:spcAft>
              <a:buSzPts val="1700"/>
              <a:buChar char="●"/>
            </a:pPr>
            <a:r>
              <a:rPr lang="en" sz="1700" dirty="0"/>
              <a:t>Element 3, Risk of complications </a:t>
            </a:r>
            <a:endParaRPr sz="1700" dirty="0"/>
          </a:p>
          <a:p>
            <a:pPr marL="914400" lvl="1" indent="-317500" algn="l" rtl="0">
              <a:spcBef>
                <a:spcPts val="0"/>
              </a:spcBef>
              <a:spcAft>
                <a:spcPts val="0"/>
              </a:spcAft>
              <a:buSzPts val="1400"/>
              <a:buChar char="○"/>
            </a:pPr>
            <a:r>
              <a:rPr lang="en" dirty="0"/>
              <a:t>Isabel is a healthy patient, and no treatment was provided</a:t>
            </a:r>
            <a:endParaRPr dirty="0"/>
          </a:p>
          <a:p>
            <a:pPr marL="1371600" lvl="2" indent="-317500" algn="l" rtl="0">
              <a:spcBef>
                <a:spcPts val="0"/>
              </a:spcBef>
              <a:spcAft>
                <a:spcPts val="0"/>
              </a:spcAft>
              <a:buSzPts val="1400"/>
              <a:buChar char="■"/>
            </a:pPr>
            <a:r>
              <a:rPr lang="en" dirty="0"/>
              <a:t>Level: Minimal level</a:t>
            </a:r>
            <a:endParaRPr dirty="0"/>
          </a:p>
          <a:p>
            <a:pPr marL="0" lvl="0" indent="0" algn="r" rtl="0">
              <a:spcBef>
                <a:spcPts val="1600"/>
              </a:spcBef>
              <a:spcAft>
                <a:spcPts val="0"/>
              </a:spcAft>
              <a:buNone/>
            </a:pPr>
            <a:r>
              <a:rPr lang="en" sz="1200" dirty="0"/>
              <a:t>Resource: </a:t>
            </a:r>
            <a:r>
              <a:rPr lang="en" sz="1200" u="sng" dirty="0">
                <a:solidFill>
                  <a:schemeClr val="hlink"/>
                </a:solidFill>
                <a:hlinkClick r:id="rId3"/>
              </a:rPr>
              <a:t>Elements of Medical Decision Making During Family Planning Visits</a:t>
            </a:r>
            <a:r>
              <a:rPr lang="en" sz="1200" dirty="0"/>
              <a:t> </a:t>
            </a:r>
            <a:endParaRPr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356616" y="542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Speakers </a:t>
            </a:r>
            <a:endParaRPr dirty="0"/>
          </a:p>
        </p:txBody>
      </p:sp>
      <p:sp>
        <p:nvSpPr>
          <p:cNvPr id="253" name="Google Shape;253;p42"/>
          <p:cNvSpPr txBox="1">
            <a:spLocks noGrp="1"/>
          </p:cNvSpPr>
          <p:nvPr>
            <p:ph type="body" idx="1"/>
          </p:nvPr>
        </p:nvSpPr>
        <p:spPr>
          <a:xfrm>
            <a:off x="1061075" y="3785825"/>
            <a:ext cx="3469800" cy="1011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300" b="1" dirty="0">
                <a:solidFill>
                  <a:srgbClr val="434343"/>
                </a:solidFill>
              </a:rPr>
              <a:t>Ann Finn </a:t>
            </a:r>
            <a:br>
              <a:rPr lang="en" sz="1300" b="1" dirty="0">
                <a:solidFill>
                  <a:srgbClr val="434343"/>
                </a:solidFill>
              </a:rPr>
            </a:br>
            <a:r>
              <a:rPr lang="en" sz="1300" dirty="0">
                <a:solidFill>
                  <a:srgbClr val="434343"/>
                </a:solidFill>
              </a:rPr>
              <a:t>(she/her), BS</a:t>
            </a:r>
            <a:r>
              <a:rPr lang="en" sz="1300" b="1" dirty="0">
                <a:solidFill>
                  <a:srgbClr val="434343"/>
                </a:solidFill>
              </a:rPr>
              <a:t/>
            </a:r>
            <a:br>
              <a:rPr lang="en" sz="1300" b="1" dirty="0">
                <a:solidFill>
                  <a:srgbClr val="434343"/>
                </a:solidFill>
              </a:rPr>
            </a:br>
            <a:r>
              <a:rPr lang="en" sz="1300" dirty="0">
                <a:solidFill>
                  <a:srgbClr val="434343"/>
                </a:solidFill>
              </a:rPr>
              <a:t>Reimbursement Consultant</a:t>
            </a:r>
            <a:endParaRPr sz="1300" b="1" dirty="0">
              <a:solidFill>
                <a:srgbClr val="434343"/>
              </a:solidFill>
            </a:endParaRPr>
          </a:p>
        </p:txBody>
      </p:sp>
      <p:pic>
        <p:nvPicPr>
          <p:cNvPr id="255" name="Google Shape;255;p42"/>
          <p:cNvPicPr preferRelativeResize="0"/>
          <p:nvPr/>
        </p:nvPicPr>
        <p:blipFill rotWithShape="1">
          <a:blip r:embed="rId3">
            <a:alphaModFix/>
          </a:blip>
          <a:srcRect t="10490" b="15839"/>
          <a:stretch/>
        </p:blipFill>
        <p:spPr>
          <a:xfrm>
            <a:off x="1899325" y="1711496"/>
            <a:ext cx="1666800" cy="1720500"/>
          </a:xfrm>
          <a:prstGeom prst="ellipse">
            <a:avLst/>
          </a:prstGeom>
          <a:noFill/>
          <a:ln>
            <a:noFill/>
          </a:ln>
        </p:spPr>
      </p:pic>
      <p:sp>
        <p:nvSpPr>
          <p:cNvPr id="254" name="Google Shape;254;p42"/>
          <p:cNvSpPr txBox="1">
            <a:spLocks noGrp="1"/>
          </p:cNvSpPr>
          <p:nvPr>
            <p:ph type="body" idx="2"/>
          </p:nvPr>
        </p:nvSpPr>
        <p:spPr>
          <a:xfrm>
            <a:off x="4804700" y="3797525"/>
            <a:ext cx="2927700" cy="1011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300" b="1" dirty="0">
                <a:solidFill>
                  <a:srgbClr val="434343"/>
                </a:solidFill>
              </a:rPr>
              <a:t>Michael Policar </a:t>
            </a:r>
            <a:br>
              <a:rPr lang="en" sz="1300" b="1" dirty="0">
                <a:solidFill>
                  <a:srgbClr val="434343"/>
                </a:solidFill>
              </a:rPr>
            </a:br>
            <a:r>
              <a:rPr lang="en" sz="1300" dirty="0">
                <a:solidFill>
                  <a:srgbClr val="434343"/>
                </a:solidFill>
              </a:rPr>
              <a:t>(he/him), MD, MPH</a:t>
            </a:r>
            <a:endParaRPr sz="1300" dirty="0">
              <a:solidFill>
                <a:srgbClr val="434343"/>
              </a:solidFill>
            </a:endParaRPr>
          </a:p>
          <a:p>
            <a:pPr marL="0" lvl="0" indent="0" algn="ctr" rtl="0">
              <a:lnSpc>
                <a:spcPct val="100000"/>
              </a:lnSpc>
              <a:spcBef>
                <a:spcPts val="0"/>
              </a:spcBef>
              <a:spcAft>
                <a:spcPts val="0"/>
              </a:spcAft>
              <a:buClr>
                <a:schemeClr val="dk1"/>
              </a:buClr>
              <a:buSzPts val="1100"/>
              <a:buFont typeface="Arial"/>
              <a:buNone/>
            </a:pPr>
            <a:r>
              <a:rPr lang="en" sz="1300" dirty="0">
                <a:solidFill>
                  <a:srgbClr val="434343"/>
                </a:solidFill>
              </a:rPr>
              <a:t>Professor Emeritus of ObGyn and </a:t>
            </a:r>
            <a:br>
              <a:rPr lang="en" sz="1300" dirty="0">
                <a:solidFill>
                  <a:srgbClr val="434343"/>
                </a:solidFill>
              </a:rPr>
            </a:br>
            <a:r>
              <a:rPr lang="en" sz="1300" dirty="0">
                <a:solidFill>
                  <a:srgbClr val="434343"/>
                </a:solidFill>
              </a:rPr>
              <a:t>Reproductive Sciences</a:t>
            </a:r>
            <a:endParaRPr sz="1300" dirty="0">
              <a:solidFill>
                <a:srgbClr val="434343"/>
              </a:solidFill>
            </a:endParaRPr>
          </a:p>
          <a:p>
            <a:pPr marL="0" lvl="0" indent="0" algn="ctr" rtl="0">
              <a:lnSpc>
                <a:spcPct val="100000"/>
              </a:lnSpc>
              <a:spcBef>
                <a:spcPts val="0"/>
              </a:spcBef>
              <a:spcAft>
                <a:spcPts val="0"/>
              </a:spcAft>
              <a:buClr>
                <a:schemeClr val="dk1"/>
              </a:buClr>
              <a:buSzPts val="1100"/>
              <a:buFont typeface="Arial"/>
              <a:buNone/>
            </a:pPr>
            <a:r>
              <a:rPr lang="en" sz="1300" dirty="0">
                <a:solidFill>
                  <a:srgbClr val="434343"/>
                </a:solidFill>
              </a:rPr>
              <a:t>UC San Francisco School of Medicine</a:t>
            </a:r>
            <a:endParaRPr sz="1300" dirty="0">
              <a:solidFill>
                <a:srgbClr val="434343"/>
              </a:solidFill>
            </a:endParaRPr>
          </a:p>
          <a:p>
            <a:pPr marL="0" lvl="0" indent="0" algn="l" rtl="0">
              <a:spcBef>
                <a:spcPts val="0"/>
              </a:spcBef>
              <a:spcAft>
                <a:spcPts val="1600"/>
              </a:spcAft>
              <a:buNone/>
            </a:pPr>
            <a:endParaRPr sz="1300" b="1" dirty="0">
              <a:solidFill>
                <a:srgbClr val="434343"/>
              </a:solidFill>
            </a:endParaRPr>
          </a:p>
        </p:txBody>
      </p:sp>
      <p:pic>
        <p:nvPicPr>
          <p:cNvPr id="256" name="Google Shape;256;p42"/>
          <p:cNvPicPr preferRelativeResize="0"/>
          <p:nvPr/>
        </p:nvPicPr>
        <p:blipFill>
          <a:blip r:embed="rId4">
            <a:alphaModFix/>
          </a:blip>
          <a:stretch>
            <a:fillRect/>
          </a:stretch>
        </p:blipFill>
        <p:spPr>
          <a:xfrm>
            <a:off x="5210100" y="1711500"/>
            <a:ext cx="1666800" cy="1772700"/>
          </a:xfrm>
          <a:prstGeom prst="ellipse">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8"/>
          <p:cNvSpPr txBox="1">
            <a:spLocks noGrp="1"/>
          </p:cNvSpPr>
          <p:nvPr>
            <p:ph type="title"/>
          </p:nvPr>
        </p:nvSpPr>
        <p:spPr>
          <a:xfrm>
            <a:off x="364125" y="725225"/>
            <a:ext cx="651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0" u="none" strike="noStrike" cap="none" dirty="0" smtClean="0">
                <a:solidFill>
                  <a:srgbClr val="434343"/>
                </a:solidFill>
                <a:effectLst/>
                <a:latin typeface="Montserrat"/>
                <a:ea typeface="Montserrat"/>
                <a:cs typeface="Montserrat"/>
                <a:sym typeface="Montserrat"/>
              </a:rPr>
              <a:t>Isabel: </a:t>
            </a:r>
            <a:r>
              <a:rPr lang="en" dirty="0" smtClean="0"/>
              <a:t>MDM </a:t>
            </a:r>
            <a:r>
              <a:rPr lang="en" sz="2500" b="0" i="1" dirty="0"/>
              <a:t>(based on highest 2 of 3 elements)</a:t>
            </a:r>
            <a:endParaRPr sz="2500" b="0" i="1" dirty="0"/>
          </a:p>
        </p:txBody>
      </p:sp>
      <p:sp>
        <p:nvSpPr>
          <p:cNvPr id="486" name="Google Shape;486;p78"/>
          <p:cNvSpPr txBox="1">
            <a:spLocks noGrp="1"/>
          </p:cNvSpPr>
          <p:nvPr>
            <p:ph type="body" idx="1"/>
          </p:nvPr>
        </p:nvSpPr>
        <p:spPr>
          <a:xfrm>
            <a:off x="567425" y="4605450"/>
            <a:ext cx="7429800" cy="25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000" dirty="0"/>
              <a:t>MDM level is straightforward. </a:t>
            </a:r>
            <a:endParaRPr sz="1000" dirty="0"/>
          </a:p>
        </p:txBody>
      </p:sp>
      <p:graphicFrame>
        <p:nvGraphicFramePr>
          <p:cNvPr id="487" name="Google Shape;487;p78" descr="Table listing problems, data, risk and E/M code elements."/>
          <p:cNvGraphicFramePr/>
          <p:nvPr>
            <p:extLst>
              <p:ext uri="{D42A27DB-BD31-4B8C-83A1-F6EECF244321}">
                <p14:modId xmlns:p14="http://schemas.microsoft.com/office/powerpoint/2010/main" val="2695203406"/>
              </p:ext>
            </p:extLst>
          </p:nvPr>
        </p:nvGraphicFramePr>
        <p:xfrm>
          <a:off x="800100" y="1774950"/>
          <a:ext cx="7449900" cy="2965129"/>
        </p:xfrm>
        <a:graphic>
          <a:graphicData uri="http://schemas.openxmlformats.org/drawingml/2006/table">
            <a:tbl>
              <a:tblPr firstRow="1">
                <a:noFill/>
                <a:tableStyleId>{DD83AE0C-F691-4B65-BAFA-69FC3B2007E5}</a:tableStyleId>
              </a:tblPr>
              <a:tblGrid>
                <a:gridCol w="1862475">
                  <a:extLst>
                    <a:ext uri="{9D8B030D-6E8A-4147-A177-3AD203B41FA5}">
                      <a16:colId xmlns:a16="http://schemas.microsoft.com/office/drawing/2014/main" val="20000"/>
                    </a:ext>
                  </a:extLst>
                </a:gridCol>
                <a:gridCol w="1862475">
                  <a:extLst>
                    <a:ext uri="{9D8B030D-6E8A-4147-A177-3AD203B41FA5}">
                      <a16:colId xmlns:a16="http://schemas.microsoft.com/office/drawing/2014/main" val="20001"/>
                    </a:ext>
                  </a:extLst>
                </a:gridCol>
                <a:gridCol w="2239900">
                  <a:extLst>
                    <a:ext uri="{9D8B030D-6E8A-4147-A177-3AD203B41FA5}">
                      <a16:colId xmlns:a16="http://schemas.microsoft.com/office/drawing/2014/main" val="20002"/>
                    </a:ext>
                  </a:extLst>
                </a:gridCol>
                <a:gridCol w="1485050">
                  <a:extLst>
                    <a:ext uri="{9D8B030D-6E8A-4147-A177-3AD203B41FA5}">
                      <a16:colId xmlns:a16="http://schemas.microsoft.com/office/drawing/2014/main" val="20003"/>
                    </a:ext>
                  </a:extLst>
                </a:gridCol>
              </a:tblGrid>
              <a:tr h="411025">
                <a:tc>
                  <a:txBody>
                    <a:bodyPr/>
                    <a:lstStyle/>
                    <a:p>
                      <a:pPr marL="0" lvl="0" indent="0" algn="ctr" rtl="0">
                        <a:spcBef>
                          <a:spcPts val="0"/>
                        </a:spcBef>
                        <a:spcAft>
                          <a:spcPts val="0"/>
                        </a:spcAft>
                        <a:buNone/>
                      </a:pPr>
                      <a:r>
                        <a:rPr lang="en" sz="1300" b="1">
                          <a:latin typeface="Lato"/>
                          <a:ea typeface="Lato"/>
                          <a:cs typeface="Lato"/>
                          <a:sym typeface="Lato"/>
                        </a:rPr>
                        <a:t>Problems</a:t>
                      </a:r>
                      <a:endParaRPr sz="1300" b="1">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300" b="1">
                          <a:latin typeface="Lato"/>
                          <a:ea typeface="Lato"/>
                          <a:cs typeface="Lato"/>
                          <a:sym typeface="Lato"/>
                        </a:rPr>
                        <a:t>Data</a:t>
                      </a:r>
                      <a:endParaRPr sz="1300" b="1">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300" b="1">
                          <a:latin typeface="Lato"/>
                          <a:ea typeface="Lato"/>
                          <a:cs typeface="Lato"/>
                          <a:sym typeface="Lato"/>
                        </a:rPr>
                        <a:t>Risk</a:t>
                      </a:r>
                      <a:endParaRPr sz="1300" b="1">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ctr" rtl="0">
                        <a:spcBef>
                          <a:spcPts val="0"/>
                        </a:spcBef>
                        <a:spcAft>
                          <a:spcPts val="0"/>
                        </a:spcAft>
                        <a:buNone/>
                      </a:pPr>
                      <a:r>
                        <a:rPr lang="en" sz="1300" b="1" dirty="0">
                          <a:latin typeface="Lato"/>
                          <a:ea typeface="Lato"/>
                          <a:cs typeface="Lato"/>
                          <a:sym typeface="Lato"/>
                        </a:rPr>
                        <a:t>E/M Code </a:t>
                      </a:r>
                      <a:endParaRPr sz="1300" b="1" dirty="0">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extLst>
                  <a:ext uri="{0D108BD9-81ED-4DB2-BD59-A6C34878D82A}">
                    <a16:rowId xmlns:a16="http://schemas.microsoft.com/office/drawing/2014/main" val="10000"/>
                  </a:ext>
                </a:extLst>
              </a:tr>
              <a:tr h="512600">
                <a:tc>
                  <a:txBody>
                    <a:bodyPr/>
                    <a:lstStyle/>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Minimal</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b="1">
                          <a:solidFill>
                            <a:schemeClr val="dk2"/>
                          </a:solidFill>
                          <a:latin typeface="Lato"/>
                          <a:ea typeface="Lato"/>
                          <a:cs typeface="Lato"/>
                          <a:sym typeface="Lato"/>
                        </a:rPr>
                        <a:t>Minimal or none</a:t>
                      </a:r>
                      <a:endParaRPr sz="1300" b="1">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b="1" dirty="0">
                          <a:solidFill>
                            <a:schemeClr val="dk2"/>
                          </a:solidFill>
                          <a:latin typeface="Lato"/>
                          <a:ea typeface="Lato"/>
                          <a:cs typeface="Lato"/>
                          <a:sym typeface="Lato"/>
                        </a:rPr>
                        <a:t>Minimal risk of morbidity</a:t>
                      </a:r>
                      <a:endParaRPr sz="1300" b="1" dirty="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b="1">
                          <a:solidFill>
                            <a:schemeClr val="dk2"/>
                          </a:solidFill>
                          <a:latin typeface="Lato"/>
                          <a:ea typeface="Lato"/>
                          <a:cs typeface="Lato"/>
                          <a:sym typeface="Lato"/>
                        </a:rPr>
                        <a:t>99202</a:t>
                      </a:r>
                      <a:endParaRPr sz="1300" b="1">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99212</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42175">
                <a:tc>
                  <a:txBody>
                    <a:bodyPr/>
                    <a:lstStyle/>
                    <a:p>
                      <a:pPr marL="0" lvl="0" indent="0" algn="l" rtl="0">
                        <a:lnSpc>
                          <a:spcPct val="115000"/>
                        </a:lnSpc>
                        <a:spcBef>
                          <a:spcPts val="0"/>
                        </a:spcBef>
                        <a:spcAft>
                          <a:spcPts val="0"/>
                        </a:spcAft>
                        <a:buNone/>
                      </a:pPr>
                      <a:r>
                        <a:rPr lang="en" sz="1300" b="1">
                          <a:solidFill>
                            <a:schemeClr val="dk2"/>
                          </a:solidFill>
                          <a:latin typeface="Lato"/>
                          <a:ea typeface="Lato"/>
                          <a:cs typeface="Lato"/>
                          <a:sym typeface="Lato"/>
                        </a:rPr>
                        <a:t>Low</a:t>
                      </a:r>
                      <a:endParaRPr sz="1300" b="1">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Limited </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dirty="0">
                          <a:solidFill>
                            <a:schemeClr val="dk2"/>
                          </a:solidFill>
                          <a:latin typeface="Lato"/>
                          <a:ea typeface="Lato"/>
                          <a:cs typeface="Lato"/>
                          <a:sym typeface="Lato"/>
                        </a:rPr>
                        <a:t>Low risk</a:t>
                      </a:r>
                      <a:endParaRPr sz="1300" dirty="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99203</a:t>
                      </a:r>
                      <a:endParaRPr sz="1300">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99213</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608200">
                <a:tc>
                  <a:txBody>
                    <a:bodyPr/>
                    <a:lstStyle/>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Moderate</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Moderate</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Moderate risk</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99204</a:t>
                      </a:r>
                      <a:endParaRPr sz="1300">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99214</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08200">
                <a:tc>
                  <a:txBody>
                    <a:bodyPr/>
                    <a:lstStyle/>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High</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Extensive</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chemeClr val="dk2"/>
                          </a:solidFill>
                          <a:latin typeface="Lato"/>
                          <a:ea typeface="Lato"/>
                          <a:cs typeface="Lato"/>
                          <a:sym typeface="Lato"/>
                        </a:rPr>
                        <a:t>High risk</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dirty="0">
                          <a:solidFill>
                            <a:schemeClr val="dk2"/>
                          </a:solidFill>
                          <a:latin typeface="Lato"/>
                          <a:ea typeface="Lato"/>
                          <a:cs typeface="Lato"/>
                          <a:sym typeface="Lato"/>
                        </a:rPr>
                        <a:t>99205</a:t>
                      </a:r>
                      <a:endParaRPr sz="1300" dirty="0">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en" sz="1300" dirty="0">
                          <a:solidFill>
                            <a:schemeClr val="dk2"/>
                          </a:solidFill>
                          <a:latin typeface="Lato"/>
                          <a:ea typeface="Lato"/>
                          <a:cs typeface="Lato"/>
                          <a:sym typeface="Lato"/>
                        </a:rPr>
                        <a:t>99215</a:t>
                      </a:r>
                      <a:endParaRPr sz="1300" dirty="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9"/>
          <p:cNvSpPr txBox="1">
            <a:spLocks noGrp="1"/>
          </p:cNvSpPr>
          <p:nvPr>
            <p:ph type="title"/>
          </p:nvPr>
        </p:nvSpPr>
        <p:spPr>
          <a:xfrm>
            <a:off x="364125" y="877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dirty="0" smtClean="0"/>
              <a:t>Isabel: Total</a:t>
            </a:r>
            <a:r>
              <a:rPr lang="en" sz="2500" baseline="0" dirty="0" smtClean="0"/>
              <a:t> Time</a:t>
            </a:r>
            <a:endParaRPr sz="2500" dirty="0"/>
          </a:p>
        </p:txBody>
      </p:sp>
      <p:sp>
        <p:nvSpPr>
          <p:cNvPr id="493" name="Google Shape;493;p79"/>
          <p:cNvSpPr txBox="1">
            <a:spLocks noGrp="1"/>
          </p:cNvSpPr>
          <p:nvPr>
            <p:ph type="body" idx="1"/>
          </p:nvPr>
        </p:nvSpPr>
        <p:spPr>
          <a:xfrm>
            <a:off x="972800" y="4288025"/>
            <a:ext cx="7429800" cy="4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Total Time: 99202 (new patient, 15–29 minutes)</a:t>
            </a:r>
            <a:endParaRPr sz="1300" dirty="0"/>
          </a:p>
          <a:p>
            <a:pPr marL="0" lvl="0" indent="0" algn="l" rtl="0">
              <a:spcBef>
                <a:spcPts val="0"/>
              </a:spcBef>
              <a:spcAft>
                <a:spcPts val="0"/>
              </a:spcAft>
              <a:buNone/>
            </a:pPr>
            <a:r>
              <a:rPr lang="en" sz="1300" dirty="0"/>
              <a:t>MDM: 99202 (new patient, straightforward)</a:t>
            </a:r>
            <a:endParaRPr sz="1300" dirty="0"/>
          </a:p>
        </p:txBody>
      </p:sp>
      <p:graphicFrame>
        <p:nvGraphicFramePr>
          <p:cNvPr id="494" name="Google Shape;494;p79" descr="Table listing service, CPT/HCPCS II Code, and ICD-10-CM Code elements."/>
          <p:cNvGraphicFramePr/>
          <p:nvPr>
            <p:extLst>
              <p:ext uri="{D42A27DB-BD31-4B8C-83A1-F6EECF244321}">
                <p14:modId xmlns:p14="http://schemas.microsoft.com/office/powerpoint/2010/main" val="3060855005"/>
              </p:ext>
            </p:extLst>
          </p:nvPr>
        </p:nvGraphicFramePr>
        <p:xfrm>
          <a:off x="1048988" y="1519388"/>
          <a:ext cx="7150850" cy="2719758"/>
        </p:xfrm>
        <a:graphic>
          <a:graphicData uri="http://schemas.openxmlformats.org/drawingml/2006/table">
            <a:tbl>
              <a:tblPr firstRow="1">
                <a:noFill/>
                <a:tableStyleId>{DD83AE0C-F691-4B65-BAFA-69FC3B2007E5}</a:tableStyleId>
              </a:tblPr>
              <a:tblGrid>
                <a:gridCol w="1854250">
                  <a:extLst>
                    <a:ext uri="{9D8B030D-6E8A-4147-A177-3AD203B41FA5}">
                      <a16:colId xmlns:a16="http://schemas.microsoft.com/office/drawing/2014/main" val="20000"/>
                    </a:ext>
                  </a:extLst>
                </a:gridCol>
                <a:gridCol w="2168400">
                  <a:extLst>
                    <a:ext uri="{9D8B030D-6E8A-4147-A177-3AD203B41FA5}">
                      <a16:colId xmlns:a16="http://schemas.microsoft.com/office/drawing/2014/main" val="20001"/>
                    </a:ext>
                  </a:extLst>
                </a:gridCol>
                <a:gridCol w="3128200">
                  <a:extLst>
                    <a:ext uri="{9D8B030D-6E8A-4147-A177-3AD203B41FA5}">
                      <a16:colId xmlns:a16="http://schemas.microsoft.com/office/drawing/2014/main" val="20002"/>
                    </a:ext>
                  </a:extLst>
                </a:gridCol>
              </a:tblGrid>
              <a:tr h="350500">
                <a:tc>
                  <a:txBody>
                    <a:bodyPr/>
                    <a:lstStyle/>
                    <a:p>
                      <a:pPr marL="0" lvl="0" indent="0" algn="ctr" rtl="0">
                        <a:spcBef>
                          <a:spcPts val="0"/>
                        </a:spcBef>
                        <a:spcAft>
                          <a:spcPts val="0"/>
                        </a:spcAft>
                        <a:buNone/>
                      </a:pPr>
                      <a:r>
                        <a:rPr lang="en" sz="1300" b="1">
                          <a:solidFill>
                            <a:schemeClr val="dk1"/>
                          </a:solidFill>
                          <a:latin typeface="Lato"/>
                          <a:ea typeface="Lato"/>
                          <a:cs typeface="Lato"/>
                          <a:sym typeface="Lato"/>
                        </a:rPr>
                        <a:t>Service</a:t>
                      </a:r>
                      <a:endParaRPr sz="13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300" b="1">
                          <a:solidFill>
                            <a:schemeClr val="dk1"/>
                          </a:solidFill>
                          <a:latin typeface="Lato"/>
                          <a:ea typeface="Lato"/>
                          <a:cs typeface="Lato"/>
                          <a:sym typeface="Lato"/>
                        </a:rPr>
                        <a:t>CPT and HCPCS II Codes</a:t>
                      </a:r>
                      <a:endParaRPr sz="13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tc>
                  <a:txBody>
                    <a:bodyPr/>
                    <a:lstStyle/>
                    <a:p>
                      <a:pPr marL="0" lvl="0" indent="0" algn="ctr" rtl="0">
                        <a:spcBef>
                          <a:spcPts val="0"/>
                        </a:spcBef>
                        <a:spcAft>
                          <a:spcPts val="0"/>
                        </a:spcAft>
                        <a:buNone/>
                      </a:pPr>
                      <a:r>
                        <a:rPr lang="en" sz="1300" b="1" dirty="0">
                          <a:solidFill>
                            <a:schemeClr val="dk1"/>
                          </a:solidFill>
                          <a:latin typeface="Lato"/>
                          <a:ea typeface="Lato"/>
                          <a:cs typeface="Lato"/>
                          <a:sym typeface="Lato"/>
                        </a:rPr>
                        <a:t>ICD-10-CM Codes </a:t>
                      </a:r>
                      <a:endParaRPr sz="13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AB40">
                        <a:alpha val="68620"/>
                      </a:srgbClr>
                    </a:solidFill>
                  </a:tcPr>
                </a:tc>
                <a:extLst>
                  <a:ext uri="{0D108BD9-81ED-4DB2-BD59-A6C34878D82A}">
                    <a16:rowId xmlns:a16="http://schemas.microsoft.com/office/drawing/2014/main" val="10000"/>
                  </a:ext>
                </a:extLst>
              </a:tr>
              <a:tr h="380975">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Procedure</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dirty="0">
                          <a:solidFill>
                            <a:schemeClr val="dk2"/>
                          </a:solidFill>
                          <a:latin typeface="Lato"/>
                          <a:ea typeface="Lato"/>
                          <a:cs typeface="Lato"/>
                          <a:sym typeface="Lato"/>
                        </a:rPr>
                        <a:t>None</a:t>
                      </a:r>
                      <a:endParaRPr sz="1300" dirty="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300" b="1">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80975">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Drug/Supply</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None</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380975">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Point-of-care test</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None </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36050">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E/M</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99202–95</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tc>
                  <a:txBody>
                    <a:bodyPr/>
                    <a:lstStyle/>
                    <a:p>
                      <a:pPr marL="0" lvl="0" indent="0" algn="l" rtl="0">
                        <a:lnSpc>
                          <a:spcPct val="115000"/>
                        </a:lnSpc>
                        <a:spcBef>
                          <a:spcPts val="600"/>
                        </a:spcBef>
                        <a:spcAft>
                          <a:spcPts val="0"/>
                        </a:spcAft>
                        <a:buNone/>
                      </a:pPr>
                      <a:r>
                        <a:rPr lang="en" sz="1300">
                          <a:solidFill>
                            <a:schemeClr val="dk2"/>
                          </a:solidFill>
                          <a:latin typeface="Lato"/>
                          <a:ea typeface="Lato"/>
                          <a:cs typeface="Lato"/>
                          <a:sym typeface="Lato"/>
                        </a:rPr>
                        <a:t>Z30.09 (Encounter for other general counseling and advice on contraception)</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430100">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Modifier</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-95 Telemedicine visit </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300" b="1" dirty="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0"/>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Isabel: seen in-person 3 days later </a:t>
            </a:r>
            <a:endParaRPr dirty="0"/>
          </a:p>
        </p:txBody>
      </p:sp>
      <p:sp>
        <p:nvSpPr>
          <p:cNvPr id="500" name="Google Shape;500;p80"/>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Seen for the procedure</a:t>
            </a:r>
            <a:endParaRPr dirty="0"/>
          </a:p>
          <a:p>
            <a:pPr marL="457200" lvl="0" indent="-342900" algn="l" rtl="0">
              <a:spcBef>
                <a:spcPts val="0"/>
              </a:spcBef>
              <a:spcAft>
                <a:spcPts val="0"/>
              </a:spcAft>
              <a:buSzPts val="1800"/>
              <a:buChar char="●"/>
            </a:pPr>
            <a:r>
              <a:rPr lang="en" dirty="0"/>
              <a:t>UPT done because of confusing menstrual history: negative</a:t>
            </a:r>
            <a:endParaRPr dirty="0"/>
          </a:p>
          <a:p>
            <a:pPr marL="457200" lvl="0" indent="-342900" algn="l" rtl="0">
              <a:spcBef>
                <a:spcPts val="0"/>
              </a:spcBef>
              <a:spcAft>
                <a:spcPts val="0"/>
              </a:spcAft>
              <a:buSzPts val="1800"/>
              <a:buChar char="●"/>
            </a:pPr>
            <a:r>
              <a:rPr lang="en" dirty="0"/>
              <a:t>Copper IUD was placed without difficulty</a:t>
            </a:r>
            <a:endParaRPr dirty="0"/>
          </a:p>
          <a:p>
            <a:pPr marL="457200" lvl="0" indent="-342900" algn="l" rtl="0">
              <a:spcBef>
                <a:spcPts val="0"/>
              </a:spcBef>
              <a:spcAft>
                <a:spcPts val="0"/>
              </a:spcAft>
              <a:buSzPts val="1800"/>
              <a:buChar char="●"/>
            </a:pPr>
            <a:r>
              <a:rPr lang="en" dirty="0"/>
              <a:t>Total time: 15 minutes </a:t>
            </a:r>
            <a:endParaRP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1"/>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Isabel (cont.</a:t>
            </a:r>
            <a:r>
              <a:rPr lang="en" baseline="0" dirty="0" smtClean="0"/>
              <a:t>)</a:t>
            </a:r>
            <a:endParaRPr dirty="0"/>
          </a:p>
        </p:txBody>
      </p:sp>
      <p:graphicFrame>
        <p:nvGraphicFramePr>
          <p:cNvPr id="506" name="Google Shape;506;p81" descr="Table listing service, CPT/HCPCS II Code, and ICD-10-CM Code elements."/>
          <p:cNvGraphicFramePr/>
          <p:nvPr>
            <p:extLst>
              <p:ext uri="{D42A27DB-BD31-4B8C-83A1-F6EECF244321}">
                <p14:modId xmlns:p14="http://schemas.microsoft.com/office/powerpoint/2010/main" val="777795331"/>
              </p:ext>
            </p:extLst>
          </p:nvPr>
        </p:nvGraphicFramePr>
        <p:xfrm>
          <a:off x="791225" y="2022975"/>
          <a:ext cx="7790000" cy="2675205"/>
        </p:xfrm>
        <a:graphic>
          <a:graphicData uri="http://schemas.openxmlformats.org/drawingml/2006/table">
            <a:tbl>
              <a:tblPr firstRow="1">
                <a:noFill/>
                <a:tableStyleId>{DD83AE0C-F691-4B65-BAFA-69FC3B2007E5}</a:tableStyleId>
              </a:tblPr>
              <a:tblGrid>
                <a:gridCol w="1737000">
                  <a:extLst>
                    <a:ext uri="{9D8B030D-6E8A-4147-A177-3AD203B41FA5}">
                      <a16:colId xmlns:a16="http://schemas.microsoft.com/office/drawing/2014/main" val="20000"/>
                    </a:ext>
                  </a:extLst>
                </a:gridCol>
                <a:gridCol w="2749300">
                  <a:extLst>
                    <a:ext uri="{9D8B030D-6E8A-4147-A177-3AD203B41FA5}">
                      <a16:colId xmlns:a16="http://schemas.microsoft.com/office/drawing/2014/main" val="20001"/>
                    </a:ext>
                  </a:extLst>
                </a:gridCol>
                <a:gridCol w="3303700">
                  <a:extLst>
                    <a:ext uri="{9D8B030D-6E8A-4147-A177-3AD203B41FA5}">
                      <a16:colId xmlns:a16="http://schemas.microsoft.com/office/drawing/2014/main" val="20002"/>
                    </a:ext>
                  </a:extLst>
                </a:gridCol>
              </a:tblGrid>
              <a:tr h="365725">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Service</a:t>
                      </a:r>
                      <a:endParaRPr sz="12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CPT and HCPCS II Codes</a:t>
                      </a:r>
                      <a:endParaRPr sz="1200" b="1">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tc>
                  <a:txBody>
                    <a:bodyPr/>
                    <a:lstStyle/>
                    <a:p>
                      <a:pPr marL="0" lvl="0" indent="0" algn="l" rtl="0">
                        <a:spcBef>
                          <a:spcPts val="0"/>
                        </a:spcBef>
                        <a:spcAft>
                          <a:spcPts val="0"/>
                        </a:spcAft>
                        <a:buNone/>
                      </a:pPr>
                      <a:r>
                        <a:rPr lang="en" sz="1200" b="1" dirty="0">
                          <a:solidFill>
                            <a:schemeClr val="dk1"/>
                          </a:solidFill>
                          <a:latin typeface="Lato"/>
                          <a:ea typeface="Lato"/>
                          <a:cs typeface="Lato"/>
                          <a:sym typeface="Lato"/>
                        </a:rPr>
                        <a:t>ICD-10-CM Codes </a:t>
                      </a:r>
                      <a:endParaRPr sz="1200" b="1" dirty="0">
                        <a:solidFill>
                          <a:schemeClr val="dk1"/>
                        </a:solidFill>
                        <a:latin typeface="Lato"/>
                        <a:ea typeface="Lato"/>
                        <a:cs typeface="Lato"/>
                        <a:sym typeface="La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C87DB1">
                        <a:alpha val="57010"/>
                      </a:srgbClr>
                    </a:solidFill>
                  </a:tcPr>
                </a:tc>
                <a:extLst>
                  <a:ext uri="{0D108BD9-81ED-4DB2-BD59-A6C34878D82A}">
                    <a16:rowId xmlns:a16="http://schemas.microsoft.com/office/drawing/2014/main" val="10000"/>
                  </a:ext>
                </a:extLst>
              </a:tr>
              <a:tr h="380975">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Procedure</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sz="1300">
                          <a:solidFill>
                            <a:schemeClr val="dk2"/>
                          </a:solidFill>
                          <a:latin typeface="Lato"/>
                          <a:ea typeface="Lato"/>
                          <a:cs typeface="Lato"/>
                          <a:sym typeface="Lato"/>
                        </a:rPr>
                        <a:t>53800 (insertion of IUD)</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sz="1300">
                          <a:solidFill>
                            <a:schemeClr val="dk2"/>
                          </a:solidFill>
                          <a:latin typeface="Lato"/>
                          <a:ea typeface="Lato"/>
                          <a:cs typeface="Lato"/>
                          <a:sym typeface="Lato"/>
                        </a:rPr>
                        <a:t>Z30.430 (Insertion of IUD)</a:t>
                      </a:r>
                      <a:endParaRPr sz="1300" b="1">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38325">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Drug/Supply</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solidFill>
                            <a:schemeClr val="dk2"/>
                          </a:solidFill>
                          <a:latin typeface="Lato"/>
                          <a:ea typeface="Lato"/>
                          <a:cs typeface="Lato"/>
                          <a:sym typeface="Lato"/>
                        </a:rPr>
                        <a:t>J7300 (Copper IUD)</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solidFill>
                            <a:schemeClr val="dk2"/>
                          </a:solidFill>
                          <a:latin typeface="Lato"/>
                          <a:ea typeface="Lato"/>
                          <a:cs typeface="Lato"/>
                          <a:sym typeface="Lato"/>
                        </a:rPr>
                        <a:t>Z30.430 (Insertion of IUD)</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79100">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Point-of-care test</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sz="1300">
                          <a:solidFill>
                            <a:schemeClr val="dk2"/>
                          </a:solidFill>
                          <a:latin typeface="Lato"/>
                          <a:ea typeface="Lato"/>
                          <a:cs typeface="Lato"/>
                          <a:sym typeface="Lato"/>
                        </a:rPr>
                        <a:t>81025 (pregnancy test, urine)</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sz="1300">
                          <a:solidFill>
                            <a:schemeClr val="dk2"/>
                          </a:solidFill>
                          <a:latin typeface="Lato"/>
                          <a:ea typeface="Lato"/>
                          <a:cs typeface="Lato"/>
                          <a:sym typeface="Lato"/>
                        </a:rPr>
                        <a:t>Z32.02 (Pregnancy exam or test, negative)</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0975">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E/M</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300">
                          <a:solidFill>
                            <a:schemeClr val="dk2"/>
                          </a:solidFill>
                          <a:latin typeface="Lato"/>
                          <a:ea typeface="Lato"/>
                          <a:cs typeface="Lato"/>
                          <a:sym typeface="Lato"/>
                        </a:rPr>
                        <a:t>None</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30100">
                <a:tc>
                  <a:txBody>
                    <a:bodyPr/>
                    <a:lstStyle/>
                    <a:p>
                      <a:pPr marL="0" lvl="0" indent="0" algn="l" rtl="0">
                        <a:spcBef>
                          <a:spcPts val="0"/>
                        </a:spcBef>
                        <a:spcAft>
                          <a:spcPts val="0"/>
                        </a:spcAft>
                        <a:buNone/>
                      </a:pPr>
                      <a:r>
                        <a:rPr lang="en" sz="1300">
                          <a:solidFill>
                            <a:schemeClr val="dk2"/>
                          </a:solidFill>
                          <a:latin typeface="Lato"/>
                          <a:ea typeface="Lato"/>
                          <a:cs typeface="Lato"/>
                          <a:sym typeface="Lato"/>
                        </a:rPr>
                        <a:t>Modifier</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sz="1300">
                          <a:solidFill>
                            <a:schemeClr val="dk2"/>
                          </a:solidFill>
                          <a:latin typeface="Lato"/>
                          <a:ea typeface="Lato"/>
                          <a:cs typeface="Lato"/>
                          <a:sym typeface="Lato"/>
                        </a:rPr>
                        <a:t>None</a:t>
                      </a:r>
                      <a:endParaRPr sz="130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endParaRPr sz="1300" b="1" dirty="0">
                        <a:solidFill>
                          <a:schemeClr val="dk2"/>
                        </a:solidFill>
                        <a:latin typeface="Lato"/>
                        <a:ea typeface="Lato"/>
                        <a:cs typeface="Lato"/>
                        <a:sym typeface="Lato"/>
                      </a:endParaRPr>
                    </a:p>
                  </a:txBody>
                  <a:tcPr marL="91425" marR="91425" marT="91425" marB="914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2"/>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Isabel (cont. </a:t>
            </a:r>
            <a:r>
              <a:rPr lang="en" smtClean="0"/>
              <a:t>2)</a:t>
            </a:r>
            <a:endParaRPr dirty="0"/>
          </a:p>
        </p:txBody>
      </p:sp>
      <p:sp>
        <p:nvSpPr>
          <p:cNvPr id="512" name="Google Shape;512;p82"/>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This is a hybrid visit, as it starts with a telemedicine visit and is completed with in-person services that cannot be done by telemedicine</a:t>
            </a:r>
            <a:endParaRPr dirty="0"/>
          </a:p>
          <a:p>
            <a:pPr marL="457200" lvl="0" indent="-342900" algn="l" rtl="0">
              <a:spcBef>
                <a:spcPts val="0"/>
              </a:spcBef>
              <a:spcAft>
                <a:spcPts val="0"/>
              </a:spcAft>
              <a:buSzPts val="1800"/>
              <a:buChar char="●"/>
            </a:pPr>
            <a:r>
              <a:rPr lang="en" dirty="0"/>
              <a:t>An E/M code is not billed on this date of service, since there was no “separately identifiable service” performed while in clinic</a:t>
            </a:r>
            <a:endParaRPr dirty="0"/>
          </a:p>
          <a:p>
            <a:pPr marL="914400" lvl="1" indent="-317500" algn="l" rtl="0">
              <a:spcBef>
                <a:spcPts val="0"/>
              </a:spcBef>
              <a:spcAft>
                <a:spcPts val="0"/>
              </a:spcAft>
              <a:buSzPts val="1400"/>
              <a:buChar char="○"/>
            </a:pPr>
            <a:r>
              <a:rPr lang="en" dirty="0"/>
              <a:t>Method choice, counseling, and consent were done at the prior telemedicine visit </a:t>
            </a:r>
            <a:endParaRP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7200" dirty="0"/>
              <a:t>Q&amp;A	</a:t>
            </a:r>
            <a:endParaRPr sz="7200" dirty="0"/>
          </a:p>
        </p:txBody>
      </p:sp>
      <p:sp>
        <p:nvSpPr>
          <p:cNvPr id="518" name="Google Shape;518;p8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2700" dirty="0"/>
              <a:t>What questions do </a:t>
            </a:r>
            <a:br>
              <a:rPr lang="en" sz="2700" dirty="0"/>
            </a:br>
            <a:r>
              <a:rPr lang="en" sz="2700" dirty="0"/>
              <a:t>you have for us?</a:t>
            </a:r>
            <a:endParaRPr sz="27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4"/>
          <p:cNvSpPr txBox="1">
            <a:spLocks noGrp="1"/>
          </p:cNvSpPr>
          <p:nvPr>
            <p:ph type="title"/>
          </p:nvPr>
        </p:nvSpPr>
        <p:spPr>
          <a:xfrm>
            <a:off x="365350" y="56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Resources</a:t>
            </a:r>
            <a:endParaRPr dirty="0"/>
          </a:p>
        </p:txBody>
      </p:sp>
      <p:sp>
        <p:nvSpPr>
          <p:cNvPr id="526" name="Google Shape;526;p84"/>
          <p:cNvSpPr txBox="1">
            <a:spLocks noGrp="1"/>
          </p:cNvSpPr>
          <p:nvPr>
            <p:ph type="body" idx="1"/>
          </p:nvPr>
        </p:nvSpPr>
        <p:spPr>
          <a:xfrm>
            <a:off x="688375" y="1473800"/>
            <a:ext cx="6982800" cy="2963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u="sng" dirty="0">
                <a:solidFill>
                  <a:schemeClr val="hlink"/>
                </a:solidFill>
                <a:hlinkClick r:id="rId3"/>
              </a:rPr>
              <a:t>Coding in the Reproductive Health Care Environment: The Fundamentals of Coding eLearning (Module 1)</a:t>
            </a:r>
            <a:endParaRPr sz="1600" dirty="0">
              <a:solidFill>
                <a:srgbClr val="333333"/>
              </a:solidFill>
              <a:highlight>
                <a:srgbClr val="FFFFFF"/>
              </a:highlight>
            </a:endParaRPr>
          </a:p>
          <a:p>
            <a:pPr marL="457200" lvl="0" indent="-330200" algn="l" rtl="0">
              <a:spcBef>
                <a:spcPts val="0"/>
              </a:spcBef>
              <a:spcAft>
                <a:spcPts val="0"/>
              </a:spcAft>
              <a:buSzPts val="1600"/>
              <a:buChar char="●"/>
            </a:pPr>
            <a:r>
              <a:rPr lang="en" sz="1600" u="sng" dirty="0">
                <a:solidFill>
                  <a:schemeClr val="hlink"/>
                </a:solidFill>
                <a:hlinkClick r:id="rId4"/>
              </a:rPr>
              <a:t>ICD-10 Codes for Family Planning Services Job Aid</a:t>
            </a:r>
            <a:endParaRPr sz="1600" dirty="0"/>
          </a:p>
          <a:p>
            <a:pPr marL="457200" lvl="0" indent="-330200" algn="l" rtl="0">
              <a:spcBef>
                <a:spcPts val="0"/>
              </a:spcBef>
              <a:spcAft>
                <a:spcPts val="0"/>
              </a:spcAft>
              <a:buSzPts val="1600"/>
              <a:buChar char="●"/>
            </a:pPr>
            <a:r>
              <a:rPr lang="en" sz="1600" u="sng" dirty="0">
                <a:solidFill>
                  <a:schemeClr val="hlink"/>
                </a:solidFill>
                <a:hlinkClick r:id="rId5"/>
              </a:rPr>
              <a:t>Commonly Used CPT and HCPCS Codes in Reproductive Health Care Job Aid</a:t>
            </a:r>
            <a:endParaRPr sz="1600" dirty="0"/>
          </a:p>
          <a:p>
            <a:pPr marL="457200" lvl="0" indent="-330200" algn="l" rtl="0">
              <a:spcBef>
                <a:spcPts val="0"/>
              </a:spcBef>
              <a:spcAft>
                <a:spcPts val="0"/>
              </a:spcAft>
              <a:buSzPts val="1600"/>
              <a:buChar char="●"/>
            </a:pPr>
            <a:r>
              <a:rPr lang="en" sz="1600" u="sng" dirty="0">
                <a:solidFill>
                  <a:schemeClr val="hlink"/>
                </a:solidFill>
                <a:hlinkClick r:id="rId6"/>
              </a:rPr>
              <a:t>Elements of Medical Decision Making During Family Planning Visits Job Aid</a:t>
            </a:r>
            <a:r>
              <a:rPr lang="en" sz="1600" dirty="0"/>
              <a:t> </a:t>
            </a:r>
            <a:endParaRPr sz="1600" dirty="0"/>
          </a:p>
          <a:p>
            <a:pPr marL="457200" lvl="0" indent="-330200" algn="l" rtl="0">
              <a:spcBef>
                <a:spcPts val="0"/>
              </a:spcBef>
              <a:spcAft>
                <a:spcPts val="0"/>
              </a:spcAft>
              <a:buSzPts val="1600"/>
              <a:buChar char="●"/>
            </a:pPr>
            <a:r>
              <a:rPr lang="en" sz="1600" u="sng" dirty="0">
                <a:solidFill>
                  <a:schemeClr val="hlink"/>
                </a:solidFill>
                <a:hlinkClick r:id="rId7"/>
              </a:rPr>
              <a:t>Evaluation and Management Codes Job Aid</a:t>
            </a:r>
            <a:endParaRPr sz="1600" dirty="0"/>
          </a:p>
          <a:p>
            <a:pPr marL="457200" lvl="0" indent="-330200" algn="l" rtl="0">
              <a:spcBef>
                <a:spcPts val="0"/>
              </a:spcBef>
              <a:spcAft>
                <a:spcPts val="0"/>
              </a:spcAft>
              <a:buSzPts val="1600"/>
              <a:buChar char="●"/>
            </a:pPr>
            <a:r>
              <a:rPr lang="en" sz="1600" u="sng" dirty="0">
                <a:solidFill>
                  <a:schemeClr val="hlink"/>
                </a:solidFill>
                <a:hlinkClick r:id="rId8"/>
              </a:rPr>
              <a:t>Coding for Telemedicine Visits Job Aid</a:t>
            </a:r>
            <a:r>
              <a:rPr lang="en" sz="1600" dirty="0"/>
              <a:t> </a:t>
            </a:r>
            <a:endParaRPr sz="1600" dirty="0"/>
          </a:p>
          <a:p>
            <a:pPr marL="457200" lvl="0" indent="-330200" algn="l" rtl="0">
              <a:spcBef>
                <a:spcPts val="0"/>
              </a:spcBef>
              <a:spcAft>
                <a:spcPts val="0"/>
              </a:spcAft>
              <a:buSzPts val="1600"/>
              <a:buChar char="●"/>
            </a:pPr>
            <a:r>
              <a:rPr lang="en" sz="1600" u="sng" dirty="0">
                <a:solidFill>
                  <a:schemeClr val="hlink"/>
                </a:solidFill>
                <a:hlinkClick r:id="rId9"/>
              </a:rPr>
              <a:t>Telehealth coding and billing eLearning</a:t>
            </a:r>
            <a:r>
              <a:rPr lang="en" sz="1600" dirty="0"/>
              <a:t> from NFPRHA </a:t>
            </a:r>
            <a:endParaRPr sz="1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5"/>
          <p:cNvSpPr txBox="1">
            <a:spLocks noGrp="1"/>
          </p:cNvSpPr>
          <p:nvPr>
            <p:ph type="title"/>
          </p:nvPr>
        </p:nvSpPr>
        <p:spPr>
          <a:xfrm>
            <a:off x="356616" y="111556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latin typeface="Montserrat"/>
                <a:ea typeface="Montserrat"/>
                <a:cs typeface="Montserrat"/>
                <a:sym typeface="Montserrat"/>
              </a:rPr>
              <a:t>How to Engage with Us </a:t>
            </a:r>
            <a:endParaRPr dirty="0">
              <a:latin typeface="Montserrat"/>
              <a:ea typeface="Montserrat"/>
              <a:cs typeface="Montserrat"/>
              <a:sym typeface="Montserrat"/>
            </a:endParaRPr>
          </a:p>
          <a:p>
            <a:pPr marL="0" lvl="0" indent="0" algn="l" rtl="0">
              <a:spcBef>
                <a:spcPts val="0"/>
              </a:spcBef>
              <a:spcAft>
                <a:spcPts val="0"/>
              </a:spcAft>
              <a:buNone/>
            </a:pPr>
            <a:endParaRPr dirty="0"/>
          </a:p>
        </p:txBody>
      </p:sp>
      <p:sp>
        <p:nvSpPr>
          <p:cNvPr id="532" name="Google Shape;532;p85"/>
          <p:cNvSpPr txBox="1">
            <a:spLocks noGrp="1"/>
          </p:cNvSpPr>
          <p:nvPr>
            <p:ph type="body" idx="1"/>
          </p:nvPr>
        </p:nvSpPr>
        <p:spPr>
          <a:xfrm>
            <a:off x="1101100" y="3087900"/>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dirty="0"/>
              <a:t>Subscribe</a:t>
            </a:r>
            <a:r>
              <a:rPr lang="en" sz="1400" dirty="0"/>
              <a:t> to the RHNTC monthly eNewsletter at rhntc.org/enewsletter</a:t>
            </a:r>
            <a:endParaRPr sz="1400" dirty="0">
              <a:solidFill>
                <a:schemeClr val="dk1"/>
              </a:solidFill>
            </a:endParaRPr>
          </a:p>
          <a:p>
            <a:pPr marL="0" lvl="0" indent="0" algn="l" rtl="0">
              <a:spcBef>
                <a:spcPts val="1600"/>
              </a:spcBef>
              <a:spcAft>
                <a:spcPts val="1600"/>
              </a:spcAft>
              <a:buNone/>
            </a:pPr>
            <a:endParaRPr dirty="0"/>
          </a:p>
        </p:txBody>
      </p:sp>
      <p:sp>
        <p:nvSpPr>
          <p:cNvPr id="533" name="Google Shape;533;p85"/>
          <p:cNvSpPr txBox="1">
            <a:spLocks noGrp="1"/>
          </p:cNvSpPr>
          <p:nvPr>
            <p:ph type="body" idx="2"/>
          </p:nvPr>
        </p:nvSpPr>
        <p:spPr>
          <a:xfrm>
            <a:off x="2930213" y="3087900"/>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dirty="0"/>
              <a:t>Contact us</a:t>
            </a:r>
            <a:r>
              <a:rPr lang="en" sz="1400" dirty="0"/>
              <a:t> on rhntc.org</a:t>
            </a:r>
            <a:endParaRPr sz="1400" dirty="0">
              <a:solidFill>
                <a:schemeClr val="dk1"/>
              </a:solidFill>
            </a:endParaRPr>
          </a:p>
          <a:p>
            <a:pPr marL="0" lvl="0" indent="0" algn="l" rtl="0">
              <a:spcBef>
                <a:spcPts val="1600"/>
              </a:spcBef>
              <a:spcAft>
                <a:spcPts val="1600"/>
              </a:spcAft>
              <a:buNone/>
            </a:pPr>
            <a:endParaRPr dirty="0"/>
          </a:p>
        </p:txBody>
      </p:sp>
      <p:sp>
        <p:nvSpPr>
          <p:cNvPr id="534" name="Google Shape;534;p85"/>
          <p:cNvSpPr txBox="1">
            <a:spLocks noGrp="1"/>
          </p:cNvSpPr>
          <p:nvPr>
            <p:ph type="body" idx="3"/>
          </p:nvPr>
        </p:nvSpPr>
        <p:spPr>
          <a:xfrm>
            <a:off x="4856475" y="3087900"/>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dirty="0"/>
              <a:t>Sign up</a:t>
            </a:r>
            <a:r>
              <a:rPr lang="en" sz="1400" dirty="0"/>
              <a:t> for an account on rhntc.org</a:t>
            </a:r>
            <a:endParaRPr sz="1400" dirty="0">
              <a:solidFill>
                <a:schemeClr val="dk1"/>
              </a:solidFill>
            </a:endParaRPr>
          </a:p>
          <a:p>
            <a:pPr marL="0" lvl="0" indent="0" algn="l" rtl="0">
              <a:spcBef>
                <a:spcPts val="1600"/>
              </a:spcBef>
              <a:spcAft>
                <a:spcPts val="1600"/>
              </a:spcAft>
              <a:buNone/>
            </a:pPr>
            <a:endParaRPr dirty="0"/>
          </a:p>
        </p:txBody>
      </p:sp>
      <p:sp>
        <p:nvSpPr>
          <p:cNvPr id="535" name="Google Shape;535;p85"/>
          <p:cNvSpPr txBox="1">
            <a:spLocks noGrp="1"/>
          </p:cNvSpPr>
          <p:nvPr>
            <p:ph type="body" idx="4"/>
          </p:nvPr>
        </p:nvSpPr>
        <p:spPr>
          <a:xfrm>
            <a:off x="6782725" y="3087900"/>
            <a:ext cx="1420200" cy="12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b="1" dirty="0"/>
              <a:t>Follow us</a:t>
            </a:r>
            <a:r>
              <a:rPr lang="en" sz="1400" dirty="0"/>
              <a:t> on Twitter @rh_ntc</a:t>
            </a:r>
            <a:endParaRPr sz="1400" dirty="0"/>
          </a:p>
          <a:p>
            <a:pPr marL="0" lvl="0" indent="0" algn="l" rtl="0">
              <a:spcBef>
                <a:spcPts val="1600"/>
              </a:spcBef>
              <a:spcAft>
                <a:spcPts val="1600"/>
              </a:spcAft>
              <a:buNone/>
            </a:pP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86"/>
          <p:cNvSpPr txBox="1">
            <a:spLocks noGrp="1"/>
          </p:cNvSpPr>
          <p:nvPr>
            <p:ph type="body" idx="1"/>
          </p:nvPr>
        </p:nvSpPr>
        <p:spPr>
          <a:xfrm>
            <a:off x="263300" y="4348575"/>
            <a:ext cx="6051300" cy="594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800" i="1">
                <a:solidFill>
                  <a:schemeClr val="dk1"/>
                </a:solidFil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i="1">
              <a:solidFill>
                <a:schemeClr val="dk1"/>
              </a:solidFill>
            </a:endParaRPr>
          </a:p>
          <a:p>
            <a:pPr marL="0" lvl="0" indent="0" algn="l" rtl="0">
              <a:spcBef>
                <a:spcPts val="0"/>
              </a:spcBef>
              <a:spcAft>
                <a:spcPts val="1600"/>
              </a:spcAft>
              <a:buNone/>
            </a:pPr>
            <a:endParaRPr/>
          </a:p>
        </p:txBody>
      </p:sp>
      <p:sp>
        <p:nvSpPr>
          <p:cNvPr id="541" name="Google Shape;541;p86"/>
          <p:cNvSpPr txBox="1">
            <a:spLocks noGrp="1"/>
          </p:cNvSpPr>
          <p:nvPr>
            <p:ph type="body" idx="2"/>
          </p:nvPr>
        </p:nvSpPr>
        <p:spPr>
          <a:xfrm>
            <a:off x="4970950" y="1870700"/>
            <a:ext cx="3231600" cy="6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Please fill out the evaluation form after the webinar!</a:t>
            </a:r>
            <a:endParaRPr sz="1600">
              <a:solidFill>
                <a:schemeClr val="dk1"/>
              </a:solidFill>
            </a:endParaRPr>
          </a:p>
          <a:p>
            <a:pPr marL="0" lvl="0" indent="0" algn="l" rtl="0">
              <a:spcBef>
                <a:spcPts val="1600"/>
              </a:spcBef>
              <a:spcAft>
                <a:spcPts val="1600"/>
              </a:spcAft>
              <a:buNone/>
            </a:pPr>
            <a:endParaRPr/>
          </a:p>
        </p:txBody>
      </p:sp>
      <p:sp>
        <p:nvSpPr>
          <p:cNvPr id="542" name="Google Shape;542;p86"/>
          <p:cNvSpPr txBox="1">
            <a:spLocks noGrp="1"/>
          </p:cNvSpPr>
          <p:nvPr>
            <p:ph type="title"/>
          </p:nvPr>
        </p:nvSpPr>
        <p:spPr>
          <a:xfrm>
            <a:off x="849850" y="1800838"/>
            <a:ext cx="3806700" cy="7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200" dirty="0"/>
              <a:t>THANK YOU!</a:t>
            </a:r>
            <a:endParaRPr sz="1400" b="0" dirty="0">
              <a:solidFill>
                <a:schemeClr val="dk1"/>
              </a:solidFill>
              <a:latin typeface="Lato"/>
              <a:ea typeface="Lato"/>
              <a:cs typeface="Lato"/>
              <a:sym typeface="Lato"/>
            </a:endParaRPr>
          </a:p>
          <a:p>
            <a:pPr marL="0" lvl="0" indent="0" algn="l" rtl="0">
              <a:spcBef>
                <a:spcPts val="0"/>
              </a:spcBef>
              <a:spcAft>
                <a:spcPts val="0"/>
              </a:spcAft>
              <a:buNone/>
            </a:pPr>
            <a:endParaRPr dirty="0"/>
          </a:p>
        </p:txBody>
      </p:sp>
      <p:sp>
        <p:nvSpPr>
          <p:cNvPr id="543" name="Google Shape;543;p86"/>
          <p:cNvSpPr txBox="1">
            <a:spLocks noGrp="1"/>
          </p:cNvSpPr>
          <p:nvPr>
            <p:ph type="subTitle" idx="3"/>
          </p:nvPr>
        </p:nvSpPr>
        <p:spPr>
          <a:xfrm>
            <a:off x="849850" y="3231750"/>
            <a:ext cx="3170700" cy="87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rhntc@jsi.com</a:t>
            </a:r>
            <a:r>
              <a:rPr lang="en"/>
              <a:t> </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3"/>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Objectives </a:t>
            </a:r>
            <a:endParaRPr dirty="0"/>
          </a:p>
        </p:txBody>
      </p:sp>
      <p:sp>
        <p:nvSpPr>
          <p:cNvPr id="262" name="Google Shape;262;p43"/>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rPr>
              <a:t>By the end of the session, participants will be able to: </a:t>
            </a:r>
            <a:endParaRPr dirty="0">
              <a:solidFill>
                <a:srgbClr val="434343"/>
              </a:solidFill>
            </a:endParaRPr>
          </a:p>
          <a:p>
            <a:pPr marL="457200" lvl="0" indent="-228600" algn="l" rtl="0">
              <a:lnSpc>
                <a:spcPct val="100000"/>
              </a:lnSpc>
              <a:spcBef>
                <a:spcPts val="1000"/>
              </a:spcBef>
              <a:spcAft>
                <a:spcPts val="0"/>
              </a:spcAft>
              <a:buClr>
                <a:srgbClr val="434343"/>
              </a:buClr>
              <a:buSzPts val="1800"/>
              <a:buChar char="●"/>
            </a:pPr>
            <a:r>
              <a:rPr lang="en" dirty="0">
                <a:solidFill>
                  <a:srgbClr val="434343"/>
                </a:solidFill>
              </a:rPr>
              <a:t>Identify key evaluation and management (E/M) changes </a:t>
            </a:r>
            <a:br>
              <a:rPr lang="en" dirty="0">
                <a:solidFill>
                  <a:srgbClr val="434343"/>
                </a:solidFill>
              </a:rPr>
            </a:br>
            <a:r>
              <a:rPr lang="en" dirty="0">
                <a:solidFill>
                  <a:srgbClr val="434343"/>
                </a:solidFill>
              </a:rPr>
              <a:t>that went into effect on January 1, 2021</a:t>
            </a:r>
            <a:endParaRPr dirty="0">
              <a:solidFill>
                <a:srgbClr val="434343"/>
              </a:solidFill>
            </a:endParaRPr>
          </a:p>
          <a:p>
            <a:pPr marL="457200" lvl="0" indent="-228600" algn="l" rtl="0">
              <a:lnSpc>
                <a:spcPct val="100000"/>
              </a:lnSpc>
              <a:spcBef>
                <a:spcPts val="0"/>
              </a:spcBef>
              <a:spcAft>
                <a:spcPts val="0"/>
              </a:spcAft>
              <a:buClr>
                <a:srgbClr val="434343"/>
              </a:buClr>
              <a:buSzPts val="1800"/>
              <a:buChar char="●"/>
            </a:pPr>
            <a:r>
              <a:rPr lang="en" dirty="0">
                <a:solidFill>
                  <a:srgbClr val="434343"/>
                </a:solidFill>
              </a:rPr>
              <a:t>Apply E/M changes to their practice </a:t>
            </a:r>
            <a:endParaRPr dirty="0">
              <a:solidFill>
                <a:srgbClr val="434343"/>
              </a:solidFill>
            </a:endParaRPr>
          </a:p>
          <a:p>
            <a:pPr marL="457200" lvl="0" indent="-228600" algn="l" rtl="0">
              <a:lnSpc>
                <a:spcPct val="100000"/>
              </a:lnSpc>
              <a:spcBef>
                <a:spcPts val="0"/>
              </a:spcBef>
              <a:spcAft>
                <a:spcPts val="0"/>
              </a:spcAft>
              <a:buClr>
                <a:srgbClr val="434343"/>
              </a:buClr>
              <a:buSzPts val="1800"/>
              <a:buChar char="●"/>
            </a:pPr>
            <a:r>
              <a:rPr lang="en" dirty="0">
                <a:solidFill>
                  <a:srgbClr val="434343"/>
                </a:solidFill>
              </a:rPr>
              <a:t>Address challenges in their agency to accurately code </a:t>
            </a:r>
            <a:br>
              <a:rPr lang="en" dirty="0">
                <a:solidFill>
                  <a:srgbClr val="434343"/>
                </a:solidFill>
              </a:rPr>
            </a:br>
            <a:r>
              <a:rPr lang="en" dirty="0">
                <a:solidFill>
                  <a:srgbClr val="434343"/>
                </a:solidFill>
              </a:rPr>
              <a:t>family planning visits </a:t>
            </a:r>
            <a:endParaRPr dirty="0">
              <a:solidFill>
                <a:srgbClr val="434343"/>
              </a:solidFill>
            </a:endParaRPr>
          </a:p>
          <a:p>
            <a:pPr marL="457200" lvl="0" indent="-228600" algn="l" rtl="0">
              <a:lnSpc>
                <a:spcPct val="100000"/>
              </a:lnSpc>
              <a:spcBef>
                <a:spcPts val="0"/>
              </a:spcBef>
              <a:spcAft>
                <a:spcPts val="0"/>
              </a:spcAft>
              <a:buClr>
                <a:srgbClr val="434343"/>
              </a:buClr>
              <a:buSzPts val="1800"/>
              <a:buChar char="●"/>
            </a:pPr>
            <a:r>
              <a:rPr lang="en" dirty="0">
                <a:solidFill>
                  <a:srgbClr val="434343"/>
                </a:solidFill>
              </a:rPr>
              <a:t>Describe updates to medical decision making (MDM)</a:t>
            </a:r>
            <a:endParaRPr dirty="0">
              <a:solidFill>
                <a:srgbClr val="434343"/>
              </a:solidFill>
            </a:endParaRPr>
          </a:p>
          <a:p>
            <a:pPr marL="457200" lvl="0" indent="-228600" algn="l" rtl="0">
              <a:lnSpc>
                <a:spcPct val="100000"/>
              </a:lnSpc>
              <a:spcBef>
                <a:spcPts val="0"/>
              </a:spcBef>
              <a:spcAft>
                <a:spcPts val="0"/>
              </a:spcAft>
              <a:buClr>
                <a:srgbClr val="434343"/>
              </a:buClr>
              <a:buSzPts val="1800"/>
              <a:buChar char="●"/>
            </a:pPr>
            <a:r>
              <a:rPr lang="en" dirty="0">
                <a:solidFill>
                  <a:srgbClr val="434343"/>
                </a:solidFill>
              </a:rPr>
              <a:t>Describe how to code a telemedicine visit </a:t>
            </a:r>
            <a:endParaRPr dirty="0">
              <a:solidFill>
                <a:srgbClr val="43434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title"/>
          </p:nvPr>
        </p:nvSpPr>
        <p:spPr>
          <a:xfrm>
            <a:off x="356616" y="1208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want to hear from you</a:t>
            </a:r>
            <a:r>
              <a:rPr lang="en" dirty="0" smtClean="0"/>
              <a:t>! (poll 1)</a:t>
            </a:r>
            <a:endParaRPr dirty="0"/>
          </a:p>
        </p:txBody>
      </p:sp>
      <p:sp>
        <p:nvSpPr>
          <p:cNvPr id="268" name="Google Shape;268;p44"/>
          <p:cNvSpPr txBox="1">
            <a:spLocks noGrp="1"/>
          </p:cNvSpPr>
          <p:nvPr>
            <p:ph type="body" idx="1"/>
          </p:nvPr>
        </p:nvSpPr>
        <p:spPr>
          <a:xfrm>
            <a:off x="585875" y="2090925"/>
            <a:ext cx="8151300" cy="23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434343"/>
                </a:solidFill>
              </a:rPr>
              <a:t>I consider my coding skills to be: </a:t>
            </a:r>
            <a:endParaRPr sz="1900" dirty="0">
              <a:solidFill>
                <a:srgbClr val="434343"/>
              </a:solidFill>
            </a:endParaRPr>
          </a:p>
          <a:p>
            <a:pPr marL="457200" lvl="0" indent="-349250" algn="l" rtl="0">
              <a:spcBef>
                <a:spcPts val="0"/>
              </a:spcBef>
              <a:spcAft>
                <a:spcPts val="0"/>
              </a:spcAft>
              <a:buClr>
                <a:srgbClr val="434343"/>
              </a:buClr>
              <a:buSzPts val="1900"/>
              <a:buChar char="●"/>
            </a:pPr>
            <a:r>
              <a:rPr lang="en" sz="1900" i="1" dirty="0">
                <a:solidFill>
                  <a:srgbClr val="434343"/>
                </a:solidFill>
              </a:rPr>
              <a:t>Advanced</a:t>
            </a:r>
            <a:endParaRPr sz="1900" i="1" dirty="0">
              <a:solidFill>
                <a:srgbClr val="434343"/>
              </a:solidFill>
            </a:endParaRPr>
          </a:p>
          <a:p>
            <a:pPr marL="457200" lvl="0" indent="-349250" algn="l" rtl="0">
              <a:spcBef>
                <a:spcPts val="0"/>
              </a:spcBef>
              <a:spcAft>
                <a:spcPts val="0"/>
              </a:spcAft>
              <a:buClr>
                <a:srgbClr val="434343"/>
              </a:buClr>
              <a:buSzPts val="1900"/>
              <a:buChar char="●"/>
            </a:pPr>
            <a:r>
              <a:rPr lang="en" sz="1900" i="1" dirty="0">
                <a:solidFill>
                  <a:srgbClr val="434343"/>
                </a:solidFill>
              </a:rPr>
              <a:t>Intermediate</a:t>
            </a:r>
            <a:endParaRPr sz="1900" i="1" dirty="0">
              <a:solidFill>
                <a:srgbClr val="434343"/>
              </a:solidFill>
            </a:endParaRPr>
          </a:p>
          <a:p>
            <a:pPr marL="457200" lvl="0" indent="-349250" algn="l" rtl="0">
              <a:spcBef>
                <a:spcPts val="0"/>
              </a:spcBef>
              <a:spcAft>
                <a:spcPts val="0"/>
              </a:spcAft>
              <a:buClr>
                <a:srgbClr val="434343"/>
              </a:buClr>
              <a:buSzPts val="1900"/>
              <a:buChar char="●"/>
            </a:pPr>
            <a:r>
              <a:rPr lang="en" sz="1900" i="1" dirty="0">
                <a:solidFill>
                  <a:srgbClr val="434343"/>
                </a:solidFill>
              </a:rPr>
              <a:t>Basic</a:t>
            </a:r>
            <a:endParaRPr sz="1900" i="1" dirty="0">
              <a:solidFill>
                <a:srgbClr val="434343"/>
              </a:solidFill>
            </a:endParaRPr>
          </a:p>
          <a:p>
            <a:pPr marL="457200" lvl="0" indent="-349250" algn="l" rtl="0">
              <a:spcBef>
                <a:spcPts val="0"/>
              </a:spcBef>
              <a:spcAft>
                <a:spcPts val="0"/>
              </a:spcAft>
              <a:buClr>
                <a:srgbClr val="434343"/>
              </a:buClr>
              <a:buSzPts val="1900"/>
              <a:buChar char="●"/>
            </a:pPr>
            <a:r>
              <a:rPr lang="en" sz="1900" i="1" dirty="0">
                <a:solidFill>
                  <a:srgbClr val="434343"/>
                </a:solidFill>
              </a:rPr>
              <a:t>None/minimal</a:t>
            </a:r>
            <a:endParaRPr sz="1900" i="1" dirty="0">
              <a:solidFill>
                <a:srgbClr val="434343"/>
              </a:solidFill>
            </a:endParaRPr>
          </a:p>
          <a:p>
            <a:pPr marL="457200" lvl="0" indent="-349250" algn="l" rtl="0">
              <a:spcBef>
                <a:spcPts val="0"/>
              </a:spcBef>
              <a:spcAft>
                <a:spcPts val="0"/>
              </a:spcAft>
              <a:buClr>
                <a:srgbClr val="434343"/>
              </a:buClr>
              <a:buSzPts val="1900"/>
              <a:buChar char="●"/>
            </a:pPr>
            <a:r>
              <a:rPr lang="en" sz="1900" i="1" dirty="0">
                <a:solidFill>
                  <a:srgbClr val="434343"/>
                </a:solidFill>
              </a:rPr>
              <a:t>Not applicable </a:t>
            </a:r>
            <a:endParaRPr sz="1900" i="1" dirty="0">
              <a:solidFill>
                <a:srgbClr val="43434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364125" y="1030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Key Changes to E/M Codes</a:t>
            </a:r>
            <a:endParaRPr dirty="0"/>
          </a:p>
        </p:txBody>
      </p:sp>
      <p:sp>
        <p:nvSpPr>
          <p:cNvPr id="274" name="Google Shape;274;p45"/>
          <p:cNvSpPr txBox="1">
            <a:spLocks noGrp="1"/>
          </p:cNvSpPr>
          <p:nvPr>
            <p:ph type="body" idx="1"/>
          </p:nvPr>
        </p:nvSpPr>
        <p:spPr>
          <a:xfrm>
            <a:off x="567425" y="1895025"/>
            <a:ext cx="7935900" cy="2621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434343"/>
              </a:buClr>
              <a:buSzPts val="1700"/>
              <a:buChar char="●"/>
            </a:pPr>
            <a:r>
              <a:rPr lang="en" sz="1700" dirty="0">
                <a:solidFill>
                  <a:srgbClr val="434343"/>
                </a:solidFill>
              </a:rPr>
              <a:t>New and established client codes (99202–99205, 99212–99215) no longer require the three key components or reference typical face-to-face time. </a:t>
            </a:r>
            <a:endParaRPr sz="1700" dirty="0">
              <a:solidFill>
                <a:srgbClr val="434343"/>
              </a:solidFill>
            </a:endParaRPr>
          </a:p>
          <a:p>
            <a:pPr marL="457200" lvl="0" indent="-336550" algn="l" rtl="0">
              <a:spcBef>
                <a:spcPts val="600"/>
              </a:spcBef>
              <a:spcAft>
                <a:spcPts val="0"/>
              </a:spcAft>
              <a:buClr>
                <a:srgbClr val="434343"/>
              </a:buClr>
              <a:buSzPts val="1700"/>
              <a:buChar char="●"/>
            </a:pPr>
            <a:r>
              <a:rPr lang="en" sz="1700" dirty="0">
                <a:solidFill>
                  <a:srgbClr val="434343"/>
                </a:solidFill>
              </a:rPr>
              <a:t>Instead, each service includes “a medically appropriate history and/or examination,” and code selection is now based on:</a:t>
            </a:r>
            <a:endParaRPr sz="1700" dirty="0">
              <a:solidFill>
                <a:srgbClr val="434343"/>
              </a:solidFill>
            </a:endParaRPr>
          </a:p>
          <a:p>
            <a:pPr marL="914400" lvl="1" indent="-336550" algn="l" rtl="0">
              <a:spcBef>
                <a:spcPts val="600"/>
              </a:spcBef>
              <a:spcAft>
                <a:spcPts val="0"/>
              </a:spcAft>
              <a:buClr>
                <a:srgbClr val="434343"/>
              </a:buClr>
              <a:buSzPts val="1700"/>
              <a:buFont typeface="Arial"/>
              <a:buChar char="○"/>
            </a:pPr>
            <a:r>
              <a:rPr lang="en" sz="1700" dirty="0">
                <a:solidFill>
                  <a:srgbClr val="434343"/>
                </a:solidFill>
              </a:rPr>
              <a:t>an updated </a:t>
            </a:r>
            <a:r>
              <a:rPr lang="en" sz="1700" b="1" dirty="0">
                <a:solidFill>
                  <a:srgbClr val="434343"/>
                </a:solidFill>
              </a:rPr>
              <a:t>medical decision making (MDM) level</a:t>
            </a:r>
            <a:r>
              <a:rPr lang="en" sz="1700" dirty="0">
                <a:solidFill>
                  <a:srgbClr val="434343"/>
                </a:solidFill>
              </a:rPr>
              <a:t> OR</a:t>
            </a:r>
            <a:endParaRPr sz="1700" dirty="0">
              <a:solidFill>
                <a:srgbClr val="434343"/>
              </a:solidFill>
            </a:endParaRPr>
          </a:p>
          <a:p>
            <a:pPr marL="914400" lvl="1" indent="-336550" algn="l" rtl="0">
              <a:spcBef>
                <a:spcPts val="600"/>
              </a:spcBef>
              <a:spcAft>
                <a:spcPts val="0"/>
              </a:spcAft>
              <a:buClr>
                <a:srgbClr val="434343"/>
              </a:buClr>
              <a:buSzPts val="1700"/>
              <a:buFont typeface="Arial"/>
              <a:buChar char="○"/>
            </a:pPr>
            <a:r>
              <a:rPr lang="en" sz="1700" b="1" dirty="0">
                <a:solidFill>
                  <a:srgbClr val="434343"/>
                </a:solidFill>
              </a:rPr>
              <a:t>time,</a:t>
            </a:r>
            <a:r>
              <a:rPr lang="en" sz="1700" dirty="0">
                <a:solidFill>
                  <a:srgbClr val="434343"/>
                </a:solidFill>
              </a:rPr>
              <a:t> including both face-to-face and non-face-to-face spent in the client’s care on the day of the encounter</a:t>
            </a:r>
            <a:endParaRPr sz="1700" dirty="0">
              <a:solidFill>
                <a:srgbClr val="434343"/>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200" dirty="0">
                <a:solidFill>
                  <a:schemeClr val="dk1"/>
                </a:solidFill>
              </a:rPr>
              <a:t>Resource: </a:t>
            </a:r>
            <a:r>
              <a:rPr lang="en" sz="1200" u="sng" dirty="0">
                <a:solidFill>
                  <a:schemeClr val="hlink"/>
                </a:solidFill>
                <a:hlinkClick r:id="rId3"/>
              </a:rPr>
              <a:t>American Medical Association (AMA) CPT Evaluation and Management (E/M) Office or Other Outpatient and Prolonged Services Code and Guideline Changes </a:t>
            </a:r>
            <a:endParaRPr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364125" y="1030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Updated Elements of MDM</a:t>
            </a:r>
            <a:endParaRPr dirty="0"/>
          </a:p>
        </p:txBody>
      </p:sp>
      <p:sp>
        <p:nvSpPr>
          <p:cNvPr id="280" name="Google Shape;280;p46"/>
          <p:cNvSpPr txBox="1">
            <a:spLocks noGrp="1"/>
          </p:cNvSpPr>
          <p:nvPr>
            <p:ph type="body" idx="1"/>
          </p:nvPr>
        </p:nvSpPr>
        <p:spPr>
          <a:xfrm>
            <a:off x="567425" y="2047425"/>
            <a:ext cx="7429800" cy="2621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666666"/>
              </a:buClr>
              <a:buSzPts val="2000"/>
              <a:buFont typeface="Lato"/>
              <a:buChar char="●"/>
            </a:pPr>
            <a:r>
              <a:rPr lang="en" sz="2000" dirty="0">
                <a:solidFill>
                  <a:srgbClr val="666666"/>
                </a:solidFill>
              </a:rPr>
              <a:t>Number and complexity of problems addressed</a:t>
            </a:r>
            <a:endParaRPr sz="2000" dirty="0">
              <a:solidFill>
                <a:srgbClr val="666666"/>
              </a:solidFill>
            </a:endParaRPr>
          </a:p>
          <a:p>
            <a:pPr marL="457200" lvl="0" indent="-355600" algn="l" rtl="0">
              <a:spcBef>
                <a:spcPts val="0"/>
              </a:spcBef>
              <a:spcAft>
                <a:spcPts val="0"/>
              </a:spcAft>
              <a:buClr>
                <a:srgbClr val="666666"/>
              </a:buClr>
              <a:buSzPts val="2000"/>
              <a:buFont typeface="Lato"/>
              <a:buChar char="●"/>
            </a:pPr>
            <a:r>
              <a:rPr lang="en" sz="2000" dirty="0">
                <a:solidFill>
                  <a:srgbClr val="666666"/>
                </a:solidFill>
              </a:rPr>
              <a:t>Amount and/or complexity of data to be reviewed and analyzed</a:t>
            </a:r>
            <a:endParaRPr sz="2000" dirty="0">
              <a:solidFill>
                <a:srgbClr val="666666"/>
              </a:solidFill>
            </a:endParaRPr>
          </a:p>
          <a:p>
            <a:pPr marL="457200" lvl="0" indent="-355600" algn="l" rtl="0">
              <a:spcBef>
                <a:spcPts val="0"/>
              </a:spcBef>
              <a:spcAft>
                <a:spcPts val="0"/>
              </a:spcAft>
              <a:buClr>
                <a:srgbClr val="666666"/>
              </a:buClr>
              <a:buSzPts val="2000"/>
              <a:buFont typeface="Lato"/>
              <a:buChar char="●"/>
            </a:pPr>
            <a:r>
              <a:rPr lang="en" sz="2000" dirty="0">
                <a:solidFill>
                  <a:srgbClr val="666666"/>
                </a:solidFill>
              </a:rPr>
              <a:t>Risk of complications and/or morbidity or mortality </a:t>
            </a:r>
            <a:br>
              <a:rPr lang="en" sz="2000" dirty="0">
                <a:solidFill>
                  <a:srgbClr val="666666"/>
                </a:solidFill>
              </a:rPr>
            </a:br>
            <a:r>
              <a:rPr lang="en" sz="2000" dirty="0">
                <a:solidFill>
                  <a:srgbClr val="666666"/>
                </a:solidFill>
              </a:rPr>
              <a:t>of client management</a:t>
            </a:r>
            <a:endParaRPr sz="2000" dirty="0">
              <a:solidFill>
                <a:srgbClr val="6666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7"/>
          <p:cNvSpPr txBox="1">
            <a:spLocks noGrp="1"/>
          </p:cNvSpPr>
          <p:nvPr>
            <p:ph type="title"/>
          </p:nvPr>
        </p:nvSpPr>
        <p:spPr>
          <a:xfrm>
            <a:off x="364125" y="1106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MDM Tips </a:t>
            </a:r>
            <a:endParaRPr dirty="0"/>
          </a:p>
        </p:txBody>
      </p:sp>
      <p:sp>
        <p:nvSpPr>
          <p:cNvPr id="286" name="Google Shape;286;p47"/>
          <p:cNvSpPr txBox="1">
            <a:spLocks noGrp="1"/>
          </p:cNvSpPr>
          <p:nvPr>
            <p:ph type="body" idx="1"/>
          </p:nvPr>
        </p:nvSpPr>
        <p:spPr>
          <a:xfrm>
            <a:off x="451475" y="1895025"/>
            <a:ext cx="8287800" cy="2621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35"/>
              <a:buNone/>
            </a:pPr>
            <a:r>
              <a:rPr lang="en" sz="1729" dirty="0">
                <a:solidFill>
                  <a:srgbClr val="434343"/>
                </a:solidFill>
              </a:rPr>
              <a:t>Data Element—Understanding Counting Tests:</a:t>
            </a:r>
            <a:endParaRPr sz="1729" dirty="0">
              <a:solidFill>
                <a:srgbClr val="434343"/>
              </a:solidFill>
            </a:endParaRPr>
          </a:p>
          <a:p>
            <a:pPr marL="457200" lvl="0" indent="-338455" algn="l" rtl="0">
              <a:lnSpc>
                <a:spcPct val="115000"/>
              </a:lnSpc>
              <a:spcBef>
                <a:spcPts val="600"/>
              </a:spcBef>
              <a:spcAft>
                <a:spcPts val="0"/>
              </a:spcAft>
              <a:buClr>
                <a:srgbClr val="434343"/>
              </a:buClr>
              <a:buSzPts val="1730"/>
              <a:buChar char="●"/>
            </a:pPr>
            <a:r>
              <a:rPr lang="en" sz="1729" dirty="0">
                <a:solidFill>
                  <a:srgbClr val="434343"/>
                </a:solidFill>
              </a:rPr>
              <a:t>Cannot count point-of-care tests (POCT) you order and bill as a unique test such as UPT, microscopy, HIV rapid tests, or ultrasound performed at visit—no data points</a:t>
            </a:r>
            <a:endParaRPr sz="1729" dirty="0">
              <a:solidFill>
                <a:srgbClr val="434343"/>
              </a:solidFill>
            </a:endParaRPr>
          </a:p>
          <a:p>
            <a:pPr marL="457200" lvl="0" indent="-338455" algn="l" rtl="0">
              <a:lnSpc>
                <a:spcPct val="115000"/>
              </a:lnSpc>
              <a:spcBef>
                <a:spcPts val="600"/>
              </a:spcBef>
              <a:spcAft>
                <a:spcPts val="0"/>
              </a:spcAft>
              <a:buClr>
                <a:srgbClr val="434343"/>
              </a:buClr>
              <a:buSzPts val="1730"/>
              <a:buChar char="●"/>
            </a:pPr>
            <a:r>
              <a:rPr lang="en" sz="1729" dirty="0">
                <a:solidFill>
                  <a:srgbClr val="434343"/>
                </a:solidFill>
              </a:rPr>
              <a:t>If you order a test and review it—that’s 1 point total per test</a:t>
            </a:r>
            <a:endParaRPr sz="1729" dirty="0">
              <a:solidFill>
                <a:srgbClr val="434343"/>
              </a:solidFill>
            </a:endParaRPr>
          </a:p>
          <a:p>
            <a:pPr marL="457200" lvl="0" indent="-338455" algn="l" rtl="0">
              <a:lnSpc>
                <a:spcPct val="115000"/>
              </a:lnSpc>
              <a:spcBef>
                <a:spcPts val="600"/>
              </a:spcBef>
              <a:spcAft>
                <a:spcPts val="0"/>
              </a:spcAft>
              <a:buClr>
                <a:srgbClr val="434343"/>
              </a:buClr>
              <a:buSzPts val="1730"/>
              <a:buChar char="●"/>
            </a:pPr>
            <a:r>
              <a:rPr lang="en" sz="1729" dirty="0">
                <a:solidFill>
                  <a:srgbClr val="434343"/>
                </a:solidFill>
              </a:rPr>
              <a:t>A panel is considered 1 unique test</a:t>
            </a:r>
            <a:endParaRPr sz="1729" dirty="0">
              <a:solidFill>
                <a:srgbClr val="434343"/>
              </a:solidFill>
            </a:endParaRPr>
          </a:p>
          <a:p>
            <a:pPr marL="457200" lvl="0" indent="-338455" algn="l" rtl="0">
              <a:lnSpc>
                <a:spcPct val="115000"/>
              </a:lnSpc>
              <a:spcBef>
                <a:spcPts val="600"/>
              </a:spcBef>
              <a:spcAft>
                <a:spcPts val="0"/>
              </a:spcAft>
              <a:buClr>
                <a:srgbClr val="434343"/>
              </a:buClr>
              <a:buSzPts val="1730"/>
              <a:buChar char="●"/>
            </a:pPr>
            <a:r>
              <a:rPr lang="en" sz="1729" dirty="0">
                <a:solidFill>
                  <a:srgbClr val="434343"/>
                </a:solidFill>
              </a:rPr>
              <a:t>If you interpret a test from another provider that you did not order, you can count this as 1 point per test</a:t>
            </a:r>
            <a:endParaRPr sz="1729" dirty="0">
              <a:solidFill>
                <a:srgbClr val="434343"/>
              </a:solidFill>
            </a:endParaRPr>
          </a:p>
          <a:p>
            <a:pPr marL="0" lvl="0" indent="0" algn="l" rtl="0">
              <a:lnSpc>
                <a:spcPct val="105000"/>
              </a:lnSpc>
              <a:spcBef>
                <a:spcPts val="600"/>
              </a:spcBef>
              <a:spcAft>
                <a:spcPts val="1600"/>
              </a:spcAft>
              <a:buSzPts val="935"/>
              <a:buNone/>
            </a:pPr>
            <a:endParaRPr sz="1729" dirty="0">
              <a:solidFill>
                <a:srgbClr val="434343"/>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HNTC Template Updated 06202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7230</TotalTime>
  <Words>9548</Words>
  <Application>Microsoft Office PowerPoint</Application>
  <PresentationFormat>On-screen Show (16:9)</PresentationFormat>
  <Paragraphs>789</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Montserrat</vt:lpstr>
      <vt:lpstr>Wingdings 2</vt:lpstr>
      <vt:lpstr>Lato</vt:lpstr>
      <vt:lpstr>Roboto</vt:lpstr>
      <vt:lpstr>Courier New</vt:lpstr>
      <vt:lpstr>RHNTC Template Updated 062021</vt:lpstr>
      <vt:lpstr>What’s new with coding? Updates for Title X Family  Planning Agencies</vt:lpstr>
      <vt:lpstr>Disclosures</vt:lpstr>
      <vt:lpstr>Today’s RHNTC Webinar Team </vt:lpstr>
      <vt:lpstr>Speakers </vt:lpstr>
      <vt:lpstr>Objectives </vt:lpstr>
      <vt:lpstr>We want to hear from you! (poll 1)</vt:lpstr>
      <vt:lpstr>Key Changes to E/M Codes</vt:lpstr>
      <vt:lpstr>Updated Elements of MDM</vt:lpstr>
      <vt:lpstr>MDM Tips </vt:lpstr>
      <vt:lpstr>MDM  </vt:lpstr>
      <vt:lpstr>Time Method Updates</vt:lpstr>
      <vt:lpstr>Time Method Updates: Codes</vt:lpstr>
      <vt:lpstr>Activities to Include in Time </vt:lpstr>
      <vt:lpstr>Activities to Include in Time (cont.)</vt:lpstr>
      <vt:lpstr>Remember</vt:lpstr>
      <vt:lpstr>We want to hear from you! (poll 2)</vt:lpstr>
      <vt:lpstr>Telemedicine</vt:lpstr>
      <vt:lpstr>Telemedicine (cont.)</vt:lpstr>
      <vt:lpstr>Case Studies in Coding  for Family Planning Visits </vt:lpstr>
      <vt:lpstr>Yasmin (she/her)</vt:lpstr>
      <vt:lpstr>Office Surgical Procedures </vt:lpstr>
      <vt:lpstr>ACOG on Procedure + E/M Visit</vt:lpstr>
      <vt:lpstr>ACOG on Procedure + E/M Visit (cont.)</vt:lpstr>
      <vt:lpstr>ACOG on Ultrasound with IUD Insertion </vt:lpstr>
      <vt:lpstr>Yasmin: Coding this Visit by Total Time </vt:lpstr>
      <vt:lpstr>Yasmin: MDM Elements </vt:lpstr>
      <vt:lpstr>Yasmin: Level of MDM (based on highest 2 of 3 elements)</vt:lpstr>
      <vt:lpstr>Yasmin: Coding Framework</vt:lpstr>
      <vt:lpstr>Gabrielle (she/her)</vt:lpstr>
      <vt:lpstr>Gabrielle: Which E/M Code to Use? </vt:lpstr>
      <vt:lpstr>Gabrielle - E/M: Preventive Medicine Codes </vt:lpstr>
      <vt:lpstr>Gabrielle: If Preventive Medicine Codes Covered </vt:lpstr>
      <vt:lpstr>Gabrielle: Total Time </vt:lpstr>
      <vt:lpstr>Gabrielle: MDM Elements </vt:lpstr>
      <vt:lpstr>Gabrielle: MDM (based on highest 2 of 3 elements)</vt:lpstr>
      <vt:lpstr>Gabrielle: If preventive medicine codes are not covered </vt:lpstr>
      <vt:lpstr>Isabel (she/her)</vt:lpstr>
      <vt:lpstr>Isabel: Coding by Total time </vt:lpstr>
      <vt:lpstr>Isabel: MDM Elements </vt:lpstr>
      <vt:lpstr>Isabel: MDM (based on highest 2 of 3 elements)</vt:lpstr>
      <vt:lpstr>Isabel: Total Time</vt:lpstr>
      <vt:lpstr>Isabel: seen in-person 3 days later </vt:lpstr>
      <vt:lpstr>Isabel (cont.)</vt:lpstr>
      <vt:lpstr>Isabel (cont. 2)</vt:lpstr>
      <vt:lpstr>Q&amp;A </vt:lpstr>
      <vt:lpstr>Resources</vt:lpstr>
      <vt:lpstr>How to Engage with Us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with coding? Updates for Title X Family Planning Agencies</dc:title>
  <dc:creator>RHNTC</dc:creator>
  <cp:lastModifiedBy>Jessie Daigneault</cp:lastModifiedBy>
  <cp:revision>61</cp:revision>
  <cp:lastPrinted>2021-08-03T18:17:10Z</cp:lastPrinted>
  <dcterms:modified xsi:type="dcterms:W3CDTF">2021-08-13T13:00:55Z</dcterms:modified>
</cp:coreProperties>
</file>