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75" r:id="rId15"/>
    <p:sldId id="270" r:id="rId16"/>
    <p:sldId id="271" r:id="rId17"/>
    <p:sldId id="272" r:id="rId18"/>
  </p:sldIdLst>
  <p:sldSz cx="9144000" cy="5143500" type="screen16x9"/>
  <p:notesSz cx="6858000" cy="9144000"/>
  <p:embeddedFontLst>
    <p:embeddedFont>
      <p:font typeface="Montserrat" panose="020B0604020202020204" charset="0"/>
      <p:regular r:id="rId20"/>
      <p:bold r:id="rId21"/>
      <p:italic r:id="rId22"/>
      <p:boldItalic r:id="rId23"/>
    </p:embeddedFont>
    <p:embeddedFont>
      <p:font typeface="Lato Light" panose="020F0302020204030203" charset="0"/>
      <p:regular r:id="rId24"/>
      <p:bold r:id="rId25"/>
      <p:italic r:id="rId26"/>
      <p:boldItalic r:id="rId27"/>
    </p:embeddedFont>
    <p:embeddedFont>
      <p:font typeface="Lato"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3" autoAdjust="0"/>
    <p:restoredTop sz="49476" autoAdjust="0"/>
  </p:normalViewPr>
  <p:slideViewPr>
    <p:cSldViewPr snapToGrid="0">
      <p:cViewPr varScale="1">
        <p:scale>
          <a:sx n="41" d="100"/>
          <a:sy n="41" d="100"/>
        </p:scale>
        <p:origin x="1732" y="24"/>
      </p:cViewPr>
      <p:guideLst>
        <p:guide pos="504"/>
        <p:guide orient="horz" pos="1322"/>
        <p:guide orient="horz" pos="1495"/>
      </p:guideLst>
    </p:cSldViewPr>
  </p:slideViewPr>
  <p:outlineViewPr>
    <p:cViewPr>
      <p:scale>
        <a:sx n="33" d="100"/>
        <a:sy n="33" d="100"/>
      </p:scale>
      <p:origin x="0" y="-19756"/>
    </p:cViewPr>
  </p:outlineViewPr>
  <p:notesTextViewPr>
    <p:cViewPr>
      <p:scale>
        <a:sx n="100" d="100"/>
        <a:sy n="100" d="100"/>
      </p:scale>
      <p:origin x="0" y="0"/>
    </p:cViewPr>
  </p:notesTextViewPr>
  <p:sorterViewPr>
    <p:cViewPr>
      <p:scale>
        <a:sx n="200" d="100"/>
        <a:sy n="200" d="100"/>
      </p:scale>
      <p:origin x="0" y="-125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odocs.altirnao.com/?aodocs-domain=jsi.com&amp;locale=en_US#Menu_viewDoc/LibraryId_SDnNRKI0ioxjnhzPZl/DocumentId_SItEm0B6WARRNdNQxA" TargetMode="External"/><Relationship Id="rId7" Type="http://schemas.openxmlformats.org/officeDocument/2006/relationships/hyperlink" Target="https://www.dibbleinstitute.org/online-teaching-toolki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etr.org/design-4-learning/" TargetMode="External"/><Relationship Id="rId5" Type="http://schemas.openxmlformats.org/officeDocument/2006/relationships/hyperlink" Target="https://www.edutopia.org/video/keeping-students-engaged-digital-learning" TargetMode="External"/><Relationship Id="rId4" Type="http://schemas.openxmlformats.org/officeDocument/2006/relationships/hyperlink" Target="https://opa.hhs.gov/sites/default/files/2020-10/OPA_Youth_Toolkit_Final_508.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hntc.org/sites/default/files/resources/supplemental/OPA_virtual_implementation_tips_2021-01-27.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a:ea typeface="Calibri"/>
                <a:cs typeface="Calibri"/>
                <a:sym typeface="Calibri"/>
              </a:rPr>
              <a:t>Hello everyone. </a:t>
            </a:r>
            <a:endParaRPr lang="en" sz="1200" dirty="0" smtClean="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This </a:t>
            </a:r>
            <a:r>
              <a:rPr lang="en" sz="1200" dirty="0">
                <a:solidFill>
                  <a:schemeClr val="dk1"/>
                </a:solidFill>
                <a:latin typeface="Calibri"/>
                <a:ea typeface="Calibri"/>
                <a:cs typeface="Calibri"/>
                <a:sym typeface="Calibri"/>
              </a:rPr>
              <a:t>is Megan Hiltner from the Title X Reproductive Health National Training Center and I’m pleased to welcome you all to today’s panel presentation and peer sharing titled Recruiting and Retaining Program Participants Virtually. </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 </a:t>
            </a:r>
            <a:r>
              <a:rPr lang="en" sz="1200" dirty="0">
                <a:solidFill>
                  <a:schemeClr val="dk1"/>
                </a:solidFill>
                <a:latin typeface="Calibri"/>
                <a:ea typeface="Calibri"/>
                <a:cs typeface="Calibri"/>
                <a:sym typeface="Calibri"/>
              </a:rPr>
              <a:t>have a few announcements before we begin. </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Everyone </a:t>
            </a:r>
            <a:r>
              <a:rPr lang="en" sz="1200" dirty="0">
                <a:solidFill>
                  <a:schemeClr val="dk1"/>
                </a:solidFill>
                <a:latin typeface="Calibri"/>
                <a:ea typeface="Calibri"/>
                <a:cs typeface="Calibri"/>
                <a:sym typeface="Calibri"/>
              </a:rPr>
              <a:t>on the panel portion of the webinar is muted, given the large number of participants. </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plan to have some time for questions at the end of the panel. </a:t>
            </a:r>
            <a:endParaRPr lang="en" sz="1200" dirty="0" smtClean="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You </a:t>
            </a:r>
            <a:r>
              <a:rPr lang="en" sz="1200" dirty="0">
                <a:solidFill>
                  <a:schemeClr val="dk1"/>
                </a:solidFill>
                <a:latin typeface="Calibri"/>
                <a:ea typeface="Calibri"/>
                <a:cs typeface="Calibri"/>
                <a:sym typeface="Calibri"/>
              </a:rPr>
              <a:t>can ask your questions using the chat pod. </a:t>
            </a:r>
            <a:endParaRPr lang="en" sz="1200" dirty="0" smtClean="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Then </a:t>
            </a:r>
            <a:r>
              <a:rPr lang="en" sz="1200" dirty="0">
                <a:solidFill>
                  <a:schemeClr val="dk1"/>
                </a:solidFill>
                <a:latin typeface="Calibri"/>
                <a:ea typeface="Calibri"/>
                <a:cs typeface="Calibri"/>
                <a:sym typeface="Calibri"/>
              </a:rPr>
              <a:t>during the small group discussions you’ll be unmuted. </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A </a:t>
            </a:r>
            <a:r>
              <a:rPr lang="en" sz="1200" dirty="0">
                <a:solidFill>
                  <a:schemeClr val="dk1"/>
                </a:solidFill>
                <a:latin typeface="Calibri"/>
                <a:ea typeface="Calibri"/>
                <a:cs typeface="Calibri"/>
                <a:sym typeface="Calibri"/>
              </a:rPr>
              <a:t>recording of today’s webinar, the slide deck, and a transcript will be available on RHNTC.org within the next few days. </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This </a:t>
            </a:r>
            <a:r>
              <a:rPr lang="en" sz="1200" dirty="0">
                <a:solidFill>
                  <a:schemeClr val="dk1"/>
                </a:solidFill>
                <a:latin typeface="Calibri"/>
                <a:ea typeface="Calibri"/>
                <a:cs typeface="Calibri"/>
                <a:sym typeface="Calibri"/>
              </a:rPr>
              <a:t>presentation is supported by the Office of Population Affairs (OPA) and Office on Women’s Health. </a:t>
            </a:r>
            <a:endParaRPr lang="en" sz="1200" dirty="0" smtClean="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Its </a:t>
            </a:r>
            <a:r>
              <a:rPr lang="en" sz="1200" dirty="0">
                <a:solidFill>
                  <a:schemeClr val="dk1"/>
                </a:solidFill>
                <a:latin typeface="Calibri"/>
                <a:ea typeface="Calibri"/>
                <a:cs typeface="Calibri"/>
                <a:sym typeface="Calibri"/>
              </a:rPr>
              <a:t>contents are solely the responsibility of the authors and do not necessarily represent the official views of OPA, OWH or </a:t>
            </a:r>
            <a:r>
              <a:rPr lang="en" sz="1200" dirty="0" smtClean="0">
                <a:solidFill>
                  <a:schemeClr val="dk1"/>
                </a:solidFill>
                <a:latin typeface="Calibri"/>
                <a:ea typeface="Calibri"/>
                <a:cs typeface="Calibri"/>
                <a:sym typeface="Calibri"/>
              </a:rPr>
              <a:t>HHS.</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Finally</a:t>
            </a:r>
            <a:r>
              <a:rPr lang="en" sz="1200" dirty="0">
                <a:solidFill>
                  <a:schemeClr val="dk1"/>
                </a:solidFill>
                <a:latin typeface="Calibri"/>
                <a:ea typeface="Calibri"/>
                <a:cs typeface="Calibri"/>
                <a:sym typeface="Calibri"/>
              </a:rPr>
              <a:t>, as we begin, we want to acknowledge the many challenges TPP programs have worked through in the past year, and continue to work through, in order to provide high quality programming to youth and their families</a:t>
            </a:r>
            <a:r>
              <a:rPr lang="en" sz="1200" dirty="0" smtClean="0">
                <a:solidFill>
                  <a:schemeClr val="dk1"/>
                </a:solidFill>
                <a:latin typeface="Calibri"/>
                <a:ea typeface="Calibri"/>
                <a:cs typeface="Calibri"/>
                <a:sym typeface="Calibri"/>
              </a:rPr>
              <a:t>.</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admire your dedication to your participants and the critical mission of your </a:t>
            </a:r>
            <a:r>
              <a:rPr lang="en" sz="1200" dirty="0" smtClean="0">
                <a:solidFill>
                  <a:schemeClr val="dk1"/>
                </a:solidFill>
                <a:latin typeface="Calibri"/>
                <a:ea typeface="Calibri"/>
                <a:cs typeface="Calibri"/>
                <a:sym typeface="Calibri"/>
              </a:rPr>
              <a:t>programs.</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Thank </a:t>
            </a:r>
            <a:r>
              <a:rPr lang="en" sz="1200" dirty="0">
                <a:solidFill>
                  <a:schemeClr val="dk1"/>
                </a:solidFill>
                <a:latin typeface="Calibri"/>
                <a:ea typeface="Calibri"/>
                <a:cs typeface="Calibri"/>
                <a:sym typeface="Calibri"/>
              </a:rPr>
              <a:t>you</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8faa91c7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8faa91c7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Vicki’s response:</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retain youth by making our sessions feel very </a:t>
            </a:r>
            <a:r>
              <a:rPr lang="en" sz="1200" dirty="0" smtClean="0">
                <a:latin typeface="Calibri" panose="020F0502020204030204" pitchFamily="34" charset="0"/>
                <a:cs typeface="Calibri" panose="020F0502020204030204" pitchFamily="34" charset="0"/>
                <a:sym typeface="Calibri"/>
              </a:rPr>
              <a:t>safe.</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This </a:t>
            </a:r>
            <a:r>
              <a:rPr lang="en" sz="1200" dirty="0">
                <a:latin typeface="Calibri" panose="020F0502020204030204" pitchFamily="34" charset="0"/>
                <a:cs typeface="Calibri" panose="020F0502020204030204" pitchFamily="34" charset="0"/>
                <a:sym typeface="Calibri"/>
              </a:rPr>
              <a:t>is the first principle of trauma-informed care, and while we have youth in a virtual platform for six hours, they have to feel that they are safe and what they say is held in </a:t>
            </a:r>
            <a:r>
              <a:rPr lang="en" sz="1200" dirty="0" smtClean="0">
                <a:latin typeface="Calibri" panose="020F0502020204030204" pitchFamily="34" charset="0"/>
                <a:cs typeface="Calibri" panose="020F0502020204030204" pitchFamily="34" charset="0"/>
                <a:sym typeface="Calibri"/>
              </a:rPr>
              <a:t>confidence.</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do this by letting them know up-front that they can send us private chats, or even call us after sessions if </a:t>
            </a:r>
            <a:r>
              <a:rPr lang="en" sz="1200" dirty="0" smtClean="0">
                <a:latin typeface="Calibri" panose="020F0502020204030204" pitchFamily="34" charset="0"/>
                <a:cs typeface="Calibri" panose="020F0502020204030204" pitchFamily="34" charset="0"/>
                <a:sym typeface="Calibri"/>
              </a:rPr>
              <a:t>necessary.</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Our </a:t>
            </a:r>
            <a:r>
              <a:rPr lang="en" sz="1200" dirty="0">
                <a:latin typeface="Calibri" panose="020F0502020204030204" pitchFamily="34" charset="0"/>
                <a:cs typeface="Calibri" panose="020F0502020204030204" pitchFamily="34" charset="0"/>
                <a:sym typeface="Calibri"/>
              </a:rPr>
              <a:t>facilitators are open, honest and transparent with the youth and set up a climate of </a:t>
            </a:r>
            <a:r>
              <a:rPr lang="en" sz="1200" dirty="0" smtClean="0">
                <a:latin typeface="Calibri" panose="020F0502020204030204" pitchFamily="34" charset="0"/>
                <a:cs typeface="Calibri" panose="020F0502020204030204" pitchFamily="34" charset="0"/>
                <a:sym typeface="Calibri"/>
              </a:rPr>
              <a:t>trustworthiness, the </a:t>
            </a:r>
            <a:r>
              <a:rPr lang="en" sz="1200" dirty="0">
                <a:latin typeface="Calibri" panose="020F0502020204030204" pitchFamily="34" charset="0"/>
                <a:cs typeface="Calibri" panose="020F0502020204030204" pitchFamily="34" charset="0"/>
                <a:sym typeface="Calibri"/>
              </a:rPr>
              <a:t>second principle of trauma-informed </a:t>
            </a:r>
            <a:r>
              <a:rPr lang="en" sz="1200" dirty="0" smtClean="0">
                <a:latin typeface="Calibri" panose="020F0502020204030204" pitchFamily="34" charset="0"/>
                <a:cs typeface="Calibri" panose="020F0502020204030204" pitchFamily="34" charset="0"/>
                <a:sym typeface="Calibri"/>
              </a:rPr>
              <a:t>practices.</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Because </a:t>
            </a:r>
            <a:r>
              <a:rPr lang="en" sz="1200" dirty="0">
                <a:latin typeface="Calibri" panose="020F0502020204030204" pitchFamily="34" charset="0"/>
                <a:cs typeface="Calibri" panose="020F0502020204030204" pitchFamily="34" charset="0"/>
                <a:sym typeface="Calibri"/>
              </a:rPr>
              <a:t>youth are often referred by their church or an organization they know well, they already have a certain amount of trust in </a:t>
            </a:r>
            <a:r>
              <a:rPr lang="en" sz="1200" dirty="0" smtClean="0">
                <a:latin typeface="Calibri" panose="020F0502020204030204" pitchFamily="34" charset="0"/>
                <a:cs typeface="Calibri" panose="020F0502020204030204" pitchFamily="34" charset="0"/>
                <a:sym typeface="Calibri"/>
              </a:rPr>
              <a:t>us.</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encourage peer support during our sessions, and we see this demonstrated during </a:t>
            </a:r>
            <a:r>
              <a:rPr lang="en" sz="1200" dirty="0" smtClean="0">
                <a:latin typeface="Calibri" panose="020F0502020204030204" pitchFamily="34" charset="0"/>
                <a:cs typeface="Calibri" panose="020F0502020204030204" pitchFamily="34" charset="0"/>
                <a:sym typeface="Calibri"/>
              </a:rPr>
              <a:t>discussions.</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try to empower the youth in our sessions, giving them a voice and encouraging them to speak up on issues of importance to </a:t>
            </a:r>
            <a:r>
              <a:rPr lang="en" sz="1200" dirty="0" smtClean="0">
                <a:latin typeface="Calibri" panose="020F0502020204030204" pitchFamily="34" charset="0"/>
                <a:cs typeface="Calibri" panose="020F0502020204030204" pitchFamily="34" charset="0"/>
                <a:sym typeface="Calibri"/>
              </a:rPr>
              <a:t>them.</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Above </a:t>
            </a:r>
            <a:r>
              <a:rPr lang="en" sz="1200" dirty="0">
                <a:latin typeface="Calibri" panose="020F0502020204030204" pitchFamily="34" charset="0"/>
                <a:cs typeface="Calibri" panose="020F0502020204030204" pitchFamily="34" charset="0"/>
                <a:sym typeface="Calibri"/>
              </a:rPr>
              <a:t>all, our facilitators have been trained to be totally non-judgmental, which is important for these teens</a:t>
            </a:r>
            <a:r>
              <a:rPr lang="en" sz="1200" dirty="0" smtClean="0">
                <a:latin typeface="Calibri" panose="020F0502020204030204" pitchFamily="34" charset="0"/>
                <a:cs typeface="Calibri" panose="020F0502020204030204" pitchFamily="34" charset="0"/>
                <a:sym typeface="Calibri"/>
              </a:rPr>
              <a:t>.</a:t>
            </a:r>
            <a:endParaRPr sz="1200" dirty="0">
              <a:latin typeface="Calibri" panose="020F0502020204030204" pitchFamily="34" charset="0"/>
              <a:cs typeface="Calibri" panose="020F0502020204030204" pitchFamily="34" charset="0"/>
              <a:sym typeface="Calibri"/>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sym typeface="Calibri"/>
              </a:rPr>
              <a:t>Jill’s </a:t>
            </a:r>
            <a:r>
              <a:rPr lang="en" sz="1200" dirty="0" smtClean="0">
                <a:latin typeface="Calibri" panose="020F0502020204030204" pitchFamily="34" charset="0"/>
                <a:cs typeface="Calibri" panose="020F0502020204030204" pitchFamily="34" charset="0"/>
                <a:sym typeface="Calibri"/>
              </a:rPr>
              <a:t>response:</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This </a:t>
            </a:r>
            <a:r>
              <a:rPr lang="en" sz="1200" dirty="0">
                <a:latin typeface="Calibri" panose="020F0502020204030204" pitchFamily="34" charset="0"/>
                <a:cs typeface="Calibri" panose="020F0502020204030204" pitchFamily="34" charset="0"/>
                <a:sym typeface="Calibri"/>
              </a:rPr>
              <a:t>is a hard </a:t>
            </a:r>
            <a:r>
              <a:rPr lang="en" sz="1200" dirty="0" smtClean="0">
                <a:latin typeface="Calibri" panose="020F0502020204030204" pitchFamily="34" charset="0"/>
                <a:cs typeface="Calibri" panose="020F0502020204030204" pitchFamily="34" charset="0"/>
                <a:sym typeface="Calibri"/>
              </a:rPr>
              <a:t>one.</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do trigger warnings on slides before a hard topic is </a:t>
            </a:r>
            <a:r>
              <a:rPr lang="en" sz="1200" dirty="0" smtClean="0">
                <a:latin typeface="Calibri" panose="020F0502020204030204" pitchFamily="34" charset="0"/>
                <a:cs typeface="Calibri" panose="020F0502020204030204" pitchFamily="34" charset="0"/>
                <a:sym typeface="Calibri"/>
              </a:rPr>
              <a:t>discussed.</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have more than one educator in a virtual class at a time to watch reactions and see if we need to reach out to the classroom </a:t>
            </a:r>
            <a:r>
              <a:rPr lang="en" sz="1200" dirty="0" smtClean="0">
                <a:latin typeface="Calibri" panose="020F0502020204030204" pitchFamily="34" charset="0"/>
                <a:cs typeface="Calibri" panose="020F0502020204030204" pitchFamily="34" charset="0"/>
                <a:sym typeface="Calibri"/>
              </a:rPr>
              <a:t>teacher.</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stay after class to talk to youth who need help or need to talk after the </a:t>
            </a:r>
            <a:r>
              <a:rPr lang="en" sz="1200" dirty="0" smtClean="0">
                <a:latin typeface="Calibri" panose="020F0502020204030204" pitchFamily="34" charset="0"/>
                <a:cs typeface="Calibri" panose="020F0502020204030204" pitchFamily="34" charset="0"/>
                <a:sym typeface="Calibri"/>
              </a:rPr>
              <a:t>lesson.</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supply resources every lesson for </a:t>
            </a:r>
            <a:r>
              <a:rPr lang="en" sz="1200" dirty="0" smtClean="0">
                <a:latin typeface="Calibri" panose="020F0502020204030204" pitchFamily="34" charset="0"/>
                <a:cs typeface="Calibri" panose="020F0502020204030204" pitchFamily="34" charset="0"/>
                <a:sym typeface="Calibri"/>
              </a:rPr>
              <a:t>help.</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also let the teacher know what is going to be discussed in advance so they can tell us if any student might have a bad reaction</a:t>
            </a:r>
            <a:r>
              <a:rPr lang="en" sz="1200" dirty="0" smtClean="0">
                <a:latin typeface="Calibri" panose="020F0502020204030204" pitchFamily="34" charset="0"/>
                <a:cs typeface="Calibri" panose="020F0502020204030204" pitchFamily="34" charset="0"/>
                <a:sym typeface="Calibri"/>
              </a:rPr>
              <a:t>.</a:t>
            </a:r>
            <a:endParaRPr sz="1200" dirty="0">
              <a:latin typeface="Calibri" panose="020F0502020204030204" pitchFamily="34" charset="0"/>
              <a:cs typeface="Calibri" panose="020F0502020204030204" pitchFamily="34" charset="0"/>
              <a:sym typeface="Calibri"/>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sym typeface="Calibri"/>
              </a:rPr>
              <a:t>Kara’s </a:t>
            </a:r>
            <a:r>
              <a:rPr lang="en" sz="1200" dirty="0" smtClean="0">
                <a:latin typeface="Calibri" panose="020F0502020204030204" pitchFamily="34" charset="0"/>
                <a:cs typeface="Calibri" panose="020F0502020204030204" pitchFamily="34" charset="0"/>
                <a:sym typeface="Calibri"/>
              </a:rPr>
              <a:t>response:</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Elevating </a:t>
            </a:r>
            <a:r>
              <a:rPr lang="en" sz="1200" dirty="0">
                <a:latin typeface="Calibri" panose="020F0502020204030204" pitchFamily="34" charset="0"/>
                <a:cs typeface="Calibri" panose="020F0502020204030204" pitchFamily="34" charset="0"/>
                <a:sym typeface="Calibri"/>
              </a:rPr>
              <a:t>youth voice and choice - creating an environment that they feel safe to open up and share information and feel encouraged to discuss difficult topics but also allowing time and space to breathe and take a break from the current issues involving the pandemic, social justice issues, </a:t>
            </a:r>
            <a:r>
              <a:rPr lang="en" sz="1200" dirty="0" smtClean="0">
                <a:latin typeface="Calibri" panose="020F0502020204030204" pitchFamily="34" charset="0"/>
                <a:cs typeface="Calibri" panose="020F0502020204030204" pitchFamily="34" charset="0"/>
                <a:sym typeface="Calibri"/>
              </a:rPr>
              <a:t>etc.</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Choice </a:t>
            </a:r>
            <a:r>
              <a:rPr lang="en" sz="1200" dirty="0">
                <a:latin typeface="Calibri" panose="020F0502020204030204" pitchFamily="34" charset="0"/>
                <a:cs typeface="Calibri" panose="020F0502020204030204" pitchFamily="34" charset="0"/>
                <a:sym typeface="Calibri"/>
              </a:rPr>
              <a:t>in Teen Outreach Program (TOP) </a:t>
            </a:r>
            <a:r>
              <a:rPr lang="en" sz="1200" dirty="0" smtClean="0">
                <a:latin typeface="Calibri" panose="020F0502020204030204" pitchFamily="34" charset="0"/>
                <a:cs typeface="Calibri" panose="020F0502020204030204" pitchFamily="34" charset="0"/>
                <a:sym typeface="Calibri"/>
              </a:rPr>
              <a:t>lessons.</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ROPES </a:t>
            </a:r>
            <a:r>
              <a:rPr lang="en" sz="1200" dirty="0">
                <a:latin typeface="Calibri" panose="020F0502020204030204" pitchFamily="34" charset="0"/>
                <a:cs typeface="Calibri" panose="020F0502020204030204" pitchFamily="34" charset="0"/>
                <a:sym typeface="Calibri"/>
              </a:rPr>
              <a:t>(group agreements) created by TOP cohorts and reviewed at the beginning of each </a:t>
            </a:r>
            <a:r>
              <a:rPr lang="en" sz="1200" dirty="0" smtClean="0">
                <a:latin typeface="Calibri" panose="020F0502020204030204" pitchFamily="34" charset="0"/>
                <a:cs typeface="Calibri" panose="020F0502020204030204" pitchFamily="34" charset="0"/>
                <a:sym typeface="Calibri"/>
              </a:rPr>
              <a:t>lesson.</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Work </a:t>
            </a:r>
            <a:r>
              <a:rPr lang="en" sz="1200" dirty="0">
                <a:latin typeface="Calibri" panose="020F0502020204030204" pitchFamily="34" charset="0"/>
                <a:cs typeface="Calibri" panose="020F0502020204030204" pitchFamily="34" charset="0"/>
                <a:sym typeface="Calibri"/>
              </a:rPr>
              <a:t>with school districts on infusing with current classes or creating new classes to show that Social Emotional Learning (SEL) is as important as academic learning </a:t>
            </a:r>
            <a:r>
              <a:rPr lang="en" sz="1200" dirty="0" smtClean="0">
                <a:latin typeface="Calibri" panose="020F0502020204030204" pitchFamily="34" charset="0"/>
                <a:cs typeface="Calibri" panose="020F0502020204030204" pitchFamily="34" charset="0"/>
                <a:sym typeface="Calibri"/>
              </a:rPr>
              <a:t>.</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337aac825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337aac825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smtClean="0">
                <a:latin typeface="Calibri"/>
                <a:ea typeface="Calibri"/>
                <a:cs typeface="Calibri"/>
                <a:sym typeface="Calibri"/>
              </a:rPr>
              <a:t>Before </a:t>
            </a:r>
            <a:r>
              <a:rPr lang="en" sz="1200" dirty="0">
                <a:latin typeface="Calibri"/>
                <a:ea typeface="Calibri"/>
                <a:cs typeface="Calibri"/>
                <a:sym typeface="Calibri"/>
              </a:rPr>
              <a:t>we move to our breakout rooms, we will take a few minutes to see if anyone has specific </a:t>
            </a:r>
            <a:r>
              <a:rPr lang="en" sz="1200" dirty="0" smtClean="0">
                <a:latin typeface="Calibri"/>
                <a:ea typeface="Calibri"/>
                <a:cs typeface="Calibri"/>
                <a:sym typeface="Calibri"/>
              </a:rPr>
              <a:t>questions.</a:t>
            </a:r>
          </a:p>
          <a:p>
            <a:pPr marL="628650" lvl="1" indent="-171450" algn="l" rtl="0">
              <a:spcBef>
                <a:spcPts val="0"/>
              </a:spcBef>
              <a:spcAft>
                <a:spcPts val="0"/>
              </a:spcAft>
            </a:pPr>
            <a:r>
              <a:rPr lang="en" sz="1200" dirty="0" smtClean="0">
                <a:latin typeface="Calibri"/>
                <a:ea typeface="Calibri"/>
                <a:cs typeface="Calibri"/>
                <a:sym typeface="Calibri"/>
              </a:rPr>
              <a:t>If </a:t>
            </a:r>
            <a:r>
              <a:rPr lang="en" sz="1200" dirty="0">
                <a:latin typeface="Calibri"/>
                <a:ea typeface="Calibri"/>
                <a:cs typeface="Calibri"/>
                <a:sym typeface="Calibri"/>
              </a:rPr>
              <a:t>you have a question, you can use the function in the chat box to raise your hand and we can unmute your line or you can type your question in the chat box.</a:t>
            </a:r>
            <a:endParaRPr sz="1200" dirty="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7e970470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7e970470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400"/>
            </a:pPr>
            <a:r>
              <a:rPr lang="en" sz="1200" b="0" dirty="0" smtClean="0">
                <a:solidFill>
                  <a:schemeClr val="dk1"/>
                </a:solidFill>
                <a:latin typeface="Calibri"/>
                <a:ea typeface="Calibri"/>
                <a:cs typeface="Calibri"/>
                <a:sym typeface="Calibri"/>
              </a:rPr>
              <a:t>Through </a:t>
            </a:r>
            <a:r>
              <a:rPr lang="en" sz="1200" b="0" dirty="0">
                <a:solidFill>
                  <a:schemeClr val="dk1"/>
                </a:solidFill>
                <a:latin typeface="Calibri"/>
                <a:ea typeface="Calibri"/>
                <a:cs typeface="Calibri"/>
                <a:sym typeface="Calibri"/>
              </a:rPr>
              <a:t>the magic transportation powers of zoom we will now be dividing up into small group discussions. </a:t>
            </a:r>
            <a:endParaRPr lang="en" sz="1200" b="0" dirty="0" smtClean="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400"/>
            </a:pPr>
            <a:r>
              <a:rPr lang="en" sz="1200" b="0" dirty="0" smtClean="0">
                <a:solidFill>
                  <a:schemeClr val="dk1"/>
                </a:solidFill>
                <a:latin typeface="Calibri"/>
                <a:ea typeface="Calibri"/>
                <a:cs typeface="Calibri"/>
                <a:sym typeface="Calibri"/>
              </a:rPr>
              <a:t>You </a:t>
            </a:r>
            <a:r>
              <a:rPr lang="en" sz="1200" b="0" dirty="0">
                <a:solidFill>
                  <a:schemeClr val="dk1"/>
                </a:solidFill>
                <a:latin typeface="Calibri"/>
                <a:ea typeface="Calibri"/>
                <a:cs typeface="Calibri"/>
                <a:sym typeface="Calibri"/>
              </a:rPr>
              <a:t>do not need to do anything, you will be automatically moved to the room and moved back to this main room upon the conclusion of the breakouts. </a:t>
            </a:r>
            <a:endParaRPr sz="1200" b="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pPr>
            <a:r>
              <a:rPr lang="en" sz="1200" b="0" dirty="0" smtClean="0">
                <a:solidFill>
                  <a:schemeClr val="dk1"/>
                </a:solidFill>
                <a:latin typeface="Calibri"/>
                <a:ea typeface="Calibri"/>
                <a:cs typeface="Calibri"/>
                <a:sym typeface="Calibri"/>
              </a:rPr>
              <a:t>Once </a:t>
            </a:r>
            <a:r>
              <a:rPr lang="en" sz="1200" b="0" dirty="0">
                <a:solidFill>
                  <a:schemeClr val="dk1"/>
                </a:solidFill>
                <a:latin typeface="Calibri"/>
                <a:ea typeface="Calibri"/>
                <a:cs typeface="Calibri"/>
                <a:sym typeface="Calibri"/>
              </a:rPr>
              <a:t>in your respective </a:t>
            </a:r>
            <a:r>
              <a:rPr lang="en" sz="1200" b="0" dirty="0" smtClean="0">
                <a:solidFill>
                  <a:schemeClr val="dk1"/>
                </a:solidFill>
                <a:latin typeface="Calibri"/>
                <a:ea typeface="Calibri"/>
                <a:cs typeface="Calibri"/>
                <a:sym typeface="Calibri"/>
              </a:rPr>
              <a:t>breakout:</a:t>
            </a:r>
          </a:p>
          <a:p>
            <a:pPr marL="628650" lvl="1" indent="-171450" algn="l" rtl="0">
              <a:spcBef>
                <a:spcPts val="0"/>
              </a:spcBef>
              <a:spcAft>
                <a:spcPts val="0"/>
              </a:spcAft>
              <a:buClr>
                <a:schemeClr val="dk1"/>
              </a:buClr>
              <a:buSzPts val="1100"/>
            </a:pPr>
            <a:r>
              <a:rPr lang="en" sz="1200" b="0" dirty="0" smtClean="0">
                <a:solidFill>
                  <a:schemeClr val="dk1"/>
                </a:solidFill>
                <a:latin typeface="Calibri"/>
                <a:ea typeface="Calibri"/>
                <a:cs typeface="Calibri"/>
                <a:sym typeface="Calibri"/>
              </a:rPr>
              <a:t>Please </a:t>
            </a:r>
            <a:r>
              <a:rPr lang="en" sz="1200" b="0" dirty="0">
                <a:solidFill>
                  <a:schemeClr val="dk1"/>
                </a:solidFill>
                <a:latin typeface="Calibri"/>
                <a:ea typeface="Calibri"/>
                <a:cs typeface="Calibri"/>
                <a:sym typeface="Calibri"/>
              </a:rPr>
              <a:t>chat into the chat box your name and what program you’re </a:t>
            </a:r>
            <a:r>
              <a:rPr lang="en" sz="1200" b="0" dirty="0" smtClean="0">
                <a:solidFill>
                  <a:schemeClr val="dk1"/>
                </a:solidFill>
                <a:latin typeface="Calibri"/>
                <a:ea typeface="Calibri"/>
                <a:cs typeface="Calibri"/>
                <a:sym typeface="Calibri"/>
              </a:rPr>
              <a:t>with.</a:t>
            </a:r>
          </a:p>
          <a:p>
            <a:pPr marL="628650" lvl="1" indent="-171450" algn="l" rtl="0">
              <a:spcBef>
                <a:spcPts val="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We’re </a:t>
            </a:r>
            <a:r>
              <a:rPr lang="en" sz="1200" b="0" dirty="0">
                <a:latin typeface="Calibri" panose="020F0502020204030204" pitchFamily="34" charset="0"/>
                <a:cs typeface="Calibri" panose="020F0502020204030204" pitchFamily="34" charset="0"/>
                <a:sym typeface="Calibri"/>
              </a:rPr>
              <a:t>going to document our conversation and capture your strategies that could be shared more widely with the TPP community. </a:t>
            </a:r>
            <a:endParaRPr sz="1200" b="0" dirty="0">
              <a:solidFill>
                <a:srgbClr val="222222"/>
              </a:solidFill>
              <a:highlight>
                <a:schemeClr val="lt1"/>
              </a:highlight>
              <a:latin typeface="Calibri"/>
              <a:ea typeface="Calibri"/>
              <a:cs typeface="Calibri"/>
              <a:sym typeface="Calibri"/>
            </a:endParaRPr>
          </a:p>
          <a:p>
            <a:pPr marL="171450" lvl="0" indent="-171450" algn="l" rtl="0">
              <a:spcBef>
                <a:spcPts val="0"/>
              </a:spcBef>
              <a:spcAft>
                <a:spcPts val="0"/>
              </a:spcAft>
              <a:buClr>
                <a:schemeClr val="dk1"/>
              </a:buClr>
              <a:buSzPts val="1100"/>
            </a:pPr>
            <a:r>
              <a:rPr lang="en" sz="1200" b="0" dirty="0">
                <a:latin typeface="Calibri" panose="020F0502020204030204" pitchFamily="34" charset="0"/>
                <a:cs typeface="Calibri" panose="020F0502020204030204" pitchFamily="34" charset="0"/>
                <a:sym typeface="Calibri"/>
              </a:rPr>
              <a:t>Guiding questions for </a:t>
            </a:r>
            <a:r>
              <a:rPr lang="en" sz="1200" b="0" dirty="0" smtClean="0">
                <a:latin typeface="Calibri" panose="020F0502020204030204" pitchFamily="34" charset="0"/>
                <a:cs typeface="Calibri" panose="020F0502020204030204" pitchFamily="34" charset="0"/>
                <a:sym typeface="Calibri"/>
              </a:rPr>
              <a:t>facilitators:</a:t>
            </a:r>
            <a:endParaRPr lang="en" sz="1200" b="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buClr>
                <a:schemeClr val="dk1"/>
              </a:buClr>
              <a:buSzPts val="1100"/>
            </a:pPr>
            <a:r>
              <a:rPr lang="en" sz="1200" b="0" dirty="0" smtClean="0">
                <a:solidFill>
                  <a:schemeClr val="dk1"/>
                </a:solidFill>
                <a:latin typeface="Calibri"/>
                <a:ea typeface="Calibri"/>
                <a:cs typeface="Calibri"/>
                <a:sym typeface="Calibri"/>
              </a:rPr>
              <a:t>What </a:t>
            </a:r>
            <a:r>
              <a:rPr lang="en" sz="1200" b="0" dirty="0">
                <a:solidFill>
                  <a:schemeClr val="dk1"/>
                </a:solidFill>
                <a:latin typeface="Calibri"/>
                <a:ea typeface="Calibri"/>
                <a:cs typeface="Calibri"/>
                <a:sym typeface="Calibri"/>
              </a:rPr>
              <a:t>are you and your colleagues doing to reimagine recruiting and retaining youth </a:t>
            </a:r>
            <a:r>
              <a:rPr lang="en" sz="1200" b="0" dirty="0" smtClean="0">
                <a:solidFill>
                  <a:schemeClr val="dk1"/>
                </a:solidFill>
                <a:latin typeface="Calibri"/>
                <a:ea typeface="Calibri"/>
                <a:cs typeface="Calibri"/>
                <a:sym typeface="Calibri"/>
              </a:rPr>
              <a:t>virtually?</a:t>
            </a:r>
          </a:p>
          <a:p>
            <a:pPr marL="1085850" lvl="2" indent="-171450" algn="l" rtl="0">
              <a:spcBef>
                <a:spcPts val="0"/>
              </a:spcBef>
              <a:spcAft>
                <a:spcPts val="0"/>
              </a:spcAft>
              <a:buClr>
                <a:schemeClr val="dk1"/>
              </a:buClr>
              <a:buSzPts val="1100"/>
            </a:pPr>
            <a:r>
              <a:rPr lang="en" sz="1200" b="0" dirty="0" smtClean="0">
                <a:solidFill>
                  <a:schemeClr val="dk1"/>
                </a:solidFill>
                <a:latin typeface="Calibri"/>
                <a:ea typeface="Calibri"/>
                <a:cs typeface="Calibri"/>
                <a:sym typeface="Calibri"/>
              </a:rPr>
              <a:t>For </a:t>
            </a:r>
            <a:r>
              <a:rPr lang="en" sz="1200" b="0" dirty="0">
                <a:solidFill>
                  <a:schemeClr val="dk1"/>
                </a:solidFill>
                <a:latin typeface="Calibri"/>
                <a:ea typeface="Calibri"/>
                <a:cs typeface="Calibri"/>
                <a:sym typeface="Calibri"/>
              </a:rPr>
              <a:t>example, what have you tried that is similar to the peer </a:t>
            </a:r>
            <a:r>
              <a:rPr lang="en" sz="1200" b="0" dirty="0" smtClean="0">
                <a:solidFill>
                  <a:schemeClr val="dk1"/>
                </a:solidFill>
                <a:latin typeface="Calibri"/>
                <a:ea typeface="Calibri"/>
                <a:cs typeface="Calibri"/>
                <a:sym typeface="Calibri"/>
              </a:rPr>
              <a:t>examples?</a:t>
            </a:r>
          </a:p>
          <a:p>
            <a:pPr marL="1085850" lvl="2" indent="-171450" algn="l" rtl="0">
              <a:spcBef>
                <a:spcPts val="0"/>
              </a:spcBef>
              <a:spcAft>
                <a:spcPts val="0"/>
              </a:spcAft>
              <a:buClr>
                <a:schemeClr val="dk1"/>
              </a:buClr>
              <a:buSzPts val="1100"/>
            </a:pPr>
            <a:r>
              <a:rPr lang="en" sz="1200" b="0" dirty="0" smtClean="0">
                <a:solidFill>
                  <a:schemeClr val="dk1"/>
                </a:solidFill>
                <a:latin typeface="Calibri"/>
                <a:ea typeface="Calibri"/>
                <a:cs typeface="Calibri"/>
                <a:sym typeface="Calibri"/>
              </a:rPr>
              <a:t>What </a:t>
            </a:r>
            <a:r>
              <a:rPr lang="en" sz="1200" b="0" dirty="0">
                <a:solidFill>
                  <a:schemeClr val="dk1"/>
                </a:solidFill>
                <a:latin typeface="Calibri"/>
                <a:ea typeface="Calibri"/>
                <a:cs typeface="Calibri"/>
                <a:sym typeface="Calibri"/>
              </a:rPr>
              <a:t>have you tried that is </a:t>
            </a:r>
            <a:r>
              <a:rPr lang="en" sz="1200" b="0" dirty="0" smtClean="0">
                <a:solidFill>
                  <a:schemeClr val="dk1"/>
                </a:solidFill>
                <a:latin typeface="Calibri"/>
                <a:ea typeface="Calibri"/>
                <a:cs typeface="Calibri"/>
                <a:sym typeface="Calibri"/>
              </a:rPr>
              <a:t>different?</a:t>
            </a:r>
          </a:p>
          <a:p>
            <a:pPr marL="1085850" lvl="2" indent="-171450" algn="l" rtl="0">
              <a:spcBef>
                <a:spcPts val="0"/>
              </a:spcBef>
              <a:spcAft>
                <a:spcPts val="0"/>
              </a:spcAft>
              <a:buClr>
                <a:schemeClr val="dk1"/>
              </a:buClr>
              <a:buSzPts val="1100"/>
            </a:pPr>
            <a:r>
              <a:rPr lang="en" sz="1200" b="0" dirty="0" smtClean="0">
                <a:solidFill>
                  <a:schemeClr val="dk1"/>
                </a:solidFill>
                <a:latin typeface="Calibri"/>
                <a:ea typeface="Calibri"/>
                <a:cs typeface="Calibri"/>
                <a:sym typeface="Calibri"/>
              </a:rPr>
              <a:t>What </a:t>
            </a:r>
            <a:r>
              <a:rPr lang="en" sz="1200" b="0" dirty="0">
                <a:solidFill>
                  <a:schemeClr val="dk1"/>
                </a:solidFill>
                <a:latin typeface="Calibri"/>
                <a:ea typeface="Calibri"/>
                <a:cs typeface="Calibri"/>
                <a:sym typeface="Calibri"/>
              </a:rPr>
              <a:t>is working </a:t>
            </a:r>
            <a:r>
              <a:rPr lang="en" sz="1200" b="0" dirty="0" smtClean="0">
                <a:solidFill>
                  <a:schemeClr val="dk1"/>
                </a:solidFill>
                <a:latin typeface="Calibri"/>
                <a:ea typeface="Calibri"/>
                <a:cs typeface="Calibri"/>
                <a:sym typeface="Calibri"/>
              </a:rPr>
              <a:t>well?</a:t>
            </a:r>
            <a:endParaRPr lang="en" sz="1200" b="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100"/>
            </a:pPr>
            <a:r>
              <a:rPr lang="en" sz="1200" b="0" dirty="0" smtClean="0">
                <a:solidFill>
                  <a:schemeClr val="dk1"/>
                </a:solidFill>
                <a:latin typeface="Calibri"/>
                <a:ea typeface="Calibri"/>
                <a:cs typeface="Calibri"/>
                <a:sym typeface="Calibri"/>
              </a:rPr>
              <a:t>What </a:t>
            </a:r>
            <a:r>
              <a:rPr lang="en" sz="1200" b="0" dirty="0">
                <a:solidFill>
                  <a:schemeClr val="dk1"/>
                </a:solidFill>
                <a:latin typeface="Calibri"/>
                <a:ea typeface="Calibri"/>
                <a:cs typeface="Calibri"/>
                <a:sym typeface="Calibri"/>
              </a:rPr>
              <a:t>peer examples shared during the panel resonated with </a:t>
            </a:r>
            <a:r>
              <a:rPr lang="en" sz="1200" b="0" dirty="0" smtClean="0">
                <a:solidFill>
                  <a:schemeClr val="dk1"/>
                </a:solidFill>
                <a:latin typeface="Calibri"/>
                <a:ea typeface="Calibri"/>
                <a:cs typeface="Calibri"/>
                <a:sym typeface="Calibri"/>
              </a:rPr>
              <a:t>you?</a:t>
            </a:r>
            <a:endParaRPr lang="en" sz="1200" b="0" dirty="0">
              <a:solidFill>
                <a:schemeClr val="dk1"/>
              </a:solidFill>
              <a:latin typeface="Calibri"/>
              <a:ea typeface="Calibri"/>
              <a:cs typeface="Calibri"/>
              <a:sym typeface="Calibri"/>
            </a:endParaRPr>
          </a:p>
          <a:p>
            <a:pPr marL="1085850" lvl="2" indent="-171450" algn="l" rtl="0">
              <a:spcBef>
                <a:spcPts val="0"/>
              </a:spcBef>
              <a:spcAft>
                <a:spcPts val="0"/>
              </a:spcAft>
              <a:buClr>
                <a:schemeClr val="dk1"/>
              </a:buClr>
              <a:buSzPts val="1100"/>
            </a:pPr>
            <a:r>
              <a:rPr lang="en" sz="1200" b="0" dirty="0" smtClean="0">
                <a:solidFill>
                  <a:schemeClr val="dk1"/>
                </a:solidFill>
                <a:latin typeface="Calibri"/>
                <a:ea typeface="Calibri"/>
                <a:cs typeface="Calibri"/>
                <a:sym typeface="Calibri"/>
              </a:rPr>
              <a:t>Which </a:t>
            </a:r>
            <a:r>
              <a:rPr lang="en" sz="1200" b="0" dirty="0">
                <a:solidFill>
                  <a:schemeClr val="dk1"/>
                </a:solidFill>
                <a:latin typeface="Calibri"/>
                <a:ea typeface="Calibri"/>
                <a:cs typeface="Calibri"/>
                <a:sym typeface="Calibri"/>
              </a:rPr>
              <a:t>can be modified at your </a:t>
            </a:r>
            <a:r>
              <a:rPr lang="en" sz="1200" b="0" dirty="0" smtClean="0">
                <a:solidFill>
                  <a:schemeClr val="dk1"/>
                </a:solidFill>
                <a:latin typeface="Calibri"/>
                <a:ea typeface="Calibri"/>
                <a:cs typeface="Calibri"/>
                <a:sym typeface="Calibri"/>
              </a:rPr>
              <a:t>setting?</a:t>
            </a:r>
            <a:endParaRPr lang="en" sz="1200" b="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100"/>
            </a:pPr>
            <a:r>
              <a:rPr lang="en" sz="1200" b="0" dirty="0" smtClean="0">
                <a:solidFill>
                  <a:schemeClr val="dk1"/>
                </a:solidFill>
                <a:latin typeface="Calibri"/>
                <a:ea typeface="Calibri"/>
                <a:cs typeface="Calibri"/>
                <a:sym typeface="Calibri"/>
              </a:rPr>
              <a:t>What </a:t>
            </a:r>
            <a:r>
              <a:rPr lang="en" sz="1200" b="0" dirty="0">
                <a:solidFill>
                  <a:schemeClr val="dk1"/>
                </a:solidFill>
                <a:latin typeface="Calibri"/>
                <a:ea typeface="Calibri"/>
                <a:cs typeface="Calibri"/>
                <a:sym typeface="Calibri"/>
              </a:rPr>
              <a:t>are some roadblocks/challenges you have faced with regards to virtual recruitment and retention? </a:t>
            </a:r>
            <a:endParaRPr sz="1200" b="0" dirty="0">
              <a:solidFill>
                <a:schemeClr val="dk1"/>
              </a:solidFill>
              <a:latin typeface="Calibri"/>
              <a:ea typeface="Calibri"/>
              <a:cs typeface="Calibri"/>
              <a:sym typeface="Calibri"/>
            </a:endParaRPr>
          </a:p>
          <a:p>
            <a:pPr marL="171450" lvl="0" indent="-171450" algn="l" rtl="0">
              <a:spcBef>
                <a:spcPts val="0"/>
              </a:spcBef>
              <a:spcAft>
                <a:spcPts val="0"/>
              </a:spcAft>
            </a:pPr>
            <a:r>
              <a:rPr lang="en" sz="1200" b="0" dirty="0">
                <a:solidFill>
                  <a:schemeClr val="dk1"/>
                </a:solidFill>
                <a:latin typeface="Calibri"/>
                <a:ea typeface="Calibri"/>
                <a:cs typeface="Calibri"/>
                <a:sym typeface="Calibri"/>
              </a:rPr>
              <a:t>If time allows, address the additional </a:t>
            </a:r>
            <a:r>
              <a:rPr lang="en" sz="1200" b="0" dirty="0" smtClean="0">
                <a:solidFill>
                  <a:schemeClr val="dk1"/>
                </a:solidFill>
                <a:latin typeface="Calibri"/>
                <a:ea typeface="Calibri"/>
                <a:cs typeface="Calibri"/>
                <a:sym typeface="Calibri"/>
              </a:rPr>
              <a:t>questions:</a:t>
            </a:r>
          </a:p>
          <a:p>
            <a:pPr marL="628650" lvl="1" indent="-171450" algn="l" rtl="0">
              <a:spcBef>
                <a:spcPts val="0"/>
              </a:spcBef>
              <a:spcAft>
                <a:spcPts val="0"/>
              </a:spcAft>
            </a:pPr>
            <a:r>
              <a:rPr lang="en" sz="1200" b="0" dirty="0" smtClean="0">
                <a:solidFill>
                  <a:schemeClr val="dk1"/>
                </a:solidFill>
                <a:latin typeface="Calibri"/>
                <a:ea typeface="Calibri"/>
                <a:cs typeface="Calibri"/>
                <a:sym typeface="Calibri"/>
              </a:rPr>
              <a:t>What </a:t>
            </a:r>
            <a:r>
              <a:rPr lang="en" sz="1200" b="0" dirty="0">
                <a:solidFill>
                  <a:schemeClr val="dk1"/>
                </a:solidFill>
                <a:latin typeface="Calibri"/>
                <a:ea typeface="Calibri"/>
                <a:cs typeface="Calibri"/>
                <a:sym typeface="Calibri"/>
              </a:rPr>
              <a:t>new skill sets are needed within your team in order to reimagine and implement these </a:t>
            </a:r>
            <a:r>
              <a:rPr lang="en" sz="1200" b="0" dirty="0" smtClean="0">
                <a:solidFill>
                  <a:schemeClr val="dk1"/>
                </a:solidFill>
                <a:latin typeface="Calibri"/>
                <a:ea typeface="Calibri"/>
                <a:cs typeface="Calibri"/>
                <a:sym typeface="Calibri"/>
              </a:rPr>
              <a:t>approaches?</a:t>
            </a:r>
          </a:p>
          <a:p>
            <a:pPr marL="628650" lvl="1" indent="-171450" algn="l" rtl="0">
              <a:spcBef>
                <a:spcPts val="0"/>
              </a:spcBef>
              <a:spcAft>
                <a:spcPts val="0"/>
              </a:spcAft>
            </a:pPr>
            <a:r>
              <a:rPr lang="en" sz="1200" b="0" dirty="0" smtClean="0">
                <a:solidFill>
                  <a:schemeClr val="dk1"/>
                </a:solidFill>
                <a:latin typeface="Calibri"/>
                <a:ea typeface="Calibri"/>
                <a:cs typeface="Calibri"/>
                <a:sym typeface="Calibri"/>
              </a:rPr>
              <a:t>How </a:t>
            </a:r>
            <a:r>
              <a:rPr lang="en" sz="1200" b="0" dirty="0">
                <a:solidFill>
                  <a:schemeClr val="dk1"/>
                </a:solidFill>
                <a:latin typeface="Calibri"/>
                <a:ea typeface="Calibri"/>
                <a:cs typeface="Calibri"/>
                <a:sym typeface="Calibri"/>
              </a:rPr>
              <a:t>can we ensure that activities use a trauma-informed lens, inclusive communication plans, accommodate varying digital literacy and access issues, etc</a:t>
            </a:r>
            <a:r>
              <a:rPr lang="en" sz="1200" b="0" dirty="0" smtClean="0">
                <a:solidFill>
                  <a:schemeClr val="dk1"/>
                </a:solidFill>
                <a:latin typeface="Calibri"/>
                <a:ea typeface="Calibri"/>
                <a:cs typeface="Calibri"/>
                <a:sym typeface="Calibri"/>
              </a:rPr>
              <a:t>.?</a:t>
            </a:r>
          </a:p>
          <a:p>
            <a:pPr marL="171450" lvl="0" indent="-171450" algn="l" rtl="0">
              <a:spcBef>
                <a:spcPts val="0"/>
              </a:spcBef>
              <a:spcAft>
                <a:spcPts val="0"/>
              </a:spcAft>
            </a:pPr>
            <a:r>
              <a:rPr lang="en" sz="1200" b="0" dirty="0" smtClean="0">
                <a:latin typeface="Calibri" panose="020F0502020204030204" pitchFamily="34" charset="0"/>
                <a:cs typeface="Calibri" panose="020F0502020204030204" pitchFamily="34" charset="0"/>
                <a:sym typeface="Calibri"/>
              </a:rPr>
              <a:t>Reminder </a:t>
            </a:r>
            <a:r>
              <a:rPr lang="en" sz="1200" b="0" dirty="0">
                <a:latin typeface="Calibri" panose="020F0502020204030204" pitchFamily="34" charset="0"/>
                <a:cs typeface="Calibri" panose="020F0502020204030204" pitchFamily="34" charset="0"/>
                <a:sym typeface="Calibri"/>
              </a:rPr>
              <a:t>to </a:t>
            </a:r>
            <a:r>
              <a:rPr lang="en" sz="1200" b="0" dirty="0" smtClean="0">
                <a:latin typeface="Calibri" panose="020F0502020204030204" pitchFamily="34" charset="0"/>
                <a:cs typeface="Calibri" panose="020F0502020204030204" pitchFamily="34" charset="0"/>
                <a:sym typeface="Calibri"/>
              </a:rPr>
              <a:t>facilitator:</a:t>
            </a:r>
            <a:endParaRPr lang="en" sz="1200" b="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b="0" dirty="0" smtClean="0">
                <a:latin typeface="Calibri" panose="020F0502020204030204" pitchFamily="34" charset="0"/>
                <a:cs typeface="Calibri" panose="020F0502020204030204" pitchFamily="34" charset="0"/>
                <a:sym typeface="Calibri"/>
              </a:rPr>
              <a:t>Note </a:t>
            </a:r>
            <a:r>
              <a:rPr lang="en" sz="1200" b="0" dirty="0">
                <a:latin typeface="Calibri" panose="020F0502020204030204" pitchFamily="34" charset="0"/>
                <a:cs typeface="Calibri" panose="020F0502020204030204" pitchFamily="34" charset="0"/>
                <a:sym typeface="Calibri"/>
              </a:rPr>
              <a:t>of the following requirement for TPP20 Tier 1 </a:t>
            </a:r>
            <a:r>
              <a:rPr lang="en" sz="1200" b="0" dirty="0" smtClean="0">
                <a:latin typeface="Calibri" panose="020F0502020204030204" pitchFamily="34" charset="0"/>
                <a:cs typeface="Calibri" panose="020F0502020204030204" pitchFamily="34" charset="0"/>
                <a:sym typeface="Calibri"/>
              </a:rPr>
              <a:t>grantees:</a:t>
            </a:r>
          </a:p>
          <a:p>
            <a:pPr marL="1085850" lvl="2" indent="-171450" algn="l" rtl="0">
              <a:spcBef>
                <a:spcPts val="0"/>
              </a:spcBef>
              <a:spcAft>
                <a:spcPts val="0"/>
              </a:spcAft>
            </a:pPr>
            <a:r>
              <a:rPr lang="en" sz="1200" b="0" dirty="0" smtClean="0">
                <a:latin typeface="Calibri" panose="020F0502020204030204" pitchFamily="34" charset="0"/>
                <a:cs typeface="Calibri" panose="020F0502020204030204" pitchFamily="34" charset="0"/>
                <a:sym typeface="Calibri"/>
              </a:rPr>
              <a:t>Within </a:t>
            </a:r>
            <a:r>
              <a:rPr lang="en" sz="1200" b="0" dirty="0">
                <a:latin typeface="Calibri" panose="020F0502020204030204" pitchFamily="34" charset="0"/>
                <a:cs typeface="Calibri" panose="020F0502020204030204" pitchFamily="34" charset="0"/>
                <a:sym typeface="Calibri"/>
              </a:rPr>
              <a:t>6 months of the beginning of the project period, TPP20 Tier 1 grantees are required to submit via Grant Notes documentation to OPA verifying their ability to have the largest impact possible on their community/population of need through replication of effective programs with at least 25% of the adolescents within the defined geographic area(s) and/or population(s) within the defined geographic area on an annual basis</a:t>
            </a:r>
            <a:r>
              <a:rPr lang="en" sz="1200" b="0" dirty="0" smtClean="0">
                <a:latin typeface="Calibri" panose="020F0502020204030204" pitchFamily="34" charset="0"/>
                <a:cs typeface="Calibri" panose="020F0502020204030204" pitchFamily="34" charset="0"/>
                <a:sym typeface="Calibri"/>
              </a:rPr>
              <a:t>.</a:t>
            </a:r>
            <a:endParaRPr sz="1200" b="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8e502f35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8e502f35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 sz="1200" dirty="0">
                <a:solidFill>
                  <a:schemeClr val="dk1"/>
                </a:solidFill>
                <a:latin typeface="Calibri"/>
                <a:ea typeface="Calibri"/>
                <a:cs typeface="Calibri"/>
                <a:sym typeface="Calibri"/>
              </a:rPr>
              <a:t>Here are some additional, excellent resources that can help you as you’re working to implement your programs virtually</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628650" lvl="1" indent="-171450" algn="l" rtl="0">
              <a:spcBef>
                <a:spcPts val="0"/>
              </a:spcBef>
              <a:spcAft>
                <a:spcPts val="0"/>
              </a:spcAft>
            </a:pPr>
            <a:r>
              <a:rPr lang="en"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Tip Sheet: Evaluation Strategies for virtual implementation in response to COVID</a:t>
            </a:r>
            <a:r>
              <a:rPr lang="en" sz="1200" dirty="0">
                <a:solidFill>
                  <a:schemeClr val="dk1"/>
                </a:solidFill>
                <a:latin typeface="Calibri"/>
                <a:ea typeface="Calibri"/>
                <a:cs typeface="Calibri"/>
                <a:sym typeface="Calibri"/>
              </a:rPr>
              <a:t> - this one was included on the event page</a:t>
            </a:r>
            <a:endParaRPr sz="1200" dirty="0">
              <a:solidFill>
                <a:schemeClr val="dk1"/>
              </a:solidFill>
              <a:latin typeface="Calibri"/>
              <a:ea typeface="Calibri"/>
              <a:cs typeface="Calibri"/>
              <a:sym typeface="Calibri"/>
            </a:endParaRP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following resources have been referenced on </a:t>
            </a:r>
            <a:r>
              <a:rPr lang="en" sz="1200" dirty="0" smtClean="0">
                <a:solidFill>
                  <a:schemeClr val="dk1"/>
                </a:solidFill>
                <a:latin typeface="Calibri"/>
                <a:ea typeface="Calibri"/>
                <a:cs typeface="Calibri"/>
                <a:sym typeface="Calibri"/>
              </a:rPr>
              <a:t>Max.gov:</a:t>
            </a:r>
            <a:endParaRPr lang="en" sz="1200" dirty="0">
              <a:solidFill>
                <a:schemeClr val="dk1"/>
              </a:solidFill>
              <a:latin typeface="Calibri"/>
              <a:ea typeface="Calibri"/>
              <a:cs typeface="Calibri"/>
              <a:sym typeface="Calibri"/>
            </a:endParaRPr>
          </a:p>
          <a:p>
            <a:pPr marL="628650" lvl="1" indent="-171450" algn="l" rtl="0">
              <a:spcBef>
                <a:spcPts val="0"/>
              </a:spcBef>
              <a:spcAft>
                <a:spcPts val="0"/>
              </a:spcAft>
            </a:pPr>
            <a:r>
              <a:rPr lang="en" sz="1200" u="sng" dirty="0" smtClean="0">
                <a:solidFill>
                  <a:srgbClr val="0097A7"/>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OPA </a:t>
            </a:r>
            <a:r>
              <a:rPr lang="en" sz="1200" u="sng" dirty="0">
                <a:solidFill>
                  <a:srgbClr val="0097A7"/>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Youth Listening Session </a:t>
            </a:r>
            <a:r>
              <a:rPr lang="en" sz="1200" u="sng" dirty="0" smtClean="0">
                <a:solidFill>
                  <a:srgbClr val="0097A7"/>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Toolkit</a:t>
            </a:r>
            <a:endParaRPr lang="en" sz="1200" u="none" dirty="0">
              <a:solidFill>
                <a:schemeClr val="dk1"/>
              </a:solidFill>
              <a:latin typeface="Calibri"/>
              <a:ea typeface="Calibri"/>
              <a:cs typeface="Calibri"/>
              <a:sym typeface="Calibri"/>
            </a:endParaRPr>
          </a:p>
          <a:p>
            <a:pPr marL="628650" lvl="1" indent="-171450" algn="l" rtl="0">
              <a:spcBef>
                <a:spcPts val="0"/>
              </a:spcBef>
              <a:spcAft>
                <a:spcPts val="0"/>
              </a:spcAft>
            </a:pPr>
            <a:r>
              <a:rPr lang="en" sz="1200" u="sng" dirty="0" smtClean="0">
                <a:solidFill>
                  <a:schemeClr val="hlink"/>
                </a:solidFill>
                <a:latin typeface="Calibri"/>
                <a:ea typeface="Calibri"/>
                <a:cs typeface="Calibri"/>
                <a:sym typeface="Calibri"/>
                <a:hlinkClick r:id="rId5"/>
              </a:rPr>
              <a:t>Edutopia </a:t>
            </a:r>
            <a:r>
              <a:rPr lang="en" sz="1200" u="sng" dirty="0">
                <a:solidFill>
                  <a:schemeClr val="hlink"/>
                </a:solidFill>
                <a:latin typeface="Calibri"/>
                <a:ea typeface="Calibri"/>
                <a:cs typeface="Calibri"/>
                <a:sym typeface="Calibri"/>
                <a:hlinkClick r:id="rId5"/>
              </a:rPr>
              <a:t>Keeping students engaged in virtual </a:t>
            </a:r>
            <a:r>
              <a:rPr lang="en" sz="1200" u="sng" dirty="0" smtClean="0">
                <a:solidFill>
                  <a:schemeClr val="hlink"/>
                </a:solidFill>
                <a:latin typeface="Calibri"/>
                <a:ea typeface="Calibri"/>
                <a:cs typeface="Calibri"/>
                <a:sym typeface="Calibri"/>
                <a:hlinkClick r:id="rId5"/>
              </a:rPr>
              <a:t>settings</a:t>
            </a:r>
            <a:endParaRPr lang="en" sz="1200" u="none" dirty="0">
              <a:solidFill>
                <a:schemeClr val="dk1"/>
              </a:solidFill>
              <a:latin typeface="Calibri"/>
              <a:ea typeface="Calibri"/>
              <a:cs typeface="Calibri"/>
              <a:sym typeface="Calibri"/>
            </a:endParaRPr>
          </a:p>
          <a:p>
            <a:pPr marL="628650" lvl="1" indent="-171450" algn="l" rtl="0">
              <a:spcBef>
                <a:spcPts val="0"/>
              </a:spcBef>
              <a:spcAft>
                <a:spcPts val="0"/>
              </a:spcAft>
            </a:pPr>
            <a:r>
              <a:rPr lang="en" sz="1200" u="sng" dirty="0" smtClean="0">
                <a:solidFill>
                  <a:schemeClr val="hlink"/>
                </a:solidFill>
                <a:latin typeface="Calibri"/>
                <a:ea typeface="Calibri"/>
                <a:cs typeface="Calibri"/>
                <a:sym typeface="Calibri"/>
                <a:hlinkClick r:id="rId6"/>
              </a:rPr>
              <a:t>ETR </a:t>
            </a:r>
            <a:r>
              <a:rPr lang="en" sz="1200" u="sng" dirty="0">
                <a:solidFill>
                  <a:schemeClr val="hlink"/>
                </a:solidFill>
                <a:latin typeface="Calibri"/>
                <a:ea typeface="Calibri"/>
                <a:cs typeface="Calibri"/>
                <a:sym typeface="Calibri"/>
                <a:hlinkClick r:id="rId6"/>
              </a:rPr>
              <a:t>Design for </a:t>
            </a:r>
            <a:r>
              <a:rPr lang="en" sz="1200" u="sng" dirty="0" smtClean="0">
                <a:solidFill>
                  <a:schemeClr val="hlink"/>
                </a:solidFill>
                <a:latin typeface="Calibri"/>
                <a:ea typeface="Calibri"/>
                <a:cs typeface="Calibri"/>
                <a:sym typeface="Calibri"/>
                <a:hlinkClick r:id="rId6"/>
              </a:rPr>
              <a:t>Learning</a:t>
            </a:r>
            <a:endParaRPr lang="en" sz="1200" u="none" dirty="0">
              <a:solidFill>
                <a:schemeClr val="dk1"/>
              </a:solidFill>
              <a:latin typeface="Calibri"/>
              <a:ea typeface="Calibri"/>
              <a:cs typeface="Calibri"/>
              <a:sym typeface="Calibri"/>
            </a:endParaRPr>
          </a:p>
          <a:p>
            <a:pPr marL="628650" lvl="1" indent="-171450" algn="l" rtl="0">
              <a:spcBef>
                <a:spcPts val="0"/>
              </a:spcBef>
              <a:spcAft>
                <a:spcPts val="0"/>
              </a:spcAft>
            </a:pPr>
            <a:r>
              <a:rPr lang="en" sz="1200" u="sng" dirty="0" smtClean="0">
                <a:solidFill>
                  <a:schemeClr val="hlink"/>
                </a:solidFill>
                <a:latin typeface="Calibri"/>
                <a:ea typeface="Calibri"/>
                <a:cs typeface="Calibri"/>
                <a:sym typeface="Calibri"/>
                <a:hlinkClick r:id="rId7"/>
              </a:rPr>
              <a:t>Dibble </a:t>
            </a:r>
            <a:r>
              <a:rPr lang="en" sz="1200" u="sng" dirty="0">
                <a:solidFill>
                  <a:schemeClr val="hlink"/>
                </a:solidFill>
                <a:latin typeface="Calibri"/>
                <a:ea typeface="Calibri"/>
                <a:cs typeface="Calibri"/>
                <a:sym typeface="Calibri"/>
                <a:hlinkClick r:id="rId7"/>
              </a:rPr>
              <a:t>Institute Online Teaching </a:t>
            </a:r>
            <a:r>
              <a:rPr lang="en" sz="1200" u="sng" dirty="0" smtClean="0">
                <a:solidFill>
                  <a:schemeClr val="hlink"/>
                </a:solidFill>
                <a:latin typeface="Calibri"/>
                <a:ea typeface="Calibri"/>
                <a:cs typeface="Calibri"/>
                <a:sym typeface="Calibri"/>
                <a:hlinkClick r:id="rId7"/>
              </a:rPr>
              <a:t>Toolkit</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9507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f1e6694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af1e6694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1800"/>
              </a:spcBef>
              <a:spcAft>
                <a:spcPts val="0"/>
              </a:spcAft>
            </a:pPr>
            <a:r>
              <a:rPr lang="en" sz="1200" dirty="0" smtClean="0">
                <a:solidFill>
                  <a:schemeClr val="dk1"/>
                </a:solidFill>
                <a:latin typeface="Calibri"/>
                <a:ea typeface="Calibri"/>
                <a:cs typeface="Calibri"/>
                <a:sym typeface="Calibri"/>
              </a:rPr>
              <a:t>You </a:t>
            </a:r>
            <a:r>
              <a:rPr lang="en" sz="1200" dirty="0">
                <a:solidFill>
                  <a:schemeClr val="dk1"/>
                </a:solidFill>
                <a:latin typeface="Calibri"/>
                <a:ea typeface="Calibri"/>
                <a:cs typeface="Calibri"/>
                <a:sym typeface="Calibri"/>
              </a:rPr>
              <a:t>have one more day to apply to serve on the RHNTC Grantee Training Advisory </a:t>
            </a:r>
            <a:r>
              <a:rPr lang="en" sz="1200" dirty="0" smtClean="0">
                <a:solidFill>
                  <a:schemeClr val="dk1"/>
                </a:solidFill>
                <a:latin typeface="Calibri"/>
                <a:ea typeface="Calibri"/>
                <a:cs typeface="Calibri"/>
                <a:sym typeface="Calibri"/>
              </a:rPr>
              <a:t>Council.</a:t>
            </a:r>
          </a:p>
          <a:p>
            <a:pPr marL="628650" lvl="1" indent="-171450" algn="l" rtl="0">
              <a:lnSpc>
                <a:spcPct val="100000"/>
              </a:lnSpc>
              <a:spcBef>
                <a:spcPts val="1800"/>
              </a:spcBef>
              <a:spcAft>
                <a:spcPts val="0"/>
              </a:spcAft>
            </a:pPr>
            <a:r>
              <a:rPr lang="en" sz="1200" dirty="0" smtClean="0">
                <a:solidFill>
                  <a:schemeClr val="dk1"/>
                </a:solidFill>
                <a:latin typeface="Calibri"/>
                <a:ea typeface="Calibri"/>
                <a:cs typeface="Calibri"/>
                <a:sym typeface="Calibri"/>
              </a:rPr>
              <a:t>Check </a:t>
            </a:r>
            <a:r>
              <a:rPr lang="en" sz="1200" dirty="0">
                <a:solidFill>
                  <a:schemeClr val="dk1"/>
                </a:solidFill>
                <a:latin typeface="Calibri"/>
                <a:ea typeface="Calibri"/>
                <a:cs typeface="Calibri"/>
                <a:sym typeface="Calibri"/>
              </a:rPr>
              <a:t>out the application on the RHNTC </a:t>
            </a:r>
            <a:r>
              <a:rPr lang="en" sz="1200" dirty="0" smtClean="0">
                <a:solidFill>
                  <a:schemeClr val="dk1"/>
                </a:solidFill>
                <a:latin typeface="Calibri"/>
                <a:ea typeface="Calibri"/>
                <a:cs typeface="Calibri"/>
                <a:sym typeface="Calibri"/>
              </a:rPr>
              <a:t>website.</a:t>
            </a:r>
          </a:p>
          <a:p>
            <a:pPr marL="171450" lvl="0" indent="-171450" algn="l" rtl="0">
              <a:lnSpc>
                <a:spcPct val="100000"/>
              </a:lnSpc>
              <a:spcBef>
                <a:spcPts val="1800"/>
              </a:spcBef>
              <a:spcAft>
                <a:spcPts val="0"/>
              </a:spcAft>
            </a:pPr>
            <a:r>
              <a:rPr lang="en" sz="1200" dirty="0" smtClean="0">
                <a:solidFill>
                  <a:schemeClr val="dk1"/>
                </a:solidFill>
                <a:latin typeface="Calibri"/>
                <a:ea typeface="Calibri"/>
                <a:cs typeface="Calibri"/>
                <a:sym typeface="Calibri"/>
              </a:rPr>
              <a:t>Also </a:t>
            </a:r>
            <a:r>
              <a:rPr lang="en" sz="1200" dirty="0">
                <a:solidFill>
                  <a:schemeClr val="dk1"/>
                </a:solidFill>
                <a:latin typeface="Calibri"/>
                <a:ea typeface="Calibri"/>
                <a:cs typeface="Calibri"/>
                <a:sym typeface="Calibri"/>
              </a:rPr>
              <a:t>note upcoming </a:t>
            </a:r>
            <a:r>
              <a:rPr lang="en" sz="1200" dirty="0" smtClean="0">
                <a:solidFill>
                  <a:schemeClr val="dk1"/>
                </a:solidFill>
                <a:latin typeface="Calibri"/>
                <a:ea typeface="Calibri"/>
                <a:cs typeface="Calibri"/>
                <a:sym typeface="Calibri"/>
              </a:rPr>
              <a:t>webinars:</a:t>
            </a:r>
          </a:p>
          <a:p>
            <a:pPr marL="628650" lvl="1" indent="-171450" algn="l" rtl="0">
              <a:lnSpc>
                <a:spcPct val="100000"/>
              </a:lnSpc>
              <a:spcBef>
                <a:spcPts val="1800"/>
              </a:spcBef>
              <a:spcAft>
                <a:spcPts val="0"/>
              </a:spcAft>
            </a:pPr>
            <a:r>
              <a:rPr lang="en" sz="1200" dirty="0" smtClean="0">
                <a:solidFill>
                  <a:schemeClr val="dk1"/>
                </a:solidFill>
                <a:latin typeface="Calibri"/>
                <a:ea typeface="Calibri"/>
                <a:cs typeface="Calibri"/>
                <a:sym typeface="Calibri"/>
              </a:rPr>
              <a:t>Building </a:t>
            </a:r>
            <a:r>
              <a:rPr lang="en" sz="1200" dirty="0">
                <a:solidFill>
                  <a:schemeClr val="dk1"/>
                </a:solidFill>
                <a:latin typeface="Calibri"/>
                <a:ea typeface="Calibri"/>
                <a:cs typeface="Calibri"/>
                <a:sym typeface="Calibri"/>
              </a:rPr>
              <a:t>Partners and Engaging Community Stakeholders webinar in </a:t>
            </a:r>
            <a:r>
              <a:rPr lang="en" sz="1200" dirty="0" smtClean="0">
                <a:solidFill>
                  <a:schemeClr val="dk1"/>
                </a:solidFill>
                <a:latin typeface="Calibri"/>
                <a:ea typeface="Calibri"/>
                <a:cs typeface="Calibri"/>
                <a:sym typeface="Calibri"/>
              </a:rPr>
              <a:t>April.</a:t>
            </a:r>
            <a:endParaRPr lang="en" sz="1200" dirty="0">
              <a:solidFill>
                <a:schemeClr val="dk1"/>
              </a:solidFill>
              <a:latin typeface="Calibri"/>
              <a:ea typeface="Calibri"/>
              <a:cs typeface="Calibri"/>
              <a:sym typeface="Calibri"/>
            </a:endParaRPr>
          </a:p>
          <a:p>
            <a:pPr marL="628650" lvl="1" indent="-171450" algn="l" rtl="0">
              <a:lnSpc>
                <a:spcPct val="100000"/>
              </a:lnSpc>
              <a:spcBef>
                <a:spcPts val="1800"/>
              </a:spcBef>
              <a:spcAft>
                <a:spcPts val="0"/>
              </a:spcAft>
            </a:pPr>
            <a:r>
              <a:rPr lang="en" sz="1200" dirty="0" smtClean="0">
                <a:solidFill>
                  <a:schemeClr val="dk1"/>
                </a:solidFill>
                <a:latin typeface="Calibri"/>
                <a:ea typeface="Calibri"/>
                <a:cs typeface="Calibri"/>
                <a:sym typeface="Calibri"/>
              </a:rPr>
              <a:t>Virtual </a:t>
            </a:r>
            <a:r>
              <a:rPr lang="en" sz="1200" dirty="0">
                <a:solidFill>
                  <a:schemeClr val="dk1"/>
                </a:solidFill>
                <a:latin typeface="Calibri"/>
                <a:ea typeface="Calibri"/>
                <a:cs typeface="Calibri"/>
                <a:sym typeface="Calibri"/>
              </a:rPr>
              <a:t>Facilitation Strategies for Frontline staff webinar in </a:t>
            </a:r>
            <a:r>
              <a:rPr lang="en" sz="1200" dirty="0" smtClean="0">
                <a:solidFill>
                  <a:schemeClr val="dk1"/>
                </a:solidFill>
                <a:latin typeface="Calibri"/>
                <a:ea typeface="Calibri"/>
                <a:cs typeface="Calibri"/>
                <a:sym typeface="Calibri"/>
              </a:rPr>
              <a:t>April.</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337aac825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a337aac825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89937200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89937200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Thank </a:t>
            </a:r>
            <a:r>
              <a:rPr lang="en" sz="1200" dirty="0">
                <a:solidFill>
                  <a:schemeClr val="dk1"/>
                </a:solidFill>
                <a:latin typeface="Calibri"/>
                <a:ea typeface="Calibri"/>
                <a:cs typeface="Calibri"/>
                <a:sym typeface="Calibri"/>
              </a:rPr>
              <a:t>you all for joining us </a:t>
            </a:r>
            <a:r>
              <a:rPr lang="en" sz="1200" dirty="0" smtClean="0">
                <a:solidFill>
                  <a:schemeClr val="dk1"/>
                </a:solidFill>
                <a:latin typeface="Calibri"/>
                <a:ea typeface="Calibri"/>
                <a:cs typeface="Calibri"/>
                <a:sym typeface="Calibri"/>
              </a:rPr>
              <a:t>today.</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Please </a:t>
            </a:r>
            <a:r>
              <a:rPr lang="en" sz="1200" dirty="0">
                <a:solidFill>
                  <a:schemeClr val="dk1"/>
                </a:solidFill>
                <a:latin typeface="Calibri"/>
                <a:ea typeface="Calibri"/>
                <a:cs typeface="Calibri"/>
                <a:sym typeface="Calibri"/>
              </a:rPr>
              <a:t>join me in thanking our panelist </a:t>
            </a:r>
            <a:r>
              <a:rPr lang="en" sz="1200" dirty="0" smtClean="0">
                <a:solidFill>
                  <a:schemeClr val="dk1"/>
                </a:solidFill>
                <a:latin typeface="Calibri"/>
                <a:ea typeface="Calibri"/>
                <a:cs typeface="Calibri"/>
                <a:sym typeface="Calibri"/>
              </a:rPr>
              <a:t>today.</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As </a:t>
            </a:r>
            <a:r>
              <a:rPr lang="en" sz="1200" dirty="0">
                <a:solidFill>
                  <a:schemeClr val="dk1"/>
                </a:solidFill>
                <a:latin typeface="Calibri"/>
                <a:ea typeface="Calibri"/>
                <a:cs typeface="Calibri"/>
                <a:sym typeface="Calibri"/>
              </a:rPr>
              <a:t>a reminder, we will have the materials from today’s session available within the next few </a:t>
            </a:r>
            <a:r>
              <a:rPr lang="en" sz="1200" dirty="0" smtClean="0">
                <a:solidFill>
                  <a:schemeClr val="dk1"/>
                </a:solidFill>
                <a:latin typeface="Calibri"/>
                <a:ea typeface="Calibri"/>
                <a:cs typeface="Calibri"/>
                <a:sym typeface="Calibri"/>
              </a:rPr>
              <a:t>days.</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you have additional questions for the RHNTC on this topic, please don’t hesitate to email us at </a:t>
            </a:r>
            <a:r>
              <a:rPr lang="en" sz="1200" dirty="0" smtClean="0">
                <a:solidFill>
                  <a:schemeClr val="dk1"/>
                </a:solidFill>
                <a:latin typeface="Calibri"/>
                <a:ea typeface="Calibri"/>
                <a:cs typeface="Calibri"/>
                <a:sym typeface="Calibri"/>
              </a:rPr>
              <a:t>rhntc@jsi.com.</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Our </a:t>
            </a:r>
            <a:r>
              <a:rPr lang="en" sz="1200" dirty="0">
                <a:solidFill>
                  <a:schemeClr val="dk1"/>
                </a:solidFill>
                <a:latin typeface="Calibri"/>
                <a:ea typeface="Calibri"/>
                <a:cs typeface="Calibri"/>
                <a:sym typeface="Calibri"/>
              </a:rPr>
              <a:t>final ask is that you please complete the evaluation </a:t>
            </a:r>
            <a:r>
              <a:rPr lang="en" sz="1200" dirty="0" smtClean="0">
                <a:solidFill>
                  <a:schemeClr val="dk1"/>
                </a:solidFill>
                <a:latin typeface="Calibri"/>
                <a:ea typeface="Calibri"/>
                <a:cs typeface="Calibri"/>
                <a:sym typeface="Calibri"/>
              </a:rPr>
              <a:t>today.</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link to the evaluation will be chatted out now and will be emailed to you after the </a:t>
            </a:r>
            <a:r>
              <a:rPr lang="en" sz="1200" dirty="0" smtClean="0">
                <a:solidFill>
                  <a:schemeClr val="dk1"/>
                </a:solidFill>
                <a:latin typeface="Calibri"/>
                <a:ea typeface="Calibri"/>
                <a:cs typeface="Calibri"/>
                <a:sym typeface="Calibri"/>
              </a:rPr>
              <a:t>webinar.</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really love getting your feedback and we use it to inform future </a:t>
            </a:r>
            <a:r>
              <a:rPr lang="en" sz="1200" dirty="0" smtClean="0">
                <a:solidFill>
                  <a:schemeClr val="dk1"/>
                </a:solidFill>
                <a:latin typeface="Calibri"/>
                <a:ea typeface="Calibri"/>
                <a:cs typeface="Calibri"/>
                <a:sym typeface="Calibri"/>
              </a:rPr>
              <a:t>sessions.</a:t>
            </a:r>
            <a:endParaRPr lang="en" sz="1200" strike="sngStrike"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Thank </a:t>
            </a:r>
            <a:r>
              <a:rPr lang="en" sz="1200" dirty="0">
                <a:solidFill>
                  <a:schemeClr val="dk1"/>
                </a:solidFill>
                <a:latin typeface="Calibri"/>
                <a:ea typeface="Calibri"/>
                <a:cs typeface="Calibri"/>
                <a:sym typeface="Calibri"/>
              </a:rPr>
              <a:t>you again for </a:t>
            </a:r>
            <a:r>
              <a:rPr lang="en" sz="1200">
                <a:solidFill>
                  <a:schemeClr val="dk1"/>
                </a:solidFill>
                <a:latin typeface="Calibri"/>
                <a:ea typeface="Calibri"/>
                <a:cs typeface="Calibri"/>
                <a:sym typeface="Calibri"/>
              </a:rPr>
              <a:t>joining </a:t>
            </a:r>
            <a:r>
              <a:rPr lang="en" sz="1200" smtClean="0">
                <a:solidFill>
                  <a:schemeClr val="dk1"/>
                </a:solidFill>
                <a:latin typeface="Calibri"/>
                <a:ea typeface="Calibri"/>
                <a:cs typeface="Calibri"/>
                <a:sym typeface="Calibri"/>
              </a:rPr>
              <a:t>us.</a:t>
            </a:r>
          </a:p>
          <a:p>
            <a:pPr marL="171450" lvl="0" indent="-171450" algn="l" rtl="0">
              <a:lnSpc>
                <a:spcPct val="115000"/>
              </a:lnSpc>
              <a:spcBef>
                <a:spcPts val="0"/>
              </a:spcBef>
              <a:spcAft>
                <a:spcPts val="0"/>
              </a:spcAft>
              <a:buClr>
                <a:schemeClr val="dk1"/>
              </a:buClr>
              <a:buSzPts val="1100"/>
            </a:pPr>
            <a:r>
              <a:rPr lang="en" sz="1200" smtClean="0">
                <a:solidFill>
                  <a:schemeClr val="dk1"/>
                </a:solidFill>
                <a:latin typeface="Calibri"/>
                <a:ea typeface="Calibri"/>
                <a:cs typeface="Calibri"/>
                <a:sym typeface="Calibri"/>
              </a:rPr>
              <a:t>That </a:t>
            </a:r>
            <a:r>
              <a:rPr lang="en" sz="1200" dirty="0">
                <a:solidFill>
                  <a:schemeClr val="dk1"/>
                </a:solidFill>
                <a:latin typeface="Calibri"/>
                <a:ea typeface="Calibri"/>
                <a:cs typeface="Calibri"/>
                <a:sym typeface="Calibri"/>
              </a:rPr>
              <a:t>concludes today’s session.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719779a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719779a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sz="1200" dirty="0">
                <a:solidFill>
                  <a:schemeClr val="dk1"/>
                </a:solidFill>
                <a:latin typeface="Calibri" panose="020F0502020204030204" pitchFamily="34" charset="0"/>
                <a:ea typeface="Calibri"/>
                <a:cs typeface="Calibri" panose="020F0502020204030204" pitchFamily="34" charset="0"/>
                <a:sym typeface="Calibri"/>
              </a:rPr>
              <a:t>Ok, let’s get started. </a:t>
            </a: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The </a:t>
            </a:r>
            <a:r>
              <a:rPr lang="en" sz="1200" dirty="0">
                <a:solidFill>
                  <a:schemeClr val="dk1"/>
                </a:solidFill>
                <a:latin typeface="Calibri" panose="020F0502020204030204" pitchFamily="34" charset="0"/>
                <a:ea typeface="Calibri"/>
                <a:cs typeface="Calibri" panose="020F0502020204030204" pitchFamily="34" charset="0"/>
                <a:sym typeface="Calibri"/>
              </a:rPr>
              <a:t>panel portion of the webinar will feature three TPP19 Tier 1 grantees who were spotlighted in the </a:t>
            </a:r>
            <a:r>
              <a:rPr lang="en" sz="1200" u="sng" dirty="0">
                <a:solidFill>
                  <a:srgbClr val="1155CC"/>
                </a:solid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OPA Evaluation TA Tip Sheet: Strategies for Virtual </a:t>
            </a:r>
            <a:r>
              <a:rPr lang="en" sz="1200" u="sng" dirty="0" smtClean="0">
                <a:solidFill>
                  <a:srgbClr val="1155CC"/>
                </a:solid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Implementation</a:t>
            </a:r>
            <a:r>
              <a:rPr lang="en" sz="1200" dirty="0" smtClean="0">
                <a:solidFill>
                  <a:schemeClr val="dk1"/>
                </a:solidFill>
                <a:latin typeface="Calibri" panose="020F0502020204030204" pitchFamily="34" charset="0"/>
                <a:ea typeface="Calibri"/>
                <a:cs typeface="Calibri" panose="020F0502020204030204" pitchFamily="34" charset="0"/>
                <a:sym typeface="Calibri"/>
              </a:rPr>
              <a:t>.</a:t>
            </a: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The </a:t>
            </a:r>
            <a:r>
              <a:rPr lang="en" sz="1200" dirty="0">
                <a:solidFill>
                  <a:schemeClr val="dk1"/>
                </a:solidFill>
                <a:latin typeface="Calibri" panose="020F0502020204030204" pitchFamily="34" charset="0"/>
                <a:ea typeface="Calibri"/>
                <a:cs typeface="Calibri" panose="020F0502020204030204" pitchFamily="34" charset="0"/>
                <a:sym typeface="Calibri"/>
              </a:rPr>
              <a:t>tip sheet was shared prior to the webinar. </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628650" lvl="1"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Did </a:t>
            </a:r>
            <a:r>
              <a:rPr lang="en" sz="1200" dirty="0">
                <a:solidFill>
                  <a:schemeClr val="dk1"/>
                </a:solidFill>
                <a:latin typeface="Calibri" panose="020F0502020204030204" pitchFamily="34" charset="0"/>
                <a:ea typeface="Calibri"/>
                <a:cs typeface="Calibri" panose="020F0502020204030204" pitchFamily="34" charset="0"/>
                <a:sym typeface="Calibri"/>
              </a:rPr>
              <a:t>you get a chance to read </a:t>
            </a:r>
            <a:r>
              <a:rPr lang="en" sz="1200" dirty="0" smtClean="0">
                <a:solidFill>
                  <a:schemeClr val="dk1"/>
                </a:solidFill>
                <a:latin typeface="Calibri" panose="020F0502020204030204" pitchFamily="34" charset="0"/>
                <a:ea typeface="Calibri"/>
                <a:cs typeface="Calibri" panose="020F0502020204030204" pitchFamily="34" charset="0"/>
                <a:sym typeface="Calibri"/>
              </a:rPr>
              <a:t>it?</a:t>
            </a:r>
          </a:p>
          <a:p>
            <a:pPr marL="628650" lvl="1"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The </a:t>
            </a:r>
            <a:r>
              <a:rPr lang="en" sz="1200" dirty="0">
                <a:solidFill>
                  <a:schemeClr val="dk1"/>
                </a:solidFill>
                <a:latin typeface="Calibri" panose="020F0502020204030204" pitchFamily="34" charset="0"/>
                <a:ea typeface="Calibri"/>
                <a:cs typeface="Calibri" panose="020F0502020204030204" pitchFamily="34" charset="0"/>
                <a:sym typeface="Calibri"/>
              </a:rPr>
              <a:t>panel will share an update since their spotlight specific to their virtual implementation efforts including recruitment and retention strategies and lessons learned</a:t>
            </a:r>
            <a:r>
              <a:rPr lang="en" sz="1200" dirty="0" smtClean="0">
                <a:solidFill>
                  <a:schemeClr val="dk1"/>
                </a:solidFill>
                <a:latin typeface="Calibri" panose="020F0502020204030204" pitchFamily="34" charset="0"/>
                <a:ea typeface="Calibri"/>
                <a:cs typeface="Calibri" panose="020F0502020204030204" pitchFamily="34" charset="0"/>
                <a:sym typeface="Calibri"/>
              </a:rPr>
              <a:t>.</a:t>
            </a: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Small </a:t>
            </a:r>
            <a:r>
              <a:rPr lang="en" sz="1200" dirty="0">
                <a:solidFill>
                  <a:schemeClr val="dk1"/>
                </a:solidFill>
                <a:latin typeface="Calibri" panose="020F0502020204030204" pitchFamily="34" charset="0"/>
                <a:ea typeface="Calibri"/>
                <a:cs typeface="Calibri" panose="020F0502020204030204" pitchFamily="34" charset="0"/>
                <a:sym typeface="Calibri"/>
              </a:rPr>
              <a:t>group discussion and peer sharing will follow the </a:t>
            </a:r>
            <a:r>
              <a:rPr lang="en" sz="1200" dirty="0" smtClean="0">
                <a:solidFill>
                  <a:schemeClr val="dk1"/>
                </a:solidFill>
                <a:latin typeface="Calibri" panose="020F0502020204030204" pitchFamily="34" charset="0"/>
                <a:ea typeface="Calibri"/>
                <a:cs typeface="Calibri" panose="020F0502020204030204" pitchFamily="34" charset="0"/>
                <a:sym typeface="Calibri"/>
              </a:rPr>
              <a:t>panel.</a:t>
            </a: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Any </a:t>
            </a:r>
            <a:r>
              <a:rPr lang="en" sz="1200" dirty="0">
                <a:solidFill>
                  <a:schemeClr val="dk1"/>
                </a:solidFill>
                <a:latin typeface="Calibri" panose="020F0502020204030204" pitchFamily="34" charset="0"/>
                <a:ea typeface="Calibri"/>
                <a:cs typeface="Calibri" panose="020F0502020204030204" pitchFamily="34" charset="0"/>
                <a:sym typeface="Calibri"/>
              </a:rPr>
              <a:t>insights and resources shared throughout the panel and discussions will be captured and we will share this back with the TPP network following the event.  </a:t>
            </a: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I’d </a:t>
            </a:r>
            <a:r>
              <a:rPr lang="en" sz="1200" dirty="0">
                <a:solidFill>
                  <a:schemeClr val="dk1"/>
                </a:solidFill>
                <a:latin typeface="Calibri" panose="020F0502020204030204" pitchFamily="34" charset="0"/>
                <a:ea typeface="Calibri"/>
                <a:cs typeface="Calibri" panose="020F0502020204030204" pitchFamily="34" charset="0"/>
                <a:sym typeface="Calibri"/>
              </a:rPr>
              <a:t>like to introduce our </a:t>
            </a:r>
            <a:r>
              <a:rPr lang="en" sz="1200" dirty="0" smtClean="0">
                <a:solidFill>
                  <a:schemeClr val="dk1"/>
                </a:solidFill>
                <a:latin typeface="Calibri" panose="020F0502020204030204" pitchFamily="34" charset="0"/>
                <a:ea typeface="Calibri"/>
                <a:cs typeface="Calibri" panose="020F0502020204030204" pitchFamily="34" charset="0"/>
                <a:sym typeface="Calibri"/>
              </a:rPr>
              <a:t>panelists:</a:t>
            </a:r>
            <a:endParaRPr lang="en" sz="1200" dirty="0">
              <a:solidFill>
                <a:schemeClr val="dk1"/>
              </a:solidFill>
              <a:latin typeface="Calibri" panose="020F0502020204030204" pitchFamily="34" charset="0"/>
              <a:ea typeface="Calibri"/>
              <a:cs typeface="Calibri" panose="020F0502020204030204" pitchFamily="34" charset="0"/>
              <a:sym typeface="Calibri"/>
            </a:endParaRPr>
          </a:p>
          <a:p>
            <a:pPr marL="628650" lvl="1"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Jill </a:t>
            </a:r>
            <a:r>
              <a:rPr lang="en" sz="1200" dirty="0">
                <a:solidFill>
                  <a:schemeClr val="dk1"/>
                </a:solidFill>
                <a:latin typeface="Calibri" panose="020F0502020204030204" pitchFamily="34" charset="0"/>
                <a:ea typeface="Calibri"/>
                <a:cs typeface="Calibri" panose="020F0502020204030204" pitchFamily="34" charset="0"/>
                <a:sym typeface="Calibri"/>
              </a:rPr>
              <a:t>Gwilt, THINK Director - Mission West </a:t>
            </a:r>
            <a:r>
              <a:rPr lang="en" sz="1200" dirty="0" smtClean="0">
                <a:solidFill>
                  <a:schemeClr val="dk1"/>
                </a:solidFill>
                <a:latin typeface="Calibri" panose="020F0502020204030204" pitchFamily="34" charset="0"/>
                <a:ea typeface="Calibri"/>
                <a:cs typeface="Calibri" panose="020F0502020204030204" pitchFamily="34" charset="0"/>
                <a:sym typeface="Calibri"/>
              </a:rPr>
              <a:t>Virginia</a:t>
            </a:r>
          </a:p>
          <a:p>
            <a:pPr marL="628650" lvl="1" indent="-171450" algn="l" rtl="0">
              <a:lnSpc>
                <a:spcPct val="115000"/>
              </a:lnSpc>
              <a:spcBef>
                <a:spcPts val="0"/>
              </a:spcBef>
              <a:spcAft>
                <a:spcPts val="0"/>
              </a:spcAft>
            </a:pPr>
            <a:r>
              <a:rPr lang="en" sz="1200" dirty="0" smtClean="0">
                <a:solidFill>
                  <a:srgbClr val="222222"/>
                </a:solidFill>
                <a:latin typeface="Calibri" panose="020F0502020204030204" pitchFamily="34" charset="0"/>
                <a:ea typeface="Calibri"/>
                <a:cs typeface="Calibri" panose="020F0502020204030204" pitchFamily="34" charset="0"/>
                <a:sym typeface="Calibri"/>
              </a:rPr>
              <a:t>Kara </a:t>
            </a:r>
            <a:r>
              <a:rPr lang="en" sz="1200" dirty="0">
                <a:solidFill>
                  <a:srgbClr val="222222"/>
                </a:solidFill>
                <a:latin typeface="Calibri" panose="020F0502020204030204" pitchFamily="34" charset="0"/>
                <a:ea typeface="Calibri"/>
                <a:cs typeface="Calibri" panose="020F0502020204030204" pitchFamily="34" charset="0"/>
                <a:sym typeface="Calibri"/>
              </a:rPr>
              <a:t>Petrosky, Director of Teen &amp; Support Services - Boys &amp; Girls Clubs of Western </a:t>
            </a:r>
            <a:r>
              <a:rPr lang="en" sz="1200" dirty="0" smtClean="0">
                <a:solidFill>
                  <a:srgbClr val="222222"/>
                </a:solidFill>
                <a:latin typeface="Calibri" panose="020F0502020204030204" pitchFamily="34" charset="0"/>
                <a:ea typeface="Calibri"/>
                <a:cs typeface="Calibri" panose="020F0502020204030204" pitchFamily="34" charset="0"/>
                <a:sym typeface="Calibri"/>
              </a:rPr>
              <a:t>Pennsylvania</a:t>
            </a:r>
          </a:p>
          <a:p>
            <a:pPr marL="628650" lvl="1"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Vicki </a:t>
            </a:r>
            <a:r>
              <a:rPr lang="en" sz="1200" dirty="0">
                <a:solidFill>
                  <a:schemeClr val="dk1"/>
                </a:solidFill>
                <a:latin typeface="Calibri" panose="020F0502020204030204" pitchFamily="34" charset="0"/>
                <a:ea typeface="Calibri"/>
                <a:cs typeface="Calibri" panose="020F0502020204030204" pitchFamily="34" charset="0"/>
                <a:sym typeface="Calibri"/>
              </a:rPr>
              <a:t>Draeger, CEO/Project </a:t>
            </a:r>
            <a:r>
              <a:rPr lang="en" sz="1200" dirty="0">
                <a:latin typeface="Calibri" panose="020F0502020204030204" pitchFamily="34" charset="0"/>
                <a:cs typeface="Calibri" panose="020F0502020204030204" pitchFamily="34" charset="0"/>
                <a:sym typeface="Calibri"/>
              </a:rPr>
              <a:t>Director - Life-Skills, Empowerment and Development Services (LEADS</a:t>
            </a:r>
            <a:r>
              <a:rPr lang="en" sz="1200" dirty="0">
                <a:solidFill>
                  <a:schemeClr val="dk1"/>
                </a:solidFill>
                <a:latin typeface="Calibri" panose="020F0502020204030204" pitchFamily="34" charset="0"/>
                <a:ea typeface="Calibri"/>
                <a:cs typeface="Calibri" panose="020F0502020204030204" pitchFamily="34" charset="0"/>
                <a:sym typeface="Calibri"/>
              </a:rPr>
              <a:t>) of St. Petersburg, </a:t>
            </a:r>
            <a:r>
              <a:rPr lang="en" sz="1200" dirty="0" smtClean="0">
                <a:solidFill>
                  <a:schemeClr val="dk1"/>
                </a:solidFill>
                <a:latin typeface="Calibri" panose="020F0502020204030204" pitchFamily="34" charset="0"/>
                <a:ea typeface="Calibri"/>
                <a:cs typeface="Calibri" panose="020F0502020204030204" pitchFamily="34" charset="0"/>
                <a:sym typeface="Calibri"/>
              </a:rPr>
              <a:t>Florida</a:t>
            </a:r>
            <a:endParaRPr lang="en" sz="1200" dirty="0">
              <a:solidFill>
                <a:schemeClr val="dk1"/>
              </a:solidFill>
              <a:highlight>
                <a:srgbClr val="FFFF00"/>
              </a:highlight>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And</a:t>
            </a:r>
            <a:r>
              <a:rPr lang="en" sz="1200" dirty="0">
                <a:solidFill>
                  <a:schemeClr val="dk1"/>
                </a:solidFill>
                <a:latin typeface="Calibri" panose="020F0502020204030204" pitchFamily="34" charset="0"/>
                <a:ea typeface="Calibri"/>
                <a:cs typeface="Calibri" panose="020F0502020204030204" pitchFamily="34" charset="0"/>
                <a:sym typeface="Calibri"/>
              </a:rPr>
              <a:t>, let me also introduce our facilitators that will be taking part in the small-group sharing breakout rooms</a:t>
            </a:r>
            <a:r>
              <a:rPr lang="en" sz="1200" dirty="0" smtClean="0">
                <a:solidFill>
                  <a:schemeClr val="dk1"/>
                </a:solidFill>
                <a:latin typeface="Calibri" panose="020F0502020204030204" pitchFamily="34" charset="0"/>
                <a:ea typeface="Calibri"/>
                <a:cs typeface="Calibri" panose="020F0502020204030204" pitchFamily="34" charset="0"/>
                <a:sym typeface="Calibri"/>
              </a:rPr>
              <a:t>.</a:t>
            </a:r>
            <a:endParaRPr sz="12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337aac825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337aac825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pPr>
            <a:r>
              <a:rPr lang="en" sz="1200" dirty="0">
                <a:solidFill>
                  <a:schemeClr val="dk1"/>
                </a:solidFill>
                <a:latin typeface="Calibri"/>
                <a:ea typeface="Calibri"/>
                <a:cs typeface="Calibri"/>
                <a:sym typeface="Calibri"/>
              </a:rPr>
              <a:t>These RHNTC staff will facilitate the breakout </a:t>
            </a:r>
            <a:r>
              <a:rPr lang="en" sz="1200" dirty="0" smtClean="0">
                <a:solidFill>
                  <a:schemeClr val="dk1"/>
                </a:solidFill>
                <a:latin typeface="Calibri"/>
                <a:ea typeface="Calibri"/>
                <a:cs typeface="Calibri"/>
                <a:sym typeface="Calibri"/>
              </a:rPr>
              <a:t>discussions:</a:t>
            </a:r>
            <a:endParaRPr lang="en" sz="1200" dirty="0">
              <a:solidFill>
                <a:schemeClr val="dk1"/>
              </a:solidFill>
              <a:latin typeface="Calibri"/>
              <a:ea typeface="Calibri"/>
              <a:cs typeface="Calibri"/>
              <a:sym typeface="Calibri"/>
            </a:endParaRPr>
          </a:p>
          <a:p>
            <a:pPr marL="628650" lvl="1" indent="-171450" algn="l" rtl="0">
              <a:lnSpc>
                <a:spcPct val="100000"/>
              </a:lnSpc>
              <a:spcBef>
                <a:spcPts val="0"/>
              </a:spcBef>
              <a:spcAft>
                <a:spcPts val="0"/>
              </a:spcAft>
            </a:pPr>
            <a:r>
              <a:rPr lang="en" sz="1200" dirty="0" smtClean="0">
                <a:solidFill>
                  <a:schemeClr val="dk1"/>
                </a:solidFill>
                <a:latin typeface="Calibri"/>
                <a:ea typeface="Calibri"/>
                <a:cs typeface="Calibri"/>
                <a:sym typeface="Calibri"/>
              </a:rPr>
              <a:t>I </a:t>
            </a:r>
            <a:r>
              <a:rPr lang="en" sz="1200" dirty="0">
                <a:solidFill>
                  <a:schemeClr val="dk1"/>
                </a:solidFill>
                <a:latin typeface="Calibri"/>
                <a:ea typeface="Calibri"/>
                <a:cs typeface="Calibri"/>
                <a:sym typeface="Calibri"/>
              </a:rPr>
              <a:t>will facilitate the small group with those in rural settings. </a:t>
            </a:r>
            <a:endParaRPr lang="en" sz="1200" dirty="0" smtClean="0">
              <a:solidFill>
                <a:schemeClr val="dk1"/>
              </a:solidFill>
              <a:latin typeface="Calibri"/>
              <a:ea typeface="Calibri"/>
              <a:cs typeface="Calibri"/>
              <a:sym typeface="Calibri"/>
            </a:endParaRPr>
          </a:p>
          <a:p>
            <a:pPr marL="1085850" lvl="2" indent="-171450" algn="l" rtl="0">
              <a:lnSpc>
                <a:spcPct val="100000"/>
              </a:lnSpc>
              <a:spcBef>
                <a:spcPts val="0"/>
              </a:spcBef>
              <a:spcAft>
                <a:spcPts val="0"/>
              </a:spcAft>
            </a:pPr>
            <a:r>
              <a:rPr lang="en" sz="1200" dirty="0" smtClean="0">
                <a:solidFill>
                  <a:schemeClr val="dk1"/>
                </a:solidFill>
                <a:latin typeface="Calibri"/>
                <a:ea typeface="Calibri"/>
                <a:cs typeface="Calibri"/>
                <a:sym typeface="Calibri"/>
              </a:rPr>
              <a:t>Jill </a:t>
            </a:r>
            <a:r>
              <a:rPr lang="en" sz="1200" dirty="0">
                <a:solidFill>
                  <a:schemeClr val="dk1"/>
                </a:solidFill>
                <a:latin typeface="Calibri"/>
                <a:ea typeface="Calibri"/>
                <a:cs typeface="Calibri"/>
                <a:sym typeface="Calibri"/>
              </a:rPr>
              <a:t>from West Virginia will be the SME in that </a:t>
            </a:r>
            <a:r>
              <a:rPr lang="en" sz="1200" dirty="0" smtClean="0">
                <a:solidFill>
                  <a:schemeClr val="dk1"/>
                </a:solidFill>
                <a:latin typeface="Calibri"/>
                <a:ea typeface="Calibri"/>
                <a:cs typeface="Calibri"/>
                <a:sym typeface="Calibri"/>
              </a:rPr>
              <a:t>group.</a:t>
            </a:r>
            <a:endParaRPr lang="en" sz="1200" dirty="0">
              <a:solidFill>
                <a:schemeClr val="dk1"/>
              </a:solidFill>
              <a:latin typeface="Calibri"/>
              <a:ea typeface="Calibri"/>
              <a:cs typeface="Calibri"/>
              <a:sym typeface="Calibri"/>
            </a:endParaRPr>
          </a:p>
          <a:p>
            <a:pPr marL="628650" lvl="1" indent="-171450" algn="l" rtl="0">
              <a:lnSpc>
                <a:spcPct val="100000"/>
              </a:lnSpc>
              <a:spcBef>
                <a:spcPts val="0"/>
              </a:spcBef>
              <a:spcAft>
                <a:spcPts val="0"/>
              </a:spcAft>
            </a:pPr>
            <a:r>
              <a:rPr lang="en" sz="1200" dirty="0" smtClean="0">
                <a:solidFill>
                  <a:schemeClr val="dk1"/>
                </a:solidFill>
                <a:latin typeface="Calibri"/>
                <a:ea typeface="Calibri"/>
                <a:cs typeface="Calibri"/>
                <a:sym typeface="Calibri"/>
              </a:rPr>
              <a:t>Ilana </a:t>
            </a:r>
            <a:r>
              <a:rPr lang="en" sz="1200" dirty="0">
                <a:solidFill>
                  <a:schemeClr val="dk1"/>
                </a:solidFill>
                <a:latin typeface="Calibri"/>
                <a:ea typeface="Calibri"/>
                <a:cs typeface="Calibri"/>
                <a:sym typeface="Calibri"/>
              </a:rPr>
              <a:t>Webb will facilitate a group focused on community based </a:t>
            </a:r>
            <a:r>
              <a:rPr lang="en" sz="1200" dirty="0" smtClean="0">
                <a:solidFill>
                  <a:schemeClr val="dk1"/>
                </a:solidFill>
                <a:latin typeface="Calibri"/>
                <a:ea typeface="Calibri"/>
                <a:cs typeface="Calibri"/>
                <a:sym typeface="Calibri"/>
              </a:rPr>
              <a:t>settings.</a:t>
            </a:r>
          </a:p>
          <a:p>
            <a:pPr marL="1085850" lvl="2" indent="-171450" algn="l" rtl="0">
              <a:lnSpc>
                <a:spcPct val="100000"/>
              </a:lnSpc>
              <a:spcBef>
                <a:spcPts val="0"/>
              </a:spcBef>
              <a:spcAft>
                <a:spcPts val="0"/>
              </a:spcAft>
            </a:pPr>
            <a:r>
              <a:rPr lang="en" sz="1200" dirty="0" smtClean="0">
                <a:solidFill>
                  <a:schemeClr val="dk1"/>
                </a:solidFill>
                <a:latin typeface="Calibri"/>
                <a:ea typeface="Calibri"/>
                <a:cs typeface="Calibri"/>
                <a:sym typeface="Calibri"/>
              </a:rPr>
              <a:t>Kara </a:t>
            </a:r>
            <a:r>
              <a:rPr lang="en" sz="1200" dirty="0">
                <a:solidFill>
                  <a:schemeClr val="dk1"/>
                </a:solidFill>
                <a:latin typeface="Calibri"/>
                <a:ea typeface="Calibri"/>
                <a:cs typeface="Calibri"/>
                <a:sym typeface="Calibri"/>
              </a:rPr>
              <a:t>from the Boys and Girls Club will be the SME in that </a:t>
            </a:r>
            <a:r>
              <a:rPr lang="en" sz="1200" dirty="0" smtClean="0">
                <a:solidFill>
                  <a:schemeClr val="dk1"/>
                </a:solidFill>
                <a:latin typeface="Calibri"/>
                <a:ea typeface="Calibri"/>
                <a:cs typeface="Calibri"/>
                <a:sym typeface="Calibri"/>
              </a:rPr>
              <a:t>group.</a:t>
            </a:r>
            <a:endParaRPr lang="en" sz="1200" dirty="0">
              <a:solidFill>
                <a:schemeClr val="dk1"/>
              </a:solidFill>
              <a:latin typeface="Calibri"/>
              <a:ea typeface="Calibri"/>
              <a:cs typeface="Calibri"/>
              <a:sym typeface="Calibri"/>
            </a:endParaRPr>
          </a:p>
          <a:p>
            <a:pPr marL="628650" lvl="1" indent="-171450" algn="l" rtl="0">
              <a:lnSpc>
                <a:spcPct val="100000"/>
              </a:lnSpc>
              <a:spcBef>
                <a:spcPts val="0"/>
              </a:spcBef>
              <a:spcAft>
                <a:spcPts val="0"/>
              </a:spcAft>
            </a:pPr>
            <a:r>
              <a:rPr lang="en" sz="1200" dirty="0" smtClean="0">
                <a:solidFill>
                  <a:schemeClr val="dk1"/>
                </a:solidFill>
                <a:latin typeface="Calibri"/>
                <a:ea typeface="Calibri"/>
                <a:cs typeface="Calibri"/>
                <a:sym typeface="Calibri"/>
              </a:rPr>
              <a:t>Shannon </a:t>
            </a:r>
            <a:r>
              <a:rPr lang="en" sz="1200" dirty="0">
                <a:solidFill>
                  <a:schemeClr val="dk1"/>
                </a:solidFill>
                <a:latin typeface="Calibri"/>
                <a:ea typeface="Calibri"/>
                <a:cs typeface="Calibri"/>
                <a:sym typeface="Calibri"/>
              </a:rPr>
              <a:t>Rauh will facilitate another group of community based </a:t>
            </a:r>
            <a:r>
              <a:rPr lang="en" sz="1200" dirty="0" smtClean="0">
                <a:solidFill>
                  <a:schemeClr val="dk1"/>
                </a:solidFill>
                <a:latin typeface="Calibri"/>
                <a:ea typeface="Calibri"/>
                <a:cs typeface="Calibri"/>
                <a:sym typeface="Calibri"/>
              </a:rPr>
              <a:t>settings.</a:t>
            </a:r>
          </a:p>
          <a:p>
            <a:pPr marL="1085850" lvl="2" indent="-171450" algn="l" rtl="0">
              <a:lnSpc>
                <a:spcPct val="100000"/>
              </a:lnSpc>
              <a:spcBef>
                <a:spcPts val="0"/>
              </a:spcBef>
              <a:spcAft>
                <a:spcPts val="0"/>
              </a:spcAft>
            </a:pPr>
            <a:r>
              <a:rPr lang="en" sz="1200" dirty="0" smtClean="0">
                <a:solidFill>
                  <a:schemeClr val="dk1"/>
                </a:solidFill>
                <a:latin typeface="Calibri"/>
                <a:ea typeface="Calibri"/>
                <a:cs typeface="Calibri"/>
                <a:sym typeface="Calibri"/>
              </a:rPr>
              <a:t>Vicki </a:t>
            </a:r>
            <a:r>
              <a:rPr lang="en" sz="1200" dirty="0">
                <a:solidFill>
                  <a:schemeClr val="dk1"/>
                </a:solidFill>
                <a:latin typeface="Calibri"/>
                <a:ea typeface="Calibri"/>
                <a:cs typeface="Calibri"/>
                <a:sym typeface="Calibri"/>
              </a:rPr>
              <a:t>from LEADS will be the SME in that group.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337aac825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337aac825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a:ea typeface="Calibri"/>
                <a:cs typeface="Calibri"/>
                <a:sym typeface="Calibri"/>
              </a:rPr>
              <a:t>At the end of this event we hope that you all will be able to: </a:t>
            </a:r>
            <a:endParaRPr lang="en" sz="1200" dirty="0">
              <a:solidFill>
                <a:srgbClr val="000000"/>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Use </a:t>
            </a:r>
            <a:r>
              <a:rPr lang="en" sz="1200" dirty="0">
                <a:solidFill>
                  <a:schemeClr val="dk1"/>
                </a:solidFill>
                <a:latin typeface="Calibri"/>
                <a:ea typeface="Calibri"/>
                <a:cs typeface="Calibri"/>
                <a:sym typeface="Calibri"/>
              </a:rPr>
              <a:t>at least two strategies for reaching and recruiting adolescents virtually through your TPP </a:t>
            </a:r>
            <a:r>
              <a:rPr lang="en" sz="1200" dirty="0" smtClean="0">
                <a:solidFill>
                  <a:schemeClr val="dk1"/>
                </a:solidFill>
                <a:latin typeface="Calibri"/>
                <a:ea typeface="Calibri"/>
                <a:cs typeface="Calibri"/>
                <a:sym typeface="Calibri"/>
              </a:rPr>
              <a:t>programs.</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Identify </a:t>
            </a:r>
            <a:r>
              <a:rPr lang="en" sz="1200" dirty="0">
                <a:solidFill>
                  <a:schemeClr val="dk1"/>
                </a:solidFill>
                <a:latin typeface="Calibri"/>
                <a:ea typeface="Calibri"/>
                <a:cs typeface="Calibri"/>
                <a:sym typeface="Calibri"/>
              </a:rPr>
              <a:t>tools that can support grantees to retain youth in their </a:t>
            </a:r>
            <a:r>
              <a:rPr lang="en" sz="1200" dirty="0" smtClean="0">
                <a:solidFill>
                  <a:schemeClr val="dk1"/>
                </a:solidFill>
                <a:latin typeface="Calibri"/>
                <a:ea typeface="Calibri"/>
                <a:cs typeface="Calibri"/>
                <a:sym typeface="Calibri"/>
              </a:rPr>
              <a:t>programs.</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Apply </a:t>
            </a:r>
            <a:r>
              <a:rPr lang="en" sz="1200" dirty="0">
                <a:solidFill>
                  <a:schemeClr val="dk1"/>
                </a:solidFill>
                <a:latin typeface="Calibri"/>
                <a:ea typeface="Calibri"/>
                <a:cs typeface="Calibri"/>
                <a:sym typeface="Calibri"/>
              </a:rPr>
              <a:t>a trauma-informed lens when recruiting and retaining youth </a:t>
            </a:r>
            <a:r>
              <a:rPr lang="en" sz="1200" dirty="0" smtClean="0">
                <a:solidFill>
                  <a:schemeClr val="dk1"/>
                </a:solidFill>
                <a:latin typeface="Calibri"/>
                <a:ea typeface="Calibri"/>
                <a:cs typeface="Calibri"/>
                <a:sym typeface="Calibri"/>
              </a:rPr>
              <a:t>virtually.</a:t>
            </a:r>
            <a:endParaRPr sz="1200" dirty="0">
              <a:latin typeface="Calibri" panose="020F0502020204030204" pitchFamily="34" charset="0"/>
              <a:cs typeface="Calibri" panose="020F0502020204030204" pitchFamily="34" charset="0"/>
              <a:sym typeface="Calibri"/>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sym typeface="Calibri"/>
              </a:rPr>
              <a:t>I’ll now turn it over to my colleague Shannon Rauh who’ll facilitate the panel portion of the webinar. </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deebb89e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deebb89e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Before </a:t>
            </a:r>
            <a:r>
              <a:rPr lang="en" sz="1200" dirty="0">
                <a:solidFill>
                  <a:schemeClr val="dk1"/>
                </a:solidFill>
                <a:latin typeface="Calibri"/>
                <a:ea typeface="Calibri"/>
                <a:cs typeface="Calibri"/>
                <a:sym typeface="Calibri"/>
              </a:rPr>
              <a:t>we begin, we want to get a sense of who is attending so we’re going to do a </a:t>
            </a:r>
            <a:r>
              <a:rPr lang="en" sz="1200" dirty="0" smtClean="0">
                <a:solidFill>
                  <a:schemeClr val="dk1"/>
                </a:solidFill>
                <a:latin typeface="Calibri"/>
                <a:ea typeface="Calibri"/>
                <a:cs typeface="Calibri"/>
                <a:sym typeface="Calibri"/>
              </a:rPr>
              <a:t>poll.</a:t>
            </a:r>
            <a:endParaRPr lang="en"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Poll </a:t>
            </a:r>
            <a:r>
              <a:rPr lang="en" sz="1200" dirty="0">
                <a:solidFill>
                  <a:schemeClr val="dk1"/>
                </a:solidFill>
                <a:latin typeface="Calibri"/>
                <a:ea typeface="Calibri"/>
                <a:cs typeface="Calibri"/>
                <a:sym typeface="Calibri"/>
              </a:rPr>
              <a:t>1: Have you started implementing your TPP program virtually (y/n</a:t>
            </a:r>
            <a:r>
              <a:rPr lang="en" sz="1200" dirty="0" smtClean="0">
                <a:solidFill>
                  <a:schemeClr val="dk1"/>
                </a:solidFill>
                <a:latin typeface="Calibri"/>
                <a:ea typeface="Calibri"/>
                <a:cs typeface="Calibri"/>
                <a:sym typeface="Calibri"/>
              </a:rPr>
              <a:t>)?</a:t>
            </a:r>
            <a:endParaRPr lang="en"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Has </a:t>
            </a:r>
            <a:r>
              <a:rPr lang="en" sz="1200" dirty="0">
                <a:solidFill>
                  <a:schemeClr val="dk1"/>
                </a:solidFill>
                <a:latin typeface="Calibri"/>
                <a:ea typeface="Calibri"/>
                <a:cs typeface="Calibri"/>
                <a:sym typeface="Calibri"/>
              </a:rPr>
              <a:t>your recruitment and retention of participants slowed down, stayed the same or increased as a result of virtual </a:t>
            </a:r>
            <a:r>
              <a:rPr lang="en" sz="1200" dirty="0" smtClean="0">
                <a:solidFill>
                  <a:schemeClr val="dk1"/>
                </a:solidFill>
                <a:latin typeface="Calibri"/>
                <a:ea typeface="Calibri"/>
                <a:cs typeface="Calibri"/>
                <a:sym typeface="Calibri"/>
              </a:rPr>
              <a:t>implementation</a:t>
            </a:r>
            <a:r>
              <a:rPr lang="en" sz="1200" baseline="0" dirty="0" smtClean="0">
                <a:solidFill>
                  <a:schemeClr val="dk1"/>
                </a:solidFill>
                <a:latin typeface="Calibri"/>
                <a:ea typeface="Calibri"/>
                <a:cs typeface="Calibri"/>
                <a:sym typeface="Calibri"/>
              </a:rPr>
              <a:t> </a:t>
            </a:r>
            <a:r>
              <a:rPr lang="en" sz="1200" dirty="0" smtClean="0">
                <a:solidFill>
                  <a:schemeClr val="dk1"/>
                </a:solidFill>
                <a:latin typeface="Calibri"/>
                <a:ea typeface="Calibri"/>
                <a:cs typeface="Calibri"/>
                <a:sym typeface="Calibri"/>
              </a:rPr>
              <a:t>(slowed </a:t>
            </a:r>
            <a:r>
              <a:rPr lang="en" sz="1200" dirty="0">
                <a:solidFill>
                  <a:schemeClr val="dk1"/>
                </a:solidFill>
                <a:latin typeface="Calibri"/>
                <a:ea typeface="Calibri"/>
                <a:cs typeface="Calibri"/>
                <a:sym typeface="Calibri"/>
              </a:rPr>
              <a:t>down/stayed about the same/increased</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337aac82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337aac82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a:ea typeface="Calibri"/>
                <a:cs typeface="Calibri"/>
                <a:sym typeface="Calibri"/>
              </a:rPr>
              <a:t>We all recognize that recruiting and retaining youth in a virtual implementation of an EBI can be challenging given how the program is integrated into the youth’s daily </a:t>
            </a:r>
            <a:r>
              <a:rPr lang="en" sz="1200" dirty="0" smtClean="0">
                <a:latin typeface="Calibri"/>
                <a:ea typeface="Calibri"/>
                <a:cs typeface="Calibri"/>
                <a:sym typeface="Calibri"/>
              </a:rPr>
              <a:t>lives.</a:t>
            </a:r>
          </a:p>
          <a:p>
            <a:pPr marL="171450" lvl="0" indent="-171450" algn="l" rtl="0">
              <a:spcBef>
                <a:spcPts val="0"/>
              </a:spcBef>
              <a:spcAft>
                <a:spcPts val="0"/>
              </a:spcAft>
            </a:pPr>
            <a:r>
              <a:rPr lang="en" sz="1200" dirty="0" smtClean="0">
                <a:latin typeface="Calibri"/>
                <a:ea typeface="Calibri"/>
                <a:cs typeface="Calibri"/>
                <a:sym typeface="Calibri"/>
              </a:rPr>
              <a:t>We </a:t>
            </a:r>
            <a:r>
              <a:rPr lang="en" sz="1200" dirty="0">
                <a:latin typeface="Calibri"/>
                <a:ea typeface="Calibri"/>
                <a:cs typeface="Calibri"/>
                <a:sym typeface="Calibri"/>
              </a:rPr>
              <a:t>hope that by hearing from others in the field on what strategies they have used will spark your creativity on what could be </a:t>
            </a:r>
            <a:r>
              <a:rPr lang="en" sz="1200" dirty="0" smtClean="0">
                <a:latin typeface="Calibri"/>
                <a:ea typeface="Calibri"/>
                <a:cs typeface="Calibri"/>
                <a:sym typeface="Calibri"/>
              </a:rPr>
              <a:t>possible.</a:t>
            </a:r>
          </a:p>
          <a:p>
            <a:pPr marL="171450" lvl="0" indent="-171450" algn="l" rtl="0">
              <a:spcBef>
                <a:spcPts val="0"/>
              </a:spcBef>
              <a:spcAft>
                <a:spcPts val="0"/>
              </a:spcAft>
            </a:pPr>
            <a:r>
              <a:rPr lang="en" sz="1200" dirty="0" smtClean="0">
                <a:latin typeface="Calibri" panose="020F0502020204030204" pitchFamily="34" charset="0"/>
                <a:ea typeface="Calibri"/>
                <a:cs typeface="Calibri" panose="020F0502020204030204" pitchFamily="34" charset="0"/>
                <a:sym typeface="Calibri"/>
              </a:rPr>
              <a:t>Vicki</a:t>
            </a:r>
            <a:r>
              <a:rPr lang="en" sz="1200" dirty="0">
                <a:latin typeface="Calibri" panose="020F0502020204030204" pitchFamily="34" charset="0"/>
                <a:ea typeface="Calibri"/>
                <a:cs typeface="Calibri" panose="020F0502020204030204" pitchFamily="34" charset="0"/>
                <a:sym typeface="Calibri"/>
              </a:rPr>
              <a:t>, Jill, Kara thank you again for joining this panel </a:t>
            </a:r>
            <a:r>
              <a:rPr lang="en" sz="1200" dirty="0" smtClean="0">
                <a:latin typeface="Calibri" panose="020F0502020204030204" pitchFamily="34" charset="0"/>
                <a:ea typeface="Calibri"/>
                <a:cs typeface="Calibri" panose="020F0502020204030204" pitchFamily="34" charset="0"/>
                <a:sym typeface="Calibri"/>
              </a:rPr>
              <a:t>discussion.</a:t>
            </a:r>
          </a:p>
          <a:p>
            <a:pPr marL="171450" lvl="0" indent="-171450" algn="l" rtl="0">
              <a:spcBef>
                <a:spcPts val="0"/>
              </a:spcBef>
              <a:spcAft>
                <a:spcPts val="0"/>
              </a:spcAft>
            </a:pPr>
            <a:r>
              <a:rPr lang="en" sz="1200" dirty="0" smtClean="0">
                <a:latin typeface="Calibri" panose="020F0502020204030204" pitchFamily="34" charset="0"/>
                <a:ea typeface="Calibri"/>
                <a:cs typeface="Calibri" panose="020F0502020204030204" pitchFamily="34" charset="0"/>
                <a:sym typeface="Calibri"/>
              </a:rPr>
              <a:t>I’ll </a:t>
            </a:r>
            <a:r>
              <a:rPr lang="en" sz="1200" dirty="0">
                <a:latin typeface="Calibri" panose="020F0502020204030204" pitchFamily="34" charset="0"/>
                <a:ea typeface="Calibri"/>
                <a:cs typeface="Calibri" panose="020F0502020204030204" pitchFamily="34" charset="0"/>
                <a:sym typeface="Calibri"/>
              </a:rPr>
              <a:t>pose a few questions and give each of you an opportunity to </a:t>
            </a:r>
            <a:r>
              <a:rPr lang="en" sz="1200" dirty="0" smtClean="0">
                <a:latin typeface="Calibri" panose="020F0502020204030204" pitchFamily="34" charset="0"/>
                <a:ea typeface="Calibri"/>
                <a:cs typeface="Calibri" panose="020F0502020204030204" pitchFamily="34" charset="0"/>
                <a:sym typeface="Calibri"/>
              </a:rPr>
              <a:t>respond.</a:t>
            </a:r>
            <a:endParaRPr lang="en" sz="1200" dirty="0">
              <a:latin typeface="Calibri" panose="020F0502020204030204" pitchFamily="34" charset="0"/>
              <a:ea typeface="Calibri"/>
              <a:cs typeface="Calibri" panose="020F0502020204030204" pitchFamily="34" charset="0"/>
              <a:sym typeface="Calibri"/>
            </a:endParaRPr>
          </a:p>
          <a:p>
            <a:pPr marL="171450" lvl="0" indent="-171450" algn="l" rtl="0">
              <a:spcBef>
                <a:spcPts val="0"/>
              </a:spcBef>
              <a:spcAft>
                <a:spcPts val="0"/>
              </a:spcAft>
            </a:pPr>
            <a:r>
              <a:rPr lang="en" sz="1200" dirty="0" smtClean="0">
                <a:latin typeface="Calibri" panose="020F0502020204030204" pitchFamily="34" charset="0"/>
                <a:ea typeface="Calibri"/>
                <a:cs typeface="Calibri" panose="020F0502020204030204" pitchFamily="34" charset="0"/>
                <a:sym typeface="Calibri"/>
              </a:rPr>
              <a:t>Let’s </a:t>
            </a:r>
            <a:r>
              <a:rPr lang="en" sz="1200" dirty="0">
                <a:latin typeface="Calibri" panose="020F0502020204030204" pitchFamily="34" charset="0"/>
                <a:ea typeface="Calibri"/>
                <a:cs typeface="Calibri" panose="020F0502020204030204" pitchFamily="34" charset="0"/>
                <a:sym typeface="Calibri"/>
              </a:rPr>
              <a:t>get </a:t>
            </a:r>
            <a:r>
              <a:rPr lang="en" sz="1200" dirty="0" smtClean="0">
                <a:latin typeface="Calibri" panose="020F0502020204030204" pitchFamily="34" charset="0"/>
                <a:ea typeface="Calibri"/>
                <a:cs typeface="Calibri" panose="020F0502020204030204" pitchFamily="34" charset="0"/>
                <a:sym typeface="Calibri"/>
              </a:rPr>
              <a:t>started!</a:t>
            </a:r>
          </a:p>
          <a:p>
            <a:pPr marL="171450" lvl="0" indent="-171450" algn="l" rtl="0">
              <a:spcBef>
                <a:spcPts val="0"/>
              </a:spcBef>
              <a:spcAft>
                <a:spcPts val="0"/>
              </a:spcAft>
            </a:pPr>
            <a:r>
              <a:rPr lang="en" sz="1200" dirty="0" smtClean="0">
                <a:latin typeface="Calibri" panose="020F0502020204030204" pitchFamily="34" charset="0"/>
                <a:ea typeface="Calibri"/>
                <a:cs typeface="Calibri" panose="020F0502020204030204" pitchFamily="34" charset="0"/>
                <a:sym typeface="Calibri"/>
              </a:rPr>
              <a:t>Since </a:t>
            </a:r>
            <a:r>
              <a:rPr lang="en" sz="1200" dirty="0">
                <a:latin typeface="Calibri" panose="020F0502020204030204" pitchFamily="34" charset="0"/>
                <a:cs typeface="Calibri" panose="020F0502020204030204" pitchFamily="34" charset="0"/>
                <a:sym typeface="Calibri"/>
              </a:rPr>
              <a:t>your </a:t>
            </a:r>
            <a:r>
              <a:rPr lang="en" sz="1200" b="0" dirty="0">
                <a:latin typeface="Calibri" panose="020F0502020204030204" pitchFamily="34" charset="0"/>
                <a:cs typeface="Calibri" panose="020F0502020204030204" pitchFamily="34" charset="0"/>
                <a:sym typeface="Calibri"/>
              </a:rPr>
              <a:t>spotlight, what has happened in regards to recruiting and retaining participants virtually? </a:t>
            </a:r>
            <a:endParaRPr lang="en" sz="1200" b="0" dirty="0" smtClean="0">
              <a:latin typeface="Calibri" panose="020F0502020204030204" pitchFamily="34" charset="0"/>
              <a:cs typeface="Calibri" panose="020F0502020204030204" pitchFamily="34" charset="0"/>
              <a:sym typeface="Calibri"/>
            </a:endParaRPr>
          </a:p>
          <a:p>
            <a:pPr marL="171450" lvl="0" indent="-171450" algn="l" rtl="0">
              <a:spcBef>
                <a:spcPts val="0"/>
              </a:spcBef>
              <a:spcAft>
                <a:spcPts val="0"/>
              </a:spcAft>
            </a:pPr>
            <a:r>
              <a:rPr lang="en" sz="1200" b="0" dirty="0" smtClean="0">
                <a:latin typeface="Calibri" panose="020F0502020204030204" pitchFamily="34" charset="0"/>
                <a:cs typeface="Calibri" panose="020F0502020204030204" pitchFamily="34" charset="0"/>
                <a:sym typeface="Calibri"/>
              </a:rPr>
              <a:t>And</a:t>
            </a:r>
            <a:r>
              <a:rPr lang="en" sz="1200" dirty="0">
                <a:latin typeface="Calibri" panose="020F0502020204030204" pitchFamily="34" charset="0"/>
                <a:cs typeface="Calibri" panose="020F0502020204030204" pitchFamily="34" charset="0"/>
                <a:sym typeface="Calibri"/>
              </a:rPr>
              <a:t>, if you could speak specifically on</a:t>
            </a:r>
            <a:r>
              <a:rPr lang="en" sz="1200" dirty="0" smtClean="0">
                <a:latin typeface="Calibri" panose="020F0502020204030204" pitchFamily="34" charset="0"/>
                <a:cs typeface="Calibri" panose="020F0502020204030204" pitchFamily="34" charset="0"/>
                <a:sym typeface="Calibri"/>
              </a:rPr>
              <a:t>...</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What </a:t>
            </a:r>
            <a:r>
              <a:rPr lang="en" sz="1200" dirty="0">
                <a:latin typeface="Calibri" panose="020F0502020204030204" pitchFamily="34" charset="0"/>
                <a:cs typeface="Calibri" panose="020F0502020204030204" pitchFamily="34" charset="0"/>
                <a:sym typeface="Calibri"/>
              </a:rPr>
              <a:t>worked well</a:t>
            </a:r>
            <a:r>
              <a:rPr lang="en" sz="1200" dirty="0" smtClean="0">
                <a:latin typeface="Calibri" panose="020F0502020204030204" pitchFamily="34" charset="0"/>
                <a:cs typeface="Calibri" panose="020F0502020204030204" pitchFamily="34" charset="0"/>
                <a:sym typeface="Calibri"/>
              </a:rPr>
              <a:t>?</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What </a:t>
            </a:r>
            <a:r>
              <a:rPr lang="en" sz="1200" dirty="0">
                <a:latin typeface="Calibri" panose="020F0502020204030204" pitchFamily="34" charset="0"/>
                <a:cs typeface="Calibri" panose="020F0502020204030204" pitchFamily="34" charset="0"/>
                <a:sym typeface="Calibri"/>
              </a:rPr>
              <a:t>would you do differently next time</a:t>
            </a:r>
            <a:r>
              <a:rPr lang="en" sz="1200" dirty="0" smtClean="0">
                <a:latin typeface="Calibri" panose="020F0502020204030204" pitchFamily="34" charset="0"/>
                <a:cs typeface="Calibri" panose="020F0502020204030204" pitchFamily="34" charset="0"/>
                <a:sym typeface="Calibri"/>
              </a:rPr>
              <a:t>?</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What </a:t>
            </a:r>
            <a:r>
              <a:rPr lang="en" sz="1200" dirty="0">
                <a:latin typeface="Calibri" panose="020F0502020204030204" pitchFamily="34" charset="0"/>
                <a:cs typeface="Calibri" panose="020F0502020204030204" pitchFamily="34" charset="0"/>
                <a:sym typeface="Calibri"/>
              </a:rPr>
              <a:t>did you learn</a:t>
            </a:r>
            <a:r>
              <a:rPr lang="en" sz="1200" dirty="0" smtClean="0">
                <a:latin typeface="Calibri" panose="020F0502020204030204" pitchFamily="34" charset="0"/>
                <a:cs typeface="Calibri" panose="020F0502020204030204" pitchFamily="34" charset="0"/>
                <a:sym typeface="Calibri"/>
              </a:rPr>
              <a:t>?</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8faa91c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8faa91c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12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What </a:t>
            </a:r>
            <a:r>
              <a:rPr lang="en" sz="1200" b="0" dirty="0">
                <a:latin typeface="Calibri" panose="020F0502020204030204" pitchFamily="34" charset="0"/>
                <a:cs typeface="Calibri" panose="020F0502020204030204" pitchFamily="34" charset="0"/>
                <a:sym typeface="Calibri"/>
              </a:rPr>
              <a:t>worked </a:t>
            </a:r>
            <a:r>
              <a:rPr lang="en" sz="1200" b="0" dirty="0" smtClean="0">
                <a:latin typeface="Calibri" panose="020F0502020204030204" pitchFamily="34" charset="0"/>
                <a:cs typeface="Calibri" panose="020F0502020204030204" pitchFamily="34" charset="0"/>
                <a:sym typeface="Calibri"/>
              </a:rPr>
              <a:t>well?</a:t>
            </a:r>
            <a:endParaRPr lang="en" sz="1200" b="0" dirty="0">
              <a:latin typeface="Calibri" panose="020F0502020204030204" pitchFamily="34" charset="0"/>
              <a:cs typeface="Calibri" panose="020F0502020204030204" pitchFamily="34" charset="0"/>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Prior </a:t>
            </a:r>
            <a:r>
              <a:rPr lang="en" sz="1200" b="0" dirty="0">
                <a:solidFill>
                  <a:schemeClr val="dk1"/>
                </a:solidFill>
                <a:latin typeface="Calibri"/>
                <a:ea typeface="Calibri"/>
                <a:cs typeface="Calibri"/>
                <a:sym typeface="Calibri"/>
              </a:rPr>
              <a:t>to COVID-19, Life-skills, Empowerment and Development Services (LEADS) implemented face-to-face </a:t>
            </a:r>
            <a:r>
              <a:rPr lang="en" sz="1200" b="0" dirty="0" smtClean="0">
                <a:solidFill>
                  <a:schemeClr val="dk1"/>
                </a:solidFill>
                <a:latin typeface="Calibri"/>
                <a:ea typeface="Calibri"/>
                <a:cs typeface="Calibri"/>
                <a:sym typeface="Calibri"/>
              </a:rPr>
              <a:t>delivery.</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Our </a:t>
            </a:r>
            <a:r>
              <a:rPr lang="en" sz="1200" b="0" dirty="0">
                <a:solidFill>
                  <a:schemeClr val="dk1"/>
                </a:solidFill>
                <a:latin typeface="Calibri"/>
                <a:ea typeface="Calibri"/>
                <a:cs typeface="Calibri"/>
                <a:sym typeface="Calibri"/>
              </a:rPr>
              <a:t>model implemented a two-day “camp” held on two consecutive Saturdays from 10:00 a.m. to 5:00 </a:t>
            </a:r>
            <a:r>
              <a:rPr lang="en" sz="1200" b="0" dirty="0" smtClean="0">
                <a:solidFill>
                  <a:schemeClr val="dk1"/>
                </a:solidFill>
                <a:latin typeface="Calibri"/>
                <a:ea typeface="Calibri"/>
                <a:cs typeface="Calibri"/>
                <a:sym typeface="Calibri"/>
              </a:rPr>
              <a:t>p.m.</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are community-based organization so we met in local churches, private schools, and neighborhood recreation and community centers</a:t>
            </a:r>
            <a:r>
              <a:rPr lang="en" sz="1200" b="0" dirty="0" smtClean="0">
                <a:solidFill>
                  <a:schemeClr val="dk1"/>
                </a:solidFill>
                <a:latin typeface="Calibri"/>
                <a:ea typeface="Calibri"/>
                <a:cs typeface="Calibri"/>
                <a:sym typeface="Calibri"/>
              </a:rPr>
              <a:t>.</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gave participants a T-shirt, breakfast, lunch, snacks, and gift cards for </a:t>
            </a:r>
            <a:r>
              <a:rPr lang="en" sz="1200" b="0" dirty="0" smtClean="0">
                <a:solidFill>
                  <a:schemeClr val="dk1"/>
                </a:solidFill>
                <a:latin typeface="Calibri"/>
                <a:ea typeface="Calibri"/>
                <a:cs typeface="Calibri"/>
                <a:sym typeface="Calibri"/>
              </a:rPr>
              <a:t>completing.</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also provided monetary incentives to our numerous partners for helping with </a:t>
            </a:r>
            <a:r>
              <a:rPr lang="en" sz="1200" b="0" dirty="0" smtClean="0">
                <a:solidFill>
                  <a:schemeClr val="dk1"/>
                </a:solidFill>
                <a:latin typeface="Calibri"/>
                <a:ea typeface="Calibri"/>
                <a:cs typeface="Calibri"/>
                <a:sym typeface="Calibri"/>
              </a:rPr>
              <a:t>recruitment.</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AND </a:t>
            </a:r>
            <a:r>
              <a:rPr lang="en" sz="1200" b="0" dirty="0">
                <a:solidFill>
                  <a:schemeClr val="dk1"/>
                </a:solidFill>
                <a:latin typeface="Calibri"/>
                <a:ea typeface="Calibri"/>
                <a:cs typeface="Calibri"/>
                <a:sym typeface="Calibri"/>
              </a:rPr>
              <a:t>THEN COVID </a:t>
            </a:r>
            <a:r>
              <a:rPr lang="en" sz="1200" b="0" dirty="0" smtClean="0">
                <a:solidFill>
                  <a:schemeClr val="dk1"/>
                </a:solidFill>
                <a:latin typeface="Calibri"/>
                <a:ea typeface="Calibri"/>
                <a:cs typeface="Calibri"/>
                <a:sym typeface="Calibri"/>
              </a:rPr>
              <a:t>STRUCK!</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were able to make the transition to virtual very quickly as COVID 19 hit Florida very </a:t>
            </a:r>
            <a:r>
              <a:rPr lang="en" sz="1200" b="0" dirty="0" smtClean="0">
                <a:solidFill>
                  <a:schemeClr val="dk1"/>
                </a:solidFill>
                <a:latin typeface="Calibri"/>
                <a:ea typeface="Calibri"/>
                <a:cs typeface="Calibri"/>
                <a:sym typeface="Calibri"/>
              </a:rPr>
              <a:t>quickly.</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As </a:t>
            </a:r>
            <a:r>
              <a:rPr lang="en" sz="1200" b="0" dirty="0">
                <a:solidFill>
                  <a:schemeClr val="dk1"/>
                </a:solidFill>
                <a:latin typeface="Calibri"/>
                <a:ea typeface="Calibri"/>
                <a:cs typeface="Calibri"/>
                <a:sym typeface="Calibri"/>
              </a:rPr>
              <a:t>soon as the Department of Education (DOE) announced school closing for Spring Break and extended it for a week after Spring Break, we gathered our team and brainstormed ways to transition to virtual because we could see from the news reports that schools were certainly going to be closed longer than the DOE was </a:t>
            </a:r>
            <a:r>
              <a:rPr lang="en" sz="1200" b="0" dirty="0" smtClean="0">
                <a:solidFill>
                  <a:schemeClr val="dk1"/>
                </a:solidFill>
                <a:latin typeface="Calibri"/>
                <a:ea typeface="Calibri"/>
                <a:cs typeface="Calibri"/>
                <a:sym typeface="Calibri"/>
              </a:rPr>
              <a:t>projecting.</a:t>
            </a:r>
            <a:endParaRPr lang="en" sz="1200" b="0" dirty="0">
              <a:solidFill>
                <a:schemeClr val="dk1"/>
              </a:solidFill>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LEADS </a:t>
            </a:r>
            <a:r>
              <a:rPr lang="en" sz="1200" b="0" dirty="0">
                <a:solidFill>
                  <a:schemeClr val="dk1"/>
                </a:solidFill>
                <a:latin typeface="Calibri"/>
                <a:ea typeface="Calibri"/>
                <a:cs typeface="Calibri"/>
                <a:sym typeface="Calibri"/>
              </a:rPr>
              <a:t>implements the LOVENOTES curriculum which uses a number of activities and these activities are supported by materials including craft </a:t>
            </a:r>
            <a:r>
              <a:rPr lang="en" sz="1200" b="0" dirty="0" smtClean="0">
                <a:solidFill>
                  <a:schemeClr val="dk1"/>
                </a:solidFill>
                <a:latin typeface="Calibri"/>
                <a:ea typeface="Calibri"/>
                <a:cs typeface="Calibri"/>
                <a:sym typeface="Calibri"/>
              </a:rPr>
              <a:t>supplies.</a:t>
            </a: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wanted the youth to still be involved in a hands-on program, even if we were going to have to deliver it via </a:t>
            </a:r>
            <a:r>
              <a:rPr lang="en" sz="1200" b="0" dirty="0" smtClean="0">
                <a:solidFill>
                  <a:schemeClr val="dk1"/>
                </a:solidFill>
                <a:latin typeface="Calibri"/>
                <a:ea typeface="Calibri"/>
                <a:cs typeface="Calibri"/>
                <a:sym typeface="Calibri"/>
              </a:rPr>
              <a:t>ZOOM.</a:t>
            </a: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Therefore</a:t>
            </a:r>
            <a:r>
              <a:rPr lang="en" sz="1200" b="0" dirty="0">
                <a:solidFill>
                  <a:schemeClr val="dk1"/>
                </a:solidFill>
                <a:latin typeface="Calibri"/>
                <a:ea typeface="Calibri"/>
                <a:cs typeface="Calibri"/>
                <a:sym typeface="Calibri"/>
              </a:rPr>
              <a:t>, we went through all of the activities involved in this 13- lesson curriculum in order to determine what we could deliver to the youth prior to the online </a:t>
            </a:r>
            <a:r>
              <a:rPr lang="en" sz="1200" b="0" dirty="0" smtClean="0">
                <a:solidFill>
                  <a:schemeClr val="dk1"/>
                </a:solidFill>
                <a:latin typeface="Calibri"/>
                <a:ea typeface="Calibri"/>
                <a:cs typeface="Calibri"/>
                <a:sym typeface="Calibri"/>
              </a:rPr>
              <a:t>meeting.</a:t>
            </a: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repositioned one of our other staff, (Tiki) who had lost her position working in one of our programs that had to close due to </a:t>
            </a:r>
            <a:r>
              <a:rPr lang="en" sz="1200" b="0" dirty="0" smtClean="0">
                <a:solidFill>
                  <a:schemeClr val="dk1"/>
                </a:solidFill>
                <a:latin typeface="Calibri"/>
                <a:ea typeface="Calibri"/>
                <a:cs typeface="Calibri"/>
                <a:sym typeface="Calibri"/>
              </a:rPr>
              <a:t>COVID</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The </a:t>
            </a:r>
            <a:r>
              <a:rPr lang="en" sz="1200" b="0" dirty="0">
                <a:solidFill>
                  <a:schemeClr val="dk1"/>
                </a:solidFill>
                <a:latin typeface="Calibri"/>
                <a:ea typeface="Calibri"/>
                <a:cs typeface="Calibri"/>
                <a:sym typeface="Calibri"/>
              </a:rPr>
              <a:t>program worked with grandparents watching toddlers in a group setting, and COVID was hitting African Americans and elderly particularly </a:t>
            </a:r>
            <a:r>
              <a:rPr lang="en" sz="1200" b="0" dirty="0" smtClean="0">
                <a:solidFill>
                  <a:schemeClr val="dk1"/>
                </a:solidFill>
                <a:latin typeface="Calibri"/>
                <a:ea typeface="Calibri"/>
                <a:cs typeface="Calibri"/>
                <a:sym typeface="Calibri"/>
              </a:rPr>
              <a:t>hard.</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are able to do this because we work primarily in S. St. </a:t>
            </a:r>
            <a:r>
              <a:rPr lang="en" sz="1200" b="0" dirty="0" smtClean="0">
                <a:solidFill>
                  <a:schemeClr val="dk1"/>
                </a:solidFill>
                <a:latin typeface="Calibri"/>
                <a:ea typeface="Calibri"/>
                <a:cs typeface="Calibri"/>
                <a:sym typeface="Calibri"/>
              </a:rPr>
              <a:t>Petersburg.</a:t>
            </a: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When </a:t>
            </a:r>
            <a:r>
              <a:rPr lang="en" sz="1200" b="0" dirty="0">
                <a:solidFill>
                  <a:schemeClr val="dk1"/>
                </a:solidFill>
                <a:latin typeface="Calibri"/>
                <a:ea typeface="Calibri"/>
                <a:cs typeface="Calibri"/>
                <a:sym typeface="Calibri"/>
              </a:rPr>
              <a:t>we have a participant that is in another part of Pinellas County, we seem to always have another staff member who is able to drop off the bags</a:t>
            </a:r>
            <a:r>
              <a:rPr lang="en" sz="1200" b="0" dirty="0" smtClean="0">
                <a:solidFill>
                  <a:schemeClr val="dk1"/>
                </a:solidFill>
                <a:latin typeface="Calibri"/>
                <a:ea typeface="Calibri"/>
                <a:cs typeface="Calibri"/>
                <a:sym typeface="Calibri"/>
              </a:rPr>
              <a:t>.</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Bags </a:t>
            </a:r>
            <a:r>
              <a:rPr lang="en" sz="1200" b="0" dirty="0">
                <a:solidFill>
                  <a:schemeClr val="dk1"/>
                </a:solidFill>
                <a:latin typeface="Calibri"/>
                <a:ea typeface="Calibri"/>
                <a:cs typeface="Calibri"/>
                <a:sym typeface="Calibri"/>
              </a:rPr>
              <a:t>are left at the door, and then the family is called so they know it is </a:t>
            </a:r>
            <a:r>
              <a:rPr lang="en" sz="1200" b="0" dirty="0" smtClean="0">
                <a:solidFill>
                  <a:schemeClr val="dk1"/>
                </a:solidFill>
                <a:latin typeface="Calibri"/>
                <a:ea typeface="Calibri"/>
                <a:cs typeface="Calibri"/>
                <a:sym typeface="Calibri"/>
              </a:rPr>
              <a:t>there.</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There </a:t>
            </a:r>
            <a:r>
              <a:rPr lang="en" sz="1200" b="0" dirty="0">
                <a:solidFill>
                  <a:schemeClr val="dk1"/>
                </a:solidFill>
                <a:latin typeface="Calibri"/>
                <a:ea typeface="Calibri"/>
                <a:cs typeface="Calibri"/>
                <a:sym typeface="Calibri"/>
              </a:rPr>
              <a:t>is no face-to-face </a:t>
            </a:r>
            <a:r>
              <a:rPr lang="en" sz="1200" b="0" dirty="0" smtClean="0">
                <a:solidFill>
                  <a:schemeClr val="dk1"/>
                </a:solidFill>
                <a:latin typeface="Calibri"/>
                <a:ea typeface="Calibri"/>
                <a:cs typeface="Calibri"/>
                <a:sym typeface="Calibri"/>
              </a:rPr>
              <a:t>contact.</a:t>
            </a: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Tiki’s </a:t>
            </a:r>
            <a:r>
              <a:rPr lang="en" sz="1200" b="0" dirty="0">
                <a:solidFill>
                  <a:schemeClr val="dk1"/>
                </a:solidFill>
                <a:latin typeface="Calibri"/>
                <a:ea typeface="Calibri"/>
                <a:cs typeface="Calibri"/>
                <a:sym typeface="Calibri"/>
              </a:rPr>
              <a:t>job is to work with another staff member weekly assembling “swag bags” with our Logo on them that contained a T-shirt, again with our Logo, all craft materials such as playdough, craft sticks, pipe cleaners, paper, pencil, crayons, as well as two boxes of cereal, two bottles of water, four Capri Suns, 2 packages of cookies, and two packages of </a:t>
            </a:r>
            <a:r>
              <a:rPr lang="en" sz="1200" b="0" dirty="0" smtClean="0">
                <a:solidFill>
                  <a:schemeClr val="dk1"/>
                </a:solidFill>
                <a:latin typeface="Calibri"/>
                <a:ea typeface="Calibri"/>
                <a:cs typeface="Calibri"/>
                <a:sym typeface="Calibri"/>
              </a:rPr>
              <a:t>chips.</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It </a:t>
            </a:r>
            <a:r>
              <a:rPr lang="en" sz="1200" b="0" dirty="0">
                <a:solidFill>
                  <a:schemeClr val="dk1"/>
                </a:solidFill>
                <a:latin typeface="Calibri"/>
                <a:ea typeface="Calibri"/>
                <a:cs typeface="Calibri"/>
                <a:sym typeface="Calibri"/>
              </a:rPr>
              <a:t>also contains the LOVE NOTES </a:t>
            </a:r>
            <a:r>
              <a:rPr lang="en" sz="1200" b="0" dirty="0" smtClean="0">
                <a:solidFill>
                  <a:schemeClr val="dk1"/>
                </a:solidFill>
                <a:latin typeface="Calibri"/>
                <a:ea typeface="Calibri"/>
                <a:cs typeface="Calibri"/>
                <a:sym typeface="Calibri"/>
              </a:rPr>
              <a:t>workbooks.</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When </a:t>
            </a:r>
            <a:r>
              <a:rPr lang="en" sz="1200" b="0" dirty="0">
                <a:solidFill>
                  <a:schemeClr val="dk1"/>
                </a:solidFill>
                <a:latin typeface="Calibri"/>
                <a:ea typeface="Calibri"/>
                <a:cs typeface="Calibri"/>
                <a:sym typeface="Calibri"/>
              </a:rPr>
              <a:t>I refer to our Logo, I’m not talking about our LEADS Logo, our TPP-19 program is for youth ages 14-19 and the program itself is called, Health Education and Relationship Training Services. (HEARTS</a:t>
            </a:r>
            <a:r>
              <a:rPr lang="en" sz="1200" b="0" dirty="0" smtClean="0">
                <a:solidFill>
                  <a:schemeClr val="dk1"/>
                </a:solidFill>
                <a:latin typeface="Calibri"/>
                <a:ea typeface="Calibri"/>
                <a:cs typeface="Calibri"/>
                <a:sym typeface="Calibri"/>
              </a:rPr>
              <a:t>).</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Our </a:t>
            </a:r>
            <a:r>
              <a:rPr lang="en" sz="1200" b="0" dirty="0">
                <a:solidFill>
                  <a:schemeClr val="dk1"/>
                </a:solidFill>
                <a:latin typeface="Calibri"/>
                <a:ea typeface="Calibri"/>
                <a:cs typeface="Calibri"/>
                <a:sym typeface="Calibri"/>
              </a:rPr>
              <a:t>HEARTS logo in itself helps promote the </a:t>
            </a:r>
            <a:r>
              <a:rPr lang="en" sz="1200" b="0" dirty="0" smtClean="0">
                <a:solidFill>
                  <a:schemeClr val="dk1"/>
                </a:solidFill>
                <a:latin typeface="Calibri"/>
                <a:ea typeface="Calibri"/>
                <a:cs typeface="Calibri"/>
                <a:sym typeface="Calibri"/>
              </a:rPr>
              <a:t>program.</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Also</a:t>
            </a:r>
            <a:r>
              <a:rPr lang="en" sz="1200" b="0" dirty="0">
                <a:solidFill>
                  <a:schemeClr val="dk1"/>
                </a:solidFill>
                <a:latin typeface="Calibri"/>
                <a:ea typeface="Calibri"/>
                <a:cs typeface="Calibri"/>
                <a:sym typeface="Calibri"/>
              </a:rPr>
              <a:t>, because we are not providing lunch, youth who complete both sessions receive a $20 Pizza card.  In this way we are spending our food </a:t>
            </a:r>
            <a:r>
              <a:rPr lang="en" sz="1200" b="0" dirty="0" smtClean="0">
                <a:solidFill>
                  <a:schemeClr val="dk1"/>
                </a:solidFill>
                <a:latin typeface="Calibri"/>
                <a:ea typeface="Calibri"/>
                <a:cs typeface="Calibri"/>
                <a:sym typeface="Calibri"/>
              </a:rPr>
              <a:t>money.</a:t>
            </a:r>
            <a:endParaRPr lang="en" sz="1200" b="0" dirty="0">
              <a:solidFill>
                <a:schemeClr val="dk1"/>
              </a:solidFill>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then had to get all of our forms </a:t>
            </a:r>
            <a:r>
              <a:rPr lang="en" sz="1200" b="0" dirty="0" smtClean="0">
                <a:solidFill>
                  <a:schemeClr val="dk1"/>
                </a:solidFill>
                <a:latin typeface="Calibri"/>
                <a:ea typeface="Calibri"/>
                <a:cs typeface="Calibri"/>
                <a:sym typeface="Calibri"/>
              </a:rPr>
              <a:t>online.</a:t>
            </a: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Our </a:t>
            </a:r>
            <a:r>
              <a:rPr lang="en" sz="1200" b="0" dirty="0">
                <a:solidFill>
                  <a:schemeClr val="dk1"/>
                </a:solidFill>
                <a:latin typeface="Calibri"/>
                <a:ea typeface="Calibri"/>
                <a:cs typeface="Calibri"/>
                <a:sym typeface="Calibri"/>
              </a:rPr>
              <a:t>TA Specialist put our Registration Form, our Demographic Form, Youth Satisfaction Survey, Our Facilitator Fidelity Log, and our Evaluation Observation Form online and once the youth complete our Demographic Form and YSS, the forms go directly to our PD, CEO, and </a:t>
            </a:r>
            <a:r>
              <a:rPr lang="en" sz="1200" b="0" dirty="0" smtClean="0">
                <a:solidFill>
                  <a:schemeClr val="dk1"/>
                </a:solidFill>
                <a:latin typeface="Calibri"/>
                <a:ea typeface="Calibri"/>
                <a:cs typeface="Calibri"/>
                <a:sym typeface="Calibri"/>
              </a:rPr>
              <a:t>Evaluators.</a:t>
            </a: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All </a:t>
            </a:r>
            <a:r>
              <a:rPr lang="en" sz="1200" b="0" dirty="0">
                <a:solidFill>
                  <a:schemeClr val="dk1"/>
                </a:solidFill>
                <a:latin typeface="Calibri"/>
                <a:ea typeface="Calibri"/>
                <a:cs typeface="Calibri"/>
                <a:sym typeface="Calibri"/>
              </a:rPr>
              <a:t>of this has worked well, but we did learn a few things along the </a:t>
            </a:r>
            <a:r>
              <a:rPr lang="en" sz="1200" b="0" dirty="0" smtClean="0">
                <a:solidFill>
                  <a:schemeClr val="dk1"/>
                </a:solidFill>
                <a:latin typeface="Calibri"/>
                <a:ea typeface="Calibri"/>
                <a:cs typeface="Calibri"/>
                <a:sym typeface="Calibri"/>
              </a:rPr>
              <a:t>way.</a:t>
            </a:r>
            <a:endParaRPr lang="en" sz="1200" b="0" dirty="0">
              <a:solidFill>
                <a:schemeClr val="dk1"/>
              </a:solidFill>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What </a:t>
            </a:r>
            <a:r>
              <a:rPr lang="en" sz="1200" b="0" dirty="0">
                <a:solidFill>
                  <a:schemeClr val="dk1"/>
                </a:solidFill>
                <a:latin typeface="Calibri"/>
                <a:ea typeface="Calibri"/>
                <a:cs typeface="Calibri"/>
                <a:sym typeface="Calibri"/>
              </a:rPr>
              <a:t>we would do differently next </a:t>
            </a:r>
            <a:r>
              <a:rPr lang="en" sz="1200" b="0" dirty="0" smtClean="0">
                <a:solidFill>
                  <a:schemeClr val="dk1"/>
                </a:solidFill>
                <a:latin typeface="Calibri"/>
                <a:ea typeface="Calibri"/>
                <a:cs typeface="Calibri"/>
                <a:sym typeface="Calibri"/>
              </a:rPr>
              <a:t>time?</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One </a:t>
            </a:r>
            <a:r>
              <a:rPr lang="en" sz="1200" b="0" dirty="0">
                <a:solidFill>
                  <a:schemeClr val="dk1"/>
                </a:solidFill>
                <a:latin typeface="Calibri"/>
                <a:ea typeface="Calibri"/>
                <a:cs typeface="Calibri"/>
                <a:sym typeface="Calibri"/>
              </a:rPr>
              <a:t>of our biggest lessons learned was that facilitators who could do well in face-to-face facilitation did not necessarily have the computer skills necessary to engage youth virtually over an extended period of </a:t>
            </a:r>
            <a:r>
              <a:rPr lang="en" sz="1200" b="0" dirty="0" smtClean="0">
                <a:solidFill>
                  <a:schemeClr val="dk1"/>
                </a:solidFill>
                <a:latin typeface="Calibri"/>
                <a:ea typeface="Calibri"/>
                <a:cs typeface="Calibri"/>
                <a:sym typeface="Calibri"/>
              </a:rPr>
              <a:t>time.</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had to re-evaluate our staff and identified those that were able to delivery </a:t>
            </a:r>
            <a:r>
              <a:rPr lang="en" sz="1200" b="0" dirty="0" smtClean="0">
                <a:solidFill>
                  <a:schemeClr val="dk1"/>
                </a:solidFill>
                <a:latin typeface="Calibri"/>
                <a:ea typeface="Calibri"/>
                <a:cs typeface="Calibri"/>
                <a:sym typeface="Calibri"/>
              </a:rPr>
              <a:t>virtually.</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Fortunately</a:t>
            </a:r>
            <a:r>
              <a:rPr lang="en" sz="1200" b="0" dirty="0">
                <a:solidFill>
                  <a:schemeClr val="dk1"/>
                </a:solidFill>
                <a:latin typeface="Calibri"/>
                <a:ea typeface="Calibri"/>
                <a:cs typeface="Calibri"/>
                <a:sym typeface="Calibri"/>
              </a:rPr>
              <a:t>, our model always had two facilitators, and this worked well when we went virtual, especially if we went into breakout rooms because we could always have a facilitator in the breakout room which with youth is </a:t>
            </a:r>
            <a:r>
              <a:rPr lang="en" sz="1200" b="0" dirty="0" smtClean="0">
                <a:solidFill>
                  <a:schemeClr val="dk1"/>
                </a:solidFill>
                <a:latin typeface="Calibri"/>
                <a:ea typeface="Calibri"/>
                <a:cs typeface="Calibri"/>
                <a:sym typeface="Calibri"/>
              </a:rPr>
              <a:t>important.</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I </a:t>
            </a:r>
            <a:r>
              <a:rPr lang="en" sz="1200" b="0" dirty="0">
                <a:solidFill>
                  <a:schemeClr val="dk1"/>
                </a:solidFill>
                <a:latin typeface="Calibri"/>
                <a:ea typeface="Calibri"/>
                <a:cs typeface="Calibri"/>
                <a:sym typeface="Calibri"/>
              </a:rPr>
              <a:t>must say that we cannot serve as many youth virtually as we could face-to-face because it takes longer to develop rapport and get the teens to open up and discuss </a:t>
            </a:r>
            <a:r>
              <a:rPr lang="en" sz="1200" b="0" dirty="0" smtClean="0">
                <a:solidFill>
                  <a:schemeClr val="dk1"/>
                </a:solidFill>
                <a:latin typeface="Calibri"/>
                <a:ea typeface="Calibri"/>
                <a:cs typeface="Calibri"/>
                <a:sym typeface="Calibri"/>
              </a:rPr>
              <a:t>things.</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Our </a:t>
            </a:r>
            <a:r>
              <a:rPr lang="en" sz="1200" b="0" dirty="0">
                <a:solidFill>
                  <a:schemeClr val="dk1"/>
                </a:solidFill>
                <a:latin typeface="Calibri"/>
                <a:ea typeface="Calibri"/>
                <a:cs typeface="Calibri"/>
                <a:sym typeface="Calibri"/>
              </a:rPr>
              <a:t>class sizes are, on average, around 10 </a:t>
            </a:r>
            <a:r>
              <a:rPr lang="en" sz="1200" b="0" dirty="0" smtClean="0">
                <a:solidFill>
                  <a:schemeClr val="dk1"/>
                </a:solidFill>
                <a:latin typeface="Calibri"/>
                <a:ea typeface="Calibri"/>
                <a:cs typeface="Calibri"/>
                <a:sym typeface="Calibri"/>
              </a:rPr>
              <a:t>youth.</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also learned that not all youth that registered and received a bag would show up!  We stopped putting the T-shirts into the bags to save money.  Youth get their T-shirt after completing the program, at the same time they receive their gift certificate </a:t>
            </a:r>
            <a:r>
              <a:rPr lang="en" sz="1200" b="0" dirty="0" smtClean="0">
                <a:solidFill>
                  <a:schemeClr val="dk1"/>
                </a:solidFill>
                <a:latin typeface="Calibri"/>
                <a:ea typeface="Calibri"/>
                <a:cs typeface="Calibri"/>
                <a:sym typeface="Calibri"/>
              </a:rPr>
              <a:t>incentives.</a:t>
            </a:r>
            <a:endParaRPr lang="en" sz="1200" b="0" dirty="0">
              <a:solidFill>
                <a:schemeClr val="dk1"/>
              </a:solidFill>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are hoping that even if a youth has the bag and doesn’t show they at least have the workbook and if they are curious, they can learn something from </a:t>
            </a:r>
            <a:r>
              <a:rPr lang="en" sz="1200" b="0" dirty="0" smtClean="0">
                <a:solidFill>
                  <a:schemeClr val="dk1"/>
                </a:solidFill>
                <a:latin typeface="Calibri"/>
                <a:ea typeface="Calibri"/>
                <a:cs typeface="Calibri"/>
                <a:sym typeface="Calibri"/>
              </a:rPr>
              <a:t>that.</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However</a:t>
            </a:r>
            <a:r>
              <a:rPr lang="en" sz="1200" b="0" dirty="0">
                <a:solidFill>
                  <a:schemeClr val="dk1"/>
                </a:solidFill>
                <a:latin typeface="Calibri"/>
                <a:ea typeface="Calibri"/>
                <a:cs typeface="Calibri"/>
                <a:sym typeface="Calibri"/>
              </a:rPr>
              <a:t>, they have numerous opportunities to still join a </a:t>
            </a:r>
            <a:r>
              <a:rPr lang="en" sz="1200" b="0" dirty="0" smtClean="0">
                <a:solidFill>
                  <a:schemeClr val="dk1"/>
                </a:solidFill>
                <a:latin typeface="Calibri"/>
                <a:ea typeface="Calibri"/>
                <a:cs typeface="Calibri"/>
                <a:sym typeface="Calibri"/>
              </a:rPr>
              <a:t>camp.</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Camps </a:t>
            </a:r>
            <a:r>
              <a:rPr lang="en" sz="1200" b="0" dirty="0">
                <a:solidFill>
                  <a:schemeClr val="dk1"/>
                </a:solidFill>
                <a:latin typeface="Calibri"/>
                <a:ea typeface="Calibri"/>
                <a:cs typeface="Calibri"/>
                <a:sym typeface="Calibri"/>
              </a:rPr>
              <a:t>run every Saturday, and a youth that registered and doesn’t show, is called and/or emailed about a subsequent camp they can </a:t>
            </a:r>
            <a:r>
              <a:rPr lang="en" sz="1200" b="0" dirty="0" smtClean="0">
                <a:solidFill>
                  <a:schemeClr val="dk1"/>
                </a:solidFill>
                <a:latin typeface="Calibri"/>
                <a:ea typeface="Calibri"/>
                <a:cs typeface="Calibri"/>
                <a:sym typeface="Calibri"/>
              </a:rPr>
              <a:t>attend.</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Also</a:t>
            </a:r>
            <a:r>
              <a:rPr lang="en" sz="1200" b="0" dirty="0">
                <a:solidFill>
                  <a:schemeClr val="dk1"/>
                </a:solidFill>
                <a:latin typeface="Calibri"/>
                <a:ea typeface="Calibri"/>
                <a:cs typeface="Calibri"/>
                <a:sym typeface="Calibri"/>
              </a:rPr>
              <a:t>, when youth register, they get a confirming email and a follow-up </a:t>
            </a:r>
            <a:r>
              <a:rPr lang="en" sz="1200" b="0" dirty="0" smtClean="0">
                <a:solidFill>
                  <a:schemeClr val="dk1"/>
                </a:solidFill>
                <a:latin typeface="Calibri"/>
                <a:ea typeface="Calibri"/>
                <a:cs typeface="Calibri"/>
                <a:sym typeface="Calibri"/>
              </a:rPr>
              <a:t>call.</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This </a:t>
            </a:r>
            <a:r>
              <a:rPr lang="en" sz="1200" b="0" dirty="0">
                <a:solidFill>
                  <a:schemeClr val="dk1"/>
                </a:solidFill>
                <a:latin typeface="Calibri"/>
                <a:ea typeface="Calibri"/>
                <a:cs typeface="Calibri"/>
                <a:sym typeface="Calibri"/>
              </a:rPr>
              <a:t>has definitely increased attendance and </a:t>
            </a:r>
            <a:r>
              <a:rPr lang="en" sz="1200" b="0" dirty="0" smtClean="0">
                <a:solidFill>
                  <a:schemeClr val="dk1"/>
                </a:solidFill>
                <a:latin typeface="Calibri"/>
                <a:ea typeface="Calibri"/>
                <a:cs typeface="Calibri"/>
                <a:sym typeface="Calibri"/>
              </a:rPr>
              <a:t>retention.</a:t>
            </a:r>
            <a:endParaRPr lang="en" sz="1200" b="0" dirty="0">
              <a:solidFill>
                <a:schemeClr val="dk1"/>
              </a:solidFill>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As </a:t>
            </a:r>
            <a:r>
              <a:rPr lang="en" sz="1200" b="0" dirty="0">
                <a:solidFill>
                  <a:schemeClr val="dk1"/>
                </a:solidFill>
                <a:latin typeface="Calibri"/>
                <a:ea typeface="Calibri"/>
                <a:cs typeface="Calibri"/>
                <a:sym typeface="Calibri"/>
              </a:rPr>
              <a:t>far as recruiting, we still have more than 15 recruitment </a:t>
            </a:r>
            <a:r>
              <a:rPr lang="en" sz="1200" b="0" dirty="0" smtClean="0">
                <a:solidFill>
                  <a:schemeClr val="dk1"/>
                </a:solidFill>
                <a:latin typeface="Calibri"/>
                <a:ea typeface="Calibri"/>
                <a:cs typeface="Calibri"/>
                <a:sym typeface="Calibri"/>
              </a:rPr>
              <a:t>partners.</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Also</a:t>
            </a:r>
            <a:r>
              <a:rPr lang="en" sz="1200" b="0" dirty="0">
                <a:solidFill>
                  <a:schemeClr val="dk1"/>
                </a:solidFill>
                <a:latin typeface="Calibri"/>
                <a:ea typeface="Calibri"/>
                <a:cs typeface="Calibri"/>
                <a:sym typeface="Calibri"/>
              </a:rPr>
              <a:t>, one of the questions on our Youth Satisfaction Survey (YSS) is “I would refer a friend to this program</a:t>
            </a:r>
            <a:r>
              <a:rPr lang="en" sz="1200" b="0" dirty="0" smtClean="0">
                <a:solidFill>
                  <a:schemeClr val="dk1"/>
                </a:solidFill>
                <a:latin typeface="Calibri"/>
                <a:ea typeface="Calibri"/>
                <a:cs typeface="Calibri"/>
                <a:sym typeface="Calibri"/>
              </a:rPr>
              <a:t>.”</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t>
            </a:r>
            <a:r>
              <a:rPr lang="en" sz="1200" b="0" dirty="0">
                <a:solidFill>
                  <a:schemeClr val="dk1"/>
                </a:solidFill>
                <a:latin typeface="Calibri"/>
                <a:ea typeface="Calibri"/>
                <a:cs typeface="Calibri"/>
                <a:sym typeface="Calibri"/>
              </a:rPr>
              <a:t>generally get answers such as </a:t>
            </a:r>
            <a:r>
              <a:rPr lang="en" sz="1200" b="0" dirty="0" smtClean="0">
                <a:solidFill>
                  <a:schemeClr val="dk1"/>
                </a:solidFill>
                <a:latin typeface="Calibri"/>
                <a:ea typeface="Calibri"/>
                <a:cs typeface="Calibri"/>
                <a:sym typeface="Calibri"/>
              </a:rPr>
              <a:t>“</a:t>
            </a:r>
            <a:r>
              <a:rPr lang="en" sz="1200" b="0" i="0" dirty="0" smtClean="0">
                <a:solidFill>
                  <a:schemeClr val="dk1"/>
                </a:solidFill>
                <a:latin typeface="Calibri"/>
                <a:ea typeface="Calibri"/>
                <a:cs typeface="Calibri"/>
                <a:sym typeface="Calibri"/>
              </a:rPr>
              <a:t>agree” </a:t>
            </a:r>
            <a:r>
              <a:rPr lang="en" sz="1200" b="0" i="0" dirty="0">
                <a:solidFill>
                  <a:schemeClr val="dk1"/>
                </a:solidFill>
                <a:latin typeface="Calibri"/>
                <a:ea typeface="Calibri"/>
                <a:cs typeface="Calibri"/>
                <a:sym typeface="Calibri"/>
              </a:rPr>
              <a:t>or </a:t>
            </a:r>
            <a:r>
              <a:rPr lang="en" sz="1200" b="0" i="0" dirty="0" smtClean="0">
                <a:solidFill>
                  <a:schemeClr val="dk1"/>
                </a:solidFill>
                <a:latin typeface="Calibri"/>
                <a:ea typeface="Calibri"/>
                <a:cs typeface="Calibri"/>
                <a:sym typeface="Calibri"/>
              </a:rPr>
              <a:t>“strongly agree”</a:t>
            </a:r>
            <a:r>
              <a:rPr lang="en" sz="1200" b="0" dirty="0" smtClean="0">
                <a:solidFill>
                  <a:schemeClr val="dk1"/>
                </a:solidFill>
                <a:latin typeface="Calibri"/>
                <a:ea typeface="Calibri"/>
                <a:cs typeface="Calibri"/>
                <a:sym typeface="Calibri"/>
              </a:rPr>
              <a:t>, </a:t>
            </a:r>
            <a:r>
              <a:rPr lang="en" sz="1200" b="0" dirty="0">
                <a:solidFill>
                  <a:schemeClr val="dk1"/>
                </a:solidFill>
                <a:latin typeface="Calibri"/>
                <a:ea typeface="Calibri"/>
                <a:cs typeface="Calibri"/>
                <a:sym typeface="Calibri"/>
              </a:rPr>
              <a:t>and word-of-mouth is the best form of </a:t>
            </a:r>
            <a:r>
              <a:rPr lang="en" sz="1200" b="0" dirty="0" smtClean="0">
                <a:solidFill>
                  <a:schemeClr val="dk1"/>
                </a:solidFill>
                <a:latin typeface="Calibri"/>
                <a:ea typeface="Calibri"/>
                <a:cs typeface="Calibri"/>
                <a:sym typeface="Calibri"/>
              </a:rPr>
              <a:t>recruitment.</a:t>
            </a:r>
            <a:endParaRPr lang="en" sz="1200" b="0" dirty="0">
              <a:solidFill>
                <a:schemeClr val="dk1"/>
              </a:solidFill>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Dr</a:t>
            </a:r>
            <a:r>
              <a:rPr lang="en" sz="1200" b="0" dirty="0">
                <a:solidFill>
                  <a:schemeClr val="dk1"/>
                </a:solidFill>
                <a:latin typeface="Calibri"/>
                <a:ea typeface="Calibri"/>
                <a:cs typeface="Calibri"/>
                <a:sym typeface="Calibri"/>
              </a:rPr>
              <a:t>. W. Edwards Deming, developer of Total Quality Management said, “Build the quality in up-front</a:t>
            </a:r>
            <a:r>
              <a:rPr lang="en" sz="1200" b="0" dirty="0" smtClean="0">
                <a:solidFill>
                  <a:schemeClr val="dk1"/>
                </a:solidFill>
                <a:latin typeface="Calibri"/>
                <a:ea typeface="Calibri"/>
                <a:cs typeface="Calibri"/>
                <a:sym typeface="Calibri"/>
              </a:rPr>
              <a:t>.”</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Because </a:t>
            </a:r>
            <a:r>
              <a:rPr lang="en" sz="1200" b="0" dirty="0">
                <a:solidFill>
                  <a:schemeClr val="dk1"/>
                </a:solidFill>
                <a:latin typeface="Calibri"/>
                <a:ea typeface="Calibri"/>
                <a:cs typeface="Calibri"/>
                <a:sym typeface="Calibri"/>
              </a:rPr>
              <a:t>we spent so much time developing our virtual model, we didn’t have to make too many changes once we started virtual </a:t>
            </a:r>
            <a:r>
              <a:rPr lang="en" sz="1200" b="0" dirty="0" smtClean="0">
                <a:solidFill>
                  <a:schemeClr val="dk1"/>
                </a:solidFill>
                <a:latin typeface="Calibri"/>
                <a:ea typeface="Calibri"/>
                <a:cs typeface="Calibri"/>
                <a:sym typeface="Calibri"/>
              </a:rPr>
              <a:t>implementation.</a:t>
            </a:r>
            <a:endParaRPr lang="en" sz="1200" b="0" dirty="0">
              <a:solidFill>
                <a:schemeClr val="dk1"/>
              </a:solidFill>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Finally</a:t>
            </a:r>
            <a:r>
              <a:rPr lang="en" sz="1200" b="0" dirty="0">
                <a:solidFill>
                  <a:schemeClr val="dk1"/>
                </a:solidFill>
                <a:latin typeface="Calibri"/>
                <a:ea typeface="Calibri"/>
                <a:cs typeface="Calibri"/>
                <a:sym typeface="Calibri"/>
              </a:rPr>
              <a:t>, we learned that while face-to-face meeting could be held from 10-5, virtual had to be a little shorter, so we do 9:30-3:30 using a series of short breaks rather than several longer </a:t>
            </a:r>
            <a:r>
              <a:rPr lang="en" sz="1200" b="0" dirty="0" smtClean="0">
                <a:solidFill>
                  <a:schemeClr val="dk1"/>
                </a:solidFill>
                <a:latin typeface="Calibri"/>
                <a:ea typeface="Calibri"/>
                <a:cs typeface="Calibri"/>
                <a:sym typeface="Calibri"/>
              </a:rPr>
              <a:t>ones.</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In </a:t>
            </a:r>
            <a:r>
              <a:rPr lang="en" sz="1200" b="0" dirty="0">
                <a:solidFill>
                  <a:schemeClr val="dk1"/>
                </a:solidFill>
                <a:latin typeface="Calibri"/>
                <a:ea typeface="Calibri"/>
                <a:cs typeface="Calibri"/>
                <a:sym typeface="Calibri"/>
              </a:rPr>
              <a:t>face-to-face with longer breaks the youth could talk together which they can’t do </a:t>
            </a:r>
            <a:r>
              <a:rPr lang="en" sz="1200" b="0" dirty="0" smtClean="0">
                <a:solidFill>
                  <a:schemeClr val="dk1"/>
                </a:solidFill>
                <a:latin typeface="Calibri"/>
                <a:ea typeface="Calibri"/>
                <a:cs typeface="Calibri"/>
                <a:sym typeface="Calibri"/>
              </a:rPr>
              <a:t>virtually.</a:t>
            </a: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What </a:t>
            </a:r>
            <a:r>
              <a:rPr lang="en" sz="1200" b="0" dirty="0">
                <a:solidFill>
                  <a:schemeClr val="dk1"/>
                </a:solidFill>
                <a:latin typeface="Calibri"/>
                <a:ea typeface="Calibri"/>
                <a:cs typeface="Calibri"/>
                <a:sym typeface="Calibri"/>
              </a:rPr>
              <a:t>did you </a:t>
            </a:r>
            <a:r>
              <a:rPr lang="en" sz="1200" b="0" dirty="0" smtClean="0">
                <a:solidFill>
                  <a:schemeClr val="dk1"/>
                </a:solidFill>
                <a:latin typeface="Calibri"/>
                <a:ea typeface="Calibri"/>
                <a:cs typeface="Calibri"/>
                <a:sym typeface="Calibri"/>
              </a:rPr>
              <a:t>learn?</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Virtual </a:t>
            </a:r>
            <a:r>
              <a:rPr lang="en" sz="1200" b="0" dirty="0">
                <a:solidFill>
                  <a:schemeClr val="dk1"/>
                </a:solidFill>
                <a:latin typeface="Calibri"/>
                <a:ea typeface="Calibri"/>
                <a:cs typeface="Calibri"/>
                <a:sym typeface="Calibri"/>
              </a:rPr>
              <a:t>delivery is </a:t>
            </a:r>
            <a:r>
              <a:rPr lang="en" sz="1200" b="0" dirty="0" smtClean="0">
                <a:solidFill>
                  <a:schemeClr val="dk1"/>
                </a:solidFill>
                <a:latin typeface="Calibri"/>
                <a:ea typeface="Calibri"/>
                <a:cs typeface="Calibri"/>
                <a:sym typeface="Calibri"/>
              </a:rPr>
              <a:t>doable.</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Youth </a:t>
            </a:r>
            <a:r>
              <a:rPr lang="en" sz="1200" b="0" dirty="0">
                <a:solidFill>
                  <a:schemeClr val="dk1"/>
                </a:solidFill>
                <a:latin typeface="Calibri"/>
                <a:ea typeface="Calibri"/>
                <a:cs typeface="Calibri"/>
                <a:sym typeface="Calibri"/>
              </a:rPr>
              <a:t>and parents need numerous reminders because COVID has put so much strain on </a:t>
            </a:r>
            <a:r>
              <a:rPr lang="en" sz="1200" b="0" dirty="0" smtClean="0">
                <a:solidFill>
                  <a:schemeClr val="dk1"/>
                </a:solidFill>
                <a:latin typeface="Calibri"/>
                <a:ea typeface="Calibri"/>
                <a:cs typeface="Calibri"/>
                <a:sym typeface="Calibri"/>
              </a:rPr>
              <a:t>families.</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Be </a:t>
            </a:r>
            <a:r>
              <a:rPr lang="en" sz="1200" b="0" dirty="0">
                <a:solidFill>
                  <a:schemeClr val="dk1"/>
                </a:solidFill>
                <a:latin typeface="Calibri"/>
                <a:ea typeface="Calibri"/>
                <a:cs typeface="Calibri"/>
                <a:sym typeface="Calibri"/>
              </a:rPr>
              <a:t>sure to tell youth they need to be on camera and since we only have 10, we like them to be </a:t>
            </a:r>
            <a:r>
              <a:rPr lang="en" sz="1200" b="0" dirty="0" smtClean="0">
                <a:solidFill>
                  <a:schemeClr val="dk1"/>
                </a:solidFill>
                <a:latin typeface="Calibri"/>
                <a:ea typeface="Calibri"/>
                <a:cs typeface="Calibri"/>
                <a:sym typeface="Calibri"/>
              </a:rPr>
              <a:t>unmuted.</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Tell </a:t>
            </a:r>
            <a:r>
              <a:rPr lang="en" sz="1200" b="0" dirty="0">
                <a:solidFill>
                  <a:schemeClr val="dk1"/>
                </a:solidFill>
                <a:latin typeface="Calibri"/>
                <a:ea typeface="Calibri"/>
                <a:cs typeface="Calibri"/>
                <a:sym typeface="Calibri"/>
              </a:rPr>
              <a:t>parents to not have younger siblings in the room as content is sensitive in </a:t>
            </a:r>
            <a:r>
              <a:rPr lang="en" sz="1200" b="0" dirty="0" smtClean="0">
                <a:solidFill>
                  <a:schemeClr val="dk1"/>
                </a:solidFill>
                <a:latin typeface="Calibri"/>
                <a:ea typeface="Calibri"/>
                <a:cs typeface="Calibri"/>
                <a:sym typeface="Calibri"/>
              </a:rPr>
              <a:t>nature.</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From </a:t>
            </a:r>
            <a:r>
              <a:rPr lang="en" sz="1200" b="0" dirty="0">
                <a:solidFill>
                  <a:schemeClr val="dk1"/>
                </a:solidFill>
                <a:latin typeface="Calibri"/>
                <a:ea typeface="Calibri"/>
                <a:cs typeface="Calibri"/>
                <a:sym typeface="Calibri"/>
              </a:rPr>
              <a:t>the YSS we learned that youth really like our facilitators and they enjoy the activities</a:t>
            </a:r>
            <a:r>
              <a:rPr lang="en" sz="1200" b="0" dirty="0" smtClean="0">
                <a:solidFill>
                  <a:schemeClr val="dk1"/>
                </a:solidFill>
                <a:latin typeface="Calibri"/>
                <a:ea typeface="Calibri"/>
                <a:cs typeface="Calibri"/>
                <a:sym typeface="Calibri"/>
              </a:rPr>
              <a:t>.</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Facilitators </a:t>
            </a:r>
            <a:r>
              <a:rPr lang="en" sz="1200" b="0" dirty="0">
                <a:solidFill>
                  <a:schemeClr val="dk1"/>
                </a:solidFill>
                <a:latin typeface="Calibri"/>
                <a:ea typeface="Calibri"/>
                <a:cs typeface="Calibri"/>
                <a:sym typeface="Calibri"/>
              </a:rPr>
              <a:t>need to use appropriate humor, stories, and other engagement </a:t>
            </a:r>
            <a:r>
              <a:rPr lang="en" sz="1200" b="0" dirty="0" smtClean="0">
                <a:solidFill>
                  <a:schemeClr val="dk1"/>
                </a:solidFill>
                <a:latin typeface="Calibri"/>
                <a:ea typeface="Calibri"/>
                <a:cs typeface="Calibri"/>
                <a:sym typeface="Calibri"/>
              </a:rPr>
              <a:t>techniques.</a:t>
            </a:r>
            <a:endParaRPr lang="en" sz="1200" b="0" dirty="0">
              <a:solidFill>
                <a:schemeClr val="dk1"/>
              </a:solidFill>
              <a:latin typeface="Calibri"/>
              <a:ea typeface="Calibri"/>
              <a:cs typeface="Calibri"/>
              <a:sym typeface="Calibri"/>
            </a:endParaRP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For </a:t>
            </a:r>
            <a:r>
              <a:rPr lang="en" sz="1200" b="0" dirty="0">
                <a:solidFill>
                  <a:schemeClr val="dk1"/>
                </a:solidFill>
                <a:latin typeface="Calibri"/>
                <a:ea typeface="Calibri"/>
                <a:cs typeface="Calibri"/>
                <a:sym typeface="Calibri"/>
              </a:rPr>
              <a:t>us, a plus is not having to find and set up a location for services</a:t>
            </a:r>
            <a:r>
              <a:rPr lang="en" sz="1200" b="0" dirty="0" smtClean="0">
                <a:solidFill>
                  <a:schemeClr val="dk1"/>
                </a:solidFill>
                <a:latin typeface="Calibri"/>
                <a:ea typeface="Calibri"/>
                <a:cs typeface="Calibri"/>
                <a:sym typeface="Calibri"/>
              </a:rPr>
              <a:t>.</a:t>
            </a:r>
            <a:endParaRPr sz="1200" b="0" dirty="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endParaRPr sz="1200" b="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8faa91c7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8faa91c7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What </a:t>
            </a:r>
            <a:r>
              <a:rPr lang="en" sz="1200" b="0" dirty="0">
                <a:latin typeface="Calibri" panose="020F0502020204030204" pitchFamily="34" charset="0"/>
                <a:cs typeface="Calibri" panose="020F0502020204030204" pitchFamily="34" charset="0"/>
                <a:sym typeface="Calibri"/>
              </a:rPr>
              <a:t>worked well? </a:t>
            </a:r>
          </a:p>
          <a:p>
            <a:pPr marL="628650" lvl="1" indent="-171450" algn="l" rtl="0">
              <a:lnSpc>
                <a:spcPct val="115000"/>
              </a:lnSpc>
              <a:spcBef>
                <a:spcPts val="1600"/>
              </a:spcBef>
              <a:spcAft>
                <a:spcPts val="0"/>
              </a:spcAft>
              <a:buClr>
                <a:schemeClr val="dk1"/>
              </a:buClr>
              <a:buSzPts val="1100"/>
            </a:pPr>
            <a:r>
              <a:rPr lang="en" sz="1200" dirty="0" smtClean="0">
                <a:latin typeface="Calibri" panose="020F0502020204030204" pitchFamily="34" charset="0"/>
                <a:cs typeface="Calibri" panose="020F0502020204030204" pitchFamily="34" charset="0"/>
                <a:sym typeface="Calibri"/>
              </a:rPr>
              <a:t>Jill </a:t>
            </a:r>
            <a:r>
              <a:rPr lang="en" sz="1200" dirty="0">
                <a:latin typeface="Calibri" panose="020F0502020204030204" pitchFamily="34" charset="0"/>
                <a:cs typeface="Calibri" panose="020F0502020204030204" pitchFamily="34" charset="0"/>
                <a:sym typeface="Calibri"/>
              </a:rPr>
              <a:t>will provide a brief </a:t>
            </a:r>
            <a:r>
              <a:rPr lang="en" sz="1200" dirty="0" smtClean="0">
                <a:latin typeface="Calibri" panose="020F0502020204030204" pitchFamily="34" charset="0"/>
                <a:cs typeface="Calibri" panose="020F0502020204030204" pitchFamily="34" charset="0"/>
                <a:sym typeface="Calibri"/>
              </a:rPr>
              <a:t>summary </a:t>
            </a:r>
            <a:r>
              <a:rPr lang="en" sz="1200" dirty="0">
                <a:latin typeface="Calibri" panose="020F0502020204030204" pitchFamily="34" charset="0"/>
                <a:cs typeface="Calibri" panose="020F0502020204030204" pitchFamily="34" charset="0"/>
                <a:sym typeface="Calibri"/>
              </a:rPr>
              <a:t>of the program they are implementing and the </a:t>
            </a:r>
            <a:r>
              <a:rPr lang="en" sz="1200" dirty="0" smtClean="0">
                <a:latin typeface="Calibri" panose="020F0502020204030204" pitchFamily="34" charset="0"/>
                <a:cs typeface="Calibri" panose="020F0502020204030204" pitchFamily="34" charset="0"/>
                <a:sym typeface="Calibri"/>
              </a:rPr>
              <a:t>setting.</a:t>
            </a:r>
          </a:p>
          <a:p>
            <a:pPr marL="628650" lvl="1"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Incentivize.</a:t>
            </a:r>
          </a:p>
          <a:p>
            <a:pPr marL="1085850" lvl="2"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We </a:t>
            </a:r>
            <a:r>
              <a:rPr lang="en" sz="1200" b="0" dirty="0">
                <a:latin typeface="Calibri" panose="020F0502020204030204" pitchFamily="34" charset="0"/>
                <a:cs typeface="Calibri" panose="020F0502020204030204" pitchFamily="34" charset="0"/>
                <a:sym typeface="Calibri"/>
              </a:rPr>
              <a:t>talked to teens and asked them what would help ensure they participated in the </a:t>
            </a:r>
            <a:r>
              <a:rPr lang="en" sz="1200" b="0" dirty="0" smtClean="0">
                <a:latin typeface="Calibri" panose="020F0502020204030204" pitchFamily="34" charset="0"/>
                <a:cs typeface="Calibri" panose="020F0502020204030204" pitchFamily="34" charset="0"/>
                <a:sym typeface="Calibri"/>
              </a:rPr>
              <a:t>program.</a:t>
            </a:r>
          </a:p>
          <a:p>
            <a:pPr marL="1085850" lvl="2"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Almost </a:t>
            </a:r>
            <a:r>
              <a:rPr lang="en" sz="1200" b="0" dirty="0">
                <a:latin typeface="Calibri" panose="020F0502020204030204" pitchFamily="34" charset="0"/>
                <a:cs typeface="Calibri" panose="020F0502020204030204" pitchFamily="34" charset="0"/>
                <a:sym typeface="Calibri"/>
              </a:rPr>
              <a:t>all of them said </a:t>
            </a:r>
            <a:r>
              <a:rPr lang="en" sz="1200" b="0" dirty="0" smtClean="0">
                <a:latin typeface="Calibri" panose="020F0502020204030204" pitchFamily="34" charset="0"/>
                <a:cs typeface="Calibri" panose="020F0502020204030204" pitchFamily="34" charset="0"/>
                <a:sym typeface="Calibri"/>
              </a:rPr>
              <a:t>money.</a:t>
            </a:r>
          </a:p>
          <a:p>
            <a:pPr marL="1085850" lvl="2"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So</a:t>
            </a:r>
            <a:r>
              <a:rPr lang="en" sz="1200" b="0" dirty="0">
                <a:latin typeface="Calibri" panose="020F0502020204030204" pitchFamily="34" charset="0"/>
                <a:cs typeface="Calibri" panose="020F0502020204030204" pitchFamily="34" charset="0"/>
                <a:sym typeface="Calibri"/>
              </a:rPr>
              <a:t>, then we asked what kind of gift cards they would </a:t>
            </a:r>
            <a:r>
              <a:rPr lang="en" sz="1200" b="0" dirty="0" smtClean="0">
                <a:latin typeface="Calibri" panose="020F0502020204030204" pitchFamily="34" charset="0"/>
                <a:cs typeface="Calibri" panose="020F0502020204030204" pitchFamily="34" charset="0"/>
                <a:sym typeface="Calibri"/>
              </a:rPr>
              <a:t>like.</a:t>
            </a:r>
          </a:p>
          <a:p>
            <a:pPr marL="1543050" lvl="3"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The </a:t>
            </a:r>
            <a:r>
              <a:rPr lang="en" sz="1200" b="0" dirty="0">
                <a:latin typeface="Calibri" panose="020F0502020204030204" pitchFamily="34" charset="0"/>
                <a:cs typeface="Calibri" panose="020F0502020204030204" pitchFamily="34" charset="0"/>
                <a:sym typeface="Calibri"/>
              </a:rPr>
              <a:t>top three were gas, Amazon, </a:t>
            </a:r>
            <a:r>
              <a:rPr lang="en" sz="1200" b="0" dirty="0" smtClean="0">
                <a:latin typeface="Calibri" panose="020F0502020204030204" pitchFamily="34" charset="0"/>
                <a:cs typeface="Calibri" panose="020F0502020204030204" pitchFamily="34" charset="0"/>
                <a:sym typeface="Calibri"/>
              </a:rPr>
              <a:t>food.</a:t>
            </a:r>
          </a:p>
          <a:p>
            <a:pPr marL="1085850" lvl="2"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We </a:t>
            </a:r>
            <a:r>
              <a:rPr lang="en" sz="1200" b="0" dirty="0">
                <a:latin typeface="Calibri" panose="020F0502020204030204" pitchFamily="34" charset="0"/>
                <a:cs typeface="Calibri" panose="020F0502020204030204" pitchFamily="34" charset="0"/>
                <a:sym typeface="Calibri"/>
              </a:rPr>
              <a:t>do it different ways so the youth don’t know what they could win each </a:t>
            </a:r>
            <a:r>
              <a:rPr lang="en" sz="1200" b="0" dirty="0" smtClean="0">
                <a:latin typeface="Calibri" panose="020F0502020204030204" pitchFamily="34" charset="0"/>
                <a:cs typeface="Calibri" panose="020F0502020204030204" pitchFamily="34" charset="0"/>
                <a:sym typeface="Calibri"/>
              </a:rPr>
              <a:t>day.</a:t>
            </a:r>
          </a:p>
          <a:p>
            <a:pPr marL="1543050" lvl="3"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Some </a:t>
            </a:r>
            <a:r>
              <a:rPr lang="en" sz="1200" b="0" dirty="0">
                <a:latin typeface="Calibri" panose="020F0502020204030204" pitchFamily="34" charset="0"/>
                <a:cs typeface="Calibri" panose="020F0502020204030204" pitchFamily="34" charset="0"/>
                <a:sym typeface="Calibri"/>
              </a:rPr>
              <a:t>days we do a gift card for the VP (most valuable participant, and we let the youth vote on who should get it), other days we do random drawing for a gift card, some days we don’t do any gift </a:t>
            </a:r>
            <a:r>
              <a:rPr lang="en" sz="1200" b="0" dirty="0" smtClean="0">
                <a:latin typeface="Calibri" panose="020F0502020204030204" pitchFamily="34" charset="0"/>
                <a:cs typeface="Calibri" panose="020F0502020204030204" pitchFamily="34" charset="0"/>
                <a:sym typeface="Calibri"/>
              </a:rPr>
              <a:t>cards.</a:t>
            </a:r>
          </a:p>
          <a:p>
            <a:pPr marL="1543050" lvl="3"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We </a:t>
            </a:r>
            <a:r>
              <a:rPr lang="en" sz="1200" b="0" dirty="0">
                <a:latin typeface="Calibri" panose="020F0502020204030204" pitchFamily="34" charset="0"/>
                <a:cs typeface="Calibri" panose="020F0502020204030204" pitchFamily="34" charset="0"/>
                <a:sym typeface="Calibri"/>
              </a:rPr>
              <a:t>will also put their name in for every day they attend and participate in the program to win a bigger gift card at the end of </a:t>
            </a:r>
            <a:r>
              <a:rPr lang="en" sz="1200" b="0" dirty="0" smtClean="0">
                <a:latin typeface="Calibri" panose="020F0502020204030204" pitchFamily="34" charset="0"/>
                <a:cs typeface="Calibri" panose="020F0502020204030204" pitchFamily="34" charset="0"/>
                <a:sym typeface="Calibri"/>
              </a:rPr>
              <a:t>programming.</a:t>
            </a:r>
          </a:p>
          <a:p>
            <a:pPr marL="1085850" lvl="2" indent="-171450" algn="l" rtl="0">
              <a:lnSpc>
                <a:spcPct val="115000"/>
              </a:lnSpc>
              <a:spcBef>
                <a:spcPts val="16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We </a:t>
            </a:r>
            <a:r>
              <a:rPr lang="en" sz="1200" b="0" dirty="0">
                <a:latin typeface="Calibri" panose="020F0502020204030204" pitchFamily="34" charset="0"/>
                <a:cs typeface="Calibri" panose="020F0502020204030204" pitchFamily="34" charset="0"/>
                <a:sym typeface="Calibri"/>
              </a:rPr>
              <a:t>also do care packages for smaller groups, where we send food, beverages, resources, and some fun giveaways.  </a:t>
            </a:r>
            <a:endParaRPr sz="1200" b="0" dirty="0">
              <a:latin typeface="Calibri" panose="020F0502020204030204" pitchFamily="34" charset="0"/>
              <a:cs typeface="Calibri" panose="020F0502020204030204" pitchFamily="34" charset="0"/>
              <a:sym typeface="Calibri"/>
            </a:endParaRPr>
          </a:p>
          <a:p>
            <a:pPr marL="171450" lvl="0" indent="-171450" algn="l" rtl="0">
              <a:lnSpc>
                <a:spcPct val="115000"/>
              </a:lnSpc>
              <a:spcBef>
                <a:spcPts val="1200"/>
              </a:spcBef>
              <a:spcAft>
                <a:spcPts val="0"/>
              </a:spcAft>
              <a:buClr>
                <a:schemeClr val="dk1"/>
              </a:buClr>
              <a:buSzPts val="1100"/>
            </a:pPr>
            <a:r>
              <a:rPr lang="en" sz="1200" b="0" dirty="0">
                <a:latin typeface="Calibri" panose="020F0502020204030204" pitchFamily="34" charset="0"/>
                <a:cs typeface="Calibri" panose="020F0502020204030204" pitchFamily="34" charset="0"/>
                <a:sym typeface="Calibri"/>
              </a:rPr>
              <a:t>What would you do differently next </a:t>
            </a:r>
            <a:r>
              <a:rPr lang="en" sz="1200" b="0" dirty="0" smtClean="0">
                <a:latin typeface="Calibri" panose="020F0502020204030204" pitchFamily="34" charset="0"/>
                <a:cs typeface="Calibri" panose="020F0502020204030204" pitchFamily="34" charset="0"/>
                <a:sym typeface="Calibri"/>
              </a:rPr>
              <a:t>time?</a:t>
            </a:r>
          </a:p>
          <a:p>
            <a:pPr marL="628650" lvl="1" indent="-171450" algn="l" rtl="0">
              <a:lnSpc>
                <a:spcPct val="115000"/>
              </a:lnSpc>
              <a:spcBef>
                <a:spcPts val="12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I </a:t>
            </a:r>
            <a:r>
              <a:rPr lang="en" sz="1200" b="0" dirty="0">
                <a:latin typeface="Calibri" panose="020F0502020204030204" pitchFamily="34" charset="0"/>
                <a:cs typeface="Calibri" panose="020F0502020204030204" pitchFamily="34" charset="0"/>
                <a:sym typeface="Calibri"/>
              </a:rPr>
              <a:t>would have some youth leaders help us determine the best virtual adaptations that their peers would enjoy and bring more </a:t>
            </a:r>
            <a:r>
              <a:rPr lang="en" sz="1200" b="0" dirty="0" smtClean="0">
                <a:latin typeface="Calibri" panose="020F0502020204030204" pitchFamily="34" charset="0"/>
                <a:cs typeface="Calibri" panose="020F0502020204030204" pitchFamily="34" charset="0"/>
                <a:sym typeface="Calibri"/>
              </a:rPr>
              <a:t>engagement.</a:t>
            </a:r>
            <a:endParaRPr sz="1200" b="0" dirty="0">
              <a:latin typeface="Calibri" panose="020F0502020204030204" pitchFamily="34" charset="0"/>
              <a:cs typeface="Calibri" panose="020F0502020204030204" pitchFamily="34" charset="0"/>
              <a:sym typeface="Calibri"/>
            </a:endParaRPr>
          </a:p>
          <a:p>
            <a:pPr marL="171450" lvl="0" indent="-171450" algn="l" rtl="0">
              <a:lnSpc>
                <a:spcPct val="115000"/>
              </a:lnSpc>
              <a:spcBef>
                <a:spcPts val="1200"/>
              </a:spcBef>
              <a:spcAft>
                <a:spcPts val="0"/>
              </a:spcAft>
              <a:buClr>
                <a:schemeClr val="dk1"/>
              </a:buClr>
              <a:buSzPts val="1100"/>
            </a:pPr>
            <a:r>
              <a:rPr lang="en" sz="1200" b="0" dirty="0">
                <a:latin typeface="Calibri" panose="020F0502020204030204" pitchFamily="34" charset="0"/>
                <a:cs typeface="Calibri" panose="020F0502020204030204" pitchFamily="34" charset="0"/>
                <a:sym typeface="Calibri"/>
              </a:rPr>
              <a:t>What did you </a:t>
            </a:r>
            <a:r>
              <a:rPr lang="en" sz="1200" b="0" dirty="0" smtClean="0">
                <a:latin typeface="Calibri" panose="020F0502020204030204" pitchFamily="34" charset="0"/>
                <a:cs typeface="Calibri" panose="020F0502020204030204" pitchFamily="34" charset="0"/>
                <a:sym typeface="Calibri"/>
              </a:rPr>
              <a:t>learn?</a:t>
            </a:r>
            <a:endParaRPr lang="en" sz="1200" b="0" dirty="0">
              <a:latin typeface="Calibri" panose="020F0502020204030204" pitchFamily="34" charset="0"/>
              <a:cs typeface="Calibri" panose="020F0502020204030204" pitchFamily="34" charset="0"/>
              <a:sym typeface="Calibri"/>
            </a:endParaRPr>
          </a:p>
          <a:p>
            <a:pPr marL="628650" lvl="1" indent="-171450" algn="l" rtl="0">
              <a:lnSpc>
                <a:spcPct val="115000"/>
              </a:lnSpc>
              <a:spcBef>
                <a:spcPts val="12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No </a:t>
            </a:r>
            <a:r>
              <a:rPr lang="en" sz="1200" b="0" dirty="0">
                <a:latin typeface="Calibri" panose="020F0502020204030204" pitchFamily="34" charset="0"/>
                <a:cs typeface="Calibri" panose="020F0502020204030204" pitchFamily="34" charset="0"/>
                <a:sym typeface="Calibri"/>
              </a:rPr>
              <a:t>matter what you offer or how hard you try, you might just get a couple of students to </a:t>
            </a:r>
            <a:r>
              <a:rPr lang="en" sz="1200" b="0" dirty="0" smtClean="0">
                <a:latin typeface="Calibri" panose="020F0502020204030204" pitchFamily="34" charset="0"/>
                <a:cs typeface="Calibri" panose="020F0502020204030204" pitchFamily="34" charset="0"/>
                <a:sym typeface="Calibri"/>
              </a:rPr>
              <a:t>participate.</a:t>
            </a:r>
          </a:p>
          <a:p>
            <a:pPr marL="628650" lvl="1" indent="-171450" algn="l" rtl="0">
              <a:lnSpc>
                <a:spcPct val="115000"/>
              </a:lnSpc>
              <a:spcBef>
                <a:spcPts val="12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Keep trying.</a:t>
            </a:r>
          </a:p>
          <a:p>
            <a:pPr marL="628650" lvl="1" indent="-171450" algn="l" rtl="0">
              <a:lnSpc>
                <a:spcPct val="115000"/>
              </a:lnSpc>
              <a:spcBef>
                <a:spcPts val="12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Talk </a:t>
            </a:r>
            <a:r>
              <a:rPr lang="en" sz="1200" b="0" dirty="0">
                <a:latin typeface="Calibri" panose="020F0502020204030204" pitchFamily="34" charset="0"/>
                <a:cs typeface="Calibri" panose="020F0502020204030204" pitchFamily="34" charset="0"/>
                <a:sym typeface="Calibri"/>
              </a:rPr>
              <a:t>to youth and find out why and what you can do </a:t>
            </a:r>
            <a:r>
              <a:rPr lang="en" sz="1200" b="0" dirty="0" smtClean="0">
                <a:latin typeface="Calibri" panose="020F0502020204030204" pitchFamily="34" charset="0"/>
                <a:cs typeface="Calibri" panose="020F0502020204030204" pitchFamily="34" charset="0"/>
                <a:sym typeface="Calibri"/>
              </a:rPr>
              <a:t>differently.</a:t>
            </a:r>
          </a:p>
          <a:p>
            <a:pPr marL="628650" lvl="1" indent="-171450" algn="l" rtl="0">
              <a:lnSpc>
                <a:spcPct val="115000"/>
              </a:lnSpc>
              <a:spcBef>
                <a:spcPts val="1200"/>
              </a:spcBef>
              <a:spcAft>
                <a:spcPts val="0"/>
              </a:spcAft>
              <a:buClr>
                <a:schemeClr val="dk1"/>
              </a:buClr>
              <a:buSzPts val="1100"/>
            </a:pPr>
            <a:r>
              <a:rPr lang="en" sz="1200" b="0" dirty="0" smtClean="0">
                <a:latin typeface="Calibri" panose="020F0502020204030204" pitchFamily="34" charset="0"/>
                <a:cs typeface="Calibri" panose="020F0502020204030204" pitchFamily="34" charset="0"/>
                <a:sym typeface="Calibri"/>
              </a:rPr>
              <a:t>Don’t </a:t>
            </a:r>
            <a:r>
              <a:rPr lang="en" sz="1200" b="0" dirty="0">
                <a:latin typeface="Calibri" panose="020F0502020204030204" pitchFamily="34" charset="0"/>
                <a:cs typeface="Calibri" panose="020F0502020204030204" pitchFamily="34" charset="0"/>
                <a:sym typeface="Calibri"/>
              </a:rPr>
              <a:t>get discouraged because a couple of youth are better than none, and they have friends they might share the information with, so you are reaching more youth than you think</a:t>
            </a:r>
            <a:r>
              <a:rPr lang="en" sz="1200" b="0" dirty="0" smtClean="0">
                <a:latin typeface="Calibri" panose="020F0502020204030204" pitchFamily="34" charset="0"/>
                <a:cs typeface="Calibri" panose="020F0502020204030204" pitchFamily="34" charset="0"/>
                <a:sym typeface="Calibri"/>
              </a:rPr>
              <a:t>.</a:t>
            </a:r>
            <a:endParaRPr sz="1200" b="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b8faa91c7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b8faa91c7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1600"/>
              </a:spcBef>
              <a:spcAft>
                <a:spcPts val="0"/>
              </a:spcAft>
              <a:buClr>
                <a:schemeClr val="dk1"/>
              </a:buClr>
              <a:buSzPts val="1100"/>
            </a:pPr>
            <a:r>
              <a:rPr lang="en" sz="1200" b="0" dirty="0" smtClean="0">
                <a:solidFill>
                  <a:schemeClr val="dk1"/>
                </a:solidFill>
                <a:latin typeface="Calibri"/>
                <a:ea typeface="Calibri"/>
                <a:cs typeface="Calibri"/>
                <a:sym typeface="Calibri"/>
              </a:rPr>
              <a:t>What worked well?</a:t>
            </a:r>
          </a:p>
          <a:p>
            <a:pPr marL="628650" lvl="1" indent="-171450" algn="l" rtl="0">
              <a:lnSpc>
                <a:spcPct val="115000"/>
              </a:lnSpc>
              <a:spcBef>
                <a:spcPts val="1600"/>
              </a:spcBef>
              <a:spcAft>
                <a:spcPts val="0"/>
              </a:spcAft>
              <a:buClr>
                <a:schemeClr val="dk1"/>
              </a:buClr>
              <a:buSzPts val="1100"/>
            </a:pPr>
            <a:r>
              <a:rPr lang="en" sz="1200" b="0" dirty="0" smtClean="0">
                <a:solidFill>
                  <a:schemeClr val="dk1"/>
                </a:solidFill>
                <a:latin typeface="Calibri"/>
                <a:ea typeface="Calibri"/>
                <a:cs typeface="Calibri"/>
                <a:sym typeface="Calibri"/>
              </a:rPr>
              <a:t>Kara will provide a brief reminder of the program they are implementing and the setting</a:t>
            </a:r>
          </a:p>
          <a:p>
            <a:pPr marL="628650" lvl="1" indent="-171450" algn="l" rtl="0">
              <a:lnSpc>
                <a:spcPct val="115000"/>
              </a:lnSpc>
              <a:spcBef>
                <a:spcPts val="1600"/>
              </a:spcBef>
              <a:spcAft>
                <a:spcPts val="0"/>
              </a:spcAft>
              <a:buClr>
                <a:schemeClr val="dk1"/>
              </a:buClr>
              <a:buSzPts val="1100"/>
            </a:pPr>
            <a:r>
              <a:rPr lang="en" sz="1200" b="0" dirty="0" smtClean="0">
                <a:solidFill>
                  <a:schemeClr val="dk1"/>
                </a:solidFill>
                <a:latin typeface="Calibri"/>
                <a:ea typeface="Calibri"/>
                <a:cs typeface="Calibri"/>
                <a:sym typeface="Calibri"/>
              </a:rPr>
              <a:t>Use of EdTech tools - Pear Deck, Kahoot, Flipgrid, Google Docs to retain teens as it increases participation and engagement.</a:t>
            </a:r>
          </a:p>
          <a:p>
            <a:pPr marL="628650" lvl="1" indent="-171450" algn="l" rtl="0">
              <a:lnSpc>
                <a:spcPct val="115000"/>
              </a:lnSpc>
              <a:spcBef>
                <a:spcPts val="1600"/>
              </a:spcBef>
              <a:spcAft>
                <a:spcPts val="0"/>
              </a:spcAft>
              <a:buClr>
                <a:schemeClr val="dk1"/>
              </a:buClr>
              <a:buSzPts val="1100"/>
            </a:pPr>
            <a:r>
              <a:rPr lang="en" sz="1200" b="0" dirty="0" smtClean="0">
                <a:solidFill>
                  <a:schemeClr val="dk1"/>
                </a:solidFill>
                <a:latin typeface="Calibri"/>
                <a:ea typeface="Calibri"/>
                <a:cs typeface="Calibri"/>
                <a:sym typeface="Calibri"/>
              </a:rPr>
              <a:t>Work with school districts and offer the ability to flex and pivot to meet their needs and restrictions.</a:t>
            </a:r>
          </a:p>
          <a:p>
            <a:pPr marL="628650" lvl="1" indent="-171450" algn="l" rtl="0">
              <a:lnSpc>
                <a:spcPct val="115000"/>
              </a:lnSpc>
              <a:spcBef>
                <a:spcPts val="1600"/>
              </a:spcBef>
              <a:spcAft>
                <a:spcPts val="0"/>
              </a:spcAft>
              <a:buClr>
                <a:schemeClr val="dk1"/>
              </a:buClr>
              <a:buSzPts val="1100"/>
            </a:pPr>
            <a:r>
              <a:rPr lang="en" sz="1200" b="0" dirty="0" smtClean="0">
                <a:solidFill>
                  <a:schemeClr val="dk1"/>
                </a:solidFill>
                <a:latin typeface="Calibri"/>
                <a:ea typeface="Calibri"/>
                <a:cs typeface="Calibri"/>
                <a:sym typeface="Calibri"/>
              </a:rPr>
              <a:t>Purchasing headphones for teens to use in the classroom when the instructor is remoted in to students physically in the classroom.</a:t>
            </a:r>
          </a:p>
          <a:p>
            <a:pPr marL="628650" lvl="1" indent="-171450" algn="l" rtl="0">
              <a:lnSpc>
                <a:spcPct val="115000"/>
              </a:lnSpc>
              <a:spcBef>
                <a:spcPts val="1600"/>
              </a:spcBef>
              <a:spcAft>
                <a:spcPts val="0"/>
              </a:spcAft>
              <a:buClr>
                <a:schemeClr val="dk1"/>
              </a:buClr>
              <a:buSzPts val="1100"/>
            </a:pPr>
            <a:r>
              <a:rPr lang="en" sz="1200" b="0" dirty="0" smtClean="0">
                <a:solidFill>
                  <a:schemeClr val="dk1"/>
                </a:solidFill>
                <a:latin typeface="Calibri"/>
                <a:ea typeface="Calibri"/>
                <a:cs typeface="Calibri"/>
                <a:sym typeface="Calibri"/>
              </a:rPr>
              <a:t>Engaging Families - Family Trivia Nights, e-newsletter.</a:t>
            </a:r>
            <a:endParaRPr sz="1200" b="0" dirty="0" smtClean="0">
              <a:solidFill>
                <a:schemeClr val="dk1"/>
              </a:solidFill>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What would you do differently next time?</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Involving more stakeholders in the initial meetings (ie, teachers in the initial meetings in the school districts).</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Buy in from the classroom teachers is huge in the success of the program from the beginning.</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For example, at one of our school districts it took longer for teacher buy-in after implementation where we could have had more teacher support if we involved them in earlier meetings.</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Ask more questions beforehand about the school’s resources for implementing virtually and connect with the school/partner’s tech person to assist with troubleshooting and/or getting the right equipment.</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Instructor may need to get a school email.</a:t>
            </a:r>
          </a:p>
          <a:p>
            <a:pPr marL="171450" lvl="0"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What did you learn?</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Keep it simple. </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Choose only 3-4 Ed Tech tools as both the instructors and the students have to learn them.</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It’s ok to pause a lesson if there is a topic that the teens really want to discuss.</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Some of the teens wanted a break from talking about COVID and social justice issues, even though they found them important, covering heavy topics can weigh emotionally on the teens.</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It is important to flex with the needs of your partners, and also to speak up when a solution may not be well heard the first time or not addressed recently.</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One of our partners had a blanket policy from early on in the pandemic that they did not allow outside providers into the building.</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were working on a solution for our instructor to remote in while the teens were physically in the building.</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This presented some tech issues.</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approached the principal to inquire about the “no outsider” policy and they did get approval for our instructor to teach in-person.</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Although our organization focuses on equity and inclusion, the pandemic has brought to the forefront and highlighted the inequities in our country, specifically in our education system.</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We began a partnership with a new school district in August, knowing that there would be barriers to meeting our attendance goal but knew this is a community we needed to serve.</a:t>
            </a:r>
          </a:p>
          <a:p>
            <a:pPr marL="1085850" lvl="2"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In addition to an incentive plan involving e-gift cards, we bought each of the students earbuds to help with engagement when they are present in the classroom but our instructor implements virtually.</a:t>
            </a:r>
          </a:p>
          <a:p>
            <a:pPr marL="628650" lvl="1" indent="-171450" algn="l" rtl="0">
              <a:lnSpc>
                <a:spcPct val="115000"/>
              </a:lnSpc>
              <a:spcBef>
                <a:spcPts val="1200"/>
              </a:spcBef>
              <a:spcAft>
                <a:spcPts val="0"/>
              </a:spcAft>
              <a:buClr>
                <a:schemeClr val="dk1"/>
              </a:buClr>
              <a:buSzPts val="1100"/>
            </a:pPr>
            <a:r>
              <a:rPr lang="en" sz="1200" b="0" dirty="0" smtClean="0">
                <a:solidFill>
                  <a:schemeClr val="dk1"/>
                </a:solidFill>
                <a:latin typeface="Calibri"/>
                <a:ea typeface="Calibri"/>
                <a:cs typeface="Calibri"/>
                <a:sym typeface="Calibri"/>
              </a:rPr>
              <a:t>Working with schools on implementing over a series of years (ie, 7th, 9th and 11th grades) is ideal for retention.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0"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9400" y="35153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Lato Light"/>
              <a:buNone/>
              <a:defRPr sz="2800">
                <a:latin typeface="Lato Light"/>
                <a:ea typeface="Lato Light"/>
                <a:cs typeface="Lato Light"/>
                <a:sym typeface="La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335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61125" y="528325"/>
            <a:ext cx="598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1"/>
          <p:cNvSpPr txBox="1">
            <a:spLocks noGrp="1"/>
          </p:cNvSpPr>
          <p:nvPr>
            <p:ph type="body" idx="1"/>
          </p:nvPr>
        </p:nvSpPr>
        <p:spPr>
          <a:xfrm>
            <a:off x="461125" y="1380050"/>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461125" y="602413"/>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461125" y="1336788"/>
            <a:ext cx="6823800" cy="320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00100" y="962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800100" y="2003350"/>
            <a:ext cx="80322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75" name="Google Shape;75;p13"/>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76" name="Google Shape;76;p13"/>
          <p:cNvPicPr preferRelativeResize="0"/>
          <p:nvPr/>
        </p:nvPicPr>
        <p:blipFill>
          <a:blip r:embed="rId4">
            <a:alphaModFix/>
          </a:blip>
          <a:stretch>
            <a:fillRect/>
          </a:stretch>
        </p:blipFill>
        <p:spPr>
          <a:xfrm>
            <a:off x="1012062" y="1586988"/>
            <a:ext cx="1487147" cy="134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2650" y="470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452650" y="1245750"/>
            <a:ext cx="8032200" cy="2831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82" name="Google Shape;82;p14"/>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3" name="Google Shape;93;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4" name="Google Shape;94;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7" name="Google Shape;97;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18"/>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2" name="Google Shape;102;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04" name="Google Shape;104;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07" name="Google Shape;107;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2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2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11" name="Google Shape;111;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 you/Closeout" type="blank">
  <p:cSld name="BLANK">
    <p:spTree>
      <p:nvGrpSpPr>
        <p:cNvPr id="1" name="Shape 112"/>
        <p:cNvGrpSpPr/>
        <p:nvPr/>
      </p:nvGrpSpPr>
      <p:grpSpPr>
        <a:xfrm>
          <a:off x="0" y="0"/>
          <a:ext cx="0" cy="0"/>
          <a:chOff x="0" y="0"/>
          <a:chExt cx="0" cy="0"/>
        </a:xfrm>
      </p:grpSpPr>
      <p:sp>
        <p:nvSpPr>
          <p:cNvPr id="113" name="Google Shape;113;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22"/>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15" name="Google Shape;115;p22"/>
          <p:cNvSpPr txBox="1"/>
          <p:nvPr/>
        </p:nvSpPr>
        <p:spPr>
          <a:xfrm>
            <a:off x="227750" y="4344850"/>
            <a:ext cx="6140700" cy="5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latin typeface="Lato"/>
                <a:ea typeface="Lato"/>
                <a:cs typeface="Lato"/>
                <a:sym typeface="Lato"/>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i="1">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p:txBody>
      </p:sp>
      <p:sp>
        <p:nvSpPr>
          <p:cNvPr id="116" name="Google Shape;116;p22"/>
          <p:cNvSpPr txBox="1"/>
          <p:nvPr/>
        </p:nvSpPr>
        <p:spPr>
          <a:xfrm>
            <a:off x="794775" y="1767575"/>
            <a:ext cx="3738000" cy="74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rgbClr val="434343"/>
                </a:solidFill>
                <a:latin typeface="Montserrat"/>
                <a:ea typeface="Montserrat"/>
                <a:cs typeface="Montserrat"/>
                <a:sym typeface="Montserrat"/>
              </a:rPr>
              <a:t>THANK YOU!</a:t>
            </a:r>
            <a:endParaRPr>
              <a:latin typeface="Lato"/>
              <a:ea typeface="Lato"/>
              <a:cs typeface="Lato"/>
              <a:sym typeface="Lato"/>
            </a:endParaRPr>
          </a:p>
        </p:txBody>
      </p:sp>
      <p:sp>
        <p:nvSpPr>
          <p:cNvPr id="117" name="Google Shape;117;p22"/>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latin typeface="Montserrat"/>
                <a:ea typeface="Montserrat"/>
                <a:cs typeface="Montserrat"/>
                <a:sym typeface="Montserrat"/>
              </a:rPr>
              <a:t>rhntc.org</a:t>
            </a:r>
            <a:endParaRPr sz="2800" b="1">
              <a:solidFill>
                <a:srgbClr val="434343"/>
              </a:solidFill>
              <a:latin typeface="Montserrat"/>
              <a:ea typeface="Montserrat"/>
              <a:cs typeface="Montserrat"/>
              <a:sym typeface="Montserrat"/>
            </a:endParaRPr>
          </a:p>
        </p:txBody>
      </p:sp>
      <p:sp>
        <p:nvSpPr>
          <p:cNvPr id="118" name="Google Shape;118;p22"/>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Lato"/>
                <a:ea typeface="Lato"/>
                <a:cs typeface="Lato"/>
                <a:sym typeface="Lato"/>
              </a:rPr>
              <a:t>Please fill out the evaluation form after the webinar!</a:t>
            </a:r>
            <a:endParaRPr sz="1600">
              <a:latin typeface="Lato"/>
              <a:ea typeface="Lato"/>
              <a:cs typeface="Lato"/>
              <a:sym typeface="Lato"/>
            </a:endParaRPr>
          </a:p>
        </p:txBody>
      </p:sp>
      <p:sp>
        <p:nvSpPr>
          <p:cNvPr id="119" name="Google Shape;119;p22"/>
          <p:cNvSpPr txBox="1">
            <a:spLocks noGrp="1"/>
          </p:cNvSpPr>
          <p:nvPr>
            <p:ph type="subTitle" idx="1"/>
          </p:nvPr>
        </p:nvSpPr>
        <p:spPr>
          <a:xfrm>
            <a:off x="849850" y="3231750"/>
            <a:ext cx="3170700" cy="879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0" name="Google Shape;120;p22"/>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latin typeface="Montserrat"/>
                <a:ea typeface="Montserrat"/>
                <a:cs typeface="Montserrat"/>
                <a:sym typeface="Montserrat"/>
              </a:rPr>
              <a:t>CONTACT US</a:t>
            </a:r>
            <a:endParaRPr sz="100">
              <a:latin typeface="Lato"/>
              <a:ea typeface="Lato"/>
              <a:cs typeface="Lato"/>
              <a:sym typeface="Lato"/>
            </a:endParaRPr>
          </a:p>
        </p:txBody>
      </p:sp>
      <p:pic>
        <p:nvPicPr>
          <p:cNvPr id="121" name="Google Shape;121;p22"/>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122"/>
        <p:cNvGrpSpPr/>
        <p:nvPr/>
      </p:nvGrpSpPr>
      <p:grpSpPr>
        <a:xfrm>
          <a:off x="0" y="0"/>
          <a:ext cx="0" cy="0"/>
          <a:chOff x="0" y="0"/>
          <a:chExt cx="0" cy="0"/>
        </a:xfrm>
      </p:grpSpPr>
      <p:pic>
        <p:nvPicPr>
          <p:cNvPr id="123" name="Google Shape;123;p23"/>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24" name="Google Shape;124;p23"/>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25" name="Google Shape;125;p23"/>
          <p:cNvPicPr preferRelativeResize="0"/>
          <p:nvPr/>
        </p:nvPicPr>
        <p:blipFill>
          <a:blip r:embed="rId3">
            <a:alphaModFix/>
          </a:blip>
          <a:stretch>
            <a:fillRect/>
          </a:stretch>
        </p:blipFill>
        <p:spPr>
          <a:xfrm rot="1373658">
            <a:off x="6680424" y="1789650"/>
            <a:ext cx="1837000" cy="1928517"/>
          </a:xfrm>
          <a:prstGeom prst="rect">
            <a:avLst/>
          </a:prstGeom>
          <a:noFill/>
          <a:ln>
            <a:noFill/>
          </a:ln>
        </p:spPr>
      </p:pic>
      <p:pic>
        <p:nvPicPr>
          <p:cNvPr id="126" name="Google Shape;126;p23"/>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127" name="Google Shape;127;p23"/>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8" name="Google Shape;128;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Lato"/>
                <a:ea typeface="Lato"/>
                <a:cs typeface="Lato"/>
                <a:sym typeface="Lato"/>
              </a:defRPr>
            </a:lvl1pPr>
            <a:lvl2pPr lvl="1">
              <a:buNone/>
              <a:defRPr sz="1300">
                <a:latin typeface="Lato"/>
                <a:ea typeface="Lato"/>
                <a:cs typeface="Lato"/>
                <a:sym typeface="Lato"/>
              </a:defRPr>
            </a:lvl2pPr>
            <a:lvl3pPr lvl="2">
              <a:buNone/>
              <a:defRPr sz="1300">
                <a:latin typeface="Lato"/>
                <a:ea typeface="Lato"/>
                <a:cs typeface="Lato"/>
                <a:sym typeface="Lato"/>
              </a:defRPr>
            </a:lvl3pPr>
            <a:lvl4pPr lvl="3">
              <a:buNone/>
              <a:defRPr sz="1300">
                <a:latin typeface="Lato"/>
                <a:ea typeface="Lato"/>
                <a:cs typeface="Lato"/>
                <a:sym typeface="Lato"/>
              </a:defRPr>
            </a:lvl4pPr>
            <a:lvl5pPr lvl="4">
              <a:buNone/>
              <a:defRPr sz="1300">
                <a:latin typeface="Lato"/>
                <a:ea typeface="Lato"/>
                <a:cs typeface="Lato"/>
                <a:sym typeface="Lato"/>
              </a:defRPr>
            </a:lvl5pPr>
            <a:lvl6pPr lvl="5">
              <a:buNone/>
              <a:defRPr sz="1300">
                <a:latin typeface="Lato"/>
                <a:ea typeface="Lato"/>
                <a:cs typeface="Lato"/>
                <a:sym typeface="Lato"/>
              </a:defRPr>
            </a:lvl6pPr>
            <a:lvl7pPr lvl="6">
              <a:buNone/>
              <a:defRPr sz="1300">
                <a:latin typeface="Lato"/>
                <a:ea typeface="Lato"/>
                <a:cs typeface="Lato"/>
                <a:sym typeface="Lato"/>
              </a:defRPr>
            </a:lvl7pPr>
            <a:lvl8pPr lvl="7">
              <a:buNone/>
              <a:defRPr sz="1300">
                <a:latin typeface="Lato"/>
                <a:ea typeface="Lato"/>
                <a:cs typeface="Lato"/>
                <a:sym typeface="Lato"/>
              </a:defRPr>
            </a:lvl8pPr>
            <a:lvl9pPr lvl="8">
              <a:buNone/>
              <a:defRPr sz="1300">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29"/>
        <p:cNvGrpSpPr/>
        <p:nvPr/>
      </p:nvGrpSpPr>
      <p:grpSpPr>
        <a:xfrm>
          <a:off x="0" y="0"/>
          <a:ext cx="0" cy="0"/>
          <a:chOff x="0" y="0"/>
          <a:chExt cx="0" cy="0"/>
        </a:xfrm>
      </p:grpSpPr>
      <p:pic>
        <p:nvPicPr>
          <p:cNvPr id="130" name="Google Shape;130;p24"/>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31" name="Google Shape;131;p2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2" name="Google Shape;132;p2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133" name="Google Shape;13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Lato"/>
                <a:ea typeface="Lato"/>
                <a:cs typeface="Lato"/>
                <a:sym typeface="Lato"/>
              </a:defRPr>
            </a:lvl1pPr>
            <a:lvl2pPr lvl="1">
              <a:buNone/>
              <a:defRPr sz="1300">
                <a:latin typeface="Lato"/>
                <a:ea typeface="Lato"/>
                <a:cs typeface="Lato"/>
                <a:sym typeface="Lato"/>
              </a:defRPr>
            </a:lvl2pPr>
            <a:lvl3pPr lvl="2">
              <a:buNone/>
              <a:defRPr sz="1300">
                <a:latin typeface="Lato"/>
                <a:ea typeface="Lato"/>
                <a:cs typeface="Lato"/>
                <a:sym typeface="Lato"/>
              </a:defRPr>
            </a:lvl3pPr>
            <a:lvl4pPr lvl="3">
              <a:buNone/>
              <a:defRPr sz="1300">
                <a:latin typeface="Lato"/>
                <a:ea typeface="Lato"/>
                <a:cs typeface="Lato"/>
                <a:sym typeface="Lato"/>
              </a:defRPr>
            </a:lvl4pPr>
            <a:lvl5pPr lvl="4">
              <a:buNone/>
              <a:defRPr sz="1300">
                <a:latin typeface="Lato"/>
                <a:ea typeface="Lato"/>
                <a:cs typeface="Lato"/>
                <a:sym typeface="Lato"/>
              </a:defRPr>
            </a:lvl5pPr>
            <a:lvl6pPr lvl="5">
              <a:buNone/>
              <a:defRPr sz="1300">
                <a:latin typeface="Lato"/>
                <a:ea typeface="Lato"/>
                <a:cs typeface="Lato"/>
                <a:sym typeface="Lato"/>
              </a:defRPr>
            </a:lvl6pPr>
            <a:lvl7pPr lvl="6">
              <a:buNone/>
              <a:defRPr sz="1300">
                <a:latin typeface="Lato"/>
                <a:ea typeface="Lato"/>
                <a:cs typeface="Lato"/>
                <a:sym typeface="Lato"/>
              </a:defRPr>
            </a:lvl7pPr>
            <a:lvl8pPr lvl="7">
              <a:buNone/>
              <a:defRPr sz="1300">
                <a:latin typeface="Lato"/>
                <a:ea typeface="Lato"/>
                <a:cs typeface="Lato"/>
                <a:sym typeface="Lato"/>
              </a:defRPr>
            </a:lvl8pPr>
            <a:lvl9pPr lvl="8">
              <a:buNone/>
              <a:defRPr sz="1300">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34"/>
        <p:cNvGrpSpPr/>
        <p:nvPr/>
      </p:nvGrpSpPr>
      <p:grpSpPr>
        <a:xfrm>
          <a:off x="0" y="0"/>
          <a:ext cx="0" cy="0"/>
          <a:chOff x="0" y="0"/>
          <a:chExt cx="0" cy="0"/>
        </a:xfrm>
      </p:grpSpPr>
      <p:pic>
        <p:nvPicPr>
          <p:cNvPr id="135" name="Google Shape;135;p25"/>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136" name="Google Shape;136;p2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7" name="Google Shape;137;p2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38" name="Google Shape;138;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Lato"/>
                <a:ea typeface="Lato"/>
                <a:cs typeface="Lato"/>
                <a:sym typeface="Lato"/>
              </a:defRPr>
            </a:lvl1pPr>
            <a:lvl2pPr lvl="1">
              <a:buNone/>
              <a:defRPr sz="1300">
                <a:latin typeface="Lato"/>
                <a:ea typeface="Lato"/>
                <a:cs typeface="Lato"/>
                <a:sym typeface="Lato"/>
              </a:defRPr>
            </a:lvl2pPr>
            <a:lvl3pPr lvl="2">
              <a:buNone/>
              <a:defRPr sz="1300">
                <a:latin typeface="Lato"/>
                <a:ea typeface="Lato"/>
                <a:cs typeface="Lato"/>
                <a:sym typeface="Lato"/>
              </a:defRPr>
            </a:lvl3pPr>
            <a:lvl4pPr lvl="3">
              <a:buNone/>
              <a:defRPr sz="1300">
                <a:latin typeface="Lato"/>
                <a:ea typeface="Lato"/>
                <a:cs typeface="Lato"/>
                <a:sym typeface="Lato"/>
              </a:defRPr>
            </a:lvl4pPr>
            <a:lvl5pPr lvl="4">
              <a:buNone/>
              <a:defRPr sz="1300">
                <a:latin typeface="Lato"/>
                <a:ea typeface="Lato"/>
                <a:cs typeface="Lato"/>
                <a:sym typeface="Lato"/>
              </a:defRPr>
            </a:lvl5pPr>
            <a:lvl6pPr lvl="5">
              <a:buNone/>
              <a:defRPr sz="1300">
                <a:latin typeface="Lato"/>
                <a:ea typeface="Lato"/>
                <a:cs typeface="Lato"/>
                <a:sym typeface="Lato"/>
              </a:defRPr>
            </a:lvl6pPr>
            <a:lvl7pPr lvl="6">
              <a:buNone/>
              <a:defRPr sz="1300">
                <a:latin typeface="Lato"/>
                <a:ea typeface="Lato"/>
                <a:cs typeface="Lato"/>
                <a:sym typeface="Lato"/>
              </a:defRPr>
            </a:lvl7pPr>
            <a:lvl8pPr lvl="7">
              <a:buNone/>
              <a:defRPr sz="1300">
                <a:latin typeface="Lato"/>
                <a:ea typeface="Lato"/>
                <a:cs typeface="Lato"/>
                <a:sym typeface="Lato"/>
              </a:defRPr>
            </a:lvl8pPr>
            <a:lvl9pPr lvl="8">
              <a:buNone/>
              <a:defRPr sz="1300">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39"/>
        <p:cNvGrpSpPr/>
        <p:nvPr/>
      </p:nvGrpSpPr>
      <p:grpSpPr>
        <a:xfrm>
          <a:off x="0" y="0"/>
          <a:ext cx="0" cy="0"/>
          <a:chOff x="0" y="0"/>
          <a:chExt cx="0" cy="0"/>
        </a:xfrm>
      </p:grpSpPr>
      <p:pic>
        <p:nvPicPr>
          <p:cNvPr id="140" name="Google Shape;140;p26"/>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141" name="Google Shape;141;p26"/>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42" name="Google Shape;142;p26"/>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43" name="Google Shape;143;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Lato"/>
                <a:ea typeface="Lato"/>
                <a:cs typeface="Lato"/>
                <a:sym typeface="Lato"/>
              </a:defRPr>
            </a:lvl1pPr>
            <a:lvl2pPr lvl="1">
              <a:buNone/>
              <a:defRPr sz="1300">
                <a:latin typeface="Lato"/>
                <a:ea typeface="Lato"/>
                <a:cs typeface="Lato"/>
                <a:sym typeface="Lato"/>
              </a:defRPr>
            </a:lvl2pPr>
            <a:lvl3pPr lvl="2">
              <a:buNone/>
              <a:defRPr sz="1300">
                <a:latin typeface="Lato"/>
                <a:ea typeface="Lato"/>
                <a:cs typeface="Lato"/>
                <a:sym typeface="Lato"/>
              </a:defRPr>
            </a:lvl3pPr>
            <a:lvl4pPr lvl="3">
              <a:buNone/>
              <a:defRPr sz="1300">
                <a:latin typeface="Lato"/>
                <a:ea typeface="Lato"/>
                <a:cs typeface="Lato"/>
                <a:sym typeface="Lato"/>
              </a:defRPr>
            </a:lvl4pPr>
            <a:lvl5pPr lvl="4">
              <a:buNone/>
              <a:defRPr sz="1300">
                <a:latin typeface="Lato"/>
                <a:ea typeface="Lato"/>
                <a:cs typeface="Lato"/>
                <a:sym typeface="Lato"/>
              </a:defRPr>
            </a:lvl5pPr>
            <a:lvl6pPr lvl="5">
              <a:buNone/>
              <a:defRPr sz="1300">
                <a:latin typeface="Lato"/>
                <a:ea typeface="Lato"/>
                <a:cs typeface="Lato"/>
                <a:sym typeface="Lato"/>
              </a:defRPr>
            </a:lvl6pPr>
            <a:lvl7pPr lvl="6">
              <a:buNone/>
              <a:defRPr sz="1300">
                <a:latin typeface="Lato"/>
                <a:ea typeface="Lato"/>
                <a:cs typeface="Lato"/>
                <a:sym typeface="Lato"/>
              </a:defRPr>
            </a:lvl7pPr>
            <a:lvl8pPr lvl="7">
              <a:buNone/>
              <a:defRPr sz="1300">
                <a:latin typeface="Lato"/>
                <a:ea typeface="Lato"/>
                <a:cs typeface="Lato"/>
                <a:sym typeface="Lato"/>
              </a:defRPr>
            </a:lvl8pPr>
            <a:lvl9pPr lvl="8">
              <a:buNone/>
              <a:defRPr sz="1300">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1048825" y="1297850"/>
            <a:ext cx="1287626" cy="1320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079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989125" y="1947700"/>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9891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41825" y="11063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441825" y="194777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rotWithShape="1">
          <a:blip r:embed="rId2">
            <a:alphaModFix/>
          </a:blip>
          <a:srcRect b="29002"/>
          <a:stretch/>
        </p:blipFill>
        <p:spPr>
          <a:xfrm>
            <a:off x="147950" y="4005025"/>
            <a:ext cx="2836151" cy="1138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81125" y="12375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681125" y="218617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959700" y="1812013"/>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00100" y="13503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800100" y="22020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pic>
        <p:nvPicPr>
          <p:cNvPr id="59" name="Google Shape;59;p10"/>
          <p:cNvPicPr preferRelativeResize="0"/>
          <p:nvPr/>
        </p:nvPicPr>
        <p:blipFill>
          <a:blip r:embed="rId3">
            <a:alphaModFix/>
          </a:blip>
          <a:stretch>
            <a:fillRect/>
          </a:stretch>
        </p:blipFill>
        <p:spPr>
          <a:xfrm>
            <a:off x="979275" y="1923049"/>
            <a:ext cx="1264400" cy="130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opa.hhs.gov/sites/default/files/2020-10/OPA_Youth_Toolkit_Final_508.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dibbleinstitute.org/online-teaching-toolkit/" TargetMode="External"/><Relationship Id="rId5" Type="http://schemas.openxmlformats.org/officeDocument/2006/relationships/hyperlink" Target="https://www.etr.org/design-4-learning/" TargetMode="External"/><Relationship Id="rId4" Type="http://schemas.openxmlformats.org/officeDocument/2006/relationships/hyperlink" Target="https://www.edutopia.org/video/keeping-students-engaged-digital-learni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ctrTitle"/>
          </p:nvPr>
        </p:nvSpPr>
        <p:spPr>
          <a:xfrm>
            <a:off x="311699" y="844475"/>
            <a:ext cx="6749400" cy="20526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 sz="2800" dirty="0"/>
              <a:t>Recruiting and Retaining TPP Program Participants Virtually </a:t>
            </a:r>
            <a:endParaRPr sz="2800" dirty="0"/>
          </a:p>
        </p:txBody>
      </p:sp>
      <p:sp>
        <p:nvSpPr>
          <p:cNvPr id="149" name="Google Shape;149;p27"/>
          <p:cNvSpPr txBox="1">
            <a:spLocks noGrp="1"/>
          </p:cNvSpPr>
          <p:nvPr>
            <p:ph type="subTitle" idx="1"/>
          </p:nvPr>
        </p:nvSpPr>
        <p:spPr>
          <a:xfrm>
            <a:off x="317692" y="3302275"/>
            <a:ext cx="4603800" cy="7926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r>
              <a:rPr lang="en" sz="1500" b="1" dirty="0" smtClean="0">
                <a:latin typeface="Montserrat"/>
                <a:ea typeface="Montserrat"/>
                <a:cs typeface="Montserrat"/>
                <a:sym typeface="Montserrat"/>
              </a:rPr>
              <a:t>Strategies </a:t>
            </a:r>
            <a:r>
              <a:rPr lang="en" sz="1500" b="1" dirty="0">
                <a:latin typeface="Montserrat"/>
                <a:ea typeface="Montserrat"/>
                <a:cs typeface="Montserrat"/>
                <a:sym typeface="Montserrat"/>
              </a:rPr>
              <a:t>from the field and peer </a:t>
            </a:r>
            <a:r>
              <a:rPr lang="en" sz="1500" b="1" dirty="0" smtClean="0">
                <a:latin typeface="Montserrat"/>
                <a:ea typeface="Montserrat"/>
                <a:cs typeface="Montserrat"/>
                <a:sym typeface="Montserrat"/>
              </a:rPr>
              <a:t>sharing</a:t>
            </a:r>
            <a:endParaRPr lang="en" sz="1500" b="1" dirty="0">
              <a:latin typeface="Calibri"/>
              <a:ea typeface="Montserrat"/>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 sz="1500" b="1" dirty="0">
                <a:latin typeface="Montserrat"/>
                <a:ea typeface="Montserrat"/>
                <a:cs typeface="Montserrat"/>
                <a:sym typeface="Calibri"/>
              </a:rPr>
              <a:t>February 25, 2021</a:t>
            </a:r>
            <a:endParaRPr sz="1500" b="1" dirty="0">
              <a:latin typeface="Montserrat"/>
              <a:ea typeface="Montserrat"/>
              <a:cs typeface="Montserrat"/>
              <a:sym typeface="Lato"/>
            </a:endParaRPr>
          </a:p>
        </p:txBody>
      </p:sp>
      <p:sp>
        <p:nvSpPr>
          <p:cNvPr id="150" name="Google Shape;150;p2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254900" y="1604125"/>
            <a:ext cx="8520600" cy="13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b="0" dirty="0">
                <a:latin typeface="Lato"/>
                <a:ea typeface="Lato"/>
                <a:cs typeface="Lato"/>
                <a:sym typeface="Lato"/>
              </a:rPr>
              <a:t>How have you applied trauma-informed </a:t>
            </a:r>
            <a:br>
              <a:rPr lang="en" sz="2700" b="0" dirty="0">
                <a:latin typeface="Lato"/>
                <a:ea typeface="Lato"/>
                <a:cs typeface="Lato"/>
                <a:sym typeface="Lato"/>
              </a:rPr>
            </a:br>
            <a:r>
              <a:rPr lang="en" sz="2700" b="0" dirty="0">
                <a:latin typeface="Lato"/>
                <a:ea typeface="Lato"/>
                <a:cs typeface="Lato"/>
                <a:sym typeface="Lato"/>
              </a:rPr>
              <a:t>practices to virtual engagement?</a:t>
            </a:r>
            <a:endParaRPr sz="2700" b="0" dirty="0">
              <a:latin typeface="Lato"/>
              <a:ea typeface="Lato"/>
              <a:cs typeface="Lato"/>
              <a:sym typeface="Lato"/>
            </a:endParaRPr>
          </a:p>
        </p:txBody>
      </p:sp>
      <p:sp>
        <p:nvSpPr>
          <p:cNvPr id="213" name="Google Shape;213;p3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415750" y="1883250"/>
            <a:ext cx="4035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7200" dirty="0"/>
              <a:t>Q&amp;A	</a:t>
            </a:r>
            <a:endParaRPr sz="7200" dirty="0"/>
          </a:p>
        </p:txBody>
      </p:sp>
      <p:sp>
        <p:nvSpPr>
          <p:cNvPr id="219" name="Google Shape;219;p37"/>
          <p:cNvSpPr txBox="1">
            <a:spLocks noGrp="1"/>
          </p:cNvSpPr>
          <p:nvPr>
            <p:ph type="body" idx="4294967295"/>
          </p:nvPr>
        </p:nvSpPr>
        <p:spPr>
          <a:xfrm>
            <a:off x="4016500" y="1807800"/>
            <a:ext cx="4284900" cy="1375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2700" dirty="0"/>
              <a:t>What questions </a:t>
            </a:r>
            <a:br>
              <a:rPr lang="en" sz="2700" dirty="0"/>
            </a:br>
            <a:r>
              <a:rPr lang="en" sz="2700" dirty="0"/>
              <a:t>do you have for </a:t>
            </a:r>
            <a:br>
              <a:rPr lang="en" sz="2700" dirty="0"/>
            </a:br>
            <a:r>
              <a:rPr lang="en" sz="2700" dirty="0"/>
              <a:t>our panelists?</a:t>
            </a:r>
            <a:endParaRPr sz="2700" dirty="0"/>
          </a:p>
        </p:txBody>
      </p:sp>
      <p:pic>
        <p:nvPicPr>
          <p:cNvPr id="220" name="Google Shape;220;p37" descr="decorative"/>
          <p:cNvPicPr preferRelativeResize="0"/>
          <p:nvPr/>
        </p:nvPicPr>
        <p:blipFill>
          <a:blip r:embed="rId3">
            <a:alphaModFix/>
          </a:blip>
          <a:stretch>
            <a:fillRect/>
          </a:stretch>
        </p:blipFill>
        <p:spPr>
          <a:xfrm rot="-5400000">
            <a:off x="3299454" y="2456579"/>
            <a:ext cx="912600" cy="93584"/>
          </a:xfrm>
          <a:prstGeom prst="rect">
            <a:avLst/>
          </a:prstGeom>
          <a:noFill/>
          <a:ln>
            <a:noFill/>
          </a:ln>
        </p:spPr>
      </p:pic>
      <p:pic>
        <p:nvPicPr>
          <p:cNvPr id="221" name="Google Shape;221;p37" descr="decorative"/>
          <p:cNvPicPr preferRelativeResize="0"/>
          <p:nvPr/>
        </p:nvPicPr>
        <p:blipFill rotWithShape="1">
          <a:blip r:embed="rId4">
            <a:alphaModFix/>
          </a:blip>
          <a:srcRect r="25160"/>
          <a:stretch/>
        </p:blipFill>
        <p:spPr>
          <a:xfrm>
            <a:off x="7865052" y="2102775"/>
            <a:ext cx="1278949" cy="2830899"/>
          </a:xfrm>
          <a:prstGeom prst="rect">
            <a:avLst/>
          </a:prstGeom>
          <a:noFill/>
          <a:ln>
            <a:noFill/>
          </a:ln>
        </p:spPr>
      </p:pic>
      <p:sp>
        <p:nvSpPr>
          <p:cNvPr id="222" name="Google Shape;222;p3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dirty="0"/>
              <a:t>Small Group Discussions</a:t>
            </a:r>
            <a:endParaRPr sz="3500" dirty="0">
              <a:solidFill>
                <a:srgbClr val="FFFFFF"/>
              </a:solidFill>
              <a:latin typeface="Montserrat"/>
              <a:ea typeface="Montserrat"/>
              <a:cs typeface="Montserrat"/>
              <a:sym typeface="Montserrat"/>
            </a:endParaRPr>
          </a:p>
        </p:txBody>
      </p:sp>
      <p:sp>
        <p:nvSpPr>
          <p:cNvPr id="228" name="Google Shape;228;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523" y="1224467"/>
            <a:ext cx="8520600" cy="572700"/>
          </a:xfrm>
        </p:spPr>
        <p:txBody>
          <a:bodyPr/>
          <a:lstStyle/>
          <a:p>
            <a:r>
              <a:rPr lang="en" dirty="0"/>
              <a:t>Report Out</a:t>
            </a:r>
            <a:endParaRPr lang="en-US" dirty="0"/>
          </a:p>
        </p:txBody>
      </p:sp>
      <p:sp>
        <p:nvSpPr>
          <p:cNvPr id="3" name="Text Placeholder 2"/>
          <p:cNvSpPr>
            <a:spLocks noGrp="1"/>
          </p:cNvSpPr>
          <p:nvPr>
            <p:ph type="body" idx="1"/>
          </p:nvPr>
        </p:nvSpPr>
        <p:spPr>
          <a:xfrm>
            <a:off x="520390" y="1786343"/>
            <a:ext cx="8032200" cy="2831700"/>
          </a:xfrm>
        </p:spPr>
        <p:txBody>
          <a:bodyPr/>
          <a:lstStyle/>
          <a:p>
            <a:pPr marL="114300" indent="0">
              <a:buNone/>
            </a:pPr>
            <a:r>
              <a:rPr lang="en-US" sz="2100" dirty="0">
                <a:solidFill>
                  <a:srgbClr val="666666"/>
                </a:solidFill>
              </a:rPr>
              <a:t>What is one strategy or tool that you learned </a:t>
            </a:r>
            <a:br>
              <a:rPr lang="en-US" sz="2100" dirty="0">
                <a:solidFill>
                  <a:srgbClr val="666666"/>
                </a:solidFill>
              </a:rPr>
            </a:br>
            <a:r>
              <a:rPr lang="en-US" sz="2100" dirty="0">
                <a:solidFill>
                  <a:srgbClr val="666666"/>
                </a:solidFill>
              </a:rPr>
              <a:t>about in your small group discussion?</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77223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Resources</a:t>
            </a:r>
            <a:endParaRPr dirty="0"/>
          </a:p>
        </p:txBody>
      </p:sp>
      <p:sp>
        <p:nvSpPr>
          <p:cNvPr id="2" name="Text Placeholder 1"/>
          <p:cNvSpPr>
            <a:spLocks noGrp="1"/>
          </p:cNvSpPr>
          <p:nvPr>
            <p:ph type="body" idx="1"/>
          </p:nvPr>
        </p:nvSpPr>
        <p:spPr/>
        <p:txBody>
          <a:bodyPr/>
          <a:lstStyle/>
          <a:p>
            <a:pPr lvl="0" indent="-361950">
              <a:buClr>
                <a:srgbClr val="666666"/>
              </a:buClr>
              <a:buSzPts val="2100"/>
            </a:pPr>
            <a:r>
              <a:rPr lang="en-US" u="sng" dirty="0">
                <a:solidFill>
                  <a:srgbClr val="66666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OPA Youth Listening Session Toolkit</a:t>
            </a:r>
            <a:endParaRPr lang="en-US" dirty="0">
              <a:solidFill>
                <a:srgbClr val="666666"/>
              </a:solidFill>
            </a:endParaRPr>
          </a:p>
          <a:p>
            <a:pPr lvl="0" indent="0">
              <a:buNone/>
            </a:pPr>
            <a:endParaRPr lang="en-US" dirty="0">
              <a:solidFill>
                <a:srgbClr val="666666"/>
              </a:solidFill>
            </a:endParaRPr>
          </a:p>
          <a:p>
            <a:pPr lvl="0" indent="-361950">
              <a:buClr>
                <a:srgbClr val="666666"/>
              </a:buClr>
              <a:buSzPts val="2100"/>
            </a:pPr>
            <a:r>
              <a:rPr lang="en-US" u="sng" dirty="0" err="1">
                <a:solidFill>
                  <a:srgbClr val="666666"/>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Edutopia</a:t>
            </a:r>
            <a:r>
              <a:rPr lang="en-US" u="sng" dirty="0">
                <a:solidFill>
                  <a:srgbClr val="666666"/>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 Keeping Students Engaged in Virtual Settings</a:t>
            </a:r>
            <a:endParaRPr lang="en-US" dirty="0">
              <a:solidFill>
                <a:srgbClr val="666666"/>
              </a:solidFill>
            </a:endParaRPr>
          </a:p>
          <a:p>
            <a:pPr lvl="0" indent="0">
              <a:buNone/>
            </a:pPr>
            <a:endParaRPr lang="en-US" dirty="0">
              <a:solidFill>
                <a:srgbClr val="666666"/>
              </a:solidFill>
            </a:endParaRPr>
          </a:p>
          <a:p>
            <a:pPr lvl="0" indent="-361950">
              <a:buClr>
                <a:srgbClr val="666666"/>
              </a:buClr>
              <a:buSzPts val="2100"/>
            </a:pPr>
            <a:r>
              <a:rPr lang="en-US" u="sng" dirty="0">
                <a:solidFill>
                  <a:srgbClr val="666666"/>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ETR Design for Learning</a:t>
            </a:r>
            <a:endParaRPr lang="en-US" dirty="0">
              <a:solidFill>
                <a:srgbClr val="666666"/>
              </a:solidFill>
            </a:endParaRPr>
          </a:p>
          <a:p>
            <a:pPr lvl="0" indent="0">
              <a:buNone/>
            </a:pPr>
            <a:endParaRPr lang="en-US" dirty="0">
              <a:solidFill>
                <a:srgbClr val="666666"/>
              </a:solidFill>
            </a:endParaRPr>
          </a:p>
          <a:p>
            <a:pPr lvl="0" indent="-361950">
              <a:buClr>
                <a:srgbClr val="666666"/>
              </a:buClr>
              <a:buSzPts val="2100"/>
            </a:pPr>
            <a:r>
              <a:rPr lang="en-US" u="sng" dirty="0">
                <a:solidFill>
                  <a:srgbClr val="666666"/>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Dibble Institute Online Teaching Toolkit</a:t>
            </a:r>
            <a:endParaRPr lang="en-US" dirty="0">
              <a:solidFill>
                <a:srgbClr val="666666"/>
              </a:solidFill>
            </a:endParaRPr>
          </a:p>
          <a:p>
            <a:endParaRPr lang="en-US" dirty="0"/>
          </a:p>
        </p:txBody>
      </p:sp>
      <p:sp>
        <p:nvSpPr>
          <p:cNvPr id="241" name="Google Shape;241;p4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4125051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843475" y="753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Upcoming Activities</a:t>
            </a:r>
            <a:endParaRPr dirty="0"/>
          </a:p>
        </p:txBody>
      </p:sp>
      <p:sp>
        <p:nvSpPr>
          <p:cNvPr id="248" name="Google Shape;248;p41"/>
          <p:cNvSpPr txBox="1">
            <a:spLocks noGrp="1"/>
          </p:cNvSpPr>
          <p:nvPr>
            <p:ph type="body" idx="1"/>
          </p:nvPr>
        </p:nvSpPr>
        <p:spPr>
          <a:xfrm>
            <a:off x="843475" y="2099175"/>
            <a:ext cx="7988700" cy="27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dirty="0" smtClean="0"/>
              <a:t>Join the RHNTC Grantee Training Advisory Council. </a:t>
            </a:r>
          </a:p>
          <a:p>
            <a:pPr marL="0" lvl="0" indent="0" algn="l" rtl="0">
              <a:spcBef>
                <a:spcPts val="1600"/>
              </a:spcBef>
              <a:spcAft>
                <a:spcPts val="0"/>
              </a:spcAft>
              <a:buNone/>
            </a:pPr>
            <a:r>
              <a:rPr lang="en" sz="2100" b="1" dirty="0" smtClean="0"/>
              <a:t>Webinars:</a:t>
            </a:r>
            <a:br>
              <a:rPr lang="en" sz="2100" b="1" dirty="0" smtClean="0"/>
            </a:br>
            <a:r>
              <a:rPr lang="en" sz="2100" dirty="0" smtClean="0"/>
              <a:t>Building Partners and Engaging Community Stakeholders—April</a:t>
            </a:r>
            <a:endParaRPr sz="2100" dirty="0" smtClean="0"/>
          </a:p>
          <a:p>
            <a:pPr marL="0" lvl="0" indent="0" algn="l" rtl="0">
              <a:spcBef>
                <a:spcPts val="1600"/>
              </a:spcBef>
              <a:spcAft>
                <a:spcPts val="1600"/>
              </a:spcAft>
              <a:buNone/>
            </a:pPr>
            <a:r>
              <a:rPr lang="en" sz="2100" dirty="0" smtClean="0"/>
              <a:t>Virtual Facilitation for Frontline Staff—April</a:t>
            </a:r>
            <a:endParaRPr sz="2100" dirty="0"/>
          </a:p>
        </p:txBody>
      </p:sp>
      <p:sp>
        <p:nvSpPr>
          <p:cNvPr id="249" name="Google Shape;249;p41"/>
          <p:cNvSpPr txBox="1">
            <a:spLocks noGrp="1"/>
          </p:cNvSpPr>
          <p:nvPr>
            <p:ph type="sldNum" idx="12"/>
          </p:nvPr>
        </p:nvSpPr>
        <p:spPr>
          <a:xfrm>
            <a:off x="838145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15</a:t>
            </a:fld>
            <a:endParaRPr>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txBox="1">
            <a:spLocks noGrp="1"/>
          </p:cNvSpPr>
          <p:nvPr>
            <p:ph type="title"/>
          </p:nvPr>
        </p:nvSpPr>
        <p:spPr>
          <a:xfrm>
            <a:off x="800100" y="111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to Engage with Us </a:t>
            </a:r>
            <a:endParaRPr dirty="0"/>
          </a:p>
        </p:txBody>
      </p:sp>
      <p:grpSp>
        <p:nvGrpSpPr>
          <p:cNvPr id="255" name="Google Shape;255;p42" descr="Subscribe to the RHNTC monthly eNewsletter at rhntc.org/enewsletter"/>
          <p:cNvGrpSpPr/>
          <p:nvPr/>
        </p:nvGrpSpPr>
        <p:grpSpPr>
          <a:xfrm>
            <a:off x="800100" y="2279010"/>
            <a:ext cx="1905900" cy="2090215"/>
            <a:chOff x="800100" y="2279010"/>
            <a:chExt cx="1905900" cy="2090215"/>
          </a:xfrm>
        </p:grpSpPr>
        <p:sp>
          <p:nvSpPr>
            <p:cNvPr id="257" name="Google Shape;257;p42"/>
            <p:cNvSpPr txBox="1"/>
            <p:nvPr/>
          </p:nvSpPr>
          <p:spPr>
            <a:xfrm>
              <a:off x="800100" y="2981125"/>
              <a:ext cx="1905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dirty="0">
                  <a:solidFill>
                    <a:schemeClr val="dk2"/>
                  </a:solidFill>
                  <a:latin typeface="Lato"/>
                  <a:ea typeface="Lato"/>
                  <a:cs typeface="Lato"/>
                  <a:sym typeface="Lato"/>
                </a:rPr>
                <a:t>Subscribe</a:t>
              </a:r>
              <a:r>
                <a:rPr lang="en" dirty="0">
                  <a:solidFill>
                    <a:schemeClr val="dk2"/>
                  </a:solidFill>
                  <a:latin typeface="Lato"/>
                  <a:ea typeface="Lato"/>
                  <a:cs typeface="Lato"/>
                  <a:sym typeface="Lato"/>
                </a:rPr>
                <a:t> to the RHNTC monthly eNewsletter at rhntc.org/enewsletter</a:t>
              </a:r>
              <a:endParaRPr dirty="0">
                <a:latin typeface="Lato"/>
                <a:ea typeface="Lato"/>
                <a:cs typeface="Lato"/>
                <a:sym typeface="Lato"/>
              </a:endParaRPr>
            </a:p>
          </p:txBody>
        </p:sp>
        <p:pic>
          <p:nvPicPr>
            <p:cNvPr id="256" name="Google Shape;256;p42" descr="decorative"/>
            <p:cNvPicPr preferRelativeResize="0"/>
            <p:nvPr/>
          </p:nvPicPr>
          <p:blipFill>
            <a:blip r:embed="rId3">
              <a:alphaModFix/>
            </a:blip>
            <a:stretch>
              <a:fillRect/>
            </a:stretch>
          </p:blipFill>
          <p:spPr>
            <a:xfrm>
              <a:off x="1111938" y="2279010"/>
              <a:ext cx="1282224" cy="744625"/>
            </a:xfrm>
            <a:prstGeom prst="rect">
              <a:avLst/>
            </a:prstGeom>
            <a:noFill/>
            <a:ln>
              <a:noFill/>
            </a:ln>
          </p:spPr>
        </p:pic>
      </p:grpSp>
      <p:grpSp>
        <p:nvGrpSpPr>
          <p:cNvPr id="258" name="Google Shape;258;p42" descr="Contact us on rhntc.org"/>
          <p:cNvGrpSpPr/>
          <p:nvPr/>
        </p:nvGrpSpPr>
        <p:grpSpPr>
          <a:xfrm>
            <a:off x="2648363" y="2052321"/>
            <a:ext cx="1983900" cy="2316904"/>
            <a:chOff x="2591325" y="2052321"/>
            <a:chExt cx="1983900" cy="2316904"/>
          </a:xfrm>
        </p:grpSpPr>
        <p:sp>
          <p:nvSpPr>
            <p:cNvPr id="260" name="Google Shape;260;p42"/>
            <p:cNvSpPr txBox="1"/>
            <p:nvPr/>
          </p:nvSpPr>
          <p:spPr>
            <a:xfrm>
              <a:off x="2591325"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Contact us</a:t>
              </a:r>
              <a:r>
                <a:rPr lang="en">
                  <a:solidFill>
                    <a:schemeClr val="dk2"/>
                  </a:solidFill>
                  <a:latin typeface="Lato"/>
                  <a:ea typeface="Lato"/>
                  <a:cs typeface="Lato"/>
                  <a:sym typeface="Lato"/>
                </a:rPr>
                <a:t> on rhntc.org</a:t>
              </a:r>
              <a:endParaRPr>
                <a:latin typeface="Lato"/>
                <a:ea typeface="Lato"/>
                <a:cs typeface="Lato"/>
                <a:sym typeface="Lato"/>
              </a:endParaRPr>
            </a:p>
          </p:txBody>
        </p:sp>
        <p:pic>
          <p:nvPicPr>
            <p:cNvPr id="259" name="Google Shape;259;p42" descr="decorative"/>
            <p:cNvPicPr preferRelativeResize="0"/>
            <p:nvPr/>
          </p:nvPicPr>
          <p:blipFill>
            <a:blip r:embed="rId4">
              <a:alphaModFix/>
            </a:blip>
            <a:stretch>
              <a:fillRect/>
            </a:stretch>
          </p:blipFill>
          <p:spPr>
            <a:xfrm>
              <a:off x="3129087" y="2052321"/>
              <a:ext cx="908376" cy="914000"/>
            </a:xfrm>
            <a:prstGeom prst="rect">
              <a:avLst/>
            </a:prstGeom>
            <a:noFill/>
            <a:ln>
              <a:noFill/>
            </a:ln>
          </p:spPr>
        </p:pic>
      </p:grpSp>
      <p:grpSp>
        <p:nvGrpSpPr>
          <p:cNvPr id="261" name="Google Shape;261;p42" descr="Sign up for an account on rhntc.org"/>
          <p:cNvGrpSpPr/>
          <p:nvPr/>
        </p:nvGrpSpPr>
        <p:grpSpPr>
          <a:xfrm>
            <a:off x="4574625" y="2199450"/>
            <a:ext cx="1983900" cy="2169775"/>
            <a:chOff x="4485675" y="2199450"/>
            <a:chExt cx="1983900" cy="2169775"/>
          </a:xfrm>
        </p:grpSpPr>
        <p:sp>
          <p:nvSpPr>
            <p:cNvPr id="263" name="Google Shape;263;p42"/>
            <p:cNvSpPr txBox="1"/>
            <p:nvPr/>
          </p:nvSpPr>
          <p:spPr>
            <a:xfrm>
              <a:off x="4485675"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Sign up</a:t>
              </a:r>
              <a:r>
                <a:rPr lang="en">
                  <a:solidFill>
                    <a:schemeClr val="dk2"/>
                  </a:solidFill>
                  <a:latin typeface="Lato"/>
                  <a:ea typeface="Lato"/>
                  <a:cs typeface="Lato"/>
                  <a:sym typeface="Lato"/>
                </a:rPr>
                <a:t> for an account on rhntc.org</a:t>
              </a:r>
              <a:endParaRPr>
                <a:latin typeface="Lato"/>
                <a:ea typeface="Lato"/>
                <a:cs typeface="Lato"/>
                <a:sym typeface="Lato"/>
              </a:endParaRPr>
            </a:p>
          </p:txBody>
        </p:sp>
        <p:pic>
          <p:nvPicPr>
            <p:cNvPr id="262" name="Google Shape;262;p42" descr="decorative"/>
            <p:cNvPicPr preferRelativeResize="0"/>
            <p:nvPr/>
          </p:nvPicPr>
          <p:blipFill>
            <a:blip r:embed="rId5">
              <a:alphaModFix/>
            </a:blip>
            <a:stretch>
              <a:fillRect/>
            </a:stretch>
          </p:blipFill>
          <p:spPr>
            <a:xfrm>
              <a:off x="4938180" y="2199450"/>
              <a:ext cx="1078889" cy="744613"/>
            </a:xfrm>
            <a:prstGeom prst="rect">
              <a:avLst/>
            </a:prstGeom>
            <a:noFill/>
            <a:ln>
              <a:noFill/>
            </a:ln>
          </p:spPr>
        </p:pic>
      </p:grpSp>
      <p:grpSp>
        <p:nvGrpSpPr>
          <p:cNvPr id="264" name="Google Shape;264;p42" descr="Follow us on Twitter @rh_ntc"/>
          <p:cNvGrpSpPr/>
          <p:nvPr/>
        </p:nvGrpSpPr>
        <p:grpSpPr>
          <a:xfrm>
            <a:off x="6500888" y="2222512"/>
            <a:ext cx="1983900" cy="2146713"/>
            <a:chOff x="6500888" y="2222512"/>
            <a:chExt cx="1983900" cy="2146713"/>
          </a:xfrm>
        </p:grpSpPr>
        <p:sp>
          <p:nvSpPr>
            <p:cNvPr id="266" name="Google Shape;266;p42"/>
            <p:cNvSpPr txBox="1"/>
            <p:nvPr/>
          </p:nvSpPr>
          <p:spPr>
            <a:xfrm>
              <a:off x="6500888"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Follow us</a:t>
              </a:r>
              <a:r>
                <a:rPr lang="en">
                  <a:solidFill>
                    <a:schemeClr val="dk2"/>
                  </a:solidFill>
                  <a:latin typeface="Lato"/>
                  <a:ea typeface="Lato"/>
                  <a:cs typeface="Lato"/>
                  <a:sym typeface="Lato"/>
                </a:rPr>
                <a:t> on Twitter @rh_ntc</a:t>
              </a:r>
              <a:endParaRPr>
                <a:solidFill>
                  <a:schemeClr val="dk2"/>
                </a:solidFill>
                <a:latin typeface="Lato"/>
                <a:ea typeface="Lato"/>
                <a:cs typeface="Lato"/>
                <a:sym typeface="Lato"/>
              </a:endParaRPr>
            </a:p>
          </p:txBody>
        </p:sp>
        <p:pic>
          <p:nvPicPr>
            <p:cNvPr id="265" name="Google Shape;265;p42" descr="decorative"/>
            <p:cNvPicPr preferRelativeResize="0"/>
            <p:nvPr/>
          </p:nvPicPr>
          <p:blipFill>
            <a:blip r:embed="rId6">
              <a:alphaModFix/>
            </a:blip>
            <a:stretch>
              <a:fillRect/>
            </a:stretch>
          </p:blipFill>
          <p:spPr>
            <a:xfrm>
              <a:off x="7038650" y="2222512"/>
              <a:ext cx="908376" cy="698478"/>
            </a:xfrm>
            <a:prstGeom prst="rect">
              <a:avLst/>
            </a:prstGeom>
            <a:noFill/>
            <a:ln>
              <a:noFill/>
            </a:ln>
          </p:spPr>
        </p:pic>
      </p:grpSp>
      <p:sp>
        <p:nvSpPr>
          <p:cNvPr id="267" name="Google Shape;267;p4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43"/>
          <p:cNvSpPr txBox="1">
            <a:spLocks noGrp="1"/>
          </p:cNvSpPr>
          <p:nvPr>
            <p:ph type="sldNum" idx="12"/>
          </p:nvPr>
        </p:nvSpPr>
        <p:spPr/>
        <p:txBody>
          <a:bodyPr/>
          <a:lstStyle/>
          <a:p>
            <a:pPr lvl="0"/>
            <a:fld id="{00000000-1234-1234-1234-123412341234}" type="slidenum">
              <a:rPr lang="en" smtClean="0"/>
              <a:pPr lvl="0"/>
              <a:t>17</a:t>
            </a:fld>
            <a:endParaRPr lang="en"/>
          </a:p>
        </p:txBody>
      </p:sp>
      <p:sp>
        <p:nvSpPr>
          <p:cNvPr id="272" name="Google Shape;272;p43"/>
          <p:cNvSpPr txBox="1">
            <a:spLocks noGrp="1"/>
          </p:cNvSpPr>
          <p:nvPr>
            <p:ph type="subTitle" idx="1"/>
          </p:nvPr>
        </p:nvSpPr>
        <p:spPr>
          <a:xfrm>
            <a:off x="714384" y="3231750"/>
            <a:ext cx="3170700" cy="879600"/>
          </a:xfrm>
        </p:spPr>
        <p:txBody>
          <a:bodyPr/>
          <a:lstStyle/>
          <a:p>
            <a:pPr lvl="0"/>
            <a:r>
              <a:rPr lang="en-US" sz="2400" dirty="0" smtClean="0">
                <a:hlinkClick r:id="rId3"/>
              </a:rPr>
              <a:t>rhntc@jsi.com</a:t>
            </a:r>
            <a:r>
              <a:rPr lang="en-US" dirty="0" smtClean="0"/>
              <a:t> </a:t>
            </a:r>
            <a:endParaRPr lang="en-US" dirty="0"/>
          </a:p>
        </p:txBody>
      </p:sp>
      <p:sp>
        <p:nvSpPr>
          <p:cNvPr id="12" name="Title 11" hidden="1"/>
          <p:cNvSpPr>
            <a:spLocks noGrp="1"/>
          </p:cNvSpPr>
          <p:nvPr>
            <p:ph type="title" idx="4294967295"/>
          </p:nvPr>
        </p:nvSpPr>
        <p:spPr/>
        <p:txBody>
          <a:bodyPr/>
          <a:lstStyle/>
          <a:p>
            <a:r>
              <a:rPr lang="en-US" dirty="0" smtClean="0"/>
              <a:t>Thank</a:t>
            </a:r>
            <a:r>
              <a:rPr lang="en-US" baseline="0" dirty="0" smtClean="0"/>
              <a:t> You! Please fill out the evaluation form after the webinar! Contact Us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41825" y="1106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Panelists</a:t>
            </a:r>
            <a:endParaRPr/>
          </a:p>
        </p:txBody>
      </p:sp>
      <p:sp>
        <p:nvSpPr>
          <p:cNvPr id="156" name="Google Shape;156;p28"/>
          <p:cNvSpPr txBox="1">
            <a:spLocks noGrp="1"/>
          </p:cNvSpPr>
          <p:nvPr>
            <p:ph type="body" idx="1"/>
          </p:nvPr>
        </p:nvSpPr>
        <p:spPr>
          <a:xfrm>
            <a:off x="441825" y="1679000"/>
            <a:ext cx="8193600" cy="311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100" b="1" dirty="0"/>
              <a:t>Vicki Draeger,</a:t>
            </a:r>
            <a:r>
              <a:rPr lang="en" sz="2100" dirty="0"/>
              <a:t> CEO/Project Director (she/her/hers)</a:t>
            </a:r>
            <a:endParaRPr sz="2100" dirty="0"/>
          </a:p>
          <a:p>
            <a:pPr marL="0" lvl="0" indent="0" algn="l" rtl="0">
              <a:lnSpc>
                <a:spcPct val="100000"/>
              </a:lnSpc>
              <a:spcBef>
                <a:spcPts val="0"/>
              </a:spcBef>
              <a:spcAft>
                <a:spcPts val="0"/>
              </a:spcAft>
              <a:buNone/>
            </a:pPr>
            <a:r>
              <a:rPr lang="en" sz="2100" dirty="0"/>
              <a:t>Life-Skills, Empowerment &amp; Development Services, Inc. (LEADS) </a:t>
            </a:r>
            <a:endParaRPr sz="2100" dirty="0"/>
          </a:p>
          <a:p>
            <a:pPr marL="0" lvl="0" indent="0" algn="l" rtl="0">
              <a:lnSpc>
                <a:spcPct val="100000"/>
              </a:lnSpc>
              <a:spcBef>
                <a:spcPts val="0"/>
              </a:spcBef>
              <a:spcAft>
                <a:spcPts val="0"/>
              </a:spcAft>
              <a:buNone/>
            </a:pPr>
            <a:r>
              <a:rPr lang="en" sz="2100" dirty="0"/>
              <a:t>St. Petersburg, </a:t>
            </a:r>
            <a:r>
              <a:rPr lang="en" sz="2100" dirty="0" smtClean="0"/>
              <a:t>FL</a:t>
            </a:r>
            <a:endParaRPr sz="2100" dirty="0" smtClean="0"/>
          </a:p>
          <a:p>
            <a:pPr marL="0" lvl="0" indent="0" algn="l" rtl="0">
              <a:lnSpc>
                <a:spcPct val="100000"/>
              </a:lnSpc>
              <a:spcBef>
                <a:spcPts val="0"/>
              </a:spcBef>
              <a:spcAft>
                <a:spcPts val="0"/>
              </a:spcAft>
              <a:buNone/>
            </a:pPr>
            <a:endParaRPr sz="2100" dirty="0" smtClean="0"/>
          </a:p>
          <a:p>
            <a:pPr marL="0" lvl="0" indent="0" algn="l" rtl="0">
              <a:lnSpc>
                <a:spcPct val="100000"/>
              </a:lnSpc>
              <a:spcBef>
                <a:spcPts val="0"/>
              </a:spcBef>
              <a:spcAft>
                <a:spcPts val="0"/>
              </a:spcAft>
              <a:buNone/>
            </a:pPr>
            <a:r>
              <a:rPr lang="en" sz="2100" b="1" dirty="0" smtClean="0"/>
              <a:t>Jill </a:t>
            </a:r>
            <a:r>
              <a:rPr lang="en" sz="2100" b="1" dirty="0"/>
              <a:t>Gwilt, </a:t>
            </a:r>
            <a:r>
              <a:rPr lang="en" sz="2100" dirty="0"/>
              <a:t>THINK</a:t>
            </a:r>
            <a:r>
              <a:rPr lang="en" sz="2100" b="1" dirty="0"/>
              <a:t> </a:t>
            </a:r>
            <a:r>
              <a:rPr lang="en" sz="2100" dirty="0"/>
              <a:t>Director (she/her/hers)</a:t>
            </a:r>
            <a:endParaRPr sz="2100" dirty="0"/>
          </a:p>
          <a:p>
            <a:pPr marL="0" lvl="0" indent="0" algn="l" rtl="0">
              <a:lnSpc>
                <a:spcPct val="100000"/>
              </a:lnSpc>
              <a:spcBef>
                <a:spcPts val="0"/>
              </a:spcBef>
              <a:spcAft>
                <a:spcPts val="0"/>
              </a:spcAft>
              <a:buNone/>
            </a:pPr>
            <a:r>
              <a:rPr lang="en" sz="2100" dirty="0"/>
              <a:t>Mission West Virginia, Inc., Hurricane, WV</a:t>
            </a:r>
            <a:endParaRPr sz="2100" dirty="0"/>
          </a:p>
          <a:p>
            <a:pPr marL="457200" lvl="0" indent="0" algn="l" rtl="0">
              <a:lnSpc>
                <a:spcPct val="100000"/>
              </a:lnSpc>
              <a:spcBef>
                <a:spcPts val="0"/>
              </a:spcBef>
              <a:spcAft>
                <a:spcPts val="0"/>
              </a:spcAft>
              <a:buNone/>
            </a:pPr>
            <a:endParaRPr sz="2100" dirty="0"/>
          </a:p>
          <a:p>
            <a:pPr marL="0" lvl="0" indent="0" algn="l" rtl="0">
              <a:lnSpc>
                <a:spcPct val="100000"/>
              </a:lnSpc>
              <a:spcBef>
                <a:spcPts val="0"/>
              </a:spcBef>
              <a:spcAft>
                <a:spcPts val="0"/>
              </a:spcAft>
              <a:buNone/>
            </a:pPr>
            <a:r>
              <a:rPr lang="en" sz="2100" b="1" dirty="0"/>
              <a:t>Kara Petrosky, </a:t>
            </a:r>
            <a:r>
              <a:rPr lang="en" sz="2100" dirty="0"/>
              <a:t>Director, Teen &amp; Support Services (she/her/hers)</a:t>
            </a:r>
            <a:endParaRPr sz="2100" dirty="0"/>
          </a:p>
          <a:p>
            <a:pPr marL="0" lvl="0" indent="0" algn="l" rtl="0">
              <a:lnSpc>
                <a:spcPct val="100000"/>
              </a:lnSpc>
              <a:spcBef>
                <a:spcPts val="0"/>
              </a:spcBef>
              <a:spcAft>
                <a:spcPts val="0"/>
              </a:spcAft>
              <a:buNone/>
            </a:pPr>
            <a:r>
              <a:rPr lang="en" sz="2100" dirty="0"/>
              <a:t>Boys &amp; Girls Clubs of Western Pennsylvania, Pittsburgh, PA</a:t>
            </a:r>
            <a:endParaRPr sz="2100" dirty="0"/>
          </a:p>
        </p:txBody>
      </p:sp>
      <p:sp>
        <p:nvSpPr>
          <p:cNvPr id="157" name="Google Shape;157;p2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441825" y="1106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Small Group Facilitators</a:t>
            </a:r>
            <a:endParaRPr dirty="0"/>
          </a:p>
        </p:txBody>
      </p:sp>
      <p:sp>
        <p:nvSpPr>
          <p:cNvPr id="163" name="Google Shape;163;p29"/>
          <p:cNvSpPr txBox="1">
            <a:spLocks noGrp="1"/>
          </p:cNvSpPr>
          <p:nvPr>
            <p:ph type="body" idx="1"/>
          </p:nvPr>
        </p:nvSpPr>
        <p:spPr>
          <a:xfrm>
            <a:off x="441825" y="1947775"/>
            <a:ext cx="7429800" cy="26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t>Megan Hiltner</a:t>
            </a:r>
            <a:r>
              <a:rPr lang="en" sz="2100" dirty="0"/>
              <a:t> (she/her/hers)</a:t>
            </a:r>
            <a:endParaRPr sz="2100" dirty="0"/>
          </a:p>
          <a:p>
            <a:pPr marL="0" lvl="0" indent="0" algn="l" rtl="0">
              <a:spcBef>
                <a:spcPts val="1600"/>
              </a:spcBef>
              <a:spcAft>
                <a:spcPts val="0"/>
              </a:spcAft>
              <a:buNone/>
            </a:pPr>
            <a:r>
              <a:rPr lang="en" sz="2100" b="1" dirty="0"/>
              <a:t>Ilana Webb </a:t>
            </a:r>
            <a:r>
              <a:rPr lang="en" sz="2100" dirty="0"/>
              <a:t>(she/her/hers)</a:t>
            </a:r>
            <a:endParaRPr sz="2100" dirty="0"/>
          </a:p>
          <a:p>
            <a:pPr marL="0" lvl="0" indent="0" algn="l" rtl="0">
              <a:spcBef>
                <a:spcPts val="1600"/>
              </a:spcBef>
              <a:spcAft>
                <a:spcPts val="0"/>
              </a:spcAft>
              <a:buNone/>
            </a:pPr>
            <a:r>
              <a:rPr lang="en" sz="2100" b="1" dirty="0"/>
              <a:t>Shannon Rauh (</a:t>
            </a:r>
            <a:r>
              <a:rPr lang="en" sz="2100" dirty="0"/>
              <a:t>she/her/hers</a:t>
            </a:r>
            <a:r>
              <a:rPr lang="en" sz="2100" b="1" dirty="0"/>
              <a:t>)</a:t>
            </a:r>
            <a:r>
              <a:rPr lang="en" sz="2100" dirty="0"/>
              <a:t> </a:t>
            </a:r>
            <a:endParaRPr sz="2100" dirty="0"/>
          </a:p>
          <a:p>
            <a:pPr marL="0" lvl="0" indent="0" algn="l" rtl="0">
              <a:spcBef>
                <a:spcPts val="1600"/>
              </a:spcBef>
              <a:spcAft>
                <a:spcPts val="1600"/>
              </a:spcAft>
              <a:buNone/>
            </a:pPr>
            <a:endParaRPr sz="2100" dirty="0">
              <a:solidFill>
                <a:srgbClr val="000000"/>
              </a:solidFill>
            </a:endParaRPr>
          </a:p>
        </p:txBody>
      </p:sp>
      <p:pic>
        <p:nvPicPr>
          <p:cNvPr id="165" name="Google Shape;165;p29" title="Decorative Figure"/>
          <p:cNvPicPr preferRelativeResize="0"/>
          <p:nvPr/>
        </p:nvPicPr>
        <p:blipFill>
          <a:blip r:embed="rId3">
            <a:alphaModFix/>
          </a:blip>
          <a:stretch>
            <a:fillRect/>
          </a:stretch>
        </p:blipFill>
        <p:spPr>
          <a:xfrm>
            <a:off x="7019275" y="2030587"/>
            <a:ext cx="1359524" cy="1358175"/>
          </a:xfrm>
          <a:prstGeom prst="rect">
            <a:avLst/>
          </a:prstGeom>
          <a:noFill/>
          <a:ln>
            <a:noFill/>
          </a:ln>
        </p:spPr>
      </p:pic>
      <p:sp>
        <p:nvSpPr>
          <p:cNvPr id="164" name="Google Shape;164;p2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800100" y="1350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171" name="Google Shape;171;p30"/>
          <p:cNvSpPr txBox="1">
            <a:spLocks noGrp="1"/>
          </p:cNvSpPr>
          <p:nvPr>
            <p:ph type="body" idx="1"/>
          </p:nvPr>
        </p:nvSpPr>
        <p:spPr>
          <a:xfrm>
            <a:off x="800100" y="2202075"/>
            <a:ext cx="7390500" cy="23667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dirty="0"/>
              <a:t>Use at least two strategies for reaching and recruiting adolescents virtually through their TPP programs.</a:t>
            </a:r>
            <a:endParaRPr sz="2100" dirty="0"/>
          </a:p>
          <a:p>
            <a:pPr marL="457200" lvl="0" indent="-361950" algn="l" rtl="0">
              <a:spcBef>
                <a:spcPts val="0"/>
              </a:spcBef>
              <a:spcAft>
                <a:spcPts val="0"/>
              </a:spcAft>
              <a:buSzPts val="2100"/>
              <a:buChar char="●"/>
            </a:pPr>
            <a:r>
              <a:rPr lang="en" sz="2100" dirty="0"/>
              <a:t>Identify tools that can support grantees  to retain youth in their programs.</a:t>
            </a:r>
            <a:endParaRPr sz="2100" dirty="0"/>
          </a:p>
          <a:p>
            <a:pPr marL="457200" lvl="0" indent="-361950" algn="l" rtl="0">
              <a:spcBef>
                <a:spcPts val="0"/>
              </a:spcBef>
              <a:spcAft>
                <a:spcPts val="0"/>
              </a:spcAft>
              <a:buSzPts val="2100"/>
              <a:buChar char="●"/>
            </a:pPr>
            <a:r>
              <a:rPr lang="en" sz="2100" dirty="0"/>
              <a:t>Apply a trauma-informed lens when recruiting and retaining youth virtually.</a:t>
            </a:r>
            <a:endParaRPr sz="2100" dirty="0"/>
          </a:p>
          <a:p>
            <a:pPr marL="0" lvl="0" indent="0" algn="l" rtl="0">
              <a:spcBef>
                <a:spcPts val="0"/>
              </a:spcBef>
              <a:spcAft>
                <a:spcPts val="0"/>
              </a:spcAft>
              <a:buNone/>
            </a:pPr>
            <a:endParaRPr sz="2100" dirty="0">
              <a:solidFill>
                <a:srgbClr val="666666"/>
              </a:solidFill>
            </a:endParaRPr>
          </a:p>
        </p:txBody>
      </p:sp>
      <p:sp>
        <p:nvSpPr>
          <p:cNvPr id="172" name="Google Shape;172;p3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441825" y="1106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Polling questions</a:t>
            </a:r>
            <a:endParaRPr/>
          </a:p>
        </p:txBody>
      </p:sp>
      <p:sp>
        <p:nvSpPr>
          <p:cNvPr id="178" name="Google Shape;178;p31"/>
          <p:cNvSpPr txBox="1">
            <a:spLocks noGrp="1"/>
          </p:cNvSpPr>
          <p:nvPr>
            <p:ph type="body" idx="1"/>
          </p:nvPr>
        </p:nvSpPr>
        <p:spPr>
          <a:xfrm>
            <a:off x="441825" y="1947775"/>
            <a:ext cx="7429800" cy="26211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 sz="2400" dirty="0">
                <a:solidFill>
                  <a:schemeClr val="dk1"/>
                </a:solidFill>
              </a:rPr>
              <a:t>Poll 1: Have you started implementing your TPP program virtually? </a:t>
            </a:r>
            <a:endParaRPr sz="2400" dirty="0">
              <a:solidFill>
                <a:schemeClr val="dk1"/>
              </a:solidFill>
            </a:endParaRPr>
          </a:p>
          <a:p>
            <a:pPr marL="457200" lvl="0" indent="0" algn="l" rtl="0">
              <a:lnSpc>
                <a:spcPct val="100000"/>
              </a:lnSpc>
              <a:spcBef>
                <a:spcPts val="1600"/>
              </a:spcBef>
              <a:spcAft>
                <a:spcPts val="1600"/>
              </a:spcAft>
              <a:buNone/>
            </a:pPr>
            <a:r>
              <a:rPr lang="en" sz="2400" dirty="0">
                <a:solidFill>
                  <a:schemeClr val="dk1"/>
                </a:solidFill>
              </a:rPr>
              <a:t>Poll 2: Has your recruitment and retention of participants slowed down, stayed the same or increased as a result of virtual implementation?</a:t>
            </a:r>
            <a:endParaRPr sz="2400" dirty="0"/>
          </a:p>
        </p:txBody>
      </p:sp>
      <p:sp>
        <p:nvSpPr>
          <p:cNvPr id="179" name="Google Shape;179;p3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744450" y="836450"/>
            <a:ext cx="8046600" cy="55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Hear From Your Peers</a:t>
            </a:r>
            <a:endParaRPr dirty="0">
              <a:solidFill>
                <a:srgbClr val="434343"/>
              </a:solidFill>
            </a:endParaRPr>
          </a:p>
        </p:txBody>
      </p:sp>
      <p:sp>
        <p:nvSpPr>
          <p:cNvPr id="185" name="Google Shape;185;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11700" y="445025"/>
            <a:ext cx="8520600" cy="26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chemeClr val="dk2"/>
                </a:solidFill>
                <a:latin typeface="Lato"/>
                <a:ea typeface="Lato"/>
                <a:cs typeface="Lato"/>
                <a:sym typeface="Lato"/>
              </a:rPr>
              <a:t>Vicki Draeger,</a:t>
            </a:r>
            <a:r>
              <a:rPr lang="en" sz="2400" b="0" dirty="0">
                <a:solidFill>
                  <a:schemeClr val="dk2"/>
                </a:solidFill>
                <a:latin typeface="Lato"/>
                <a:ea typeface="Lato"/>
                <a:cs typeface="Lato"/>
                <a:sym typeface="Lato"/>
              </a:rPr>
              <a:t> CEO/Project Director </a:t>
            </a: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2400" b="0" dirty="0">
                <a:solidFill>
                  <a:schemeClr val="dk2"/>
                </a:solidFill>
                <a:latin typeface="Lato"/>
                <a:ea typeface="Lato"/>
                <a:cs typeface="Lato"/>
                <a:sym typeface="Lato"/>
              </a:rPr>
              <a:t>Life-Skills, Empowerment &amp; Development Services, Inc.</a:t>
            </a:r>
            <a:r>
              <a:rPr lang="en" sz="2400" b="0" dirty="0">
                <a:solidFill>
                  <a:schemeClr val="dk2"/>
                </a:solidFill>
                <a:highlight>
                  <a:schemeClr val="lt1"/>
                </a:highlight>
                <a:latin typeface="Lato"/>
                <a:ea typeface="Lato"/>
                <a:cs typeface="Lato"/>
                <a:sym typeface="Lato"/>
              </a:rPr>
              <a:t> </a:t>
            </a: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2400" b="0" dirty="0">
                <a:solidFill>
                  <a:schemeClr val="dk2"/>
                </a:solidFill>
                <a:latin typeface="Lato"/>
                <a:ea typeface="Lato"/>
                <a:cs typeface="Lato"/>
                <a:sym typeface="Lato"/>
              </a:rPr>
              <a:t>St. Petersburg, FL</a:t>
            </a:r>
            <a:endParaRPr sz="2400" b="0" dirty="0">
              <a:solidFill>
                <a:schemeClr val="dk2"/>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2400" b="0" dirty="0">
                <a:solidFill>
                  <a:schemeClr val="dk2"/>
                </a:solidFill>
                <a:latin typeface="Lato"/>
                <a:ea typeface="Lato"/>
                <a:cs typeface="Lato"/>
                <a:sym typeface="Lato"/>
              </a:rPr>
              <a:t>Email: leadsfloridaorg@gmail.com</a:t>
            </a:r>
            <a:endParaRPr sz="2400" b="0" dirty="0">
              <a:solidFill>
                <a:schemeClr val="dk2"/>
              </a:solidFill>
              <a:latin typeface="Lato"/>
              <a:ea typeface="Lato"/>
              <a:cs typeface="Lato"/>
              <a:sym typeface="Lato"/>
            </a:endParaRPr>
          </a:p>
        </p:txBody>
      </p:sp>
      <p:pic>
        <p:nvPicPr>
          <p:cNvPr id="192" name="Google Shape;192;p33" descr="Graphic of Florida showing the location of LEADS"/>
          <p:cNvPicPr preferRelativeResize="0"/>
          <p:nvPr/>
        </p:nvPicPr>
        <p:blipFill>
          <a:blip r:embed="rId3">
            <a:alphaModFix/>
          </a:blip>
          <a:stretch>
            <a:fillRect/>
          </a:stretch>
        </p:blipFill>
        <p:spPr>
          <a:xfrm>
            <a:off x="4696450" y="834125"/>
            <a:ext cx="4135850" cy="4135850"/>
          </a:xfrm>
          <a:prstGeom prst="rect">
            <a:avLst/>
          </a:prstGeom>
          <a:noFill/>
          <a:ln>
            <a:noFill/>
          </a:ln>
        </p:spPr>
      </p:pic>
      <p:sp>
        <p:nvSpPr>
          <p:cNvPr id="191" name="Google Shape;191;p3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9" name="Google Shape;199;p34"/>
          <p:cNvSpPr txBox="1">
            <a:spLocks noGrp="1"/>
          </p:cNvSpPr>
          <p:nvPr>
            <p:ph type="title"/>
          </p:nvPr>
        </p:nvSpPr>
        <p:spPr>
          <a:xfrm>
            <a:off x="311700" y="501975"/>
            <a:ext cx="8520600" cy="15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smtClean="0">
                <a:solidFill>
                  <a:schemeClr val="dk2"/>
                </a:solidFill>
                <a:latin typeface="Lato"/>
                <a:ea typeface="Lato"/>
                <a:cs typeface="Lato"/>
                <a:sym typeface="Lato"/>
              </a:rPr>
              <a:t>Jill Gwilt, </a:t>
            </a:r>
            <a:r>
              <a:rPr lang="en" sz="2400" b="0" dirty="0" smtClean="0">
                <a:solidFill>
                  <a:schemeClr val="dk2"/>
                </a:solidFill>
                <a:latin typeface="Lato"/>
                <a:ea typeface="Lato"/>
                <a:cs typeface="Lato"/>
                <a:sym typeface="Lato"/>
              </a:rPr>
              <a:t>THINK Director </a:t>
            </a:r>
            <a:endParaRPr sz="2400" b="0" dirty="0" smtClean="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2400" b="0" dirty="0" smtClean="0">
                <a:solidFill>
                  <a:schemeClr val="dk2"/>
                </a:solidFill>
                <a:latin typeface="Lato"/>
                <a:ea typeface="Lato"/>
                <a:cs typeface="Lato"/>
                <a:sym typeface="Lato"/>
              </a:rPr>
              <a:t>Mission </a:t>
            </a:r>
            <a:r>
              <a:rPr lang="en" sz="2400" b="0" dirty="0">
                <a:solidFill>
                  <a:schemeClr val="dk2"/>
                </a:solidFill>
                <a:latin typeface="Lato"/>
                <a:ea typeface="Lato"/>
                <a:cs typeface="Lato"/>
                <a:sym typeface="Lato"/>
              </a:rPr>
              <a:t>West Virginia, Inc.</a:t>
            </a: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2400" b="0" dirty="0">
                <a:solidFill>
                  <a:schemeClr val="dk2"/>
                </a:solidFill>
                <a:latin typeface="Lato"/>
                <a:ea typeface="Lato"/>
                <a:cs typeface="Lato"/>
                <a:sym typeface="Lato"/>
              </a:rPr>
              <a:t>Hurricane, WV</a:t>
            </a: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2400" b="0" dirty="0">
                <a:solidFill>
                  <a:schemeClr val="dk2"/>
                </a:solidFill>
                <a:latin typeface="Lato"/>
                <a:ea typeface="Lato"/>
                <a:cs typeface="Lato"/>
                <a:sym typeface="Lato"/>
              </a:rPr>
              <a:t>Email: jgwilt@missionwv.org</a:t>
            </a:r>
            <a:endParaRPr sz="2400" b="0" dirty="0">
              <a:solidFill>
                <a:schemeClr val="dk2"/>
              </a:solidFill>
              <a:latin typeface="Lato"/>
              <a:ea typeface="Lato"/>
              <a:cs typeface="Lato"/>
              <a:sym typeface="Lato"/>
            </a:endParaRPr>
          </a:p>
        </p:txBody>
      </p:sp>
      <p:pic>
        <p:nvPicPr>
          <p:cNvPr id="200" name="Google Shape;200;p34" descr="Graphic of West Virginia showing the location of Mission West Virginia, Inc."/>
          <p:cNvPicPr preferRelativeResize="0"/>
          <p:nvPr/>
        </p:nvPicPr>
        <p:blipFill>
          <a:blip r:embed="rId3">
            <a:alphaModFix/>
          </a:blip>
          <a:stretch>
            <a:fillRect/>
          </a:stretch>
        </p:blipFill>
        <p:spPr>
          <a:xfrm>
            <a:off x="4239425" y="261313"/>
            <a:ext cx="4422325" cy="4422325"/>
          </a:xfrm>
          <a:prstGeom prst="rect">
            <a:avLst/>
          </a:prstGeom>
          <a:noFill/>
          <a:ln>
            <a:noFill/>
          </a:ln>
        </p:spPr>
      </p:pic>
      <p:sp>
        <p:nvSpPr>
          <p:cNvPr id="198" name="Google Shape;198;p3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35"/>
          <p:cNvSpPr txBox="1">
            <a:spLocks noGrp="1"/>
          </p:cNvSpPr>
          <p:nvPr>
            <p:ph type="title"/>
          </p:nvPr>
        </p:nvSpPr>
        <p:spPr>
          <a:xfrm>
            <a:off x="311700" y="445025"/>
            <a:ext cx="8520600" cy="20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chemeClr val="dk2"/>
                </a:solidFill>
                <a:latin typeface="Lato"/>
                <a:ea typeface="Lato"/>
                <a:cs typeface="Lato"/>
                <a:sym typeface="Lato"/>
              </a:rPr>
              <a:t>Kara Petrosky, </a:t>
            </a:r>
            <a:r>
              <a:rPr lang="en" sz="2400" b="0" dirty="0">
                <a:solidFill>
                  <a:schemeClr val="dk2"/>
                </a:solidFill>
                <a:latin typeface="Lato"/>
                <a:ea typeface="Lato"/>
                <a:cs typeface="Lato"/>
                <a:sym typeface="Lato"/>
              </a:rPr>
              <a:t>Director, Teen &amp; Support Services</a:t>
            </a: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2400" b="0" dirty="0">
                <a:solidFill>
                  <a:schemeClr val="dk2"/>
                </a:solidFill>
                <a:latin typeface="Lato"/>
                <a:ea typeface="Lato"/>
                <a:cs typeface="Lato"/>
                <a:sym typeface="Lato"/>
              </a:rPr>
              <a:t>Boys &amp; Girls Clubs of Western Pennsylvania</a:t>
            </a: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2400" b="0" dirty="0" smtClean="0">
                <a:solidFill>
                  <a:schemeClr val="dk2"/>
                </a:solidFill>
                <a:latin typeface="Lato"/>
                <a:ea typeface="Lato"/>
                <a:cs typeface="Lato"/>
                <a:sym typeface="Lato"/>
              </a:rPr>
              <a:t>Pittsburgh, </a:t>
            </a:r>
            <a:r>
              <a:rPr lang="en" sz="2400" b="0" dirty="0">
                <a:solidFill>
                  <a:schemeClr val="dk2"/>
                </a:solidFill>
                <a:latin typeface="Lato"/>
                <a:ea typeface="Lato"/>
                <a:cs typeface="Lato"/>
                <a:sym typeface="Lato"/>
              </a:rPr>
              <a:t>PA</a:t>
            </a: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400" b="0" dirty="0">
              <a:solidFill>
                <a:schemeClr val="dk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2400" b="0" dirty="0">
                <a:solidFill>
                  <a:schemeClr val="dk2"/>
                </a:solidFill>
                <a:latin typeface="Lato"/>
                <a:ea typeface="Lato"/>
                <a:cs typeface="Lato"/>
                <a:sym typeface="Lato"/>
              </a:rPr>
              <a:t>Email: kpetrosky@bgcwpa.org</a:t>
            </a:r>
            <a:endParaRPr sz="2400" b="0" dirty="0">
              <a:solidFill>
                <a:schemeClr val="dk2"/>
              </a:solidFill>
              <a:latin typeface="Lato"/>
              <a:ea typeface="Lato"/>
              <a:cs typeface="Lato"/>
              <a:sym typeface="Lato"/>
            </a:endParaRPr>
          </a:p>
        </p:txBody>
      </p:sp>
      <p:pic>
        <p:nvPicPr>
          <p:cNvPr id="207" name="Google Shape;207;p35" descr="Graphic of Pennsylvania showing the location of Boys &amp; Girls Clubs of Western Pennsylvania"/>
          <p:cNvPicPr preferRelativeResize="0"/>
          <p:nvPr/>
        </p:nvPicPr>
        <p:blipFill>
          <a:blip r:embed="rId3">
            <a:alphaModFix/>
          </a:blip>
          <a:stretch>
            <a:fillRect/>
          </a:stretch>
        </p:blipFill>
        <p:spPr>
          <a:xfrm>
            <a:off x="4233075" y="272137"/>
            <a:ext cx="4599225" cy="4599225"/>
          </a:xfrm>
          <a:prstGeom prst="rect">
            <a:avLst/>
          </a:prstGeom>
          <a:noFill/>
          <a:ln>
            <a:noFill/>
          </a:ln>
        </p:spPr>
      </p:pic>
      <p:sp>
        <p:nvSpPr>
          <p:cNvPr id="205" name="Google Shape;205;p3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4204</Words>
  <Application>Microsoft Office PowerPoint</Application>
  <PresentationFormat>On-screen Show (16:9)</PresentationFormat>
  <Paragraphs>292</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Montserrat</vt:lpstr>
      <vt:lpstr>Lato Light</vt:lpstr>
      <vt:lpstr>Lato</vt:lpstr>
      <vt:lpstr>Arial</vt:lpstr>
      <vt:lpstr>Calibri</vt:lpstr>
      <vt:lpstr>RHNTC Template</vt:lpstr>
      <vt:lpstr>Recruiting and Retaining TPP Program Participants Virtually </vt:lpstr>
      <vt:lpstr>Panelists</vt:lpstr>
      <vt:lpstr>Small Group Facilitators</vt:lpstr>
      <vt:lpstr>Objectives</vt:lpstr>
      <vt:lpstr>Polling questions</vt:lpstr>
      <vt:lpstr>Hear From Your Peers</vt:lpstr>
      <vt:lpstr>Vicki Draeger, CEO/Project Director  Life-Skills, Empowerment &amp; Development Services, Inc.  St. Petersburg, FL  Email: leadsfloridaorg@gmail.com</vt:lpstr>
      <vt:lpstr>Jill Gwilt, THINK Director  Mission West Virginia, Inc. Hurricane, WV  Email: jgwilt@missionwv.org</vt:lpstr>
      <vt:lpstr>Kara Petrosky, Director, Teen &amp; Support Services Boys &amp; Girls Clubs of Western Pennsylvania Pittsburgh, PA  Email: kpetrosky@bgcwpa.org</vt:lpstr>
      <vt:lpstr>How have you applied trauma-informed  practices to virtual engagement?</vt:lpstr>
      <vt:lpstr>Q&amp;A </vt:lpstr>
      <vt:lpstr>Small Group Discussions</vt:lpstr>
      <vt:lpstr>Report Out</vt:lpstr>
      <vt:lpstr>Resources</vt:lpstr>
      <vt:lpstr>Upcoming Activities</vt:lpstr>
      <vt:lpstr>How to Engage with Us </vt:lpstr>
      <vt:lpstr>Thank You! Please fill out the evaluation form after the webinar!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and Retaining TPP Program Participants Virtually</dc:title>
  <dc:creator>RHNTC</dc:creator>
  <cp:keywords>Recruiting and Retaining TPP Program Participants Virtually</cp:keywords>
  <dc:description>Recruiting and Retaining TPP Program Participants Virtually</dc:description>
  <cp:lastModifiedBy>John Karikas</cp:lastModifiedBy>
  <cp:revision>26</cp:revision>
  <dcterms:modified xsi:type="dcterms:W3CDTF">2021-03-05T02:45:29Z</dcterms:modified>
  <cp:category>Recruiting and Retaining TPP Program Participants Virtually</cp:category>
</cp:coreProperties>
</file>