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8"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Montserrat"/>
      <p:regular r:id="rId39"/>
      <p:bold r:id="rId40"/>
      <p:italic r:id="rId41"/>
      <p:boldItalic r:id="rId42"/>
    </p:embeddedFont>
    <p:embeddedFont>
      <p:font typeface="Lato"/>
      <p:regular r:id="rId43"/>
      <p:bold r:id="rId44"/>
      <p:italic r:id="rId45"/>
      <p:boldItalic r:id="rId46"/>
    </p:embeddedFont>
    <p:embeddedFont>
      <p:font typeface="Lato Light"/>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OeqZF5vxYtHZ27CB9m1/gv/mz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BCCC16-ABB5-450E-8942-E00ADBCD372D}">
  <a:tblStyle styleId="{23BCCC16-ABB5-450E-8942-E00ADBCD372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b="off" i="off"/>
      <a:tcStyle>
        <a:tcBdr/>
        <a:fill>
          <a:solidFill>
            <a:srgbClr val="FFE2CD"/>
          </a:solidFill>
        </a:fill>
      </a:tcStyle>
    </a:band1H>
    <a:band2H>
      <a:tcTxStyle b="off" i="off"/>
      <a:tcStyle>
        <a:tcBdr/>
      </a:tcStyle>
    </a:band2H>
    <a:band1V>
      <a:tcTxStyle b="off" i="off"/>
      <a:tcStyle>
        <a:tcBdr/>
        <a:fill>
          <a:solidFill>
            <a:srgbClr val="FFE2C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4BD1739-39E6-484F-9278-AC79DE9F966E}"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55105" autoAdjust="0"/>
  </p:normalViewPr>
  <p:slideViewPr>
    <p:cSldViewPr snapToGrid="0">
      <p:cViewPr varScale="1">
        <p:scale>
          <a:sx n="46" d="100"/>
          <a:sy n="46" d="100"/>
        </p:scale>
        <p:origin x="1644" y="24"/>
      </p:cViewPr>
      <p:guideLst>
        <p:guide pos="504"/>
        <p:guide orient="horz" pos="1322"/>
        <p:guide orient="horz" pos="149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saidlearninglab.or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rti.org/monitoring-evaluation-research-learning-and-adapting" TargetMode="External"/><Relationship Id="rId4" Type="http://schemas.openxmlformats.org/officeDocument/2006/relationships/hyperlink" Target="https://www.measureevaluation.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0779" lvl="0" indent="-171450" algn="l" rtl="0">
              <a:lnSpc>
                <a:spcPct val="115000"/>
              </a:lnSpc>
              <a:spcBef>
                <a:spcPts val="1333"/>
              </a:spcBef>
              <a:spcAft>
                <a:spcPts val="0"/>
              </a:spcAft>
              <a:buClr>
                <a:srgbClr val="595959"/>
              </a:buClr>
              <a:buSzPts val="1600"/>
            </a:pPr>
            <a:r>
              <a:rPr lang="en" sz="1200" dirty="0">
                <a:solidFill>
                  <a:srgbClr val="595959"/>
                </a:solidFill>
                <a:latin typeface="Calibri" panose="020F0502020204030204" pitchFamily="34" charset="0"/>
                <a:ea typeface="Lato"/>
                <a:cs typeface="Calibri" panose="020F0502020204030204" pitchFamily="34" charset="0"/>
                <a:sym typeface="Lato"/>
              </a:rPr>
              <a:t>Ensure that learning and adapting are not owned and led just at central/headquarters </a:t>
            </a:r>
            <a:r>
              <a:rPr lang="en" sz="1200" dirty="0" smtClean="0">
                <a:solidFill>
                  <a:srgbClr val="595959"/>
                </a:solidFill>
                <a:latin typeface="Calibri" panose="020F0502020204030204" pitchFamily="34" charset="0"/>
                <a:ea typeface="Lato"/>
                <a:cs typeface="Calibri" panose="020F0502020204030204" pitchFamily="34" charset="0"/>
                <a:sym typeface="Lato"/>
              </a:rPr>
              <a:t>level.</a:t>
            </a:r>
          </a:p>
          <a:p>
            <a:pPr marL="340779" lvl="0" indent="-171450" algn="l" rtl="0">
              <a:lnSpc>
                <a:spcPct val="115000"/>
              </a:lnSpc>
              <a:spcBef>
                <a:spcPts val="1333"/>
              </a:spcBef>
              <a:spcAft>
                <a:spcPts val="0"/>
              </a:spcAft>
              <a:buClr>
                <a:srgbClr val="595959"/>
              </a:buClr>
              <a:buSzPts val="1600"/>
            </a:pPr>
            <a:r>
              <a:rPr lang="en" sz="1200" dirty="0" smtClean="0">
                <a:solidFill>
                  <a:srgbClr val="595959"/>
                </a:solidFill>
                <a:latin typeface="Calibri" panose="020F0502020204030204" pitchFamily="34" charset="0"/>
                <a:ea typeface="Lato"/>
                <a:cs typeface="Calibri" panose="020F0502020204030204" pitchFamily="34" charset="0"/>
                <a:sym typeface="Lato"/>
              </a:rPr>
              <a:t>Staff </a:t>
            </a:r>
            <a:r>
              <a:rPr lang="en" sz="1200" dirty="0">
                <a:solidFill>
                  <a:srgbClr val="595959"/>
                </a:solidFill>
                <a:latin typeface="Calibri" panose="020F0502020204030204" pitchFamily="34" charset="0"/>
                <a:ea typeface="Lato"/>
                <a:cs typeface="Calibri" panose="020F0502020204030204" pitchFamily="34" charset="0"/>
                <a:sym typeface="Lato"/>
              </a:rPr>
              <a:t>and partners at decentralized levels should own and drive their own learning, link to global </a:t>
            </a:r>
            <a:r>
              <a:rPr lang="en" sz="1200" dirty="0" smtClean="0">
                <a:solidFill>
                  <a:srgbClr val="595959"/>
                </a:solidFill>
                <a:latin typeface="Calibri" panose="020F0502020204030204" pitchFamily="34" charset="0"/>
                <a:ea typeface="Lato"/>
                <a:cs typeface="Calibri" panose="020F0502020204030204" pitchFamily="34" charset="0"/>
                <a:sym typeface="Lato"/>
              </a:rPr>
              <a:t>learning.</a:t>
            </a:r>
          </a:p>
          <a:p>
            <a:pPr marL="340779" lvl="0" indent="-171450" algn="l" rtl="0">
              <a:lnSpc>
                <a:spcPct val="115000"/>
              </a:lnSpc>
              <a:spcBef>
                <a:spcPts val="1333"/>
              </a:spcBef>
              <a:spcAft>
                <a:spcPts val="0"/>
              </a:spcAft>
              <a:buClr>
                <a:srgbClr val="595959"/>
              </a:buClr>
              <a:buSzPts val="1600"/>
            </a:pPr>
            <a:r>
              <a:rPr lang="en" sz="1200" dirty="0" smtClean="0">
                <a:solidFill>
                  <a:srgbClr val="595959"/>
                </a:solidFill>
                <a:latin typeface="Calibri" panose="020F0502020204030204" pitchFamily="34" charset="0"/>
                <a:ea typeface="Lato"/>
                <a:cs typeface="Calibri" panose="020F0502020204030204" pitchFamily="34" charset="0"/>
                <a:sym typeface="Lato"/>
              </a:rPr>
              <a:t>For </a:t>
            </a:r>
            <a:r>
              <a:rPr lang="en" sz="1200" dirty="0">
                <a:solidFill>
                  <a:srgbClr val="595959"/>
                </a:solidFill>
                <a:latin typeface="Calibri" panose="020F0502020204030204" pitchFamily="34" charset="0"/>
                <a:ea typeface="Lato"/>
                <a:cs typeface="Calibri" panose="020F0502020204030204" pitchFamily="34" charset="0"/>
                <a:sym typeface="Lato"/>
              </a:rPr>
              <a:t>example, when grantees working on EBI share their learning with other grantees at various levels, those grantees can build upon previous learnings rather than replicating interventions and </a:t>
            </a:r>
            <a:r>
              <a:rPr lang="en" sz="1200" dirty="0" smtClean="0">
                <a:solidFill>
                  <a:srgbClr val="595959"/>
                </a:solidFill>
                <a:latin typeface="Calibri" panose="020F0502020204030204" pitchFamily="34" charset="0"/>
                <a:ea typeface="Lato"/>
                <a:cs typeface="Calibri" panose="020F0502020204030204" pitchFamily="34" charset="0"/>
                <a:sym typeface="Lato"/>
              </a:rPr>
              <a:t>innovations.</a:t>
            </a:r>
            <a:endParaRPr lang="en" sz="1200" dirty="0">
              <a:solidFill>
                <a:srgbClr val="595959"/>
              </a:solidFill>
              <a:latin typeface="Calibri" panose="020F0502020204030204" pitchFamily="34" charset="0"/>
              <a:ea typeface="Lato"/>
              <a:cs typeface="Calibri" panose="020F0502020204030204" pitchFamily="34" charset="0"/>
              <a:sym typeface="Lato"/>
            </a:endParaRPr>
          </a:p>
          <a:p>
            <a:pPr marL="340779" lvl="0" indent="-171450" algn="l" rtl="0">
              <a:lnSpc>
                <a:spcPct val="115000"/>
              </a:lnSpc>
              <a:spcBef>
                <a:spcPts val="1333"/>
              </a:spcBef>
              <a:spcAft>
                <a:spcPts val="0"/>
              </a:spcAft>
              <a:buClr>
                <a:srgbClr val="595959"/>
              </a:buClr>
              <a:buSzPts val="1600"/>
            </a:pPr>
            <a:r>
              <a:rPr lang="en" sz="1200" dirty="0" smtClean="0">
                <a:solidFill>
                  <a:srgbClr val="595959"/>
                </a:solidFill>
                <a:latin typeface="Calibri" panose="020F0502020204030204" pitchFamily="34" charset="0"/>
                <a:ea typeface="Lato"/>
                <a:cs typeface="Calibri" panose="020F0502020204030204" pitchFamily="34" charset="0"/>
                <a:sym typeface="Lato"/>
              </a:rPr>
              <a:t>Establishing </a:t>
            </a:r>
            <a:r>
              <a:rPr lang="en" sz="1200" dirty="0">
                <a:solidFill>
                  <a:srgbClr val="595959"/>
                </a:solidFill>
                <a:latin typeface="Calibri" panose="020F0502020204030204" pitchFamily="34" charset="0"/>
                <a:ea typeface="Lato"/>
                <a:cs typeface="Calibri" panose="020F0502020204030204" pitchFamily="34" charset="0"/>
                <a:sym typeface="Lato"/>
              </a:rPr>
              <a:t>learning/feedback </a:t>
            </a:r>
            <a:r>
              <a:rPr lang="en" sz="1200" dirty="0" smtClean="0">
                <a:solidFill>
                  <a:srgbClr val="595959"/>
                </a:solidFill>
                <a:latin typeface="Calibri" panose="020F0502020204030204" pitchFamily="34" charset="0"/>
                <a:ea typeface="Lato"/>
                <a:cs typeface="Calibri" panose="020F0502020204030204" pitchFamily="34" charset="0"/>
                <a:sym typeface="Lato"/>
              </a:rPr>
              <a:t>loops </a:t>
            </a:r>
            <a:r>
              <a:rPr lang="en" sz="1200" dirty="0">
                <a:solidFill>
                  <a:srgbClr val="595959"/>
                </a:solidFill>
                <a:latin typeface="Calibri" panose="020F0502020204030204" pitchFamily="34" charset="0"/>
                <a:ea typeface="Lato"/>
                <a:cs typeface="Calibri" panose="020F0502020204030204" pitchFamily="34" charset="0"/>
                <a:sym typeface="Lato"/>
              </a:rPr>
              <a:t>and needs-based capacity building tools and approaches can enable mainstreaming of learning and </a:t>
            </a:r>
            <a:r>
              <a:rPr lang="en" sz="1200" dirty="0" smtClean="0">
                <a:solidFill>
                  <a:srgbClr val="595959"/>
                </a:solidFill>
                <a:latin typeface="Calibri" panose="020F0502020204030204" pitchFamily="34" charset="0"/>
                <a:ea typeface="Lato"/>
                <a:cs typeface="Calibri" panose="020F0502020204030204" pitchFamily="34" charset="0"/>
                <a:sym typeface="Lato"/>
              </a:rPr>
              <a:t>adapting.</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lvl="0" indent="-171450" algn="l" rtl="0">
              <a:lnSpc>
                <a:spcPct val="120000"/>
              </a:lnSpc>
              <a:spcBef>
                <a:spcPts val="0"/>
              </a:spcBef>
              <a:spcAft>
                <a:spcPts val="0"/>
              </a:spcAft>
              <a:buClr>
                <a:srgbClr val="595959"/>
              </a:buClr>
              <a:buSzPts val="1800"/>
            </a:pPr>
            <a:r>
              <a:rPr lang="en" sz="1200" dirty="0">
                <a:solidFill>
                  <a:schemeClr val="dk1"/>
                </a:solidFill>
                <a:latin typeface="Calibri" panose="020F0502020204030204" pitchFamily="34" charset="0"/>
                <a:ea typeface="Lato"/>
                <a:cs typeface="Calibri" panose="020F0502020204030204" pitchFamily="34" charset="0"/>
                <a:sym typeface="Lato"/>
              </a:rPr>
              <a:t>Learning and adapting are not just an M&amp;E or research team’s responsibility; they need to be part of everyone’s  best practice to achieve success for the </a:t>
            </a:r>
            <a:r>
              <a:rPr lang="en" sz="1200" dirty="0" smtClean="0">
                <a:solidFill>
                  <a:schemeClr val="dk1"/>
                </a:solidFill>
                <a:latin typeface="Calibri" panose="020F0502020204030204" pitchFamily="34" charset="0"/>
                <a:ea typeface="Lato"/>
                <a:cs typeface="Calibri" panose="020F0502020204030204" pitchFamily="34" charset="0"/>
                <a:sym typeface="Lato"/>
              </a:rPr>
              <a:t>project.</a:t>
            </a:r>
          </a:p>
          <a:p>
            <a:pPr marL="285750" lvl="0" indent="-171450" algn="l" rtl="0">
              <a:lnSpc>
                <a:spcPct val="120000"/>
              </a:lnSpc>
              <a:spcBef>
                <a:spcPts val="0"/>
              </a:spcBef>
              <a:spcAft>
                <a:spcPts val="0"/>
              </a:spcAft>
              <a:buClr>
                <a:srgbClr val="595959"/>
              </a:buClr>
              <a:buSzPts val="1800"/>
            </a:pPr>
            <a:r>
              <a:rPr lang="en" sz="1200" dirty="0" smtClean="0">
                <a:solidFill>
                  <a:schemeClr val="dk1"/>
                </a:solidFill>
                <a:latin typeface="Calibri" panose="020F0502020204030204" pitchFamily="34" charset="0"/>
                <a:ea typeface="Lato"/>
                <a:cs typeface="Calibri" panose="020F0502020204030204" pitchFamily="34" charset="0"/>
                <a:sym typeface="Lato"/>
              </a:rPr>
              <a:t>Call </a:t>
            </a:r>
            <a:r>
              <a:rPr lang="en" sz="1200" dirty="0">
                <a:solidFill>
                  <a:schemeClr val="dk1"/>
                </a:solidFill>
                <a:latin typeface="Calibri" panose="020F0502020204030204" pitchFamily="34" charset="0"/>
                <a:ea typeface="Lato"/>
                <a:cs typeface="Calibri" panose="020F0502020204030204" pitchFamily="34" charset="0"/>
                <a:sym typeface="Lato"/>
              </a:rPr>
              <a:t>to learn and adapt not just within but across projects and technical sectors (such as maternal and child health, infectious diseases, governance, etc</a:t>
            </a:r>
            <a:r>
              <a:rPr lang="en" sz="1200" dirty="0" smtClean="0">
                <a:solidFill>
                  <a:schemeClr val="dk1"/>
                </a:solidFill>
                <a:latin typeface="Calibri" panose="020F0502020204030204" pitchFamily="34" charset="0"/>
                <a:ea typeface="Lato"/>
                <a:cs typeface="Calibri" panose="020F0502020204030204" pitchFamily="34" charset="0"/>
                <a:sym typeface="Lato"/>
              </a:rPr>
              <a:t>.)</a:t>
            </a:r>
            <a:endParaRPr lang="en" sz="1200" dirty="0">
              <a:solidFill>
                <a:srgbClr val="FF0000"/>
              </a:solidFill>
              <a:latin typeface="Calibri" panose="020F0502020204030204" pitchFamily="34" charset="0"/>
              <a:ea typeface="Lato"/>
              <a:cs typeface="Calibri" panose="020F0502020204030204" pitchFamily="34" charset="0"/>
              <a:sym typeface="Lato"/>
            </a:endParaRPr>
          </a:p>
          <a:p>
            <a:pPr marL="285750" lvl="0" indent="-171450" algn="l" rtl="0">
              <a:lnSpc>
                <a:spcPct val="120000"/>
              </a:lnSpc>
              <a:spcBef>
                <a:spcPts val="0"/>
              </a:spcBef>
              <a:spcAft>
                <a:spcPts val="0"/>
              </a:spcAft>
              <a:buClr>
                <a:srgbClr val="595959"/>
              </a:buClr>
              <a:buSzPts val="1800"/>
            </a:pPr>
            <a:r>
              <a:rPr lang="en" sz="1200" dirty="0" smtClean="0">
                <a:solidFill>
                  <a:schemeClr val="dk1"/>
                </a:solidFill>
                <a:latin typeface="Calibri" panose="020F0502020204030204" pitchFamily="34" charset="0"/>
                <a:ea typeface="Lato"/>
                <a:cs typeface="Calibri" panose="020F0502020204030204" pitchFamily="34" charset="0"/>
                <a:sym typeface="Lato"/>
              </a:rPr>
              <a:t>For </a:t>
            </a:r>
            <a:r>
              <a:rPr lang="en" sz="1200" dirty="0">
                <a:solidFill>
                  <a:schemeClr val="dk1"/>
                </a:solidFill>
                <a:latin typeface="Calibri" panose="020F0502020204030204" pitchFamily="34" charset="0"/>
                <a:ea typeface="Lato"/>
                <a:cs typeface="Calibri" panose="020F0502020204030204" pitchFamily="34" charset="0"/>
                <a:sym typeface="Lato"/>
              </a:rPr>
              <a:t>example, Communities of Practice can enable sharing of learning and adaptation across various groups and </a:t>
            </a:r>
            <a:r>
              <a:rPr lang="en" sz="1200" dirty="0" smtClean="0">
                <a:solidFill>
                  <a:schemeClr val="dk1"/>
                </a:solidFill>
                <a:latin typeface="Calibri" panose="020F0502020204030204" pitchFamily="34" charset="0"/>
                <a:ea typeface="Lato"/>
                <a:cs typeface="Calibri" panose="020F0502020204030204" pitchFamily="34" charset="0"/>
                <a:sym typeface="Lato"/>
              </a:rPr>
              <a:t>sectors</a:t>
            </a:r>
            <a:r>
              <a:rPr lang="en" sz="1200" dirty="0" smtClean="0">
                <a:solidFill>
                  <a:srgbClr val="595959"/>
                </a:solidFill>
                <a:latin typeface="Calibri" panose="020F0502020204030204" pitchFamily="34" charset="0"/>
                <a:ea typeface="Lato"/>
                <a:cs typeface="Calibri" panose="020F0502020204030204" pitchFamily="34" charset="0"/>
                <a:sym typeface="Lato"/>
              </a:rPr>
              <a:t>.</a:t>
            </a:r>
          </a:p>
          <a:p>
            <a:pPr marL="285750" lvl="0" indent="-171450" algn="l" rtl="0">
              <a:lnSpc>
                <a:spcPct val="120000"/>
              </a:lnSpc>
              <a:spcBef>
                <a:spcPts val="0"/>
              </a:spcBef>
              <a:spcAft>
                <a:spcPts val="0"/>
              </a:spcAft>
              <a:buClr>
                <a:srgbClr val="595959"/>
              </a:buClr>
              <a:buSzPts val="1800"/>
            </a:pPr>
            <a:r>
              <a:rPr lang="en" sz="1200" u="sng" dirty="0" smtClean="0">
                <a:solidFill>
                  <a:schemeClr val="dk1"/>
                </a:solidFill>
                <a:latin typeface="Calibri" panose="020F0502020204030204" pitchFamily="34" charset="0"/>
                <a:ea typeface="Lato"/>
                <a:cs typeface="Calibri" panose="020F0502020204030204" pitchFamily="34" charset="0"/>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USAID </a:t>
            </a:r>
            <a:r>
              <a:rPr lang="en" sz="1200" u="sng" dirty="0">
                <a:solidFill>
                  <a:schemeClr val="dk1"/>
                </a:solidFill>
                <a:latin typeface="Calibri" panose="020F0502020204030204" pitchFamily="34" charset="0"/>
                <a:ea typeface="Lato"/>
                <a:cs typeface="Calibri" panose="020F0502020204030204" pitchFamily="34" charset="0"/>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Learning Lab</a:t>
            </a:r>
            <a:r>
              <a:rPr lang="en" sz="1200" dirty="0">
                <a:solidFill>
                  <a:schemeClr val="dk1"/>
                </a:solidFill>
                <a:latin typeface="Calibri" panose="020F0502020204030204" pitchFamily="34" charset="0"/>
                <a:ea typeface="Lato"/>
                <a:cs typeface="Calibri" panose="020F0502020204030204" pitchFamily="34" charset="0"/>
                <a:sym typeface="Lato"/>
              </a:rPr>
              <a:t>, </a:t>
            </a:r>
            <a:r>
              <a:rPr lang="en" sz="1200" u="sng" dirty="0">
                <a:solidFill>
                  <a:schemeClr val="dk1"/>
                </a:solidFill>
                <a:latin typeface="Calibri" panose="020F0502020204030204" pitchFamily="34" charset="0"/>
                <a:ea typeface="Lato"/>
                <a:cs typeface="Calibri" panose="020F0502020204030204" pitchFamily="34" charset="0"/>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MEASURE Evaluation </a:t>
            </a:r>
            <a:r>
              <a:rPr lang="en" sz="1200" dirty="0">
                <a:solidFill>
                  <a:schemeClr val="dk1"/>
                </a:solidFill>
                <a:latin typeface="Calibri" panose="020F0502020204030204" pitchFamily="34" charset="0"/>
                <a:ea typeface="Lato"/>
                <a:cs typeface="Calibri" panose="020F0502020204030204" pitchFamily="34" charset="0"/>
                <a:sym typeface="Lato"/>
              </a:rPr>
              <a:t>and RTI’s online </a:t>
            </a:r>
            <a:r>
              <a:rPr lang="en" sz="1200" u="sng" dirty="0">
                <a:solidFill>
                  <a:schemeClr val="dk1"/>
                </a:solidFill>
                <a:latin typeface="Calibri" panose="020F0502020204030204" pitchFamily="34" charset="0"/>
                <a:ea typeface="Lato"/>
                <a:cs typeface="Calibri" panose="020F0502020204030204" pitchFamily="34" charset="0"/>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MERLA course </a:t>
            </a:r>
            <a:r>
              <a:rPr lang="en" sz="1200" dirty="0">
                <a:solidFill>
                  <a:schemeClr val="dk1"/>
                </a:solidFill>
                <a:latin typeface="Calibri" panose="020F0502020204030204" pitchFamily="34" charset="0"/>
                <a:ea typeface="Lato"/>
                <a:cs typeface="Calibri" panose="020F0502020204030204" pitchFamily="34" charset="0"/>
                <a:sym typeface="Lato"/>
              </a:rPr>
              <a:t>are among many available </a:t>
            </a:r>
            <a:r>
              <a:rPr lang="en" sz="1200" dirty="0" smtClean="0">
                <a:solidFill>
                  <a:schemeClr val="dk1"/>
                </a:solidFill>
                <a:latin typeface="Calibri" panose="020F0502020204030204" pitchFamily="34" charset="0"/>
                <a:ea typeface="Lato"/>
                <a:cs typeface="Calibri" panose="020F0502020204030204" pitchFamily="34" charset="0"/>
                <a:sym typeface="Lato"/>
              </a:rPr>
              <a:t>resources.</a:t>
            </a:r>
          </a:p>
          <a:p>
            <a:pPr marL="285750" lvl="0" indent="-171450" algn="l" rtl="0">
              <a:lnSpc>
                <a:spcPct val="120000"/>
              </a:lnSpc>
              <a:spcBef>
                <a:spcPts val="0"/>
              </a:spcBef>
              <a:spcAft>
                <a:spcPts val="0"/>
              </a:spcAft>
              <a:buClr>
                <a:srgbClr val="595959"/>
              </a:buClr>
              <a:buSzPts val="1800"/>
            </a:pPr>
            <a:r>
              <a:rPr lang="en" sz="1200" dirty="0" smtClean="0">
                <a:latin typeface="Calibri" panose="020F0502020204030204" pitchFamily="34" charset="0"/>
                <a:ea typeface="Lato"/>
                <a:cs typeface="Calibri" panose="020F0502020204030204" pitchFamily="34" charset="0"/>
                <a:sym typeface="Lato"/>
              </a:rPr>
              <a:t>We </a:t>
            </a:r>
            <a:r>
              <a:rPr lang="en" sz="1200" dirty="0">
                <a:latin typeface="Calibri" panose="020F0502020204030204" pitchFamily="34" charset="0"/>
                <a:ea typeface="Lato"/>
                <a:cs typeface="Calibri" panose="020F0502020204030204" pitchFamily="34" charset="0"/>
                <a:sym typeface="Lato"/>
              </a:rPr>
              <a:t>will provide the links at end of </a:t>
            </a:r>
            <a:r>
              <a:rPr lang="en" sz="1200" dirty="0" smtClean="0">
                <a:latin typeface="Calibri" panose="020F0502020204030204" pitchFamily="34" charset="0"/>
                <a:ea typeface="Lato"/>
                <a:cs typeface="Calibri" panose="020F0502020204030204" pitchFamily="34" charset="0"/>
                <a:sym typeface="Lato"/>
              </a:rPr>
              <a:t>presentation.</a:t>
            </a:r>
          </a:p>
          <a:p>
            <a:pPr marL="285750" lvl="0" indent="-171450" algn="l" rtl="0">
              <a:lnSpc>
                <a:spcPct val="120000"/>
              </a:lnSpc>
              <a:spcBef>
                <a:spcPts val="0"/>
              </a:spcBef>
              <a:spcAft>
                <a:spcPts val="0"/>
              </a:spcAft>
              <a:buClr>
                <a:srgbClr val="595959"/>
              </a:buClr>
              <a:buSzPts val="1800"/>
            </a:pPr>
            <a:r>
              <a:rPr lang="en" sz="1200" dirty="0" smtClean="0">
                <a:solidFill>
                  <a:schemeClr val="dk1"/>
                </a:solidFill>
                <a:latin typeface="Calibri" panose="020F0502020204030204" pitchFamily="34" charset="0"/>
                <a:ea typeface="Lato"/>
                <a:cs typeface="Calibri" panose="020F0502020204030204" pitchFamily="34" charset="0"/>
                <a:sym typeface="Lato"/>
              </a:rPr>
              <a:t>Donor </a:t>
            </a:r>
            <a:r>
              <a:rPr lang="en" sz="1200" dirty="0">
                <a:solidFill>
                  <a:schemeClr val="dk1"/>
                </a:solidFill>
                <a:latin typeface="Calibri" panose="020F0502020204030204" pitchFamily="34" charset="0"/>
                <a:ea typeface="Lato"/>
                <a:cs typeface="Calibri" panose="020F0502020204030204" pitchFamily="34" charset="0"/>
                <a:sym typeface="Lato"/>
              </a:rPr>
              <a:t>funding landscape increasingly cross-sectoral and systems oriented; intentional learning positions us as thought leaders for systems-wide program </a:t>
            </a:r>
            <a:r>
              <a:rPr lang="en" sz="1200" dirty="0" smtClean="0">
                <a:solidFill>
                  <a:schemeClr val="dk1"/>
                </a:solidFill>
                <a:latin typeface="Calibri" panose="020F0502020204030204" pitchFamily="34" charset="0"/>
                <a:ea typeface="Lato"/>
                <a:cs typeface="Calibri" panose="020F0502020204030204" pitchFamily="34" charset="0"/>
                <a:sym typeface="Lato"/>
              </a:rPr>
              <a:t>implementation.</a:t>
            </a:r>
          </a:p>
          <a:p>
            <a:pPr marL="285750" lvl="0" indent="-171450" algn="l" rtl="0">
              <a:lnSpc>
                <a:spcPct val="120000"/>
              </a:lnSpc>
              <a:spcBef>
                <a:spcPts val="0"/>
              </a:spcBef>
              <a:spcAft>
                <a:spcPts val="0"/>
              </a:spcAft>
              <a:buClr>
                <a:srgbClr val="595959"/>
              </a:buClr>
              <a:buSzPts val="1800"/>
            </a:pPr>
            <a:r>
              <a:rPr lang="en" sz="1200" dirty="0" smtClean="0">
                <a:solidFill>
                  <a:schemeClr val="dk1"/>
                </a:solidFill>
                <a:latin typeface="Calibri" panose="020F0502020204030204" pitchFamily="34" charset="0"/>
                <a:ea typeface="Lato"/>
                <a:cs typeface="Calibri" panose="020F0502020204030204" pitchFamily="34" charset="0"/>
                <a:sym typeface="Lato"/>
              </a:rPr>
              <a:t>For </a:t>
            </a:r>
            <a:r>
              <a:rPr lang="en" sz="1200" dirty="0">
                <a:solidFill>
                  <a:schemeClr val="dk1"/>
                </a:solidFill>
                <a:latin typeface="Calibri" panose="020F0502020204030204" pitchFamily="34" charset="0"/>
                <a:ea typeface="Lato"/>
                <a:cs typeface="Calibri" panose="020F0502020204030204" pitchFamily="34" charset="0"/>
                <a:sym typeface="Lato"/>
              </a:rPr>
              <a:t>example, where in the past we provided direct services to beneficiaries, we are now increasingly asked to strengthen existing government systems and capacity for providing services to </a:t>
            </a:r>
            <a:r>
              <a:rPr lang="en" sz="1200" dirty="0" smtClean="0">
                <a:solidFill>
                  <a:schemeClr val="dk1"/>
                </a:solidFill>
                <a:latin typeface="Calibri" panose="020F0502020204030204" pitchFamily="34" charset="0"/>
                <a:ea typeface="Lato"/>
                <a:cs typeface="Calibri" panose="020F0502020204030204" pitchFamily="34" charset="0"/>
                <a:sym typeface="Lato"/>
              </a:rPr>
              <a:t>beneficiaries.</a:t>
            </a:r>
            <a:endParaRPr sz="1200" dirty="0">
              <a:solidFill>
                <a:srgbClr val="FF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8925" lvl="0" indent="-171450" algn="l" rtl="0">
              <a:lnSpc>
                <a:spcPct val="120000"/>
              </a:lnSpc>
              <a:spcBef>
                <a:spcPts val="0"/>
              </a:spcBef>
              <a:spcAft>
                <a:spcPts val="0"/>
              </a:spcAft>
              <a:buSzPts val="1800"/>
            </a:pPr>
            <a:r>
              <a:rPr lang="en" dirty="0"/>
              <a:t>The term “learning” is so broad that it often leaves people </a:t>
            </a:r>
            <a:r>
              <a:rPr lang="en" dirty="0" smtClean="0"/>
              <a:t>confused.</a:t>
            </a:r>
          </a:p>
          <a:p>
            <a:pPr marL="288925" lvl="0" indent="-171450" algn="l" rtl="0">
              <a:lnSpc>
                <a:spcPct val="120000"/>
              </a:lnSpc>
              <a:spcBef>
                <a:spcPts val="0"/>
              </a:spcBef>
              <a:spcAft>
                <a:spcPts val="0"/>
              </a:spcAft>
              <a:buSzPts val="1800"/>
            </a:pPr>
            <a:r>
              <a:rPr lang="en" dirty="0" smtClean="0"/>
              <a:t>To </a:t>
            </a:r>
            <a:r>
              <a:rPr lang="en" dirty="0"/>
              <a:t>minimize ambiguity, it is important to deconstruct and define specific learning </a:t>
            </a:r>
            <a:r>
              <a:rPr lang="en" dirty="0" smtClean="0"/>
              <a:t>components.</a:t>
            </a:r>
          </a:p>
          <a:p>
            <a:pPr marL="288925" lvl="0" indent="-171450" algn="l" rtl="0">
              <a:lnSpc>
                <a:spcPct val="120000"/>
              </a:lnSpc>
              <a:spcBef>
                <a:spcPts val="0"/>
              </a:spcBef>
              <a:spcAft>
                <a:spcPts val="0"/>
              </a:spcAft>
              <a:buSzPts val="1800"/>
            </a:pPr>
            <a:r>
              <a:rPr lang="en" dirty="0" smtClean="0"/>
              <a:t>There </a:t>
            </a:r>
            <a:r>
              <a:rPr lang="en" dirty="0"/>
              <a:t>is no one way to deconstruct and define </a:t>
            </a:r>
            <a:r>
              <a:rPr lang="en" dirty="0" smtClean="0"/>
              <a:t>learning.</a:t>
            </a:r>
          </a:p>
          <a:p>
            <a:pPr marL="288925" lvl="0" indent="-171450" algn="l" rtl="0">
              <a:lnSpc>
                <a:spcPct val="120000"/>
              </a:lnSpc>
              <a:spcBef>
                <a:spcPts val="0"/>
              </a:spcBef>
              <a:spcAft>
                <a:spcPts val="0"/>
              </a:spcAft>
              <a:buSzPts val="1800"/>
            </a:pPr>
            <a:r>
              <a:rPr lang="en" dirty="0" smtClean="0"/>
              <a:t>A </a:t>
            </a:r>
            <a:r>
              <a:rPr lang="en" dirty="0"/>
              <a:t>rule of thumb is to select an approach that is most relevant to one’s </a:t>
            </a:r>
            <a:r>
              <a:rPr lang="en" dirty="0" smtClean="0"/>
              <a:t>context.</a:t>
            </a:r>
          </a:p>
          <a:p>
            <a:pPr marL="288925" lvl="0" indent="-171450" algn="l" rtl="0">
              <a:lnSpc>
                <a:spcPct val="120000"/>
              </a:lnSpc>
              <a:spcBef>
                <a:spcPts val="0"/>
              </a:spcBef>
              <a:spcAft>
                <a:spcPts val="0"/>
              </a:spcAft>
              <a:buSzPts val="1800"/>
            </a:pPr>
            <a:r>
              <a:rPr lang="en" dirty="0" smtClean="0"/>
              <a:t>One </a:t>
            </a:r>
            <a:r>
              <a:rPr lang="en" dirty="0"/>
              <a:t>way to deconstruct learning and approach intentional learning is through creating learning </a:t>
            </a:r>
            <a:r>
              <a:rPr lang="en" dirty="0" smtClean="0"/>
              <a:t>agendas</a:t>
            </a:r>
            <a:r>
              <a:rPr lang="en" dirty="0">
                <a:solidFill>
                  <a:srgbClr val="3C4043"/>
                </a:solidFill>
                <a:highlight>
                  <a:srgbClr val="FFFFFF"/>
                </a:highlight>
              </a:rPr>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28650" lvl="0" indent="-171450" algn="l" rtl="0">
              <a:lnSpc>
                <a:spcPct val="100000"/>
              </a:lnSpc>
              <a:spcBef>
                <a:spcPts val="0"/>
              </a:spcBef>
              <a:spcAft>
                <a:spcPts val="0"/>
              </a:spcAft>
              <a:buSzPts val="1100"/>
            </a:pPr>
            <a:r>
              <a:rPr lang="en" dirty="0">
                <a:sym typeface="Arial"/>
              </a:rPr>
              <a:t>Here’s a visual from USAID for thinking about Learning </a:t>
            </a:r>
            <a:r>
              <a:rPr lang="en" dirty="0" smtClean="0">
                <a:sym typeface="Arial"/>
              </a:rPr>
              <a:t>Agendas.</a:t>
            </a:r>
          </a:p>
          <a:p>
            <a:pPr marL="628650" lvl="0" indent="-171450" algn="l" rtl="0">
              <a:lnSpc>
                <a:spcPct val="100000"/>
              </a:lnSpc>
              <a:spcBef>
                <a:spcPts val="0"/>
              </a:spcBef>
              <a:spcAft>
                <a:spcPts val="0"/>
              </a:spcAft>
              <a:buSzPts val="1100"/>
            </a:pPr>
            <a:r>
              <a:rPr lang="en" dirty="0" smtClean="0">
                <a:sym typeface="Arial"/>
              </a:rPr>
              <a:t>It </a:t>
            </a:r>
            <a:r>
              <a:rPr lang="en" dirty="0">
                <a:sym typeface="Arial"/>
              </a:rPr>
              <a:t>helps explain what a learning agenda is and considerations for development of learning questions, activities, and </a:t>
            </a:r>
            <a:r>
              <a:rPr lang="en" dirty="0" smtClean="0">
                <a:sym typeface="Arial"/>
              </a:rPr>
              <a:t>products.</a:t>
            </a:r>
            <a:endParaRPr dirty="0">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95287" marR="0" lvl="0" indent="-171450" algn="l" rtl="0">
              <a:lnSpc>
                <a:spcPct val="120000"/>
              </a:lnSpc>
              <a:spcBef>
                <a:spcPts val="0"/>
              </a:spcBef>
              <a:spcAft>
                <a:spcPts val="0"/>
              </a:spcAft>
              <a:buSzPts val="2400"/>
            </a:pPr>
            <a:r>
              <a:rPr lang="en" sz="1200" dirty="0" smtClean="0">
                <a:latin typeface="Calibri" panose="020F0502020204030204" pitchFamily="34" charset="0"/>
                <a:cs typeface="Calibri" panose="020F0502020204030204" pitchFamily="34" charset="0"/>
                <a:sym typeface="Arial"/>
              </a:rPr>
              <a:t>There are three key elements</a:t>
            </a:r>
            <a:r>
              <a:rPr lang="en" sz="1200" baseline="0" dirty="0" smtClean="0">
                <a:latin typeface="Calibri" panose="020F0502020204030204" pitchFamily="34" charset="0"/>
                <a:cs typeface="Calibri" panose="020F0502020204030204" pitchFamily="34" charset="0"/>
                <a:sym typeface="Arial"/>
              </a:rPr>
              <a:t> of a learning agenda:</a:t>
            </a:r>
            <a:endParaRPr lang="en" sz="1200" dirty="0" smtClean="0">
              <a:latin typeface="Calibri" panose="020F0502020204030204" pitchFamily="34" charset="0"/>
              <a:cs typeface="Calibri" panose="020F0502020204030204" pitchFamily="34" charset="0"/>
              <a:sym typeface="Arial"/>
            </a:endParaRPr>
          </a:p>
          <a:p>
            <a:pPr marL="852487" marR="0" lvl="1" indent="-171450" algn="l" rtl="0">
              <a:lnSpc>
                <a:spcPct val="120000"/>
              </a:lnSpc>
              <a:spcBef>
                <a:spcPts val="0"/>
              </a:spcBef>
              <a:spcAft>
                <a:spcPts val="0"/>
              </a:spcAft>
              <a:buSzPts val="2400"/>
            </a:pPr>
            <a:r>
              <a:rPr lang="en" sz="1200" dirty="0" smtClean="0">
                <a:latin typeface="Calibri" panose="020F0502020204030204" pitchFamily="34" charset="0"/>
                <a:cs typeface="Calibri" panose="020F0502020204030204" pitchFamily="34" charset="0"/>
                <a:sym typeface="Arial"/>
              </a:rPr>
              <a:t>A </a:t>
            </a:r>
            <a:r>
              <a:rPr lang="en" sz="1200" dirty="0">
                <a:latin typeface="Calibri" panose="020F0502020204030204" pitchFamily="34" charset="0"/>
                <a:cs typeface="Calibri" panose="020F0502020204030204" pitchFamily="34" charset="0"/>
                <a:sym typeface="Arial"/>
              </a:rPr>
              <a:t>set of questions addressing critical knowledge </a:t>
            </a:r>
            <a:r>
              <a:rPr lang="en" sz="1200" dirty="0" smtClean="0">
                <a:latin typeface="Calibri" panose="020F0502020204030204" pitchFamily="34" charset="0"/>
                <a:cs typeface="Calibri" panose="020F0502020204030204" pitchFamily="34" charset="0"/>
                <a:sym typeface="Arial"/>
              </a:rPr>
              <a:t>gaps.</a:t>
            </a:r>
            <a:endParaRPr sz="1200" dirty="0">
              <a:latin typeface="Calibri" panose="020F0502020204030204" pitchFamily="34" charset="0"/>
              <a:cs typeface="Calibri" panose="020F0502020204030204" pitchFamily="34" charset="0"/>
              <a:sym typeface="Arial"/>
            </a:endParaRPr>
          </a:p>
          <a:p>
            <a:pPr marL="852487" marR="0" lvl="1" indent="-171450" algn="l" rtl="0">
              <a:lnSpc>
                <a:spcPct val="120000"/>
              </a:lnSpc>
              <a:spcBef>
                <a:spcPts val="1000"/>
              </a:spcBef>
              <a:spcAft>
                <a:spcPts val="0"/>
              </a:spcAft>
              <a:buSzPts val="2400"/>
            </a:pPr>
            <a:r>
              <a:rPr lang="en" sz="1200" dirty="0">
                <a:latin typeface="Calibri" panose="020F0502020204030204" pitchFamily="34" charset="0"/>
                <a:cs typeface="Calibri" panose="020F0502020204030204" pitchFamily="34" charset="0"/>
                <a:sym typeface="Arial"/>
              </a:rPr>
              <a:t>A set of associated activities to answer </a:t>
            </a:r>
            <a:r>
              <a:rPr lang="en" sz="1200" dirty="0" smtClean="0">
                <a:latin typeface="Calibri" panose="020F0502020204030204" pitchFamily="34" charset="0"/>
                <a:cs typeface="Calibri" panose="020F0502020204030204" pitchFamily="34" charset="0"/>
                <a:sym typeface="Arial"/>
              </a:rPr>
              <a:t>them.</a:t>
            </a:r>
            <a:endParaRPr sz="1200" dirty="0">
              <a:latin typeface="Calibri" panose="020F0502020204030204" pitchFamily="34" charset="0"/>
              <a:cs typeface="Calibri" panose="020F0502020204030204" pitchFamily="34" charset="0"/>
              <a:sym typeface="Arial"/>
            </a:endParaRPr>
          </a:p>
          <a:p>
            <a:pPr marL="852487" marR="0" lvl="1" indent="-171450" algn="l" rtl="0">
              <a:lnSpc>
                <a:spcPct val="120000"/>
              </a:lnSpc>
              <a:spcBef>
                <a:spcPts val="1000"/>
              </a:spcBef>
              <a:spcAft>
                <a:spcPts val="0"/>
              </a:spcAft>
              <a:buSzPts val="2400"/>
            </a:pPr>
            <a:r>
              <a:rPr lang="en" sz="1200" dirty="0">
                <a:latin typeface="Calibri" panose="020F0502020204030204" pitchFamily="34" charset="0"/>
                <a:cs typeface="Calibri" panose="020F0502020204030204" pitchFamily="34" charset="0"/>
                <a:sym typeface="Arial"/>
              </a:rPr>
              <a:t>Products aimed at disseminating findings and designed with usage and application in </a:t>
            </a:r>
            <a:r>
              <a:rPr lang="en" sz="1200" dirty="0" smtClean="0">
                <a:latin typeface="Calibri" panose="020F0502020204030204" pitchFamily="34" charset="0"/>
                <a:cs typeface="Calibri" panose="020F0502020204030204" pitchFamily="34" charset="0"/>
                <a:sym typeface="Arial"/>
              </a:rPr>
              <a:t>mind.</a:t>
            </a:r>
            <a:endParaRPr sz="1200" dirty="0">
              <a:latin typeface="Calibri" panose="020F0502020204030204" pitchFamily="34" charset="0"/>
              <a:cs typeface="Calibri" panose="020F0502020204030204" pitchFamily="34" charset="0"/>
              <a:sym typeface="Arial"/>
            </a:endParaRPr>
          </a:p>
          <a:p>
            <a:pPr marL="457200" lvl="0" indent="-228600" algn="l" rtl="0">
              <a:lnSpc>
                <a:spcPct val="100000"/>
              </a:lnSpc>
              <a:spcBef>
                <a:spcPts val="1000"/>
              </a:spcBef>
              <a:spcAft>
                <a:spcPts val="0"/>
              </a:spcAft>
              <a:buClr>
                <a:srgbClr val="3C4043"/>
              </a:buClr>
              <a:buSzPts val="1100"/>
              <a:buNone/>
            </a:pPr>
            <a:endParaRPr sz="1200" dirty="0">
              <a:solidFill>
                <a:srgbClr val="3C4043"/>
              </a:solidFill>
              <a:highlight>
                <a:srgbClr val="FFFFFF"/>
              </a:highlight>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15900" lvl="0" indent="-171450" algn="l" rtl="0">
              <a:lnSpc>
                <a:spcPct val="120000"/>
              </a:lnSpc>
              <a:spcBef>
                <a:spcPts val="0"/>
              </a:spcBef>
              <a:spcAft>
                <a:spcPts val="0"/>
              </a:spcAft>
              <a:buClr>
                <a:schemeClr val="dk1"/>
              </a:buClr>
              <a:buSzPts val="1100"/>
            </a:pPr>
            <a:r>
              <a:rPr lang="en" sz="1200" dirty="0">
                <a:solidFill>
                  <a:schemeClr val="dk1"/>
                </a:solidFill>
                <a:latin typeface="Calibri" panose="020F0502020204030204" pitchFamily="34" charset="0"/>
                <a:cs typeface="Calibri" panose="020F0502020204030204" pitchFamily="34" charset="0"/>
              </a:rPr>
              <a:t>Test and explore assumptions and hypotheses throughout implementation and stay open to the possibility that your assumptions and hypotheses are not </a:t>
            </a:r>
            <a:r>
              <a:rPr lang="en" sz="1200" dirty="0" smtClean="0">
                <a:solidFill>
                  <a:schemeClr val="dk1"/>
                </a:solidFill>
                <a:latin typeface="Calibri" panose="020F0502020204030204" pitchFamily="34" charset="0"/>
                <a:cs typeface="Calibri" panose="020F0502020204030204" pitchFamily="34" charset="0"/>
              </a:rPr>
              <a:t>accurate.</a:t>
            </a:r>
          </a:p>
          <a:p>
            <a:pPr marL="215900" lvl="0" indent="-171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Fill </a:t>
            </a:r>
            <a:r>
              <a:rPr lang="en" sz="1200" dirty="0">
                <a:solidFill>
                  <a:schemeClr val="dk1"/>
                </a:solidFill>
                <a:latin typeface="Calibri" panose="020F0502020204030204" pitchFamily="34" charset="0"/>
                <a:cs typeface="Calibri" panose="020F0502020204030204" pitchFamily="34" charset="0"/>
              </a:rPr>
              <a:t>knowledge gaps during implementation start-up and </a:t>
            </a:r>
            <a:r>
              <a:rPr lang="en" sz="1200" dirty="0" smtClean="0">
                <a:solidFill>
                  <a:schemeClr val="dk1"/>
                </a:solidFill>
                <a:latin typeface="Calibri" panose="020F0502020204030204" pitchFamily="34" charset="0"/>
                <a:cs typeface="Calibri" panose="020F0502020204030204" pitchFamily="34" charset="0"/>
              </a:rPr>
              <a:t>beyond.</a:t>
            </a:r>
            <a:endParaRPr lang="en" sz="1200" dirty="0">
              <a:solidFill>
                <a:schemeClr val="dk1"/>
              </a:solidFill>
              <a:latin typeface="Calibri" panose="020F0502020204030204" pitchFamily="34" charset="0"/>
              <a:cs typeface="Calibri" panose="020F0502020204030204" pitchFamily="34" charset="0"/>
            </a:endParaRPr>
          </a:p>
          <a:p>
            <a:pPr marL="215900" lvl="0" indent="-171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Make </a:t>
            </a:r>
            <a:r>
              <a:rPr lang="en" sz="1200" dirty="0">
                <a:solidFill>
                  <a:schemeClr val="dk1"/>
                </a:solidFill>
                <a:latin typeface="Calibri" panose="020F0502020204030204" pitchFamily="34" charset="0"/>
                <a:cs typeface="Calibri" panose="020F0502020204030204" pitchFamily="34" charset="0"/>
              </a:rPr>
              <a:t>more informed decisions and support making your work more effective and </a:t>
            </a:r>
            <a:r>
              <a:rPr lang="en" sz="1200" dirty="0" smtClean="0">
                <a:solidFill>
                  <a:schemeClr val="dk1"/>
                </a:solidFill>
                <a:latin typeface="Calibri" panose="020F0502020204030204" pitchFamily="34" charset="0"/>
                <a:cs typeface="Calibri" panose="020F0502020204030204" pitchFamily="34" charset="0"/>
              </a:rPr>
              <a:t>efficient.</a:t>
            </a:r>
            <a:endParaRPr lang="en" sz="1200" dirty="0">
              <a:solidFill>
                <a:schemeClr val="dk1"/>
              </a:solidFill>
              <a:latin typeface="Calibri" panose="020F0502020204030204" pitchFamily="34" charset="0"/>
              <a:cs typeface="Calibri" panose="020F0502020204030204" pitchFamily="34" charset="0"/>
            </a:endParaRPr>
          </a:p>
          <a:p>
            <a:pPr marL="215900" lvl="0" indent="-171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Leverage </a:t>
            </a:r>
            <a:r>
              <a:rPr lang="en" sz="1200" dirty="0">
                <a:solidFill>
                  <a:schemeClr val="dk1"/>
                </a:solidFill>
                <a:latin typeface="Calibri" panose="020F0502020204030204" pitchFamily="34" charset="0"/>
                <a:cs typeface="Calibri" panose="020F0502020204030204" pitchFamily="34" charset="0"/>
              </a:rPr>
              <a:t>as a useful process through which to collaborate with peers and </a:t>
            </a:r>
            <a:r>
              <a:rPr lang="en" sz="1200" dirty="0" smtClean="0">
                <a:solidFill>
                  <a:schemeClr val="dk1"/>
                </a:solidFill>
                <a:latin typeface="Calibri" panose="020F0502020204030204" pitchFamily="34" charset="0"/>
                <a:cs typeface="Calibri" panose="020F0502020204030204" pitchFamily="34" charset="0"/>
              </a:rPr>
              <a:t>colleagues.</a:t>
            </a:r>
            <a:endParaRPr lang="en" sz="1200" dirty="0">
              <a:solidFill>
                <a:schemeClr val="dk1"/>
              </a:solidFill>
              <a:latin typeface="Calibri" panose="020F0502020204030204" pitchFamily="34" charset="0"/>
              <a:cs typeface="Calibri" panose="020F0502020204030204" pitchFamily="34" charset="0"/>
            </a:endParaRPr>
          </a:p>
          <a:p>
            <a:pPr marL="215900" lvl="0" indent="-171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Assist </a:t>
            </a:r>
            <a:r>
              <a:rPr lang="en" sz="1200" dirty="0">
                <a:solidFill>
                  <a:schemeClr val="dk1"/>
                </a:solidFill>
                <a:latin typeface="Calibri" panose="020F0502020204030204" pitchFamily="34" charset="0"/>
                <a:cs typeface="Calibri" panose="020F0502020204030204" pitchFamily="34" charset="0"/>
              </a:rPr>
              <a:t>with prioritizing evaluations and research activities as well as in determining key </a:t>
            </a:r>
            <a:r>
              <a:rPr lang="en" sz="1200" dirty="0" smtClean="0">
                <a:solidFill>
                  <a:schemeClr val="dk1"/>
                </a:solidFill>
                <a:latin typeface="Calibri" panose="020F0502020204030204" pitchFamily="34" charset="0"/>
                <a:cs typeface="Calibri" panose="020F0502020204030204" pitchFamily="34" charset="0"/>
              </a:rPr>
              <a:t>indicators.</a:t>
            </a:r>
            <a:endParaRPr sz="1200" dirty="0">
              <a:solidFill>
                <a:srgbClr val="3C4043"/>
              </a:solidFill>
              <a:highlight>
                <a:srgbClr val="FFFFFF"/>
              </a:highlight>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SzPts val="1100"/>
            </a:pPr>
            <a:r>
              <a:rPr kumimoji="0" lang="en" sz="12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Test and explore assumptions and hypotheses throughout implementation and stay open to the possibility that your assumptions and hypotheses are not accurate.</a:t>
            </a:r>
          </a:p>
          <a:p>
            <a:pPr marL="171450" lvl="0" indent="-171450" algn="l" rtl="0">
              <a:lnSpc>
                <a:spcPct val="115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Learning </a:t>
            </a:r>
            <a:r>
              <a:rPr lang="en" sz="1200" dirty="0">
                <a:latin typeface="Calibri" panose="020F0502020204030204" pitchFamily="34" charset="0"/>
                <a:cs typeface="Calibri" panose="020F0502020204030204" pitchFamily="34" charset="0"/>
              </a:rPr>
              <a:t>agendas should be developed during the design phase of a strategy, project, or </a:t>
            </a:r>
            <a:r>
              <a:rPr lang="en" sz="1200" dirty="0" smtClean="0">
                <a:latin typeface="Calibri" panose="020F0502020204030204" pitchFamily="34" charset="0"/>
                <a:cs typeface="Calibri" panose="020F0502020204030204" pitchFamily="34" charset="0"/>
              </a:rPr>
              <a:t>activity.</a:t>
            </a:r>
          </a:p>
          <a:p>
            <a:pPr marL="171450" lvl="0" indent="-171450" algn="l" rtl="0">
              <a:lnSpc>
                <a:spcPct val="115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It </a:t>
            </a:r>
            <a:r>
              <a:rPr lang="en" sz="1200" dirty="0">
                <a:latin typeface="Calibri" panose="020F0502020204030204" pitchFamily="34" charset="0"/>
                <a:cs typeface="Calibri" panose="020F0502020204030204" pitchFamily="34" charset="0"/>
              </a:rPr>
              <a:t>should start after developing a theory of change, logframe or results </a:t>
            </a:r>
            <a:r>
              <a:rPr lang="en" sz="1200" dirty="0" smtClean="0">
                <a:latin typeface="Calibri" panose="020F0502020204030204" pitchFamily="34" charset="0"/>
                <a:cs typeface="Calibri" panose="020F0502020204030204" pitchFamily="34" charset="0"/>
              </a:rPr>
              <a:t>framework.</a:t>
            </a:r>
          </a:p>
          <a:p>
            <a:pPr marL="171450" lvl="0" indent="-171450" algn="l" rtl="0">
              <a:lnSpc>
                <a:spcPct val="115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A </a:t>
            </a:r>
            <a:r>
              <a:rPr lang="en" sz="1200" dirty="0">
                <a:latin typeface="Calibri" panose="020F0502020204030204" pitchFamily="34" charset="0"/>
                <a:cs typeface="Calibri" panose="020F0502020204030204" pitchFamily="34" charset="0"/>
              </a:rPr>
              <a:t>template can be helpful to start </a:t>
            </a:r>
            <a:r>
              <a:rPr lang="en" sz="1200" dirty="0" smtClean="0">
                <a:latin typeface="Calibri" panose="020F0502020204030204" pitchFamily="34" charset="0"/>
                <a:cs typeface="Calibri" panose="020F0502020204030204" pitchFamily="34" charset="0"/>
              </a:rPr>
              <a:t>with.</a:t>
            </a:r>
          </a:p>
          <a:p>
            <a:pPr marL="171450" lvl="0" indent="-171450" algn="l" rtl="0">
              <a:lnSpc>
                <a:spcPct val="115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Some </a:t>
            </a:r>
            <a:r>
              <a:rPr lang="en" sz="1200" dirty="0">
                <a:latin typeface="Calibri" panose="020F0502020204030204" pitchFamily="34" charset="0"/>
                <a:cs typeface="Calibri" panose="020F0502020204030204" pitchFamily="34" charset="0"/>
              </a:rPr>
              <a:t>grantees used this USAID template to develop their learning </a:t>
            </a:r>
            <a:r>
              <a:rPr lang="en" sz="1200" dirty="0" smtClean="0">
                <a:latin typeface="Calibri" panose="020F0502020204030204" pitchFamily="34" charset="0"/>
                <a:cs typeface="Calibri" panose="020F0502020204030204" pitchFamily="34" charset="0"/>
              </a:rPr>
              <a:t>agenda.</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kumimoji="0" lang="en" sz="12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Test and explore assumptions and hypotheses throughout implementation and stay open to the possibility that your assumptions and hypotheses are not accurate.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 sz="1200" dirty="0" smtClean="0">
                <a:latin typeface="Calibri" panose="020F0502020204030204" pitchFamily="34" charset="0"/>
                <a:cs typeface="Calibri" panose="020F0502020204030204" pitchFamily="34" charset="0"/>
              </a:rPr>
              <a:t>This structure is similar to what many grantee developed for their learning agenda, especially for those who used the USAID Learning Agenda</a:t>
            </a:r>
            <a:r>
              <a:rPr lang="en" sz="1200" baseline="0" dirty="0" smtClean="0">
                <a:latin typeface="Calibri" panose="020F0502020204030204" pitchFamily="34" charset="0"/>
                <a:cs typeface="Calibri" panose="020F0502020204030204" pitchFamily="34" charset="0"/>
              </a:rPr>
              <a:t> </a:t>
            </a:r>
            <a:r>
              <a:rPr lang="en" sz="1200" dirty="0" smtClean="0">
                <a:latin typeface="Calibri" panose="020F0502020204030204" pitchFamily="34" charset="0"/>
                <a:cs typeface="Calibri" panose="020F0502020204030204" pitchFamily="34" charset="0"/>
              </a:rPr>
              <a:t>template.</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09550" lvl="0" indent="-171450" algn="l" rtl="0">
              <a:lnSpc>
                <a:spcPct val="120000"/>
              </a:lnSpc>
              <a:spcBef>
                <a:spcPts val="0"/>
              </a:spcBef>
              <a:spcAft>
                <a:spcPts val="0"/>
              </a:spcAft>
              <a:buClr>
                <a:schemeClr val="dk1"/>
              </a:buClr>
              <a:buSzPts val="1200"/>
            </a:pPr>
            <a:r>
              <a:rPr lang="en" sz="1200" dirty="0">
                <a:solidFill>
                  <a:schemeClr val="dk1"/>
                </a:solidFill>
                <a:latin typeface="Calibri" panose="020F0502020204030204" pitchFamily="34" charset="0"/>
                <a:ea typeface="Lato"/>
                <a:cs typeface="Calibri" panose="020F0502020204030204" pitchFamily="34" charset="0"/>
                <a:sym typeface="Lato"/>
              </a:rPr>
              <a:t>This case study is from </a:t>
            </a:r>
            <a:r>
              <a:rPr lang="en" sz="1200" dirty="0" smtClean="0">
                <a:solidFill>
                  <a:schemeClr val="dk1"/>
                </a:solidFill>
                <a:latin typeface="Calibri" panose="020F0502020204030204" pitchFamily="34" charset="0"/>
                <a:ea typeface="Lato"/>
                <a:cs typeface="Calibri" panose="020F0502020204030204" pitchFamily="34" charset="0"/>
                <a:sym typeface="Lato"/>
              </a:rPr>
              <a:t>an </a:t>
            </a:r>
            <a:r>
              <a:rPr lang="en" sz="1200" dirty="0">
                <a:solidFill>
                  <a:schemeClr val="dk1"/>
                </a:solidFill>
                <a:latin typeface="Calibri" panose="020F0502020204030204" pitchFamily="34" charset="0"/>
                <a:ea typeface="Lato"/>
                <a:cs typeface="Calibri" panose="020F0502020204030204" pitchFamily="34" charset="0"/>
                <a:sym typeface="Lato"/>
              </a:rPr>
              <a:t>international project but we think it has relevance to what you’re working </a:t>
            </a:r>
            <a:r>
              <a:rPr lang="en" sz="1200" dirty="0" smtClean="0">
                <a:solidFill>
                  <a:schemeClr val="dk1"/>
                </a:solidFill>
                <a:latin typeface="Calibri" panose="020F0502020204030204" pitchFamily="34" charset="0"/>
                <a:ea typeface="Lato"/>
                <a:cs typeface="Calibri" panose="020F0502020204030204" pitchFamily="34" charset="0"/>
                <a:sym typeface="Lato"/>
              </a:rPr>
              <a:t>on.</a:t>
            </a: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USAID’s </a:t>
            </a:r>
            <a:r>
              <a:rPr lang="en" sz="1200" dirty="0">
                <a:solidFill>
                  <a:schemeClr val="dk1"/>
                </a:solidFill>
                <a:latin typeface="Calibri" panose="020F0502020204030204" pitchFamily="34" charset="0"/>
                <a:ea typeface="Lato"/>
                <a:cs typeface="Calibri" panose="020F0502020204030204" pitchFamily="34" charset="0"/>
                <a:sym typeface="Lato"/>
              </a:rPr>
              <a:t>ReachHealth project in the Philippines aims to strengthen government health systems to increase family planning and reduce unintended pregnancy among </a:t>
            </a:r>
            <a:r>
              <a:rPr lang="en" sz="1200" dirty="0" smtClean="0">
                <a:solidFill>
                  <a:schemeClr val="dk1"/>
                </a:solidFill>
                <a:latin typeface="Calibri" panose="020F0502020204030204" pitchFamily="34" charset="0"/>
                <a:ea typeface="Lato"/>
                <a:cs typeface="Calibri" panose="020F0502020204030204" pitchFamily="34" charset="0"/>
                <a:sym typeface="Lato"/>
              </a:rPr>
              <a:t>adolescents.</a:t>
            </a: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At </a:t>
            </a:r>
            <a:r>
              <a:rPr lang="en" sz="1200" dirty="0">
                <a:solidFill>
                  <a:schemeClr val="dk1"/>
                </a:solidFill>
                <a:latin typeface="Calibri" panose="020F0502020204030204" pitchFamily="34" charset="0"/>
                <a:ea typeface="Lato"/>
                <a:cs typeface="Calibri" panose="020F0502020204030204" pitchFamily="34" charset="0"/>
                <a:sym typeface="Lato"/>
              </a:rPr>
              <a:t>project start up, ReachHealth needed to develop its Theory of Change, Results Framework (with indicators) and Learning Agenda as part of its MEL </a:t>
            </a:r>
            <a:r>
              <a:rPr lang="en" sz="1200" dirty="0" smtClean="0">
                <a:solidFill>
                  <a:schemeClr val="dk1"/>
                </a:solidFill>
                <a:latin typeface="Calibri" panose="020F0502020204030204" pitchFamily="34" charset="0"/>
                <a:ea typeface="Lato"/>
                <a:cs typeface="Calibri" panose="020F0502020204030204" pitchFamily="34" charset="0"/>
                <a:sym typeface="Lato"/>
              </a:rPr>
              <a:t>Plan.</a:t>
            </a: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Once </a:t>
            </a:r>
            <a:r>
              <a:rPr lang="en" sz="1200" dirty="0">
                <a:solidFill>
                  <a:schemeClr val="dk1"/>
                </a:solidFill>
                <a:latin typeface="Calibri" panose="020F0502020204030204" pitchFamily="34" charset="0"/>
                <a:ea typeface="Lato"/>
                <a:cs typeface="Calibri" panose="020F0502020204030204" pitchFamily="34" charset="0"/>
                <a:sym typeface="Lato"/>
              </a:rPr>
              <a:t>the Theory of Change and Results Framework were finalized, the project focused on establishing a Learning </a:t>
            </a:r>
            <a:r>
              <a:rPr lang="en" sz="1200" dirty="0" smtClean="0">
                <a:solidFill>
                  <a:schemeClr val="dk1"/>
                </a:solidFill>
                <a:latin typeface="Calibri" panose="020F0502020204030204" pitchFamily="34" charset="0"/>
                <a:ea typeface="Lato"/>
                <a:cs typeface="Calibri" panose="020F0502020204030204" pitchFamily="34" charset="0"/>
                <a:sym typeface="Lato"/>
              </a:rPr>
              <a:t>Agenda.</a:t>
            </a: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There </a:t>
            </a:r>
            <a:r>
              <a:rPr lang="en" sz="1200" dirty="0">
                <a:solidFill>
                  <a:schemeClr val="dk1"/>
                </a:solidFill>
                <a:latin typeface="Calibri" panose="020F0502020204030204" pitchFamily="34" charset="0"/>
                <a:ea typeface="Lato"/>
                <a:cs typeface="Calibri" panose="020F0502020204030204" pitchFamily="34" charset="0"/>
                <a:sym typeface="Lato"/>
              </a:rPr>
              <a:t>are many ways to go about establishing a Learning Agenda, and all of them can be right depending on the context of a given </a:t>
            </a:r>
            <a:r>
              <a:rPr lang="en" sz="1200" dirty="0" smtClean="0">
                <a:solidFill>
                  <a:schemeClr val="dk1"/>
                </a:solidFill>
                <a:latin typeface="Calibri" panose="020F0502020204030204" pitchFamily="34" charset="0"/>
                <a:ea typeface="Lato"/>
                <a:cs typeface="Calibri" panose="020F0502020204030204" pitchFamily="34" charset="0"/>
                <a:sym typeface="Lato"/>
              </a:rPr>
              <a:t>project.</a:t>
            </a:r>
            <a:endParaRPr lang="en" sz="1200" dirty="0">
              <a:solidFill>
                <a:schemeClr val="dk1"/>
              </a:solidFill>
              <a:latin typeface="Calibri" panose="020F0502020204030204" pitchFamily="34" charset="0"/>
              <a:ea typeface="Lato"/>
              <a:cs typeface="Calibri" panose="020F0502020204030204" pitchFamily="34" charset="0"/>
              <a:sym typeface="Lato"/>
            </a:endParaRP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We’ll </a:t>
            </a:r>
            <a:r>
              <a:rPr lang="en" sz="1200" dirty="0">
                <a:solidFill>
                  <a:schemeClr val="dk1"/>
                </a:solidFill>
                <a:latin typeface="Calibri" panose="020F0502020204030204" pitchFamily="34" charset="0"/>
                <a:ea typeface="Lato"/>
                <a:cs typeface="Calibri" panose="020F0502020204030204" pitchFamily="34" charset="0"/>
                <a:sym typeface="Lato"/>
              </a:rPr>
              <a:t>walk through how ReachHealth established its Learning Agenda (and it is indicative of the process our other programs </a:t>
            </a:r>
            <a:r>
              <a:rPr lang="en" sz="1200" dirty="0" smtClean="0">
                <a:solidFill>
                  <a:schemeClr val="dk1"/>
                </a:solidFill>
                <a:latin typeface="Calibri" panose="020F0502020204030204" pitchFamily="34" charset="0"/>
                <a:ea typeface="Lato"/>
                <a:cs typeface="Calibri" panose="020F0502020204030204" pitchFamily="34" charset="0"/>
                <a:sym typeface="Lato"/>
              </a:rPr>
              <a:t>follow).</a:t>
            </a: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A </a:t>
            </a:r>
            <a:r>
              <a:rPr lang="en" sz="1200" dirty="0">
                <a:solidFill>
                  <a:schemeClr val="dk1"/>
                </a:solidFill>
                <a:latin typeface="Calibri" panose="020F0502020204030204" pitchFamily="34" charset="0"/>
                <a:ea typeface="Lato"/>
                <a:cs typeface="Calibri" panose="020F0502020204030204" pitchFamily="34" charset="0"/>
                <a:sym typeface="Lato"/>
              </a:rPr>
              <a:t>thematic focus area for the ReachHealth project was to reduce teen pregnancy in school settings through increased knowledge and uptake of teen pregnancy services</a:t>
            </a:r>
            <a:r>
              <a:rPr lang="en" sz="1200" dirty="0" smtClean="0">
                <a:solidFill>
                  <a:schemeClr val="dk1"/>
                </a:solidFill>
                <a:latin typeface="Calibri" panose="020F0502020204030204" pitchFamily="34" charset="0"/>
                <a:ea typeface="Lato"/>
                <a:cs typeface="Calibri" panose="020F0502020204030204" pitchFamily="34" charset="0"/>
                <a:sym typeface="Lato"/>
              </a:rPr>
              <a:t>.</a:t>
            </a:r>
            <a:endParaRPr lang="en" sz="1200" dirty="0">
              <a:solidFill>
                <a:schemeClr val="dk1"/>
              </a:solidFill>
              <a:latin typeface="Calibri" panose="020F0502020204030204" pitchFamily="34" charset="0"/>
              <a:ea typeface="Lato"/>
              <a:cs typeface="Calibri" panose="020F0502020204030204" pitchFamily="34" charset="0"/>
              <a:sym typeface="Lato"/>
            </a:endParaRP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Key </a:t>
            </a:r>
            <a:r>
              <a:rPr lang="en" sz="1200" dirty="0">
                <a:solidFill>
                  <a:schemeClr val="dk1"/>
                </a:solidFill>
                <a:latin typeface="Calibri" panose="020F0502020204030204" pitchFamily="34" charset="0"/>
                <a:ea typeface="Lato"/>
                <a:cs typeface="Calibri" panose="020F0502020204030204" pitchFamily="34" charset="0"/>
                <a:sym typeface="Lato"/>
              </a:rPr>
              <a:t>long term and intermediate outcome indicators for ReachHealth </a:t>
            </a:r>
            <a:r>
              <a:rPr lang="en" sz="1200" dirty="0" smtClean="0">
                <a:solidFill>
                  <a:schemeClr val="dk1"/>
                </a:solidFill>
                <a:latin typeface="Calibri" panose="020F0502020204030204" pitchFamily="34" charset="0"/>
                <a:ea typeface="Lato"/>
                <a:cs typeface="Calibri" panose="020F0502020204030204" pitchFamily="34" charset="0"/>
                <a:sym typeface="Lato"/>
              </a:rPr>
              <a:t>included</a:t>
            </a:r>
            <a:r>
              <a:rPr lang="en" sz="1200" baseline="0" dirty="0" smtClean="0">
                <a:solidFill>
                  <a:schemeClr val="dk1"/>
                </a:solidFill>
                <a:latin typeface="Calibri" panose="020F0502020204030204" pitchFamily="34" charset="0"/>
                <a:ea typeface="Lato"/>
                <a:cs typeface="Calibri" panose="020F0502020204030204" pitchFamily="34" charset="0"/>
                <a:sym typeface="Lato"/>
              </a:rPr>
              <a:t> a</a:t>
            </a:r>
            <a:r>
              <a:rPr lang="en" sz="1200" dirty="0" smtClean="0">
                <a:solidFill>
                  <a:schemeClr val="dk1"/>
                </a:solidFill>
                <a:latin typeface="Calibri" panose="020F0502020204030204" pitchFamily="34" charset="0"/>
                <a:ea typeface="Lato"/>
                <a:cs typeface="Calibri" panose="020F0502020204030204" pitchFamily="34" charset="0"/>
                <a:sym typeface="Lato"/>
              </a:rPr>
              <a:t>dolescent </a:t>
            </a:r>
            <a:r>
              <a:rPr lang="en" sz="1200" dirty="0">
                <a:solidFill>
                  <a:schemeClr val="dk1"/>
                </a:solidFill>
                <a:latin typeface="Calibri" panose="020F0502020204030204" pitchFamily="34" charset="0"/>
                <a:ea typeface="Lato"/>
                <a:cs typeface="Calibri" panose="020F0502020204030204" pitchFamily="34" charset="0"/>
                <a:sym typeface="Lato"/>
              </a:rPr>
              <a:t>pregnancy rate, % of adolescents in schools receiving pregnancy prevention messages, </a:t>
            </a:r>
            <a:r>
              <a:rPr lang="en" sz="1200" dirty="0" smtClean="0">
                <a:solidFill>
                  <a:schemeClr val="dk1"/>
                </a:solidFill>
                <a:latin typeface="Calibri" panose="020F0502020204030204" pitchFamily="34" charset="0"/>
                <a:ea typeface="Lato"/>
                <a:cs typeface="Calibri" panose="020F0502020204030204" pitchFamily="34" charset="0"/>
                <a:sym typeface="Lato"/>
              </a:rPr>
              <a:t>etc.</a:t>
            </a:r>
            <a:endParaRPr lang="en" sz="1200" dirty="0">
              <a:solidFill>
                <a:schemeClr val="dk1"/>
              </a:solidFill>
              <a:latin typeface="Calibri" panose="020F0502020204030204" pitchFamily="34" charset="0"/>
              <a:ea typeface="Lato"/>
              <a:cs typeface="Calibri" panose="020F0502020204030204" pitchFamily="34" charset="0"/>
              <a:sym typeface="Lato"/>
            </a:endParaRP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A </a:t>
            </a:r>
            <a:r>
              <a:rPr lang="en" sz="1200" dirty="0">
                <a:solidFill>
                  <a:schemeClr val="dk1"/>
                </a:solidFill>
                <a:latin typeface="Calibri" panose="020F0502020204030204" pitchFamily="34" charset="0"/>
                <a:ea typeface="Lato"/>
                <a:cs typeface="Calibri" panose="020F0502020204030204" pitchFamily="34" charset="0"/>
                <a:sym typeface="Lato"/>
              </a:rPr>
              <a:t>primary mechanism for </a:t>
            </a:r>
            <a:r>
              <a:rPr lang="en" sz="1200" dirty="0" smtClean="0">
                <a:solidFill>
                  <a:schemeClr val="dk1"/>
                </a:solidFill>
                <a:latin typeface="Calibri" panose="020F0502020204030204" pitchFamily="34" charset="0"/>
                <a:ea typeface="Lato"/>
                <a:cs typeface="Calibri" panose="020F0502020204030204" pitchFamily="34" charset="0"/>
                <a:sym typeface="Lato"/>
              </a:rPr>
              <a:t>delivering </a:t>
            </a:r>
            <a:r>
              <a:rPr lang="en" sz="1200" dirty="0">
                <a:solidFill>
                  <a:schemeClr val="dk1"/>
                </a:solidFill>
                <a:latin typeface="Calibri" panose="020F0502020204030204" pitchFamily="34" charset="0"/>
                <a:ea typeface="Lato"/>
                <a:cs typeface="Calibri" panose="020F0502020204030204" pitchFamily="34" charset="0"/>
                <a:sym typeface="Lato"/>
              </a:rPr>
              <a:t>pregnancy prevention messages to adolescent students was through a school peer education curriculum developed in collaboration with the Department of </a:t>
            </a:r>
            <a:r>
              <a:rPr lang="en" sz="1200" dirty="0" smtClean="0">
                <a:solidFill>
                  <a:schemeClr val="dk1"/>
                </a:solidFill>
                <a:latin typeface="Calibri" panose="020F0502020204030204" pitchFamily="34" charset="0"/>
                <a:ea typeface="Lato"/>
                <a:cs typeface="Calibri" panose="020F0502020204030204" pitchFamily="34" charset="0"/>
                <a:sym typeface="Lato"/>
              </a:rPr>
              <a:t>Education.</a:t>
            </a: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The </a:t>
            </a:r>
            <a:r>
              <a:rPr lang="en" sz="1200" dirty="0">
                <a:solidFill>
                  <a:schemeClr val="dk1"/>
                </a:solidFill>
                <a:latin typeface="Calibri" panose="020F0502020204030204" pitchFamily="34" charset="0"/>
                <a:ea typeface="Lato"/>
                <a:cs typeface="Calibri" panose="020F0502020204030204" pitchFamily="34" charset="0"/>
                <a:sym typeface="Lato"/>
              </a:rPr>
              <a:t>project then began consultations and discussions around implementation of the curriculum – through the establishment of feedback loops/platforms – with community educators, peer leaders, teachers, government staff and most importantly, adolescent students </a:t>
            </a:r>
            <a:r>
              <a:rPr lang="en" sz="1200" dirty="0" smtClean="0">
                <a:solidFill>
                  <a:schemeClr val="dk1"/>
                </a:solidFill>
                <a:latin typeface="Calibri" panose="020F0502020204030204" pitchFamily="34" charset="0"/>
                <a:ea typeface="Lato"/>
                <a:cs typeface="Calibri" panose="020F0502020204030204" pitchFamily="34" charset="0"/>
                <a:sym typeface="Lato"/>
              </a:rPr>
              <a:t>themselves.</a:t>
            </a:r>
            <a:endParaRPr lang="en" sz="1200" dirty="0">
              <a:solidFill>
                <a:schemeClr val="dk1"/>
              </a:solidFill>
              <a:latin typeface="Calibri" panose="020F0502020204030204" pitchFamily="34" charset="0"/>
              <a:ea typeface="Lato"/>
              <a:cs typeface="Calibri" panose="020F0502020204030204" pitchFamily="34" charset="0"/>
              <a:sym typeface="Lato"/>
            </a:endParaRP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Stakeholders </a:t>
            </a:r>
            <a:r>
              <a:rPr lang="en" sz="1200" dirty="0">
                <a:solidFill>
                  <a:schemeClr val="dk1"/>
                </a:solidFill>
                <a:latin typeface="Calibri" panose="020F0502020204030204" pitchFamily="34" charset="0"/>
                <a:ea typeface="Lato"/>
                <a:cs typeface="Calibri" panose="020F0502020204030204" pitchFamily="34" charset="0"/>
                <a:sym typeface="Lato"/>
              </a:rPr>
              <a:t>were asked for feedback on the curriculum: whether they thought students would be receptive to it, their thoughts on how to structure curriculum delivery more effectively, etc</a:t>
            </a:r>
            <a:r>
              <a:rPr lang="en" sz="1200" dirty="0" smtClean="0">
                <a:solidFill>
                  <a:schemeClr val="dk1"/>
                </a:solidFill>
                <a:latin typeface="Calibri" panose="020F0502020204030204" pitchFamily="34" charset="0"/>
                <a:ea typeface="Lato"/>
                <a:cs typeface="Calibri" panose="020F0502020204030204" pitchFamily="34" charset="0"/>
                <a:sym typeface="Lato"/>
              </a:rPr>
              <a:t>.</a:t>
            </a:r>
            <a:endParaRPr lang="en" sz="1200" dirty="0">
              <a:solidFill>
                <a:schemeClr val="dk1"/>
              </a:solidFill>
              <a:latin typeface="Calibri" panose="020F0502020204030204" pitchFamily="34" charset="0"/>
              <a:ea typeface="Lato"/>
              <a:cs typeface="Calibri" panose="020F0502020204030204" pitchFamily="34" charset="0"/>
              <a:sym typeface="Lato"/>
            </a:endParaRP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As </a:t>
            </a:r>
            <a:r>
              <a:rPr lang="en" sz="1200" dirty="0">
                <a:solidFill>
                  <a:schemeClr val="dk1"/>
                </a:solidFill>
                <a:latin typeface="Calibri" panose="020F0502020204030204" pitchFamily="34" charset="0"/>
                <a:ea typeface="Lato"/>
                <a:cs typeface="Calibri" panose="020F0502020204030204" pitchFamily="34" charset="0"/>
                <a:sym typeface="Lato"/>
              </a:rPr>
              <a:t>discussions proceeded, adolescent students identified one key gap: the curriculum was mainly paper based, while nearly all adolescents were tech savvy and active consumers of </a:t>
            </a:r>
            <a:r>
              <a:rPr lang="en" sz="1200" dirty="0" smtClean="0">
                <a:solidFill>
                  <a:schemeClr val="dk1"/>
                </a:solidFill>
                <a:latin typeface="Calibri" panose="020F0502020204030204" pitchFamily="34" charset="0"/>
                <a:ea typeface="Lato"/>
                <a:cs typeface="Calibri" panose="020F0502020204030204" pitchFamily="34" charset="0"/>
                <a:sym typeface="Lato"/>
              </a:rPr>
              <a:t>technology.</a:t>
            </a: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Some </a:t>
            </a:r>
            <a:r>
              <a:rPr lang="en" sz="1200" dirty="0">
                <a:solidFill>
                  <a:schemeClr val="dk1"/>
                </a:solidFill>
                <a:latin typeface="Calibri" panose="020F0502020204030204" pitchFamily="34" charset="0"/>
                <a:ea typeface="Lato"/>
                <a:cs typeface="Calibri" panose="020F0502020204030204" pitchFamily="34" charset="0"/>
                <a:sym typeface="Lato"/>
              </a:rPr>
              <a:t>students asked whether an “old school” paper curriculum should be the only means of delivering information to them and if there was evidence to show whether online platforms might be as or more </a:t>
            </a:r>
            <a:r>
              <a:rPr lang="en" sz="1200" dirty="0" smtClean="0">
                <a:solidFill>
                  <a:schemeClr val="dk1"/>
                </a:solidFill>
                <a:latin typeface="Calibri" panose="020F0502020204030204" pitchFamily="34" charset="0"/>
                <a:ea typeface="Lato"/>
                <a:cs typeface="Calibri" panose="020F0502020204030204" pitchFamily="34" charset="0"/>
                <a:sym typeface="Lato"/>
              </a:rPr>
              <a:t>effective.</a:t>
            </a:r>
            <a:endParaRPr lang="en" sz="1200" dirty="0">
              <a:solidFill>
                <a:schemeClr val="dk1"/>
              </a:solidFill>
              <a:latin typeface="Calibri" panose="020F0502020204030204" pitchFamily="34" charset="0"/>
              <a:ea typeface="Lato"/>
              <a:cs typeface="Calibri" panose="020F0502020204030204" pitchFamily="34" charset="0"/>
              <a:sym typeface="Lato"/>
            </a:endParaRPr>
          </a:p>
          <a:p>
            <a:pPr marL="209550" lvl="0" indent="-171450" algn="l" rtl="0">
              <a:lnSpc>
                <a:spcPct val="120000"/>
              </a:lnSpc>
              <a:spcBef>
                <a:spcPts val="0"/>
              </a:spcBef>
              <a:spcAft>
                <a:spcPts val="0"/>
              </a:spcAft>
              <a:buClr>
                <a:schemeClr val="dk1"/>
              </a:buClr>
              <a:buSzPts val="1200"/>
            </a:pPr>
            <a:r>
              <a:rPr lang="en" sz="1200" dirty="0" smtClean="0">
                <a:solidFill>
                  <a:schemeClr val="dk1"/>
                </a:solidFill>
                <a:latin typeface="Calibri" panose="020F0502020204030204" pitchFamily="34" charset="0"/>
                <a:ea typeface="Lato"/>
                <a:cs typeface="Calibri" panose="020F0502020204030204" pitchFamily="34" charset="0"/>
                <a:sym typeface="Lato"/>
              </a:rPr>
              <a:t>The </a:t>
            </a:r>
            <a:r>
              <a:rPr lang="en" sz="1200" dirty="0">
                <a:solidFill>
                  <a:schemeClr val="dk1"/>
                </a:solidFill>
                <a:latin typeface="Calibri" panose="020F0502020204030204" pitchFamily="34" charset="0"/>
                <a:ea typeface="Lato"/>
                <a:cs typeface="Calibri" panose="020F0502020204030204" pitchFamily="34" charset="0"/>
                <a:sym typeface="Lato"/>
              </a:rPr>
              <a:t>project realized there was a gap around this evidence in the </a:t>
            </a:r>
            <a:r>
              <a:rPr lang="en" sz="1200" dirty="0" smtClean="0">
                <a:solidFill>
                  <a:schemeClr val="dk1"/>
                </a:solidFill>
                <a:latin typeface="Calibri" panose="020F0502020204030204" pitchFamily="34" charset="0"/>
                <a:ea typeface="Lato"/>
                <a:cs typeface="Calibri" panose="020F0502020204030204" pitchFamily="34" charset="0"/>
                <a:sym typeface="Lato"/>
              </a:rPr>
              <a:t>Philippines.</a:t>
            </a:r>
            <a:endParaRPr lang="en" sz="1200" dirty="0">
              <a:solidFill>
                <a:schemeClr val="dk1"/>
              </a:solidFill>
              <a:latin typeface="Calibri" panose="020F0502020204030204" pitchFamily="34" charset="0"/>
              <a:ea typeface="Lato"/>
              <a:cs typeface="Calibri" panose="020F0502020204030204" pitchFamily="34" charset="0"/>
              <a:sym typeface="Lato"/>
            </a:endParaRPr>
          </a:p>
          <a:p>
            <a:pPr marL="209550" lvl="0" indent="-171450" algn="l" rtl="0">
              <a:lnSpc>
                <a:spcPct val="120000"/>
              </a:lnSpc>
              <a:spcBef>
                <a:spcPts val="0"/>
              </a:spcBef>
              <a:spcAft>
                <a:spcPts val="0"/>
              </a:spcAft>
              <a:buClr>
                <a:schemeClr val="dk1"/>
              </a:buClr>
              <a:buSzPts val="1200"/>
            </a:pPr>
            <a:r>
              <a:rPr lang="en" sz="1200" dirty="0">
                <a:solidFill>
                  <a:schemeClr val="dk1"/>
                </a:solidFill>
                <a:latin typeface="Calibri" panose="020F0502020204030204" pitchFamily="34" charset="0"/>
                <a:ea typeface="Lato"/>
                <a:cs typeface="Calibri" panose="020F0502020204030204" pitchFamily="34" charset="0"/>
                <a:sym typeface="Lato"/>
              </a:rPr>
              <a:t>T</a:t>
            </a:r>
            <a:r>
              <a:rPr lang="en" sz="1200" dirty="0" smtClean="0">
                <a:solidFill>
                  <a:schemeClr val="dk1"/>
                </a:solidFill>
                <a:latin typeface="Calibri" panose="020F0502020204030204" pitchFamily="34" charset="0"/>
                <a:ea typeface="Lato"/>
                <a:cs typeface="Calibri" panose="020F0502020204030204" pitchFamily="34" charset="0"/>
                <a:sym typeface="Lato"/>
              </a:rPr>
              <a:t>his </a:t>
            </a:r>
            <a:r>
              <a:rPr lang="en" sz="1200" dirty="0">
                <a:solidFill>
                  <a:schemeClr val="dk1"/>
                </a:solidFill>
                <a:latin typeface="Calibri" panose="020F0502020204030204" pitchFamily="34" charset="0"/>
                <a:ea typeface="Lato"/>
                <a:cs typeface="Calibri" panose="020F0502020204030204" pitchFamily="34" charset="0"/>
                <a:sym typeface="Lato"/>
              </a:rPr>
              <a:t>led to the start of formulating the first Learning Question in the Learning </a:t>
            </a:r>
            <a:r>
              <a:rPr lang="en" sz="1200" dirty="0" smtClean="0">
                <a:solidFill>
                  <a:schemeClr val="dk1"/>
                </a:solidFill>
                <a:latin typeface="Calibri" panose="020F0502020204030204" pitchFamily="34" charset="0"/>
                <a:ea typeface="Lato"/>
                <a:cs typeface="Calibri" panose="020F0502020204030204" pitchFamily="34" charset="0"/>
                <a:sym typeface="Lato"/>
              </a:rPr>
              <a:t>Agenda.</a:t>
            </a:r>
            <a:endParaRPr sz="1200" dirty="0">
              <a:solidFill>
                <a:schemeClr val="dk1"/>
              </a:solidFill>
              <a:latin typeface="Calibri" panose="020F0502020204030204" pitchFamily="34" charset="0"/>
              <a:ea typeface="Lato"/>
              <a:cs typeface="Calibri" panose="020F0502020204030204" pitchFamily="34" charset="0"/>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09550" lvl="0" indent="-171450" algn="l" rtl="0">
              <a:lnSpc>
                <a:spcPct val="120000"/>
              </a:lnSpc>
              <a:spcBef>
                <a:spcPts val="0"/>
              </a:spcBef>
              <a:spcAft>
                <a:spcPts val="0"/>
              </a:spcAft>
              <a:buClr>
                <a:schemeClr val="dk1"/>
              </a:buClr>
              <a:buSzPts val="1200"/>
            </a:pPr>
            <a:r>
              <a:rPr lang="en" sz="1200" dirty="0" smtClean="0">
                <a:latin typeface="Calibri" panose="020F0502020204030204" pitchFamily="34" charset="0"/>
                <a:cs typeface="Calibri" panose="020F0502020204030204" pitchFamily="34" charset="0"/>
              </a:rPr>
              <a:t>Based </a:t>
            </a:r>
            <a:r>
              <a:rPr lang="en" sz="1200" dirty="0">
                <a:latin typeface="Calibri" panose="020F0502020204030204" pitchFamily="34" charset="0"/>
                <a:cs typeface="Calibri" panose="020F0502020204030204" pitchFamily="34" charset="0"/>
              </a:rPr>
              <a:t>on feedback, the disconnect was identified and a learning agenda question was </a:t>
            </a:r>
            <a:r>
              <a:rPr lang="en" sz="1200" dirty="0" smtClean="0">
                <a:latin typeface="Calibri" panose="020F0502020204030204" pitchFamily="34" charset="0"/>
                <a:cs typeface="Calibri" panose="020F0502020204030204" pitchFamily="34" charset="0"/>
              </a:rPr>
              <a:t>created.</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SzPts val="1100"/>
            </a:pPr>
            <a:r>
              <a:rPr lang="en" sz="1200" dirty="0">
                <a:solidFill>
                  <a:schemeClr val="dk1"/>
                </a:solidFill>
                <a:latin typeface="Calibri"/>
                <a:ea typeface="Calibri"/>
                <a:cs typeface="Calibri"/>
                <a:sym typeface="Calibri"/>
              </a:rPr>
              <a:t>Hello </a:t>
            </a:r>
            <a:r>
              <a:rPr lang="en" sz="1200" dirty="0" smtClean="0">
                <a:solidFill>
                  <a:schemeClr val="dk1"/>
                </a:solidFill>
                <a:latin typeface="Calibri"/>
                <a:ea typeface="Calibri"/>
                <a:cs typeface="Calibri"/>
                <a:sym typeface="Calibri"/>
              </a:rPr>
              <a:t>everyone.</a:t>
            </a: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I’m </a:t>
            </a:r>
            <a:r>
              <a:rPr lang="en" sz="1200" dirty="0">
                <a:solidFill>
                  <a:schemeClr val="dk1"/>
                </a:solidFill>
                <a:latin typeface="Calibri"/>
                <a:ea typeface="Calibri"/>
                <a:cs typeface="Calibri"/>
                <a:sym typeface="Calibri"/>
              </a:rPr>
              <a:t>Stacey Moody from the Reproductive Health National Training Center and I’m pleased to welcome you all to today’s presentation and peer sharing titled Bringing Your TPP Program’s Learning Agenda to </a:t>
            </a:r>
            <a:r>
              <a:rPr lang="en" sz="1200" dirty="0" smtClean="0">
                <a:solidFill>
                  <a:schemeClr val="dk1"/>
                </a:solidFill>
                <a:latin typeface="Calibri"/>
                <a:ea typeface="Calibri"/>
                <a:cs typeface="Calibri"/>
                <a:sym typeface="Calibri"/>
              </a:rPr>
              <a:t>Life.</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I </a:t>
            </a:r>
            <a:r>
              <a:rPr lang="en" sz="1200" dirty="0">
                <a:solidFill>
                  <a:schemeClr val="dk1"/>
                </a:solidFill>
                <a:latin typeface="Calibri"/>
                <a:ea typeface="Calibri"/>
                <a:cs typeface="Calibri"/>
                <a:sym typeface="Calibri"/>
              </a:rPr>
              <a:t>have a few announcements before we </a:t>
            </a:r>
            <a:r>
              <a:rPr lang="en" sz="1200" dirty="0" smtClean="0">
                <a:solidFill>
                  <a:schemeClr val="dk1"/>
                </a:solidFill>
                <a:latin typeface="Calibri"/>
                <a:ea typeface="Calibri"/>
                <a:cs typeface="Calibri"/>
                <a:sym typeface="Calibri"/>
              </a:rPr>
              <a:t>begin.</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are recording this </a:t>
            </a:r>
            <a:r>
              <a:rPr lang="en" sz="1200" dirty="0" smtClean="0">
                <a:solidFill>
                  <a:schemeClr val="dk1"/>
                </a:solidFill>
                <a:latin typeface="Calibri"/>
                <a:ea typeface="Calibri"/>
                <a:cs typeface="Calibri"/>
                <a:sym typeface="Calibri"/>
              </a:rPr>
              <a:t>webinar.</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During </a:t>
            </a:r>
            <a:r>
              <a:rPr lang="en" sz="1200" dirty="0">
                <a:solidFill>
                  <a:schemeClr val="dk1"/>
                </a:solidFill>
                <a:latin typeface="Calibri"/>
                <a:ea typeface="Calibri"/>
                <a:cs typeface="Calibri"/>
                <a:sym typeface="Calibri"/>
              </a:rPr>
              <a:t>the presentation portion of the webinar participants will be muted, given the large number of folks </a:t>
            </a:r>
            <a:r>
              <a:rPr lang="en" sz="1200" dirty="0" smtClean="0">
                <a:solidFill>
                  <a:schemeClr val="dk1"/>
                </a:solidFill>
                <a:latin typeface="Calibri"/>
                <a:ea typeface="Calibri"/>
                <a:cs typeface="Calibri"/>
                <a:sym typeface="Calibri"/>
              </a:rPr>
              <a:t>joining.</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will take time for questions via chat following the </a:t>
            </a:r>
            <a:r>
              <a:rPr lang="en" sz="1200" dirty="0" smtClean="0">
                <a:solidFill>
                  <a:schemeClr val="dk1"/>
                </a:solidFill>
                <a:latin typeface="Calibri"/>
                <a:ea typeface="Calibri"/>
                <a:cs typeface="Calibri"/>
                <a:sym typeface="Calibri"/>
              </a:rPr>
              <a:t>presentation.</a:t>
            </a: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During </a:t>
            </a:r>
            <a:r>
              <a:rPr lang="en" sz="1200" dirty="0">
                <a:solidFill>
                  <a:schemeClr val="dk1"/>
                </a:solidFill>
                <a:latin typeface="Calibri"/>
                <a:ea typeface="Calibri"/>
                <a:cs typeface="Calibri"/>
                <a:sym typeface="Calibri"/>
              </a:rPr>
              <a:t>the small group discussions you’ll transported to a room and will be </a:t>
            </a:r>
            <a:r>
              <a:rPr lang="en" sz="1200" dirty="0" smtClean="0">
                <a:solidFill>
                  <a:schemeClr val="dk1"/>
                </a:solidFill>
                <a:latin typeface="Calibri"/>
                <a:ea typeface="Calibri"/>
                <a:cs typeface="Calibri"/>
                <a:sym typeface="Calibri"/>
              </a:rPr>
              <a:t>unmuted.</a:t>
            </a: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We encourage you to </a:t>
            </a:r>
            <a:r>
              <a:rPr lang="en" sz="1200" dirty="0">
                <a:solidFill>
                  <a:schemeClr val="dk1"/>
                </a:solidFill>
                <a:latin typeface="Calibri"/>
                <a:ea typeface="Calibri"/>
                <a:cs typeface="Calibri"/>
                <a:sym typeface="Calibri"/>
              </a:rPr>
              <a:t>share and ask questions among your small </a:t>
            </a:r>
            <a:r>
              <a:rPr lang="en" sz="1200" dirty="0" smtClean="0">
                <a:solidFill>
                  <a:schemeClr val="dk1"/>
                </a:solidFill>
                <a:latin typeface="Calibri"/>
                <a:ea typeface="Calibri"/>
                <a:cs typeface="Calibri"/>
                <a:sym typeface="Calibri"/>
              </a:rPr>
              <a:t>group.</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A </a:t>
            </a:r>
            <a:r>
              <a:rPr lang="en" sz="1200" dirty="0">
                <a:solidFill>
                  <a:schemeClr val="dk1"/>
                </a:solidFill>
                <a:latin typeface="Calibri"/>
                <a:ea typeface="Calibri"/>
                <a:cs typeface="Calibri"/>
                <a:sym typeface="Calibri"/>
              </a:rPr>
              <a:t>recording of today’s webinar, the slide deck, and a transcript will be available on RHNTC.org within the next few </a:t>
            </a:r>
            <a:r>
              <a:rPr lang="en" sz="1200" dirty="0" smtClean="0">
                <a:solidFill>
                  <a:schemeClr val="dk1"/>
                </a:solidFill>
                <a:latin typeface="Calibri"/>
                <a:ea typeface="Calibri"/>
                <a:cs typeface="Calibri"/>
                <a:sym typeface="Calibri"/>
              </a:rPr>
              <a:t>days.</a:t>
            </a: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will also be sharing back a summary of ideas generated during our small group discussion as </a:t>
            </a:r>
            <a:r>
              <a:rPr lang="en" sz="1200" dirty="0" smtClean="0">
                <a:solidFill>
                  <a:schemeClr val="dk1"/>
                </a:solidFill>
                <a:latin typeface="Calibri"/>
                <a:ea typeface="Calibri"/>
                <a:cs typeface="Calibri"/>
                <a:sym typeface="Calibri"/>
              </a:rPr>
              <a:t>well. </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This </a:t>
            </a:r>
            <a:r>
              <a:rPr lang="en" sz="1200" dirty="0">
                <a:solidFill>
                  <a:schemeClr val="dk1"/>
                </a:solidFill>
                <a:latin typeface="Calibri"/>
                <a:ea typeface="Calibri"/>
                <a:cs typeface="Calibri"/>
                <a:sym typeface="Calibri"/>
              </a:rPr>
              <a:t>presentation is supported by the Office of Population Affairs (OPA</a:t>
            </a:r>
            <a:r>
              <a:rPr lang="en" sz="1200" dirty="0" smtClean="0">
                <a:solidFill>
                  <a:schemeClr val="dk1"/>
                </a:solidFill>
                <a:latin typeface="Calibri"/>
                <a:ea typeface="Calibri"/>
                <a:cs typeface="Calibri"/>
                <a:sym typeface="Calibri"/>
              </a:rPr>
              <a:t>).</a:t>
            </a: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Its </a:t>
            </a:r>
            <a:r>
              <a:rPr lang="en" sz="1200" dirty="0">
                <a:solidFill>
                  <a:schemeClr val="dk1"/>
                </a:solidFill>
                <a:latin typeface="Calibri"/>
                <a:ea typeface="Calibri"/>
                <a:cs typeface="Calibri"/>
                <a:sym typeface="Calibri"/>
              </a:rPr>
              <a:t>contents are solely the responsibility of the authors and do not necessarily represent the official views of OPA, or </a:t>
            </a:r>
            <a:r>
              <a:rPr lang="en" sz="1200" dirty="0" smtClean="0">
                <a:solidFill>
                  <a:schemeClr val="dk1"/>
                </a:solidFill>
                <a:latin typeface="Calibri"/>
                <a:ea typeface="Calibri"/>
                <a:cs typeface="Calibri"/>
                <a:sym typeface="Calibri"/>
              </a:rPr>
              <a:t>HHS.</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Finally</a:t>
            </a:r>
            <a:r>
              <a:rPr lang="en" sz="1200" dirty="0">
                <a:solidFill>
                  <a:schemeClr val="dk1"/>
                </a:solidFill>
                <a:latin typeface="Calibri"/>
                <a:ea typeface="Calibri"/>
                <a:cs typeface="Calibri"/>
                <a:sym typeface="Calibri"/>
              </a:rPr>
              <a:t>, as we begin, we want to acknowledge the many challenges TPP programs have worked through in the past year, and continue to work through, in order to provide high quality programming to youth and their </a:t>
            </a:r>
            <a:r>
              <a:rPr lang="en" sz="1200" dirty="0" smtClean="0">
                <a:solidFill>
                  <a:schemeClr val="dk1"/>
                </a:solidFill>
                <a:latin typeface="Calibri"/>
                <a:ea typeface="Calibri"/>
                <a:cs typeface="Calibri"/>
                <a:sym typeface="Calibri"/>
              </a:rPr>
              <a:t>families.</a:t>
            </a: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admire your dedication to your participants and the critical mission of your </a:t>
            </a:r>
            <a:r>
              <a:rPr lang="en" sz="1200" dirty="0" smtClean="0">
                <a:solidFill>
                  <a:schemeClr val="dk1"/>
                </a:solidFill>
                <a:latin typeface="Calibri"/>
                <a:ea typeface="Calibri"/>
                <a:cs typeface="Calibri"/>
                <a:sym typeface="Calibri"/>
              </a:rPr>
              <a:t>programs.</a:t>
            </a:r>
          </a:p>
          <a:p>
            <a:pPr marL="171450" lvl="0" indent="-171450" algn="l" rtl="0">
              <a:lnSpc>
                <a:spcPct val="115000"/>
              </a:lnSpc>
              <a:spcBef>
                <a:spcPts val="0"/>
              </a:spcBef>
              <a:spcAft>
                <a:spcPts val="0"/>
              </a:spcAft>
              <a:buSzPts val="1100"/>
            </a:pPr>
            <a:r>
              <a:rPr lang="en" sz="1200" dirty="0" smtClean="0">
                <a:solidFill>
                  <a:schemeClr val="dk1"/>
                </a:solidFill>
                <a:latin typeface="Calibri"/>
                <a:ea typeface="Calibri"/>
                <a:cs typeface="Calibri"/>
                <a:sym typeface="Calibri"/>
              </a:rPr>
              <a:t>Thank </a:t>
            </a:r>
            <a:r>
              <a:rPr lang="en" sz="1200" dirty="0">
                <a:solidFill>
                  <a:schemeClr val="dk1"/>
                </a:solidFill>
                <a:latin typeface="Calibri"/>
                <a:ea typeface="Calibri"/>
                <a:cs typeface="Calibri"/>
                <a:sym typeface="Calibri"/>
              </a:rPr>
              <a:t>you</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09550" lvl="0" indent="-171450" algn="l" rtl="0">
              <a:lnSpc>
                <a:spcPct val="120000"/>
              </a:lnSpc>
              <a:spcBef>
                <a:spcPts val="0"/>
              </a:spcBef>
              <a:spcAft>
                <a:spcPts val="0"/>
              </a:spcAft>
              <a:buClr>
                <a:schemeClr val="dk1"/>
              </a:buClr>
              <a:buSzPts val="1200"/>
            </a:pPr>
            <a:r>
              <a:rPr lang="en" dirty="0" smtClean="0"/>
              <a:t>The </a:t>
            </a:r>
            <a:r>
              <a:rPr lang="en" dirty="0"/>
              <a:t>learning question, activities, and key decisions/impact were </a:t>
            </a:r>
            <a:r>
              <a:rPr lang="en" dirty="0" smtClean="0"/>
              <a:t>developed.</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20000"/>
              </a:lnSpc>
              <a:spcBef>
                <a:spcPts val="0"/>
              </a:spcBef>
              <a:spcAft>
                <a:spcPts val="0"/>
              </a:spcAft>
              <a:buClr>
                <a:schemeClr val="dk1"/>
              </a:buClr>
              <a:buSzPts val="1100"/>
            </a:pPr>
            <a:r>
              <a:rPr lang="en" sz="1200" dirty="0">
                <a:solidFill>
                  <a:schemeClr val="dk1"/>
                </a:solidFill>
                <a:latin typeface="Calibri" panose="020F0502020204030204" pitchFamily="34" charset="0"/>
                <a:cs typeface="Calibri" panose="020F0502020204030204" pitchFamily="34" charset="0"/>
              </a:rPr>
              <a:t>It’s fine to feel a bit overwhelmed by learning, especially in the beginning of a </a:t>
            </a:r>
            <a:r>
              <a:rPr lang="en" sz="1200" dirty="0" smtClean="0">
                <a:solidFill>
                  <a:schemeClr val="dk1"/>
                </a:solidFill>
                <a:latin typeface="Calibri" panose="020F0502020204030204" pitchFamily="34" charset="0"/>
                <a:cs typeface="Calibri" panose="020F0502020204030204" pitchFamily="34" charset="0"/>
              </a:rPr>
              <a:t>program.</a:t>
            </a:r>
          </a:p>
          <a:p>
            <a:pPr marL="457200" lvl="0" indent="-298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But </a:t>
            </a:r>
            <a:r>
              <a:rPr lang="en" sz="1200" dirty="0">
                <a:solidFill>
                  <a:schemeClr val="dk1"/>
                </a:solidFill>
                <a:latin typeface="Calibri" panose="020F0502020204030204" pitchFamily="34" charset="0"/>
                <a:cs typeface="Calibri" panose="020F0502020204030204" pitchFamily="34" charset="0"/>
              </a:rPr>
              <a:t>don’t let it overwhelm you </a:t>
            </a:r>
            <a:r>
              <a:rPr lang="en" sz="1200" dirty="0" smtClean="0">
                <a:solidFill>
                  <a:schemeClr val="dk1"/>
                </a:solidFill>
                <a:latin typeface="Calibri" panose="020F0502020204030204" pitchFamily="34" charset="0"/>
                <a:cs typeface="Calibri" panose="020F0502020204030204" pitchFamily="34" charset="0"/>
              </a:rPr>
              <a:t>always.</a:t>
            </a:r>
          </a:p>
          <a:p>
            <a:pPr marL="457200" lvl="0" indent="-298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Most </a:t>
            </a:r>
            <a:r>
              <a:rPr lang="en" sz="1200" dirty="0">
                <a:solidFill>
                  <a:schemeClr val="dk1"/>
                </a:solidFill>
                <a:latin typeface="Calibri" panose="020F0502020204030204" pitchFamily="34" charset="0"/>
                <a:cs typeface="Calibri" panose="020F0502020204030204" pitchFamily="34" charset="0"/>
              </a:rPr>
              <a:t>of our projects have not more than 3-5 learning </a:t>
            </a:r>
            <a:r>
              <a:rPr lang="en" sz="1200" dirty="0" smtClean="0">
                <a:solidFill>
                  <a:schemeClr val="dk1"/>
                </a:solidFill>
                <a:latin typeface="Calibri" panose="020F0502020204030204" pitchFamily="34" charset="0"/>
                <a:cs typeface="Calibri" panose="020F0502020204030204" pitchFamily="34" charset="0"/>
              </a:rPr>
              <a:t>questions.</a:t>
            </a:r>
          </a:p>
          <a:p>
            <a:pPr marL="457200" lvl="0" indent="-298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But </a:t>
            </a:r>
            <a:r>
              <a:rPr lang="en" sz="1200" dirty="0">
                <a:solidFill>
                  <a:schemeClr val="dk1"/>
                </a:solidFill>
                <a:latin typeface="Calibri" panose="020F0502020204030204" pitchFamily="34" charset="0"/>
                <a:cs typeface="Calibri" panose="020F0502020204030204" pitchFamily="34" charset="0"/>
              </a:rPr>
              <a:t>the sooner we can deconstruct and define learning, the </a:t>
            </a:r>
            <a:r>
              <a:rPr lang="en" sz="1200" dirty="0" smtClean="0">
                <a:solidFill>
                  <a:schemeClr val="dk1"/>
                </a:solidFill>
                <a:latin typeface="Calibri" panose="020F0502020204030204" pitchFamily="34" charset="0"/>
                <a:cs typeface="Calibri" panose="020F0502020204030204" pitchFamily="34" charset="0"/>
              </a:rPr>
              <a:t>better.</a:t>
            </a:r>
            <a:endParaRPr lang="en" sz="1200" dirty="0">
              <a:solidFill>
                <a:schemeClr val="dk1"/>
              </a:solidFill>
              <a:latin typeface="Calibri" panose="020F0502020204030204" pitchFamily="34" charset="0"/>
              <a:cs typeface="Calibri" panose="020F0502020204030204" pitchFamily="34" charset="0"/>
            </a:endParaRPr>
          </a:p>
          <a:p>
            <a:pPr marL="457200" lvl="0" indent="-298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Establishing </a:t>
            </a:r>
            <a:r>
              <a:rPr lang="en" sz="1200" dirty="0">
                <a:solidFill>
                  <a:schemeClr val="dk1"/>
                </a:solidFill>
                <a:latin typeface="Calibri" panose="020F0502020204030204" pitchFamily="34" charset="0"/>
                <a:cs typeface="Calibri" panose="020F0502020204030204" pitchFamily="34" charset="0"/>
              </a:rPr>
              <a:t>a Learning Agenda is a good starting point in this </a:t>
            </a:r>
            <a:r>
              <a:rPr lang="en" sz="1200" dirty="0" smtClean="0">
                <a:solidFill>
                  <a:schemeClr val="dk1"/>
                </a:solidFill>
                <a:latin typeface="Calibri" panose="020F0502020204030204" pitchFamily="34" charset="0"/>
                <a:cs typeface="Calibri" panose="020F0502020204030204" pitchFamily="34" charset="0"/>
              </a:rPr>
              <a:t>process.</a:t>
            </a:r>
            <a:endParaRPr lang="en" sz="1200" dirty="0">
              <a:solidFill>
                <a:schemeClr val="dk1"/>
              </a:solidFill>
              <a:latin typeface="Calibri" panose="020F0502020204030204" pitchFamily="34" charset="0"/>
              <a:cs typeface="Calibri" panose="020F0502020204030204" pitchFamily="34" charset="0"/>
            </a:endParaRPr>
          </a:p>
          <a:p>
            <a:pPr marL="457200" lvl="0" indent="-298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Learning </a:t>
            </a:r>
            <a:r>
              <a:rPr lang="en" sz="1200" dirty="0">
                <a:solidFill>
                  <a:schemeClr val="dk1"/>
                </a:solidFill>
                <a:latin typeface="Calibri" panose="020F0502020204030204" pitchFamily="34" charset="0"/>
                <a:cs typeface="Calibri" panose="020F0502020204030204" pitchFamily="34" charset="0"/>
              </a:rPr>
              <a:t>is never one person’s or one team’s (especially the M&amp;E or research team’s) job, it takes a village to </a:t>
            </a:r>
            <a:r>
              <a:rPr lang="en" sz="1200" dirty="0" smtClean="0">
                <a:solidFill>
                  <a:schemeClr val="dk1"/>
                </a:solidFill>
                <a:latin typeface="Calibri" panose="020F0502020204030204" pitchFamily="34" charset="0"/>
                <a:cs typeface="Calibri" panose="020F0502020204030204" pitchFamily="34" charset="0"/>
              </a:rPr>
              <a:t>learn.</a:t>
            </a:r>
          </a:p>
          <a:p>
            <a:pPr marL="457200" lvl="0" indent="-298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It </a:t>
            </a:r>
            <a:r>
              <a:rPr lang="en" sz="1200" dirty="0">
                <a:solidFill>
                  <a:schemeClr val="dk1"/>
                </a:solidFill>
                <a:latin typeface="Calibri" panose="020F0502020204030204" pitchFamily="34" charset="0"/>
                <a:cs typeface="Calibri" panose="020F0502020204030204" pitchFamily="34" charset="0"/>
              </a:rPr>
              <a:t>is hugely rewarding to establish feedback platforms and learning loops that bring multiple stakeholders together for richer and collaborative engagement and </a:t>
            </a:r>
            <a:r>
              <a:rPr lang="en" sz="1200" dirty="0" smtClean="0">
                <a:solidFill>
                  <a:schemeClr val="dk1"/>
                </a:solidFill>
                <a:latin typeface="Calibri" panose="020F0502020204030204" pitchFamily="34" charset="0"/>
                <a:cs typeface="Calibri" panose="020F0502020204030204" pitchFamily="34" charset="0"/>
              </a:rPr>
              <a:t>learning.</a:t>
            </a:r>
            <a:endParaRPr lang="en"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15900" lvl="0" indent="-171450" algn="l" rtl="0">
              <a:lnSpc>
                <a:spcPct val="120000"/>
              </a:lnSpc>
              <a:spcBef>
                <a:spcPts val="0"/>
              </a:spcBef>
              <a:spcAft>
                <a:spcPts val="0"/>
              </a:spcAft>
              <a:buClr>
                <a:schemeClr val="dk1"/>
              </a:buClr>
              <a:buSzPts val="1100"/>
            </a:pPr>
            <a:r>
              <a:rPr lang="en" sz="1200" dirty="0">
                <a:solidFill>
                  <a:schemeClr val="dk1"/>
                </a:solidFill>
                <a:latin typeface="Calibri" panose="020F0502020204030204" pitchFamily="34" charset="0"/>
                <a:cs typeface="Calibri" panose="020F0502020204030204" pitchFamily="34" charset="0"/>
              </a:rPr>
              <a:t>Always good for learning to be led and owned </a:t>
            </a:r>
            <a:r>
              <a:rPr lang="en" sz="1200" dirty="0" smtClean="0">
                <a:solidFill>
                  <a:schemeClr val="dk1"/>
                </a:solidFill>
                <a:latin typeface="Calibri" panose="020F0502020204030204" pitchFamily="34" charset="0"/>
                <a:cs typeface="Calibri" panose="020F0502020204030204" pitchFamily="34" charset="0"/>
              </a:rPr>
              <a:t>locally.</a:t>
            </a:r>
          </a:p>
          <a:p>
            <a:pPr marL="215900" lvl="0" indent="-171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Our </a:t>
            </a:r>
            <a:r>
              <a:rPr lang="en" sz="1200" dirty="0">
                <a:solidFill>
                  <a:schemeClr val="dk1"/>
                </a:solidFill>
                <a:latin typeface="Calibri" panose="020F0502020204030204" pitchFamily="34" charset="0"/>
                <a:cs typeface="Calibri" panose="020F0502020204030204" pitchFamily="34" charset="0"/>
              </a:rPr>
              <a:t>role is to help, not tell our stakeholders how to </a:t>
            </a:r>
            <a:r>
              <a:rPr lang="en" sz="1200" dirty="0" smtClean="0">
                <a:solidFill>
                  <a:schemeClr val="dk1"/>
                </a:solidFill>
                <a:latin typeface="Calibri" panose="020F0502020204030204" pitchFamily="34" charset="0"/>
                <a:cs typeface="Calibri" panose="020F0502020204030204" pitchFamily="34" charset="0"/>
              </a:rPr>
              <a:t>learn.</a:t>
            </a:r>
            <a:endParaRPr lang="en" sz="1200" dirty="0">
              <a:solidFill>
                <a:schemeClr val="dk1"/>
              </a:solidFill>
              <a:latin typeface="Calibri" panose="020F0502020204030204" pitchFamily="34" charset="0"/>
              <a:cs typeface="Calibri" panose="020F0502020204030204" pitchFamily="34" charset="0"/>
            </a:endParaRPr>
          </a:p>
          <a:p>
            <a:pPr marL="215900" lvl="0" indent="-171450" algn="l" rtl="0">
              <a:lnSpc>
                <a:spcPct val="12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The </a:t>
            </a:r>
            <a:r>
              <a:rPr lang="en" sz="1200" dirty="0">
                <a:solidFill>
                  <a:schemeClr val="dk1"/>
                </a:solidFill>
                <a:latin typeface="Calibri" panose="020F0502020204030204" pitchFamily="34" charset="0"/>
                <a:cs typeface="Calibri" panose="020F0502020204030204" pitchFamily="34" charset="0"/>
              </a:rPr>
              <a:t>soft skills of collaborative learning and adapting (listening, patience, diplomacy, facilitation) are as important as the hard skills (rigor in monitoring, evaluation and research</a:t>
            </a:r>
            <a:r>
              <a:rPr lang="en" sz="1200" dirty="0" smtClean="0">
                <a:solidFill>
                  <a:schemeClr val="dk1"/>
                </a:solidFill>
                <a:latin typeface="Calibri" panose="020F0502020204030204" pitchFamily="34" charset="0"/>
                <a:cs typeface="Calibri" panose="020F0502020204030204" pitchFamily="34" charset="0"/>
              </a:rPr>
              <a:t>).</a:t>
            </a:r>
            <a:endParaRPr sz="1200" dirty="0">
              <a:solidFill>
                <a:srgbClr val="3C4043"/>
              </a:solidFill>
              <a:highlight>
                <a:srgbClr val="FFFFFF"/>
              </a:highlight>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Note </a:t>
            </a:r>
            <a:r>
              <a:rPr lang="en" sz="1200" dirty="0">
                <a:latin typeface="Calibri" panose="020F0502020204030204" pitchFamily="34" charset="0"/>
                <a:cs typeface="Calibri" panose="020F0502020204030204" pitchFamily="34" charset="0"/>
              </a:rPr>
              <a:t>that these learning questions are from Tier 1 grantee who are working on replicating effective </a:t>
            </a:r>
            <a:r>
              <a:rPr lang="en" sz="1200" dirty="0" smtClean="0">
                <a:latin typeface="Calibri" panose="020F0502020204030204" pitchFamily="34" charset="0"/>
                <a:cs typeface="Calibri" panose="020F0502020204030204" pitchFamily="34" charset="0"/>
              </a:rPr>
              <a:t>programs.</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So </a:t>
            </a:r>
            <a:r>
              <a:rPr lang="en" sz="1200" dirty="0">
                <a:latin typeface="Calibri" panose="020F0502020204030204" pitchFamily="34" charset="0"/>
                <a:cs typeface="Calibri" panose="020F0502020204030204" pitchFamily="34" charset="0"/>
              </a:rPr>
              <a:t>already using intervention that are </a:t>
            </a:r>
            <a:r>
              <a:rPr lang="en" sz="1200" dirty="0" smtClean="0">
                <a:latin typeface="Calibri" panose="020F0502020204030204" pitchFamily="34" charset="0"/>
                <a:cs typeface="Calibri" panose="020F0502020204030204" pitchFamily="34" charset="0"/>
              </a:rPr>
              <a:t>evidence-based.</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learning questions from Tier 1 grantees inform learning on how to impact </a:t>
            </a:r>
            <a:r>
              <a:rPr lang="en" sz="1200" dirty="0" smtClean="0">
                <a:latin typeface="Calibri" panose="020F0502020204030204" pitchFamily="34" charset="0"/>
                <a:cs typeface="Calibri" panose="020F0502020204030204" pitchFamily="34" charset="0"/>
              </a:rPr>
              <a:t>systems.</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learning agendas varied but overarching themes touched on questions and activities related to program implementation and engagement and the resulting impact and </a:t>
            </a:r>
            <a:r>
              <a:rPr lang="en" sz="1200" dirty="0" smtClean="0">
                <a:latin typeface="Calibri" panose="020F0502020204030204" pitchFamily="34" charset="0"/>
                <a:cs typeface="Calibri" panose="020F0502020204030204" pitchFamily="34" charset="0"/>
              </a:rPr>
              <a:t>outcomes.</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Implementation </a:t>
            </a:r>
            <a:r>
              <a:rPr lang="en" sz="1200" dirty="0">
                <a:latin typeface="Calibri" panose="020F0502020204030204" pitchFamily="34" charset="0"/>
                <a:cs typeface="Calibri" panose="020F0502020204030204" pitchFamily="34" charset="0"/>
              </a:rPr>
              <a:t>was considered in the context of high quality with fidelity and identifying successes, challenges, best practices, potential improvements and ensuring equity is woven </a:t>
            </a:r>
            <a:r>
              <a:rPr lang="en" sz="1200" dirty="0" smtClean="0">
                <a:latin typeface="Calibri" panose="020F0502020204030204" pitchFamily="34" charset="0"/>
                <a:cs typeface="Calibri" panose="020F0502020204030204" pitchFamily="34" charset="0"/>
              </a:rPr>
              <a:t>throughout.</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Engagement </a:t>
            </a:r>
            <a:r>
              <a:rPr lang="en" sz="1200" dirty="0">
                <a:latin typeface="Calibri" panose="020F0502020204030204" pitchFamily="34" charset="0"/>
                <a:cs typeface="Calibri" panose="020F0502020204030204" pitchFamily="34" charset="0"/>
              </a:rPr>
              <a:t>was considered in both who was being engaged, how effectively they were engaged, and how supportive the engagement is to systems </a:t>
            </a:r>
            <a:r>
              <a:rPr lang="en" sz="1200" dirty="0" smtClean="0">
                <a:latin typeface="Calibri" panose="020F0502020204030204" pitchFamily="34" charset="0"/>
                <a:cs typeface="Calibri" panose="020F0502020204030204" pitchFamily="34" charset="0"/>
              </a:rPr>
              <a:t>change.</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Grantees </a:t>
            </a:r>
            <a:r>
              <a:rPr lang="en" sz="1200" dirty="0">
                <a:latin typeface="Calibri" panose="020F0502020204030204" pitchFamily="34" charset="0"/>
                <a:cs typeface="Calibri" panose="020F0502020204030204" pitchFamily="34" charset="0"/>
              </a:rPr>
              <a:t>considered engagement with youth, youth’s family, their community, and collaborative </a:t>
            </a:r>
            <a:r>
              <a:rPr lang="en" sz="1200" dirty="0" smtClean="0">
                <a:latin typeface="Calibri" panose="020F0502020204030204" pitchFamily="34" charset="0"/>
                <a:cs typeface="Calibri" panose="020F0502020204030204" pitchFamily="34" charset="0"/>
              </a:rPr>
              <a:t>partners.</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Each </a:t>
            </a:r>
            <a:r>
              <a:rPr lang="en" sz="1200" dirty="0">
                <a:latin typeface="Calibri" panose="020F0502020204030204" pitchFamily="34" charset="0"/>
                <a:cs typeface="Calibri" panose="020F0502020204030204" pitchFamily="34" charset="0"/>
              </a:rPr>
              <a:t>grantee outlined specific goals but from a high-level, learning agenda goals were aimed at increasing skill of educators to deliver their curriculum, program effectiveness, and then some were more systems change oriented looking at changes to community relationships, scaling programs, and sustaining programs</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Again</a:t>
            </a:r>
            <a:r>
              <a:rPr lang="en" sz="1200" dirty="0">
                <a:latin typeface="Calibri" panose="020F0502020204030204" pitchFamily="34" charset="0"/>
                <a:cs typeface="Calibri" panose="020F0502020204030204" pitchFamily="34" charset="0"/>
              </a:rPr>
              <a:t>, learning agenda activities varied across grantees but some overarching high-level themes were that many grantees planned to share findings within the program, with the community, with partners, and with </a:t>
            </a:r>
            <a:r>
              <a:rPr lang="en" sz="1200" dirty="0" smtClean="0">
                <a:latin typeface="Calibri" panose="020F0502020204030204" pitchFamily="34" charset="0"/>
                <a:cs typeface="Calibri" panose="020F0502020204030204" pitchFamily="34" charset="0"/>
              </a:rPr>
              <a:t>stakeholders.</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Activities </a:t>
            </a:r>
            <a:r>
              <a:rPr lang="en" sz="1200" dirty="0">
                <a:latin typeface="Calibri" panose="020F0502020204030204" pitchFamily="34" charset="0"/>
                <a:cs typeface="Calibri" panose="020F0502020204030204" pitchFamily="34" charset="0"/>
              </a:rPr>
              <a:t>included gathering these findings through community assessments, which would be continually updated, reviewing programmatic data, gathering input from youth, CBOs, families, partners, etc. and through reviewing enrollment, fidelity, and referral </a:t>
            </a:r>
            <a:r>
              <a:rPr lang="en" sz="1200" dirty="0" smtClean="0">
                <a:latin typeface="Calibri" panose="020F0502020204030204" pitchFamily="34" charset="0"/>
                <a:cs typeface="Calibri" panose="020F0502020204030204" pitchFamily="34" charset="0"/>
              </a:rPr>
              <a:t>forms.</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Other </a:t>
            </a:r>
            <a:r>
              <a:rPr lang="en" sz="1200" dirty="0">
                <a:latin typeface="Calibri" panose="020F0502020204030204" pitchFamily="34" charset="0"/>
                <a:cs typeface="Calibri" panose="020F0502020204030204" pitchFamily="34" charset="0"/>
              </a:rPr>
              <a:t>activities included dedicating staff meeting time to continuous quality improvement or reviewing program data and conducting community/asset </a:t>
            </a:r>
            <a:r>
              <a:rPr lang="en" sz="1200" dirty="0" smtClean="0">
                <a:latin typeface="Calibri" panose="020F0502020204030204" pitchFamily="34" charset="0"/>
                <a:cs typeface="Calibri" panose="020F0502020204030204" pitchFamily="34" charset="0"/>
              </a:rPr>
              <a:t>maping</a:t>
            </a:r>
            <a:r>
              <a:rPr lang="en" sz="1200" dirty="0">
                <a:latin typeface="Calibri" panose="020F0502020204030204" pitchFamily="34" charset="0"/>
                <a:cs typeface="Calibri" panose="020F0502020204030204" pitchFamily="34" charset="0"/>
              </a:rPr>
              <a:t>. </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The </a:t>
            </a:r>
            <a:r>
              <a:rPr lang="en" sz="1200" dirty="0">
                <a:solidFill>
                  <a:schemeClr val="dk1"/>
                </a:solidFill>
                <a:latin typeface="Calibri" panose="020F0502020204030204" pitchFamily="34" charset="0"/>
                <a:cs typeface="Calibri" panose="020F0502020204030204" pitchFamily="34" charset="0"/>
              </a:rPr>
              <a:t>Innovation and Impact Network grantees are using their learning agendas identify what they want to learn about the impact on their focus area as well as the impact of their </a:t>
            </a:r>
            <a:r>
              <a:rPr lang="en" sz="1200" dirty="0" smtClean="0">
                <a:solidFill>
                  <a:schemeClr val="dk1"/>
                </a:solidFill>
                <a:latin typeface="Calibri" panose="020F0502020204030204" pitchFamily="34" charset="0"/>
                <a:cs typeface="Calibri" panose="020F0502020204030204" pitchFamily="34" charset="0"/>
              </a:rPr>
              <a:t>networks.</a:t>
            </a: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Because </a:t>
            </a:r>
            <a:r>
              <a:rPr lang="en" sz="1200" dirty="0">
                <a:solidFill>
                  <a:schemeClr val="dk1"/>
                </a:solidFill>
                <a:latin typeface="Calibri" panose="020F0502020204030204" pitchFamily="34" charset="0"/>
                <a:cs typeface="Calibri" panose="020F0502020204030204" pitchFamily="34" charset="0"/>
              </a:rPr>
              <a:t>Innovation and Impact Network grantees are </a:t>
            </a:r>
            <a:r>
              <a:rPr lang="en" sz="1200" u="none" dirty="0">
                <a:solidFill>
                  <a:schemeClr val="dk1"/>
                </a:solidFill>
                <a:latin typeface="Calibri" panose="020F0502020204030204" pitchFamily="34" charset="0"/>
                <a:cs typeface="Calibri" panose="020F0502020204030204" pitchFamily="34" charset="0"/>
              </a:rPr>
              <a:t>testing</a:t>
            </a:r>
            <a:r>
              <a:rPr lang="en" sz="1200" dirty="0">
                <a:solidFill>
                  <a:schemeClr val="dk1"/>
                </a:solidFill>
                <a:latin typeface="Calibri" panose="020F0502020204030204" pitchFamily="34" charset="0"/>
                <a:cs typeface="Calibri" panose="020F0502020204030204" pitchFamily="34" charset="0"/>
              </a:rPr>
              <a:t> approaches to TPP and with the use of </a:t>
            </a:r>
            <a:r>
              <a:rPr lang="en" sz="1200" i="1" dirty="0">
                <a:solidFill>
                  <a:schemeClr val="dk1"/>
                </a:solidFill>
                <a:latin typeface="Calibri" panose="020F0502020204030204" pitchFamily="34" charset="0"/>
                <a:cs typeface="Calibri" panose="020F0502020204030204" pitchFamily="34" charset="0"/>
              </a:rPr>
              <a:t>networks</a:t>
            </a:r>
            <a:r>
              <a:rPr lang="en" sz="1200" dirty="0">
                <a:solidFill>
                  <a:schemeClr val="dk1"/>
                </a:solidFill>
                <a:latin typeface="Calibri" panose="020F0502020204030204" pitchFamily="34" charset="0"/>
                <a:cs typeface="Calibri" panose="020F0502020204030204" pitchFamily="34" charset="0"/>
              </a:rPr>
              <a:t> - their learning questions focus on understanding around and development of innovative approaches to </a:t>
            </a:r>
            <a:r>
              <a:rPr lang="en" sz="1200" dirty="0" smtClean="0">
                <a:solidFill>
                  <a:schemeClr val="dk1"/>
                </a:solidFill>
                <a:latin typeface="Calibri" panose="020F0502020204030204" pitchFamily="34" charset="0"/>
                <a:cs typeface="Calibri" panose="020F0502020204030204" pitchFamily="34" charset="0"/>
              </a:rPr>
              <a:t>TPP.</a:t>
            </a: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An </a:t>
            </a:r>
            <a:r>
              <a:rPr lang="en" sz="1200" dirty="0">
                <a:solidFill>
                  <a:schemeClr val="dk1"/>
                </a:solidFill>
                <a:latin typeface="Calibri" panose="020F0502020204030204" pitchFamily="34" charset="0"/>
                <a:cs typeface="Calibri" panose="020F0502020204030204" pitchFamily="34" charset="0"/>
              </a:rPr>
              <a:t>innovation mindset can drive their learning </a:t>
            </a:r>
            <a:r>
              <a:rPr lang="en" sz="1200" dirty="0" smtClean="0">
                <a:solidFill>
                  <a:schemeClr val="dk1"/>
                </a:solidFill>
                <a:latin typeface="Calibri" panose="020F0502020204030204" pitchFamily="34" charset="0"/>
                <a:cs typeface="Calibri" panose="020F0502020204030204" pitchFamily="34" charset="0"/>
              </a:rPr>
              <a:t>agenda.</a:t>
            </a: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And </a:t>
            </a:r>
            <a:r>
              <a:rPr lang="en" sz="1200" dirty="0">
                <a:solidFill>
                  <a:schemeClr val="dk1"/>
                </a:solidFill>
                <a:latin typeface="Calibri" panose="020F0502020204030204" pitchFamily="34" charset="0"/>
                <a:cs typeface="Calibri" panose="020F0502020204030204" pitchFamily="34" charset="0"/>
              </a:rPr>
              <a:t>we see this innovation mindset in the questions they are asking- wanting to know more about engaging new and multiple perspectives and ideas, embracing partnerships, learning what doesn’t work in addition to what does work. </a:t>
            </a:r>
            <a:endParaRPr lang="en" sz="1200" dirty="0">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Here </a:t>
            </a:r>
            <a:r>
              <a:rPr lang="en" sz="1200" dirty="0">
                <a:solidFill>
                  <a:schemeClr val="dk1"/>
                </a:solidFill>
                <a:latin typeface="Calibri" panose="020F0502020204030204" pitchFamily="34" charset="0"/>
                <a:cs typeface="Calibri" panose="020F0502020204030204" pitchFamily="34" charset="0"/>
              </a:rPr>
              <a:t>is just a sampling of their learning </a:t>
            </a:r>
            <a:r>
              <a:rPr lang="en" sz="1200" dirty="0" smtClean="0">
                <a:solidFill>
                  <a:schemeClr val="dk1"/>
                </a:solidFill>
                <a:latin typeface="Calibri" panose="020F0502020204030204" pitchFamily="34" charset="0"/>
                <a:cs typeface="Calibri" panose="020F0502020204030204" pitchFamily="34" charset="0"/>
              </a:rPr>
              <a:t>questions.</a:t>
            </a: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Multiple </a:t>
            </a:r>
            <a:r>
              <a:rPr lang="en" sz="1200" dirty="0">
                <a:solidFill>
                  <a:schemeClr val="dk1"/>
                </a:solidFill>
                <a:latin typeface="Calibri" panose="020F0502020204030204" pitchFamily="34" charset="0"/>
                <a:cs typeface="Calibri" panose="020F0502020204030204" pitchFamily="34" charset="0"/>
              </a:rPr>
              <a:t>grantees have questions about equitable access for adolescent health, including what equitable access looks like for various groups of youth and what activities promote </a:t>
            </a:r>
            <a:r>
              <a:rPr lang="en" sz="1200" dirty="0" smtClean="0">
                <a:solidFill>
                  <a:schemeClr val="dk1"/>
                </a:solidFill>
                <a:latin typeface="Calibri" panose="020F0502020204030204" pitchFamily="34" charset="0"/>
                <a:cs typeface="Calibri" panose="020F0502020204030204" pitchFamily="34" charset="0"/>
              </a:rPr>
              <a:t>this.</a:t>
            </a: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Youth </a:t>
            </a:r>
            <a:r>
              <a:rPr lang="en" sz="1200" dirty="0">
                <a:solidFill>
                  <a:schemeClr val="dk1"/>
                </a:solidFill>
                <a:latin typeface="Calibri" panose="020F0502020204030204" pitchFamily="34" charset="0"/>
                <a:cs typeface="Calibri" panose="020F0502020204030204" pitchFamily="34" charset="0"/>
              </a:rPr>
              <a:t>voice was another common theme among learning agenda questions across focus </a:t>
            </a:r>
            <a:r>
              <a:rPr lang="en" sz="1200" dirty="0" smtClean="0">
                <a:solidFill>
                  <a:schemeClr val="dk1"/>
                </a:solidFill>
                <a:latin typeface="Calibri" panose="020F0502020204030204" pitchFamily="34" charset="0"/>
                <a:cs typeface="Calibri" panose="020F0502020204030204" pitchFamily="34" charset="0"/>
              </a:rPr>
              <a:t>areas.</a:t>
            </a: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Seeking </a:t>
            </a:r>
            <a:r>
              <a:rPr lang="en" sz="1200" dirty="0">
                <a:solidFill>
                  <a:schemeClr val="dk1"/>
                </a:solidFill>
                <a:latin typeface="Calibri" panose="020F0502020204030204" pitchFamily="34" charset="0"/>
                <a:cs typeface="Calibri" panose="020F0502020204030204" pitchFamily="34" charset="0"/>
              </a:rPr>
              <a:t>better understanding of what makes youth feel valued and respected both in the health care setting but also in the design and implementation, and refinement of innovated approaches to </a:t>
            </a:r>
            <a:r>
              <a:rPr lang="en" sz="1200" dirty="0" smtClean="0">
                <a:solidFill>
                  <a:schemeClr val="dk1"/>
                </a:solidFill>
                <a:latin typeface="Calibri" panose="020F0502020204030204" pitchFamily="34" charset="0"/>
                <a:cs typeface="Calibri" panose="020F0502020204030204" pitchFamily="34" charset="0"/>
              </a:rPr>
              <a:t>TPP.</a:t>
            </a: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Another </a:t>
            </a:r>
            <a:r>
              <a:rPr lang="en" sz="1200" dirty="0">
                <a:solidFill>
                  <a:schemeClr val="dk1"/>
                </a:solidFill>
                <a:latin typeface="Calibri" panose="020F0502020204030204" pitchFamily="34" charset="0"/>
                <a:cs typeface="Calibri" panose="020F0502020204030204" pitchFamily="34" charset="0"/>
              </a:rPr>
              <a:t>question that grantees are asking about is how do youth learn best about sexual health and healthy relationships - with special consideration to understanding how the context, experiences and system involvement of youth impacts </a:t>
            </a:r>
            <a:r>
              <a:rPr lang="en" sz="1200" dirty="0" smtClean="0">
                <a:solidFill>
                  <a:schemeClr val="dk1"/>
                </a:solidFill>
                <a:latin typeface="Calibri" panose="020F0502020204030204" pitchFamily="34" charset="0"/>
                <a:cs typeface="Calibri" panose="020F0502020204030204" pitchFamily="34" charset="0"/>
              </a:rPr>
              <a:t>this.</a:t>
            </a: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cs typeface="Calibri" panose="020F0502020204030204" pitchFamily="34" charset="0"/>
              </a:rPr>
              <a:t>And </a:t>
            </a:r>
            <a:r>
              <a:rPr lang="en" sz="1200" dirty="0">
                <a:solidFill>
                  <a:schemeClr val="dk1"/>
                </a:solidFill>
                <a:latin typeface="Calibri" panose="020F0502020204030204" pitchFamily="34" charset="0"/>
                <a:cs typeface="Calibri" panose="020F0502020204030204" pitchFamily="34" charset="0"/>
              </a:rPr>
              <a:t>finally, another question that came up was how intersectionality, or the connections between social categories such as race, class, gender, and sexual orientation, and youth health risk factors are associated</a:t>
            </a:r>
            <a:r>
              <a:rPr lang="en" sz="1200" dirty="0" smtClean="0">
                <a:solidFill>
                  <a:schemeClr val="dk1"/>
                </a:solidFill>
                <a:latin typeface="Calibri" panose="020F0502020204030204" pitchFamily="34" charset="0"/>
                <a:cs typeface="Calibri" panose="020F0502020204030204" pitchFamily="34" charset="0"/>
              </a:rPr>
              <a:t>.</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dirty="0" smtClean="0"/>
              <a:t>IIN </a:t>
            </a:r>
            <a:r>
              <a:rPr lang="en" dirty="0"/>
              <a:t>grantees also developed questions to learn about the impact and structure of their networks on their innovative </a:t>
            </a:r>
            <a:r>
              <a:rPr lang="en" dirty="0" smtClean="0"/>
              <a:t>approaches.</a:t>
            </a:r>
          </a:p>
          <a:p>
            <a:pPr marL="171450" lvl="0" indent="-171450" algn="l" rtl="0">
              <a:lnSpc>
                <a:spcPct val="100000"/>
              </a:lnSpc>
              <a:spcBef>
                <a:spcPts val="0"/>
              </a:spcBef>
              <a:spcAft>
                <a:spcPts val="0"/>
              </a:spcAft>
              <a:buSzPts val="1100"/>
            </a:pPr>
            <a:r>
              <a:rPr lang="en" dirty="0" smtClean="0"/>
              <a:t>Grantees </a:t>
            </a:r>
            <a:r>
              <a:rPr lang="en" dirty="0"/>
              <a:t>are learning more about how networks have impacted the amount of resources available or how resources are being </a:t>
            </a:r>
            <a:r>
              <a:rPr lang="en" dirty="0" smtClean="0"/>
              <a:t>leveraged.</a:t>
            </a:r>
          </a:p>
          <a:p>
            <a:pPr marL="171450" lvl="0" indent="-171450" algn="l" rtl="0">
              <a:lnSpc>
                <a:spcPct val="100000"/>
              </a:lnSpc>
              <a:spcBef>
                <a:spcPts val="0"/>
              </a:spcBef>
              <a:spcAft>
                <a:spcPts val="0"/>
              </a:spcAft>
              <a:buSzPts val="1100"/>
            </a:pPr>
            <a:r>
              <a:rPr lang="en" dirty="0" smtClean="0"/>
              <a:t>There </a:t>
            </a:r>
            <a:r>
              <a:rPr lang="en" dirty="0"/>
              <a:t>are also questions about how best to educate and empower all of the systems that support youth within the context of each focus </a:t>
            </a:r>
            <a:r>
              <a:rPr lang="en" dirty="0" smtClean="0"/>
              <a:t>area.</a:t>
            </a:r>
          </a:p>
          <a:p>
            <a:pPr marL="171450" lvl="0" indent="-171450" algn="l" rtl="0">
              <a:lnSpc>
                <a:spcPct val="100000"/>
              </a:lnSpc>
              <a:spcBef>
                <a:spcPts val="0"/>
              </a:spcBef>
              <a:spcAft>
                <a:spcPts val="0"/>
              </a:spcAft>
              <a:buSzPts val="1100"/>
            </a:pPr>
            <a:r>
              <a:rPr lang="en" dirty="0" smtClean="0"/>
              <a:t>Other questions are about how </a:t>
            </a:r>
            <a:r>
              <a:rPr lang="en" dirty="0"/>
              <a:t>the programming has impacted the local system or </a:t>
            </a:r>
            <a:r>
              <a:rPr lang="en" dirty="0" smtClean="0"/>
              <a:t>systems.</a:t>
            </a:r>
          </a:p>
          <a:p>
            <a:pPr marL="171450" lvl="0" indent="-171450" algn="l" rtl="0">
              <a:lnSpc>
                <a:spcPct val="100000"/>
              </a:lnSpc>
              <a:spcBef>
                <a:spcPts val="0"/>
              </a:spcBef>
              <a:spcAft>
                <a:spcPts val="0"/>
              </a:spcAft>
              <a:buSzPts val="1100"/>
            </a:pPr>
            <a:r>
              <a:rPr lang="en" dirty="0" smtClean="0"/>
              <a:t>Another </a:t>
            </a:r>
            <a:r>
              <a:rPr lang="en" dirty="0"/>
              <a:t>area that grantees what to learn about is how innovations are tested and refined by </a:t>
            </a:r>
            <a:r>
              <a:rPr lang="en" dirty="0" smtClean="0"/>
              <a:t>partners.</a:t>
            </a:r>
          </a:p>
          <a:p>
            <a:pPr marL="171450" lvl="0" indent="-171450" algn="l" rtl="0">
              <a:lnSpc>
                <a:spcPct val="100000"/>
              </a:lnSpc>
              <a:spcBef>
                <a:spcPts val="0"/>
              </a:spcBef>
              <a:spcAft>
                <a:spcPts val="0"/>
              </a:spcAft>
              <a:buSzPts val="1100"/>
            </a:pPr>
            <a:r>
              <a:rPr lang="en" dirty="0" smtClean="0"/>
              <a:t>And </a:t>
            </a:r>
            <a:r>
              <a:rPr lang="en" dirty="0"/>
              <a:t>finally, developing a better understanding of how interdisciplinary innovators work together to build and achieve </a:t>
            </a:r>
            <a:r>
              <a:rPr lang="en" dirty="0" smtClean="0"/>
              <a:t>goals.</a:t>
            </a:r>
          </a:p>
          <a:p>
            <a:pPr marL="171450" lvl="0" indent="-171450" algn="l" rtl="0">
              <a:lnSpc>
                <a:spcPct val="100000"/>
              </a:lnSpc>
              <a:spcBef>
                <a:spcPts val="0"/>
              </a:spcBef>
              <a:spcAft>
                <a:spcPts val="0"/>
              </a:spcAft>
              <a:buSzPts val="1100"/>
            </a:pPr>
            <a:r>
              <a:rPr lang="en" dirty="0" smtClean="0"/>
              <a:t>These </a:t>
            </a:r>
            <a:r>
              <a:rPr lang="en" dirty="0"/>
              <a:t>are just fascinating questions and really get me excited to think about all of the learning that is underway and what more is yet to </a:t>
            </a:r>
            <a:r>
              <a:rPr lang="en" dirty="0" smtClean="0"/>
              <a:t>come.</a:t>
            </a:r>
          </a:p>
          <a:p>
            <a:pPr marL="171450" lvl="0" indent="-171450" algn="l" rtl="0">
              <a:lnSpc>
                <a:spcPct val="100000"/>
              </a:lnSpc>
              <a:spcBef>
                <a:spcPts val="0"/>
              </a:spcBef>
              <a:spcAft>
                <a:spcPts val="0"/>
              </a:spcAft>
              <a:buSzPts val="1100"/>
            </a:pPr>
            <a:r>
              <a:rPr lang="en" dirty="0" smtClean="0"/>
              <a:t>And </a:t>
            </a:r>
            <a:r>
              <a:rPr lang="en" dirty="0"/>
              <a:t>these example are just the tip of the iceberg of questions in your learning </a:t>
            </a:r>
            <a:r>
              <a:rPr lang="en" dirty="0" smtClean="0"/>
              <a:t>agendas.</a:t>
            </a:r>
          </a:p>
          <a:p>
            <a:pPr marL="171450" lvl="0" indent="-171450" algn="l" rtl="0">
              <a:lnSpc>
                <a:spcPct val="100000"/>
              </a:lnSpc>
              <a:spcBef>
                <a:spcPts val="0"/>
              </a:spcBef>
              <a:spcAft>
                <a:spcPts val="0"/>
              </a:spcAft>
              <a:buSzPts val="1100"/>
            </a:pPr>
            <a:r>
              <a:rPr lang="en" dirty="0" smtClean="0"/>
              <a:t>We </a:t>
            </a:r>
            <a:r>
              <a:rPr lang="en" dirty="0"/>
              <a:t>want you to have a chance to talk to each other about your learning agendas, to hear what others are doing and to have a chance to discuss any questions or challenge you have or anticipate as you ‘bring your learning agenda to life</a:t>
            </a:r>
            <a:r>
              <a:rPr lang="en" dirty="0" smtClean="0"/>
              <a:t>’.</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We are going to break out into the small group discussions now.</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Your facilitator will meet you in your small group and facilitate the conversation for the next 10 minutes.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rPr>
              <a:t>If you haven’t already, this is a great time to take out your learning agenda!</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 sz="1200" dirty="0" smtClean="0">
                <a:solidFill>
                  <a:schemeClr val="dk1"/>
                </a:solidFill>
                <a:latin typeface="Calibri" panose="020F0502020204030204" pitchFamily="34" charset="0"/>
                <a:ea typeface="Calibri"/>
                <a:cs typeface="Calibri" panose="020F0502020204030204" pitchFamily="34" charset="0"/>
                <a:sym typeface="Calibri"/>
              </a:rPr>
              <a:t>We </a:t>
            </a:r>
            <a:r>
              <a:rPr lang="en" sz="1200" dirty="0">
                <a:solidFill>
                  <a:schemeClr val="dk1"/>
                </a:solidFill>
                <a:latin typeface="Calibri" panose="020F0502020204030204" pitchFamily="34" charset="0"/>
                <a:ea typeface="Calibri"/>
                <a:cs typeface="Calibri" panose="020F0502020204030204" pitchFamily="34" charset="0"/>
                <a:sym typeface="Calibri"/>
              </a:rPr>
              <a:t>hope to reflect on what was shared and allow time for you to discuss your efforts to develop and actively use your learning </a:t>
            </a:r>
            <a:r>
              <a:rPr lang="en" sz="1200" dirty="0" smtClean="0">
                <a:solidFill>
                  <a:schemeClr val="dk1"/>
                </a:solidFill>
                <a:latin typeface="Calibri" panose="020F0502020204030204" pitchFamily="34" charset="0"/>
                <a:ea typeface="Calibri"/>
                <a:cs typeface="Calibri" panose="020F0502020204030204" pitchFamily="34" charset="0"/>
                <a:sym typeface="Calibri"/>
              </a:rPr>
              <a:t>agenda.</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 sz="1200" dirty="0" smtClean="0">
                <a:solidFill>
                  <a:schemeClr val="dk1"/>
                </a:solidFill>
                <a:latin typeface="Calibri" panose="020F0502020204030204" pitchFamily="34" charset="0"/>
                <a:ea typeface="Calibri"/>
                <a:cs typeface="Calibri" panose="020F0502020204030204" pitchFamily="34" charset="0"/>
                <a:sym typeface="Calibri"/>
              </a:rPr>
              <a:t>Which </a:t>
            </a:r>
            <a:r>
              <a:rPr lang="en" sz="1200" dirty="0">
                <a:solidFill>
                  <a:schemeClr val="dk1"/>
                </a:solidFill>
                <a:latin typeface="Calibri" panose="020F0502020204030204" pitchFamily="34" charset="0"/>
                <a:ea typeface="Calibri"/>
                <a:cs typeface="Calibri" panose="020F0502020204030204" pitchFamily="34" charset="0"/>
                <a:sym typeface="Calibri"/>
              </a:rPr>
              <a:t>question within your learning agenda are you most excited to answer during your </a:t>
            </a:r>
            <a:r>
              <a:rPr lang="en" sz="1200" dirty="0" smtClean="0">
                <a:solidFill>
                  <a:schemeClr val="dk1"/>
                </a:solidFill>
                <a:latin typeface="Calibri" panose="020F0502020204030204" pitchFamily="34" charset="0"/>
                <a:ea typeface="Calibri"/>
                <a:cs typeface="Calibri" panose="020F0502020204030204" pitchFamily="34" charset="0"/>
                <a:sym typeface="Calibri"/>
              </a:rPr>
              <a:t>project?</a:t>
            </a:r>
            <a:endParaRPr lang="en" sz="1200" dirty="0">
              <a:solidFill>
                <a:schemeClr val="dk1"/>
              </a:solidFill>
              <a:latin typeface="Calibri" panose="020F0502020204030204" pitchFamily="34" charset="0"/>
              <a:ea typeface="Calibri"/>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 sz="1200" dirty="0" smtClean="0">
                <a:solidFill>
                  <a:schemeClr val="dk1"/>
                </a:solidFill>
                <a:latin typeface="Calibri" panose="020F0502020204030204" pitchFamily="34" charset="0"/>
                <a:ea typeface="Calibri"/>
                <a:cs typeface="Calibri" panose="020F0502020204030204" pitchFamily="34" charset="0"/>
                <a:sym typeface="Calibri"/>
              </a:rPr>
              <a:t>What </a:t>
            </a:r>
            <a:r>
              <a:rPr lang="en" sz="1200" dirty="0">
                <a:solidFill>
                  <a:schemeClr val="dk1"/>
                </a:solidFill>
                <a:latin typeface="Calibri" panose="020F0502020204030204" pitchFamily="34" charset="0"/>
                <a:ea typeface="Calibri"/>
                <a:cs typeface="Calibri" panose="020F0502020204030204" pitchFamily="34" charset="0"/>
                <a:sym typeface="Calibri"/>
              </a:rPr>
              <a:t>is one question or challenge you have about implementing your learning agenda</a:t>
            </a:r>
            <a:r>
              <a:rPr lang="en" sz="1200" dirty="0" smtClean="0">
                <a:solidFill>
                  <a:schemeClr val="dk1"/>
                </a:solidFill>
                <a:latin typeface="Calibri" panose="020F0502020204030204" pitchFamily="34" charset="0"/>
                <a:ea typeface="Calibri"/>
                <a:cs typeface="Calibri" panose="020F0502020204030204" pitchFamily="34" charset="0"/>
                <a:sym typeface="Calibri"/>
              </a:rPr>
              <a:t>?</a:t>
            </a:r>
            <a:endParaRPr sz="12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dirty="0">
              <a:solidFill>
                <a:srgbClr val="3C4043"/>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rgbClr val="3C4043"/>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solidFill>
                <a:srgbClr val="3C4043"/>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dirty="0">
              <a:solidFill>
                <a:srgbClr val="3C4043"/>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Okay </a:t>
            </a:r>
            <a:r>
              <a:rPr lang="en" sz="1200" dirty="0">
                <a:solidFill>
                  <a:schemeClr val="dk1"/>
                </a:solidFill>
                <a:latin typeface="Calibri"/>
                <a:ea typeface="Calibri"/>
                <a:cs typeface="Calibri"/>
                <a:sym typeface="Calibri"/>
              </a:rPr>
              <a:t>let’s get started. </a:t>
            </a:r>
            <a:endParaRPr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a:ea typeface="Calibri"/>
                <a:cs typeface="Calibri"/>
                <a:sym typeface="Calibri"/>
              </a:rPr>
              <a:t>During this webinar, we’ll feature a seasoned subject matter expert in the development and use of learning </a:t>
            </a:r>
            <a:r>
              <a:rPr lang="en" sz="1200" dirty="0" smtClean="0">
                <a:solidFill>
                  <a:schemeClr val="dk1"/>
                </a:solidFill>
                <a:latin typeface="Calibri"/>
                <a:ea typeface="Calibri"/>
                <a:cs typeface="Calibri"/>
                <a:sym typeface="Calibri"/>
              </a:rPr>
              <a:t>agendas.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 </a:t>
            </a:r>
            <a:r>
              <a:rPr lang="en" sz="1200" dirty="0">
                <a:solidFill>
                  <a:schemeClr val="dk1"/>
                </a:solidFill>
                <a:latin typeface="Calibri"/>
                <a:ea typeface="Calibri"/>
                <a:cs typeface="Calibri"/>
                <a:sym typeface="Calibri"/>
              </a:rPr>
              <a:t>will speak a bit more about him in a </a:t>
            </a:r>
            <a:r>
              <a:rPr lang="en" sz="1200" dirty="0" smtClean="0">
                <a:solidFill>
                  <a:schemeClr val="dk1"/>
                </a:solidFill>
                <a:latin typeface="Calibri"/>
                <a:ea typeface="Calibri"/>
                <a:cs typeface="Calibri"/>
                <a:sym typeface="Calibri"/>
              </a:rPr>
              <a:t>moment.</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will also share some of the common themes among your learning agendas so you can hear what other grantees are seeking to learn and how</a:t>
            </a:r>
            <a:r>
              <a:rPr lang="en" sz="1200" dirty="0" smtClean="0">
                <a:solidFill>
                  <a:schemeClr val="dk1"/>
                </a:solidFill>
                <a:latin typeface="Calibri"/>
                <a:ea typeface="Calibri"/>
                <a:cs typeface="Calibri"/>
                <a:sym typeface="Calibri"/>
              </a:rPr>
              <a:t>.</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Then </a:t>
            </a:r>
            <a:r>
              <a:rPr lang="en" sz="1200" dirty="0">
                <a:solidFill>
                  <a:schemeClr val="dk1"/>
                </a:solidFill>
                <a:latin typeface="Calibri"/>
                <a:ea typeface="Calibri"/>
                <a:cs typeface="Calibri"/>
                <a:sym typeface="Calibri"/>
              </a:rPr>
              <a:t>we’ll have small group discussions where you all can discuss your efforts to build and use your learning agendas to inform your projects, whether they be replication or innovation </a:t>
            </a:r>
            <a:r>
              <a:rPr lang="en" sz="1200" dirty="0" smtClean="0">
                <a:solidFill>
                  <a:schemeClr val="dk1"/>
                </a:solidFill>
                <a:latin typeface="Calibri"/>
                <a:ea typeface="Calibri"/>
                <a:cs typeface="Calibri"/>
                <a:sym typeface="Calibri"/>
              </a:rPr>
              <a:t>focused.</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At </a:t>
            </a:r>
            <a:r>
              <a:rPr lang="en" sz="1200" dirty="0">
                <a:solidFill>
                  <a:schemeClr val="dk1"/>
                </a:solidFill>
                <a:latin typeface="Calibri"/>
                <a:ea typeface="Calibri"/>
                <a:cs typeface="Calibri"/>
                <a:sym typeface="Calibri"/>
              </a:rPr>
              <a:t>the end of this event we hope that you all will be able to: </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Understand </a:t>
            </a:r>
            <a:r>
              <a:rPr lang="en" sz="1200" dirty="0">
                <a:solidFill>
                  <a:schemeClr val="dk1"/>
                </a:solidFill>
                <a:latin typeface="Calibri"/>
                <a:ea typeface="Calibri"/>
                <a:cs typeface="Calibri"/>
                <a:sym typeface="Calibri"/>
              </a:rPr>
              <a:t>how and why to use a learning </a:t>
            </a:r>
            <a:r>
              <a:rPr lang="en" sz="1200" dirty="0" smtClean="0">
                <a:solidFill>
                  <a:schemeClr val="dk1"/>
                </a:solidFill>
                <a:latin typeface="Calibri"/>
                <a:ea typeface="Calibri"/>
                <a:cs typeface="Calibri"/>
                <a:sym typeface="Calibri"/>
              </a:rPr>
              <a:t>agenda</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List </a:t>
            </a:r>
            <a:r>
              <a:rPr lang="en" sz="1200" dirty="0">
                <a:solidFill>
                  <a:schemeClr val="dk1"/>
                </a:solidFill>
                <a:latin typeface="Calibri"/>
                <a:ea typeface="Calibri"/>
                <a:cs typeface="Calibri"/>
                <a:sym typeface="Calibri"/>
              </a:rPr>
              <a:t>at least three criteria for effectively incorporating a learning agenda into a </a:t>
            </a:r>
            <a:r>
              <a:rPr lang="en" sz="1200" dirty="0" smtClean="0">
                <a:solidFill>
                  <a:schemeClr val="dk1"/>
                </a:solidFill>
                <a:latin typeface="Calibri"/>
                <a:ea typeface="Calibri"/>
                <a:cs typeface="Calibri"/>
                <a:sym typeface="Calibri"/>
              </a:rPr>
              <a:t>project</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Identify </a:t>
            </a:r>
            <a:r>
              <a:rPr lang="en" sz="1200" dirty="0">
                <a:solidFill>
                  <a:schemeClr val="dk1"/>
                </a:solidFill>
                <a:latin typeface="Calibri"/>
                <a:ea typeface="Calibri"/>
                <a:cs typeface="Calibri"/>
                <a:sym typeface="Calibri"/>
              </a:rPr>
              <a:t>how to incorporate learning agenda findings into your </a:t>
            </a:r>
            <a:r>
              <a:rPr lang="en" sz="1200" dirty="0" smtClean="0">
                <a:solidFill>
                  <a:schemeClr val="dk1"/>
                </a:solidFill>
                <a:latin typeface="Calibri"/>
                <a:ea typeface="Calibri"/>
                <a:cs typeface="Calibri"/>
                <a:sym typeface="Calibri"/>
              </a:rPr>
              <a:t>project</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US" sz="1200" dirty="0" smtClean="0">
                <a:latin typeface="Calibri" panose="020F0502020204030204" pitchFamily="34" charset="0"/>
                <a:cs typeface="Calibri" panose="020F0502020204030204" pitchFamily="34" charset="0"/>
              </a:rPr>
              <a:t>Thank you Rajeev!</a:t>
            </a:r>
          </a:p>
          <a:p>
            <a:pPr marL="171450" lvl="0" indent="-171450" algn="l" rtl="0">
              <a:lnSpc>
                <a:spcPct val="100000"/>
              </a:lnSpc>
              <a:spcBef>
                <a:spcPts val="0"/>
              </a:spcBef>
              <a:spcAft>
                <a:spcPts val="0"/>
              </a:spcAft>
              <a:buSzPts val="1100"/>
            </a:pPr>
            <a:r>
              <a:rPr lang="en-US" sz="1200" dirty="0" smtClean="0">
                <a:latin typeface="Calibri" panose="020F0502020204030204" pitchFamily="34" charset="0"/>
                <a:cs typeface="Calibri" panose="020F0502020204030204" pitchFamily="34" charset="0"/>
              </a:rPr>
              <a:t>You can reach Rajeev at rcolaco@rti.org.</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sz="1200" dirty="0" smtClean="0">
                <a:solidFill>
                  <a:schemeClr val="dk1"/>
                </a:solidFill>
                <a:latin typeface="Calibri"/>
                <a:cs typeface="Calibri"/>
                <a:sym typeface="Calibri"/>
              </a:rPr>
              <a:t>The</a:t>
            </a:r>
            <a:r>
              <a:rPr lang="en" sz="1200" baseline="0" dirty="0" smtClean="0">
                <a:solidFill>
                  <a:schemeClr val="dk1"/>
                </a:solidFill>
                <a:latin typeface="Calibri"/>
                <a:cs typeface="Calibri"/>
                <a:sym typeface="Calibri"/>
              </a:rPr>
              <a:t> </a:t>
            </a:r>
            <a:r>
              <a:rPr lang="en" dirty="0" smtClean="0"/>
              <a:t>USAID </a:t>
            </a:r>
            <a:r>
              <a:rPr lang="en" dirty="0"/>
              <a:t>Learning Lab is available on </a:t>
            </a:r>
            <a:r>
              <a:rPr lang="en" dirty="0" smtClean="0"/>
              <a:t>max.gov.</a:t>
            </a:r>
          </a:p>
          <a:p>
            <a:pPr marL="171450" lvl="0" indent="-171450" algn="l" rtl="0">
              <a:lnSpc>
                <a:spcPct val="100000"/>
              </a:lnSpc>
              <a:spcBef>
                <a:spcPts val="0"/>
              </a:spcBef>
              <a:spcAft>
                <a:spcPts val="0"/>
              </a:spcAft>
              <a:buSzPts val="1100"/>
            </a:pPr>
            <a:r>
              <a:rPr lang="en" dirty="0" smtClean="0"/>
              <a:t>Rajeev referenced </a:t>
            </a:r>
            <a:r>
              <a:rPr lang="en" dirty="0"/>
              <a:t>both the MEASURE </a:t>
            </a:r>
            <a:r>
              <a:rPr lang="en" dirty="0" smtClean="0"/>
              <a:t>evaluation </a:t>
            </a:r>
            <a:r>
              <a:rPr lang="en" dirty="0"/>
              <a:t>and Merla course in his </a:t>
            </a:r>
            <a:r>
              <a:rPr lang="en" dirty="0" smtClean="0"/>
              <a:t>presentation.</a:t>
            </a:r>
          </a:p>
          <a:p>
            <a:pPr marL="171450" lvl="0" indent="-171450" algn="l" rtl="0">
              <a:lnSpc>
                <a:spcPct val="100000"/>
              </a:lnSpc>
              <a:spcBef>
                <a:spcPts val="0"/>
              </a:spcBef>
              <a:spcAft>
                <a:spcPts val="0"/>
              </a:spcAft>
              <a:buSzPts val="1100"/>
            </a:pPr>
            <a:r>
              <a:rPr lang="en" dirty="0" smtClean="0"/>
              <a:t>We</a:t>
            </a:r>
            <a:r>
              <a:rPr lang="en" baseline="0" dirty="0" smtClean="0"/>
              <a:t> have a</a:t>
            </a:r>
            <a:r>
              <a:rPr lang="en" dirty="0" smtClean="0"/>
              <a:t>dded </a:t>
            </a:r>
            <a:r>
              <a:rPr lang="en" dirty="0"/>
              <a:t>an addition resource from the Public Health Learning </a:t>
            </a:r>
            <a:r>
              <a:rPr lang="en" dirty="0" smtClean="0"/>
              <a:t>Network, </a:t>
            </a:r>
            <a:r>
              <a:rPr lang="en" dirty="0"/>
              <a:t>which is a toolkit for creating a learning agenda focused on system change</a:t>
            </a:r>
            <a:r>
              <a:rPr lang="en" dirty="0" smtClean="0"/>
              <a:t>.</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1600"/>
              </a:spcAft>
              <a:buSzPts val="1100"/>
            </a:pPr>
            <a:r>
              <a:rPr lang="en" sz="1200" dirty="0" smtClean="0">
                <a:solidFill>
                  <a:srgbClr val="595959"/>
                </a:solidFill>
                <a:latin typeface="Calibri" panose="020F0502020204030204" pitchFamily="34" charset="0"/>
                <a:cs typeface="Calibri" panose="020F0502020204030204" pitchFamily="34" charset="0"/>
              </a:rPr>
              <a:t>Be</a:t>
            </a:r>
            <a:r>
              <a:rPr lang="en" sz="1200" baseline="0" dirty="0" smtClean="0">
                <a:solidFill>
                  <a:srgbClr val="595959"/>
                </a:solidFill>
                <a:latin typeface="Calibri" panose="020F0502020204030204" pitchFamily="34" charset="0"/>
                <a:cs typeface="Calibri" panose="020F0502020204030204" pitchFamily="34" charset="0"/>
              </a:rPr>
              <a:t> on the lookout for the </a:t>
            </a:r>
            <a:r>
              <a:rPr lang="en" sz="1200" dirty="0" smtClean="0">
                <a:solidFill>
                  <a:srgbClr val="595959"/>
                </a:solidFill>
                <a:latin typeface="Calibri" panose="020F0502020204030204" pitchFamily="34" charset="0"/>
                <a:cs typeface="Calibri" panose="020F0502020204030204" pitchFamily="34" charset="0"/>
              </a:rPr>
              <a:t>Trauma-Informed</a:t>
            </a:r>
            <a:r>
              <a:rPr lang="en" sz="1200" baseline="0" dirty="0" smtClean="0">
                <a:solidFill>
                  <a:srgbClr val="595959"/>
                </a:solidFill>
                <a:latin typeface="Calibri" panose="020F0502020204030204" pitchFamily="34" charset="0"/>
                <a:cs typeface="Calibri" panose="020F0502020204030204" pitchFamily="34" charset="0"/>
              </a:rPr>
              <a:t> approach in Adolescent Health: Team Meeting Series throughout the spring of 2021.</a:t>
            </a:r>
          </a:p>
          <a:p>
            <a:pPr marL="171450" lvl="0" indent="-171450" algn="l" rtl="0">
              <a:lnSpc>
                <a:spcPct val="115000"/>
              </a:lnSpc>
              <a:spcBef>
                <a:spcPts val="0"/>
              </a:spcBef>
              <a:spcAft>
                <a:spcPts val="1600"/>
              </a:spcAft>
              <a:buSzPts val="1100"/>
            </a:pPr>
            <a:r>
              <a:rPr lang="en" sz="1200" baseline="0" dirty="0" smtClean="0">
                <a:solidFill>
                  <a:srgbClr val="595959"/>
                </a:solidFill>
                <a:latin typeface="Calibri" panose="020F0502020204030204" pitchFamily="34" charset="0"/>
                <a:cs typeface="Calibri" panose="020F0502020204030204" pitchFamily="34" charset="0"/>
              </a:rPr>
              <a:t>There will also be Building Partnerships Job Aids in May.</a:t>
            </a:r>
            <a:endParaRPr sz="1200" dirty="0">
              <a:solidFill>
                <a:srgbClr val="595959"/>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Finally here are a variety of ways you can engage with us.</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We have a monthly newsletter that we’d love you to subscribe to.</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You can also send us an email on the website under the contact us </a:t>
            </a:r>
            <a:r>
              <a:rPr lang="en" sz="1200" dirty="0" smtClean="0">
                <a:latin typeface="Calibri" panose="020F0502020204030204" pitchFamily="34" charset="0"/>
                <a:cs typeface="Calibri" panose="020F0502020204030204" pitchFamily="34" charset="0"/>
              </a:rPr>
              <a:t>tab.</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You can sign up for an account at </a:t>
            </a:r>
            <a:r>
              <a:rPr lang="en" sz="1200" dirty="0" smtClean="0">
                <a:latin typeface="Calibri" panose="020F0502020204030204" pitchFamily="34" charset="0"/>
                <a:cs typeface="Calibri" panose="020F0502020204030204" pitchFamily="34" charset="0"/>
              </a:rPr>
              <a:t>RHNTC.org.</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And lastly you can follow us on Twitter at @</a:t>
            </a:r>
            <a:r>
              <a:rPr lang="en" sz="1200" dirty="0" smtClean="0">
                <a:latin typeface="Calibri" panose="020F0502020204030204" pitchFamily="34" charset="0"/>
                <a:cs typeface="Calibri" panose="020F0502020204030204" pitchFamily="34" charset="0"/>
              </a:rPr>
              <a:t>rh_ntc</a:t>
            </a:r>
            <a:r>
              <a:rPr lang="en" sz="1200" dirty="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panose="020F0502020204030204" pitchFamily="34" charset="0"/>
                <a:ea typeface="Calibri"/>
                <a:cs typeface="Calibri" panose="020F0502020204030204" pitchFamily="34" charset="0"/>
                <a:sym typeface="Calibri"/>
              </a:rPr>
              <a:t>Thank you all for joining us </a:t>
            </a:r>
            <a:r>
              <a:rPr lang="en" sz="1200" dirty="0" smtClean="0">
                <a:solidFill>
                  <a:schemeClr val="dk1"/>
                </a:solidFill>
                <a:latin typeface="Calibri" panose="020F0502020204030204" pitchFamily="34" charset="0"/>
                <a:ea typeface="Calibri"/>
                <a:cs typeface="Calibri" panose="020F0502020204030204" pitchFamily="34" charset="0"/>
                <a:sym typeface="Calibri"/>
              </a:rPr>
              <a:t>today.</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Please </a:t>
            </a:r>
            <a:r>
              <a:rPr lang="en" sz="1200" dirty="0">
                <a:solidFill>
                  <a:schemeClr val="dk1"/>
                </a:solidFill>
                <a:latin typeface="Calibri" panose="020F0502020204030204" pitchFamily="34" charset="0"/>
                <a:ea typeface="Calibri"/>
                <a:cs typeface="Calibri" panose="020F0502020204030204" pitchFamily="34" charset="0"/>
                <a:sym typeface="Calibri"/>
              </a:rPr>
              <a:t>join me in thanking our presenters </a:t>
            </a:r>
            <a:r>
              <a:rPr lang="en" sz="1200" dirty="0" smtClean="0">
                <a:solidFill>
                  <a:schemeClr val="dk1"/>
                </a:solidFill>
                <a:latin typeface="Calibri" panose="020F0502020204030204" pitchFamily="34" charset="0"/>
                <a:ea typeface="Calibri"/>
                <a:cs typeface="Calibri" panose="020F0502020204030204" pitchFamily="34" charset="0"/>
                <a:sym typeface="Calibri"/>
              </a:rPr>
              <a:t>today.</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As </a:t>
            </a:r>
            <a:r>
              <a:rPr lang="en" sz="1200" dirty="0">
                <a:solidFill>
                  <a:schemeClr val="dk1"/>
                </a:solidFill>
                <a:latin typeface="Calibri" panose="020F0502020204030204" pitchFamily="34" charset="0"/>
                <a:ea typeface="Calibri"/>
                <a:cs typeface="Calibri" panose="020F0502020204030204" pitchFamily="34" charset="0"/>
                <a:sym typeface="Calibri"/>
              </a:rPr>
              <a:t>a reminder, we will have the materials from today’s session available within the next few </a:t>
            </a:r>
            <a:r>
              <a:rPr lang="en" sz="1200" dirty="0" smtClean="0">
                <a:solidFill>
                  <a:schemeClr val="dk1"/>
                </a:solidFill>
                <a:latin typeface="Calibri" panose="020F0502020204030204" pitchFamily="34" charset="0"/>
                <a:ea typeface="Calibri"/>
                <a:cs typeface="Calibri" panose="020F0502020204030204" pitchFamily="34" charset="0"/>
                <a:sym typeface="Calibri"/>
              </a:rPr>
              <a:t>days.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If </a:t>
            </a:r>
            <a:r>
              <a:rPr lang="en" sz="1200" dirty="0">
                <a:solidFill>
                  <a:schemeClr val="dk1"/>
                </a:solidFill>
                <a:latin typeface="Calibri" panose="020F0502020204030204" pitchFamily="34" charset="0"/>
                <a:ea typeface="Calibri"/>
                <a:cs typeface="Calibri" panose="020F0502020204030204" pitchFamily="34" charset="0"/>
                <a:sym typeface="Calibri"/>
              </a:rPr>
              <a:t>you have additional questions for the RHNTC on this topic, please don’t hesitate to email us at </a:t>
            </a:r>
            <a:r>
              <a:rPr lang="en" sz="1200" dirty="0" smtClean="0">
                <a:solidFill>
                  <a:schemeClr val="dk1"/>
                </a:solidFill>
                <a:latin typeface="Calibri" panose="020F0502020204030204" pitchFamily="34" charset="0"/>
                <a:ea typeface="Calibri"/>
                <a:cs typeface="Calibri" panose="020F0502020204030204" pitchFamily="34" charset="0"/>
                <a:sym typeface="Calibri"/>
              </a:rPr>
              <a:t>rhntc@jsi.com.</a:t>
            </a:r>
            <a:endParaRPr lang="en" sz="1200"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Our </a:t>
            </a:r>
            <a:r>
              <a:rPr lang="en" sz="1200" dirty="0">
                <a:solidFill>
                  <a:schemeClr val="dk1"/>
                </a:solidFill>
                <a:latin typeface="Calibri" panose="020F0502020204030204" pitchFamily="34" charset="0"/>
                <a:ea typeface="Calibri"/>
                <a:cs typeface="Calibri" panose="020F0502020204030204" pitchFamily="34" charset="0"/>
                <a:sym typeface="Calibri"/>
              </a:rPr>
              <a:t>final ask is that you please complete the evaluation </a:t>
            </a:r>
            <a:r>
              <a:rPr lang="en" sz="1200" dirty="0" smtClean="0">
                <a:solidFill>
                  <a:schemeClr val="dk1"/>
                </a:solidFill>
                <a:latin typeface="Calibri" panose="020F0502020204030204" pitchFamily="34" charset="0"/>
                <a:ea typeface="Calibri"/>
                <a:cs typeface="Calibri" panose="020F0502020204030204" pitchFamily="34" charset="0"/>
                <a:sym typeface="Calibri"/>
              </a:rPr>
              <a:t>today.</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The </a:t>
            </a:r>
            <a:r>
              <a:rPr lang="en" sz="1200" dirty="0">
                <a:solidFill>
                  <a:schemeClr val="dk1"/>
                </a:solidFill>
                <a:latin typeface="Calibri" panose="020F0502020204030204" pitchFamily="34" charset="0"/>
                <a:ea typeface="Calibri"/>
                <a:cs typeface="Calibri" panose="020F0502020204030204" pitchFamily="34" charset="0"/>
                <a:sym typeface="Calibri"/>
              </a:rPr>
              <a:t>link to the evaluation will be chatted out now and will be emailed to you after the </a:t>
            </a:r>
            <a:r>
              <a:rPr lang="en" sz="1200" dirty="0" smtClean="0">
                <a:solidFill>
                  <a:schemeClr val="dk1"/>
                </a:solidFill>
                <a:latin typeface="Calibri" panose="020F0502020204030204" pitchFamily="34" charset="0"/>
                <a:ea typeface="Calibri"/>
                <a:cs typeface="Calibri" panose="020F0502020204030204" pitchFamily="34" charset="0"/>
                <a:sym typeface="Calibri"/>
              </a:rPr>
              <a:t>webinar.</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We </a:t>
            </a:r>
            <a:r>
              <a:rPr lang="en" sz="1200" dirty="0">
                <a:solidFill>
                  <a:schemeClr val="dk1"/>
                </a:solidFill>
                <a:latin typeface="Calibri" panose="020F0502020204030204" pitchFamily="34" charset="0"/>
                <a:ea typeface="Calibri"/>
                <a:cs typeface="Calibri" panose="020F0502020204030204" pitchFamily="34" charset="0"/>
                <a:sym typeface="Calibri"/>
              </a:rPr>
              <a:t>really love getting your feedback and we use it to inform future </a:t>
            </a:r>
            <a:r>
              <a:rPr lang="en" sz="1200" dirty="0" smtClean="0">
                <a:solidFill>
                  <a:schemeClr val="dk1"/>
                </a:solidFill>
                <a:latin typeface="Calibri" panose="020F0502020204030204" pitchFamily="34" charset="0"/>
                <a:ea typeface="Calibri"/>
                <a:cs typeface="Calibri" panose="020F0502020204030204" pitchFamily="34" charset="0"/>
                <a:sym typeface="Calibri"/>
              </a:rPr>
              <a:t>sessions.</a:t>
            </a:r>
            <a:endParaRPr lang="en" sz="1200" strike="sngStrike"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Thank </a:t>
            </a:r>
            <a:r>
              <a:rPr lang="en" sz="1200" dirty="0">
                <a:solidFill>
                  <a:schemeClr val="dk1"/>
                </a:solidFill>
                <a:latin typeface="Calibri" panose="020F0502020204030204" pitchFamily="34" charset="0"/>
                <a:ea typeface="Calibri"/>
                <a:cs typeface="Calibri" panose="020F0502020204030204" pitchFamily="34" charset="0"/>
                <a:sym typeface="Calibri"/>
              </a:rPr>
              <a:t>you again for joining </a:t>
            </a:r>
            <a:r>
              <a:rPr lang="en" sz="1200" dirty="0" smtClean="0">
                <a:solidFill>
                  <a:schemeClr val="dk1"/>
                </a:solidFill>
                <a:latin typeface="Calibri" panose="020F0502020204030204" pitchFamily="34" charset="0"/>
                <a:ea typeface="Calibri"/>
                <a:cs typeface="Calibri" panose="020F0502020204030204" pitchFamily="34" charset="0"/>
                <a:sym typeface="Calibri"/>
              </a:rPr>
              <a:t>us.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That </a:t>
            </a:r>
            <a:r>
              <a:rPr lang="en" sz="1200" dirty="0">
                <a:solidFill>
                  <a:schemeClr val="dk1"/>
                </a:solidFill>
                <a:latin typeface="Calibri" panose="020F0502020204030204" pitchFamily="34" charset="0"/>
                <a:ea typeface="Calibri"/>
                <a:cs typeface="Calibri" panose="020F0502020204030204" pitchFamily="34" charset="0"/>
                <a:sym typeface="Calibri"/>
              </a:rPr>
              <a:t>concludes today’s session</a:t>
            </a:r>
            <a:r>
              <a:rPr lang="en" sz="1200" dirty="0" smtClean="0">
                <a:solidFill>
                  <a:schemeClr val="dk1"/>
                </a:solidFill>
                <a:latin typeface="Calibri" panose="020F0502020204030204" pitchFamily="34" charset="0"/>
                <a:ea typeface="Calibri"/>
                <a:cs typeface="Calibri" panose="020F0502020204030204" pitchFamily="34" charset="0"/>
                <a:sym typeface="Calibri"/>
              </a:rPr>
              <a:t>.</a:t>
            </a:r>
            <a:endParaRPr sz="1200" dirty="0">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r>
              <a:rPr lang="en" sz="1200" dirty="0">
                <a:latin typeface="Calibri" panose="020F0502020204030204" pitchFamily="34" charset="0"/>
                <a:cs typeface="Calibri" panose="020F0502020204030204" pitchFamily="34" charset="0"/>
              </a:rPr>
              <a:t>Before we get started, we hope that you were able to bring your learning agenda with you to the webinar </a:t>
            </a:r>
            <a:r>
              <a:rPr lang="en" sz="1200" dirty="0" smtClean="0">
                <a:latin typeface="Calibri" panose="020F0502020204030204" pitchFamily="34" charset="0"/>
                <a:cs typeface="Calibri" panose="020F0502020204030204" pitchFamily="34" charset="0"/>
              </a:rPr>
              <a:t>today.</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It </a:t>
            </a:r>
            <a:r>
              <a:rPr lang="en" sz="1200" dirty="0">
                <a:latin typeface="Calibri" panose="020F0502020204030204" pitchFamily="34" charset="0"/>
                <a:cs typeface="Calibri" panose="020F0502020204030204" pitchFamily="34" charset="0"/>
              </a:rPr>
              <a:t>will be helpful to have this to refer to as we learn more about how to design (or refine) learning agendas and tips for most effectively implementing </a:t>
            </a:r>
            <a:r>
              <a:rPr lang="en" sz="1200" dirty="0" smtClean="0">
                <a:latin typeface="Calibri" panose="020F0502020204030204" pitchFamily="34" charset="0"/>
                <a:cs typeface="Calibri" panose="020F0502020204030204" pitchFamily="34" charset="0"/>
              </a:rPr>
              <a:t>them.</a:t>
            </a:r>
          </a:p>
          <a:p>
            <a:pPr marL="171450" lvl="0" indent="-171450" algn="l" rtl="0">
              <a:lnSpc>
                <a:spcPct val="100000"/>
              </a:lnSpc>
              <a:spcBef>
                <a:spcPts val="0"/>
              </a:spcBef>
              <a:spcAft>
                <a:spcPts val="0"/>
              </a:spcAft>
              <a:buSzPts val="1100"/>
            </a:pPr>
            <a:r>
              <a:rPr lang="en" sz="1200" dirty="0" smtClean="0">
                <a:latin typeface="Calibri" panose="020F0502020204030204" pitchFamily="34" charset="0"/>
                <a:cs typeface="Calibri" panose="020F0502020204030204" pitchFamily="34" charset="0"/>
              </a:rPr>
              <a:t>Take </a:t>
            </a:r>
            <a:r>
              <a:rPr lang="en" sz="1200" dirty="0">
                <a:latin typeface="Calibri" panose="020F0502020204030204" pitchFamily="34" charset="0"/>
                <a:cs typeface="Calibri" panose="020F0502020204030204" pitchFamily="34" charset="0"/>
              </a:rPr>
              <a:t>a quick moment to pull out your learning agenda now.</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a:ea typeface="Calibri"/>
                <a:cs typeface="Calibri"/>
                <a:sym typeface="Calibri"/>
              </a:rPr>
              <a:t>I’d like to briefly introduce our speaker for today from the RTI </a:t>
            </a:r>
            <a:r>
              <a:rPr lang="en" sz="1200" dirty="0" smtClean="0">
                <a:solidFill>
                  <a:schemeClr val="dk1"/>
                </a:solidFill>
                <a:latin typeface="Calibri"/>
                <a:ea typeface="Calibri"/>
                <a:cs typeface="Calibri"/>
                <a:sym typeface="Calibri"/>
              </a:rPr>
              <a:t>International.</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are thrilled to have him join us today. </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Dr</a:t>
            </a:r>
            <a:r>
              <a:rPr lang="en" sz="1200" dirty="0">
                <a:solidFill>
                  <a:schemeClr val="dk1"/>
                </a:solidFill>
                <a:latin typeface="Calibri"/>
                <a:ea typeface="Calibri"/>
                <a:cs typeface="Calibri"/>
                <a:sym typeface="Calibri"/>
              </a:rPr>
              <a:t>. Rajeev Colaço is Director of Monitoring, Evaluation, Research, Learning, &amp; Adapting (MERLA) in the Global Health Division (GHD) at RTI </a:t>
            </a:r>
            <a:r>
              <a:rPr lang="en" sz="1200" dirty="0" smtClean="0">
                <a:solidFill>
                  <a:schemeClr val="dk1"/>
                </a:solidFill>
                <a:latin typeface="Calibri"/>
                <a:ea typeface="Calibri"/>
                <a:cs typeface="Calibri"/>
                <a:sym typeface="Calibri"/>
              </a:rPr>
              <a:t>International.</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He </a:t>
            </a:r>
            <a:r>
              <a:rPr lang="en" sz="1200" dirty="0">
                <a:solidFill>
                  <a:schemeClr val="dk1"/>
                </a:solidFill>
                <a:latin typeface="Calibri"/>
                <a:ea typeface="Calibri"/>
                <a:cs typeface="Calibri"/>
                <a:sym typeface="Calibri"/>
              </a:rPr>
              <a:t>oversees monitoring &amp; evaluation and learning activities that promote translating knowledge into </a:t>
            </a:r>
            <a:r>
              <a:rPr lang="en" sz="1200" dirty="0" smtClean="0">
                <a:solidFill>
                  <a:schemeClr val="dk1"/>
                </a:solidFill>
                <a:latin typeface="Calibri"/>
                <a:ea typeface="Calibri"/>
                <a:cs typeface="Calibri"/>
                <a:sym typeface="Calibri"/>
              </a:rPr>
              <a:t>practice.</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Dr</a:t>
            </a:r>
            <a:r>
              <a:rPr lang="en" sz="1200" dirty="0">
                <a:solidFill>
                  <a:schemeClr val="dk1"/>
                </a:solidFill>
                <a:latin typeface="Calibri"/>
                <a:ea typeface="Calibri"/>
                <a:cs typeface="Calibri"/>
                <a:sym typeface="Calibri"/>
              </a:rPr>
              <a:t>. Colaço is also an Adjunct Professor at George Washington University's Elliott School of International Affairs in Washington, </a:t>
            </a:r>
            <a:r>
              <a:rPr lang="en" sz="1200" dirty="0" smtClean="0">
                <a:solidFill>
                  <a:schemeClr val="dk1"/>
                </a:solidFill>
                <a:latin typeface="Calibri"/>
                <a:ea typeface="Calibri"/>
                <a:cs typeface="Calibri"/>
                <a:sym typeface="Calibri"/>
              </a:rPr>
              <a:t>DC.</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Dr</a:t>
            </a:r>
            <a:r>
              <a:rPr lang="en" sz="1200" dirty="0">
                <a:solidFill>
                  <a:schemeClr val="dk1"/>
                </a:solidFill>
                <a:latin typeface="Calibri"/>
                <a:ea typeface="Calibri"/>
                <a:cs typeface="Calibri"/>
                <a:sym typeface="Calibri"/>
              </a:rPr>
              <a:t>. Colaço has extensive experience conducting rigorous M&amp;E and research, framing results into adaptable learning, and enabling the formulation of health policies, strategies, and </a:t>
            </a:r>
            <a:r>
              <a:rPr lang="en" sz="1200" dirty="0" smtClean="0">
                <a:solidFill>
                  <a:schemeClr val="dk1"/>
                </a:solidFill>
                <a:latin typeface="Calibri"/>
                <a:ea typeface="Calibri"/>
                <a:cs typeface="Calibri"/>
                <a:sym typeface="Calibri"/>
              </a:rPr>
              <a:t>guidelines.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He brings </a:t>
            </a:r>
            <a:r>
              <a:rPr lang="en" sz="1200" dirty="0">
                <a:solidFill>
                  <a:schemeClr val="dk1"/>
                </a:solidFill>
                <a:latin typeface="Calibri"/>
                <a:ea typeface="Calibri"/>
                <a:cs typeface="Calibri"/>
                <a:sym typeface="Calibri"/>
              </a:rPr>
              <a:t>first hand knowledge of learning agendas and their use in building a knowledge </a:t>
            </a:r>
            <a:r>
              <a:rPr lang="en" sz="1200" dirty="0" smtClean="0">
                <a:solidFill>
                  <a:schemeClr val="dk1"/>
                </a:solidFill>
                <a:latin typeface="Calibri"/>
                <a:ea typeface="Calibri"/>
                <a:cs typeface="Calibri"/>
                <a:sym typeface="Calibri"/>
              </a:rPr>
              <a:t>base.</a:t>
            </a:r>
            <a:endParaRPr lang="en" sz="1200" dirty="0">
              <a:solidFill>
                <a:schemeClr val="dk1"/>
              </a:solidFill>
              <a:latin typeface="Calibri"/>
              <a:ea typeface="Calibri"/>
              <a:cs typeface="Calibri"/>
              <a:sym typeface="Calibri"/>
            </a:endParaRPr>
          </a:p>
        </p:txBody>
      </p:sp>
      <p:sp>
        <p:nvSpPr>
          <p:cNvPr id="361" name="Google Shape;3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100"/>
              <a:tabLst/>
              <a:defRPr/>
            </a:pPr>
            <a:r>
              <a:rPr lang="en-US" sz="1200" dirty="0" smtClean="0">
                <a:solidFill>
                  <a:schemeClr val="dk1"/>
                </a:solidFill>
                <a:latin typeface="Calibri" panose="020F0502020204030204" pitchFamily="34" charset="0"/>
                <a:ea typeface="Calibri"/>
                <a:cs typeface="Calibri" panose="020F0502020204030204" pitchFamily="34" charset="0"/>
                <a:sym typeface="Calibri"/>
              </a:rPr>
              <a:t>I would also like to introduce our facilitators that will be taking part in the small-group sharing breakout rooms from RHNTC.</a:t>
            </a:r>
            <a:endParaRPr lang="en-US" sz="1200" dirty="0" smtClean="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These </a:t>
            </a:r>
            <a:r>
              <a:rPr lang="en" sz="1200" dirty="0">
                <a:solidFill>
                  <a:schemeClr val="dk1"/>
                </a:solidFill>
                <a:latin typeface="Calibri" panose="020F0502020204030204" pitchFamily="34" charset="0"/>
                <a:ea typeface="Calibri"/>
                <a:cs typeface="Calibri" panose="020F0502020204030204" pitchFamily="34" charset="0"/>
                <a:sym typeface="Calibri"/>
              </a:rPr>
              <a:t>folks include </a:t>
            </a:r>
            <a:r>
              <a:rPr lang="en" sz="1200" dirty="0" smtClean="0">
                <a:solidFill>
                  <a:schemeClr val="dk1"/>
                </a:solidFill>
                <a:latin typeface="Calibri" panose="020F0502020204030204" pitchFamily="34" charset="0"/>
                <a:ea typeface="Calibri"/>
                <a:cs typeface="Calibri" panose="020F0502020204030204" pitchFamily="34" charset="0"/>
                <a:sym typeface="Calibri"/>
              </a:rPr>
              <a:t>myself, </a:t>
            </a:r>
            <a:r>
              <a:rPr lang="en" sz="1200" dirty="0">
                <a:solidFill>
                  <a:schemeClr val="dk1"/>
                </a:solidFill>
                <a:latin typeface="Calibri" panose="020F0502020204030204" pitchFamily="34" charset="0"/>
                <a:ea typeface="Calibri"/>
                <a:cs typeface="Calibri" panose="020F0502020204030204" pitchFamily="34" charset="0"/>
                <a:sym typeface="Calibri"/>
              </a:rPr>
              <a:t>Donna Elliston, Megan Hiltner, and Ilana Webb. </a:t>
            </a:r>
            <a:endParaRPr lang="en" sz="1200"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00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With </a:t>
            </a:r>
            <a:r>
              <a:rPr lang="en" sz="1200" dirty="0">
                <a:solidFill>
                  <a:schemeClr val="dk1"/>
                </a:solidFill>
                <a:latin typeface="Calibri" panose="020F0502020204030204" pitchFamily="34" charset="0"/>
                <a:ea typeface="Calibri"/>
                <a:cs typeface="Calibri" panose="020F0502020204030204" pitchFamily="34" charset="0"/>
                <a:sym typeface="Calibri"/>
              </a:rPr>
              <a:t>that, I’d now like to turn things over to </a:t>
            </a:r>
            <a:r>
              <a:rPr lang="en" sz="1200" dirty="0" smtClean="0">
                <a:solidFill>
                  <a:schemeClr val="dk1"/>
                </a:solidFill>
                <a:latin typeface="Calibri" panose="020F0502020204030204" pitchFamily="34" charset="0"/>
                <a:ea typeface="Calibri"/>
                <a:cs typeface="Calibri" panose="020F0502020204030204" pitchFamily="34" charset="0"/>
                <a:sym typeface="Calibri"/>
              </a:rPr>
              <a:t>Rajeev.</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100"/>
            </a:pPr>
            <a:r>
              <a:rPr lang="en-US" sz="1200" dirty="0" smtClean="0">
                <a:solidFill>
                  <a:srgbClr val="000000"/>
                </a:solidFill>
                <a:latin typeface="Calibri" panose="020F0502020204030204" pitchFamily="34" charset="0"/>
                <a:ea typeface="Lato"/>
                <a:cs typeface="Calibri" panose="020F0502020204030204" pitchFamily="34" charset="0"/>
                <a:sym typeface="Lato"/>
              </a:rPr>
              <a:t>How much experience do you have with learning agendas?</a:t>
            </a:r>
            <a:endParaRPr lang="en-US" sz="1200" dirty="0">
              <a:solidFill>
                <a:srgbClr val="000000"/>
              </a:solidFill>
              <a:latin typeface="Calibri" panose="020F0502020204030204" pitchFamily="34" charset="0"/>
              <a:ea typeface="Lato"/>
              <a:cs typeface="Calibri" panose="020F0502020204030204" pitchFamily="34" charset="0"/>
              <a:sym typeface="Arial"/>
            </a:endParaRPr>
          </a:p>
          <a:p>
            <a:pPr marL="800100" lvl="1" indent="-342900" algn="l" rtl="0">
              <a:lnSpc>
                <a:spcPct val="100000"/>
              </a:lnSpc>
              <a:spcBef>
                <a:spcPts val="0"/>
              </a:spcBef>
              <a:spcAft>
                <a:spcPts val="0"/>
              </a:spcAft>
              <a:buSzPts val="1100"/>
            </a:pPr>
            <a:r>
              <a:rPr lang="en" sz="1200" dirty="0" smtClean="0">
                <a:solidFill>
                  <a:srgbClr val="434343"/>
                </a:solidFill>
                <a:latin typeface="Calibri" panose="020F0502020204030204" pitchFamily="34" charset="0"/>
                <a:cs typeface="Calibri" panose="020F0502020204030204" pitchFamily="34" charset="0"/>
              </a:rPr>
              <a:t>No </a:t>
            </a:r>
            <a:r>
              <a:rPr lang="en" sz="1200" dirty="0">
                <a:solidFill>
                  <a:srgbClr val="434343"/>
                </a:solidFill>
                <a:latin typeface="Calibri" panose="020F0502020204030204" pitchFamily="34" charset="0"/>
                <a:cs typeface="Calibri" panose="020F0502020204030204" pitchFamily="34" charset="0"/>
              </a:rPr>
              <a:t>experience (other than what was submitted for our TPP grant</a:t>
            </a:r>
            <a:r>
              <a:rPr lang="en" sz="1200" dirty="0" smtClean="0">
                <a:solidFill>
                  <a:srgbClr val="434343"/>
                </a:solidFill>
                <a:latin typeface="Calibri" panose="020F0502020204030204" pitchFamily="34" charset="0"/>
                <a:cs typeface="Calibri" panose="020F0502020204030204" pitchFamily="34" charset="0"/>
              </a:rPr>
              <a:t>).</a:t>
            </a:r>
            <a:endParaRPr lang="en" sz="1200" dirty="0">
              <a:solidFill>
                <a:srgbClr val="434343"/>
              </a:solidFill>
              <a:latin typeface="Calibri" panose="020F0502020204030204" pitchFamily="34" charset="0"/>
              <a:cs typeface="Calibri" panose="020F0502020204030204" pitchFamily="34" charset="0"/>
            </a:endParaRPr>
          </a:p>
          <a:p>
            <a:pPr marL="800100" lvl="1" indent="-342900" algn="l" rtl="0">
              <a:lnSpc>
                <a:spcPct val="100000"/>
              </a:lnSpc>
              <a:spcBef>
                <a:spcPts val="0"/>
              </a:spcBef>
              <a:spcAft>
                <a:spcPts val="0"/>
              </a:spcAft>
              <a:buSzPts val="1100"/>
            </a:pPr>
            <a:r>
              <a:rPr lang="en" sz="1200" dirty="0" smtClean="0">
                <a:solidFill>
                  <a:srgbClr val="434343"/>
                </a:solidFill>
                <a:latin typeface="Calibri" panose="020F0502020204030204" pitchFamily="34" charset="0"/>
                <a:cs typeface="Calibri" panose="020F0502020204030204" pitchFamily="34" charset="0"/>
              </a:rPr>
              <a:t>Little </a:t>
            </a:r>
            <a:r>
              <a:rPr lang="en" sz="1200" dirty="0">
                <a:solidFill>
                  <a:srgbClr val="434343"/>
                </a:solidFill>
                <a:latin typeface="Calibri" panose="020F0502020204030204" pitchFamily="34" charset="0"/>
                <a:cs typeface="Calibri" panose="020F0502020204030204" pitchFamily="34" charset="0"/>
              </a:rPr>
              <a:t>experience / basic </a:t>
            </a:r>
            <a:r>
              <a:rPr lang="en" sz="1200" dirty="0" smtClean="0">
                <a:solidFill>
                  <a:srgbClr val="434343"/>
                </a:solidFill>
                <a:latin typeface="Calibri" panose="020F0502020204030204" pitchFamily="34" charset="0"/>
                <a:cs typeface="Calibri" panose="020F0502020204030204" pitchFamily="34" charset="0"/>
              </a:rPr>
              <a:t>understanding</a:t>
            </a:r>
            <a:endParaRPr lang="en" sz="1200" dirty="0">
              <a:solidFill>
                <a:srgbClr val="000000"/>
              </a:solidFill>
              <a:latin typeface="Calibri" panose="020F0502020204030204" pitchFamily="34" charset="0"/>
              <a:cs typeface="Calibri" panose="020F0502020204030204" pitchFamily="34" charset="0"/>
            </a:endParaRPr>
          </a:p>
          <a:p>
            <a:pPr marL="800100" lvl="1" indent="-342900" algn="l" rtl="0">
              <a:lnSpc>
                <a:spcPct val="100000"/>
              </a:lnSpc>
              <a:spcBef>
                <a:spcPts val="0"/>
              </a:spcBef>
              <a:spcAft>
                <a:spcPts val="0"/>
              </a:spcAft>
              <a:buSzPts val="1100"/>
            </a:pPr>
            <a:r>
              <a:rPr lang="en" sz="1200" dirty="0" smtClean="0">
                <a:solidFill>
                  <a:srgbClr val="434343"/>
                </a:solidFill>
                <a:latin typeface="Calibri" panose="020F0502020204030204" pitchFamily="34" charset="0"/>
                <a:cs typeface="Calibri" panose="020F0502020204030204" pitchFamily="34" charset="0"/>
              </a:rPr>
              <a:t>Some </a:t>
            </a:r>
            <a:r>
              <a:rPr lang="en" sz="1200" dirty="0">
                <a:solidFill>
                  <a:srgbClr val="434343"/>
                </a:solidFill>
                <a:latin typeface="Calibri" panose="020F0502020204030204" pitchFamily="34" charset="0"/>
                <a:cs typeface="Calibri" panose="020F0502020204030204" pitchFamily="34" charset="0"/>
              </a:rPr>
              <a:t>experience / solid </a:t>
            </a:r>
            <a:r>
              <a:rPr lang="en" sz="1200" dirty="0" smtClean="0">
                <a:solidFill>
                  <a:srgbClr val="434343"/>
                </a:solidFill>
                <a:latin typeface="Calibri" panose="020F0502020204030204" pitchFamily="34" charset="0"/>
                <a:cs typeface="Calibri" panose="020F0502020204030204" pitchFamily="34" charset="0"/>
              </a:rPr>
              <a:t>understanding</a:t>
            </a:r>
            <a:endParaRPr lang="en" sz="1200" dirty="0">
              <a:solidFill>
                <a:srgbClr val="000000"/>
              </a:solidFill>
              <a:latin typeface="Calibri" panose="020F0502020204030204" pitchFamily="34" charset="0"/>
              <a:cs typeface="Calibri" panose="020F0502020204030204" pitchFamily="34" charset="0"/>
            </a:endParaRPr>
          </a:p>
          <a:p>
            <a:pPr marL="800100" lvl="1" indent="-342900" algn="l" rtl="0">
              <a:lnSpc>
                <a:spcPct val="100000"/>
              </a:lnSpc>
              <a:spcBef>
                <a:spcPts val="0"/>
              </a:spcBef>
              <a:spcAft>
                <a:spcPts val="0"/>
              </a:spcAft>
              <a:buSzPts val="1100"/>
            </a:pPr>
            <a:r>
              <a:rPr lang="en" sz="1200" dirty="0" smtClean="0">
                <a:solidFill>
                  <a:srgbClr val="434343"/>
                </a:solidFill>
                <a:latin typeface="Calibri" panose="020F0502020204030204" pitchFamily="34" charset="0"/>
                <a:cs typeface="Calibri" panose="020F0502020204030204" pitchFamily="34" charset="0"/>
              </a:rPr>
              <a:t>A </a:t>
            </a:r>
            <a:r>
              <a:rPr lang="en" sz="1200" dirty="0">
                <a:solidFill>
                  <a:srgbClr val="434343"/>
                </a:solidFill>
                <a:latin typeface="Calibri" panose="020F0502020204030204" pitchFamily="34" charset="0"/>
                <a:cs typeface="Calibri" panose="020F0502020204030204" pitchFamily="34" charset="0"/>
              </a:rPr>
              <a:t>lot of experience / strong understanding</a:t>
            </a:r>
            <a:endParaRPr sz="1200"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sz="1200" dirty="0">
              <a:solidFill>
                <a:srgbClr val="000000"/>
              </a:solidFill>
              <a:latin typeface="Calibri" panose="020F0502020204030204" pitchFamily="34" charset="0"/>
              <a:ea typeface="Lato"/>
              <a:cs typeface="Calibri" panose="020F0502020204030204" pitchFamily="34" charset="0"/>
              <a:sym typeface="Lato"/>
            </a:endParaRPr>
          </a:p>
        </p:txBody>
      </p:sp>
      <p:sp>
        <p:nvSpPr>
          <p:cNvPr id="376" name="Google Shape;3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lvl="0" indent="-171450" algn="l" rtl="0">
              <a:lnSpc>
                <a:spcPct val="120000"/>
              </a:lnSpc>
              <a:spcBef>
                <a:spcPts val="0"/>
              </a:spcBef>
              <a:spcAft>
                <a:spcPts val="0"/>
              </a:spcAft>
              <a:buClr>
                <a:srgbClr val="595959"/>
              </a:buClr>
              <a:buSzPts val="1800"/>
            </a:pPr>
            <a:r>
              <a:rPr lang="en" sz="1200" dirty="0" smtClean="0">
                <a:solidFill>
                  <a:srgbClr val="595959"/>
                </a:solidFill>
                <a:latin typeface="Calibri" panose="020F0502020204030204" pitchFamily="34" charset="0"/>
                <a:ea typeface="Lato"/>
                <a:cs typeface="Calibri" panose="020F0502020204030204" pitchFamily="34" charset="0"/>
                <a:sym typeface="Lato"/>
              </a:rPr>
              <a:t>We </a:t>
            </a:r>
            <a:r>
              <a:rPr lang="en" sz="1200" dirty="0">
                <a:solidFill>
                  <a:srgbClr val="595959"/>
                </a:solidFill>
                <a:latin typeface="Calibri" panose="020F0502020204030204" pitchFamily="34" charset="0"/>
                <a:ea typeface="Lato"/>
                <a:cs typeface="Calibri" panose="020F0502020204030204" pitchFamily="34" charset="0"/>
                <a:sym typeface="Lato"/>
              </a:rPr>
              <a:t>have always learned from our program implementation, and we have always used that learning to make programmatic </a:t>
            </a:r>
            <a:r>
              <a:rPr lang="en" sz="1200" dirty="0" smtClean="0">
                <a:solidFill>
                  <a:srgbClr val="595959"/>
                </a:solidFill>
                <a:latin typeface="Calibri" panose="020F0502020204030204" pitchFamily="34" charset="0"/>
                <a:ea typeface="Lato"/>
                <a:cs typeface="Calibri" panose="020F0502020204030204" pitchFamily="34" charset="0"/>
                <a:sym typeface="Lato"/>
              </a:rPr>
              <a:t>changes.</a:t>
            </a:r>
            <a:endParaRPr lang="en" sz="1200" dirty="0">
              <a:solidFill>
                <a:srgbClr val="595959"/>
              </a:solidFill>
              <a:latin typeface="Calibri" panose="020F0502020204030204" pitchFamily="34" charset="0"/>
              <a:ea typeface="Lato"/>
              <a:cs typeface="Calibri" panose="020F0502020204030204" pitchFamily="34" charset="0"/>
              <a:sym typeface="Lato"/>
            </a:endParaRPr>
          </a:p>
          <a:p>
            <a:pPr marL="285750" lvl="0" indent="-171450" algn="l" rtl="0">
              <a:lnSpc>
                <a:spcPct val="120000"/>
              </a:lnSpc>
              <a:spcBef>
                <a:spcPts val="0"/>
              </a:spcBef>
              <a:spcAft>
                <a:spcPts val="0"/>
              </a:spcAft>
              <a:buClr>
                <a:srgbClr val="595959"/>
              </a:buClr>
              <a:buSzPts val="1800"/>
            </a:pPr>
            <a:r>
              <a:rPr lang="en" sz="1200" dirty="0" smtClean="0">
                <a:solidFill>
                  <a:srgbClr val="595959"/>
                </a:solidFill>
                <a:latin typeface="Calibri" panose="020F0502020204030204" pitchFamily="34" charset="0"/>
                <a:ea typeface="Lato"/>
                <a:cs typeface="Calibri" panose="020F0502020204030204" pitchFamily="34" charset="0"/>
                <a:sym typeface="Lato"/>
              </a:rPr>
              <a:t>Over </a:t>
            </a:r>
            <a:r>
              <a:rPr lang="en" sz="1200" dirty="0">
                <a:solidFill>
                  <a:srgbClr val="595959"/>
                </a:solidFill>
                <a:latin typeface="Calibri" panose="020F0502020204030204" pitchFamily="34" charset="0"/>
                <a:ea typeface="Lato"/>
                <a:cs typeface="Calibri" panose="020F0502020204030204" pitchFamily="34" charset="0"/>
                <a:sym typeface="Lato"/>
              </a:rPr>
              <a:t>the past few years, there is an increasing focus on </a:t>
            </a:r>
            <a:r>
              <a:rPr lang="en" sz="1200" u="none" dirty="0">
                <a:solidFill>
                  <a:srgbClr val="595959"/>
                </a:solidFill>
                <a:latin typeface="Calibri" panose="020F0502020204030204" pitchFamily="34" charset="0"/>
                <a:ea typeface="Lato"/>
                <a:cs typeface="Calibri" panose="020F0502020204030204" pitchFamily="34" charset="0"/>
                <a:sym typeface="Lato"/>
              </a:rPr>
              <a:t>intentional, structured </a:t>
            </a:r>
            <a:r>
              <a:rPr lang="en" sz="1200" u="none" dirty="0" smtClean="0">
                <a:solidFill>
                  <a:srgbClr val="595959"/>
                </a:solidFill>
                <a:latin typeface="Calibri" panose="020F0502020204030204" pitchFamily="34" charset="0"/>
                <a:ea typeface="Lato"/>
                <a:cs typeface="Calibri" panose="020F0502020204030204" pitchFamily="34" charset="0"/>
                <a:sym typeface="Lato"/>
              </a:rPr>
              <a:t>learning.</a:t>
            </a:r>
            <a:endParaRPr sz="1200" u="none" dirty="0">
              <a:solidFill>
                <a:srgbClr val="595959"/>
              </a:solidFill>
              <a:latin typeface="Calibri" panose="020F0502020204030204" pitchFamily="34" charset="0"/>
              <a:ea typeface="Lato"/>
              <a:cs typeface="Calibri" panose="020F0502020204030204" pitchFamily="34" charset="0"/>
              <a:sym typeface="Lato"/>
            </a:endParaRPr>
          </a:p>
          <a:p>
            <a:pPr marL="0" lvl="0" indent="0" algn="l" rtl="0">
              <a:lnSpc>
                <a:spcPct val="120000"/>
              </a:lnSpc>
              <a:spcBef>
                <a:spcPts val="0"/>
              </a:spcBef>
              <a:spcAft>
                <a:spcPts val="0"/>
              </a:spcAft>
              <a:buSzPts val="1100"/>
              <a:buNone/>
            </a:pP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00050" lvl="0" indent="-285750" algn="l" rtl="0">
              <a:lnSpc>
                <a:spcPct val="120000"/>
              </a:lnSpc>
              <a:spcBef>
                <a:spcPts val="0"/>
              </a:spcBef>
              <a:spcAft>
                <a:spcPts val="0"/>
              </a:spcAft>
              <a:buClr>
                <a:srgbClr val="595959"/>
              </a:buClr>
              <a:buSzPts val="1800"/>
            </a:pPr>
            <a:r>
              <a:rPr lang="en" sz="1200" dirty="0">
                <a:solidFill>
                  <a:srgbClr val="595959"/>
                </a:solidFill>
                <a:latin typeface="Calibri" panose="020F0502020204030204" pitchFamily="34" charset="0"/>
                <a:ea typeface="Lato"/>
                <a:cs typeface="Calibri" panose="020F0502020204030204" pitchFamily="34" charset="0"/>
                <a:sym typeface="Lato"/>
              </a:rPr>
              <a:t>This intentional learning requires structure and processes to be put in place </a:t>
            </a:r>
            <a:r>
              <a:rPr lang="en" sz="1200" u="sng" dirty="0">
                <a:solidFill>
                  <a:srgbClr val="595959"/>
                </a:solidFill>
                <a:latin typeface="Calibri" panose="020F0502020204030204" pitchFamily="34" charset="0"/>
                <a:ea typeface="Lato"/>
                <a:cs typeface="Calibri" panose="020F0502020204030204" pitchFamily="34" charset="0"/>
                <a:sym typeface="Lato"/>
              </a:rPr>
              <a:t>before</a:t>
            </a:r>
            <a:r>
              <a:rPr lang="en" sz="1200" dirty="0">
                <a:solidFill>
                  <a:srgbClr val="595959"/>
                </a:solidFill>
                <a:latin typeface="Calibri" panose="020F0502020204030204" pitchFamily="34" charset="0"/>
                <a:ea typeface="Lato"/>
                <a:cs typeface="Calibri" panose="020F0502020204030204" pitchFamily="34" charset="0"/>
                <a:sym typeface="Lato"/>
              </a:rPr>
              <a:t> the learning takes </a:t>
            </a:r>
            <a:r>
              <a:rPr lang="en" sz="1200" dirty="0" smtClean="0">
                <a:solidFill>
                  <a:srgbClr val="595959"/>
                </a:solidFill>
                <a:latin typeface="Calibri" panose="020F0502020204030204" pitchFamily="34" charset="0"/>
                <a:ea typeface="Lato"/>
                <a:cs typeface="Calibri" panose="020F0502020204030204" pitchFamily="34" charset="0"/>
                <a:sym typeface="Lato"/>
              </a:rPr>
              <a:t>place.</a:t>
            </a:r>
          </a:p>
          <a:p>
            <a:pPr marL="400050" lvl="0" indent="-285750" algn="l" rtl="0">
              <a:lnSpc>
                <a:spcPct val="120000"/>
              </a:lnSpc>
              <a:spcBef>
                <a:spcPts val="0"/>
              </a:spcBef>
              <a:spcAft>
                <a:spcPts val="0"/>
              </a:spcAft>
              <a:buClr>
                <a:srgbClr val="595959"/>
              </a:buClr>
              <a:buSzPts val="1800"/>
            </a:pPr>
            <a:r>
              <a:rPr lang="en" sz="1200" dirty="0" smtClean="0">
                <a:solidFill>
                  <a:srgbClr val="595959"/>
                </a:solidFill>
                <a:latin typeface="Calibri" panose="020F0502020204030204" pitchFamily="34" charset="0"/>
                <a:ea typeface="Lato"/>
                <a:cs typeface="Calibri" panose="020F0502020204030204" pitchFamily="34" charset="0"/>
                <a:sym typeface="Lato"/>
              </a:rPr>
              <a:t>Intentional </a:t>
            </a:r>
            <a:r>
              <a:rPr lang="en" sz="1200" dirty="0">
                <a:solidFill>
                  <a:srgbClr val="595959"/>
                </a:solidFill>
                <a:latin typeface="Calibri" panose="020F0502020204030204" pitchFamily="34" charset="0"/>
                <a:ea typeface="Lato"/>
                <a:cs typeface="Calibri" panose="020F0502020204030204" pitchFamily="34" charset="0"/>
                <a:sym typeface="Lato"/>
              </a:rPr>
              <a:t>learning needs to be </a:t>
            </a:r>
            <a:r>
              <a:rPr lang="en" sz="1200" u="none" dirty="0">
                <a:solidFill>
                  <a:srgbClr val="595959"/>
                </a:solidFill>
                <a:latin typeface="Calibri" panose="020F0502020204030204" pitchFamily="34" charset="0"/>
                <a:ea typeface="Lato"/>
                <a:cs typeface="Calibri" panose="020F0502020204030204" pitchFamily="34" charset="0"/>
                <a:sym typeface="Lato"/>
              </a:rPr>
              <a:t>facilitated and collaborative</a:t>
            </a:r>
            <a:r>
              <a:rPr lang="en" sz="1200" dirty="0">
                <a:solidFill>
                  <a:srgbClr val="595959"/>
                </a:solidFill>
                <a:latin typeface="Calibri" panose="020F0502020204030204" pitchFamily="34" charset="0"/>
                <a:ea typeface="Lato"/>
                <a:cs typeface="Calibri" panose="020F0502020204030204" pitchFamily="34" charset="0"/>
                <a:sym typeface="Lato"/>
              </a:rPr>
              <a:t>, with buy in from all stakeholders; or it won’t lead to meaningful </a:t>
            </a:r>
            <a:r>
              <a:rPr lang="en" sz="1200" dirty="0" smtClean="0">
                <a:solidFill>
                  <a:srgbClr val="595959"/>
                </a:solidFill>
                <a:latin typeface="Calibri" panose="020F0502020204030204" pitchFamily="34" charset="0"/>
                <a:ea typeface="Lato"/>
                <a:cs typeface="Calibri" panose="020F0502020204030204" pitchFamily="34" charset="0"/>
                <a:sym typeface="Lato"/>
              </a:rPr>
              <a:t>change.</a:t>
            </a:r>
          </a:p>
          <a:p>
            <a:pPr marL="400050" lvl="0" indent="-285750" algn="l" rtl="0">
              <a:lnSpc>
                <a:spcPct val="120000"/>
              </a:lnSpc>
              <a:spcBef>
                <a:spcPts val="0"/>
              </a:spcBef>
              <a:spcAft>
                <a:spcPts val="0"/>
              </a:spcAft>
              <a:buClr>
                <a:srgbClr val="595959"/>
              </a:buClr>
              <a:buSzPts val="1800"/>
            </a:pPr>
            <a:r>
              <a:rPr lang="en" sz="1200" dirty="0" smtClean="0">
                <a:solidFill>
                  <a:srgbClr val="595959"/>
                </a:solidFill>
                <a:latin typeface="Calibri" panose="020F0502020204030204" pitchFamily="34" charset="0"/>
                <a:ea typeface="Lato"/>
                <a:cs typeface="Calibri" panose="020F0502020204030204" pitchFamily="34" charset="0"/>
                <a:sym typeface="Lato"/>
              </a:rPr>
              <a:t>Focus </a:t>
            </a:r>
            <a:r>
              <a:rPr lang="en" sz="1200" dirty="0">
                <a:solidFill>
                  <a:srgbClr val="595959"/>
                </a:solidFill>
                <a:latin typeface="Calibri" panose="020F0502020204030204" pitchFamily="34" charset="0"/>
                <a:ea typeface="Lato"/>
                <a:cs typeface="Calibri" panose="020F0502020204030204" pitchFamily="34" charset="0"/>
                <a:sym typeface="Lato"/>
              </a:rPr>
              <a:t>on learning helps shift the spotlight away from programs wanting to highlight “success” and downplay “</a:t>
            </a:r>
            <a:r>
              <a:rPr lang="en" sz="1200" dirty="0" smtClean="0">
                <a:solidFill>
                  <a:srgbClr val="595959"/>
                </a:solidFill>
                <a:latin typeface="Calibri" panose="020F0502020204030204" pitchFamily="34" charset="0"/>
                <a:ea typeface="Lato"/>
                <a:cs typeface="Calibri" panose="020F0502020204030204" pitchFamily="34" charset="0"/>
                <a:sym typeface="Lato"/>
              </a:rPr>
              <a:t>failure”.</a:t>
            </a:r>
          </a:p>
          <a:p>
            <a:pPr marL="400050" lvl="0" indent="-285750" algn="l" rtl="0">
              <a:lnSpc>
                <a:spcPct val="120000"/>
              </a:lnSpc>
              <a:spcBef>
                <a:spcPts val="0"/>
              </a:spcBef>
              <a:spcAft>
                <a:spcPts val="0"/>
              </a:spcAft>
              <a:buClr>
                <a:srgbClr val="595959"/>
              </a:buClr>
              <a:buSzPts val="1800"/>
            </a:pPr>
            <a:r>
              <a:rPr lang="en" sz="1200" dirty="0" smtClean="0">
                <a:solidFill>
                  <a:srgbClr val="595959"/>
                </a:solidFill>
                <a:latin typeface="Calibri" panose="020F0502020204030204" pitchFamily="34" charset="0"/>
                <a:ea typeface="Lato"/>
                <a:cs typeface="Calibri" panose="020F0502020204030204" pitchFamily="34" charset="0"/>
                <a:sym typeface="Lato"/>
              </a:rPr>
              <a:t>Learning </a:t>
            </a:r>
            <a:r>
              <a:rPr lang="en" sz="1200" dirty="0">
                <a:solidFill>
                  <a:srgbClr val="595959"/>
                </a:solidFill>
                <a:latin typeface="Calibri" panose="020F0502020204030204" pitchFamily="34" charset="0"/>
                <a:ea typeface="Lato"/>
                <a:cs typeface="Calibri" panose="020F0502020204030204" pitchFamily="34" charset="0"/>
                <a:sym typeface="Lato"/>
              </a:rPr>
              <a:t>by itself not sufficient: needs to inform course correction, influence policy </a:t>
            </a:r>
            <a:r>
              <a:rPr lang="en" sz="1200" dirty="0" smtClean="0">
                <a:solidFill>
                  <a:srgbClr val="595959"/>
                </a:solidFill>
                <a:latin typeface="Calibri" panose="020F0502020204030204" pitchFamily="34" charset="0"/>
                <a:ea typeface="Lato"/>
                <a:cs typeface="Calibri" panose="020F0502020204030204" pitchFamily="34" charset="0"/>
                <a:sym typeface="Lato"/>
              </a:rPr>
              <a:t>decisions.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10"/>
        <p:cNvGrpSpPr/>
        <p:nvPr/>
      </p:nvGrpSpPr>
      <p:grpSpPr>
        <a:xfrm>
          <a:off x="0" y="0"/>
          <a:ext cx="0" cy="0"/>
          <a:chOff x="0" y="0"/>
          <a:chExt cx="0" cy="0"/>
        </a:xfrm>
      </p:grpSpPr>
      <p:sp>
        <p:nvSpPr>
          <p:cNvPr id="11" name="Google Shape;1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 name="Google Shape;12;p41"/>
          <p:cNvSpPr txBox="1">
            <a:spLocks noGrp="1"/>
          </p:cNvSpPr>
          <p:nvPr>
            <p:ph type="body" idx="1"/>
          </p:nvPr>
        </p:nvSpPr>
        <p:spPr>
          <a:xfrm>
            <a:off x="311700" y="1330859"/>
            <a:ext cx="8520600" cy="3238016"/>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 name="Google Shape;13;p4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41"/>
          <p:cNvPicPr preferRelativeResize="0"/>
          <p:nvPr/>
        </p:nvPicPr>
        <p:blipFill rotWithShape="1">
          <a:blip r:embed="rId2">
            <a:alphaModFix/>
          </a:blip>
          <a:srcRect b="29000"/>
          <a:stretch/>
        </p:blipFill>
        <p:spPr>
          <a:xfrm>
            <a:off x="147950" y="4285676"/>
            <a:ext cx="2836151" cy="1138475"/>
          </a:xfrm>
          <a:prstGeom prst="rect">
            <a:avLst/>
          </a:prstGeom>
          <a:noFill/>
          <a:ln>
            <a:noFill/>
          </a:ln>
        </p:spPr>
      </p:pic>
      <p:pic>
        <p:nvPicPr>
          <p:cNvPr id="15" name="Google Shape;15;p41"/>
          <p:cNvPicPr preferRelativeResize="0"/>
          <p:nvPr/>
        </p:nvPicPr>
        <p:blipFill rotWithShape="1">
          <a:blip r:embed="rId3">
            <a:alphaModFix/>
          </a:blip>
          <a:srcRect/>
          <a:stretch/>
        </p:blipFill>
        <p:spPr>
          <a:xfrm>
            <a:off x="433848" y="1033419"/>
            <a:ext cx="1612884" cy="134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5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atin typeface="Montserrat"/>
                <a:ea typeface="Montserrat"/>
                <a:cs typeface="Montserrat"/>
                <a:sym typeface="Montserrat"/>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7" name="Google Shape;67;p5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54"/>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p5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2" name="Google Shape;72;p5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3" name="Google Shape;73;p5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74"/>
        <p:cNvGrpSpPr/>
        <p:nvPr/>
      </p:nvGrpSpPr>
      <p:grpSpPr>
        <a:xfrm>
          <a:off x="0" y="0"/>
          <a:ext cx="0" cy="0"/>
          <a:chOff x="0" y="0"/>
          <a:chExt cx="0" cy="0"/>
        </a:xfrm>
      </p:grpSpPr>
      <p:pic>
        <p:nvPicPr>
          <p:cNvPr id="75" name="Google Shape;75;p57"/>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76" name="Google Shape;76;p57"/>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77" name="Google Shape;77;p57"/>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latin typeface="Montserrat"/>
                <a:ea typeface="Montserrat"/>
                <a:cs typeface="Montserrat"/>
                <a:sym typeface="Montserra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78"/>
        <p:cNvGrpSpPr/>
        <p:nvPr/>
      </p:nvGrpSpPr>
      <p:grpSpPr>
        <a:xfrm>
          <a:off x="0" y="0"/>
          <a:ext cx="0" cy="0"/>
          <a:chOff x="0" y="0"/>
          <a:chExt cx="0" cy="0"/>
        </a:xfrm>
      </p:grpSpPr>
      <p:sp>
        <p:nvSpPr>
          <p:cNvPr id="79" name="Google Shape;79;p58"/>
          <p:cNvSpPr txBox="1">
            <a:spLocks noGrp="1"/>
          </p:cNvSpPr>
          <p:nvPr>
            <p:ph type="title"/>
          </p:nvPr>
        </p:nvSpPr>
        <p:spPr>
          <a:xfrm>
            <a:off x="800100" y="962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58"/>
          <p:cNvSpPr txBox="1">
            <a:spLocks noGrp="1"/>
          </p:cNvSpPr>
          <p:nvPr>
            <p:ph type="body" idx="1"/>
          </p:nvPr>
        </p:nvSpPr>
        <p:spPr>
          <a:xfrm>
            <a:off x="800100" y="2003350"/>
            <a:ext cx="80322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1" name="Google Shape;81;p5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58"/>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83" name="Google Shape;83;p58"/>
          <p:cNvPicPr preferRelativeResize="0"/>
          <p:nvPr/>
        </p:nvPicPr>
        <p:blipFill rotWithShape="1">
          <a:blip r:embed="rId3">
            <a:alphaModFix/>
          </a:blip>
          <a:srcRect b="29000"/>
          <a:stretch/>
        </p:blipFill>
        <p:spPr>
          <a:xfrm>
            <a:off x="153075" y="4088525"/>
            <a:ext cx="2628126" cy="1054975"/>
          </a:xfrm>
          <a:prstGeom prst="rect">
            <a:avLst/>
          </a:prstGeom>
          <a:noFill/>
          <a:ln>
            <a:noFill/>
          </a:ln>
        </p:spPr>
      </p:pic>
      <p:pic>
        <p:nvPicPr>
          <p:cNvPr id="84" name="Google Shape;84;p58"/>
          <p:cNvPicPr preferRelativeResize="0"/>
          <p:nvPr/>
        </p:nvPicPr>
        <p:blipFill rotWithShape="1">
          <a:blip r:embed="rId4">
            <a:alphaModFix/>
          </a:blip>
          <a:srcRect/>
          <a:stretch/>
        </p:blipFill>
        <p:spPr>
          <a:xfrm>
            <a:off x="1012062" y="1586988"/>
            <a:ext cx="1487147" cy="134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Closeout" type="blank">
  <p:cSld name="BLANK">
    <p:spTree>
      <p:nvGrpSpPr>
        <p:cNvPr id="1" name="Shape 85"/>
        <p:cNvGrpSpPr/>
        <p:nvPr/>
      </p:nvGrpSpPr>
      <p:grpSpPr>
        <a:xfrm>
          <a:off x="0" y="0"/>
          <a:ext cx="0" cy="0"/>
          <a:chOff x="0" y="0"/>
          <a:chExt cx="0" cy="0"/>
        </a:xfrm>
      </p:grpSpPr>
      <p:sp>
        <p:nvSpPr>
          <p:cNvPr id="86" name="Google Shape;86;p5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59"/>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88" name="Google Shape;88;p59"/>
          <p:cNvSpPr txBox="1"/>
          <p:nvPr/>
        </p:nvSpPr>
        <p:spPr>
          <a:xfrm>
            <a:off x="227750" y="4344850"/>
            <a:ext cx="61407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Lato"/>
                <a:ea typeface="Lato"/>
                <a:cs typeface="Lato"/>
                <a:sym typeface="Lato"/>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b="0" i="1"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Lato"/>
              <a:ea typeface="Lato"/>
              <a:cs typeface="Lato"/>
              <a:sym typeface="Lato"/>
            </a:endParaRPr>
          </a:p>
        </p:txBody>
      </p:sp>
      <p:sp>
        <p:nvSpPr>
          <p:cNvPr id="89" name="Google Shape;89;p59"/>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 sz="4200" b="1" i="0" u="none" strike="noStrike" cap="none">
                <a:solidFill>
                  <a:srgbClr val="434343"/>
                </a:solidFill>
                <a:latin typeface="Montserrat"/>
                <a:ea typeface="Montserrat"/>
                <a:cs typeface="Montserrat"/>
                <a:sym typeface="Montserrat"/>
              </a:rPr>
              <a:t>THANK YOU!</a:t>
            </a:r>
            <a:endParaRPr sz="1400" b="0" i="0" u="none" strike="noStrike" cap="none">
              <a:solidFill>
                <a:srgbClr val="000000"/>
              </a:solidFill>
              <a:latin typeface="Lato"/>
              <a:ea typeface="Lato"/>
              <a:cs typeface="Lato"/>
              <a:sym typeface="Lato"/>
            </a:endParaRPr>
          </a:p>
        </p:txBody>
      </p:sp>
      <p:sp>
        <p:nvSpPr>
          <p:cNvPr id="90" name="Google Shape;90;p59"/>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 sz="2800" b="1" i="0" u="none" strike="noStrike" cap="none">
                <a:solidFill>
                  <a:srgbClr val="434343"/>
                </a:solidFill>
                <a:latin typeface="Montserrat"/>
                <a:ea typeface="Montserrat"/>
                <a:cs typeface="Montserrat"/>
                <a:sym typeface="Montserrat"/>
              </a:rPr>
              <a:t>rhntc.org</a:t>
            </a:r>
            <a:endParaRPr sz="2800" b="1" i="0" u="none" strike="noStrike" cap="none">
              <a:solidFill>
                <a:srgbClr val="434343"/>
              </a:solidFill>
              <a:latin typeface="Montserrat"/>
              <a:ea typeface="Montserrat"/>
              <a:cs typeface="Montserrat"/>
              <a:sym typeface="Montserrat"/>
            </a:endParaRPr>
          </a:p>
        </p:txBody>
      </p:sp>
      <p:sp>
        <p:nvSpPr>
          <p:cNvPr id="91" name="Google Shape;91;p59"/>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0" i="0" u="none" strike="noStrike" cap="none">
                <a:solidFill>
                  <a:schemeClr val="dk2"/>
                </a:solidFill>
                <a:latin typeface="Lato"/>
                <a:ea typeface="Lato"/>
                <a:cs typeface="Lato"/>
                <a:sym typeface="Lato"/>
              </a:rPr>
              <a:t>Please fill out the evaluation form after the webinar!</a:t>
            </a:r>
            <a:endParaRPr sz="1600" b="0" i="0" u="none" strike="noStrike" cap="none">
              <a:solidFill>
                <a:srgbClr val="000000"/>
              </a:solidFill>
              <a:latin typeface="Lato"/>
              <a:ea typeface="Lato"/>
              <a:cs typeface="Lato"/>
              <a:sym typeface="Lato"/>
            </a:endParaRPr>
          </a:p>
        </p:txBody>
      </p:sp>
      <p:sp>
        <p:nvSpPr>
          <p:cNvPr id="92" name="Google Shape;92;p59"/>
          <p:cNvSpPr txBox="1">
            <a:spLocks noGrp="1"/>
          </p:cNvSpPr>
          <p:nvPr>
            <p:ph type="subTitle" idx="1"/>
          </p:nvPr>
        </p:nvSpPr>
        <p:spPr>
          <a:xfrm>
            <a:off x="849850" y="3231750"/>
            <a:ext cx="3170700" cy="8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sz="16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93" name="Google Shape;93;p59"/>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rgbClr val="434343"/>
                </a:solidFill>
                <a:latin typeface="Montserrat"/>
                <a:ea typeface="Montserrat"/>
                <a:cs typeface="Montserrat"/>
                <a:sym typeface="Montserrat"/>
              </a:rPr>
              <a:t>CONTACT US</a:t>
            </a:r>
            <a:endParaRPr sz="100" b="0" i="0" u="none" strike="noStrike" cap="none">
              <a:solidFill>
                <a:srgbClr val="000000"/>
              </a:solidFill>
              <a:latin typeface="Lato"/>
              <a:ea typeface="Lato"/>
              <a:cs typeface="Lato"/>
              <a:sym typeface="Lato"/>
            </a:endParaRPr>
          </a:p>
        </p:txBody>
      </p:sp>
      <p:pic>
        <p:nvPicPr>
          <p:cNvPr id="94" name="Google Shape;94;p59"/>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6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atin typeface="Montserrat"/>
                <a:ea typeface="Montserrat"/>
                <a:cs typeface="Montserrat"/>
                <a:sym typeface="Montserra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7" name="Google Shape;97;p6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60"/>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99"/>
        <p:cNvGrpSpPr/>
        <p:nvPr/>
      </p:nvGrpSpPr>
      <p:grpSpPr>
        <a:xfrm>
          <a:off x="0" y="0"/>
          <a:ext cx="0" cy="0"/>
          <a:chOff x="0" y="0"/>
          <a:chExt cx="0" cy="0"/>
        </a:xfrm>
      </p:grpSpPr>
      <p:sp>
        <p:nvSpPr>
          <p:cNvPr id="100" name="Google Shape;100;p61"/>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61"/>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2" name="Google Shape;102;p61"/>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61"/>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104"/>
        <p:cNvGrpSpPr/>
        <p:nvPr/>
      </p:nvGrpSpPr>
      <p:grpSpPr>
        <a:xfrm>
          <a:off x="0" y="0"/>
          <a:ext cx="0" cy="0"/>
          <a:chOff x="0" y="0"/>
          <a:chExt cx="0" cy="0"/>
        </a:xfrm>
      </p:grpSpPr>
      <p:sp>
        <p:nvSpPr>
          <p:cNvPr id="105" name="Google Shape;105;p62"/>
          <p:cNvSpPr txBox="1">
            <a:spLocks noGrp="1"/>
          </p:cNvSpPr>
          <p:nvPr>
            <p:ph type="title"/>
          </p:nvPr>
        </p:nvSpPr>
        <p:spPr>
          <a:xfrm>
            <a:off x="441825" y="11063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6" name="Google Shape;106;p62"/>
          <p:cNvSpPr txBox="1">
            <a:spLocks noGrp="1"/>
          </p:cNvSpPr>
          <p:nvPr>
            <p:ph type="body" idx="1"/>
          </p:nvPr>
        </p:nvSpPr>
        <p:spPr>
          <a:xfrm>
            <a:off x="441825" y="194777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7" name="Google Shape;107;p6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62"/>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109"/>
        <p:cNvGrpSpPr/>
        <p:nvPr/>
      </p:nvGrpSpPr>
      <p:grpSpPr>
        <a:xfrm>
          <a:off x="0" y="0"/>
          <a:ext cx="0" cy="0"/>
          <a:chOff x="0" y="0"/>
          <a:chExt cx="0" cy="0"/>
        </a:xfrm>
      </p:grpSpPr>
      <p:sp>
        <p:nvSpPr>
          <p:cNvPr id="110" name="Google Shape;110;p63"/>
          <p:cNvSpPr txBox="1">
            <a:spLocks noGrp="1"/>
          </p:cNvSpPr>
          <p:nvPr>
            <p:ph type="title"/>
          </p:nvPr>
        </p:nvSpPr>
        <p:spPr>
          <a:xfrm>
            <a:off x="461125" y="528325"/>
            <a:ext cx="598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1" name="Google Shape;111;p63"/>
          <p:cNvSpPr txBox="1">
            <a:spLocks noGrp="1"/>
          </p:cNvSpPr>
          <p:nvPr>
            <p:ph type="body" idx="1"/>
          </p:nvPr>
        </p:nvSpPr>
        <p:spPr>
          <a:xfrm>
            <a:off x="461125" y="1380050"/>
            <a:ext cx="6093584"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2" name="Google Shape;112;p6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63"/>
          <p:cNvPicPr preferRelativeResize="0"/>
          <p:nvPr/>
        </p:nvPicPr>
        <p:blipFill rotWithShape="1">
          <a:blip r:embed="rId2">
            <a:alphaModFix/>
          </a:blip>
          <a:srcRect/>
          <a:stretch/>
        </p:blipFill>
        <p:spPr>
          <a:xfrm rot="7969173">
            <a:off x="6707780" y="-932876"/>
            <a:ext cx="3291840" cy="3483993"/>
          </a:xfrm>
          <a:prstGeom prst="rect">
            <a:avLst/>
          </a:prstGeom>
          <a:noFill/>
          <a:ln>
            <a:noFill/>
          </a:ln>
        </p:spPr>
      </p:pic>
      <p:sp>
        <p:nvSpPr>
          <p:cNvPr id="114" name="Google Shape;114;p63"/>
          <p:cNvSpPr txBox="1">
            <a:spLocks noGrp="1"/>
          </p:cNvSpPr>
          <p:nvPr>
            <p:ph type="body" idx="2"/>
          </p:nvPr>
        </p:nvSpPr>
        <p:spPr>
          <a:xfrm>
            <a:off x="7072879" y="135787"/>
            <a:ext cx="2217737" cy="2173288"/>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2"/>
          <p:cNvSpPr txBox="1">
            <a:spLocks noGrp="1"/>
          </p:cNvSpPr>
          <p:nvPr>
            <p:ph type="ctrTitle"/>
          </p:nvPr>
        </p:nvSpPr>
        <p:spPr>
          <a:xfrm>
            <a:off x="311700" y="1049375"/>
            <a:ext cx="54222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 name="Google Shape;18;p42"/>
          <p:cNvSpPr txBox="1">
            <a:spLocks noGrp="1"/>
          </p:cNvSpPr>
          <p:nvPr>
            <p:ph type="subTitle" idx="1"/>
          </p:nvPr>
        </p:nvSpPr>
        <p:spPr>
          <a:xfrm>
            <a:off x="359400" y="3515325"/>
            <a:ext cx="40209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Lato Light"/>
              <a:buNone/>
              <a:defRPr sz="28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4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42"/>
          <p:cNvPicPr preferRelativeResize="0"/>
          <p:nvPr/>
        </p:nvPicPr>
        <p:blipFill rotWithShape="1">
          <a:blip r:embed="rId2">
            <a:alphaModFix/>
          </a:blip>
          <a:srcRect r="16289" b="29077"/>
          <a:stretch/>
        </p:blipFill>
        <p:spPr>
          <a:xfrm>
            <a:off x="4838400" y="1543675"/>
            <a:ext cx="4305603" cy="3647898"/>
          </a:xfrm>
          <a:prstGeom prst="rect">
            <a:avLst/>
          </a:prstGeom>
          <a:noFill/>
          <a:ln>
            <a:noFill/>
          </a:ln>
        </p:spPr>
      </p:pic>
      <p:pic>
        <p:nvPicPr>
          <p:cNvPr id="21" name="Google Shape;21;p42"/>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22" name="Google Shape;22;p42"/>
          <p:cNvPicPr preferRelativeResize="0"/>
          <p:nvPr/>
        </p:nvPicPr>
        <p:blipFill rotWithShape="1">
          <a:blip r:embed="rId4">
            <a:alphaModFix/>
          </a:blip>
          <a:srcRect/>
          <a:stretch/>
        </p:blipFill>
        <p:spPr>
          <a:xfrm>
            <a:off x="453350" y="3083650"/>
            <a:ext cx="1586958" cy="1503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115"/>
        <p:cNvGrpSpPr/>
        <p:nvPr/>
      </p:nvGrpSpPr>
      <p:grpSpPr>
        <a:xfrm>
          <a:off x="0" y="0"/>
          <a:ext cx="0" cy="0"/>
          <a:chOff x="0" y="0"/>
          <a:chExt cx="0" cy="0"/>
        </a:xfrm>
      </p:grpSpPr>
      <p:sp>
        <p:nvSpPr>
          <p:cNvPr id="116" name="Google Shape;116;p64"/>
          <p:cNvSpPr txBox="1">
            <a:spLocks noGrp="1"/>
          </p:cNvSpPr>
          <p:nvPr>
            <p:ph type="title"/>
          </p:nvPr>
        </p:nvSpPr>
        <p:spPr>
          <a:xfrm>
            <a:off x="452650" y="470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7" name="Google Shape;117;p64"/>
          <p:cNvSpPr txBox="1">
            <a:spLocks noGrp="1"/>
          </p:cNvSpPr>
          <p:nvPr>
            <p:ph type="body" idx="1"/>
          </p:nvPr>
        </p:nvSpPr>
        <p:spPr>
          <a:xfrm>
            <a:off x="452650" y="1245750"/>
            <a:ext cx="8032200" cy="2831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8" name="Google Shape;118;p6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9" name="Google Shape;119;p64"/>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120" name="Google Shape;120;p64"/>
          <p:cNvPicPr preferRelativeResize="0"/>
          <p:nvPr/>
        </p:nvPicPr>
        <p:blipFill rotWithShape="1">
          <a:blip r:embed="rId3">
            <a:alphaModFix/>
          </a:blip>
          <a:srcRect b="29000"/>
          <a:stretch/>
        </p:blipFill>
        <p:spPr>
          <a:xfrm>
            <a:off x="153075" y="4088525"/>
            <a:ext cx="2628126" cy="10549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1"/>
        <p:cNvGrpSpPr/>
        <p:nvPr/>
      </p:nvGrpSpPr>
      <p:grpSpPr>
        <a:xfrm>
          <a:off x="0" y="0"/>
          <a:ext cx="0" cy="0"/>
          <a:chOff x="0" y="0"/>
          <a:chExt cx="0" cy="0"/>
        </a:xfrm>
      </p:grpSpPr>
      <p:sp>
        <p:nvSpPr>
          <p:cNvPr id="122" name="Google Shape;122;p6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atin typeface="Montserrat"/>
                <a:ea typeface="Montserrat"/>
                <a:cs typeface="Montserrat"/>
                <a:sym typeface="Montserrat"/>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3" name="Google Shape;123;p6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4" name="Google Shape;124;p6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6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6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atin typeface="Montserrat"/>
                <a:ea typeface="Montserrat"/>
                <a:cs typeface="Montserrat"/>
                <a:sym typeface="Montserrat"/>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8" name="Google Shape;128;p6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9" name="Google Shape;129;p6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0" name="Google Shape;130;p6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1"/>
        <p:cNvGrpSpPr/>
        <p:nvPr/>
      </p:nvGrpSpPr>
      <p:grpSpPr>
        <a:xfrm>
          <a:off x="0" y="0"/>
          <a:ext cx="0" cy="0"/>
          <a:chOff x="0" y="0"/>
          <a:chExt cx="0" cy="0"/>
        </a:xfrm>
      </p:grpSpPr>
      <p:sp>
        <p:nvSpPr>
          <p:cNvPr id="132" name="Google Shape;132;p6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atin typeface="Montserrat"/>
                <a:ea typeface="Montserrat"/>
                <a:cs typeface="Montserrat"/>
                <a:sym typeface="Montserra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3" name="Google Shape;133;p6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34" name="Google Shape;134;p6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135"/>
        <p:cNvGrpSpPr/>
        <p:nvPr/>
      </p:nvGrpSpPr>
      <p:grpSpPr>
        <a:xfrm>
          <a:off x="0" y="0"/>
          <a:ext cx="0" cy="0"/>
          <a:chOff x="0" y="0"/>
          <a:chExt cx="0" cy="0"/>
        </a:xfrm>
      </p:grpSpPr>
      <p:pic>
        <p:nvPicPr>
          <p:cNvPr id="136" name="Google Shape;136;p68"/>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37" name="Google Shape;137;p68"/>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38" name="Google Shape;138;p68"/>
          <p:cNvPicPr preferRelativeResize="0"/>
          <p:nvPr/>
        </p:nvPicPr>
        <p:blipFill rotWithShape="1">
          <a:blip r:embed="rId3">
            <a:alphaModFix/>
          </a:blip>
          <a:srcRect/>
          <a:stretch/>
        </p:blipFill>
        <p:spPr>
          <a:xfrm rot="1373658">
            <a:off x="6680424" y="1789650"/>
            <a:ext cx="1837000" cy="1928517"/>
          </a:xfrm>
          <a:prstGeom prst="rect">
            <a:avLst/>
          </a:prstGeom>
          <a:noFill/>
          <a:ln>
            <a:noFill/>
          </a:ln>
        </p:spPr>
      </p:pic>
      <p:pic>
        <p:nvPicPr>
          <p:cNvPr id="139" name="Google Shape;139;p68"/>
          <p:cNvPicPr preferRelativeResize="0"/>
          <p:nvPr/>
        </p:nvPicPr>
        <p:blipFill rotWithShape="1">
          <a:blip r:embed="rId2">
            <a:alphaModFix/>
          </a:blip>
          <a:srcRect/>
          <a:stretch/>
        </p:blipFill>
        <p:spPr>
          <a:xfrm rot="-9110201">
            <a:off x="4585655" y="1753608"/>
            <a:ext cx="1847189" cy="1955008"/>
          </a:xfrm>
          <a:prstGeom prst="rect">
            <a:avLst/>
          </a:prstGeom>
          <a:noFill/>
          <a:ln>
            <a:noFill/>
          </a:ln>
        </p:spPr>
      </p:pic>
      <p:sp>
        <p:nvSpPr>
          <p:cNvPr id="140" name="Google Shape;140;p68"/>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41"/>
        <p:cNvGrpSpPr/>
        <p:nvPr/>
      </p:nvGrpSpPr>
      <p:grpSpPr>
        <a:xfrm>
          <a:off x="0" y="0"/>
          <a:ext cx="0" cy="0"/>
          <a:chOff x="0" y="0"/>
          <a:chExt cx="0" cy="0"/>
        </a:xfrm>
      </p:grpSpPr>
      <p:pic>
        <p:nvPicPr>
          <p:cNvPr id="142" name="Google Shape;142;p69"/>
          <p:cNvPicPr preferRelativeResize="0"/>
          <p:nvPr/>
        </p:nvPicPr>
        <p:blipFill rotWithShape="1">
          <a:blip r:embed="rId2">
            <a:alphaModFix/>
          </a:blip>
          <a:srcRect/>
          <a:stretch/>
        </p:blipFill>
        <p:spPr>
          <a:xfrm rot="5400000">
            <a:off x="1996475" y="-1996475"/>
            <a:ext cx="5176900" cy="9169850"/>
          </a:xfrm>
          <a:prstGeom prst="rect">
            <a:avLst/>
          </a:prstGeom>
          <a:noFill/>
          <a:ln>
            <a:noFill/>
          </a:ln>
        </p:spPr>
      </p:pic>
      <p:pic>
        <p:nvPicPr>
          <p:cNvPr id="143" name="Google Shape;143;p69"/>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144" name="Google Shape;144;p69"/>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latin typeface="Montserrat"/>
                <a:ea typeface="Montserrat"/>
                <a:cs typeface="Montserrat"/>
                <a:sym typeface="Montserra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45"/>
        <p:cNvGrpSpPr/>
        <p:nvPr/>
      </p:nvGrpSpPr>
      <p:grpSpPr>
        <a:xfrm>
          <a:off x="0" y="0"/>
          <a:ext cx="0" cy="0"/>
          <a:chOff x="0" y="0"/>
          <a:chExt cx="0" cy="0"/>
        </a:xfrm>
      </p:grpSpPr>
      <p:pic>
        <p:nvPicPr>
          <p:cNvPr id="146" name="Google Shape;146;p70"/>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147" name="Google Shape;147;p70"/>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148" name="Google Shape;148;p70"/>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latin typeface="Montserrat"/>
                <a:ea typeface="Montserrat"/>
                <a:cs typeface="Montserrat"/>
                <a:sym typeface="Montserra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149"/>
        <p:cNvGrpSpPr/>
        <p:nvPr/>
      </p:nvGrpSpPr>
      <p:grpSpPr>
        <a:xfrm>
          <a:off x="0" y="0"/>
          <a:ext cx="0" cy="0"/>
          <a:chOff x="0" y="0"/>
          <a:chExt cx="0" cy="0"/>
        </a:xfrm>
      </p:grpSpPr>
      <p:pic>
        <p:nvPicPr>
          <p:cNvPr id="150" name="Google Shape;150;p71"/>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51" name="Google Shape;151;p71"/>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52" name="Google Shape;152;p71"/>
          <p:cNvPicPr preferRelativeResize="0"/>
          <p:nvPr/>
        </p:nvPicPr>
        <p:blipFill rotWithShape="1">
          <a:blip r:embed="rId2">
            <a:alphaModFix/>
          </a:blip>
          <a:srcRect/>
          <a:stretch/>
        </p:blipFill>
        <p:spPr>
          <a:xfrm rot="-9110201">
            <a:off x="4585655" y="1753608"/>
            <a:ext cx="1847189" cy="1955008"/>
          </a:xfrm>
          <a:prstGeom prst="rect">
            <a:avLst/>
          </a:prstGeom>
          <a:noFill/>
          <a:ln>
            <a:noFill/>
          </a:ln>
        </p:spPr>
      </p:pic>
      <p:sp>
        <p:nvSpPr>
          <p:cNvPr id="153" name="Google Shape;153;p71"/>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7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6" name="Google Shape;156;p72"/>
          <p:cNvSpPr txBox="1">
            <a:spLocks noGrp="1"/>
          </p:cNvSpPr>
          <p:nvPr>
            <p:ph type="body" idx="1"/>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157" name="Google Shape;157;p72"/>
          <p:cNvSpPr txBox="1">
            <a:spLocks noGrp="1"/>
          </p:cNvSpPr>
          <p:nvPr>
            <p:ph type="body" idx="2"/>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158" name="Google Shape;158;p7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59" name="Google Shape;159;p7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0" name="Google Shape;160;p7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161"/>
        <p:cNvGrpSpPr/>
        <p:nvPr/>
      </p:nvGrpSpPr>
      <p:grpSpPr>
        <a:xfrm>
          <a:off x="0" y="0"/>
          <a:ext cx="0" cy="0"/>
          <a:chOff x="0" y="0"/>
          <a:chExt cx="0" cy="0"/>
        </a:xfrm>
      </p:grpSpPr>
      <p:sp>
        <p:nvSpPr>
          <p:cNvPr id="162" name="Google Shape;162;p7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73"/>
          <p:cNvPicPr preferRelativeResize="0"/>
          <p:nvPr/>
        </p:nvPicPr>
        <p:blipFill rotWithShape="1">
          <a:blip r:embed="rId2">
            <a:alphaModFix/>
          </a:blip>
          <a:srcRect/>
          <a:stretch/>
        </p:blipFill>
        <p:spPr>
          <a:xfrm rot="5400000">
            <a:off x="4201005" y="2131730"/>
            <a:ext cx="1087600" cy="90900"/>
          </a:xfrm>
          <a:prstGeom prst="rect">
            <a:avLst/>
          </a:prstGeom>
          <a:noFill/>
          <a:ln>
            <a:noFill/>
          </a:ln>
        </p:spPr>
      </p:pic>
      <p:sp>
        <p:nvSpPr>
          <p:cNvPr id="164" name="Google Shape;164;p73"/>
          <p:cNvSpPr txBox="1">
            <a:spLocks noGrp="1"/>
          </p:cNvSpPr>
          <p:nvPr>
            <p:ph type="body" idx="1"/>
          </p:nvPr>
        </p:nvSpPr>
        <p:spPr>
          <a:xfrm>
            <a:off x="773113" y="1633380"/>
            <a:ext cx="3786300" cy="1157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4200"/>
            </a:lvl1pPr>
            <a:lvl2pPr marL="914400" lvl="1" indent="-317500" algn="l">
              <a:lnSpc>
                <a:spcPct val="115000"/>
              </a:lnSpc>
              <a:spcBef>
                <a:spcPts val="1600"/>
              </a:spcBef>
              <a:spcAft>
                <a:spcPts val="0"/>
              </a:spcAft>
              <a:buSzPts val="1400"/>
              <a:buChar char="○"/>
              <a:defRPr sz="4200"/>
            </a:lvl2pPr>
            <a:lvl3pPr marL="1371600" lvl="2" indent="-317500" algn="l">
              <a:lnSpc>
                <a:spcPct val="115000"/>
              </a:lnSpc>
              <a:spcBef>
                <a:spcPts val="1600"/>
              </a:spcBef>
              <a:spcAft>
                <a:spcPts val="0"/>
              </a:spcAft>
              <a:buSzPts val="1400"/>
              <a:buChar char="■"/>
              <a:defRPr sz="4200"/>
            </a:lvl3pPr>
            <a:lvl4pPr marL="1828800" lvl="3" indent="-317500" algn="l">
              <a:lnSpc>
                <a:spcPct val="115000"/>
              </a:lnSpc>
              <a:spcBef>
                <a:spcPts val="1600"/>
              </a:spcBef>
              <a:spcAft>
                <a:spcPts val="0"/>
              </a:spcAft>
              <a:buSzPts val="1400"/>
              <a:buChar char="●"/>
              <a:defRPr sz="4200"/>
            </a:lvl4pPr>
            <a:lvl5pPr marL="2286000" lvl="4" indent="-317500" algn="l">
              <a:lnSpc>
                <a:spcPct val="115000"/>
              </a:lnSpc>
              <a:spcBef>
                <a:spcPts val="1600"/>
              </a:spcBef>
              <a:spcAft>
                <a:spcPts val="0"/>
              </a:spcAft>
              <a:buSzPts val="1400"/>
              <a:buChar char="○"/>
              <a:defRPr sz="4200"/>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5" name="Google Shape;165;p73"/>
          <p:cNvSpPr txBox="1">
            <a:spLocks noGrp="1"/>
          </p:cNvSpPr>
          <p:nvPr>
            <p:ph type="body" idx="2"/>
          </p:nvPr>
        </p:nvSpPr>
        <p:spPr>
          <a:xfrm>
            <a:off x="4902200" y="1741488"/>
            <a:ext cx="3408300" cy="914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6" name="Google Shape;166;p73"/>
          <p:cNvSpPr txBox="1">
            <a:spLocks noGrp="1"/>
          </p:cNvSpPr>
          <p:nvPr>
            <p:ph type="body" idx="3"/>
          </p:nvPr>
        </p:nvSpPr>
        <p:spPr>
          <a:xfrm>
            <a:off x="773112" y="2892606"/>
            <a:ext cx="3786300" cy="550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7" name="Google Shape;167;p73"/>
          <p:cNvSpPr>
            <a:spLocks noGrp="1"/>
          </p:cNvSpPr>
          <p:nvPr>
            <p:ph type="pic" idx="4"/>
          </p:nvPr>
        </p:nvSpPr>
        <p:spPr>
          <a:xfrm>
            <a:off x="332931" y="294936"/>
            <a:ext cx="2447400" cy="685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R="0" lvl="1"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R="0" lvl="2"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R="0" lvl="6"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R="0" lvl="7"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R="0" lvl="8"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8" name="Google Shape;168;p73"/>
          <p:cNvSpPr txBox="1">
            <a:spLocks noGrp="1"/>
          </p:cNvSpPr>
          <p:nvPr>
            <p:ph type="body" idx="5"/>
          </p:nvPr>
        </p:nvSpPr>
        <p:spPr>
          <a:xfrm>
            <a:off x="6508750" y="295275"/>
            <a:ext cx="2324100" cy="612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9" name="Google Shape;169;p73"/>
          <p:cNvSpPr txBox="1">
            <a:spLocks noGrp="1"/>
          </p:cNvSpPr>
          <p:nvPr>
            <p:ph type="body" idx="6"/>
          </p:nvPr>
        </p:nvSpPr>
        <p:spPr>
          <a:xfrm>
            <a:off x="236444" y="4345219"/>
            <a:ext cx="6453600" cy="58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0" name="Google Shape;170;p73"/>
          <p:cNvSpPr txBox="1">
            <a:spLocks noGrp="1"/>
          </p:cNvSpPr>
          <p:nvPr>
            <p:ph type="body" idx="7"/>
          </p:nvPr>
        </p:nvSpPr>
        <p:spPr>
          <a:xfrm>
            <a:off x="773111" y="3581516"/>
            <a:ext cx="3786300" cy="557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461375" y="12856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3"/>
          <p:cNvSpPr txBox="1">
            <a:spLocks noGrp="1"/>
          </p:cNvSpPr>
          <p:nvPr>
            <p:ph type="body" idx="1"/>
          </p:nvPr>
        </p:nvSpPr>
        <p:spPr>
          <a:xfrm>
            <a:off x="681125" y="218617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43"/>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43"/>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28" name="Google Shape;28;p43"/>
          <p:cNvPicPr preferRelativeResize="0"/>
          <p:nvPr/>
        </p:nvPicPr>
        <p:blipFill rotWithShape="1">
          <a:blip r:embed="rId3">
            <a:alphaModFix/>
          </a:blip>
          <a:srcRect/>
          <a:stretch/>
        </p:blipFill>
        <p:spPr>
          <a:xfrm>
            <a:off x="578700" y="1812013"/>
            <a:ext cx="1612884" cy="1347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176"/>
        <p:cNvGrpSpPr/>
        <p:nvPr/>
      </p:nvGrpSpPr>
      <p:grpSpPr>
        <a:xfrm>
          <a:off x="0" y="0"/>
          <a:ext cx="0" cy="0"/>
          <a:chOff x="0" y="0"/>
          <a:chExt cx="0" cy="0"/>
        </a:xfrm>
      </p:grpSpPr>
      <p:sp>
        <p:nvSpPr>
          <p:cNvPr id="177" name="Google Shape;177;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8" name="Google Shape;178;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9" name="Google Shape;179;p4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80" name="Google Shape;180;p45"/>
          <p:cNvPicPr preferRelativeResize="0"/>
          <p:nvPr/>
        </p:nvPicPr>
        <p:blipFill rotWithShape="1">
          <a:blip r:embed="rId2">
            <a:alphaModFix/>
          </a:blip>
          <a:srcRect b="29000"/>
          <a:stretch/>
        </p:blipFill>
        <p:spPr>
          <a:xfrm>
            <a:off x="147950" y="4005025"/>
            <a:ext cx="2836151" cy="11384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oll" type="tx">
  <p:cSld name="TITLE_AND_BODY">
    <p:spTree>
      <p:nvGrpSpPr>
        <p:cNvPr id="1" name="Shape 181"/>
        <p:cNvGrpSpPr/>
        <p:nvPr/>
      </p:nvGrpSpPr>
      <p:grpSpPr>
        <a:xfrm>
          <a:off x="0" y="0"/>
          <a:ext cx="0" cy="0"/>
          <a:chOff x="0" y="0"/>
          <a:chExt cx="0" cy="0"/>
        </a:xfrm>
      </p:grpSpPr>
      <p:sp>
        <p:nvSpPr>
          <p:cNvPr id="182" name="Google Shape;182;p48"/>
          <p:cNvSpPr txBox="1">
            <a:spLocks noGrp="1"/>
          </p:cNvSpPr>
          <p:nvPr>
            <p:ph type="title"/>
          </p:nvPr>
        </p:nvSpPr>
        <p:spPr>
          <a:xfrm>
            <a:off x="2301838" y="7072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3" name="Google Shape;183;p48"/>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84" name="Google Shape;184;p48"/>
          <p:cNvPicPr preferRelativeResize="0"/>
          <p:nvPr/>
        </p:nvPicPr>
        <p:blipFill rotWithShape="1">
          <a:blip r:embed="rId2">
            <a:alphaModFix/>
          </a:blip>
          <a:srcRect/>
          <a:stretch/>
        </p:blipFill>
        <p:spPr>
          <a:xfrm>
            <a:off x="542550" y="1714894"/>
            <a:ext cx="1387913" cy="1736026"/>
          </a:xfrm>
          <a:prstGeom prst="rect">
            <a:avLst/>
          </a:prstGeom>
          <a:noFill/>
          <a:ln>
            <a:noFill/>
          </a:ln>
        </p:spPr>
      </p:pic>
      <p:cxnSp>
        <p:nvCxnSpPr>
          <p:cNvPr id="185" name="Google Shape;185;p48"/>
          <p:cNvCxnSpPr/>
          <p:nvPr/>
        </p:nvCxnSpPr>
        <p:spPr>
          <a:xfrm>
            <a:off x="2274431" y="1472756"/>
            <a:ext cx="0" cy="2714700"/>
          </a:xfrm>
          <a:prstGeom prst="straightConnector1">
            <a:avLst/>
          </a:prstGeom>
          <a:noFill/>
          <a:ln w="9525" cap="flat" cmpd="sng">
            <a:solidFill>
              <a:schemeClr val="dk2"/>
            </a:solidFill>
            <a:prstDash val="solid"/>
            <a:round/>
            <a:headEnd type="none" w="sm" len="sm"/>
            <a:tailEnd type="none" w="sm" len="sm"/>
          </a:ln>
        </p:spPr>
      </p:cxnSp>
      <p:sp>
        <p:nvSpPr>
          <p:cNvPr id="186" name="Google Shape;186;p48"/>
          <p:cNvSpPr txBox="1">
            <a:spLocks noGrp="1"/>
          </p:cNvSpPr>
          <p:nvPr>
            <p:ph type="body" idx="1"/>
          </p:nvPr>
        </p:nvSpPr>
        <p:spPr>
          <a:xfrm>
            <a:off x="2378038" y="1472756"/>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187" name="Google Shape;187;p48"/>
          <p:cNvPicPr preferRelativeResize="0"/>
          <p:nvPr/>
        </p:nvPicPr>
        <p:blipFill rotWithShape="1">
          <a:blip r:embed="rId3">
            <a:alphaModFix/>
          </a:blip>
          <a:srcRect b="29000"/>
          <a:stretch/>
        </p:blipFill>
        <p:spPr>
          <a:xfrm>
            <a:off x="6636300" y="4161000"/>
            <a:ext cx="2468880" cy="99637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88"/>
        <p:cNvGrpSpPr/>
        <p:nvPr/>
      </p:nvGrpSpPr>
      <p:grpSpPr>
        <a:xfrm>
          <a:off x="0" y="0"/>
          <a:ext cx="0" cy="0"/>
          <a:chOff x="0" y="0"/>
          <a:chExt cx="0" cy="0"/>
        </a:xfrm>
      </p:grpSpPr>
      <p:sp>
        <p:nvSpPr>
          <p:cNvPr id="189" name="Google Shape;189;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0" name="Google Shape;190;p5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56"/>
          <p:cNvPicPr preferRelativeResize="0"/>
          <p:nvPr/>
        </p:nvPicPr>
        <p:blipFill rotWithShape="1">
          <a:blip r:embed="rId2">
            <a:alphaModFix/>
          </a:blip>
          <a:srcRect/>
          <a:stretch/>
        </p:blipFill>
        <p:spPr>
          <a:xfrm>
            <a:off x="461005" y="1017725"/>
            <a:ext cx="1612884" cy="134775"/>
          </a:xfrm>
          <a:prstGeom prst="rect">
            <a:avLst/>
          </a:prstGeom>
          <a:noFill/>
          <a:ln>
            <a:noFill/>
          </a:ln>
        </p:spPr>
      </p:pic>
      <p:sp>
        <p:nvSpPr>
          <p:cNvPr id="192" name="Google Shape;192;p56"/>
          <p:cNvSpPr txBox="1">
            <a:spLocks noGrp="1"/>
          </p:cNvSpPr>
          <p:nvPr>
            <p:ph type="body" idx="1"/>
          </p:nvPr>
        </p:nvSpPr>
        <p:spPr>
          <a:xfrm>
            <a:off x="442913" y="1385888"/>
            <a:ext cx="8029575" cy="3382962"/>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3"/>
        <p:cNvGrpSpPr/>
        <p:nvPr/>
      </p:nvGrpSpPr>
      <p:grpSpPr>
        <a:xfrm>
          <a:off x="0" y="0"/>
          <a:ext cx="0" cy="0"/>
          <a:chOff x="0" y="0"/>
          <a:chExt cx="0" cy="0"/>
        </a:xfrm>
      </p:grpSpPr>
      <p:sp>
        <p:nvSpPr>
          <p:cNvPr id="194" name="Google Shape;194;p74"/>
          <p:cNvSpPr txBox="1">
            <a:spLocks noGrp="1"/>
          </p:cNvSpPr>
          <p:nvPr>
            <p:ph type="ctrTitle"/>
          </p:nvPr>
        </p:nvSpPr>
        <p:spPr>
          <a:xfrm>
            <a:off x="311700" y="1049375"/>
            <a:ext cx="54222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5" name="Google Shape;195;p74"/>
          <p:cNvSpPr txBox="1">
            <a:spLocks noGrp="1"/>
          </p:cNvSpPr>
          <p:nvPr>
            <p:ph type="subTitle" idx="1"/>
          </p:nvPr>
        </p:nvSpPr>
        <p:spPr>
          <a:xfrm>
            <a:off x="359400" y="3515325"/>
            <a:ext cx="40209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Lato Light"/>
              <a:buNone/>
              <a:defRPr sz="28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6" name="Google Shape;196;p7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7" name="Google Shape;197;p74"/>
          <p:cNvPicPr preferRelativeResize="0"/>
          <p:nvPr/>
        </p:nvPicPr>
        <p:blipFill rotWithShape="1">
          <a:blip r:embed="rId2">
            <a:alphaModFix/>
          </a:blip>
          <a:srcRect r="16289" b="29077"/>
          <a:stretch/>
        </p:blipFill>
        <p:spPr>
          <a:xfrm>
            <a:off x="4838400" y="1543675"/>
            <a:ext cx="4305603" cy="3647898"/>
          </a:xfrm>
          <a:prstGeom prst="rect">
            <a:avLst/>
          </a:prstGeom>
          <a:noFill/>
          <a:ln>
            <a:noFill/>
          </a:ln>
        </p:spPr>
      </p:pic>
      <p:pic>
        <p:nvPicPr>
          <p:cNvPr id="198" name="Google Shape;198;p74"/>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199" name="Google Shape;199;p74"/>
          <p:cNvPicPr preferRelativeResize="0"/>
          <p:nvPr/>
        </p:nvPicPr>
        <p:blipFill rotWithShape="1">
          <a:blip r:embed="rId4">
            <a:alphaModFix/>
          </a:blip>
          <a:srcRect/>
          <a:stretch/>
        </p:blipFill>
        <p:spPr>
          <a:xfrm>
            <a:off x="453350" y="3083650"/>
            <a:ext cx="1586958" cy="1503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0"/>
        <p:cNvGrpSpPr/>
        <p:nvPr/>
      </p:nvGrpSpPr>
      <p:grpSpPr>
        <a:xfrm>
          <a:off x="0" y="0"/>
          <a:ext cx="0" cy="0"/>
          <a:chOff x="0" y="0"/>
          <a:chExt cx="0" cy="0"/>
        </a:xfrm>
      </p:grpSpPr>
      <p:sp>
        <p:nvSpPr>
          <p:cNvPr id="201" name="Google Shape;201;p75"/>
          <p:cNvSpPr txBox="1">
            <a:spLocks noGrp="1"/>
          </p:cNvSpPr>
          <p:nvPr>
            <p:ph type="title"/>
          </p:nvPr>
        </p:nvSpPr>
        <p:spPr>
          <a:xfrm>
            <a:off x="311700" y="209370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atin typeface="Montserrat"/>
                <a:ea typeface="Montserrat"/>
                <a:cs typeface="Montserrat"/>
                <a:sym typeface="Montserra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2" name="Google Shape;202;p7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3" name="Google Shape;203;p75"/>
          <p:cNvPicPr preferRelativeResize="0"/>
          <p:nvPr/>
        </p:nvPicPr>
        <p:blipFill rotWithShape="1">
          <a:blip r:embed="rId2">
            <a:alphaModFix/>
          </a:blip>
          <a:srcRect/>
          <a:stretch/>
        </p:blipFill>
        <p:spPr>
          <a:xfrm>
            <a:off x="3540213" y="2935500"/>
            <a:ext cx="2063574" cy="1954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04"/>
        <p:cNvGrpSpPr/>
        <p:nvPr/>
      </p:nvGrpSpPr>
      <p:grpSpPr>
        <a:xfrm>
          <a:off x="0" y="0"/>
          <a:ext cx="0" cy="0"/>
          <a:chOff x="0" y="0"/>
          <a:chExt cx="0" cy="0"/>
        </a:xfrm>
      </p:grpSpPr>
      <p:sp>
        <p:nvSpPr>
          <p:cNvPr id="205" name="Google Shape;205;p76"/>
          <p:cNvSpPr txBox="1">
            <a:spLocks noGrp="1"/>
          </p:cNvSpPr>
          <p:nvPr>
            <p:ph type="title"/>
          </p:nvPr>
        </p:nvSpPr>
        <p:spPr>
          <a:xfrm>
            <a:off x="8001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6" name="Google Shape;206;p76"/>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7" name="Google Shape;207;p76"/>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8" name="Google Shape;208;p7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09"/>
        <p:cNvGrpSpPr/>
        <p:nvPr/>
      </p:nvGrpSpPr>
      <p:grpSpPr>
        <a:xfrm>
          <a:off x="0" y="0"/>
          <a:ext cx="0" cy="0"/>
          <a:chOff x="0" y="0"/>
          <a:chExt cx="0" cy="0"/>
        </a:xfrm>
      </p:grpSpPr>
      <p:sp>
        <p:nvSpPr>
          <p:cNvPr id="210" name="Google Shape;210;p77"/>
          <p:cNvSpPr txBox="1">
            <a:spLocks noGrp="1"/>
          </p:cNvSpPr>
          <p:nvPr>
            <p:ph type="title"/>
          </p:nvPr>
        </p:nvSpPr>
        <p:spPr>
          <a:xfrm>
            <a:off x="9079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1" name="Google Shape;211;p77"/>
          <p:cNvSpPr txBox="1">
            <a:spLocks noGrp="1"/>
          </p:cNvSpPr>
          <p:nvPr>
            <p:ph type="body" idx="1"/>
          </p:nvPr>
        </p:nvSpPr>
        <p:spPr>
          <a:xfrm>
            <a:off x="989125" y="1947700"/>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2" name="Google Shape;212;p7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3" name="Google Shape;213;p7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14" name="Google Shape;214;p77"/>
          <p:cNvPicPr preferRelativeResize="0"/>
          <p:nvPr/>
        </p:nvPicPr>
        <p:blipFill rotWithShape="1">
          <a:blip r:embed="rId3">
            <a:alphaModFix/>
          </a:blip>
          <a:srcRect/>
          <a:stretch/>
        </p:blipFill>
        <p:spPr>
          <a:xfrm>
            <a:off x="989125" y="1678925"/>
            <a:ext cx="1346475" cy="1248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3">
  <p:cSld name="TITLE_AND_BODY_1_3">
    <p:spTree>
      <p:nvGrpSpPr>
        <p:cNvPr id="1" name="Shape 215"/>
        <p:cNvGrpSpPr/>
        <p:nvPr/>
      </p:nvGrpSpPr>
      <p:grpSpPr>
        <a:xfrm>
          <a:off x="0" y="0"/>
          <a:ext cx="0" cy="0"/>
          <a:chOff x="0" y="0"/>
          <a:chExt cx="0" cy="0"/>
        </a:xfrm>
      </p:grpSpPr>
      <p:sp>
        <p:nvSpPr>
          <p:cNvPr id="216" name="Google Shape;216;p78"/>
          <p:cNvSpPr txBox="1">
            <a:spLocks noGrp="1"/>
          </p:cNvSpPr>
          <p:nvPr>
            <p:ph type="title"/>
          </p:nvPr>
        </p:nvSpPr>
        <p:spPr>
          <a:xfrm>
            <a:off x="500619" y="635469"/>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7" name="Google Shape;217;p78"/>
          <p:cNvSpPr txBox="1">
            <a:spLocks noGrp="1"/>
          </p:cNvSpPr>
          <p:nvPr>
            <p:ph type="body" idx="1"/>
          </p:nvPr>
        </p:nvSpPr>
        <p:spPr>
          <a:xfrm>
            <a:off x="621775" y="1498281"/>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8" name="Google Shape;218;p7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19" name="Google Shape;219;p78"/>
          <p:cNvPicPr preferRelativeResize="0"/>
          <p:nvPr/>
        </p:nvPicPr>
        <p:blipFill rotWithShape="1">
          <a:blip r:embed="rId2">
            <a:alphaModFix/>
          </a:blip>
          <a:srcRect r="29952"/>
          <a:stretch/>
        </p:blipFill>
        <p:spPr>
          <a:xfrm rot="-5400000">
            <a:off x="7150650" y="-758718"/>
            <a:ext cx="1111781" cy="2629219"/>
          </a:xfrm>
          <a:prstGeom prst="rect">
            <a:avLst/>
          </a:prstGeom>
          <a:noFill/>
          <a:ln>
            <a:noFill/>
          </a:ln>
        </p:spPr>
      </p:pic>
      <p:pic>
        <p:nvPicPr>
          <p:cNvPr id="220" name="Google Shape;220;p78"/>
          <p:cNvPicPr preferRelativeResize="0"/>
          <p:nvPr/>
        </p:nvPicPr>
        <p:blipFill rotWithShape="1">
          <a:blip r:embed="rId3">
            <a:alphaModFix/>
          </a:blip>
          <a:srcRect/>
          <a:stretch/>
        </p:blipFill>
        <p:spPr>
          <a:xfrm>
            <a:off x="581819" y="1208169"/>
            <a:ext cx="1346475" cy="1248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221"/>
        <p:cNvGrpSpPr/>
        <p:nvPr/>
      </p:nvGrpSpPr>
      <p:grpSpPr>
        <a:xfrm>
          <a:off x="0" y="0"/>
          <a:ext cx="0" cy="0"/>
          <a:chOff x="0" y="0"/>
          <a:chExt cx="0" cy="0"/>
        </a:xfrm>
      </p:grpSpPr>
      <p:sp>
        <p:nvSpPr>
          <p:cNvPr id="222" name="Google Shape;222;p79"/>
          <p:cNvSpPr txBox="1">
            <a:spLocks noGrp="1"/>
          </p:cNvSpPr>
          <p:nvPr>
            <p:ph type="title"/>
          </p:nvPr>
        </p:nvSpPr>
        <p:spPr>
          <a:xfrm>
            <a:off x="441825" y="11063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3" name="Google Shape;223;p79"/>
          <p:cNvSpPr txBox="1">
            <a:spLocks noGrp="1"/>
          </p:cNvSpPr>
          <p:nvPr>
            <p:ph type="body" idx="1"/>
          </p:nvPr>
        </p:nvSpPr>
        <p:spPr>
          <a:xfrm>
            <a:off x="441825" y="194777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4" name="Google Shape;224;p7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25" name="Google Shape;225;p7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226"/>
        <p:cNvGrpSpPr/>
        <p:nvPr/>
      </p:nvGrpSpPr>
      <p:grpSpPr>
        <a:xfrm>
          <a:off x="0" y="0"/>
          <a:ext cx="0" cy="0"/>
          <a:chOff x="0" y="0"/>
          <a:chExt cx="0" cy="0"/>
        </a:xfrm>
      </p:grpSpPr>
      <p:sp>
        <p:nvSpPr>
          <p:cNvPr id="227" name="Google Shape;227;p80"/>
          <p:cNvSpPr txBox="1">
            <a:spLocks noGrp="1"/>
          </p:cNvSpPr>
          <p:nvPr>
            <p:ph type="title"/>
          </p:nvPr>
        </p:nvSpPr>
        <p:spPr>
          <a:xfrm>
            <a:off x="681125" y="1237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8" name="Google Shape;228;p80"/>
          <p:cNvSpPr txBox="1">
            <a:spLocks noGrp="1"/>
          </p:cNvSpPr>
          <p:nvPr>
            <p:ph type="body" idx="1"/>
          </p:nvPr>
        </p:nvSpPr>
        <p:spPr>
          <a:xfrm>
            <a:off x="681125" y="218617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9" name="Google Shape;229;p80"/>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30" name="Google Shape;230;p80"/>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231" name="Google Shape;231;p80"/>
          <p:cNvPicPr preferRelativeResize="0"/>
          <p:nvPr/>
        </p:nvPicPr>
        <p:blipFill rotWithShape="1">
          <a:blip r:embed="rId3">
            <a:alphaModFix/>
          </a:blip>
          <a:srcRect/>
          <a:stretch/>
        </p:blipFill>
        <p:spPr>
          <a:xfrm>
            <a:off x="959700" y="1812013"/>
            <a:ext cx="1612884" cy="134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29"/>
        <p:cNvGrpSpPr/>
        <p:nvPr/>
      </p:nvGrpSpPr>
      <p:grpSpPr>
        <a:xfrm>
          <a:off x="0" y="0"/>
          <a:ext cx="0" cy="0"/>
          <a:chOff x="0" y="0"/>
          <a:chExt cx="0" cy="0"/>
        </a:xfrm>
      </p:grpSpPr>
      <p:sp>
        <p:nvSpPr>
          <p:cNvPr id="30" name="Google Shape;30;p46"/>
          <p:cNvSpPr txBox="1">
            <a:spLocks noGrp="1"/>
          </p:cNvSpPr>
          <p:nvPr>
            <p:ph type="body" idx="1"/>
          </p:nvPr>
        </p:nvSpPr>
        <p:spPr>
          <a:xfrm>
            <a:off x="3790050" y="1555925"/>
            <a:ext cx="5042400" cy="276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1" name="Google Shape;31;p4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46"/>
          <p:cNvPicPr preferRelativeResize="0"/>
          <p:nvPr/>
        </p:nvPicPr>
        <p:blipFill rotWithShape="1">
          <a:blip r:embed="rId2">
            <a:alphaModFix/>
          </a:blip>
          <a:srcRect/>
          <a:stretch/>
        </p:blipFill>
        <p:spPr>
          <a:xfrm rot="-2304779">
            <a:off x="784487" y="1716915"/>
            <a:ext cx="2587753" cy="2739416"/>
          </a:xfrm>
          <a:prstGeom prst="rect">
            <a:avLst/>
          </a:prstGeom>
          <a:noFill/>
          <a:ln>
            <a:noFill/>
          </a:ln>
        </p:spPr>
      </p:pic>
      <p:sp>
        <p:nvSpPr>
          <p:cNvPr id="33" name="Google Shape;33;p46"/>
          <p:cNvSpPr txBox="1">
            <a:spLocks noGrp="1"/>
          </p:cNvSpPr>
          <p:nvPr>
            <p:ph type="title"/>
          </p:nvPr>
        </p:nvSpPr>
        <p:spPr>
          <a:xfrm>
            <a:off x="1895100" y="470775"/>
            <a:ext cx="5353800" cy="758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Lato"/>
                <a:ea typeface="Lato"/>
                <a:cs typeface="Lato"/>
                <a:sym typeface="Lato"/>
              </a:defRPr>
            </a:lvl1pPr>
            <a:lvl2pPr lvl="1" algn="ctr">
              <a:lnSpc>
                <a:spcPct val="100000"/>
              </a:lnSpc>
              <a:spcBef>
                <a:spcPts val="0"/>
              </a:spcBef>
              <a:spcAft>
                <a:spcPts val="0"/>
              </a:spcAft>
              <a:buSzPts val="2800"/>
              <a:buNone/>
              <a:defRPr>
                <a:latin typeface="Lato"/>
                <a:ea typeface="Lato"/>
                <a:cs typeface="Lato"/>
                <a:sym typeface="Lato"/>
              </a:defRPr>
            </a:lvl2pPr>
            <a:lvl3pPr lvl="2" algn="ctr">
              <a:lnSpc>
                <a:spcPct val="100000"/>
              </a:lnSpc>
              <a:spcBef>
                <a:spcPts val="0"/>
              </a:spcBef>
              <a:spcAft>
                <a:spcPts val="0"/>
              </a:spcAft>
              <a:buSzPts val="2800"/>
              <a:buNone/>
              <a:defRPr>
                <a:latin typeface="Lato"/>
                <a:ea typeface="Lato"/>
                <a:cs typeface="Lato"/>
                <a:sym typeface="Lato"/>
              </a:defRPr>
            </a:lvl3pPr>
            <a:lvl4pPr lvl="3" algn="ctr">
              <a:lnSpc>
                <a:spcPct val="100000"/>
              </a:lnSpc>
              <a:spcBef>
                <a:spcPts val="0"/>
              </a:spcBef>
              <a:spcAft>
                <a:spcPts val="0"/>
              </a:spcAft>
              <a:buSzPts val="2800"/>
              <a:buNone/>
              <a:defRPr>
                <a:latin typeface="Lato"/>
                <a:ea typeface="Lato"/>
                <a:cs typeface="Lato"/>
                <a:sym typeface="Lato"/>
              </a:defRPr>
            </a:lvl4pPr>
            <a:lvl5pPr lvl="4" algn="ctr">
              <a:lnSpc>
                <a:spcPct val="100000"/>
              </a:lnSpc>
              <a:spcBef>
                <a:spcPts val="0"/>
              </a:spcBef>
              <a:spcAft>
                <a:spcPts val="0"/>
              </a:spcAft>
              <a:buSzPts val="2800"/>
              <a:buNone/>
              <a:defRPr>
                <a:latin typeface="Lato"/>
                <a:ea typeface="Lato"/>
                <a:cs typeface="Lato"/>
                <a:sym typeface="Lato"/>
              </a:defRPr>
            </a:lvl5pPr>
            <a:lvl6pPr lvl="5" algn="ctr">
              <a:lnSpc>
                <a:spcPct val="100000"/>
              </a:lnSpc>
              <a:spcBef>
                <a:spcPts val="0"/>
              </a:spcBef>
              <a:spcAft>
                <a:spcPts val="0"/>
              </a:spcAft>
              <a:buSzPts val="2800"/>
              <a:buNone/>
              <a:defRPr>
                <a:latin typeface="Lato"/>
                <a:ea typeface="Lato"/>
                <a:cs typeface="Lato"/>
                <a:sym typeface="Lato"/>
              </a:defRPr>
            </a:lvl6pPr>
            <a:lvl7pPr lvl="6" algn="ctr">
              <a:lnSpc>
                <a:spcPct val="100000"/>
              </a:lnSpc>
              <a:spcBef>
                <a:spcPts val="0"/>
              </a:spcBef>
              <a:spcAft>
                <a:spcPts val="0"/>
              </a:spcAft>
              <a:buSzPts val="2800"/>
              <a:buNone/>
              <a:defRPr>
                <a:latin typeface="Lato"/>
                <a:ea typeface="Lato"/>
                <a:cs typeface="Lato"/>
                <a:sym typeface="Lato"/>
              </a:defRPr>
            </a:lvl7pPr>
            <a:lvl8pPr lvl="7" algn="ctr">
              <a:lnSpc>
                <a:spcPct val="100000"/>
              </a:lnSpc>
              <a:spcBef>
                <a:spcPts val="0"/>
              </a:spcBef>
              <a:spcAft>
                <a:spcPts val="0"/>
              </a:spcAft>
              <a:buSzPts val="2800"/>
              <a:buNone/>
              <a:defRPr>
                <a:latin typeface="Lato"/>
                <a:ea typeface="Lato"/>
                <a:cs typeface="Lato"/>
                <a:sym typeface="Lato"/>
              </a:defRPr>
            </a:lvl8pPr>
            <a:lvl9pPr lvl="8" algn="ctr">
              <a:lnSpc>
                <a:spcPct val="100000"/>
              </a:lnSpc>
              <a:spcBef>
                <a:spcPts val="0"/>
              </a:spcBef>
              <a:spcAft>
                <a:spcPts val="0"/>
              </a:spcAft>
              <a:buSzPts val="2800"/>
              <a:buNone/>
              <a:defRPr>
                <a:latin typeface="Lato"/>
                <a:ea typeface="Lato"/>
                <a:cs typeface="Lato"/>
                <a:sym typeface="Lato"/>
              </a:defRPr>
            </a:lvl9pPr>
          </a:lstStyle>
          <a:p>
            <a:endParaRPr/>
          </a:p>
        </p:txBody>
      </p:sp>
      <p:sp>
        <p:nvSpPr>
          <p:cNvPr id="34" name="Google Shape;34;p46"/>
          <p:cNvSpPr txBox="1"/>
          <p:nvPr/>
        </p:nvSpPr>
        <p:spPr>
          <a:xfrm>
            <a:off x="921413" y="1324525"/>
            <a:ext cx="231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232"/>
        <p:cNvGrpSpPr/>
        <p:nvPr/>
      </p:nvGrpSpPr>
      <p:grpSpPr>
        <a:xfrm>
          <a:off x="0" y="0"/>
          <a:ext cx="0" cy="0"/>
          <a:chOff x="0" y="0"/>
          <a:chExt cx="0" cy="0"/>
        </a:xfrm>
      </p:grpSpPr>
      <p:sp>
        <p:nvSpPr>
          <p:cNvPr id="233" name="Google Shape;233;p81"/>
          <p:cNvSpPr txBox="1">
            <a:spLocks noGrp="1"/>
          </p:cNvSpPr>
          <p:nvPr>
            <p:ph type="title"/>
          </p:nvPr>
        </p:nvSpPr>
        <p:spPr>
          <a:xfrm>
            <a:off x="800100" y="13503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4" name="Google Shape;234;p81"/>
          <p:cNvSpPr txBox="1">
            <a:spLocks noGrp="1"/>
          </p:cNvSpPr>
          <p:nvPr>
            <p:ph type="body" idx="1"/>
          </p:nvPr>
        </p:nvSpPr>
        <p:spPr>
          <a:xfrm>
            <a:off x="800100" y="22020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5" name="Google Shape;235;p8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36" name="Google Shape;236;p81"/>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pic>
        <p:nvPicPr>
          <p:cNvPr id="237" name="Google Shape;237;p81"/>
          <p:cNvPicPr preferRelativeResize="0"/>
          <p:nvPr/>
        </p:nvPicPr>
        <p:blipFill rotWithShape="1">
          <a:blip r:embed="rId3">
            <a:alphaModFix/>
          </a:blip>
          <a:srcRect/>
          <a:stretch/>
        </p:blipFill>
        <p:spPr>
          <a:xfrm>
            <a:off x="979275" y="1923049"/>
            <a:ext cx="1264400" cy="1301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238"/>
        <p:cNvGrpSpPr/>
        <p:nvPr/>
      </p:nvGrpSpPr>
      <p:grpSpPr>
        <a:xfrm>
          <a:off x="0" y="0"/>
          <a:ext cx="0" cy="0"/>
          <a:chOff x="0" y="0"/>
          <a:chExt cx="0" cy="0"/>
        </a:xfrm>
      </p:grpSpPr>
      <p:sp>
        <p:nvSpPr>
          <p:cNvPr id="239" name="Google Shape;239;p82"/>
          <p:cNvSpPr txBox="1">
            <a:spLocks noGrp="1"/>
          </p:cNvSpPr>
          <p:nvPr>
            <p:ph type="title"/>
          </p:nvPr>
        </p:nvSpPr>
        <p:spPr>
          <a:xfrm>
            <a:off x="461125" y="528325"/>
            <a:ext cx="598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0" name="Google Shape;240;p82"/>
          <p:cNvSpPr txBox="1">
            <a:spLocks noGrp="1"/>
          </p:cNvSpPr>
          <p:nvPr>
            <p:ph type="body" idx="1"/>
          </p:nvPr>
        </p:nvSpPr>
        <p:spPr>
          <a:xfrm>
            <a:off x="461125" y="1380050"/>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1" name="Google Shape;241;p8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42" name="Google Shape;242;p82"/>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243"/>
        <p:cNvGrpSpPr/>
        <p:nvPr/>
      </p:nvGrpSpPr>
      <p:grpSpPr>
        <a:xfrm>
          <a:off x="0" y="0"/>
          <a:ext cx="0" cy="0"/>
          <a:chOff x="0" y="0"/>
          <a:chExt cx="0" cy="0"/>
        </a:xfrm>
      </p:grpSpPr>
      <p:sp>
        <p:nvSpPr>
          <p:cNvPr id="244" name="Google Shape;244;p83"/>
          <p:cNvSpPr txBox="1">
            <a:spLocks noGrp="1"/>
          </p:cNvSpPr>
          <p:nvPr>
            <p:ph type="title"/>
          </p:nvPr>
        </p:nvSpPr>
        <p:spPr>
          <a:xfrm>
            <a:off x="461125" y="602413"/>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5" name="Google Shape;245;p83"/>
          <p:cNvSpPr txBox="1">
            <a:spLocks noGrp="1"/>
          </p:cNvSpPr>
          <p:nvPr>
            <p:ph type="body" idx="1"/>
          </p:nvPr>
        </p:nvSpPr>
        <p:spPr>
          <a:xfrm>
            <a:off x="461125" y="1336788"/>
            <a:ext cx="6823800" cy="3204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6" name="Google Shape;246;p8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47" name="Google Shape;247;p83"/>
          <p:cNvPicPr preferRelativeResize="0"/>
          <p:nvPr/>
        </p:nvPicPr>
        <p:blipFill rotWithShape="1">
          <a:blip r:embed="rId2">
            <a:alphaModFix/>
          </a:blip>
          <a:srcRect/>
          <a:stretch/>
        </p:blipFill>
        <p:spPr>
          <a:xfrm rot="7969173">
            <a:off x="6766185" y="-935203"/>
            <a:ext cx="3244279" cy="343365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248"/>
        <p:cNvGrpSpPr/>
        <p:nvPr/>
      </p:nvGrpSpPr>
      <p:grpSpPr>
        <a:xfrm>
          <a:off x="0" y="0"/>
          <a:ext cx="0" cy="0"/>
          <a:chOff x="0" y="0"/>
          <a:chExt cx="0" cy="0"/>
        </a:xfrm>
      </p:grpSpPr>
      <p:sp>
        <p:nvSpPr>
          <p:cNvPr id="249" name="Google Shape;249;p84"/>
          <p:cNvSpPr txBox="1">
            <a:spLocks noGrp="1"/>
          </p:cNvSpPr>
          <p:nvPr>
            <p:ph type="title"/>
          </p:nvPr>
        </p:nvSpPr>
        <p:spPr>
          <a:xfrm>
            <a:off x="800100" y="962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0" name="Google Shape;250;p84"/>
          <p:cNvSpPr txBox="1">
            <a:spLocks noGrp="1"/>
          </p:cNvSpPr>
          <p:nvPr>
            <p:ph type="body" idx="1"/>
          </p:nvPr>
        </p:nvSpPr>
        <p:spPr>
          <a:xfrm>
            <a:off x="800100" y="2003350"/>
            <a:ext cx="80322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51" name="Google Shape;251;p8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2" name="Google Shape;252;p84"/>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253" name="Google Shape;253;p84"/>
          <p:cNvPicPr preferRelativeResize="0"/>
          <p:nvPr/>
        </p:nvPicPr>
        <p:blipFill rotWithShape="1">
          <a:blip r:embed="rId3">
            <a:alphaModFix/>
          </a:blip>
          <a:srcRect b="29000"/>
          <a:stretch/>
        </p:blipFill>
        <p:spPr>
          <a:xfrm>
            <a:off x="153075" y="4088525"/>
            <a:ext cx="2628126" cy="1054975"/>
          </a:xfrm>
          <a:prstGeom prst="rect">
            <a:avLst/>
          </a:prstGeom>
          <a:noFill/>
          <a:ln>
            <a:noFill/>
          </a:ln>
        </p:spPr>
      </p:pic>
      <p:pic>
        <p:nvPicPr>
          <p:cNvPr id="254" name="Google Shape;254;p84"/>
          <p:cNvPicPr preferRelativeResize="0"/>
          <p:nvPr/>
        </p:nvPicPr>
        <p:blipFill rotWithShape="1">
          <a:blip r:embed="rId4">
            <a:alphaModFix/>
          </a:blip>
          <a:srcRect/>
          <a:stretch/>
        </p:blipFill>
        <p:spPr>
          <a:xfrm>
            <a:off x="1012062" y="1586988"/>
            <a:ext cx="1487147" cy="1347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255"/>
        <p:cNvGrpSpPr/>
        <p:nvPr/>
      </p:nvGrpSpPr>
      <p:grpSpPr>
        <a:xfrm>
          <a:off x="0" y="0"/>
          <a:ext cx="0" cy="0"/>
          <a:chOff x="0" y="0"/>
          <a:chExt cx="0" cy="0"/>
        </a:xfrm>
      </p:grpSpPr>
      <p:sp>
        <p:nvSpPr>
          <p:cNvPr id="256" name="Google Shape;256;p85"/>
          <p:cNvSpPr txBox="1">
            <a:spLocks noGrp="1"/>
          </p:cNvSpPr>
          <p:nvPr>
            <p:ph type="title"/>
          </p:nvPr>
        </p:nvSpPr>
        <p:spPr>
          <a:xfrm>
            <a:off x="452650" y="4709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7" name="Google Shape;257;p85"/>
          <p:cNvSpPr txBox="1">
            <a:spLocks noGrp="1"/>
          </p:cNvSpPr>
          <p:nvPr>
            <p:ph type="body" idx="1"/>
          </p:nvPr>
        </p:nvSpPr>
        <p:spPr>
          <a:xfrm>
            <a:off x="452650" y="1245750"/>
            <a:ext cx="8032200" cy="2831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58" name="Google Shape;258;p8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9" name="Google Shape;259;p85"/>
          <p:cNvPicPr preferRelativeResize="0"/>
          <p:nvPr/>
        </p:nvPicPr>
        <p:blipFill rotWithShape="1">
          <a:blip r:embed="rId2">
            <a:alphaModFix/>
          </a:blip>
          <a:srcRect/>
          <a:stretch/>
        </p:blipFill>
        <p:spPr>
          <a:xfrm rot="9244261">
            <a:off x="7317065" y="-345637"/>
            <a:ext cx="3919473" cy="4114722"/>
          </a:xfrm>
          <a:prstGeom prst="rect">
            <a:avLst/>
          </a:prstGeom>
          <a:noFill/>
          <a:ln>
            <a:noFill/>
          </a:ln>
        </p:spPr>
      </p:pic>
      <p:pic>
        <p:nvPicPr>
          <p:cNvPr id="260" name="Google Shape;260;p85"/>
          <p:cNvPicPr preferRelativeResize="0"/>
          <p:nvPr/>
        </p:nvPicPr>
        <p:blipFill rotWithShape="1">
          <a:blip r:embed="rId3">
            <a:alphaModFix/>
          </a:blip>
          <a:srcRect b="29000"/>
          <a:stretch/>
        </p:blipFill>
        <p:spPr>
          <a:xfrm>
            <a:off x="153075" y="4088525"/>
            <a:ext cx="2628126" cy="105497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1"/>
        <p:cNvGrpSpPr/>
        <p:nvPr/>
      </p:nvGrpSpPr>
      <p:grpSpPr>
        <a:xfrm>
          <a:off x="0" y="0"/>
          <a:ext cx="0" cy="0"/>
          <a:chOff x="0" y="0"/>
          <a:chExt cx="0" cy="0"/>
        </a:xfrm>
      </p:grpSpPr>
      <p:sp>
        <p:nvSpPr>
          <p:cNvPr id="262" name="Google Shape;262;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3" name="Google Shape;263;p8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4" name="Google Shape;264;p8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5" name="Google Shape;265;p8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6"/>
        <p:cNvGrpSpPr/>
        <p:nvPr/>
      </p:nvGrpSpPr>
      <p:grpSpPr>
        <a:xfrm>
          <a:off x="0" y="0"/>
          <a:ext cx="0" cy="0"/>
          <a:chOff x="0" y="0"/>
          <a:chExt cx="0" cy="0"/>
        </a:xfrm>
      </p:grpSpPr>
      <p:sp>
        <p:nvSpPr>
          <p:cNvPr id="267" name="Google Shape;267;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8" name="Google Shape;268;p8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9"/>
        <p:cNvGrpSpPr/>
        <p:nvPr/>
      </p:nvGrpSpPr>
      <p:grpSpPr>
        <a:xfrm>
          <a:off x="0" y="0"/>
          <a:ext cx="0" cy="0"/>
          <a:chOff x="0" y="0"/>
          <a:chExt cx="0" cy="0"/>
        </a:xfrm>
      </p:grpSpPr>
      <p:sp>
        <p:nvSpPr>
          <p:cNvPr id="270" name="Google Shape;270;p8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atin typeface="Montserrat"/>
                <a:ea typeface="Montserrat"/>
                <a:cs typeface="Montserrat"/>
                <a:sym typeface="Montserrat"/>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1" name="Google Shape;271;p8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2" name="Google Shape;272;p8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273"/>
        <p:cNvGrpSpPr/>
        <p:nvPr/>
      </p:nvGrpSpPr>
      <p:grpSpPr>
        <a:xfrm>
          <a:off x="0" y="0"/>
          <a:ext cx="0" cy="0"/>
          <a:chOff x="0" y="0"/>
          <a:chExt cx="0" cy="0"/>
        </a:xfrm>
      </p:grpSpPr>
      <p:sp>
        <p:nvSpPr>
          <p:cNvPr id="274" name="Google Shape;274;p8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atin typeface="Montserrat"/>
                <a:ea typeface="Montserrat"/>
                <a:cs typeface="Montserrat"/>
                <a:sym typeface="Montserrat"/>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5" name="Google Shape;275;p8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76" name="Google Shape;276;p89"/>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7"/>
        <p:cNvGrpSpPr/>
        <p:nvPr/>
      </p:nvGrpSpPr>
      <p:grpSpPr>
        <a:xfrm>
          <a:off x="0" y="0"/>
          <a:ext cx="0" cy="0"/>
          <a:chOff x="0" y="0"/>
          <a:chExt cx="0" cy="0"/>
        </a:xfrm>
      </p:grpSpPr>
      <p:sp>
        <p:nvSpPr>
          <p:cNvPr id="278" name="Google Shape;278;p9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9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atin typeface="Montserrat"/>
                <a:ea typeface="Montserrat"/>
                <a:cs typeface="Montserrat"/>
                <a:sym typeface="Montserrat"/>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80" name="Google Shape;280;p9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81" name="Google Shape;281;p9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82" name="Google Shape;282;p9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35"/>
        <p:cNvGrpSpPr/>
        <p:nvPr/>
      </p:nvGrpSpPr>
      <p:grpSpPr>
        <a:xfrm>
          <a:off x="0" y="0"/>
          <a:ext cx="0" cy="0"/>
          <a:chOff x="0" y="0"/>
          <a:chExt cx="0" cy="0"/>
        </a:xfrm>
      </p:grpSpPr>
      <p:sp>
        <p:nvSpPr>
          <p:cNvPr id="36" name="Google Shape;36;p47"/>
          <p:cNvSpPr txBox="1">
            <a:spLocks noGrp="1"/>
          </p:cNvSpPr>
          <p:nvPr>
            <p:ph type="title"/>
          </p:nvPr>
        </p:nvSpPr>
        <p:spPr>
          <a:xfrm>
            <a:off x="800100" y="13503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7"/>
          <p:cNvSpPr txBox="1">
            <a:spLocks noGrp="1"/>
          </p:cNvSpPr>
          <p:nvPr>
            <p:ph type="body" idx="1"/>
          </p:nvPr>
        </p:nvSpPr>
        <p:spPr>
          <a:xfrm>
            <a:off x="800100" y="22020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4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47"/>
          <p:cNvPicPr preferRelativeResize="0"/>
          <p:nvPr/>
        </p:nvPicPr>
        <p:blipFill rotWithShape="1">
          <a:blip r:embed="rId2">
            <a:alphaModFix/>
          </a:blip>
          <a:srcRect/>
          <a:stretch/>
        </p:blipFill>
        <p:spPr>
          <a:xfrm rot="7969173">
            <a:off x="6766185" y="-1061949"/>
            <a:ext cx="3244279" cy="3433656"/>
          </a:xfrm>
          <a:prstGeom prst="rect">
            <a:avLst/>
          </a:prstGeom>
          <a:noFill/>
          <a:ln>
            <a:noFill/>
          </a:ln>
        </p:spPr>
      </p:pic>
      <p:pic>
        <p:nvPicPr>
          <p:cNvPr id="40" name="Google Shape;40;p47"/>
          <p:cNvPicPr preferRelativeResize="0"/>
          <p:nvPr/>
        </p:nvPicPr>
        <p:blipFill rotWithShape="1">
          <a:blip r:embed="rId3">
            <a:alphaModFix/>
          </a:blip>
          <a:srcRect/>
          <a:stretch/>
        </p:blipFill>
        <p:spPr>
          <a:xfrm>
            <a:off x="535656" y="1923049"/>
            <a:ext cx="1264400" cy="13010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3"/>
        <p:cNvGrpSpPr/>
        <p:nvPr/>
      </p:nvGrpSpPr>
      <p:grpSpPr>
        <a:xfrm>
          <a:off x="0" y="0"/>
          <a:ext cx="0" cy="0"/>
          <a:chOff x="0" y="0"/>
          <a:chExt cx="0" cy="0"/>
        </a:xfrm>
      </p:grpSpPr>
      <p:sp>
        <p:nvSpPr>
          <p:cNvPr id="284" name="Google Shape;284;p9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85" name="Google Shape;285;p9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6"/>
        <p:cNvGrpSpPr/>
        <p:nvPr/>
      </p:nvGrpSpPr>
      <p:grpSpPr>
        <a:xfrm>
          <a:off x="0" y="0"/>
          <a:ext cx="0" cy="0"/>
          <a:chOff x="0" y="0"/>
          <a:chExt cx="0" cy="0"/>
        </a:xfrm>
      </p:grpSpPr>
      <p:sp>
        <p:nvSpPr>
          <p:cNvPr id="287" name="Google Shape;287;p9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atin typeface="Montserrat"/>
                <a:ea typeface="Montserrat"/>
                <a:cs typeface="Montserrat"/>
                <a:sym typeface="Montserrat"/>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88" name="Google Shape;288;p9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89" name="Google Shape;289;p9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 you/Closeout" type="blank">
  <p:cSld name="BLANK">
    <p:spTree>
      <p:nvGrpSpPr>
        <p:cNvPr id="1" name="Shape 290"/>
        <p:cNvGrpSpPr/>
        <p:nvPr/>
      </p:nvGrpSpPr>
      <p:grpSpPr>
        <a:xfrm>
          <a:off x="0" y="0"/>
          <a:ext cx="0" cy="0"/>
          <a:chOff x="0" y="0"/>
          <a:chExt cx="0" cy="0"/>
        </a:xfrm>
      </p:grpSpPr>
      <p:sp>
        <p:nvSpPr>
          <p:cNvPr id="291" name="Google Shape;291;p9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92" name="Google Shape;292;p93"/>
          <p:cNvPicPr preferRelativeResize="0"/>
          <p:nvPr/>
        </p:nvPicPr>
        <p:blipFill rotWithShape="1">
          <a:blip r:embed="rId2">
            <a:alphaModFix/>
          </a:blip>
          <a:srcRect/>
          <a:stretch/>
        </p:blipFill>
        <p:spPr>
          <a:xfrm>
            <a:off x="794775" y="471425"/>
            <a:ext cx="2374100" cy="641000"/>
          </a:xfrm>
          <a:prstGeom prst="rect">
            <a:avLst/>
          </a:prstGeom>
          <a:noFill/>
          <a:ln>
            <a:noFill/>
          </a:ln>
        </p:spPr>
      </p:pic>
      <p:sp>
        <p:nvSpPr>
          <p:cNvPr id="293" name="Google Shape;293;p93"/>
          <p:cNvSpPr txBox="1"/>
          <p:nvPr/>
        </p:nvSpPr>
        <p:spPr>
          <a:xfrm>
            <a:off x="1530975" y="4344844"/>
            <a:ext cx="7301400" cy="525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1" u="none" strike="noStrike" cap="none">
                <a:solidFill>
                  <a:srgbClr val="434343"/>
                </a:solidFill>
                <a:latin typeface="Lato"/>
                <a:ea typeface="Lato"/>
                <a:cs typeface="Lato"/>
                <a:sym typeface="Lato"/>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b="0" i="1" u="none" strike="noStrike" cap="none">
              <a:solidFill>
                <a:srgbClr val="434343"/>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434343"/>
              </a:solidFill>
              <a:latin typeface="Lato"/>
              <a:ea typeface="Lato"/>
              <a:cs typeface="Lato"/>
              <a:sym typeface="Lato"/>
            </a:endParaRPr>
          </a:p>
        </p:txBody>
      </p:sp>
      <p:sp>
        <p:nvSpPr>
          <p:cNvPr id="294" name="Google Shape;294;p93"/>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 sz="4200" b="1" i="0" u="none" strike="noStrike" cap="none">
                <a:solidFill>
                  <a:srgbClr val="595959"/>
                </a:solidFill>
                <a:latin typeface="Montserrat"/>
                <a:ea typeface="Montserrat"/>
                <a:cs typeface="Montserrat"/>
                <a:sym typeface="Montserrat"/>
              </a:rPr>
              <a:t>THANK YOU!</a:t>
            </a:r>
            <a:endParaRPr sz="1400" b="0" i="0" u="none" strike="noStrike" cap="none">
              <a:solidFill>
                <a:srgbClr val="595959"/>
              </a:solidFill>
              <a:latin typeface="Lato"/>
              <a:ea typeface="Lato"/>
              <a:cs typeface="Lato"/>
              <a:sym typeface="Lato"/>
            </a:endParaRPr>
          </a:p>
        </p:txBody>
      </p:sp>
      <p:sp>
        <p:nvSpPr>
          <p:cNvPr id="295" name="Google Shape;295;p93"/>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 sz="2800" b="1" i="0" u="none" strike="noStrike" cap="none">
                <a:solidFill>
                  <a:srgbClr val="434343"/>
                </a:solidFill>
                <a:latin typeface="Montserrat"/>
                <a:ea typeface="Montserrat"/>
                <a:cs typeface="Montserrat"/>
                <a:sym typeface="Montserrat"/>
              </a:rPr>
              <a:t>rhntc.org</a:t>
            </a:r>
            <a:endParaRPr sz="2800" b="1" i="0" u="none" strike="noStrike" cap="none">
              <a:solidFill>
                <a:srgbClr val="434343"/>
              </a:solidFill>
              <a:latin typeface="Montserrat"/>
              <a:ea typeface="Montserrat"/>
              <a:cs typeface="Montserrat"/>
              <a:sym typeface="Montserrat"/>
            </a:endParaRPr>
          </a:p>
        </p:txBody>
      </p:sp>
      <p:sp>
        <p:nvSpPr>
          <p:cNvPr id="296" name="Google Shape;296;p93"/>
          <p:cNvSpPr txBox="1"/>
          <p:nvPr/>
        </p:nvSpPr>
        <p:spPr>
          <a:xfrm>
            <a:off x="4956900" y="1692819"/>
            <a:ext cx="3392400" cy="742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0" i="0" u="none" strike="noStrike" cap="none">
                <a:solidFill>
                  <a:schemeClr val="dk2"/>
                </a:solidFill>
                <a:latin typeface="Lato"/>
                <a:ea typeface="Lato"/>
                <a:cs typeface="Lato"/>
                <a:sym typeface="Lato"/>
              </a:rPr>
              <a:t>Please fill out the evaluation form after the webinar!</a:t>
            </a:r>
            <a:endParaRPr sz="1600" b="0" i="0" u="none" strike="noStrike" cap="none">
              <a:solidFill>
                <a:srgbClr val="000000"/>
              </a:solidFill>
              <a:latin typeface="Lato"/>
              <a:ea typeface="Lato"/>
              <a:cs typeface="Lato"/>
              <a:sym typeface="Lato"/>
            </a:endParaRPr>
          </a:p>
        </p:txBody>
      </p:sp>
      <p:sp>
        <p:nvSpPr>
          <p:cNvPr id="297" name="Google Shape;297;p93"/>
          <p:cNvSpPr txBox="1"/>
          <p:nvPr/>
        </p:nvSpPr>
        <p:spPr>
          <a:xfrm>
            <a:off x="4956900" y="2344209"/>
            <a:ext cx="38496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1" i="0" u="none" strike="noStrike" cap="none">
                <a:solidFill>
                  <a:schemeClr val="dk2"/>
                </a:solidFill>
                <a:latin typeface="Lato"/>
                <a:ea typeface="Lato"/>
                <a:cs typeface="Lato"/>
                <a:sym typeface="Lato"/>
              </a:rPr>
              <a:t>CONTACT US </a:t>
            </a:r>
            <a:r>
              <a:rPr lang="en" sz="1900" b="0" i="0" u="none" strike="noStrike" cap="none">
                <a:solidFill>
                  <a:schemeClr val="dk2"/>
                </a:solidFill>
                <a:latin typeface="Lato"/>
                <a:ea typeface="Lato"/>
                <a:cs typeface="Lato"/>
                <a:sym typeface="Lato"/>
              </a:rPr>
              <a:t>on rhtnc.org</a:t>
            </a:r>
            <a:endParaRPr sz="100" b="0" i="0" u="none" strike="noStrike" cap="none">
              <a:solidFill>
                <a:schemeClr val="dk2"/>
              </a:solidFill>
              <a:latin typeface="Lato"/>
              <a:ea typeface="Lato"/>
              <a:cs typeface="Lato"/>
              <a:sym typeface="Lato"/>
            </a:endParaRPr>
          </a:p>
        </p:txBody>
      </p:sp>
      <p:pic>
        <p:nvPicPr>
          <p:cNvPr id="298" name="Google Shape;298;p93"/>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299"/>
        <p:cNvGrpSpPr/>
        <p:nvPr/>
      </p:nvGrpSpPr>
      <p:grpSpPr>
        <a:xfrm>
          <a:off x="0" y="0"/>
          <a:ext cx="0" cy="0"/>
          <a:chOff x="0" y="0"/>
          <a:chExt cx="0" cy="0"/>
        </a:xfrm>
      </p:grpSpPr>
      <p:pic>
        <p:nvPicPr>
          <p:cNvPr id="300" name="Google Shape;300;p94"/>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301" name="Google Shape;301;p94"/>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302" name="Google Shape;302;p94"/>
          <p:cNvPicPr preferRelativeResize="0"/>
          <p:nvPr/>
        </p:nvPicPr>
        <p:blipFill rotWithShape="1">
          <a:blip r:embed="rId3">
            <a:alphaModFix/>
          </a:blip>
          <a:srcRect/>
          <a:stretch/>
        </p:blipFill>
        <p:spPr>
          <a:xfrm rot="1373658">
            <a:off x="6680424" y="1789650"/>
            <a:ext cx="1837000" cy="1928517"/>
          </a:xfrm>
          <a:prstGeom prst="rect">
            <a:avLst/>
          </a:prstGeom>
          <a:noFill/>
          <a:ln>
            <a:noFill/>
          </a:ln>
        </p:spPr>
      </p:pic>
      <p:pic>
        <p:nvPicPr>
          <p:cNvPr id="303" name="Google Shape;303;p94"/>
          <p:cNvPicPr preferRelativeResize="0"/>
          <p:nvPr/>
        </p:nvPicPr>
        <p:blipFill rotWithShape="1">
          <a:blip r:embed="rId2">
            <a:alphaModFix/>
          </a:blip>
          <a:srcRect/>
          <a:stretch/>
        </p:blipFill>
        <p:spPr>
          <a:xfrm rot="-9110201">
            <a:off x="4585655" y="1753608"/>
            <a:ext cx="1847189" cy="1955008"/>
          </a:xfrm>
          <a:prstGeom prst="rect">
            <a:avLst/>
          </a:prstGeom>
          <a:noFill/>
          <a:ln>
            <a:noFill/>
          </a:ln>
        </p:spPr>
      </p:pic>
      <p:sp>
        <p:nvSpPr>
          <p:cNvPr id="304" name="Google Shape;304;p94"/>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305"/>
        <p:cNvGrpSpPr/>
        <p:nvPr/>
      </p:nvGrpSpPr>
      <p:grpSpPr>
        <a:xfrm>
          <a:off x="0" y="0"/>
          <a:ext cx="0" cy="0"/>
          <a:chOff x="0" y="0"/>
          <a:chExt cx="0" cy="0"/>
        </a:xfrm>
      </p:grpSpPr>
      <p:pic>
        <p:nvPicPr>
          <p:cNvPr id="306" name="Google Shape;306;p95"/>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307" name="Google Shape;307;p95"/>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308" name="Google Shape;308;p95"/>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latin typeface="Montserrat"/>
                <a:ea typeface="Montserrat"/>
                <a:cs typeface="Montserrat"/>
                <a:sym typeface="Montserra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309"/>
        <p:cNvGrpSpPr/>
        <p:nvPr/>
      </p:nvGrpSpPr>
      <p:grpSpPr>
        <a:xfrm>
          <a:off x="0" y="0"/>
          <a:ext cx="0" cy="0"/>
          <a:chOff x="0" y="0"/>
          <a:chExt cx="0" cy="0"/>
        </a:xfrm>
      </p:grpSpPr>
      <p:pic>
        <p:nvPicPr>
          <p:cNvPr id="310" name="Google Shape;310;p96"/>
          <p:cNvPicPr preferRelativeResize="0"/>
          <p:nvPr/>
        </p:nvPicPr>
        <p:blipFill rotWithShape="1">
          <a:blip r:embed="rId2">
            <a:alphaModFix/>
          </a:blip>
          <a:srcRect/>
          <a:stretch/>
        </p:blipFill>
        <p:spPr>
          <a:xfrm rot="5400000">
            <a:off x="1996475" y="-1996475"/>
            <a:ext cx="5176900" cy="9169850"/>
          </a:xfrm>
          <a:prstGeom prst="rect">
            <a:avLst/>
          </a:prstGeom>
          <a:noFill/>
          <a:ln>
            <a:noFill/>
          </a:ln>
        </p:spPr>
      </p:pic>
      <p:pic>
        <p:nvPicPr>
          <p:cNvPr id="311" name="Google Shape;311;p96"/>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312" name="Google Shape;312;p96"/>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latin typeface="Montserrat"/>
                <a:ea typeface="Montserrat"/>
                <a:cs typeface="Montserrat"/>
                <a:sym typeface="Montserra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313"/>
        <p:cNvGrpSpPr/>
        <p:nvPr/>
      </p:nvGrpSpPr>
      <p:grpSpPr>
        <a:xfrm>
          <a:off x="0" y="0"/>
          <a:ext cx="0" cy="0"/>
          <a:chOff x="0" y="0"/>
          <a:chExt cx="0" cy="0"/>
        </a:xfrm>
      </p:grpSpPr>
      <p:pic>
        <p:nvPicPr>
          <p:cNvPr id="314" name="Google Shape;314;p97"/>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315" name="Google Shape;315;p97"/>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316" name="Google Shape;316;p97"/>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latin typeface="Montserrat"/>
                <a:ea typeface="Montserrat"/>
                <a:cs typeface="Montserrat"/>
                <a:sym typeface="Montserra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7"/>
        <p:cNvGrpSpPr/>
        <p:nvPr/>
      </p:nvGrpSpPr>
      <p:grpSpPr>
        <a:xfrm>
          <a:off x="0" y="0"/>
          <a:ext cx="0" cy="0"/>
          <a:chOff x="0" y="0"/>
          <a:chExt cx="0" cy="0"/>
        </a:xfrm>
      </p:grpSpPr>
      <p:sp>
        <p:nvSpPr>
          <p:cNvPr id="318" name="Google Shape;318;p9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9" name="Google Shape;319;p9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1600"/>
              </a:spcBef>
              <a:spcAft>
                <a:spcPts val="0"/>
              </a:spcAft>
              <a:buClr>
                <a:schemeClr val="dk1"/>
              </a:buClr>
              <a:buSzPts val="1500"/>
              <a:buNone/>
              <a:defRPr sz="1500" b="1"/>
            </a:lvl2pPr>
            <a:lvl3pPr marL="1371600" lvl="2" indent="-228600" algn="l">
              <a:lnSpc>
                <a:spcPct val="90000"/>
              </a:lnSpc>
              <a:spcBef>
                <a:spcPts val="1600"/>
              </a:spcBef>
              <a:spcAft>
                <a:spcPts val="0"/>
              </a:spcAft>
              <a:buClr>
                <a:schemeClr val="dk1"/>
              </a:buClr>
              <a:buSzPts val="1400"/>
              <a:buNone/>
              <a:defRPr sz="1400" b="1"/>
            </a:lvl3pPr>
            <a:lvl4pPr marL="1828800" lvl="3" indent="-228600" algn="l">
              <a:lnSpc>
                <a:spcPct val="90000"/>
              </a:lnSpc>
              <a:spcBef>
                <a:spcPts val="1600"/>
              </a:spcBef>
              <a:spcAft>
                <a:spcPts val="0"/>
              </a:spcAft>
              <a:buClr>
                <a:schemeClr val="dk1"/>
              </a:buClr>
              <a:buSzPts val="1200"/>
              <a:buNone/>
              <a:defRPr sz="1200" b="1"/>
            </a:lvl4pPr>
            <a:lvl5pPr marL="2286000" lvl="4" indent="-228600" algn="l">
              <a:lnSpc>
                <a:spcPct val="90000"/>
              </a:lnSpc>
              <a:spcBef>
                <a:spcPts val="1600"/>
              </a:spcBef>
              <a:spcAft>
                <a:spcPts val="0"/>
              </a:spcAft>
              <a:buClr>
                <a:schemeClr val="dk1"/>
              </a:buClr>
              <a:buSzPts val="1200"/>
              <a:buNone/>
              <a:defRPr sz="1200" b="1"/>
            </a:lvl5pPr>
            <a:lvl6pPr marL="2743200" lvl="5" indent="-228600" algn="l">
              <a:lnSpc>
                <a:spcPct val="90000"/>
              </a:lnSpc>
              <a:spcBef>
                <a:spcPts val="1600"/>
              </a:spcBef>
              <a:spcAft>
                <a:spcPts val="0"/>
              </a:spcAft>
              <a:buClr>
                <a:schemeClr val="dk1"/>
              </a:buClr>
              <a:buSzPts val="1200"/>
              <a:buNone/>
              <a:defRPr sz="1200" b="1"/>
            </a:lvl6pPr>
            <a:lvl7pPr marL="3200400" lvl="6" indent="-228600" algn="l">
              <a:lnSpc>
                <a:spcPct val="90000"/>
              </a:lnSpc>
              <a:spcBef>
                <a:spcPts val="1600"/>
              </a:spcBef>
              <a:spcAft>
                <a:spcPts val="0"/>
              </a:spcAft>
              <a:buClr>
                <a:schemeClr val="dk1"/>
              </a:buClr>
              <a:buSzPts val="1200"/>
              <a:buNone/>
              <a:defRPr sz="1200" b="1"/>
            </a:lvl7pPr>
            <a:lvl8pPr marL="3657600" lvl="7" indent="-228600" algn="l">
              <a:lnSpc>
                <a:spcPct val="90000"/>
              </a:lnSpc>
              <a:spcBef>
                <a:spcPts val="1600"/>
              </a:spcBef>
              <a:spcAft>
                <a:spcPts val="0"/>
              </a:spcAft>
              <a:buClr>
                <a:schemeClr val="dk1"/>
              </a:buClr>
              <a:buSzPts val="1200"/>
              <a:buNone/>
              <a:defRPr sz="1200" b="1"/>
            </a:lvl8pPr>
            <a:lvl9pPr marL="4114800" lvl="8" indent="-228600" algn="l">
              <a:lnSpc>
                <a:spcPct val="90000"/>
              </a:lnSpc>
              <a:spcBef>
                <a:spcPts val="1600"/>
              </a:spcBef>
              <a:spcAft>
                <a:spcPts val="1600"/>
              </a:spcAft>
              <a:buClr>
                <a:schemeClr val="dk1"/>
              </a:buClr>
              <a:buSzPts val="1200"/>
              <a:buNone/>
              <a:defRPr sz="1200" b="1"/>
            </a:lvl9pPr>
          </a:lstStyle>
          <a:p>
            <a:endParaRPr/>
          </a:p>
        </p:txBody>
      </p:sp>
      <p:sp>
        <p:nvSpPr>
          <p:cNvPr id="320" name="Google Shape;320;p9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21" name="Google Shape;321;p9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1600"/>
              </a:spcBef>
              <a:spcAft>
                <a:spcPts val="0"/>
              </a:spcAft>
              <a:buClr>
                <a:schemeClr val="dk1"/>
              </a:buClr>
              <a:buSzPts val="1500"/>
              <a:buNone/>
              <a:defRPr sz="1500" b="1"/>
            </a:lvl2pPr>
            <a:lvl3pPr marL="1371600" lvl="2" indent="-228600" algn="l">
              <a:lnSpc>
                <a:spcPct val="90000"/>
              </a:lnSpc>
              <a:spcBef>
                <a:spcPts val="1600"/>
              </a:spcBef>
              <a:spcAft>
                <a:spcPts val="0"/>
              </a:spcAft>
              <a:buClr>
                <a:schemeClr val="dk1"/>
              </a:buClr>
              <a:buSzPts val="1400"/>
              <a:buNone/>
              <a:defRPr sz="1400" b="1"/>
            </a:lvl3pPr>
            <a:lvl4pPr marL="1828800" lvl="3" indent="-228600" algn="l">
              <a:lnSpc>
                <a:spcPct val="90000"/>
              </a:lnSpc>
              <a:spcBef>
                <a:spcPts val="1600"/>
              </a:spcBef>
              <a:spcAft>
                <a:spcPts val="0"/>
              </a:spcAft>
              <a:buClr>
                <a:schemeClr val="dk1"/>
              </a:buClr>
              <a:buSzPts val="1200"/>
              <a:buNone/>
              <a:defRPr sz="1200" b="1"/>
            </a:lvl4pPr>
            <a:lvl5pPr marL="2286000" lvl="4" indent="-228600" algn="l">
              <a:lnSpc>
                <a:spcPct val="90000"/>
              </a:lnSpc>
              <a:spcBef>
                <a:spcPts val="1600"/>
              </a:spcBef>
              <a:spcAft>
                <a:spcPts val="0"/>
              </a:spcAft>
              <a:buClr>
                <a:schemeClr val="dk1"/>
              </a:buClr>
              <a:buSzPts val="1200"/>
              <a:buNone/>
              <a:defRPr sz="1200" b="1"/>
            </a:lvl5pPr>
            <a:lvl6pPr marL="2743200" lvl="5" indent="-228600" algn="l">
              <a:lnSpc>
                <a:spcPct val="90000"/>
              </a:lnSpc>
              <a:spcBef>
                <a:spcPts val="1600"/>
              </a:spcBef>
              <a:spcAft>
                <a:spcPts val="0"/>
              </a:spcAft>
              <a:buClr>
                <a:schemeClr val="dk1"/>
              </a:buClr>
              <a:buSzPts val="1200"/>
              <a:buNone/>
              <a:defRPr sz="1200" b="1"/>
            </a:lvl6pPr>
            <a:lvl7pPr marL="3200400" lvl="6" indent="-228600" algn="l">
              <a:lnSpc>
                <a:spcPct val="90000"/>
              </a:lnSpc>
              <a:spcBef>
                <a:spcPts val="1600"/>
              </a:spcBef>
              <a:spcAft>
                <a:spcPts val="0"/>
              </a:spcAft>
              <a:buClr>
                <a:schemeClr val="dk1"/>
              </a:buClr>
              <a:buSzPts val="1200"/>
              <a:buNone/>
              <a:defRPr sz="1200" b="1"/>
            </a:lvl7pPr>
            <a:lvl8pPr marL="3657600" lvl="7" indent="-228600" algn="l">
              <a:lnSpc>
                <a:spcPct val="90000"/>
              </a:lnSpc>
              <a:spcBef>
                <a:spcPts val="1600"/>
              </a:spcBef>
              <a:spcAft>
                <a:spcPts val="0"/>
              </a:spcAft>
              <a:buClr>
                <a:schemeClr val="dk1"/>
              </a:buClr>
              <a:buSzPts val="1200"/>
              <a:buNone/>
              <a:defRPr sz="1200" b="1"/>
            </a:lvl8pPr>
            <a:lvl9pPr marL="4114800" lvl="8" indent="-228600" algn="l">
              <a:lnSpc>
                <a:spcPct val="90000"/>
              </a:lnSpc>
              <a:spcBef>
                <a:spcPts val="1600"/>
              </a:spcBef>
              <a:spcAft>
                <a:spcPts val="1600"/>
              </a:spcAft>
              <a:buClr>
                <a:schemeClr val="dk1"/>
              </a:buClr>
              <a:buSzPts val="1200"/>
              <a:buNone/>
              <a:defRPr sz="1200" b="1"/>
            </a:lvl9pPr>
          </a:lstStyle>
          <a:p>
            <a:endParaRPr/>
          </a:p>
        </p:txBody>
      </p:sp>
      <p:sp>
        <p:nvSpPr>
          <p:cNvPr id="322" name="Google Shape;322;p9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23" name="Google Shape;323;p9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24" name="Google Shape;324;p9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25" name="Google Shape;325;p9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6"/>
        <p:cNvGrpSpPr/>
        <p:nvPr/>
      </p:nvGrpSpPr>
      <p:grpSpPr>
        <a:xfrm>
          <a:off x="0" y="0"/>
          <a:ext cx="0" cy="0"/>
          <a:chOff x="0" y="0"/>
          <a:chExt cx="0" cy="0"/>
        </a:xfrm>
      </p:grpSpPr>
      <p:sp>
        <p:nvSpPr>
          <p:cNvPr id="327" name="Google Shape;327;p9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8" name="Google Shape;328;p9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329" name="Google Shape;329;p9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30" name="Google Shape;330;p9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31" name="Google Shape;331;p9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41"/>
        <p:cNvGrpSpPr/>
        <p:nvPr/>
      </p:nvGrpSpPr>
      <p:grpSpPr>
        <a:xfrm>
          <a:off x="0" y="0"/>
          <a:ext cx="0" cy="0"/>
          <a:chOff x="0" y="0"/>
          <a:chExt cx="0" cy="0"/>
        </a:xfrm>
      </p:grpSpPr>
      <p:sp>
        <p:nvSpPr>
          <p:cNvPr id="42" name="Google Shape;42;p49"/>
          <p:cNvSpPr txBox="1">
            <a:spLocks noGrp="1"/>
          </p:cNvSpPr>
          <p:nvPr>
            <p:ph type="title"/>
          </p:nvPr>
        </p:nvSpPr>
        <p:spPr>
          <a:xfrm>
            <a:off x="603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p49"/>
          <p:cNvSpPr txBox="1">
            <a:spLocks noGrp="1"/>
          </p:cNvSpPr>
          <p:nvPr>
            <p:ph type="body" idx="1"/>
          </p:nvPr>
        </p:nvSpPr>
        <p:spPr>
          <a:xfrm>
            <a:off x="989125" y="1947700"/>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 name="Google Shape;44;p4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49"/>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46" name="Google Shape;46;p49"/>
          <p:cNvPicPr preferRelativeResize="0"/>
          <p:nvPr/>
        </p:nvPicPr>
        <p:blipFill rotWithShape="1">
          <a:blip r:embed="rId3">
            <a:alphaModFix/>
          </a:blip>
          <a:srcRect/>
          <a:stretch/>
        </p:blipFill>
        <p:spPr>
          <a:xfrm>
            <a:off x="684325" y="1678925"/>
            <a:ext cx="1346475" cy="124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1">
  <p:cSld name="1_Title and body 1 1 1">
    <p:spTree>
      <p:nvGrpSpPr>
        <p:cNvPr id="1" name="Shape 47"/>
        <p:cNvGrpSpPr/>
        <p:nvPr/>
      </p:nvGrpSpPr>
      <p:grpSpPr>
        <a:xfrm>
          <a:off x="0" y="0"/>
          <a:ext cx="0" cy="0"/>
          <a:chOff x="0" y="0"/>
          <a:chExt cx="0" cy="0"/>
        </a:xfrm>
      </p:grpSpPr>
      <p:sp>
        <p:nvSpPr>
          <p:cNvPr id="48" name="Google Shape;48;p50"/>
          <p:cNvSpPr txBox="1">
            <a:spLocks noGrp="1"/>
          </p:cNvSpPr>
          <p:nvPr>
            <p:ph type="title"/>
          </p:nvPr>
        </p:nvSpPr>
        <p:spPr>
          <a:xfrm>
            <a:off x="461375" y="82386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p50"/>
          <p:cNvSpPr txBox="1">
            <a:spLocks noGrp="1"/>
          </p:cNvSpPr>
          <p:nvPr>
            <p:ph type="body" idx="1"/>
          </p:nvPr>
        </p:nvSpPr>
        <p:spPr>
          <a:xfrm>
            <a:off x="681125" y="218617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0" name="Google Shape;50;p50"/>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50"/>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52" name="Google Shape;52;p50"/>
          <p:cNvPicPr preferRelativeResize="0"/>
          <p:nvPr/>
        </p:nvPicPr>
        <p:blipFill rotWithShape="1">
          <a:blip r:embed="rId3">
            <a:alphaModFix/>
          </a:blip>
          <a:srcRect/>
          <a:stretch/>
        </p:blipFill>
        <p:spPr>
          <a:xfrm>
            <a:off x="578700" y="1350278"/>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5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5" name="Google Shape;55;p5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52"/>
          <p:cNvSpPr txBox="1">
            <a:spLocks noGrp="1"/>
          </p:cNvSpPr>
          <p:nvPr>
            <p:ph type="title"/>
          </p:nvPr>
        </p:nvSpPr>
        <p:spPr>
          <a:xfrm>
            <a:off x="495300" y="7418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8" name="Google Shape;58;p52"/>
          <p:cNvSpPr txBox="1">
            <a:spLocks noGrp="1"/>
          </p:cNvSpPr>
          <p:nvPr>
            <p:ph type="body" idx="1"/>
          </p:nvPr>
        </p:nvSpPr>
        <p:spPr>
          <a:xfrm>
            <a:off x="800100" y="160585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9" name="Google Shape;59;p52"/>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52"/>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61" name="Google Shape;61;p52"/>
          <p:cNvPicPr preferRelativeResize="0"/>
          <p:nvPr/>
        </p:nvPicPr>
        <p:blipFill rotWithShape="1">
          <a:blip r:embed="rId3">
            <a:alphaModFix/>
          </a:blip>
          <a:srcRect/>
          <a:stretch/>
        </p:blipFill>
        <p:spPr>
          <a:xfrm>
            <a:off x="615000" y="1314500"/>
            <a:ext cx="1287626" cy="1320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0"/>
          <p:cNvSpPr/>
          <p:nvPr/>
        </p:nvSpPr>
        <p:spPr>
          <a:xfrm>
            <a:off x="213675" y="245000"/>
            <a:ext cx="8652300" cy="4683600"/>
          </a:xfrm>
          <a:prstGeom prst="rect">
            <a:avLst/>
          </a:prstGeom>
          <a:solidFill>
            <a:srgbClr val="073763">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9" name="Google Shape;9;p4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1"/>
        <p:cNvGrpSpPr/>
        <p:nvPr/>
      </p:nvGrpSpPr>
      <p:grpSpPr>
        <a:xfrm>
          <a:off x="0" y="0"/>
          <a:ext cx="0" cy="0"/>
          <a:chOff x="0" y="0"/>
          <a:chExt cx="0" cy="0"/>
        </a:xfrm>
      </p:grpSpPr>
      <p:sp>
        <p:nvSpPr>
          <p:cNvPr id="172" name="Google Shape;172;p44"/>
          <p:cNvSpPr/>
          <p:nvPr/>
        </p:nvSpPr>
        <p:spPr>
          <a:xfrm>
            <a:off x="213675" y="245000"/>
            <a:ext cx="8652300" cy="4683600"/>
          </a:xfrm>
          <a:prstGeom prst="rect">
            <a:avLst/>
          </a:prstGeom>
          <a:solidFill>
            <a:srgbClr val="073763">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173" name="Google Shape;173;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74" name="Google Shape;174;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175" name="Google Shape;175;p4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usaidlearninglab.org/library/establishing-learning-agenda-and-learning-agenda-template"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hyperlink" Target="mailto:rcolaco@rti.or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usaidlearninglab.org/qrg/learning-agenda"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publichealthlearningagenda.org/" TargetMode="External"/><Relationship Id="rId5" Type="http://schemas.openxmlformats.org/officeDocument/2006/relationships/hyperlink" Target="https://www.rti.org/monitoring-evaluation-research-learning-and-adapting" TargetMode="External"/><Relationship Id="rId4" Type="http://schemas.openxmlformats.org/officeDocument/2006/relationships/hyperlink" Target="https://www.measureevaluation.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Welcome!</a:t>
            </a:r>
            <a:endParaRPr dirty="0"/>
          </a:p>
        </p:txBody>
      </p:sp>
      <p:sp>
        <p:nvSpPr>
          <p:cNvPr id="337" name="Google Shape;337;p1"/>
          <p:cNvSpPr txBox="1">
            <a:spLocks noGrp="1"/>
          </p:cNvSpPr>
          <p:nvPr>
            <p:ph type="body" idx="1"/>
          </p:nvPr>
        </p:nvSpPr>
        <p:spPr>
          <a:xfrm>
            <a:off x="311700" y="1179100"/>
            <a:ext cx="26634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dirty="0"/>
              <a:t>The </a:t>
            </a:r>
            <a:r>
              <a:rPr lang="en" b="1" dirty="0"/>
              <a:t>Bringing Your TPP Program’s Learning Agenda to Life </a:t>
            </a:r>
            <a:r>
              <a:rPr lang="en" dirty="0"/>
              <a:t>webinar will begin soon.</a:t>
            </a:r>
            <a:br>
              <a:rPr lang="en" dirty="0"/>
            </a:br>
            <a:endParaRPr dirty="0"/>
          </a:p>
        </p:txBody>
      </p:sp>
      <p:sp>
        <p:nvSpPr>
          <p:cNvPr id="339" name="Google Shape;339;p1"/>
          <p:cNvSpPr txBox="1"/>
          <p:nvPr/>
        </p:nvSpPr>
        <p:spPr>
          <a:xfrm>
            <a:off x="3246713" y="1226808"/>
            <a:ext cx="5038800" cy="332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800"/>
              <a:buFont typeface="Lato"/>
              <a:buNone/>
            </a:pPr>
            <a:r>
              <a:rPr lang="en" sz="1400" b="1" i="0" u="none" strike="noStrike" cap="none">
                <a:solidFill>
                  <a:schemeClr val="dk2"/>
                </a:solidFill>
                <a:latin typeface="Lato"/>
                <a:ea typeface="Lato"/>
                <a:cs typeface="Lato"/>
                <a:sym typeface="Lato"/>
              </a:rPr>
              <a:t>Participant Webinar Options: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chemeClr val="dk2"/>
              </a:buClr>
              <a:buSzPts val="1800"/>
              <a:buFont typeface="Lato"/>
              <a:buNone/>
            </a:pPr>
            <a:r>
              <a:rPr lang="en" sz="1400" b="1" i="0" u="none" strike="noStrike" cap="none">
                <a:solidFill>
                  <a:schemeClr val="dk2"/>
                </a:solidFill>
                <a:latin typeface="Lato"/>
                <a:ea typeface="Lato"/>
                <a:cs typeface="Lato"/>
                <a:sym typeface="Lato"/>
              </a:rPr>
              <a:t>Audio Settings:</a:t>
            </a:r>
            <a:r>
              <a:rPr lang="en" sz="1400" b="0" i="0" u="none" strike="noStrike" cap="none">
                <a:solidFill>
                  <a:schemeClr val="dk2"/>
                </a:solidFill>
                <a:latin typeface="Lato"/>
                <a:ea typeface="Lato"/>
                <a:cs typeface="Lato"/>
                <a:sym typeface="Lato"/>
              </a:rPr>
              <a:t> Click the up arrow (^) to adjust your speaker settings. Audio will begin when the webinar starts.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chemeClr val="dk2"/>
              </a:buClr>
              <a:buSzPts val="1800"/>
              <a:buFont typeface="Lato"/>
              <a:buNone/>
            </a:pPr>
            <a:r>
              <a:rPr lang="en" sz="1400" b="1" i="0" u="none" strike="noStrike" cap="none">
                <a:solidFill>
                  <a:schemeClr val="dk2"/>
                </a:solidFill>
                <a:latin typeface="Lato"/>
                <a:ea typeface="Lato"/>
                <a:cs typeface="Lato"/>
                <a:sym typeface="Lato"/>
              </a:rPr>
              <a:t>Chat:</a:t>
            </a:r>
            <a:r>
              <a:rPr lang="en" sz="1400" b="0" i="0" u="none" strike="noStrike" cap="none">
                <a:solidFill>
                  <a:schemeClr val="dk2"/>
                </a:solidFill>
                <a:latin typeface="Lato"/>
                <a:ea typeface="Lato"/>
                <a:cs typeface="Lato"/>
                <a:sym typeface="Lato"/>
              </a:rPr>
              <a:t> Click “Chat” to send a message to the panelists.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chemeClr val="dk2"/>
              </a:buClr>
              <a:buSzPts val="1800"/>
              <a:buFont typeface="Lato"/>
              <a:buNone/>
            </a:pPr>
            <a:r>
              <a:rPr lang="en" sz="1400" b="1" i="0" u="none" strike="noStrike" cap="none">
                <a:solidFill>
                  <a:schemeClr val="dk2"/>
                </a:solidFill>
                <a:latin typeface="Lato"/>
                <a:ea typeface="Lato"/>
                <a:cs typeface="Lato"/>
                <a:sym typeface="Lato"/>
              </a:rPr>
              <a:t>Raise Hand: </a:t>
            </a:r>
            <a:r>
              <a:rPr lang="en" sz="1400" b="0" i="0" u="none" strike="noStrike" cap="none">
                <a:solidFill>
                  <a:schemeClr val="dk2"/>
                </a:solidFill>
                <a:latin typeface="Lato"/>
                <a:ea typeface="Lato"/>
                <a:cs typeface="Lato"/>
                <a:sym typeface="Lato"/>
              </a:rPr>
              <a:t>Click “Raise Hand” to respond to questions or to ask a question. Once you have spoken, click this button again to lower your hand.</a:t>
            </a:r>
            <a:endParaRPr sz="1400" b="1" i="0" u="none" strike="noStrike" cap="none">
              <a:solidFill>
                <a:schemeClr val="dk2"/>
              </a:solidFill>
              <a:latin typeface="Lato"/>
              <a:ea typeface="Lato"/>
              <a:cs typeface="Lato"/>
              <a:sym typeface="Lato"/>
            </a:endParaRPr>
          </a:p>
          <a:p>
            <a:pPr marL="0" marR="0" lvl="0" indent="0" algn="l" rtl="0">
              <a:lnSpc>
                <a:spcPct val="115000"/>
              </a:lnSpc>
              <a:spcBef>
                <a:spcPts val="1200"/>
              </a:spcBef>
              <a:spcAft>
                <a:spcPts val="0"/>
              </a:spcAft>
              <a:buClr>
                <a:schemeClr val="dk2"/>
              </a:buClr>
              <a:buSzPts val="1800"/>
              <a:buFont typeface="Lato"/>
              <a:buNone/>
            </a:pPr>
            <a:endParaRPr sz="1400" b="0" i="0" u="none" strike="noStrike" cap="none">
              <a:solidFill>
                <a:srgbClr val="000000"/>
              </a:solidFill>
              <a:latin typeface="Arial"/>
              <a:ea typeface="Arial"/>
              <a:cs typeface="Arial"/>
              <a:sym typeface="Arial"/>
            </a:endParaRPr>
          </a:p>
          <a:p>
            <a:pPr marL="114300" marR="0" lvl="0" indent="0" algn="l" rtl="0">
              <a:lnSpc>
                <a:spcPct val="115000"/>
              </a:lnSpc>
              <a:spcBef>
                <a:spcPts val="1200"/>
              </a:spcBef>
              <a:spcAft>
                <a:spcPts val="0"/>
              </a:spcAft>
              <a:buClr>
                <a:schemeClr val="dk2"/>
              </a:buClr>
              <a:buSzPts val="1800"/>
              <a:buFont typeface="Lato"/>
              <a:buNone/>
            </a:pPr>
            <a:endParaRPr sz="1800" b="0" i="0" u="none" strike="noStrike" cap="none">
              <a:solidFill>
                <a:schemeClr val="dk2"/>
              </a:solidFill>
              <a:latin typeface="Lato"/>
              <a:ea typeface="Lato"/>
              <a:cs typeface="Lato"/>
              <a:sym typeface="Lato"/>
            </a:endParaRPr>
          </a:p>
        </p:txBody>
      </p:sp>
      <p:pic>
        <p:nvPicPr>
          <p:cNvPr id="340" name="Google Shape;340;p1" descr="Screenshot of Zoom tool bar"/>
          <p:cNvPicPr preferRelativeResize="0"/>
          <p:nvPr/>
        </p:nvPicPr>
        <p:blipFill rotWithShape="1">
          <a:blip r:embed="rId3">
            <a:alphaModFix/>
          </a:blip>
          <a:srcRect/>
          <a:stretch/>
        </p:blipFill>
        <p:spPr>
          <a:xfrm>
            <a:off x="3322925" y="3703500"/>
            <a:ext cx="5541699" cy="3818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461375" y="123128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How to Sustain Learning and Adapting</a:t>
            </a:r>
            <a:endParaRPr dirty="0"/>
          </a:p>
        </p:txBody>
      </p:sp>
      <p:sp>
        <p:nvSpPr>
          <p:cNvPr id="399" name="Google Shape;399;p10"/>
          <p:cNvSpPr txBox="1">
            <a:spLocks noGrp="1"/>
          </p:cNvSpPr>
          <p:nvPr>
            <p:ph type="body" idx="1"/>
          </p:nvPr>
        </p:nvSpPr>
        <p:spPr>
          <a:xfrm>
            <a:off x="646025" y="2059428"/>
            <a:ext cx="8151300" cy="2382600"/>
          </a:xfrm>
          <a:prstGeom prst="rect">
            <a:avLst/>
          </a:prstGeom>
          <a:noFill/>
          <a:ln>
            <a:noFill/>
          </a:ln>
        </p:spPr>
        <p:txBody>
          <a:bodyPr spcFirstLastPara="1" wrap="square" lIns="91425" tIns="91425" rIns="91425" bIns="91425" anchor="t" anchorCtr="0">
            <a:noAutofit/>
          </a:bodyPr>
          <a:lstStyle/>
          <a:p>
            <a:pPr marL="395288" lvl="0" indent="-277813" algn="l" rtl="0">
              <a:lnSpc>
                <a:spcPct val="120000"/>
              </a:lnSpc>
              <a:spcBef>
                <a:spcPts val="0"/>
              </a:spcBef>
              <a:spcAft>
                <a:spcPts val="0"/>
              </a:spcAft>
              <a:buClr>
                <a:srgbClr val="434343"/>
              </a:buClr>
              <a:buSzPts val="2200"/>
              <a:buChar char="●"/>
            </a:pPr>
            <a:r>
              <a:rPr lang="en" sz="2200">
                <a:solidFill>
                  <a:srgbClr val="434343"/>
                </a:solidFill>
              </a:rPr>
              <a:t>Staff and partners own and drive their own learning, link to global learning</a:t>
            </a:r>
            <a:endParaRPr sz="2200">
              <a:solidFill>
                <a:srgbClr val="434343"/>
              </a:solidFill>
            </a:endParaRPr>
          </a:p>
          <a:p>
            <a:pPr marL="395288" lvl="0" indent="-277813" algn="l" rtl="0">
              <a:lnSpc>
                <a:spcPct val="120000"/>
              </a:lnSpc>
              <a:spcBef>
                <a:spcPts val="600"/>
              </a:spcBef>
              <a:spcAft>
                <a:spcPts val="0"/>
              </a:spcAft>
              <a:buClr>
                <a:srgbClr val="434343"/>
              </a:buClr>
              <a:buSzPts val="2200"/>
              <a:buChar char="●"/>
            </a:pPr>
            <a:r>
              <a:rPr lang="en" sz="2200">
                <a:solidFill>
                  <a:srgbClr val="434343"/>
                </a:solidFill>
              </a:rPr>
              <a:t>Establish learning/feedback loops</a:t>
            </a:r>
            <a:endParaRPr sz="2200">
              <a:solidFill>
                <a:srgbClr val="434343"/>
              </a:solidFill>
            </a:endParaRPr>
          </a:p>
          <a:p>
            <a:pPr marL="395288" lvl="0" indent="-277813" algn="l" rtl="0">
              <a:lnSpc>
                <a:spcPct val="120000"/>
              </a:lnSpc>
              <a:spcBef>
                <a:spcPts val="600"/>
              </a:spcBef>
              <a:spcAft>
                <a:spcPts val="0"/>
              </a:spcAft>
              <a:buClr>
                <a:srgbClr val="434343"/>
              </a:buClr>
              <a:buSzPts val="2200"/>
              <a:buChar char="●"/>
            </a:pPr>
            <a:r>
              <a:rPr lang="en" sz="2200">
                <a:solidFill>
                  <a:srgbClr val="434343"/>
                </a:solidFill>
              </a:rPr>
              <a:t>Develop needs-based capacity building tools and approaches</a:t>
            </a:r>
            <a:endParaRPr sz="2200">
              <a:solidFill>
                <a:srgbClr val="434343"/>
              </a:solidFill>
            </a:endParaRPr>
          </a:p>
          <a:p>
            <a:pPr marL="285750" lvl="0" indent="-160020" algn="l" rtl="0">
              <a:lnSpc>
                <a:spcPct val="115000"/>
              </a:lnSpc>
              <a:spcBef>
                <a:spcPts val="600"/>
              </a:spcBef>
              <a:spcAft>
                <a:spcPts val="600"/>
              </a:spcAft>
              <a:buClr>
                <a:schemeClr val="dk1"/>
              </a:buClr>
              <a:buSzPts val="1980"/>
              <a:buNone/>
            </a:pPr>
            <a:endParaRPr sz="2200">
              <a:solidFill>
                <a:srgbClr val="43434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1"/>
          <p:cNvSpPr txBox="1">
            <a:spLocks noGrp="1"/>
          </p:cNvSpPr>
          <p:nvPr>
            <p:ph type="title"/>
          </p:nvPr>
        </p:nvSpPr>
        <p:spPr>
          <a:xfrm>
            <a:off x="496475" y="43456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dirty="0"/>
              <a:t>Increasing Stakeholder Focus on</a:t>
            </a:r>
            <a:br>
              <a:rPr lang="en" sz="2400" dirty="0"/>
            </a:br>
            <a:r>
              <a:rPr lang="en" sz="2400" dirty="0"/>
              <a:t>Intentional Learning </a:t>
            </a:r>
            <a:endParaRPr sz="2400" dirty="0"/>
          </a:p>
        </p:txBody>
      </p:sp>
      <p:sp>
        <p:nvSpPr>
          <p:cNvPr id="405" name="Google Shape;405;p11"/>
          <p:cNvSpPr txBox="1">
            <a:spLocks noGrp="1"/>
          </p:cNvSpPr>
          <p:nvPr>
            <p:ph type="body" idx="1"/>
          </p:nvPr>
        </p:nvSpPr>
        <p:spPr>
          <a:xfrm>
            <a:off x="559849" y="1642967"/>
            <a:ext cx="8151300" cy="2382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434343"/>
              </a:buClr>
              <a:buSzPts val="1800"/>
              <a:buNone/>
            </a:pPr>
            <a:r>
              <a:rPr lang="en" sz="1900">
                <a:solidFill>
                  <a:srgbClr val="434343"/>
                </a:solidFill>
              </a:rPr>
              <a:t>Stakeholders: Donors, government, and implementing partners</a:t>
            </a:r>
            <a:endParaRPr sz="1900">
              <a:solidFill>
                <a:srgbClr val="434343"/>
              </a:solidFill>
            </a:endParaRPr>
          </a:p>
          <a:p>
            <a:pPr marL="344488" lvl="0" indent="-173038" algn="l" rtl="0">
              <a:lnSpc>
                <a:spcPct val="120000"/>
              </a:lnSpc>
              <a:spcBef>
                <a:spcPts val="600"/>
              </a:spcBef>
              <a:spcAft>
                <a:spcPts val="0"/>
              </a:spcAft>
              <a:buClr>
                <a:srgbClr val="434343"/>
              </a:buClr>
              <a:buSzPts val="1710"/>
              <a:buFont typeface="Arial"/>
              <a:buChar char="•"/>
            </a:pPr>
            <a:r>
              <a:rPr lang="en" sz="1900">
                <a:solidFill>
                  <a:srgbClr val="434343"/>
                </a:solidFill>
              </a:rPr>
              <a:t>Learning and adapting should be part of everyone’s best practice, not just a monitoring and evaluation responsibility</a:t>
            </a:r>
            <a:endParaRPr sz="1900">
              <a:solidFill>
                <a:srgbClr val="434343"/>
              </a:solidFill>
            </a:endParaRPr>
          </a:p>
          <a:p>
            <a:pPr marL="344488" lvl="0" indent="-173038" algn="l" rtl="0">
              <a:lnSpc>
                <a:spcPct val="120000"/>
              </a:lnSpc>
              <a:spcBef>
                <a:spcPts val="600"/>
              </a:spcBef>
              <a:spcAft>
                <a:spcPts val="0"/>
              </a:spcAft>
              <a:buClr>
                <a:srgbClr val="434343"/>
              </a:buClr>
              <a:buSzPts val="1710"/>
              <a:buFont typeface="Arial"/>
              <a:buChar char="•"/>
            </a:pPr>
            <a:r>
              <a:rPr lang="en" sz="1900">
                <a:solidFill>
                  <a:srgbClr val="434343"/>
                </a:solidFill>
              </a:rPr>
              <a:t>Learning and adapting should occur across projects and technical sectors</a:t>
            </a:r>
            <a:endParaRPr sz="1900">
              <a:solidFill>
                <a:srgbClr val="434343"/>
              </a:solidFill>
            </a:endParaRPr>
          </a:p>
          <a:p>
            <a:pPr marL="344488" lvl="0" indent="-173038" algn="l" rtl="0">
              <a:lnSpc>
                <a:spcPct val="120000"/>
              </a:lnSpc>
              <a:spcBef>
                <a:spcPts val="600"/>
              </a:spcBef>
              <a:spcAft>
                <a:spcPts val="600"/>
              </a:spcAft>
              <a:buClr>
                <a:srgbClr val="434343"/>
              </a:buClr>
              <a:buSzPts val="1710"/>
              <a:buFont typeface="Arial"/>
              <a:buChar char="•"/>
            </a:pPr>
            <a:r>
              <a:rPr lang="en" sz="1900">
                <a:solidFill>
                  <a:srgbClr val="434343"/>
                </a:solidFill>
              </a:rPr>
              <a:t>Positions us as thought leaders for system-wide program implementation</a:t>
            </a:r>
            <a:endParaRPr sz="1900">
              <a:solidFill>
                <a:srgbClr val="43434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2"/>
          <p:cNvSpPr txBox="1">
            <a:spLocks noGrp="1"/>
          </p:cNvSpPr>
          <p:nvPr>
            <p:ph type="title"/>
          </p:nvPr>
        </p:nvSpPr>
        <p:spPr>
          <a:xfrm>
            <a:off x="469491" y="127792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Deconstructing Learning</a:t>
            </a:r>
            <a:endParaRPr/>
          </a:p>
        </p:txBody>
      </p:sp>
      <p:sp>
        <p:nvSpPr>
          <p:cNvPr id="411" name="Google Shape;411;p12"/>
          <p:cNvSpPr txBox="1">
            <a:spLocks noGrp="1"/>
          </p:cNvSpPr>
          <p:nvPr>
            <p:ph type="body" idx="1"/>
          </p:nvPr>
        </p:nvSpPr>
        <p:spPr>
          <a:xfrm>
            <a:off x="474179" y="2247343"/>
            <a:ext cx="8072296" cy="2366700"/>
          </a:xfrm>
          <a:prstGeom prst="rect">
            <a:avLst/>
          </a:prstGeom>
          <a:noFill/>
          <a:ln>
            <a:noFill/>
          </a:ln>
        </p:spPr>
        <p:txBody>
          <a:bodyPr spcFirstLastPara="1" wrap="square" lIns="91425" tIns="91425" rIns="91425" bIns="91425" anchor="t" anchorCtr="0">
            <a:noAutofit/>
          </a:bodyPr>
          <a:lstStyle/>
          <a:p>
            <a:pPr marL="398463" lvl="0" indent="-280988" algn="l" rtl="0">
              <a:lnSpc>
                <a:spcPct val="120000"/>
              </a:lnSpc>
              <a:spcBef>
                <a:spcPts val="0"/>
              </a:spcBef>
              <a:spcAft>
                <a:spcPts val="0"/>
              </a:spcAft>
              <a:buSzPts val="1800"/>
              <a:buFont typeface="Lato"/>
              <a:buChar char="•"/>
            </a:pPr>
            <a:r>
              <a:rPr lang="en" sz="2000" dirty="0"/>
              <a:t>The term “learning” is broad and often leaves people confused</a:t>
            </a:r>
            <a:endParaRPr dirty="0"/>
          </a:p>
          <a:p>
            <a:pPr marL="398463" lvl="0" indent="-280988" algn="l" rtl="0">
              <a:lnSpc>
                <a:spcPct val="120000"/>
              </a:lnSpc>
              <a:spcBef>
                <a:spcPts val="600"/>
              </a:spcBef>
              <a:spcAft>
                <a:spcPts val="0"/>
              </a:spcAft>
              <a:buSzPts val="1800"/>
              <a:buFont typeface="Lato"/>
              <a:buChar char="•"/>
            </a:pPr>
            <a:r>
              <a:rPr lang="en" sz="2000" dirty="0"/>
              <a:t>Must deconstruct and define specific learning components </a:t>
            </a:r>
            <a:endParaRPr dirty="0"/>
          </a:p>
          <a:p>
            <a:pPr marL="398463" lvl="0" indent="-280988" algn="l" rtl="0">
              <a:lnSpc>
                <a:spcPct val="120000"/>
              </a:lnSpc>
              <a:spcBef>
                <a:spcPts val="600"/>
              </a:spcBef>
              <a:spcAft>
                <a:spcPts val="0"/>
              </a:spcAft>
              <a:buSzPts val="1800"/>
              <a:buFont typeface="Lato"/>
              <a:buChar char="•"/>
            </a:pPr>
            <a:r>
              <a:rPr lang="en" sz="2000" dirty="0"/>
              <a:t>There is no one way to deconstruct and define learning — rule of thumb: select an approach most relevant to one’s context</a:t>
            </a:r>
            <a:endParaRPr dirty="0"/>
          </a:p>
          <a:p>
            <a:pPr marL="117475" lvl="0" indent="0" algn="l" rtl="0">
              <a:lnSpc>
                <a:spcPct val="120000"/>
              </a:lnSpc>
              <a:spcBef>
                <a:spcPts val="1200"/>
              </a:spcBef>
              <a:spcAft>
                <a:spcPts val="0"/>
              </a:spcAft>
              <a:buSzPts val="1800"/>
              <a:buNone/>
            </a:pPr>
            <a:r>
              <a:rPr lang="en" sz="2000" b="1" dirty="0"/>
              <a:t>Learning agendas</a:t>
            </a:r>
            <a:r>
              <a:rPr lang="en" sz="2000" dirty="0"/>
              <a:t> </a:t>
            </a:r>
            <a:r>
              <a:rPr lang="en" sz="2000" b="1" dirty="0"/>
              <a:t>are one way to approach intentional learning.</a:t>
            </a:r>
            <a:endParaRPr dirty="0"/>
          </a:p>
          <a:p>
            <a:pPr marL="285750" lvl="0" indent="-53975" algn="l" rtl="0">
              <a:lnSpc>
                <a:spcPct val="120000"/>
              </a:lnSpc>
              <a:spcBef>
                <a:spcPts val="0"/>
              </a:spcBef>
              <a:spcAft>
                <a:spcPts val="0"/>
              </a:spcAft>
              <a:buSzPts val="1800"/>
              <a:buFont typeface="Lato"/>
              <a:buNone/>
            </a:pPr>
            <a:endParaRPr sz="2000" dirty="0"/>
          </a:p>
          <a:p>
            <a:pPr marL="0" lvl="0" indent="0" algn="ctr" rtl="0">
              <a:lnSpc>
                <a:spcPct val="120000"/>
              </a:lnSpc>
              <a:spcBef>
                <a:spcPts val="0"/>
              </a:spcBef>
              <a:spcAft>
                <a:spcPts val="0"/>
              </a:spcAft>
              <a:buSzPts val="1800"/>
              <a:buNone/>
            </a:pPr>
            <a:endParaRPr sz="2000" dirty="0"/>
          </a:p>
          <a:p>
            <a:pPr marL="457200" lvl="0" indent="-228600" algn="l" rtl="0">
              <a:lnSpc>
                <a:spcPct val="115000"/>
              </a:lnSpc>
              <a:spcBef>
                <a:spcPts val="0"/>
              </a:spcBef>
              <a:spcAft>
                <a:spcPts val="0"/>
              </a:spcAft>
              <a:buSzPts val="1800"/>
              <a:buNone/>
            </a:pPr>
            <a:endParaRP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2" name="Title 1" hidden="1"/>
          <p:cNvSpPr>
            <a:spLocks noGrp="1"/>
          </p:cNvSpPr>
          <p:nvPr>
            <p:ph type="title" idx="4294967295"/>
          </p:nvPr>
        </p:nvSpPr>
        <p:spPr/>
        <p:txBody>
          <a:bodyPr/>
          <a:lstStyle/>
          <a:p>
            <a:r>
              <a:rPr lang="en-US" dirty="0" smtClean="0"/>
              <a:t>A learning agenda is…</a:t>
            </a:r>
            <a:endParaRPr lang="en-US" dirty="0"/>
          </a:p>
        </p:txBody>
      </p:sp>
      <p:pic>
        <p:nvPicPr>
          <p:cNvPr id="416" name="Google Shape;416;p13" descr="OBM Definition of a Learning Agenda"/>
          <p:cNvPicPr preferRelativeResize="0"/>
          <p:nvPr/>
        </p:nvPicPr>
        <p:blipFill rotWithShape="1">
          <a:blip r:embed="rId3">
            <a:alphaModFix/>
          </a:blip>
          <a:srcRect/>
          <a:stretch/>
        </p:blipFill>
        <p:spPr>
          <a:xfrm>
            <a:off x="1774479" y="241606"/>
            <a:ext cx="5911913" cy="4629162"/>
          </a:xfrm>
          <a:prstGeom prst="rect">
            <a:avLst/>
          </a:prstGeom>
          <a:noFill/>
          <a:ln>
            <a:noFill/>
          </a:ln>
        </p:spPr>
      </p:pic>
      <p:sp>
        <p:nvSpPr>
          <p:cNvPr id="417" name="Google Shape;417;p13"/>
          <p:cNvSpPr txBox="1">
            <a:spLocks noGrp="1"/>
          </p:cNvSpPr>
          <p:nvPr>
            <p:ph type="body" idx="1"/>
          </p:nvPr>
        </p:nvSpPr>
        <p:spPr>
          <a:xfrm>
            <a:off x="0" y="4538400"/>
            <a:ext cx="3842102" cy="605100"/>
          </a:xfrm>
          <a:prstGeom prst="rect">
            <a:avLst/>
          </a:prstGeom>
          <a:noFill/>
          <a:ln>
            <a:noFill/>
          </a:ln>
        </p:spPr>
        <p:txBody>
          <a:bodyPr spcFirstLastPara="1" wrap="square" lIns="91425" tIns="91425" rIns="91425" bIns="91425" anchor="ctr" anchorCtr="0">
            <a:noAutofit/>
          </a:bodyPr>
          <a:lstStyle/>
          <a:p>
            <a:pPr marL="228600" lvl="0" indent="0" algn="l" rtl="0">
              <a:lnSpc>
                <a:spcPct val="100000"/>
              </a:lnSpc>
              <a:spcBef>
                <a:spcPts val="0"/>
              </a:spcBef>
              <a:spcAft>
                <a:spcPts val="0"/>
              </a:spcAft>
              <a:buSzPts val="1800"/>
              <a:buNone/>
            </a:pPr>
            <a:r>
              <a:rPr lang="en" sz="1200" dirty="0"/>
              <a:t>Source: USAID Learning Lab</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4"/>
          <p:cNvSpPr txBox="1">
            <a:spLocks noGrp="1"/>
          </p:cNvSpPr>
          <p:nvPr>
            <p:ph type="title"/>
          </p:nvPr>
        </p:nvSpPr>
        <p:spPr>
          <a:xfrm>
            <a:off x="393181" y="43479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3 Key Elements of a Learning Agenda</a:t>
            </a:r>
            <a:endParaRPr dirty="0"/>
          </a:p>
        </p:txBody>
      </p:sp>
      <p:sp>
        <p:nvSpPr>
          <p:cNvPr id="423" name="Google Shape;423;p14"/>
          <p:cNvSpPr txBox="1">
            <a:spLocks noGrp="1"/>
          </p:cNvSpPr>
          <p:nvPr>
            <p:ph type="body" idx="1"/>
          </p:nvPr>
        </p:nvSpPr>
        <p:spPr>
          <a:xfrm>
            <a:off x="814812" y="1520982"/>
            <a:ext cx="7917900" cy="2731021"/>
          </a:xfrm>
          <a:prstGeom prst="rect">
            <a:avLst/>
          </a:prstGeom>
          <a:noFill/>
          <a:ln>
            <a:noFill/>
          </a:ln>
        </p:spPr>
        <p:txBody>
          <a:bodyPr spcFirstLastPara="1" wrap="square" lIns="91425" tIns="91425" rIns="91425" bIns="91425" anchor="t" anchorCtr="0">
            <a:noAutofit/>
          </a:bodyPr>
          <a:lstStyle/>
          <a:p>
            <a:pPr marL="625475" lvl="0" indent="-401638" algn="l" rtl="0">
              <a:lnSpc>
                <a:spcPct val="120000"/>
              </a:lnSpc>
              <a:spcBef>
                <a:spcPts val="0"/>
              </a:spcBef>
              <a:spcAft>
                <a:spcPts val="0"/>
              </a:spcAft>
              <a:buSzPts val="2400"/>
              <a:buFont typeface="Arial"/>
              <a:buAutoNum type="arabicPeriod"/>
            </a:pPr>
            <a:r>
              <a:rPr lang="en" sz="2400" dirty="0">
                <a:solidFill>
                  <a:srgbClr val="434343"/>
                </a:solidFill>
              </a:rPr>
              <a:t>A set of questions addressing critical knowledge gaps</a:t>
            </a:r>
            <a:endParaRPr dirty="0"/>
          </a:p>
          <a:p>
            <a:pPr marL="625475" lvl="0" indent="-401638" algn="l" rtl="0">
              <a:lnSpc>
                <a:spcPct val="120000"/>
              </a:lnSpc>
              <a:spcBef>
                <a:spcPts val="1000"/>
              </a:spcBef>
              <a:spcAft>
                <a:spcPts val="0"/>
              </a:spcAft>
              <a:buSzPts val="2400"/>
              <a:buFont typeface="Arial"/>
              <a:buAutoNum type="arabicPeriod"/>
            </a:pPr>
            <a:r>
              <a:rPr lang="en" sz="2400" dirty="0">
                <a:solidFill>
                  <a:srgbClr val="434343"/>
                </a:solidFill>
              </a:rPr>
              <a:t>A set of associated activities to answer them</a:t>
            </a:r>
            <a:endParaRPr dirty="0"/>
          </a:p>
          <a:p>
            <a:pPr marL="625475" lvl="0" indent="-401638" algn="l" rtl="0">
              <a:lnSpc>
                <a:spcPct val="120000"/>
              </a:lnSpc>
              <a:spcBef>
                <a:spcPts val="1000"/>
              </a:spcBef>
              <a:spcAft>
                <a:spcPts val="1000"/>
              </a:spcAft>
              <a:buSzPts val="2400"/>
              <a:buFont typeface="Arial"/>
              <a:buAutoNum type="arabicPeriod"/>
            </a:pPr>
            <a:r>
              <a:rPr lang="en" sz="2400" dirty="0">
                <a:solidFill>
                  <a:srgbClr val="434343"/>
                </a:solidFill>
              </a:rPr>
              <a:t>Products aimed at disseminating findings and designed with usage and application in mind</a:t>
            </a:r>
            <a:endParaRPr sz="2400" dirty="0">
              <a:solidFill>
                <a:srgbClr val="434343"/>
              </a:solidFill>
            </a:endParaRPr>
          </a:p>
        </p:txBody>
      </p:sp>
      <p:sp>
        <p:nvSpPr>
          <p:cNvPr id="424" name="Google Shape;424;p14"/>
          <p:cNvSpPr txBox="1"/>
          <p:nvPr/>
        </p:nvSpPr>
        <p:spPr>
          <a:xfrm>
            <a:off x="6486164" y="4568875"/>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Montserrat"/>
                <a:ea typeface="Montserrat"/>
                <a:cs typeface="Montserrat"/>
                <a:sym typeface="Montserrat"/>
              </a:rPr>
              <a:t>Source: USAID Learning Lab </a:t>
            </a:r>
            <a:endParaRPr sz="1200" b="0" i="0" u="none" strike="noStrike" cap="none">
              <a:solidFill>
                <a:srgbClr val="434343"/>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5"/>
          <p:cNvSpPr txBox="1">
            <a:spLocks noGrp="1"/>
          </p:cNvSpPr>
          <p:nvPr>
            <p:ph type="title"/>
          </p:nvPr>
        </p:nvSpPr>
        <p:spPr>
          <a:xfrm>
            <a:off x="329806" y="43597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Purpose of a Learning Agenda</a:t>
            </a:r>
            <a:endParaRPr dirty="0"/>
          </a:p>
        </p:txBody>
      </p:sp>
      <p:sp>
        <p:nvSpPr>
          <p:cNvPr id="430" name="Google Shape;430;p15"/>
          <p:cNvSpPr txBox="1">
            <a:spLocks noGrp="1"/>
          </p:cNvSpPr>
          <p:nvPr>
            <p:ph type="body" idx="1"/>
          </p:nvPr>
        </p:nvSpPr>
        <p:spPr>
          <a:xfrm>
            <a:off x="1032094" y="1346414"/>
            <a:ext cx="7818311" cy="2884719"/>
          </a:xfrm>
          <a:prstGeom prst="rect">
            <a:avLst/>
          </a:prstGeom>
          <a:noFill/>
          <a:ln>
            <a:noFill/>
          </a:ln>
        </p:spPr>
        <p:txBody>
          <a:bodyPr spcFirstLastPara="1" wrap="square" lIns="91425" tIns="91425" rIns="91425" bIns="91425" anchor="t" anchorCtr="0">
            <a:noAutofit/>
          </a:bodyPr>
          <a:lstStyle/>
          <a:p>
            <a:pPr marL="398463" lvl="0" indent="-280988" algn="l" rtl="0">
              <a:lnSpc>
                <a:spcPct val="120000"/>
              </a:lnSpc>
              <a:spcBef>
                <a:spcPts val="0"/>
              </a:spcBef>
              <a:spcAft>
                <a:spcPts val="0"/>
              </a:spcAft>
              <a:buClr>
                <a:srgbClr val="434343"/>
              </a:buClr>
              <a:buSzPts val="1800"/>
              <a:buFont typeface="Lato"/>
              <a:buChar char="•"/>
            </a:pPr>
            <a:r>
              <a:rPr lang="en" sz="2000" dirty="0">
                <a:solidFill>
                  <a:srgbClr val="434343"/>
                </a:solidFill>
              </a:rPr>
              <a:t>Test and explore assumptions and hypotheses throughout implementation; assumptions and hypotheses are inaccurate</a:t>
            </a:r>
            <a:endParaRPr dirty="0"/>
          </a:p>
          <a:p>
            <a:pPr marL="398463" lvl="0" indent="-280988" algn="l" rtl="0">
              <a:lnSpc>
                <a:spcPct val="120000"/>
              </a:lnSpc>
              <a:spcBef>
                <a:spcPts val="600"/>
              </a:spcBef>
              <a:spcAft>
                <a:spcPts val="0"/>
              </a:spcAft>
              <a:buClr>
                <a:srgbClr val="434343"/>
              </a:buClr>
              <a:buSzPts val="1800"/>
              <a:buFont typeface="Lato"/>
              <a:buChar char="•"/>
            </a:pPr>
            <a:r>
              <a:rPr lang="en" sz="2000" dirty="0">
                <a:solidFill>
                  <a:srgbClr val="434343"/>
                </a:solidFill>
              </a:rPr>
              <a:t>Fill knowledge gaps during start-up and beyond</a:t>
            </a:r>
            <a:endParaRPr dirty="0"/>
          </a:p>
          <a:p>
            <a:pPr marL="398463" lvl="0" indent="-280988" algn="l" rtl="0">
              <a:lnSpc>
                <a:spcPct val="120000"/>
              </a:lnSpc>
              <a:spcBef>
                <a:spcPts val="600"/>
              </a:spcBef>
              <a:spcAft>
                <a:spcPts val="0"/>
              </a:spcAft>
              <a:buClr>
                <a:srgbClr val="434343"/>
              </a:buClr>
              <a:buSzPts val="1800"/>
              <a:buFont typeface="Lato"/>
              <a:buChar char="•"/>
            </a:pPr>
            <a:r>
              <a:rPr lang="en" sz="2000" dirty="0">
                <a:solidFill>
                  <a:srgbClr val="434343"/>
                </a:solidFill>
              </a:rPr>
              <a:t>Make informed decisions; support efficiency and effectiveness</a:t>
            </a:r>
            <a:endParaRPr dirty="0"/>
          </a:p>
          <a:p>
            <a:pPr marL="398463" lvl="0" indent="-280988" algn="l" rtl="0">
              <a:lnSpc>
                <a:spcPct val="120000"/>
              </a:lnSpc>
              <a:spcBef>
                <a:spcPts val="600"/>
              </a:spcBef>
              <a:spcAft>
                <a:spcPts val="0"/>
              </a:spcAft>
              <a:buClr>
                <a:srgbClr val="434343"/>
              </a:buClr>
              <a:buSzPts val="1800"/>
              <a:buFont typeface="Lato"/>
              <a:buChar char="•"/>
            </a:pPr>
            <a:r>
              <a:rPr lang="en" sz="2000" dirty="0">
                <a:solidFill>
                  <a:srgbClr val="434343"/>
                </a:solidFill>
              </a:rPr>
              <a:t>Facilitate collaboration with peers and colleagues</a:t>
            </a:r>
            <a:endParaRPr dirty="0"/>
          </a:p>
          <a:p>
            <a:pPr marL="398463" lvl="0" indent="-280988" algn="l" rtl="0">
              <a:lnSpc>
                <a:spcPct val="120000"/>
              </a:lnSpc>
              <a:spcBef>
                <a:spcPts val="600"/>
              </a:spcBef>
              <a:spcAft>
                <a:spcPts val="0"/>
              </a:spcAft>
              <a:buClr>
                <a:srgbClr val="434343"/>
              </a:buClr>
              <a:buSzPts val="1800"/>
              <a:buFont typeface="Lato"/>
              <a:buChar char="•"/>
            </a:pPr>
            <a:r>
              <a:rPr lang="en" sz="2000" dirty="0">
                <a:solidFill>
                  <a:srgbClr val="434343"/>
                </a:solidFill>
              </a:rPr>
              <a:t>Prioritize evaluation and research and determine key indicators</a:t>
            </a:r>
            <a:endParaRPr dirty="0"/>
          </a:p>
          <a:p>
            <a:pPr marL="398463" lvl="0" indent="-280988" algn="l" rtl="0">
              <a:lnSpc>
                <a:spcPct val="115000"/>
              </a:lnSpc>
              <a:spcBef>
                <a:spcPts val="600"/>
              </a:spcBef>
              <a:spcAft>
                <a:spcPts val="0"/>
              </a:spcAft>
              <a:buClr>
                <a:srgbClr val="434343"/>
              </a:buClr>
              <a:buSzPts val="1800"/>
              <a:buNone/>
            </a:pPr>
            <a:endParaRPr sz="2000" dirty="0">
              <a:solidFill>
                <a:srgbClr val="434343"/>
              </a:solidFill>
            </a:endParaRPr>
          </a:p>
        </p:txBody>
      </p:sp>
      <p:sp>
        <p:nvSpPr>
          <p:cNvPr id="431" name="Google Shape;431;p15"/>
          <p:cNvSpPr txBox="1"/>
          <p:nvPr/>
        </p:nvSpPr>
        <p:spPr>
          <a:xfrm>
            <a:off x="6558591" y="4568875"/>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Montserrat"/>
                <a:ea typeface="Montserrat"/>
                <a:cs typeface="Montserrat"/>
                <a:sym typeface="Montserrat"/>
              </a:rPr>
              <a:t>Source: USAID Learning Lab </a:t>
            </a:r>
            <a:endParaRPr sz="1200" b="0" i="0" u="none" strike="noStrike" cap="none">
              <a:solidFill>
                <a:srgbClr val="434343"/>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6"/>
          <p:cNvSpPr txBox="1">
            <a:spLocks noGrp="1"/>
          </p:cNvSpPr>
          <p:nvPr>
            <p:ph type="title"/>
          </p:nvPr>
        </p:nvSpPr>
        <p:spPr>
          <a:xfrm>
            <a:off x="492278" y="75990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Nuts and Bolts of a Learning Agenda</a:t>
            </a:r>
            <a:endParaRPr dirty="0"/>
          </a:p>
        </p:txBody>
      </p:sp>
      <p:sp>
        <p:nvSpPr>
          <p:cNvPr id="437" name="Google Shape;437;p16"/>
          <p:cNvSpPr txBox="1">
            <a:spLocks noGrp="1"/>
          </p:cNvSpPr>
          <p:nvPr>
            <p:ph type="body" idx="1"/>
          </p:nvPr>
        </p:nvSpPr>
        <p:spPr>
          <a:xfrm>
            <a:off x="383641" y="1603889"/>
            <a:ext cx="7782585" cy="2963100"/>
          </a:xfrm>
          <a:prstGeom prst="rect">
            <a:avLst/>
          </a:prstGeom>
          <a:noFill/>
          <a:ln>
            <a:noFill/>
          </a:ln>
        </p:spPr>
        <p:txBody>
          <a:bodyPr spcFirstLastPara="1" wrap="square" lIns="91425" tIns="91425" rIns="91425" bIns="91425" anchor="t" anchorCtr="0">
            <a:noAutofit/>
          </a:bodyPr>
          <a:lstStyle/>
          <a:p>
            <a:pPr marL="514350" lvl="0" indent="-225425" algn="l" rtl="0">
              <a:lnSpc>
                <a:spcPct val="120000"/>
              </a:lnSpc>
              <a:spcBef>
                <a:spcPts val="0"/>
              </a:spcBef>
              <a:spcAft>
                <a:spcPts val="0"/>
              </a:spcAft>
              <a:buSzPts val="2000"/>
              <a:buFont typeface="Arial"/>
              <a:buChar char="•"/>
            </a:pPr>
            <a:r>
              <a:rPr lang="en" sz="2000" dirty="0"/>
              <a:t>During the design phase of a strategy, project, or activity</a:t>
            </a:r>
            <a:endParaRPr dirty="0"/>
          </a:p>
          <a:p>
            <a:pPr marL="514350" lvl="0" indent="-225425" algn="l" rtl="0">
              <a:lnSpc>
                <a:spcPct val="120000"/>
              </a:lnSpc>
              <a:spcBef>
                <a:spcPts val="600"/>
              </a:spcBef>
              <a:spcAft>
                <a:spcPts val="0"/>
              </a:spcAft>
              <a:buSzPts val="2000"/>
              <a:buFont typeface="Arial"/>
              <a:buChar char="•"/>
            </a:pPr>
            <a:r>
              <a:rPr lang="en" sz="2000" dirty="0"/>
              <a:t>Start after developing a Theory of Change, logframe or results framework</a:t>
            </a:r>
            <a:endParaRPr dirty="0"/>
          </a:p>
          <a:p>
            <a:pPr marL="514350" lvl="0" indent="-225425" algn="l" rtl="0">
              <a:lnSpc>
                <a:spcPct val="120000"/>
              </a:lnSpc>
              <a:spcBef>
                <a:spcPts val="600"/>
              </a:spcBef>
              <a:spcAft>
                <a:spcPts val="0"/>
              </a:spcAft>
              <a:buSzPts val="2000"/>
              <a:buFont typeface="Arial"/>
              <a:buChar char="•"/>
            </a:pPr>
            <a:r>
              <a:rPr lang="en" sz="2000" u="sng" dirty="0">
                <a:solidFill>
                  <a:schemeClr val="hlink"/>
                </a:solidFill>
                <a:hlinkClick r:id="rId3"/>
              </a:rPr>
              <a:t>USAID’s Learning Agenda Template </a:t>
            </a:r>
            <a:r>
              <a:rPr lang="en" sz="2000" dirty="0"/>
              <a:t>is a good starting point for putting a learning agenda together</a:t>
            </a:r>
            <a:endParaRPr dirty="0"/>
          </a:p>
          <a:p>
            <a:pPr marL="514350" lvl="0" indent="-111125" algn="l" rtl="0">
              <a:lnSpc>
                <a:spcPct val="115000"/>
              </a:lnSpc>
              <a:spcBef>
                <a:spcPts val="600"/>
              </a:spcBef>
              <a:spcAft>
                <a:spcPts val="0"/>
              </a:spcAft>
              <a:buSzPts val="1800"/>
              <a:buFont typeface="Arial"/>
              <a:buNone/>
            </a:pPr>
            <a:endParaRPr sz="2000" dirty="0"/>
          </a:p>
        </p:txBody>
      </p:sp>
      <p:sp>
        <p:nvSpPr>
          <p:cNvPr id="438" name="Google Shape;438;p16"/>
          <p:cNvSpPr txBox="1"/>
          <p:nvPr/>
        </p:nvSpPr>
        <p:spPr>
          <a:xfrm>
            <a:off x="266433" y="4541789"/>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Montserrat"/>
                <a:ea typeface="Montserrat"/>
                <a:cs typeface="Montserrat"/>
                <a:sym typeface="Montserrat"/>
              </a:rPr>
              <a:t>Source: USAID Learning Lab </a:t>
            </a:r>
            <a:endParaRPr sz="1200" b="0" i="0" u="none" strike="noStrike" cap="none">
              <a:solidFill>
                <a:srgbClr val="434343"/>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7"/>
          <p:cNvSpPr txBox="1">
            <a:spLocks noGrp="1"/>
          </p:cNvSpPr>
          <p:nvPr>
            <p:ph type="title"/>
          </p:nvPr>
        </p:nvSpPr>
        <p:spPr>
          <a:xfrm>
            <a:off x="623400" y="1091336"/>
            <a:ext cx="8520600" cy="59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Learning Agenda Template</a:t>
            </a:r>
            <a:endParaRPr dirty="0"/>
          </a:p>
        </p:txBody>
      </p:sp>
      <p:graphicFrame>
        <p:nvGraphicFramePr>
          <p:cNvPr id="444" name="Google Shape;444;p17" descr="Learning agenda template. It is a 3 column by 2 row table, with the first row column cells saying &quot;Learning Question&quot;, &quot;Learning Activities&quot;, and &quot;Key Decisions / Impact&quot;. The second row is left blank for the user to complete."/>
          <p:cNvGraphicFramePr/>
          <p:nvPr>
            <p:extLst>
              <p:ext uri="{D42A27DB-BD31-4B8C-83A1-F6EECF244321}">
                <p14:modId xmlns:p14="http://schemas.microsoft.com/office/powerpoint/2010/main" val="4001254705"/>
              </p:ext>
            </p:extLst>
          </p:nvPr>
        </p:nvGraphicFramePr>
        <p:xfrm>
          <a:off x="823207" y="2230269"/>
          <a:ext cx="7684050" cy="2111200"/>
        </p:xfrm>
        <a:graphic>
          <a:graphicData uri="http://schemas.openxmlformats.org/drawingml/2006/table">
            <a:tbl>
              <a:tblPr firstRow="1" bandRow="1">
                <a:noFill/>
                <a:tableStyleId>{23BCCC16-ABB5-450E-8942-E00ADBCD372D}</a:tableStyleId>
              </a:tblPr>
              <a:tblGrid>
                <a:gridCol w="2561350">
                  <a:extLst>
                    <a:ext uri="{9D8B030D-6E8A-4147-A177-3AD203B41FA5}">
                      <a16:colId xmlns:a16="http://schemas.microsoft.com/office/drawing/2014/main" val="20000"/>
                    </a:ext>
                  </a:extLst>
                </a:gridCol>
                <a:gridCol w="2561350">
                  <a:extLst>
                    <a:ext uri="{9D8B030D-6E8A-4147-A177-3AD203B41FA5}">
                      <a16:colId xmlns:a16="http://schemas.microsoft.com/office/drawing/2014/main" val="20001"/>
                    </a:ext>
                  </a:extLst>
                </a:gridCol>
                <a:gridCol w="2561350">
                  <a:extLst>
                    <a:ext uri="{9D8B030D-6E8A-4147-A177-3AD203B41FA5}">
                      <a16:colId xmlns:a16="http://schemas.microsoft.com/office/drawing/2014/main" val="20002"/>
                    </a:ext>
                  </a:extLst>
                </a:gridCol>
              </a:tblGrid>
              <a:tr h="1055600">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Lato"/>
                          <a:ea typeface="Lato"/>
                          <a:cs typeface="Lato"/>
                          <a:sym typeface="Lato"/>
                        </a:rPr>
                        <a:t>Learning Question</a:t>
                      </a:r>
                      <a:endParaRPr sz="1800" u="none" strike="noStrike" cap="none">
                        <a:latin typeface="Lato"/>
                        <a:ea typeface="Lato"/>
                        <a:cs typeface="Lato"/>
                        <a:sym typeface="Lato"/>
                      </a:endParaRPr>
                    </a:p>
                  </a:txBody>
                  <a:tcPr marL="91450" marR="91450" marT="45725" marB="45725" anchor="ctr">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Lato"/>
                          <a:ea typeface="Lato"/>
                          <a:cs typeface="Lato"/>
                          <a:sym typeface="Lato"/>
                        </a:rPr>
                        <a:t>Learning Activities </a:t>
                      </a:r>
                      <a:endParaRPr sz="1800" u="none" strike="noStrike" cap="none">
                        <a:latin typeface="Lato"/>
                        <a:ea typeface="Lato"/>
                        <a:cs typeface="Lato"/>
                        <a:sym typeface="Lato"/>
                      </a:endParaRPr>
                    </a:p>
                  </a:txBody>
                  <a:tcPr marL="91450" marR="91450" marT="45725" marB="45725" anchor="ctr">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Lato"/>
                          <a:ea typeface="Lato"/>
                          <a:cs typeface="Lato"/>
                          <a:sym typeface="Lato"/>
                        </a:rPr>
                        <a:t>Key Decisions / Impact</a:t>
                      </a:r>
                      <a:endParaRPr sz="1800" u="none" strike="noStrike" cap="none">
                        <a:latin typeface="Lato"/>
                        <a:ea typeface="Lato"/>
                        <a:cs typeface="Lato"/>
                        <a:sym typeface="Lato"/>
                      </a:endParaRPr>
                    </a:p>
                  </a:txBody>
                  <a:tcPr marL="91450" marR="91450" marT="45725" marB="45725" anchor="ctr">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105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445" name="Google Shape;445;p17"/>
          <p:cNvSpPr txBox="1"/>
          <p:nvPr/>
        </p:nvSpPr>
        <p:spPr>
          <a:xfrm>
            <a:off x="311700" y="4633847"/>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Montserrat"/>
                <a:ea typeface="Montserrat"/>
                <a:cs typeface="Montserrat"/>
                <a:sym typeface="Montserrat"/>
              </a:rPr>
              <a:t>Source: USAID Learning Lab </a:t>
            </a:r>
            <a:endParaRPr sz="1200" b="0" i="0" u="none" strike="noStrike" cap="none">
              <a:solidFill>
                <a:srgbClr val="434343"/>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ReachHealth Case Study Overview</a:t>
            </a:r>
            <a:endParaRPr dirty="0"/>
          </a:p>
        </p:txBody>
      </p:sp>
      <p:sp>
        <p:nvSpPr>
          <p:cNvPr id="451" name="Google Shape;451;p18"/>
          <p:cNvSpPr txBox="1">
            <a:spLocks noGrp="1"/>
          </p:cNvSpPr>
          <p:nvPr>
            <p:ph type="body" idx="1"/>
          </p:nvPr>
        </p:nvSpPr>
        <p:spPr>
          <a:xfrm>
            <a:off x="311700" y="1330859"/>
            <a:ext cx="8520600" cy="3238016"/>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2"/>
              </a:buClr>
              <a:buSzPts val="1800"/>
              <a:buNone/>
            </a:pPr>
            <a:r>
              <a:rPr lang="en" sz="2000" dirty="0">
                <a:solidFill>
                  <a:schemeClr val="dk2"/>
                </a:solidFill>
              </a:rPr>
              <a:t>USAID’s ReachHealth project in the Philippines aims to strengthen government health systems to increase family planning and reduce unintended pregnancy among adolescents.</a:t>
            </a:r>
            <a:endParaRPr sz="2000" dirty="0">
              <a:solidFill>
                <a:schemeClr val="dk2"/>
              </a:solidFill>
            </a:endParaRPr>
          </a:p>
          <a:p>
            <a:pPr marL="590550" lvl="0" indent="-457200" algn="l" rtl="0">
              <a:lnSpc>
                <a:spcPct val="120000"/>
              </a:lnSpc>
              <a:spcBef>
                <a:spcPts val="600"/>
              </a:spcBef>
              <a:spcAft>
                <a:spcPts val="0"/>
              </a:spcAft>
              <a:buClr>
                <a:schemeClr val="dk2"/>
              </a:buClr>
              <a:buSzPts val="2000"/>
              <a:buFont typeface="Arial"/>
              <a:buAutoNum type="arabicPeriod"/>
            </a:pPr>
            <a:r>
              <a:rPr lang="en" sz="2000" dirty="0">
                <a:solidFill>
                  <a:schemeClr val="dk2"/>
                </a:solidFill>
              </a:rPr>
              <a:t>Developed Theory of Change and results frameworks (with indicators)</a:t>
            </a:r>
            <a:endParaRPr dirty="0"/>
          </a:p>
          <a:p>
            <a:pPr marL="590550" lvl="0" indent="-457200" algn="l" rtl="0">
              <a:lnSpc>
                <a:spcPct val="120000"/>
              </a:lnSpc>
              <a:spcBef>
                <a:spcPts val="600"/>
              </a:spcBef>
              <a:spcAft>
                <a:spcPts val="0"/>
              </a:spcAft>
              <a:buClr>
                <a:schemeClr val="dk2"/>
              </a:buClr>
              <a:buSzPts val="2000"/>
              <a:buFont typeface="Arial"/>
              <a:buAutoNum type="arabicPeriod"/>
            </a:pPr>
            <a:r>
              <a:rPr lang="en" sz="2000" dirty="0"/>
              <a:t>Through creation of a learning platform and feedback loop, solicited curriculum feedback from adolescents, community educators, peer leaders, teachers, and government staff</a:t>
            </a:r>
            <a:endParaRPr dirty="0"/>
          </a:p>
          <a:p>
            <a:pPr marL="571500" lvl="0" indent="-330200" algn="l" rtl="0">
              <a:lnSpc>
                <a:spcPct val="115000"/>
              </a:lnSpc>
              <a:spcBef>
                <a:spcPts val="0"/>
              </a:spcBef>
              <a:spcAft>
                <a:spcPts val="0"/>
              </a:spcAft>
              <a:buClr>
                <a:schemeClr val="dk2"/>
              </a:buClr>
              <a:buSzPts val="2000"/>
              <a:buFont typeface="Arial"/>
              <a:buNone/>
            </a:pPr>
            <a:endParaRPr sz="2000" dirty="0">
              <a:solidFill>
                <a:schemeClr val="dk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ReachHealth Case Study Overview (cont.)</a:t>
            </a:r>
            <a:endParaRPr dirty="0"/>
          </a:p>
        </p:txBody>
      </p:sp>
      <p:sp>
        <p:nvSpPr>
          <p:cNvPr id="457" name="Google Shape;457;p19"/>
          <p:cNvSpPr txBox="1">
            <a:spLocks noGrp="1"/>
          </p:cNvSpPr>
          <p:nvPr>
            <p:ph type="body" idx="1"/>
          </p:nvPr>
        </p:nvSpPr>
        <p:spPr>
          <a:xfrm>
            <a:off x="311700" y="1348965"/>
            <a:ext cx="7963167" cy="3238016"/>
          </a:xfrm>
          <a:prstGeom prst="rect">
            <a:avLst/>
          </a:prstGeom>
          <a:noFill/>
          <a:ln>
            <a:noFill/>
          </a:ln>
        </p:spPr>
        <p:txBody>
          <a:bodyPr spcFirstLastPara="1" wrap="square" lIns="91425" tIns="91425" rIns="91425" bIns="91425" anchor="t" anchorCtr="0">
            <a:noAutofit/>
          </a:bodyPr>
          <a:lstStyle/>
          <a:p>
            <a:pPr marL="684212" lvl="0" indent="-457200" algn="l" rtl="0">
              <a:lnSpc>
                <a:spcPct val="120000"/>
              </a:lnSpc>
              <a:spcBef>
                <a:spcPts val="600"/>
              </a:spcBef>
              <a:spcAft>
                <a:spcPts val="0"/>
              </a:spcAft>
              <a:buClr>
                <a:schemeClr val="dk2"/>
              </a:buClr>
              <a:buSzPts val="2000"/>
              <a:buFont typeface="Arial"/>
              <a:buAutoNum type="arabicPeriod" startAt="3"/>
            </a:pPr>
            <a:r>
              <a:rPr lang="en" sz="2000" dirty="0">
                <a:solidFill>
                  <a:schemeClr val="dk2"/>
                </a:solidFill>
              </a:rPr>
              <a:t>Based on feedback, identified a disconnect between the curriculum (which was mainly paper based) and adolescents (who are tech savvy and active consumers of technology)</a:t>
            </a:r>
            <a:endParaRPr dirty="0"/>
          </a:p>
          <a:p>
            <a:pPr marL="684212" lvl="0" indent="-457200" algn="l" rtl="0">
              <a:lnSpc>
                <a:spcPct val="120000"/>
              </a:lnSpc>
              <a:spcBef>
                <a:spcPts val="600"/>
              </a:spcBef>
              <a:spcAft>
                <a:spcPts val="0"/>
              </a:spcAft>
              <a:buClr>
                <a:schemeClr val="dk2"/>
              </a:buClr>
              <a:buSzPts val="2000"/>
              <a:buFont typeface="Arial"/>
              <a:buAutoNum type="arabicPeriod" startAt="3"/>
            </a:pPr>
            <a:r>
              <a:rPr lang="en" sz="2000" dirty="0">
                <a:solidFill>
                  <a:schemeClr val="dk2"/>
                </a:solidFill>
              </a:rPr>
              <a:t>Created a learning agenda question to explore the effectiveness of an online v. paper-based curriculum</a:t>
            </a:r>
            <a:endParaRPr dirty="0"/>
          </a:p>
          <a:p>
            <a:pPr marL="457200" lvl="0" indent="-228600" algn="l" rtl="0">
              <a:lnSpc>
                <a:spcPct val="115000"/>
              </a:lnSpc>
              <a:spcBef>
                <a:spcPts val="0"/>
              </a:spcBef>
              <a:spcAft>
                <a:spcPts val="0"/>
              </a:spcAft>
              <a:buSzPts val="1800"/>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
          <p:cNvSpPr txBox="1">
            <a:spLocks noGrp="1"/>
          </p:cNvSpPr>
          <p:nvPr>
            <p:ph type="ctrTitle"/>
          </p:nvPr>
        </p:nvSpPr>
        <p:spPr>
          <a:xfrm>
            <a:off x="387900" y="996875"/>
            <a:ext cx="61182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sz="2800" dirty="0"/>
              <a:t>Bringing Your TPP Program’s Learning Agenda to Life</a:t>
            </a:r>
            <a:endParaRPr sz="2800" dirty="0"/>
          </a:p>
        </p:txBody>
      </p:sp>
      <p:sp>
        <p:nvSpPr>
          <p:cNvPr id="346" name="Google Shape;346;p2"/>
          <p:cNvSpPr txBox="1">
            <a:spLocks noGrp="1"/>
          </p:cNvSpPr>
          <p:nvPr>
            <p:ph type="subTitle" idx="1"/>
          </p:nvPr>
        </p:nvSpPr>
        <p:spPr>
          <a:xfrm>
            <a:off x="387900" y="3416450"/>
            <a:ext cx="42639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000" dirty="0">
                <a:latin typeface="Lato"/>
                <a:ea typeface="Lato"/>
                <a:cs typeface="Lato"/>
                <a:sym typeface="Lato"/>
              </a:rPr>
              <a:t>May 26, 2021</a:t>
            </a:r>
            <a:endParaRPr sz="2000"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Learning Agenda: Philippines Case Study </a:t>
            </a:r>
            <a:endParaRPr dirty="0"/>
          </a:p>
        </p:txBody>
      </p:sp>
      <p:graphicFrame>
        <p:nvGraphicFramePr>
          <p:cNvPr id="463" name="Google Shape;463;p23" descr="The learning agenda table filled out."/>
          <p:cNvGraphicFramePr/>
          <p:nvPr>
            <p:extLst>
              <p:ext uri="{D42A27DB-BD31-4B8C-83A1-F6EECF244321}">
                <p14:modId xmlns:p14="http://schemas.microsoft.com/office/powerpoint/2010/main" val="2015572815"/>
              </p:ext>
            </p:extLst>
          </p:nvPr>
        </p:nvGraphicFramePr>
        <p:xfrm>
          <a:off x="550387" y="1393051"/>
          <a:ext cx="8043225" cy="3114270"/>
        </p:xfrm>
        <a:graphic>
          <a:graphicData uri="http://schemas.openxmlformats.org/drawingml/2006/table">
            <a:tbl>
              <a:tblPr firstRow="1" bandRow="1">
                <a:noFill/>
                <a:tableStyleId>{23BCCC16-ABB5-450E-8942-E00ADBCD372D}</a:tableStyleId>
              </a:tblPr>
              <a:tblGrid>
                <a:gridCol w="2681075">
                  <a:extLst>
                    <a:ext uri="{9D8B030D-6E8A-4147-A177-3AD203B41FA5}">
                      <a16:colId xmlns:a16="http://schemas.microsoft.com/office/drawing/2014/main" val="20000"/>
                    </a:ext>
                  </a:extLst>
                </a:gridCol>
                <a:gridCol w="2681075">
                  <a:extLst>
                    <a:ext uri="{9D8B030D-6E8A-4147-A177-3AD203B41FA5}">
                      <a16:colId xmlns:a16="http://schemas.microsoft.com/office/drawing/2014/main" val="20001"/>
                    </a:ext>
                  </a:extLst>
                </a:gridCol>
                <a:gridCol w="2681075">
                  <a:extLst>
                    <a:ext uri="{9D8B030D-6E8A-4147-A177-3AD203B41FA5}">
                      <a16:colId xmlns:a16="http://schemas.microsoft.com/office/drawing/2014/main" val="20002"/>
                    </a:ext>
                  </a:extLst>
                </a:gridCol>
              </a:tblGrid>
              <a:tr h="462500">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dirty="0">
                          <a:latin typeface="Lato"/>
                          <a:ea typeface="Lato"/>
                          <a:cs typeface="Lato"/>
                          <a:sym typeface="Lato"/>
                        </a:rPr>
                        <a:t>Learning Question</a:t>
                      </a:r>
                      <a:endParaRPr sz="1800" u="none" strike="noStrike" cap="none" dirty="0">
                        <a:latin typeface="Lato"/>
                        <a:ea typeface="Lato"/>
                        <a:cs typeface="Lato"/>
                        <a:sym typeface="Lato"/>
                      </a:endParaRPr>
                    </a:p>
                  </a:txBody>
                  <a:tcPr marL="91450" marR="91450" marT="45725" marB="45725" anchor="ctr">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Lato"/>
                          <a:ea typeface="Lato"/>
                          <a:cs typeface="Lato"/>
                          <a:sym typeface="Lato"/>
                        </a:rPr>
                        <a:t>Learning Activities </a:t>
                      </a:r>
                      <a:endParaRPr sz="1800" u="none" strike="noStrike" cap="none">
                        <a:latin typeface="Lato"/>
                        <a:ea typeface="Lato"/>
                        <a:cs typeface="Lato"/>
                        <a:sym typeface="Lato"/>
                      </a:endParaRPr>
                    </a:p>
                  </a:txBody>
                  <a:tcPr marL="91450" marR="91450" marT="45725" marB="45725" anchor="ctr">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Lato"/>
                          <a:ea typeface="Lato"/>
                          <a:cs typeface="Lato"/>
                          <a:sym typeface="Lato"/>
                        </a:rPr>
                        <a:t>Key Decisions / Impact</a:t>
                      </a:r>
                      <a:endParaRPr sz="1800" u="none" strike="noStrike" cap="none">
                        <a:latin typeface="Lato"/>
                        <a:ea typeface="Lato"/>
                        <a:cs typeface="Lato"/>
                        <a:sym typeface="Lato"/>
                      </a:endParaRPr>
                    </a:p>
                  </a:txBody>
                  <a:tcPr marL="91450" marR="91450" marT="45725" marB="45725" anchor="ctr">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508900">
                <a:tc>
                  <a:txBody>
                    <a:bodyPr/>
                    <a:lstStyle/>
                    <a:p>
                      <a:pPr marL="0" marR="0" lvl="0" indent="0" algn="l" rtl="0">
                        <a:lnSpc>
                          <a:spcPct val="120000"/>
                        </a:lnSpc>
                        <a:spcBef>
                          <a:spcPts val="0"/>
                        </a:spcBef>
                        <a:spcAft>
                          <a:spcPts val="0"/>
                        </a:spcAft>
                        <a:buClr>
                          <a:srgbClr val="000000"/>
                        </a:buClr>
                        <a:buSzPts val="1400"/>
                        <a:buFont typeface="Arial"/>
                        <a:buNone/>
                      </a:pPr>
                      <a:r>
                        <a:rPr lang="en" sz="1400" u="none" strike="noStrike" cap="none" dirty="0">
                          <a:solidFill>
                            <a:srgbClr val="434343"/>
                          </a:solidFill>
                          <a:latin typeface="Lato"/>
                          <a:ea typeface="Lato"/>
                          <a:cs typeface="Lato"/>
                          <a:sym typeface="Lato"/>
                        </a:rPr>
                        <a:t>What are the most effective delivery means for increased pregnancy prevention awareness and knowledge among adolescents in ReachHealth target areas?</a:t>
                      </a:r>
                      <a:endParaRPr sz="1400" u="none" strike="noStrike" cap="none" dirty="0">
                        <a:solidFill>
                          <a:srgbClr val="434343"/>
                        </a:solidFill>
                        <a:latin typeface="Lato"/>
                        <a:ea typeface="Lato"/>
                        <a:cs typeface="Lato"/>
                        <a:sym typeface="Lato"/>
                      </a:endParaRPr>
                    </a:p>
                  </a:txBody>
                  <a:tcPr marL="91450" marR="91450" marT="45725" marB="457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rgbClr val="000000"/>
                        </a:buClr>
                        <a:buSzPts val="1400"/>
                        <a:buFont typeface="Arial"/>
                        <a:buNone/>
                      </a:pPr>
                      <a:r>
                        <a:rPr lang="en" sz="1400" u="none" strike="noStrike" cap="none" dirty="0">
                          <a:solidFill>
                            <a:srgbClr val="434343"/>
                          </a:solidFill>
                          <a:latin typeface="Lato"/>
                          <a:ea typeface="Lato"/>
                          <a:cs typeface="Lato"/>
                          <a:sym typeface="Lato"/>
                        </a:rPr>
                        <a:t>Quasi-experimental mixed-methods study with comparison arm (no curriculum) and three treatment arms:</a:t>
                      </a:r>
                      <a:endParaRPr sz="1400" u="none" strike="noStrike" cap="none" dirty="0">
                        <a:solidFill>
                          <a:srgbClr val="434343"/>
                        </a:solidFill>
                        <a:latin typeface="Lato"/>
                        <a:ea typeface="Lato"/>
                        <a:cs typeface="Lato"/>
                        <a:sym typeface="Lato"/>
                      </a:endParaRPr>
                    </a:p>
                    <a:p>
                      <a:pPr marL="457200" marR="0" lvl="0" indent="-317500" algn="l" rtl="0">
                        <a:lnSpc>
                          <a:spcPct val="120000"/>
                        </a:lnSpc>
                        <a:spcBef>
                          <a:spcPts val="0"/>
                        </a:spcBef>
                        <a:spcAft>
                          <a:spcPts val="0"/>
                        </a:spcAft>
                        <a:buClr>
                          <a:srgbClr val="000000"/>
                        </a:buClr>
                        <a:buSzPts val="1400"/>
                        <a:buFont typeface="Lato"/>
                        <a:buAutoNum type="arabicPeriod"/>
                      </a:pPr>
                      <a:r>
                        <a:rPr lang="en" sz="1400" u="none" strike="noStrike" cap="none" dirty="0">
                          <a:solidFill>
                            <a:srgbClr val="434343"/>
                          </a:solidFill>
                          <a:latin typeface="Lato"/>
                          <a:ea typeface="Lato"/>
                          <a:cs typeface="Lato"/>
                          <a:sym typeface="Lato"/>
                        </a:rPr>
                        <a:t>Paper only</a:t>
                      </a:r>
                      <a:endParaRPr sz="1400" u="none" strike="noStrike" cap="none" dirty="0">
                        <a:solidFill>
                          <a:srgbClr val="434343"/>
                        </a:solidFill>
                        <a:latin typeface="Lato"/>
                        <a:ea typeface="Lato"/>
                        <a:cs typeface="Lato"/>
                        <a:sym typeface="Lato"/>
                      </a:endParaRPr>
                    </a:p>
                    <a:p>
                      <a:pPr marL="457200" marR="0" lvl="0" indent="-317500" algn="l" rtl="0">
                        <a:lnSpc>
                          <a:spcPct val="120000"/>
                        </a:lnSpc>
                        <a:spcBef>
                          <a:spcPts val="0"/>
                        </a:spcBef>
                        <a:spcAft>
                          <a:spcPts val="0"/>
                        </a:spcAft>
                        <a:buClr>
                          <a:srgbClr val="000000"/>
                        </a:buClr>
                        <a:buSzPts val="1400"/>
                        <a:buFont typeface="Lato"/>
                        <a:buAutoNum type="arabicPeriod"/>
                      </a:pPr>
                      <a:r>
                        <a:rPr lang="en" sz="1400" u="none" strike="noStrike" cap="none" dirty="0">
                          <a:solidFill>
                            <a:srgbClr val="434343"/>
                          </a:solidFill>
                          <a:latin typeface="Lato"/>
                          <a:ea typeface="Lato"/>
                          <a:cs typeface="Lato"/>
                          <a:sym typeface="Lato"/>
                        </a:rPr>
                        <a:t>Online only</a:t>
                      </a:r>
                      <a:endParaRPr sz="1400" u="none" strike="noStrike" cap="none" dirty="0">
                        <a:solidFill>
                          <a:srgbClr val="434343"/>
                        </a:solidFill>
                        <a:latin typeface="Lato"/>
                        <a:ea typeface="Lato"/>
                        <a:cs typeface="Lato"/>
                        <a:sym typeface="Lato"/>
                      </a:endParaRPr>
                    </a:p>
                    <a:p>
                      <a:pPr marL="457200" marR="0" lvl="0" indent="-317500" algn="l" rtl="0">
                        <a:lnSpc>
                          <a:spcPct val="120000"/>
                        </a:lnSpc>
                        <a:spcBef>
                          <a:spcPts val="0"/>
                        </a:spcBef>
                        <a:spcAft>
                          <a:spcPts val="0"/>
                        </a:spcAft>
                        <a:buClr>
                          <a:srgbClr val="000000"/>
                        </a:buClr>
                        <a:buSzPts val="1400"/>
                        <a:buFont typeface="Lato"/>
                        <a:buAutoNum type="arabicPeriod"/>
                      </a:pPr>
                      <a:r>
                        <a:rPr lang="en" sz="1400" u="none" strike="noStrike" cap="none" dirty="0">
                          <a:solidFill>
                            <a:srgbClr val="434343"/>
                          </a:solidFill>
                          <a:latin typeface="Lato"/>
                          <a:ea typeface="Lato"/>
                          <a:cs typeface="Lato"/>
                          <a:sym typeface="Lato"/>
                        </a:rPr>
                        <a:t>Paper+online</a:t>
                      </a:r>
                      <a:endParaRPr sz="1400" u="none" strike="noStrike" cap="none" dirty="0">
                        <a:solidFill>
                          <a:srgbClr val="434343"/>
                        </a:solidFill>
                        <a:latin typeface="Lato"/>
                        <a:ea typeface="Lato"/>
                        <a:cs typeface="Lato"/>
                        <a:sym typeface="Lato"/>
                      </a:endParaRPr>
                    </a:p>
                  </a:txBody>
                  <a:tcPr marL="91450" marR="91450" marT="45725" marB="457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rgbClr val="000000"/>
                        </a:buClr>
                        <a:buSzPts val="1400"/>
                        <a:buFont typeface="Arial"/>
                        <a:buNone/>
                      </a:pPr>
                      <a:r>
                        <a:rPr lang="en" sz="1400" u="none" strike="noStrike" cap="none" dirty="0">
                          <a:solidFill>
                            <a:srgbClr val="434343"/>
                          </a:solidFill>
                          <a:latin typeface="Lato"/>
                          <a:ea typeface="Lato"/>
                          <a:cs typeface="Lato"/>
                          <a:sym typeface="Lato"/>
                        </a:rPr>
                        <a:t>Study is ongoing. Preliminary findings indicate that the online only and paper+online arms lead to higher awareness and knowledge compared to paper only. And the effects are similar. Project and government are discussing how to use this learning for making curriculum delivery changes</a:t>
                      </a:r>
                      <a:endParaRPr sz="1400" u="none" strike="noStrike" cap="none" dirty="0">
                        <a:solidFill>
                          <a:srgbClr val="434343"/>
                        </a:solidFill>
                        <a:latin typeface="Lato"/>
                        <a:ea typeface="Lato"/>
                        <a:cs typeface="Lato"/>
                        <a:sym typeface="Lato"/>
                      </a:endParaRPr>
                    </a:p>
                  </a:txBody>
                  <a:tcPr marL="91450" marR="91450" marT="45725" marB="457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2" name="Text Placeholder 1" hidden="1"/>
          <p:cNvSpPr>
            <a:spLocks noGrp="1"/>
          </p:cNvSpPr>
          <p:nvPr>
            <p:ph type="body" idx="4294967295"/>
          </p:nvPr>
        </p:nvSpPr>
        <p:spPr/>
        <p:txBody>
          <a:bodyPr/>
          <a:lstStyle/>
          <a:p>
            <a:r>
              <a:rPr lang="en-US" dirty="0" smtClean="0"/>
              <a:t>Learning</a:t>
            </a:r>
            <a:r>
              <a:rPr lang="en-US" baseline="0" dirty="0" smtClean="0"/>
              <a:t> Question: what are the most effective delivery means for increased pregnancy prevention awareness and knowledge among adolescents in </a:t>
            </a:r>
            <a:r>
              <a:rPr lang="en-US" baseline="0" dirty="0" err="1" smtClean="0"/>
              <a:t>ReachHealth</a:t>
            </a:r>
            <a:r>
              <a:rPr lang="en-US" baseline="0" dirty="0" smtClean="0"/>
              <a:t> target areas?</a:t>
            </a:r>
          </a:p>
          <a:p>
            <a:pPr rtl="0"/>
            <a:r>
              <a:rPr lang="en-US" baseline="0" dirty="0" smtClean="0"/>
              <a:t>Learning Activities: </a:t>
            </a:r>
            <a:r>
              <a:rPr lang="en-US" sz="1800" b="0" i="0" u="none" strike="noStrike" cap="none" dirty="0" smtClean="0">
                <a:solidFill>
                  <a:schemeClr val="dk2"/>
                </a:solidFill>
                <a:effectLst/>
                <a:latin typeface="Lato"/>
                <a:ea typeface="Lato"/>
                <a:cs typeface="Lato"/>
                <a:sym typeface="Lato"/>
              </a:rPr>
              <a:t>Quasi-experimental mixed-methods study with comparison arm (no curriculum) and three treatment arms:</a:t>
            </a:r>
            <a:r>
              <a:rPr lang="en-US" sz="1800" b="0" i="0" u="none" strike="noStrike" cap="none" baseline="0" dirty="0" smtClean="0">
                <a:solidFill>
                  <a:schemeClr val="dk2"/>
                </a:solidFill>
                <a:effectLst/>
                <a:latin typeface="Lato"/>
                <a:ea typeface="Lato"/>
                <a:cs typeface="Lato"/>
                <a:sym typeface="Lato"/>
              </a:rPr>
              <a:t> </a:t>
            </a:r>
            <a:r>
              <a:rPr lang="en-US" sz="1800" b="0" i="0" u="none" strike="noStrike" cap="none" dirty="0" smtClean="0">
                <a:solidFill>
                  <a:schemeClr val="dk2"/>
                </a:solidFill>
                <a:effectLst/>
                <a:latin typeface="Lato"/>
                <a:ea typeface="Lato"/>
                <a:cs typeface="Lato"/>
                <a:sym typeface="Lato"/>
              </a:rPr>
              <a:t>Paper only, Online only, </a:t>
            </a:r>
            <a:r>
              <a:rPr lang="en-US" sz="1800" b="0" i="0" u="none" strike="noStrike" cap="none" dirty="0" err="1" smtClean="0">
                <a:solidFill>
                  <a:schemeClr val="dk2"/>
                </a:solidFill>
                <a:effectLst/>
                <a:latin typeface="Lato"/>
                <a:ea typeface="Lato"/>
                <a:cs typeface="Lato"/>
                <a:sym typeface="Lato"/>
              </a:rPr>
              <a:t>Paper+online</a:t>
            </a:r>
            <a:r>
              <a:rPr lang="en-US" sz="1800" b="0" i="0" u="none" strike="noStrike" cap="none" dirty="0" smtClean="0">
                <a:solidFill>
                  <a:schemeClr val="dk2"/>
                </a:solidFill>
                <a:effectLst/>
                <a:latin typeface="Lato"/>
                <a:ea typeface="Lato"/>
                <a:cs typeface="Lato"/>
                <a:sym typeface="Lato"/>
              </a:rPr>
              <a:t>.</a:t>
            </a:r>
          </a:p>
          <a:p>
            <a:pPr marL="457200" marR="0" lvl="0" indent="-342900" algn="l" defTabSz="914400" rtl="0" eaLnBrk="1" fontAlgn="auto" latinLnBrk="0" hangingPunct="1">
              <a:lnSpc>
                <a:spcPct val="115000"/>
              </a:lnSpc>
              <a:spcBef>
                <a:spcPts val="0"/>
              </a:spcBef>
              <a:spcAft>
                <a:spcPts val="0"/>
              </a:spcAft>
              <a:buClr>
                <a:schemeClr val="dk2"/>
              </a:buClr>
              <a:buSzPts val="1800"/>
              <a:buFont typeface="Lato"/>
              <a:buChar char="●"/>
              <a:tabLst/>
              <a:defRPr/>
            </a:pPr>
            <a:r>
              <a:rPr lang="en-US" sz="1800" b="0" i="0" u="none" strike="noStrike" cap="none" dirty="0" smtClean="0">
                <a:solidFill>
                  <a:schemeClr val="dk2"/>
                </a:solidFill>
                <a:effectLst/>
                <a:latin typeface="Lato"/>
                <a:sym typeface="Lato"/>
              </a:rPr>
              <a:t>Key Decisions/Impact: </a:t>
            </a:r>
            <a:r>
              <a:rPr lang="en-US" sz="1800" b="0" i="0" u="none" strike="noStrike" cap="none" dirty="0" smtClean="0">
                <a:solidFill>
                  <a:schemeClr val="dk2"/>
                </a:solidFill>
                <a:effectLst/>
                <a:latin typeface="Lato"/>
                <a:ea typeface="Lato"/>
                <a:cs typeface="Lato"/>
                <a:sym typeface="Lato"/>
              </a:rPr>
              <a:t>Study is ongoing. Preliminary findings indicate that the online only and </a:t>
            </a:r>
            <a:r>
              <a:rPr lang="en-US" sz="1800" b="0" i="0" u="none" strike="noStrike" cap="none" dirty="0" err="1" smtClean="0">
                <a:solidFill>
                  <a:schemeClr val="dk2"/>
                </a:solidFill>
                <a:effectLst/>
                <a:latin typeface="Lato"/>
                <a:ea typeface="Lato"/>
                <a:cs typeface="Lato"/>
                <a:sym typeface="Lato"/>
              </a:rPr>
              <a:t>paper+online</a:t>
            </a:r>
            <a:r>
              <a:rPr lang="en-US" sz="1800" b="0" i="0" u="none" strike="noStrike" cap="none" dirty="0" smtClean="0">
                <a:solidFill>
                  <a:schemeClr val="dk2"/>
                </a:solidFill>
                <a:effectLst/>
                <a:latin typeface="Lato"/>
                <a:ea typeface="Lato"/>
                <a:cs typeface="Lato"/>
                <a:sym typeface="Lato"/>
              </a:rPr>
              <a:t> arms lead to higher awareness and knowledge compared to paper only. And the effects are similar. Project and government are discussing how to use this learning for making curriculum delivery changes</a:t>
            </a:r>
            <a:endParaRPr lang="en-US" dirty="0" smtClean="0">
              <a:effectLst/>
            </a:endParaRPr>
          </a:p>
          <a:p>
            <a:pPr rtl="0"/>
            <a:endParaRPr lang="en-US" dirty="0" smtClean="0">
              <a:effectLst/>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4"/>
          <p:cNvSpPr txBox="1">
            <a:spLocks noGrp="1"/>
          </p:cNvSpPr>
          <p:nvPr>
            <p:ph type="title"/>
          </p:nvPr>
        </p:nvSpPr>
        <p:spPr>
          <a:xfrm>
            <a:off x="584244" y="686334"/>
            <a:ext cx="8520600" cy="59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Tricks and Tips for</a:t>
            </a:r>
            <a:br>
              <a:rPr lang="en" dirty="0"/>
            </a:br>
            <a:r>
              <a:rPr lang="en" dirty="0"/>
              <a:t>Better Learning</a:t>
            </a:r>
            <a:endParaRPr dirty="0"/>
          </a:p>
        </p:txBody>
      </p:sp>
      <p:sp>
        <p:nvSpPr>
          <p:cNvPr id="469" name="Google Shape;469;p24"/>
          <p:cNvSpPr txBox="1"/>
          <p:nvPr/>
        </p:nvSpPr>
        <p:spPr>
          <a:xfrm>
            <a:off x="769545" y="1912821"/>
            <a:ext cx="7950829" cy="2838000"/>
          </a:xfrm>
          <a:prstGeom prst="rect">
            <a:avLst/>
          </a:prstGeom>
          <a:noFill/>
          <a:ln>
            <a:noFill/>
          </a:ln>
        </p:spPr>
        <p:txBody>
          <a:bodyPr spcFirstLastPara="1" wrap="square" lIns="91425" tIns="91425" rIns="91425" bIns="91425" anchor="t" anchorCtr="0">
            <a:noAutofit/>
          </a:bodyPr>
          <a:lstStyle/>
          <a:p>
            <a:pPr marL="285750" marR="0" lvl="0" indent="-231775" algn="l" rtl="0">
              <a:lnSpc>
                <a:spcPct val="120000"/>
              </a:lnSpc>
              <a:spcBef>
                <a:spcPts val="0"/>
              </a:spcBef>
              <a:spcAft>
                <a:spcPts val="0"/>
              </a:spcAft>
              <a:buClr>
                <a:srgbClr val="434343"/>
              </a:buClr>
              <a:buSzPts val="2100"/>
              <a:buFont typeface="Arial"/>
              <a:buChar char="•"/>
            </a:pPr>
            <a:r>
              <a:rPr lang="en" sz="2100" dirty="0">
                <a:solidFill>
                  <a:srgbClr val="434343"/>
                </a:solidFill>
                <a:latin typeface="Lato"/>
                <a:ea typeface="Lato"/>
                <a:cs typeface="Lato"/>
                <a:sym typeface="Lato"/>
              </a:rPr>
              <a:t>It’s easy to </a:t>
            </a:r>
            <a:r>
              <a:rPr lang="en" sz="2100" b="0" i="0" u="none" strike="noStrike" cap="none" dirty="0">
                <a:solidFill>
                  <a:srgbClr val="434343"/>
                </a:solidFill>
                <a:latin typeface="Lato"/>
                <a:ea typeface="Lato"/>
                <a:cs typeface="Lato"/>
                <a:sym typeface="Lato"/>
              </a:rPr>
              <a:t>feel a bit overwhelmed by learning; keep it simple</a:t>
            </a:r>
            <a:endParaRPr sz="2100" b="0" i="0" u="none" strike="noStrike" cap="none" dirty="0">
              <a:solidFill>
                <a:srgbClr val="434343"/>
              </a:solidFill>
              <a:latin typeface="Lato"/>
              <a:ea typeface="Lato"/>
              <a:cs typeface="Lato"/>
              <a:sym typeface="Lato"/>
            </a:endParaRPr>
          </a:p>
          <a:p>
            <a:pPr marL="285750" marR="0" lvl="0" indent="-231775" algn="l" rtl="0">
              <a:lnSpc>
                <a:spcPct val="120000"/>
              </a:lnSpc>
              <a:spcBef>
                <a:spcPts val="1000"/>
              </a:spcBef>
              <a:spcAft>
                <a:spcPts val="0"/>
              </a:spcAft>
              <a:buClr>
                <a:srgbClr val="434343"/>
              </a:buClr>
              <a:buSzPts val="2100"/>
              <a:buFont typeface="Arial"/>
              <a:buChar char="•"/>
            </a:pPr>
            <a:r>
              <a:rPr lang="en" sz="2100" b="0" i="0" u="none" strike="noStrike" cap="none" dirty="0">
                <a:solidFill>
                  <a:srgbClr val="434343"/>
                </a:solidFill>
                <a:latin typeface="Lato"/>
                <a:ea typeface="Lato"/>
                <a:cs typeface="Lato"/>
                <a:sym typeface="Lato"/>
              </a:rPr>
              <a:t>The sooner we can deconstruct and define learning, the better</a:t>
            </a:r>
            <a:endParaRPr sz="2100" b="0" i="0" u="none" strike="noStrike" cap="none" dirty="0">
              <a:solidFill>
                <a:srgbClr val="434343"/>
              </a:solidFill>
              <a:latin typeface="Lato"/>
              <a:ea typeface="Lato"/>
              <a:cs typeface="Lato"/>
              <a:sym typeface="Lato"/>
            </a:endParaRPr>
          </a:p>
          <a:p>
            <a:pPr marL="285750" marR="0" lvl="0" indent="-231775" algn="l" rtl="0">
              <a:lnSpc>
                <a:spcPct val="120000"/>
              </a:lnSpc>
              <a:spcBef>
                <a:spcPts val="1000"/>
              </a:spcBef>
              <a:spcAft>
                <a:spcPts val="0"/>
              </a:spcAft>
              <a:buClr>
                <a:srgbClr val="434343"/>
              </a:buClr>
              <a:buSzPts val="2100"/>
              <a:buFont typeface="Arial"/>
              <a:buChar char="•"/>
            </a:pPr>
            <a:r>
              <a:rPr lang="en" sz="2100" b="0" i="0" u="none" strike="noStrike" cap="none" dirty="0">
                <a:solidFill>
                  <a:srgbClr val="434343"/>
                </a:solidFill>
                <a:latin typeface="Lato"/>
                <a:ea typeface="Lato"/>
                <a:cs typeface="Lato"/>
                <a:sym typeface="Lato"/>
              </a:rPr>
              <a:t>Establishing a learning agenda is a good starting point</a:t>
            </a:r>
            <a:endParaRPr sz="2100" b="0" i="0" u="none" strike="noStrike" cap="none" dirty="0">
              <a:solidFill>
                <a:srgbClr val="434343"/>
              </a:solidFill>
              <a:latin typeface="Lato"/>
              <a:ea typeface="Lato"/>
              <a:cs typeface="Lato"/>
              <a:sym typeface="Lato"/>
            </a:endParaRPr>
          </a:p>
          <a:p>
            <a:pPr marL="285750" marR="0" lvl="0" indent="-231775" algn="l" rtl="0">
              <a:lnSpc>
                <a:spcPct val="120000"/>
              </a:lnSpc>
              <a:spcBef>
                <a:spcPts val="1000"/>
              </a:spcBef>
              <a:spcAft>
                <a:spcPts val="0"/>
              </a:spcAft>
              <a:buClr>
                <a:srgbClr val="434343"/>
              </a:buClr>
              <a:buSzPts val="2100"/>
              <a:buFont typeface="Arial"/>
              <a:buChar char="•"/>
            </a:pPr>
            <a:r>
              <a:rPr lang="en" sz="2100" b="0" i="0" u="none" strike="noStrike" cap="none" dirty="0">
                <a:solidFill>
                  <a:srgbClr val="434343"/>
                </a:solidFill>
                <a:latin typeface="Lato"/>
                <a:ea typeface="Lato"/>
                <a:cs typeface="Lato"/>
                <a:sym typeface="Lato"/>
              </a:rPr>
              <a:t>Learning is never one person’s job; establish feedback platforms/learning loops to bring multiple stakeholders together</a:t>
            </a:r>
            <a:r>
              <a:rPr lang="en" sz="2100" b="0" i="0" u="none" strike="noStrike" cap="none" dirty="0">
                <a:solidFill>
                  <a:srgbClr val="434343"/>
                </a:solidFill>
                <a:latin typeface="Arial"/>
                <a:ea typeface="Arial"/>
                <a:cs typeface="Arial"/>
                <a:sym typeface="Arial"/>
              </a:rPr>
              <a:t> </a:t>
            </a:r>
            <a:endParaRPr sz="2100" b="0" i="0" u="none" strike="noStrike" cap="none" dirty="0">
              <a:solidFill>
                <a:srgbClr val="434343"/>
              </a:solidFill>
              <a:latin typeface="Arial"/>
              <a:ea typeface="Arial"/>
              <a:cs typeface="Arial"/>
              <a:sym typeface="Arial"/>
            </a:endParaRPr>
          </a:p>
          <a:p>
            <a:pPr marL="457200" marR="0" lvl="0" indent="0" algn="l" rtl="0">
              <a:lnSpc>
                <a:spcPct val="120000"/>
              </a:lnSpc>
              <a:spcBef>
                <a:spcPts val="1000"/>
              </a:spcBef>
              <a:spcAft>
                <a:spcPts val="0"/>
              </a:spcAft>
              <a:buClr>
                <a:srgbClr val="000000"/>
              </a:buClr>
              <a:buSzPts val="2200"/>
              <a:buFont typeface="Arial"/>
              <a:buNone/>
            </a:pPr>
            <a:endParaRPr sz="2200" b="0" i="0" u="none" strike="noStrike" cap="none" dirty="0">
              <a:solidFill>
                <a:srgbClr val="434343"/>
              </a:solidFill>
              <a:latin typeface="Arial"/>
              <a:ea typeface="Arial"/>
              <a:cs typeface="Arial"/>
              <a:sym typeface="Arial"/>
            </a:endParaRPr>
          </a:p>
        </p:txBody>
      </p:sp>
      <p:sp>
        <p:nvSpPr>
          <p:cNvPr id="2" name="Text Placeholder 1" hidden="1"/>
          <p:cNvSpPr>
            <a:spLocks noGrp="1"/>
          </p:cNvSpPr>
          <p:nvPr>
            <p:ph type="body" idx="1"/>
          </p:nvPr>
        </p:nvSpPr>
        <p:spPr/>
        <p:txBody>
          <a:bodyPr/>
          <a:lstStyle/>
          <a:p>
            <a:pPr rtl="0"/>
            <a:r>
              <a:rPr lang="en-US" sz="1800" b="0" i="0" u="none" strike="noStrike" cap="none" dirty="0" smtClean="0">
                <a:solidFill>
                  <a:schemeClr val="dk2"/>
                </a:solidFill>
                <a:effectLst/>
                <a:latin typeface="Lato"/>
                <a:ea typeface="Lato"/>
                <a:cs typeface="Lato"/>
                <a:sym typeface="Lato"/>
              </a:rPr>
              <a:t>It’s easy to feel a bit overwhelmed by learning; keep it simple</a:t>
            </a:r>
            <a:endParaRPr lang="en-US" sz="1800" dirty="0" smtClean="0">
              <a:effectLst/>
            </a:endParaRPr>
          </a:p>
          <a:p>
            <a:pPr rtl="0"/>
            <a:r>
              <a:rPr lang="en-US" sz="1800" b="0" i="0" u="none" strike="noStrike" cap="none" dirty="0" smtClean="0">
                <a:solidFill>
                  <a:schemeClr val="dk2"/>
                </a:solidFill>
                <a:effectLst/>
                <a:latin typeface="Lato"/>
                <a:ea typeface="Lato"/>
                <a:cs typeface="Lato"/>
                <a:sym typeface="Lato"/>
              </a:rPr>
              <a:t>The sooner we can deconstruct and define learning, the better</a:t>
            </a:r>
            <a:endParaRPr lang="en-US" dirty="0" smtClean="0">
              <a:effectLst/>
            </a:endParaRPr>
          </a:p>
          <a:p>
            <a:pPr rtl="0"/>
            <a:r>
              <a:rPr lang="en-US" sz="1800" b="0" i="0" u="none" strike="noStrike" cap="none" dirty="0" smtClean="0">
                <a:solidFill>
                  <a:schemeClr val="dk2"/>
                </a:solidFill>
                <a:effectLst/>
                <a:latin typeface="Lato"/>
                <a:ea typeface="Lato"/>
                <a:cs typeface="Lato"/>
                <a:sym typeface="Lato"/>
              </a:rPr>
              <a:t>Establishing a learning agenda is a good starting point</a:t>
            </a:r>
            <a:endParaRPr lang="en-US" dirty="0" smtClean="0">
              <a:effectLst/>
            </a:endParaRPr>
          </a:p>
          <a:p>
            <a:pPr rtl="0"/>
            <a:r>
              <a:rPr lang="en-US" sz="1800" b="0" i="0" u="none" strike="noStrike" cap="none" dirty="0" smtClean="0">
                <a:solidFill>
                  <a:schemeClr val="dk2"/>
                </a:solidFill>
                <a:effectLst/>
                <a:latin typeface="Lato"/>
                <a:ea typeface="Lato"/>
                <a:cs typeface="Lato"/>
                <a:sym typeface="Lato"/>
              </a:rPr>
              <a:t>Learning is never one person’s job; establish feedback platforms/learning loops to bring multiple stakeholders together </a:t>
            </a:r>
            <a:endParaRPr lang="en-US" dirty="0" smtClean="0">
              <a:effectLst/>
            </a:endParaRPr>
          </a:p>
          <a:p>
            <a:pPr marL="114300" indent="0">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5"/>
          <p:cNvSpPr txBox="1">
            <a:spLocks noGrp="1"/>
          </p:cNvSpPr>
          <p:nvPr>
            <p:ph type="title"/>
          </p:nvPr>
        </p:nvSpPr>
        <p:spPr>
          <a:xfrm>
            <a:off x="557085" y="688063"/>
            <a:ext cx="8520600" cy="85661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More Tricks and Tips for </a:t>
            </a:r>
            <a:br>
              <a:rPr lang="en" dirty="0"/>
            </a:br>
            <a:r>
              <a:rPr lang="en" dirty="0"/>
              <a:t>Better Learning</a:t>
            </a:r>
            <a:endParaRPr dirty="0"/>
          </a:p>
        </p:txBody>
      </p:sp>
      <p:sp>
        <p:nvSpPr>
          <p:cNvPr id="475" name="Google Shape;475;p25"/>
          <p:cNvSpPr txBox="1"/>
          <p:nvPr/>
        </p:nvSpPr>
        <p:spPr>
          <a:xfrm>
            <a:off x="769545" y="1912821"/>
            <a:ext cx="7950829" cy="2838000"/>
          </a:xfrm>
          <a:prstGeom prst="rect">
            <a:avLst/>
          </a:prstGeom>
          <a:noFill/>
          <a:ln>
            <a:noFill/>
          </a:ln>
        </p:spPr>
        <p:txBody>
          <a:bodyPr spcFirstLastPara="1" wrap="square" lIns="91425" tIns="91425" rIns="91425" bIns="91425" anchor="t" anchorCtr="0">
            <a:noAutofit/>
          </a:bodyPr>
          <a:lstStyle/>
          <a:p>
            <a:pPr marL="431800" marR="0" lvl="0" indent="-342900" algn="l" rtl="0">
              <a:lnSpc>
                <a:spcPct val="120000"/>
              </a:lnSpc>
              <a:spcBef>
                <a:spcPts val="1000"/>
              </a:spcBef>
              <a:spcAft>
                <a:spcPts val="0"/>
              </a:spcAft>
              <a:buClr>
                <a:srgbClr val="595959"/>
              </a:buClr>
              <a:buSzPts val="2200"/>
              <a:buFont typeface="Arial"/>
              <a:buChar char="•"/>
            </a:pPr>
            <a:r>
              <a:rPr lang="en" sz="2200" b="0" i="0" u="none" strike="noStrike" cap="none" dirty="0">
                <a:solidFill>
                  <a:srgbClr val="595959"/>
                </a:solidFill>
                <a:latin typeface="Lato"/>
                <a:ea typeface="Lato"/>
                <a:cs typeface="Lato"/>
                <a:sym typeface="Lato"/>
              </a:rPr>
              <a:t>It’s best for learning to be led and owned locally; our role is to help, not tell our stakeholders how to learn</a:t>
            </a:r>
            <a:endParaRPr sz="2200" b="0" i="0" u="none" strike="noStrike" cap="none" dirty="0">
              <a:solidFill>
                <a:srgbClr val="595959"/>
              </a:solidFill>
              <a:latin typeface="Lato"/>
              <a:ea typeface="Lato"/>
              <a:cs typeface="Lato"/>
              <a:sym typeface="Lato"/>
            </a:endParaRPr>
          </a:p>
          <a:p>
            <a:pPr marL="431800" marR="0" lvl="0" indent="-342900" algn="l" rtl="0">
              <a:lnSpc>
                <a:spcPct val="120000"/>
              </a:lnSpc>
              <a:spcBef>
                <a:spcPts val="1000"/>
              </a:spcBef>
              <a:spcAft>
                <a:spcPts val="0"/>
              </a:spcAft>
              <a:buClr>
                <a:srgbClr val="595959"/>
              </a:buClr>
              <a:buSzPts val="2200"/>
              <a:buFont typeface="Arial"/>
              <a:buChar char="•"/>
            </a:pPr>
            <a:r>
              <a:rPr lang="en" sz="2200" b="0" i="0" u="none" strike="noStrike" cap="none" dirty="0">
                <a:solidFill>
                  <a:srgbClr val="595959"/>
                </a:solidFill>
                <a:latin typeface="Lato"/>
                <a:ea typeface="Lato"/>
                <a:cs typeface="Lato"/>
                <a:sym typeface="Lato"/>
              </a:rPr>
              <a:t>The soft skills of collaborative learning and adapting are as important as the hard skills </a:t>
            </a:r>
            <a:endParaRPr sz="2200" b="0" i="0" u="none" strike="noStrike" cap="none" dirty="0">
              <a:solidFill>
                <a:srgbClr val="000000"/>
              </a:solidFill>
              <a:latin typeface="Arial"/>
              <a:ea typeface="Arial"/>
              <a:cs typeface="Arial"/>
              <a:sym typeface="Arial"/>
            </a:endParaRPr>
          </a:p>
        </p:txBody>
      </p:sp>
      <p:sp>
        <p:nvSpPr>
          <p:cNvPr id="2" name="Text Placeholder 1" hidden="1"/>
          <p:cNvSpPr>
            <a:spLocks noGrp="1"/>
          </p:cNvSpPr>
          <p:nvPr>
            <p:ph type="body" idx="1"/>
          </p:nvPr>
        </p:nvSpPr>
        <p:spPr/>
        <p:txBody>
          <a:bodyPr/>
          <a:lstStyle/>
          <a:p>
            <a:pPr rtl="0"/>
            <a:r>
              <a:rPr lang="en-US" sz="1800" b="0" i="0" u="none" strike="noStrike" cap="none" dirty="0" smtClean="0">
                <a:solidFill>
                  <a:schemeClr val="dk2"/>
                </a:solidFill>
                <a:effectLst/>
                <a:latin typeface="Lato"/>
                <a:ea typeface="Lato"/>
                <a:cs typeface="Lato"/>
                <a:sym typeface="Lato"/>
              </a:rPr>
              <a:t>It’s best for learning to be led and owned locally; our role is to help, not tell our stakeholders how to learn</a:t>
            </a:r>
            <a:endParaRPr lang="en-US" sz="1800" dirty="0" smtClean="0">
              <a:effectLst/>
            </a:endParaRPr>
          </a:p>
          <a:p>
            <a:pPr rtl="0"/>
            <a:r>
              <a:rPr lang="en-US" sz="1800" b="0" i="0" u="none" strike="noStrike" cap="none" dirty="0" smtClean="0">
                <a:solidFill>
                  <a:schemeClr val="dk2"/>
                </a:solidFill>
                <a:effectLst/>
                <a:latin typeface="Lato"/>
                <a:ea typeface="Lato"/>
                <a:cs typeface="Lato"/>
                <a:sym typeface="Lato"/>
              </a:rPr>
              <a:t>The soft skills of collaborative learning and adapting are as important as the hard skills </a:t>
            </a:r>
            <a:endParaRPr lang="en-US" dirty="0" smtClean="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txBox="1">
            <a:spLocks noGrp="1"/>
          </p:cNvSpPr>
          <p:nvPr>
            <p:ph type="title"/>
          </p:nvPr>
        </p:nvSpPr>
        <p:spPr>
          <a:xfrm>
            <a:off x="490250" y="450150"/>
            <a:ext cx="82095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 sz="3200" dirty="0"/>
              <a:t>TPP Grantee Learning Agenda Themes and Examples</a:t>
            </a:r>
            <a:endParaRP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TPP20 Tier 1 Learning </a:t>
            </a:r>
            <a:r>
              <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Question</a:t>
            </a:r>
            <a:r>
              <a:rPr lang="en" dirty="0"/>
              <a:t> Themes</a:t>
            </a:r>
            <a:endParaRPr dirty="0"/>
          </a:p>
        </p:txBody>
      </p:sp>
      <p:graphicFrame>
        <p:nvGraphicFramePr>
          <p:cNvPr id="486" name="Google Shape;486;p27" descr="3 column by 2 row table."/>
          <p:cNvGraphicFramePr/>
          <p:nvPr>
            <p:extLst>
              <p:ext uri="{D42A27DB-BD31-4B8C-83A1-F6EECF244321}">
                <p14:modId xmlns:p14="http://schemas.microsoft.com/office/powerpoint/2010/main" val="2012537851"/>
              </p:ext>
            </p:extLst>
          </p:nvPr>
        </p:nvGraphicFramePr>
        <p:xfrm>
          <a:off x="311725" y="1312273"/>
          <a:ext cx="8520600" cy="3633156"/>
        </p:xfrm>
        <a:graphic>
          <a:graphicData uri="http://schemas.openxmlformats.org/drawingml/2006/table">
            <a:tbl>
              <a:tblPr firstRow="1">
                <a:noFill/>
                <a:tableStyleId>{04BD1739-39E6-484F-9278-AC79DE9F966E}</a:tableStyleId>
              </a:tblPr>
              <a:tblGrid>
                <a:gridCol w="2840200">
                  <a:extLst>
                    <a:ext uri="{9D8B030D-6E8A-4147-A177-3AD203B41FA5}">
                      <a16:colId xmlns:a16="http://schemas.microsoft.com/office/drawing/2014/main" val="20000"/>
                    </a:ext>
                  </a:extLst>
                </a:gridCol>
                <a:gridCol w="284020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459850">
                <a:tc>
                  <a:txBody>
                    <a:bodyPr/>
                    <a:lstStyle/>
                    <a:p>
                      <a:pPr marL="0" marR="0" lvl="0" indent="0" algn="ctr" rtl="0">
                        <a:lnSpc>
                          <a:spcPct val="120000"/>
                        </a:lnSpc>
                        <a:spcBef>
                          <a:spcPts val="0"/>
                        </a:spcBef>
                        <a:spcAft>
                          <a:spcPts val="0"/>
                        </a:spcAft>
                        <a:buClr>
                          <a:schemeClr val="dk1"/>
                        </a:buClr>
                        <a:buSzPts val="1100"/>
                        <a:buFont typeface="Arial"/>
                        <a:buNone/>
                      </a:pPr>
                      <a:r>
                        <a:rPr lang="en" sz="1800" u="none" strike="noStrike" cap="none">
                          <a:solidFill>
                            <a:schemeClr val="lt1"/>
                          </a:solidFill>
                          <a:latin typeface="Lato"/>
                          <a:ea typeface="Lato"/>
                          <a:cs typeface="Lato"/>
                          <a:sym typeface="Lato"/>
                        </a:rPr>
                        <a:t>Implementation </a:t>
                      </a:r>
                      <a:endParaRPr sz="1800" b="1" u="none" strike="noStrike" cap="none">
                        <a:solidFill>
                          <a:schemeClr val="lt1"/>
                        </a:solidFill>
                        <a:latin typeface="Lato"/>
                        <a:ea typeface="Lato"/>
                        <a:cs typeface="Lato"/>
                        <a:sym typeface="Lato"/>
                      </a:endParaRPr>
                    </a:p>
                  </a:txBody>
                  <a:tcPr marL="91425" marR="91425" marT="91425" marB="914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tc>
                  <a:txBody>
                    <a:bodyPr/>
                    <a:lstStyle/>
                    <a:p>
                      <a:pPr marL="0" marR="0" lvl="0" indent="0" algn="ctr" rtl="0">
                        <a:lnSpc>
                          <a:spcPct val="120000"/>
                        </a:lnSpc>
                        <a:spcBef>
                          <a:spcPts val="0"/>
                        </a:spcBef>
                        <a:spcAft>
                          <a:spcPts val="0"/>
                        </a:spcAft>
                        <a:buClr>
                          <a:schemeClr val="dk1"/>
                        </a:buClr>
                        <a:buSzPts val="1100"/>
                        <a:buFont typeface="Arial"/>
                        <a:buNone/>
                      </a:pPr>
                      <a:r>
                        <a:rPr lang="en" sz="1800" u="none" strike="noStrike" cap="none">
                          <a:solidFill>
                            <a:schemeClr val="lt1"/>
                          </a:solidFill>
                          <a:latin typeface="Lato"/>
                          <a:ea typeface="Lato"/>
                          <a:cs typeface="Lato"/>
                          <a:sym typeface="Lato"/>
                        </a:rPr>
                        <a:t>Engagement </a:t>
                      </a:r>
                      <a:endParaRPr sz="1800" b="1" u="none" strike="noStrike" cap="none">
                        <a:solidFill>
                          <a:schemeClr val="lt1"/>
                        </a:solidFill>
                        <a:latin typeface="Lato"/>
                        <a:ea typeface="Lato"/>
                        <a:cs typeface="Lato"/>
                        <a:sym typeface="Lato"/>
                      </a:endParaRPr>
                    </a:p>
                  </a:txBody>
                  <a:tcPr marL="91425" marR="91425" marT="91425" marB="914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tc>
                  <a:txBody>
                    <a:bodyPr/>
                    <a:lstStyle/>
                    <a:p>
                      <a:pPr marL="0" marR="0" lvl="0" indent="0" algn="ctr" rtl="0">
                        <a:lnSpc>
                          <a:spcPct val="120000"/>
                        </a:lnSpc>
                        <a:spcBef>
                          <a:spcPts val="0"/>
                        </a:spcBef>
                        <a:spcAft>
                          <a:spcPts val="0"/>
                        </a:spcAft>
                        <a:buClr>
                          <a:schemeClr val="dk1"/>
                        </a:buClr>
                        <a:buSzPts val="1100"/>
                        <a:buFont typeface="Arial"/>
                        <a:buNone/>
                      </a:pPr>
                      <a:r>
                        <a:rPr lang="en" sz="1800" u="none" strike="noStrike" cap="none">
                          <a:solidFill>
                            <a:schemeClr val="lt1"/>
                          </a:solidFill>
                          <a:latin typeface="Lato"/>
                          <a:ea typeface="Lato"/>
                          <a:cs typeface="Lato"/>
                          <a:sym typeface="Lato"/>
                        </a:rPr>
                        <a:t>Impact and Outcomes</a:t>
                      </a:r>
                      <a:endParaRPr sz="1800" b="1" u="none" strike="noStrike" cap="none">
                        <a:solidFill>
                          <a:schemeClr val="lt1"/>
                        </a:solidFill>
                        <a:latin typeface="Lato"/>
                        <a:ea typeface="Lato"/>
                        <a:cs typeface="Lato"/>
                        <a:sym typeface="Lato"/>
                      </a:endParaRPr>
                    </a:p>
                  </a:txBody>
                  <a:tcPr marL="91425" marR="91425" marT="91425" marB="914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2700" cap="flat" cmpd="sng">
                      <a:solidFill>
                        <a:srgbClr val="BBBBBD"/>
                      </a:solidFill>
                      <a:prstDash val="solid"/>
                      <a:round/>
                      <a:headEnd type="none" w="sm" len="sm"/>
                      <a:tailEnd type="none" w="sm" len="sm"/>
                    </a:lnT>
                    <a:lnB w="19050" cap="flat" cmpd="sng">
                      <a:solidFill>
                        <a:srgbClr val="0A474F"/>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2803050">
                <a:tc>
                  <a:txBody>
                    <a:bodyPr/>
                    <a:lstStyle/>
                    <a:p>
                      <a:pPr marL="285750" marR="0" lvl="0" indent="-285750" algn="l" rtl="0">
                        <a:lnSpc>
                          <a:spcPct val="120000"/>
                        </a:lnSpc>
                        <a:spcBef>
                          <a:spcPts val="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Successes, challenges</a:t>
                      </a:r>
                      <a:endParaRPr sz="1800" u="none" strike="noStrike" cap="none" dirty="0">
                        <a:solidFill>
                          <a:srgbClr val="434343"/>
                        </a:solidFill>
                        <a:latin typeface="Lato"/>
                        <a:ea typeface="Lato"/>
                        <a:cs typeface="Lato"/>
                        <a:sym typeface="Lato"/>
                      </a:endParaRPr>
                    </a:p>
                    <a:p>
                      <a:pPr marL="285750" marR="0" lvl="0" indent="-285750" algn="l" rtl="0">
                        <a:lnSpc>
                          <a:spcPct val="120000"/>
                        </a:lnSpc>
                        <a:spcBef>
                          <a:spcPts val="60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Best practices, improvements</a:t>
                      </a:r>
                      <a:endParaRPr sz="1800" u="none" strike="noStrike" cap="none" dirty="0">
                        <a:solidFill>
                          <a:srgbClr val="434343"/>
                        </a:solidFill>
                        <a:latin typeface="Lato"/>
                        <a:ea typeface="Lato"/>
                        <a:cs typeface="Lato"/>
                        <a:sym typeface="Lato"/>
                      </a:endParaRPr>
                    </a:p>
                    <a:p>
                      <a:pPr marL="285750" marR="0" lvl="0" indent="-285750" algn="l" rtl="0">
                        <a:lnSpc>
                          <a:spcPct val="120000"/>
                        </a:lnSpc>
                        <a:spcBef>
                          <a:spcPts val="60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Equitable</a:t>
                      </a:r>
                      <a:endParaRPr dirty="0"/>
                    </a:p>
                    <a:p>
                      <a:pPr marL="285750" marR="0" lvl="0" indent="-171450" algn="l" rtl="0">
                        <a:lnSpc>
                          <a:spcPct val="120000"/>
                        </a:lnSpc>
                        <a:spcBef>
                          <a:spcPts val="600"/>
                        </a:spcBef>
                        <a:spcAft>
                          <a:spcPts val="0"/>
                        </a:spcAft>
                        <a:buClr>
                          <a:srgbClr val="000000"/>
                        </a:buClr>
                        <a:buSzPts val="1800"/>
                        <a:buFont typeface="Lato"/>
                        <a:buNone/>
                      </a:pPr>
                      <a:endParaRPr sz="1400" u="none" strike="noStrike" cap="none" dirty="0">
                        <a:solidFill>
                          <a:srgbClr val="434343"/>
                        </a:solidFill>
                        <a:latin typeface="Lato"/>
                        <a:ea typeface="Lato"/>
                        <a:cs typeface="Lato"/>
                        <a:sym typeface="Lato"/>
                      </a:endParaRPr>
                    </a:p>
                  </a:txBody>
                  <a:tcPr marL="91425" marR="91425" marT="91425" marB="914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chemeClr val="lt1"/>
                    </a:solidFill>
                  </a:tcPr>
                </a:tc>
                <a:tc>
                  <a:txBody>
                    <a:bodyPr/>
                    <a:lstStyle/>
                    <a:p>
                      <a:pPr marL="285750" marR="0" lvl="0" indent="-285750" algn="l" rtl="0">
                        <a:lnSpc>
                          <a:spcPct val="120000"/>
                        </a:lnSpc>
                        <a:spcBef>
                          <a:spcPts val="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Community, youth, youth’s family</a:t>
                      </a:r>
                      <a:endParaRPr sz="1800" u="none" strike="noStrike" cap="none" dirty="0">
                        <a:solidFill>
                          <a:srgbClr val="434343"/>
                        </a:solidFill>
                        <a:latin typeface="Lato"/>
                        <a:ea typeface="Lato"/>
                        <a:cs typeface="Lato"/>
                        <a:sym typeface="Lato"/>
                      </a:endParaRPr>
                    </a:p>
                    <a:p>
                      <a:pPr marL="285750" marR="0" lvl="0" indent="-285750" algn="l" rtl="0">
                        <a:lnSpc>
                          <a:spcPct val="120000"/>
                        </a:lnSpc>
                        <a:spcBef>
                          <a:spcPts val="60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Fostering trusting connection with youth</a:t>
                      </a:r>
                      <a:endParaRPr sz="1800" u="none" strike="noStrike" cap="none" dirty="0">
                        <a:solidFill>
                          <a:srgbClr val="434343"/>
                        </a:solidFill>
                        <a:latin typeface="Lato"/>
                        <a:ea typeface="Lato"/>
                        <a:cs typeface="Lato"/>
                        <a:sym typeface="Lato"/>
                      </a:endParaRPr>
                    </a:p>
                    <a:p>
                      <a:pPr marL="285750" marR="0" lvl="0" indent="-285750" algn="l" rtl="0">
                        <a:lnSpc>
                          <a:spcPct val="120000"/>
                        </a:lnSpc>
                        <a:spcBef>
                          <a:spcPts val="60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Supportive collaborations</a:t>
                      </a:r>
                      <a:endParaRPr sz="1400" u="none" strike="noStrike" cap="none" dirty="0">
                        <a:solidFill>
                          <a:srgbClr val="434343"/>
                        </a:solidFill>
                        <a:latin typeface="Lato"/>
                        <a:ea typeface="Lato"/>
                        <a:cs typeface="Lato"/>
                        <a:sym typeface="Lato"/>
                      </a:endParaRPr>
                    </a:p>
                  </a:txBody>
                  <a:tcPr marL="91425" marR="91425" marT="91425" marB="914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chemeClr val="lt1"/>
                    </a:solidFill>
                  </a:tcPr>
                </a:tc>
                <a:tc>
                  <a:txBody>
                    <a:bodyPr/>
                    <a:lstStyle/>
                    <a:p>
                      <a:pPr marL="285750" marR="0" lvl="0" indent="-285750" algn="l" rtl="0">
                        <a:lnSpc>
                          <a:spcPct val="120000"/>
                        </a:lnSpc>
                        <a:spcBef>
                          <a:spcPts val="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Increased skill to deliver curriculum</a:t>
                      </a:r>
                      <a:endParaRPr sz="1800" u="none" strike="noStrike" cap="none" dirty="0">
                        <a:solidFill>
                          <a:srgbClr val="434343"/>
                        </a:solidFill>
                        <a:latin typeface="Lato"/>
                        <a:ea typeface="Lato"/>
                        <a:cs typeface="Lato"/>
                        <a:sym typeface="Lato"/>
                      </a:endParaRPr>
                    </a:p>
                    <a:p>
                      <a:pPr marL="285750" marR="0" lvl="0" indent="-285750" algn="l" rtl="0">
                        <a:lnSpc>
                          <a:spcPct val="120000"/>
                        </a:lnSpc>
                        <a:spcBef>
                          <a:spcPts val="60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Changes to community relationships </a:t>
                      </a:r>
                      <a:endParaRPr sz="1800" u="none" strike="noStrike" cap="none" dirty="0">
                        <a:solidFill>
                          <a:srgbClr val="434343"/>
                        </a:solidFill>
                        <a:latin typeface="Lato"/>
                        <a:ea typeface="Lato"/>
                        <a:cs typeface="Lato"/>
                        <a:sym typeface="Lato"/>
                      </a:endParaRPr>
                    </a:p>
                    <a:p>
                      <a:pPr marL="285750" marR="0" lvl="0" indent="-285750" algn="l" rtl="0">
                        <a:lnSpc>
                          <a:spcPct val="120000"/>
                        </a:lnSpc>
                        <a:spcBef>
                          <a:spcPts val="60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Program effectiveness </a:t>
                      </a:r>
                      <a:endParaRPr sz="1800" u="none" strike="noStrike" cap="none" dirty="0">
                        <a:solidFill>
                          <a:srgbClr val="434343"/>
                        </a:solidFill>
                        <a:latin typeface="Lato"/>
                        <a:ea typeface="Lato"/>
                        <a:cs typeface="Lato"/>
                        <a:sym typeface="Lato"/>
                      </a:endParaRPr>
                    </a:p>
                    <a:p>
                      <a:pPr marL="285750" marR="0" lvl="0" indent="-285750" algn="l" rtl="0">
                        <a:lnSpc>
                          <a:spcPct val="120000"/>
                        </a:lnSpc>
                        <a:spcBef>
                          <a:spcPts val="60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Potential to scale program</a:t>
                      </a:r>
                      <a:endParaRPr dirty="0"/>
                    </a:p>
                    <a:p>
                      <a:pPr marL="285750" marR="0" lvl="0" indent="-285750" algn="l" rtl="0">
                        <a:lnSpc>
                          <a:spcPct val="120000"/>
                        </a:lnSpc>
                        <a:spcBef>
                          <a:spcPts val="600"/>
                        </a:spcBef>
                        <a:spcAft>
                          <a:spcPts val="0"/>
                        </a:spcAft>
                        <a:buClr>
                          <a:srgbClr val="000000"/>
                        </a:buClr>
                        <a:buSzPts val="1800"/>
                        <a:buFont typeface="Lato"/>
                        <a:buChar char="-"/>
                      </a:pPr>
                      <a:r>
                        <a:rPr lang="en" sz="1800" u="none" strike="noStrike" cap="none" dirty="0">
                          <a:solidFill>
                            <a:srgbClr val="434343"/>
                          </a:solidFill>
                          <a:latin typeface="Lato"/>
                          <a:ea typeface="Lato"/>
                          <a:cs typeface="Lato"/>
                          <a:sym typeface="Lato"/>
                        </a:rPr>
                        <a:t>Program sustainability</a:t>
                      </a:r>
                      <a:endParaRPr sz="1400" u="none" strike="noStrike" cap="none" dirty="0">
                        <a:solidFill>
                          <a:srgbClr val="434343"/>
                        </a:solidFill>
                        <a:latin typeface="Lato"/>
                        <a:ea typeface="Lato"/>
                        <a:cs typeface="Lato"/>
                        <a:sym typeface="Lato"/>
                      </a:endParaRPr>
                    </a:p>
                  </a:txBody>
                  <a:tcPr marL="91425" marR="91425" marT="91425" marB="91425">
                    <a:lnL w="12700" cap="flat" cmpd="sng">
                      <a:solidFill>
                        <a:srgbClr val="BBBBBD"/>
                      </a:solidFill>
                      <a:prstDash val="solid"/>
                      <a:round/>
                      <a:headEnd type="none" w="sm" len="sm"/>
                      <a:tailEnd type="none" w="sm" len="sm"/>
                    </a:lnL>
                    <a:lnR w="12700" cap="flat" cmpd="sng">
                      <a:solidFill>
                        <a:srgbClr val="BBBBBD"/>
                      </a:solidFill>
                      <a:prstDash val="solid"/>
                      <a:round/>
                      <a:headEnd type="none" w="sm" len="sm"/>
                      <a:tailEnd type="none" w="sm" len="sm"/>
                    </a:lnR>
                    <a:lnT w="19050" cap="flat" cmpd="sng">
                      <a:solidFill>
                        <a:srgbClr val="0A474F"/>
                      </a:solidFill>
                      <a:prstDash val="solid"/>
                      <a:round/>
                      <a:headEnd type="none" w="sm" len="sm"/>
                      <a:tailEnd type="none" w="sm" len="sm"/>
                    </a:lnT>
                    <a:lnB w="12700" cap="flat" cmpd="sng">
                      <a:solidFill>
                        <a:srgbClr val="BBBBBD"/>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2" name="Text Placeholder 1" hidden="1"/>
          <p:cNvSpPr>
            <a:spLocks noGrp="1"/>
          </p:cNvSpPr>
          <p:nvPr>
            <p:ph type="body" idx="1"/>
          </p:nvPr>
        </p:nvSpPr>
        <p:spPr/>
        <p:txBody>
          <a:bodyPr/>
          <a:lstStyle/>
          <a:p>
            <a:r>
              <a:rPr lang="en-US" dirty="0" smtClean="0"/>
              <a:t>Implementation</a:t>
            </a:r>
          </a:p>
          <a:p>
            <a:pPr lvl="1" rtl="0"/>
            <a:r>
              <a:rPr lang="en-US" sz="1200" b="0" i="0" u="none" strike="noStrike" cap="none" dirty="0" smtClean="0">
                <a:solidFill>
                  <a:schemeClr val="dk2"/>
                </a:solidFill>
                <a:effectLst/>
                <a:latin typeface="Lato"/>
                <a:ea typeface="Lato"/>
                <a:cs typeface="Lato"/>
                <a:sym typeface="Lato"/>
              </a:rPr>
              <a:t>Successes, challenges</a:t>
            </a:r>
            <a:endParaRPr lang="en-US" sz="1200" dirty="0" smtClean="0">
              <a:effectLst/>
            </a:endParaRPr>
          </a:p>
          <a:p>
            <a:pPr lvl="1" rtl="0"/>
            <a:r>
              <a:rPr lang="en-US" sz="1200" b="0" i="0" u="none" strike="noStrike" cap="none" dirty="0" smtClean="0">
                <a:solidFill>
                  <a:schemeClr val="dk2"/>
                </a:solidFill>
                <a:effectLst/>
                <a:latin typeface="Lato"/>
                <a:ea typeface="Lato"/>
                <a:cs typeface="Lato"/>
                <a:sym typeface="Lato"/>
              </a:rPr>
              <a:t>Best practices, improvements</a:t>
            </a:r>
            <a:endParaRPr lang="en-US" dirty="0" smtClean="0">
              <a:effectLst/>
            </a:endParaRPr>
          </a:p>
          <a:p>
            <a:pPr lvl="1" rtl="0"/>
            <a:r>
              <a:rPr lang="en-US" sz="1200" b="0" i="0" u="none" strike="noStrike" cap="none" dirty="0" smtClean="0">
                <a:solidFill>
                  <a:schemeClr val="dk2"/>
                </a:solidFill>
                <a:effectLst/>
                <a:latin typeface="Lato"/>
                <a:ea typeface="Lato"/>
                <a:cs typeface="Lato"/>
                <a:sym typeface="Lato"/>
              </a:rPr>
              <a:t>Equitable</a:t>
            </a:r>
            <a:endParaRPr lang="en-US" dirty="0" smtClean="0">
              <a:effectLst/>
            </a:endParaRPr>
          </a:p>
          <a:p>
            <a:pPr lvl="0"/>
            <a:r>
              <a:rPr lang="en-US" dirty="0" smtClean="0"/>
              <a:t>Engagement</a:t>
            </a:r>
          </a:p>
          <a:p>
            <a:pPr lvl="1" rtl="0"/>
            <a:r>
              <a:rPr lang="en-US" sz="1200" b="0" i="0" u="none" strike="noStrike" cap="none" dirty="0" smtClean="0">
                <a:solidFill>
                  <a:schemeClr val="dk2"/>
                </a:solidFill>
                <a:effectLst/>
                <a:latin typeface="Lato"/>
                <a:ea typeface="Lato"/>
                <a:cs typeface="Lato"/>
                <a:sym typeface="Lato"/>
              </a:rPr>
              <a:t>Community, youth, youth’s family</a:t>
            </a:r>
            <a:endParaRPr lang="en-US" sz="1200" dirty="0" smtClean="0">
              <a:effectLst/>
            </a:endParaRPr>
          </a:p>
          <a:p>
            <a:pPr lvl="1" rtl="0"/>
            <a:r>
              <a:rPr lang="en-US" sz="1200" b="0" i="0" u="none" strike="noStrike" cap="none" dirty="0" smtClean="0">
                <a:solidFill>
                  <a:schemeClr val="dk2"/>
                </a:solidFill>
                <a:effectLst/>
                <a:latin typeface="Lato"/>
                <a:ea typeface="Lato"/>
                <a:cs typeface="Lato"/>
                <a:sym typeface="Lato"/>
              </a:rPr>
              <a:t>Fostering trusting connection with youth</a:t>
            </a:r>
            <a:endParaRPr lang="en-US" dirty="0" smtClean="0">
              <a:effectLst/>
            </a:endParaRPr>
          </a:p>
          <a:p>
            <a:pPr lvl="1" rtl="0"/>
            <a:r>
              <a:rPr lang="en-US" sz="1200" b="0" i="0" u="none" strike="noStrike" cap="none" dirty="0" smtClean="0">
                <a:solidFill>
                  <a:schemeClr val="dk2"/>
                </a:solidFill>
                <a:effectLst/>
                <a:latin typeface="Lato"/>
                <a:ea typeface="Lato"/>
                <a:cs typeface="Lato"/>
                <a:sym typeface="Lato"/>
              </a:rPr>
              <a:t>Supportive collaborations</a:t>
            </a:r>
            <a:endParaRPr lang="en-US" dirty="0" smtClean="0">
              <a:effectLst/>
            </a:endParaRPr>
          </a:p>
          <a:p>
            <a:pPr lvl="0"/>
            <a:r>
              <a:rPr lang="en-US" dirty="0" smtClean="0"/>
              <a:t>Impact</a:t>
            </a:r>
            <a:r>
              <a:rPr lang="en-US" baseline="0" dirty="0" smtClean="0"/>
              <a:t> and Outcomes</a:t>
            </a:r>
          </a:p>
          <a:p>
            <a:pPr lvl="1" rtl="0"/>
            <a:r>
              <a:rPr lang="en-US" sz="1200" b="0" i="0" u="none" strike="noStrike" cap="none" dirty="0" smtClean="0">
                <a:solidFill>
                  <a:schemeClr val="dk2"/>
                </a:solidFill>
                <a:effectLst/>
                <a:latin typeface="Lato"/>
                <a:ea typeface="Lato"/>
                <a:cs typeface="Lato"/>
                <a:sym typeface="Lato"/>
              </a:rPr>
              <a:t>Increased skill to deliver curriculum</a:t>
            </a:r>
            <a:endParaRPr lang="en-US" sz="1200" dirty="0" smtClean="0">
              <a:effectLst/>
            </a:endParaRPr>
          </a:p>
          <a:p>
            <a:pPr lvl="1" rtl="0"/>
            <a:r>
              <a:rPr lang="en-US" sz="1200" b="0" i="0" u="none" strike="noStrike" cap="none" dirty="0" smtClean="0">
                <a:solidFill>
                  <a:schemeClr val="dk2"/>
                </a:solidFill>
                <a:effectLst/>
                <a:latin typeface="Lato"/>
                <a:ea typeface="Lato"/>
                <a:cs typeface="Lato"/>
                <a:sym typeface="Lato"/>
              </a:rPr>
              <a:t>Changes to community relationships </a:t>
            </a:r>
            <a:endParaRPr lang="en-US" dirty="0" smtClean="0">
              <a:effectLst/>
            </a:endParaRPr>
          </a:p>
          <a:p>
            <a:pPr lvl="1" rtl="0"/>
            <a:r>
              <a:rPr lang="en-US" sz="1200" b="0" i="0" u="none" strike="noStrike" cap="none" dirty="0" smtClean="0">
                <a:solidFill>
                  <a:schemeClr val="dk2"/>
                </a:solidFill>
                <a:effectLst/>
                <a:latin typeface="Lato"/>
                <a:ea typeface="Lato"/>
                <a:cs typeface="Lato"/>
                <a:sym typeface="Lato"/>
              </a:rPr>
              <a:t>Program effectiveness </a:t>
            </a:r>
            <a:endParaRPr lang="en-US" dirty="0" smtClean="0">
              <a:effectLst/>
            </a:endParaRPr>
          </a:p>
          <a:p>
            <a:pPr lvl="1" rtl="0"/>
            <a:r>
              <a:rPr lang="en-US" sz="1200" b="0" i="0" u="none" strike="noStrike" cap="none" dirty="0" smtClean="0">
                <a:solidFill>
                  <a:schemeClr val="dk2"/>
                </a:solidFill>
                <a:effectLst/>
                <a:latin typeface="Lato"/>
                <a:ea typeface="Lato"/>
                <a:cs typeface="Lato"/>
                <a:sym typeface="Lato"/>
              </a:rPr>
              <a:t>Potential to scale program</a:t>
            </a:r>
            <a:endParaRPr lang="en-US" dirty="0" smtClean="0">
              <a:effectLst/>
            </a:endParaRPr>
          </a:p>
          <a:p>
            <a:pPr lvl="1" rtl="0"/>
            <a:r>
              <a:rPr lang="en-US" sz="1200" b="0" i="0" u="none" strike="noStrike" cap="none" dirty="0" smtClean="0">
                <a:solidFill>
                  <a:schemeClr val="dk2"/>
                </a:solidFill>
                <a:effectLst/>
                <a:latin typeface="Lato"/>
                <a:ea typeface="Lato"/>
                <a:cs typeface="Lato"/>
                <a:sym typeface="Lato"/>
              </a:rPr>
              <a:t>Program sustainability</a:t>
            </a:r>
            <a:endParaRPr lang="en-US" dirty="0" smtClean="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8"/>
          <p:cNvSpPr txBox="1">
            <a:spLocks noGrp="1"/>
          </p:cNvSpPr>
          <p:nvPr>
            <p:ph type="title"/>
          </p:nvPr>
        </p:nvSpPr>
        <p:spPr>
          <a:xfrm>
            <a:off x="338861" y="42691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TPP20 Tier 1 Learning Activity Themes</a:t>
            </a:r>
            <a:endParaRPr dirty="0"/>
          </a:p>
        </p:txBody>
      </p:sp>
      <p:sp>
        <p:nvSpPr>
          <p:cNvPr id="492" name="Google Shape;492;p28"/>
          <p:cNvSpPr txBox="1">
            <a:spLocks noGrp="1"/>
          </p:cNvSpPr>
          <p:nvPr>
            <p:ph type="body" idx="1"/>
          </p:nvPr>
        </p:nvSpPr>
        <p:spPr>
          <a:xfrm>
            <a:off x="338861" y="1331567"/>
            <a:ext cx="8029575" cy="3382962"/>
          </a:xfrm>
          <a:prstGeom prst="rect">
            <a:avLst/>
          </a:prstGeom>
          <a:noFill/>
          <a:ln>
            <a:noFill/>
          </a:ln>
        </p:spPr>
        <p:txBody>
          <a:bodyPr spcFirstLastPara="1" wrap="square" lIns="91425" tIns="91425" rIns="91425" bIns="91425" anchor="t" anchorCtr="0">
            <a:noAutofit/>
          </a:bodyPr>
          <a:lstStyle/>
          <a:p>
            <a:pPr marL="457200" lvl="0" indent="-368300" algn="l" rtl="0">
              <a:lnSpc>
                <a:spcPct val="120000"/>
              </a:lnSpc>
              <a:spcBef>
                <a:spcPts val="0"/>
              </a:spcBef>
              <a:spcAft>
                <a:spcPts val="0"/>
              </a:spcAft>
              <a:buClr>
                <a:srgbClr val="434343"/>
              </a:buClr>
              <a:buSzPts val="1710"/>
              <a:buChar char="●"/>
            </a:pPr>
            <a:r>
              <a:rPr lang="en" sz="1900" dirty="0">
                <a:solidFill>
                  <a:srgbClr val="595959"/>
                </a:solidFill>
              </a:rPr>
              <a:t>Share and update community assessment</a:t>
            </a:r>
            <a:endParaRPr dirty="0">
              <a:solidFill>
                <a:srgbClr val="595959"/>
              </a:solidFill>
            </a:endParaRPr>
          </a:p>
          <a:p>
            <a:pPr marL="457200" lvl="0" indent="-368300" algn="l" rtl="0">
              <a:lnSpc>
                <a:spcPct val="120000"/>
              </a:lnSpc>
              <a:spcBef>
                <a:spcPts val="600"/>
              </a:spcBef>
              <a:spcAft>
                <a:spcPts val="0"/>
              </a:spcAft>
              <a:buClr>
                <a:srgbClr val="434343"/>
              </a:buClr>
              <a:buSzPts val="1710"/>
              <a:buChar char="●"/>
            </a:pPr>
            <a:r>
              <a:rPr lang="en" sz="1900" dirty="0">
                <a:solidFill>
                  <a:srgbClr val="595959"/>
                </a:solidFill>
              </a:rPr>
              <a:t>Review programmatic data</a:t>
            </a:r>
            <a:endParaRPr dirty="0">
              <a:solidFill>
                <a:srgbClr val="595959"/>
              </a:solidFill>
            </a:endParaRPr>
          </a:p>
          <a:p>
            <a:pPr marL="457200" lvl="0" indent="-368300" algn="l" rtl="0">
              <a:lnSpc>
                <a:spcPct val="120000"/>
              </a:lnSpc>
              <a:spcBef>
                <a:spcPts val="600"/>
              </a:spcBef>
              <a:spcAft>
                <a:spcPts val="0"/>
              </a:spcAft>
              <a:buClr>
                <a:srgbClr val="434343"/>
              </a:buClr>
              <a:buSzPts val="1710"/>
              <a:buChar char="●"/>
            </a:pPr>
            <a:r>
              <a:rPr lang="en" sz="1900" dirty="0">
                <a:solidFill>
                  <a:srgbClr val="595959"/>
                </a:solidFill>
              </a:rPr>
              <a:t>Dedicate staff meeting time to CQI</a:t>
            </a:r>
            <a:endParaRPr dirty="0">
              <a:solidFill>
                <a:srgbClr val="595959"/>
              </a:solidFill>
            </a:endParaRPr>
          </a:p>
          <a:p>
            <a:pPr marL="457200" lvl="0" indent="-368300" algn="l" rtl="0">
              <a:lnSpc>
                <a:spcPct val="120000"/>
              </a:lnSpc>
              <a:spcBef>
                <a:spcPts val="600"/>
              </a:spcBef>
              <a:spcAft>
                <a:spcPts val="0"/>
              </a:spcAft>
              <a:buClr>
                <a:srgbClr val="434343"/>
              </a:buClr>
              <a:buSzPts val="1710"/>
              <a:buChar char="●"/>
            </a:pPr>
            <a:r>
              <a:rPr lang="en" sz="1900" dirty="0">
                <a:solidFill>
                  <a:srgbClr val="595959"/>
                </a:solidFill>
              </a:rPr>
              <a:t>Gather input from youth, CBOs, families, partners, etc. </a:t>
            </a:r>
            <a:endParaRPr dirty="0">
              <a:solidFill>
                <a:srgbClr val="595959"/>
              </a:solidFill>
            </a:endParaRPr>
          </a:p>
          <a:p>
            <a:pPr marL="457200" lvl="0" indent="-368300" algn="l" rtl="0">
              <a:lnSpc>
                <a:spcPct val="120000"/>
              </a:lnSpc>
              <a:spcBef>
                <a:spcPts val="600"/>
              </a:spcBef>
              <a:spcAft>
                <a:spcPts val="0"/>
              </a:spcAft>
              <a:buClr>
                <a:srgbClr val="434343"/>
              </a:buClr>
              <a:buSzPts val="1710"/>
              <a:buChar char="●"/>
            </a:pPr>
            <a:r>
              <a:rPr lang="en" sz="1900" dirty="0">
                <a:solidFill>
                  <a:srgbClr val="595959"/>
                </a:solidFill>
              </a:rPr>
              <a:t>Hold ongoing meetings about learning agenda with leadership, facilitators, and community partners </a:t>
            </a:r>
            <a:endParaRPr dirty="0">
              <a:solidFill>
                <a:srgbClr val="595959"/>
              </a:solidFill>
            </a:endParaRPr>
          </a:p>
          <a:p>
            <a:pPr marL="457200" lvl="0" indent="-368300" algn="l" rtl="0">
              <a:lnSpc>
                <a:spcPct val="120000"/>
              </a:lnSpc>
              <a:spcBef>
                <a:spcPts val="600"/>
              </a:spcBef>
              <a:spcAft>
                <a:spcPts val="0"/>
              </a:spcAft>
              <a:buClr>
                <a:srgbClr val="434343"/>
              </a:buClr>
              <a:buSzPts val="1710"/>
              <a:buChar char="●"/>
            </a:pPr>
            <a:r>
              <a:rPr lang="en" sz="1900" dirty="0">
                <a:solidFill>
                  <a:srgbClr val="595959"/>
                </a:solidFill>
              </a:rPr>
              <a:t>Conduct community/asset mapping</a:t>
            </a:r>
            <a:endParaRPr dirty="0">
              <a:solidFill>
                <a:srgbClr val="595959"/>
              </a:solidFill>
            </a:endParaRPr>
          </a:p>
          <a:p>
            <a:pPr marL="457200" lvl="0" indent="-368300" algn="l" rtl="0">
              <a:lnSpc>
                <a:spcPct val="120000"/>
              </a:lnSpc>
              <a:spcBef>
                <a:spcPts val="600"/>
              </a:spcBef>
              <a:spcAft>
                <a:spcPts val="600"/>
              </a:spcAft>
              <a:buClr>
                <a:srgbClr val="434343"/>
              </a:buClr>
              <a:buSzPts val="1710"/>
              <a:buChar char="●"/>
            </a:pPr>
            <a:r>
              <a:rPr lang="en" sz="1900" dirty="0">
                <a:solidFill>
                  <a:srgbClr val="595959"/>
                </a:solidFill>
              </a:rPr>
              <a:t>Review enrollment forms, fidelity forms, referral form</a:t>
            </a:r>
            <a:r>
              <a:rPr lang="en" dirty="0">
                <a:solidFill>
                  <a:srgbClr val="595959"/>
                </a:solidFill>
              </a:rPr>
              <a:t>s</a:t>
            </a:r>
            <a:endParaRPr dirty="0">
              <a:solidFill>
                <a:srgbClr val="59595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0"/>
          <p:cNvSpPr txBox="1">
            <a:spLocks noGrp="1"/>
          </p:cNvSpPr>
          <p:nvPr>
            <p:ph type="title"/>
          </p:nvPr>
        </p:nvSpPr>
        <p:spPr>
          <a:xfrm>
            <a:off x="338861" y="42691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 dirty="0"/>
              <a:t>TPP20 IIN Learning Question Examples</a:t>
            </a:r>
            <a:endParaRPr dirty="0"/>
          </a:p>
          <a:p>
            <a:pPr marL="0" lvl="0" indent="0" algn="l" rtl="0">
              <a:lnSpc>
                <a:spcPct val="100000"/>
              </a:lnSpc>
              <a:spcBef>
                <a:spcPts val="0"/>
              </a:spcBef>
              <a:spcAft>
                <a:spcPts val="0"/>
              </a:spcAft>
              <a:buSzPts val="2800"/>
              <a:buNone/>
            </a:pPr>
            <a:endParaRPr dirty="0"/>
          </a:p>
        </p:txBody>
      </p:sp>
      <p:sp>
        <p:nvSpPr>
          <p:cNvPr id="498" name="Google Shape;498;p20"/>
          <p:cNvSpPr txBox="1">
            <a:spLocks noGrp="1"/>
          </p:cNvSpPr>
          <p:nvPr>
            <p:ph type="body" idx="1"/>
          </p:nvPr>
        </p:nvSpPr>
        <p:spPr>
          <a:xfrm>
            <a:off x="338850" y="1195250"/>
            <a:ext cx="8622000" cy="3383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800"/>
              <a:buNone/>
            </a:pPr>
            <a:r>
              <a:rPr lang="en" b="1" dirty="0">
                <a:solidFill>
                  <a:schemeClr val="dk1"/>
                </a:solidFill>
              </a:rPr>
              <a:t>Focus Area Impact</a:t>
            </a:r>
            <a:endParaRPr b="1" dirty="0">
              <a:solidFill>
                <a:schemeClr val="dk1"/>
              </a:solidFill>
            </a:endParaRPr>
          </a:p>
          <a:p>
            <a:pPr marL="0" lvl="0" indent="0" algn="l" rtl="0">
              <a:lnSpc>
                <a:spcPct val="120000"/>
              </a:lnSpc>
              <a:spcBef>
                <a:spcPts val="1000"/>
              </a:spcBef>
              <a:spcAft>
                <a:spcPts val="0"/>
              </a:spcAft>
              <a:buSzPts val="1800"/>
              <a:buNone/>
            </a:pPr>
            <a:r>
              <a:rPr lang="en" dirty="0">
                <a:solidFill>
                  <a:srgbClr val="595959"/>
                </a:solidFill>
              </a:rPr>
              <a:t>What activities promote equitable access for adolescent health?</a:t>
            </a:r>
            <a:endParaRPr dirty="0">
              <a:solidFill>
                <a:srgbClr val="595959"/>
              </a:solidFill>
            </a:endParaRPr>
          </a:p>
          <a:p>
            <a:pPr marL="0" lvl="0" indent="0" algn="l" rtl="0">
              <a:lnSpc>
                <a:spcPct val="120000"/>
              </a:lnSpc>
              <a:spcBef>
                <a:spcPts val="1000"/>
              </a:spcBef>
              <a:spcAft>
                <a:spcPts val="0"/>
              </a:spcAft>
              <a:buSzPts val="1800"/>
              <a:buNone/>
            </a:pPr>
            <a:r>
              <a:rPr lang="en" dirty="0">
                <a:solidFill>
                  <a:srgbClr val="595959"/>
                </a:solidFill>
              </a:rPr>
              <a:t>How can youth be engaged in a way that increases feeling valued and respected?</a:t>
            </a:r>
            <a:endParaRPr dirty="0">
              <a:solidFill>
                <a:srgbClr val="595959"/>
              </a:solidFill>
            </a:endParaRPr>
          </a:p>
          <a:p>
            <a:pPr marL="0" lvl="0" indent="0" algn="l" rtl="0">
              <a:lnSpc>
                <a:spcPct val="120000"/>
              </a:lnSpc>
              <a:spcBef>
                <a:spcPts val="1000"/>
              </a:spcBef>
              <a:spcAft>
                <a:spcPts val="0"/>
              </a:spcAft>
              <a:buSzPts val="1800"/>
              <a:buNone/>
            </a:pPr>
            <a:r>
              <a:rPr lang="en" dirty="0">
                <a:solidFill>
                  <a:srgbClr val="595959"/>
                </a:solidFill>
              </a:rPr>
              <a:t>What is the relevance and/or fit of the program according to youth?</a:t>
            </a:r>
            <a:endParaRPr dirty="0">
              <a:solidFill>
                <a:srgbClr val="595959"/>
              </a:solidFill>
            </a:endParaRPr>
          </a:p>
          <a:p>
            <a:pPr marL="0" lvl="0" indent="0" algn="l" rtl="0">
              <a:lnSpc>
                <a:spcPct val="120000"/>
              </a:lnSpc>
              <a:spcBef>
                <a:spcPts val="1000"/>
              </a:spcBef>
              <a:spcAft>
                <a:spcPts val="0"/>
              </a:spcAft>
              <a:buSzPts val="1800"/>
              <a:buNone/>
            </a:pPr>
            <a:r>
              <a:rPr lang="en" dirty="0">
                <a:solidFill>
                  <a:srgbClr val="595959"/>
                </a:solidFill>
              </a:rPr>
              <a:t>How do youth learn best about sexual health and healthy relationships given their experiences and environmental context?</a:t>
            </a:r>
            <a:endParaRPr dirty="0">
              <a:solidFill>
                <a:srgbClr val="595959"/>
              </a:solidFill>
            </a:endParaRPr>
          </a:p>
          <a:p>
            <a:pPr marL="0" lvl="0" indent="0" algn="l" rtl="0">
              <a:lnSpc>
                <a:spcPct val="120000"/>
              </a:lnSpc>
              <a:spcBef>
                <a:spcPts val="1000"/>
              </a:spcBef>
              <a:spcAft>
                <a:spcPts val="0"/>
              </a:spcAft>
              <a:buSzPts val="1800"/>
              <a:buNone/>
            </a:pPr>
            <a:r>
              <a:rPr lang="en" dirty="0">
                <a:solidFill>
                  <a:srgbClr val="595959"/>
                </a:solidFill>
              </a:rPr>
              <a:t>How does youth voice impact the development/implementation of innovations? </a:t>
            </a:r>
            <a:endParaRPr dirty="0">
              <a:solidFill>
                <a:srgbClr val="595959"/>
              </a:solidFill>
            </a:endParaRPr>
          </a:p>
          <a:p>
            <a:pPr marL="0" lvl="0" indent="0" algn="l" rtl="0">
              <a:lnSpc>
                <a:spcPct val="120000"/>
              </a:lnSpc>
              <a:spcBef>
                <a:spcPts val="1000"/>
              </a:spcBef>
              <a:spcAft>
                <a:spcPts val="1000"/>
              </a:spcAft>
              <a:buSzPts val="1800"/>
              <a:buNone/>
            </a:pPr>
            <a:r>
              <a:rPr lang="en" dirty="0">
                <a:solidFill>
                  <a:srgbClr val="595959"/>
                </a:solidFill>
              </a:rPr>
              <a:t>How are intersectionality and health risk factor associated for the youth of focus?</a:t>
            </a:r>
            <a:endParaRPr dirty="0">
              <a:solidFill>
                <a:srgbClr val="59595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 dirty="0"/>
              <a:t>TPP20 IIN Learning Question Examples</a:t>
            </a:r>
            <a:endParaRPr dirty="0"/>
          </a:p>
          <a:p>
            <a:pPr marL="0" lvl="0" indent="0" algn="l" rtl="0">
              <a:lnSpc>
                <a:spcPct val="100000"/>
              </a:lnSpc>
              <a:spcBef>
                <a:spcPts val="0"/>
              </a:spcBef>
              <a:spcAft>
                <a:spcPts val="0"/>
              </a:spcAft>
              <a:buSzPts val="2800"/>
              <a:buNone/>
            </a:pPr>
            <a:endParaRPr dirty="0"/>
          </a:p>
        </p:txBody>
      </p:sp>
      <p:sp>
        <p:nvSpPr>
          <p:cNvPr id="504" name="Google Shape;504;p21"/>
          <p:cNvSpPr txBox="1">
            <a:spLocks noGrp="1"/>
          </p:cNvSpPr>
          <p:nvPr>
            <p:ph type="body" idx="1"/>
          </p:nvPr>
        </p:nvSpPr>
        <p:spPr>
          <a:xfrm>
            <a:off x="442926" y="1385900"/>
            <a:ext cx="8443500" cy="3383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b="1">
                <a:solidFill>
                  <a:schemeClr val="dk1"/>
                </a:solidFill>
              </a:rPr>
              <a:t>Network Impact and Structure</a:t>
            </a:r>
            <a:endParaRPr b="1">
              <a:solidFill>
                <a:schemeClr val="dk1"/>
              </a:solidFill>
            </a:endParaRPr>
          </a:p>
          <a:p>
            <a:pPr marL="0" lvl="0" indent="0" algn="l" rtl="0">
              <a:lnSpc>
                <a:spcPct val="120000"/>
              </a:lnSpc>
              <a:spcBef>
                <a:spcPts val="1000"/>
              </a:spcBef>
              <a:spcAft>
                <a:spcPts val="0"/>
              </a:spcAft>
              <a:buSzPts val="1800"/>
              <a:buNone/>
            </a:pPr>
            <a:r>
              <a:rPr lang="en">
                <a:solidFill>
                  <a:srgbClr val="595959"/>
                </a:solidFill>
              </a:rPr>
              <a:t>How has the level of resources and/or leveraging of resources changed?</a:t>
            </a:r>
            <a:endParaRPr>
              <a:solidFill>
                <a:srgbClr val="595959"/>
              </a:solidFill>
            </a:endParaRPr>
          </a:p>
          <a:p>
            <a:pPr marL="0" lvl="0" indent="0" algn="l" rtl="0">
              <a:lnSpc>
                <a:spcPct val="120000"/>
              </a:lnSpc>
              <a:spcBef>
                <a:spcPts val="1000"/>
              </a:spcBef>
              <a:spcAft>
                <a:spcPts val="0"/>
              </a:spcAft>
              <a:buSzPts val="1800"/>
              <a:buNone/>
            </a:pPr>
            <a:r>
              <a:rPr lang="en">
                <a:solidFill>
                  <a:srgbClr val="595959"/>
                </a:solidFill>
              </a:rPr>
              <a:t>What are effective ways to educate and empower all systems that support youth? </a:t>
            </a:r>
            <a:endParaRPr>
              <a:solidFill>
                <a:srgbClr val="595959"/>
              </a:solidFill>
            </a:endParaRPr>
          </a:p>
          <a:p>
            <a:pPr marL="0" lvl="0" indent="0" algn="l" rtl="0">
              <a:lnSpc>
                <a:spcPct val="120000"/>
              </a:lnSpc>
              <a:spcBef>
                <a:spcPts val="1000"/>
              </a:spcBef>
              <a:spcAft>
                <a:spcPts val="0"/>
              </a:spcAft>
              <a:buSzPts val="1800"/>
              <a:buNone/>
            </a:pPr>
            <a:r>
              <a:rPr lang="en">
                <a:solidFill>
                  <a:srgbClr val="595959"/>
                </a:solidFill>
              </a:rPr>
              <a:t>What factors impact project replication? </a:t>
            </a:r>
            <a:endParaRPr>
              <a:solidFill>
                <a:srgbClr val="595959"/>
              </a:solidFill>
            </a:endParaRPr>
          </a:p>
          <a:p>
            <a:pPr marL="0" lvl="0" indent="0" algn="l" rtl="0">
              <a:lnSpc>
                <a:spcPct val="120000"/>
              </a:lnSpc>
              <a:spcBef>
                <a:spcPts val="1000"/>
              </a:spcBef>
              <a:spcAft>
                <a:spcPts val="0"/>
              </a:spcAft>
              <a:buSzPts val="1800"/>
              <a:buNone/>
            </a:pPr>
            <a:r>
              <a:rPr lang="en">
                <a:solidFill>
                  <a:srgbClr val="595959"/>
                </a:solidFill>
              </a:rPr>
              <a:t>How has the programming impacted local systems?</a:t>
            </a:r>
            <a:endParaRPr>
              <a:solidFill>
                <a:srgbClr val="595959"/>
              </a:solidFill>
            </a:endParaRPr>
          </a:p>
          <a:p>
            <a:pPr marL="0" lvl="0" indent="0" algn="l" rtl="0">
              <a:lnSpc>
                <a:spcPct val="120000"/>
              </a:lnSpc>
              <a:spcBef>
                <a:spcPts val="1000"/>
              </a:spcBef>
              <a:spcAft>
                <a:spcPts val="0"/>
              </a:spcAft>
              <a:buSzPts val="1800"/>
              <a:buNone/>
            </a:pPr>
            <a:r>
              <a:rPr lang="en">
                <a:solidFill>
                  <a:srgbClr val="595959"/>
                </a:solidFill>
              </a:rPr>
              <a:t>How are innovations tested and refined by partners?</a:t>
            </a:r>
            <a:endParaRPr>
              <a:solidFill>
                <a:srgbClr val="595959"/>
              </a:solidFill>
            </a:endParaRPr>
          </a:p>
          <a:p>
            <a:pPr marL="0" lvl="0" indent="0" algn="l" rtl="0">
              <a:lnSpc>
                <a:spcPct val="120000"/>
              </a:lnSpc>
              <a:spcBef>
                <a:spcPts val="1000"/>
              </a:spcBef>
              <a:spcAft>
                <a:spcPts val="1000"/>
              </a:spcAft>
              <a:buClr>
                <a:schemeClr val="dk1"/>
              </a:buClr>
              <a:buSzPts val="1100"/>
              <a:buFont typeface="Arial"/>
              <a:buNone/>
            </a:pPr>
            <a:r>
              <a:rPr lang="en">
                <a:solidFill>
                  <a:srgbClr val="595959"/>
                </a:solidFill>
              </a:rPr>
              <a:t>How can interdisciplinary innovators collaborate to build and achieve goals? </a:t>
            </a:r>
            <a:endParaRPr>
              <a:solidFill>
                <a:srgbClr val="59595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1"/>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Small Group Discussion</a:t>
            </a: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2"/>
          <p:cNvSpPr txBox="1">
            <a:spLocks noGrp="1"/>
          </p:cNvSpPr>
          <p:nvPr>
            <p:ph type="title"/>
          </p:nvPr>
        </p:nvSpPr>
        <p:spPr>
          <a:xfrm>
            <a:off x="862250" y="93486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Takeaway Questions </a:t>
            </a:r>
            <a:endParaRPr dirty="0"/>
          </a:p>
        </p:txBody>
      </p:sp>
      <p:sp>
        <p:nvSpPr>
          <p:cNvPr id="515" name="Google Shape;515;p32"/>
          <p:cNvSpPr txBox="1"/>
          <p:nvPr/>
        </p:nvSpPr>
        <p:spPr>
          <a:xfrm>
            <a:off x="964775" y="1769050"/>
            <a:ext cx="6376200" cy="273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1800" b="0" i="0" u="none" strike="noStrike" cap="none" dirty="0">
                <a:solidFill>
                  <a:schemeClr val="dk2"/>
                </a:solidFill>
                <a:latin typeface="Lato"/>
                <a:ea typeface="Lato"/>
                <a:cs typeface="Lato"/>
                <a:sym typeface="Lato"/>
              </a:rPr>
              <a:t>Which learning agenda question are you most excited to answer during your project? </a:t>
            </a:r>
            <a:endParaRPr sz="1800" b="0" i="0" u="none" strike="noStrike" cap="none"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1800"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r>
              <a:rPr lang="en" sz="1800" dirty="0">
                <a:solidFill>
                  <a:schemeClr val="dk2"/>
                </a:solidFill>
                <a:latin typeface="Lato"/>
                <a:ea typeface="Lato"/>
                <a:cs typeface="Lato"/>
                <a:sym typeface="Lato"/>
              </a:rPr>
              <a:t>How will you involve stakeholders in your learning agenda?</a:t>
            </a:r>
            <a:endParaRPr sz="1800"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1800"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r>
              <a:rPr lang="en" sz="1800" dirty="0">
                <a:solidFill>
                  <a:schemeClr val="dk2"/>
                </a:solidFill>
                <a:latin typeface="Lato"/>
                <a:ea typeface="Lato"/>
                <a:cs typeface="Lato"/>
                <a:sym typeface="Lato"/>
              </a:rPr>
              <a:t>What is one question or challenge you have about implementing your learning agenda?</a:t>
            </a:r>
            <a:endParaRPr sz="1800"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chemeClr val="dk2"/>
              </a:solidFill>
              <a:latin typeface="Lato"/>
              <a:ea typeface="Lato"/>
              <a:cs typeface="Lato"/>
              <a:sym typeface="Lato"/>
            </a:endParaRPr>
          </a:p>
        </p:txBody>
      </p:sp>
      <p:sp>
        <p:nvSpPr>
          <p:cNvPr id="2" name="Text Placeholder 1" hidden="1"/>
          <p:cNvSpPr>
            <a:spLocks noGrp="1"/>
          </p:cNvSpPr>
          <p:nvPr>
            <p:ph type="body" idx="1"/>
          </p:nvPr>
        </p:nvSpPr>
        <p:spPr/>
        <p:txBody>
          <a:bodyPr/>
          <a:lstStyle/>
          <a:p>
            <a:pPr rtl="0"/>
            <a:r>
              <a:rPr lang="en-US" sz="1800" b="0" i="0" u="none" strike="noStrike" cap="none" dirty="0" smtClean="0">
                <a:solidFill>
                  <a:schemeClr val="dk2"/>
                </a:solidFill>
                <a:effectLst/>
                <a:latin typeface="Lato"/>
                <a:ea typeface="Lato"/>
                <a:cs typeface="Lato"/>
                <a:sym typeface="Lato"/>
              </a:rPr>
              <a:t>Which learning agenda question are you most excited to answer during your project? </a:t>
            </a:r>
            <a:endParaRPr lang="en-US" dirty="0" smtClean="0">
              <a:effectLst/>
            </a:endParaRPr>
          </a:p>
          <a:p>
            <a:pPr rtl="0"/>
            <a:r>
              <a:rPr lang="en-US" sz="1800" b="0" i="0" u="none" strike="noStrike" cap="none" dirty="0" smtClean="0">
                <a:solidFill>
                  <a:schemeClr val="dk2"/>
                </a:solidFill>
                <a:effectLst/>
                <a:latin typeface="Lato"/>
                <a:ea typeface="Lato"/>
                <a:cs typeface="Lato"/>
                <a:sym typeface="Lato"/>
              </a:rPr>
              <a:t>How will you involve stakeholders in your learning agenda?</a:t>
            </a:r>
            <a:endParaRPr lang="en-US" dirty="0" smtClean="0">
              <a:effectLst/>
            </a:endParaRPr>
          </a:p>
          <a:p>
            <a:pPr rtl="0"/>
            <a:r>
              <a:rPr lang="en-US" sz="1800" b="0" i="0" u="none" strike="noStrike" cap="none" dirty="0" smtClean="0">
                <a:solidFill>
                  <a:schemeClr val="dk2"/>
                </a:solidFill>
                <a:effectLst/>
                <a:latin typeface="Lato"/>
                <a:ea typeface="Lato"/>
                <a:cs typeface="Lato"/>
                <a:sym typeface="Lato"/>
              </a:rPr>
              <a:t>What is one question or challenge you have about implementing your learning agenda?</a:t>
            </a:r>
            <a:endParaRPr lang="en-US" dirty="0" smtClean="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
          <p:cNvSpPr txBox="1">
            <a:spLocks noGrp="1"/>
          </p:cNvSpPr>
          <p:nvPr>
            <p:ph type="title"/>
          </p:nvPr>
        </p:nvSpPr>
        <p:spPr>
          <a:xfrm>
            <a:off x="457478" y="1269967"/>
            <a:ext cx="846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Objectives</a:t>
            </a:r>
            <a:endParaRPr dirty="0"/>
          </a:p>
        </p:txBody>
      </p:sp>
      <p:sp>
        <p:nvSpPr>
          <p:cNvPr id="352" name="Google Shape;352;p3"/>
          <p:cNvSpPr txBox="1">
            <a:spLocks noGrp="1"/>
          </p:cNvSpPr>
          <p:nvPr>
            <p:ph type="body" idx="1"/>
          </p:nvPr>
        </p:nvSpPr>
        <p:spPr>
          <a:xfrm>
            <a:off x="710975" y="2024775"/>
            <a:ext cx="7564800" cy="28527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dirty="0"/>
              <a:t>Understand how and why to use a learning agenda</a:t>
            </a:r>
            <a:endParaRPr sz="2200" dirty="0"/>
          </a:p>
          <a:p>
            <a:pPr marL="457200" lvl="0" indent="-368300" algn="l" rtl="0">
              <a:lnSpc>
                <a:spcPct val="115000"/>
              </a:lnSpc>
              <a:spcBef>
                <a:spcPts val="0"/>
              </a:spcBef>
              <a:spcAft>
                <a:spcPts val="0"/>
              </a:spcAft>
              <a:buSzPts val="2200"/>
              <a:buChar char="●"/>
            </a:pPr>
            <a:r>
              <a:rPr lang="en" sz="2200" dirty="0"/>
              <a:t>List at least three criteria for effectively incorporating a learning agenda into a project</a:t>
            </a:r>
            <a:endParaRPr sz="2200" dirty="0"/>
          </a:p>
          <a:p>
            <a:pPr marL="457200" lvl="0" indent="-368300" algn="l" rtl="0">
              <a:lnSpc>
                <a:spcPct val="115000"/>
              </a:lnSpc>
              <a:spcBef>
                <a:spcPts val="0"/>
              </a:spcBef>
              <a:spcAft>
                <a:spcPts val="0"/>
              </a:spcAft>
              <a:buSzPts val="2200"/>
              <a:buChar char="●"/>
            </a:pPr>
            <a:r>
              <a:rPr lang="en" sz="2200" dirty="0"/>
              <a:t>Identify how to incorporate learning agenda findings into your project </a:t>
            </a:r>
            <a:endParaRPr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4"/>
          <p:cNvSpPr txBox="1">
            <a:spLocks noGrp="1"/>
          </p:cNvSpPr>
          <p:nvPr>
            <p:ph type="title"/>
          </p:nvPr>
        </p:nvSpPr>
        <p:spPr>
          <a:xfrm>
            <a:off x="-415750" y="1883250"/>
            <a:ext cx="4035900" cy="572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n" sz="7200" dirty="0"/>
              <a:t>Q&amp;A	</a:t>
            </a:r>
            <a:endParaRPr sz="7200" dirty="0"/>
          </a:p>
        </p:txBody>
      </p:sp>
      <p:sp>
        <p:nvSpPr>
          <p:cNvPr id="521" name="Google Shape;521;p34"/>
          <p:cNvSpPr txBox="1">
            <a:spLocks noGrp="1"/>
          </p:cNvSpPr>
          <p:nvPr>
            <p:ph type="body" idx="4294967295"/>
          </p:nvPr>
        </p:nvSpPr>
        <p:spPr>
          <a:xfrm>
            <a:off x="4016488" y="2047075"/>
            <a:ext cx="3816900" cy="76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2700" dirty="0"/>
              <a:t>What questions do </a:t>
            </a:r>
            <a:br>
              <a:rPr lang="en" sz="2700" dirty="0"/>
            </a:br>
            <a:r>
              <a:rPr lang="en" sz="2700" dirty="0"/>
              <a:t>you have for us?</a:t>
            </a:r>
            <a:endParaRPr sz="2700" dirty="0"/>
          </a:p>
        </p:txBody>
      </p:sp>
      <p:pic>
        <p:nvPicPr>
          <p:cNvPr id="522" name="Google Shape;522;p34" descr="Decorative image"/>
          <p:cNvPicPr preferRelativeResize="0"/>
          <p:nvPr/>
        </p:nvPicPr>
        <p:blipFill rotWithShape="1">
          <a:blip r:embed="rId3">
            <a:alphaModFix/>
          </a:blip>
          <a:srcRect/>
          <a:stretch/>
        </p:blipFill>
        <p:spPr>
          <a:xfrm rot="-5400000">
            <a:off x="3299454" y="2456579"/>
            <a:ext cx="912600" cy="93584"/>
          </a:xfrm>
          <a:prstGeom prst="rect">
            <a:avLst/>
          </a:prstGeom>
          <a:noFill/>
          <a:ln>
            <a:noFill/>
          </a:ln>
        </p:spPr>
      </p:pic>
      <p:pic>
        <p:nvPicPr>
          <p:cNvPr id="523" name="Google Shape;523;p34" descr="Decorative image"/>
          <p:cNvPicPr preferRelativeResize="0"/>
          <p:nvPr/>
        </p:nvPicPr>
        <p:blipFill rotWithShape="1">
          <a:blip r:embed="rId4">
            <a:alphaModFix/>
          </a:blip>
          <a:srcRect r="25160"/>
          <a:stretch/>
        </p:blipFill>
        <p:spPr>
          <a:xfrm>
            <a:off x="7865052" y="2102775"/>
            <a:ext cx="1278949" cy="2830899"/>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5"/>
          <p:cNvSpPr txBox="1">
            <a:spLocks noGrp="1"/>
          </p:cNvSpPr>
          <p:nvPr>
            <p:ph type="title"/>
          </p:nvPr>
        </p:nvSpPr>
        <p:spPr>
          <a:xfrm>
            <a:off x="428913" y="12741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Contact Information</a:t>
            </a:r>
            <a:endParaRPr dirty="0"/>
          </a:p>
        </p:txBody>
      </p:sp>
      <p:sp>
        <p:nvSpPr>
          <p:cNvPr id="529" name="Google Shape;529;p35"/>
          <p:cNvSpPr txBox="1">
            <a:spLocks noGrp="1"/>
          </p:cNvSpPr>
          <p:nvPr>
            <p:ph type="body" idx="1"/>
          </p:nvPr>
        </p:nvSpPr>
        <p:spPr>
          <a:xfrm>
            <a:off x="483232" y="2331022"/>
            <a:ext cx="6762000" cy="225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200" u="sng" dirty="0">
                <a:solidFill>
                  <a:schemeClr val="hlink"/>
                </a:solidFill>
                <a:hlinkClick r:id="rId3"/>
              </a:rPr>
              <a:t>rcolaco@rti.org</a:t>
            </a:r>
            <a:endParaRPr sz="2200" dirty="0"/>
          </a:p>
          <a:p>
            <a:pPr marL="0" lvl="0" indent="0" algn="l" rtl="0">
              <a:lnSpc>
                <a:spcPct val="115000"/>
              </a:lnSpc>
              <a:spcBef>
                <a:spcPts val="1600"/>
              </a:spcBef>
              <a:spcAft>
                <a:spcPts val="0"/>
              </a:spcAft>
              <a:buSzPts val="1800"/>
              <a:buNone/>
            </a:pPr>
            <a:endParaRPr sz="2200" dirty="0"/>
          </a:p>
          <a:p>
            <a:pPr marL="0" lvl="0" indent="0" algn="l" rtl="0">
              <a:lnSpc>
                <a:spcPct val="115000"/>
              </a:lnSpc>
              <a:spcBef>
                <a:spcPts val="1600"/>
              </a:spcBef>
              <a:spcAft>
                <a:spcPts val="1600"/>
              </a:spcAft>
              <a:buSzPts val="1800"/>
              <a:buNone/>
            </a:pPr>
            <a:endParaRPr sz="2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txBox="1">
            <a:spLocks noGrp="1"/>
          </p:cNvSpPr>
          <p:nvPr>
            <p:ph type="title"/>
          </p:nvPr>
        </p:nvSpPr>
        <p:spPr>
          <a:xfrm>
            <a:off x="424231" y="130130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Resources</a:t>
            </a:r>
            <a:endParaRPr dirty="0"/>
          </a:p>
        </p:txBody>
      </p:sp>
      <p:sp>
        <p:nvSpPr>
          <p:cNvPr id="535" name="Google Shape;535;p36"/>
          <p:cNvSpPr txBox="1">
            <a:spLocks noGrp="1"/>
          </p:cNvSpPr>
          <p:nvPr>
            <p:ph type="body" idx="1"/>
          </p:nvPr>
        </p:nvSpPr>
        <p:spPr>
          <a:xfrm>
            <a:off x="505710" y="2146515"/>
            <a:ext cx="8026107" cy="23982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dirty="0"/>
              <a:t>USAID Learning Lab: </a:t>
            </a:r>
            <a:r>
              <a:rPr lang="en" u="sng" dirty="0">
                <a:solidFill>
                  <a:schemeClr val="hlink"/>
                </a:solidFill>
                <a:hlinkClick r:id="rId3"/>
              </a:rPr>
              <a:t>https://usaidlearninglab.org/qrg/learning-agenda</a:t>
            </a:r>
            <a:r>
              <a:rPr lang="en" dirty="0"/>
              <a:t> </a:t>
            </a:r>
            <a:endParaRPr dirty="0"/>
          </a:p>
          <a:p>
            <a:pPr marL="0" lvl="0" indent="0" algn="l" rtl="0">
              <a:lnSpc>
                <a:spcPct val="100000"/>
              </a:lnSpc>
              <a:spcBef>
                <a:spcPts val="1200"/>
              </a:spcBef>
              <a:spcAft>
                <a:spcPts val="0"/>
              </a:spcAft>
              <a:buSzPts val="1800"/>
              <a:buNone/>
            </a:pPr>
            <a:r>
              <a:rPr lang="en" dirty="0"/>
              <a:t>MEASURE </a:t>
            </a:r>
            <a:r>
              <a:rPr lang="en" dirty="0" smtClean="0"/>
              <a:t>EVALUATION</a:t>
            </a:r>
            <a:r>
              <a:rPr lang="en" dirty="0"/>
              <a:t>: </a:t>
            </a:r>
            <a:r>
              <a:rPr lang="en" u="sng" dirty="0">
                <a:solidFill>
                  <a:schemeClr val="hlink"/>
                </a:solidFill>
                <a:hlinkClick r:id="rId4"/>
              </a:rPr>
              <a:t>https://www.measureevaluation.org/</a:t>
            </a:r>
            <a:r>
              <a:rPr lang="en" dirty="0"/>
              <a:t> </a:t>
            </a:r>
            <a:endParaRPr dirty="0"/>
          </a:p>
          <a:p>
            <a:pPr marL="0" lvl="0" indent="0" algn="l" rtl="0">
              <a:lnSpc>
                <a:spcPct val="100000"/>
              </a:lnSpc>
              <a:spcBef>
                <a:spcPts val="1200"/>
              </a:spcBef>
              <a:spcAft>
                <a:spcPts val="0"/>
              </a:spcAft>
              <a:buSzPts val="1800"/>
              <a:buNone/>
            </a:pPr>
            <a:r>
              <a:rPr lang="en" dirty="0"/>
              <a:t>MERLA Course: </a:t>
            </a:r>
            <a:r>
              <a:rPr lang="en" u="sng" dirty="0">
                <a:solidFill>
                  <a:schemeClr val="hlink"/>
                </a:solidFill>
                <a:hlinkClick r:id="rId5"/>
              </a:rPr>
              <a:t>https://www.rti.org/monitoring-evaluation-research-learning-and-adapting</a:t>
            </a:r>
            <a:r>
              <a:rPr lang="en" dirty="0"/>
              <a:t> </a:t>
            </a:r>
            <a:endParaRPr dirty="0"/>
          </a:p>
          <a:p>
            <a:pPr marL="0" lvl="0" indent="0" algn="l" rtl="0">
              <a:lnSpc>
                <a:spcPct val="115000"/>
              </a:lnSpc>
              <a:spcBef>
                <a:spcPts val="1200"/>
              </a:spcBef>
              <a:spcAft>
                <a:spcPts val="0"/>
              </a:spcAft>
              <a:buSzPts val="1800"/>
              <a:buNone/>
            </a:pPr>
            <a:r>
              <a:rPr lang="en" dirty="0"/>
              <a:t>Public Health Learning Network “Creating a Learning Agenda for System Change: A Toolkit” </a:t>
            </a:r>
            <a:r>
              <a:rPr lang="en" u="sng" dirty="0">
                <a:solidFill>
                  <a:schemeClr val="hlink"/>
                </a:solidFill>
                <a:hlinkClick r:id="rId6"/>
              </a:rPr>
              <a:t>https://publichealthlearningagenda.org/</a:t>
            </a:r>
            <a:endParaRPr dirty="0"/>
          </a:p>
          <a:p>
            <a:pPr marL="0" lvl="0" indent="0" algn="l" rtl="0">
              <a:lnSpc>
                <a:spcPct val="115000"/>
              </a:lnSpc>
              <a:spcBef>
                <a:spcPts val="2800"/>
              </a:spcBef>
              <a:spcAft>
                <a:spcPts val="0"/>
              </a:spcAft>
              <a:buSzPts val="1800"/>
              <a:buNone/>
            </a:pPr>
            <a:endParaRPr sz="2200" dirty="0"/>
          </a:p>
          <a:p>
            <a:pPr marL="0" lvl="0" indent="0" algn="l" rtl="0">
              <a:lnSpc>
                <a:spcPct val="115000"/>
              </a:lnSpc>
              <a:spcBef>
                <a:spcPts val="3200"/>
              </a:spcBef>
              <a:spcAft>
                <a:spcPts val="1600"/>
              </a:spcAft>
              <a:buSzPts val="1800"/>
              <a:buNone/>
            </a:pPr>
            <a:endParaRPr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7"/>
          <p:cNvSpPr txBox="1">
            <a:spLocks noGrp="1"/>
          </p:cNvSpPr>
          <p:nvPr>
            <p:ph type="title"/>
          </p:nvPr>
        </p:nvSpPr>
        <p:spPr>
          <a:xfrm>
            <a:off x="410804" y="126796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Upcoming Activities</a:t>
            </a:r>
            <a:endParaRPr dirty="0"/>
          </a:p>
        </p:txBody>
      </p:sp>
      <p:sp>
        <p:nvSpPr>
          <p:cNvPr id="541" name="Google Shape;541;p37"/>
          <p:cNvSpPr txBox="1">
            <a:spLocks noGrp="1"/>
          </p:cNvSpPr>
          <p:nvPr>
            <p:ph type="body" idx="1"/>
          </p:nvPr>
        </p:nvSpPr>
        <p:spPr>
          <a:xfrm>
            <a:off x="474175" y="2427159"/>
            <a:ext cx="8669825" cy="255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900" b="1" dirty="0"/>
              <a:t>Trauma-Informed Approach in Adolescent Health: Team Meeting Series </a:t>
            </a:r>
            <a:br>
              <a:rPr lang="en" sz="1900" b="1" dirty="0"/>
            </a:br>
            <a:r>
              <a:rPr lang="en" sz="1900" dirty="0"/>
              <a:t>Throughout the spring of 2021</a:t>
            </a:r>
            <a:endParaRPr sz="1900" dirty="0"/>
          </a:p>
          <a:p>
            <a:pPr marL="0" lvl="0" indent="0" algn="l" rtl="0">
              <a:lnSpc>
                <a:spcPct val="115000"/>
              </a:lnSpc>
              <a:spcBef>
                <a:spcPts val="1600"/>
              </a:spcBef>
              <a:spcAft>
                <a:spcPts val="0"/>
              </a:spcAft>
              <a:buSzPts val="1800"/>
              <a:buNone/>
            </a:pPr>
            <a:r>
              <a:rPr lang="en" sz="1900" b="1" dirty="0"/>
              <a:t>Building Partnerships Job Aids </a:t>
            </a:r>
            <a:br>
              <a:rPr lang="en" sz="1900" b="1" dirty="0"/>
            </a:br>
            <a:r>
              <a:rPr lang="en" sz="1900" dirty="0"/>
              <a:t>May 2021</a:t>
            </a:r>
            <a:endParaRPr sz="1900" dirty="0"/>
          </a:p>
          <a:p>
            <a:pPr marL="0" lvl="0" indent="0" algn="l" rtl="0">
              <a:lnSpc>
                <a:spcPct val="115000"/>
              </a:lnSpc>
              <a:spcBef>
                <a:spcPts val="1600"/>
              </a:spcBef>
              <a:spcAft>
                <a:spcPts val="1600"/>
              </a:spcAft>
              <a:buSzPts val="1800"/>
              <a:buNone/>
            </a:pPr>
            <a:endParaRPr sz="19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8"/>
          <p:cNvSpPr txBox="1">
            <a:spLocks noGrp="1"/>
          </p:cNvSpPr>
          <p:nvPr>
            <p:ph type="title"/>
          </p:nvPr>
        </p:nvSpPr>
        <p:spPr>
          <a:xfrm>
            <a:off x="582823" y="11113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How to Engage With Us </a:t>
            </a:r>
            <a:endParaRPr dirty="0"/>
          </a:p>
        </p:txBody>
      </p:sp>
      <p:grpSp>
        <p:nvGrpSpPr>
          <p:cNvPr id="547" name="Google Shape;547;p38" descr="Decorative image"/>
          <p:cNvGrpSpPr/>
          <p:nvPr/>
        </p:nvGrpSpPr>
        <p:grpSpPr>
          <a:xfrm>
            <a:off x="800100" y="2279010"/>
            <a:ext cx="1905900" cy="2090215"/>
            <a:chOff x="800100" y="2279010"/>
            <a:chExt cx="1905900" cy="2090215"/>
          </a:xfrm>
        </p:grpSpPr>
        <p:pic>
          <p:nvPicPr>
            <p:cNvPr id="548" name="Google Shape;548;p38" descr="Decorative image"/>
            <p:cNvPicPr preferRelativeResize="0"/>
            <p:nvPr/>
          </p:nvPicPr>
          <p:blipFill rotWithShape="1">
            <a:blip r:embed="rId3">
              <a:alphaModFix/>
            </a:blip>
            <a:srcRect/>
            <a:stretch/>
          </p:blipFill>
          <p:spPr>
            <a:xfrm>
              <a:off x="1111938" y="2279010"/>
              <a:ext cx="1282224" cy="744625"/>
            </a:xfrm>
            <a:prstGeom prst="rect">
              <a:avLst/>
            </a:prstGeom>
            <a:noFill/>
            <a:ln>
              <a:noFill/>
            </a:ln>
          </p:spPr>
        </p:pic>
        <p:sp>
          <p:nvSpPr>
            <p:cNvPr id="549" name="Google Shape;549;p38"/>
            <p:cNvSpPr txBox="1"/>
            <p:nvPr/>
          </p:nvSpPr>
          <p:spPr>
            <a:xfrm>
              <a:off x="800100" y="2981125"/>
              <a:ext cx="1905900" cy="138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400"/>
                <a:buFont typeface="Arial"/>
                <a:buNone/>
              </a:pPr>
              <a:r>
                <a:rPr lang="en" sz="1400" b="1" i="0" u="none" strike="noStrike" cap="none">
                  <a:solidFill>
                    <a:schemeClr val="dk2"/>
                  </a:solidFill>
                  <a:latin typeface="Lato"/>
                  <a:ea typeface="Lato"/>
                  <a:cs typeface="Lato"/>
                  <a:sym typeface="Lato"/>
                </a:rPr>
                <a:t>Subscribe</a:t>
              </a:r>
              <a:r>
                <a:rPr lang="en" sz="1400" b="0" i="0" u="none" strike="noStrike" cap="none">
                  <a:solidFill>
                    <a:schemeClr val="dk2"/>
                  </a:solidFill>
                  <a:latin typeface="Lato"/>
                  <a:ea typeface="Lato"/>
                  <a:cs typeface="Lato"/>
                  <a:sym typeface="Lato"/>
                </a:rPr>
                <a:t> to the RHNTC monthly eNewsletter at rhntc.org/enewsletter</a:t>
              </a:r>
              <a:endParaRPr sz="1400" b="0" i="0" u="none" strike="noStrike" cap="none">
                <a:solidFill>
                  <a:schemeClr val="dk2"/>
                </a:solidFill>
                <a:latin typeface="Lato"/>
                <a:ea typeface="Lato"/>
                <a:cs typeface="Lato"/>
                <a:sym typeface="Lato"/>
              </a:endParaRPr>
            </a:p>
          </p:txBody>
        </p:sp>
      </p:grpSp>
      <p:grpSp>
        <p:nvGrpSpPr>
          <p:cNvPr id="550" name="Google Shape;550;p38" descr="Decorative image"/>
          <p:cNvGrpSpPr/>
          <p:nvPr/>
        </p:nvGrpSpPr>
        <p:grpSpPr>
          <a:xfrm>
            <a:off x="2648363" y="2052321"/>
            <a:ext cx="1983900" cy="2316904"/>
            <a:chOff x="2591325" y="2052321"/>
            <a:chExt cx="1983900" cy="2316904"/>
          </a:xfrm>
        </p:grpSpPr>
        <p:pic>
          <p:nvPicPr>
            <p:cNvPr id="551" name="Google Shape;551;p38" descr="Decorative image"/>
            <p:cNvPicPr preferRelativeResize="0"/>
            <p:nvPr/>
          </p:nvPicPr>
          <p:blipFill rotWithShape="1">
            <a:blip r:embed="rId4">
              <a:alphaModFix/>
            </a:blip>
            <a:srcRect/>
            <a:stretch/>
          </p:blipFill>
          <p:spPr>
            <a:xfrm>
              <a:off x="3129087" y="2052321"/>
              <a:ext cx="908376" cy="914000"/>
            </a:xfrm>
            <a:prstGeom prst="rect">
              <a:avLst/>
            </a:prstGeom>
            <a:noFill/>
            <a:ln>
              <a:noFill/>
            </a:ln>
          </p:spPr>
        </p:pic>
        <p:sp>
          <p:nvSpPr>
            <p:cNvPr id="552" name="Google Shape;552;p38"/>
            <p:cNvSpPr txBox="1"/>
            <p:nvPr/>
          </p:nvSpPr>
          <p:spPr>
            <a:xfrm>
              <a:off x="2591325" y="2981125"/>
              <a:ext cx="1983900" cy="138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400"/>
                <a:buFont typeface="Arial"/>
                <a:buNone/>
              </a:pPr>
              <a:r>
                <a:rPr lang="en" sz="1400" b="1" i="0" u="none" strike="noStrike" cap="none">
                  <a:solidFill>
                    <a:schemeClr val="dk2"/>
                  </a:solidFill>
                  <a:latin typeface="Lato"/>
                  <a:ea typeface="Lato"/>
                  <a:cs typeface="Lato"/>
                  <a:sym typeface="Lato"/>
                </a:rPr>
                <a:t>Contact us</a:t>
              </a:r>
              <a:r>
                <a:rPr lang="en" sz="1400" b="0" i="0" u="none" strike="noStrike" cap="none">
                  <a:solidFill>
                    <a:schemeClr val="dk2"/>
                  </a:solidFill>
                  <a:latin typeface="Lato"/>
                  <a:ea typeface="Lato"/>
                  <a:cs typeface="Lato"/>
                  <a:sym typeface="Lato"/>
                </a:rPr>
                <a:t> on rhntc.org</a:t>
              </a:r>
              <a:endParaRPr sz="1400" b="0" i="0" u="none" strike="noStrike" cap="none">
                <a:solidFill>
                  <a:schemeClr val="dk2"/>
                </a:solidFill>
                <a:latin typeface="Lato"/>
                <a:ea typeface="Lato"/>
                <a:cs typeface="Lato"/>
                <a:sym typeface="Lato"/>
              </a:endParaRPr>
            </a:p>
          </p:txBody>
        </p:sp>
      </p:grpSp>
      <p:grpSp>
        <p:nvGrpSpPr>
          <p:cNvPr id="553" name="Google Shape;553;p38" descr="Decorative image"/>
          <p:cNvGrpSpPr/>
          <p:nvPr/>
        </p:nvGrpSpPr>
        <p:grpSpPr>
          <a:xfrm>
            <a:off x="4574625" y="2199450"/>
            <a:ext cx="1983900" cy="2169775"/>
            <a:chOff x="4485675" y="2199450"/>
            <a:chExt cx="1983900" cy="2169775"/>
          </a:xfrm>
        </p:grpSpPr>
        <p:pic>
          <p:nvPicPr>
            <p:cNvPr id="554" name="Google Shape;554;p38" descr="Decorative image"/>
            <p:cNvPicPr preferRelativeResize="0"/>
            <p:nvPr/>
          </p:nvPicPr>
          <p:blipFill rotWithShape="1">
            <a:blip r:embed="rId5">
              <a:alphaModFix/>
            </a:blip>
            <a:srcRect/>
            <a:stretch/>
          </p:blipFill>
          <p:spPr>
            <a:xfrm>
              <a:off x="4938180" y="2199450"/>
              <a:ext cx="1078889" cy="744613"/>
            </a:xfrm>
            <a:prstGeom prst="rect">
              <a:avLst/>
            </a:prstGeom>
            <a:noFill/>
            <a:ln>
              <a:noFill/>
            </a:ln>
          </p:spPr>
        </p:pic>
        <p:sp>
          <p:nvSpPr>
            <p:cNvPr id="555" name="Google Shape;555;p38"/>
            <p:cNvSpPr txBox="1"/>
            <p:nvPr/>
          </p:nvSpPr>
          <p:spPr>
            <a:xfrm>
              <a:off x="4485675" y="2981125"/>
              <a:ext cx="1983900" cy="138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400"/>
                <a:buFont typeface="Arial"/>
                <a:buNone/>
              </a:pPr>
              <a:r>
                <a:rPr lang="en" sz="1400" b="1" i="0" u="none" strike="noStrike" cap="none">
                  <a:solidFill>
                    <a:schemeClr val="dk2"/>
                  </a:solidFill>
                  <a:latin typeface="Lato"/>
                  <a:ea typeface="Lato"/>
                  <a:cs typeface="Lato"/>
                  <a:sym typeface="Lato"/>
                </a:rPr>
                <a:t>Sign up</a:t>
              </a:r>
              <a:r>
                <a:rPr lang="en" sz="1400" b="0" i="0" u="none" strike="noStrike" cap="none">
                  <a:solidFill>
                    <a:schemeClr val="dk2"/>
                  </a:solidFill>
                  <a:latin typeface="Lato"/>
                  <a:ea typeface="Lato"/>
                  <a:cs typeface="Lato"/>
                  <a:sym typeface="Lato"/>
                </a:rPr>
                <a:t> for an account on rhntc.org</a:t>
              </a:r>
              <a:endParaRPr sz="1400" b="0" i="0" u="none" strike="noStrike" cap="none">
                <a:solidFill>
                  <a:schemeClr val="dk2"/>
                </a:solidFill>
                <a:latin typeface="Lato"/>
                <a:ea typeface="Lato"/>
                <a:cs typeface="Lato"/>
                <a:sym typeface="Lato"/>
              </a:endParaRPr>
            </a:p>
          </p:txBody>
        </p:sp>
      </p:grpSp>
      <p:grpSp>
        <p:nvGrpSpPr>
          <p:cNvPr id="556" name="Google Shape;556;p38" descr="Decorative image"/>
          <p:cNvGrpSpPr/>
          <p:nvPr/>
        </p:nvGrpSpPr>
        <p:grpSpPr>
          <a:xfrm>
            <a:off x="6500888" y="2222512"/>
            <a:ext cx="1983900" cy="2146713"/>
            <a:chOff x="6500888" y="2222512"/>
            <a:chExt cx="1983900" cy="2146713"/>
          </a:xfrm>
        </p:grpSpPr>
        <p:pic>
          <p:nvPicPr>
            <p:cNvPr id="557" name="Google Shape;557;p38" descr="Decorative image"/>
            <p:cNvPicPr preferRelativeResize="0"/>
            <p:nvPr/>
          </p:nvPicPr>
          <p:blipFill rotWithShape="1">
            <a:blip r:embed="rId6">
              <a:alphaModFix/>
            </a:blip>
            <a:srcRect/>
            <a:stretch/>
          </p:blipFill>
          <p:spPr>
            <a:xfrm>
              <a:off x="7038650" y="2222512"/>
              <a:ext cx="908376" cy="698478"/>
            </a:xfrm>
            <a:prstGeom prst="rect">
              <a:avLst/>
            </a:prstGeom>
            <a:noFill/>
            <a:ln>
              <a:noFill/>
            </a:ln>
          </p:spPr>
        </p:pic>
        <p:sp>
          <p:nvSpPr>
            <p:cNvPr id="558" name="Google Shape;558;p38"/>
            <p:cNvSpPr txBox="1"/>
            <p:nvPr/>
          </p:nvSpPr>
          <p:spPr>
            <a:xfrm>
              <a:off x="6500888" y="2981125"/>
              <a:ext cx="1983900" cy="1388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Clr>
                  <a:srgbClr val="000000"/>
                </a:buClr>
                <a:buSzPts val="1400"/>
                <a:buFont typeface="Arial"/>
                <a:buNone/>
              </a:pPr>
              <a:r>
                <a:rPr lang="en" sz="1400" b="1" i="0" u="none" strike="noStrike" cap="none">
                  <a:solidFill>
                    <a:schemeClr val="dk2"/>
                  </a:solidFill>
                  <a:latin typeface="Lato"/>
                  <a:ea typeface="Lato"/>
                  <a:cs typeface="Lato"/>
                  <a:sym typeface="Lato"/>
                </a:rPr>
                <a:t>Follow us</a:t>
              </a:r>
              <a:r>
                <a:rPr lang="en" sz="1400" b="0" i="0" u="none" strike="noStrike" cap="none">
                  <a:solidFill>
                    <a:schemeClr val="dk2"/>
                  </a:solidFill>
                  <a:latin typeface="Lato"/>
                  <a:ea typeface="Lato"/>
                  <a:cs typeface="Lato"/>
                  <a:sym typeface="Lato"/>
                </a:rPr>
                <a:t> on Twitter @rh_ntc</a:t>
              </a:r>
              <a:endParaRPr sz="1400" b="0" i="0" u="none" strike="noStrike" cap="none">
                <a:solidFill>
                  <a:schemeClr val="dk2"/>
                </a:solidFill>
                <a:latin typeface="Lato"/>
                <a:ea typeface="Lato"/>
                <a:cs typeface="Lato"/>
                <a:sym typeface="Lato"/>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9"/>
          <p:cNvSpPr txBox="1">
            <a:spLocks noGrp="1"/>
          </p:cNvSpPr>
          <p:nvPr>
            <p:ph type="subTitle" idx="1"/>
          </p:nvPr>
        </p:nvSpPr>
        <p:spPr>
          <a:xfrm>
            <a:off x="849850" y="3231750"/>
            <a:ext cx="3170700" cy="879600"/>
          </a:xfrm>
          <a:prstGeom prst="rect">
            <a:avLst/>
          </a:prstGeom>
          <a:noFill/>
          <a:ln>
            <a:noFill/>
          </a:ln>
        </p:spPr>
        <p:txBody>
          <a:bodyPr spcFirstLastPara="1" wrap="square" lIns="91425" tIns="91425" rIns="91425" bIns="91425" anchor="t" anchorCtr="0">
            <a:noAutofit/>
          </a:bodyPr>
          <a:lstStyle/>
          <a:p>
            <a:r>
              <a:rPr lang="en" u="sng" dirty="0" smtClean="0">
                <a:solidFill>
                  <a:schemeClr val="hlink"/>
                </a:solidFill>
                <a:hlinkClick r:id="rId3"/>
              </a:rPr>
              <a:t>rhntc@jsi.com</a:t>
            </a:r>
            <a:r>
              <a:rPr lang="en" dirty="0" smtClean="0"/>
              <a:t> </a:t>
            </a:r>
            <a:endParaRPr dirty="0"/>
          </a:p>
        </p:txBody>
      </p:sp>
      <p:sp>
        <p:nvSpPr>
          <p:cNvPr id="2" name="Title 1" hidden="1"/>
          <p:cNvSpPr>
            <a:spLocks noGrp="1"/>
          </p:cNvSpPr>
          <p:nvPr>
            <p:ph type="title" idx="4294967295"/>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
          <p:cNvSpPr txBox="1">
            <a:spLocks noGrp="1"/>
          </p:cNvSpPr>
          <p:nvPr>
            <p:ph type="title"/>
          </p:nvPr>
        </p:nvSpPr>
        <p:spPr>
          <a:xfrm>
            <a:off x="257379" y="1350371"/>
            <a:ext cx="4486637"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4000" dirty="0"/>
              <a:t>Grab Your Learning Agenda!</a:t>
            </a:r>
            <a:endParaRPr sz="4000" dirty="0"/>
          </a:p>
        </p:txBody>
      </p:sp>
      <p:pic>
        <p:nvPicPr>
          <p:cNvPr id="358" name="Google Shape;358;p4" descr="Stock image of woman working"/>
          <p:cNvPicPr preferRelativeResize="0"/>
          <p:nvPr/>
        </p:nvPicPr>
        <p:blipFill rotWithShape="1">
          <a:blip r:embed="rId3">
            <a:alphaModFix/>
          </a:blip>
          <a:srcRect t="16618"/>
          <a:stretch/>
        </p:blipFill>
        <p:spPr>
          <a:xfrm>
            <a:off x="5044486" y="0"/>
            <a:ext cx="4111213" cy="514350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
          <p:cNvSpPr txBox="1">
            <a:spLocks noGrp="1"/>
          </p:cNvSpPr>
          <p:nvPr>
            <p:ph type="title"/>
          </p:nvPr>
        </p:nvSpPr>
        <p:spPr>
          <a:xfrm>
            <a:off x="1895100" y="546975"/>
            <a:ext cx="5353800" cy="7581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dirty="0"/>
              <a:t>Presenter</a:t>
            </a:r>
            <a:endParaRPr dirty="0"/>
          </a:p>
        </p:txBody>
      </p:sp>
      <p:sp>
        <p:nvSpPr>
          <p:cNvPr id="364" name="Google Shape;364;p5"/>
          <p:cNvSpPr txBox="1">
            <a:spLocks noGrp="1"/>
          </p:cNvSpPr>
          <p:nvPr>
            <p:ph type="body" idx="1"/>
          </p:nvPr>
        </p:nvSpPr>
        <p:spPr>
          <a:xfrm>
            <a:off x="3677175" y="2063825"/>
            <a:ext cx="5042400" cy="2761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100"/>
              <a:buNone/>
            </a:pPr>
            <a:r>
              <a:rPr lang="en" b="1" dirty="0"/>
              <a:t>Rajeev Colaço, MD, DrPH</a:t>
            </a:r>
            <a:endParaRPr b="1" dirty="0"/>
          </a:p>
          <a:p>
            <a:pPr marL="0" lvl="0" indent="0" algn="l" rtl="0">
              <a:lnSpc>
                <a:spcPct val="115000"/>
              </a:lnSpc>
              <a:spcBef>
                <a:spcPts val="1000"/>
              </a:spcBef>
              <a:spcAft>
                <a:spcPts val="0"/>
              </a:spcAft>
              <a:buClr>
                <a:schemeClr val="dk1"/>
              </a:buClr>
              <a:buSzPts val="2100"/>
              <a:buNone/>
            </a:pPr>
            <a:r>
              <a:rPr lang="en" sz="1700" dirty="0"/>
              <a:t>Director, Monitoring, Evaluation, Research, Learning, &amp; Adapting</a:t>
            </a:r>
            <a:endParaRPr sz="1700" dirty="0"/>
          </a:p>
          <a:p>
            <a:pPr marL="0" lvl="0" indent="0" algn="l" rtl="0">
              <a:lnSpc>
                <a:spcPct val="115000"/>
              </a:lnSpc>
              <a:spcBef>
                <a:spcPts val="1600"/>
              </a:spcBef>
              <a:spcAft>
                <a:spcPts val="1600"/>
              </a:spcAft>
              <a:buClr>
                <a:schemeClr val="dk1"/>
              </a:buClr>
              <a:buSzPts val="2100"/>
              <a:buNone/>
            </a:pPr>
            <a:r>
              <a:rPr lang="en" sz="1700" dirty="0"/>
              <a:t>Global Health Division, International Development Group | RTI International</a:t>
            </a:r>
            <a:endParaRPr sz="1700" dirty="0"/>
          </a:p>
        </p:txBody>
      </p:sp>
      <p:pic>
        <p:nvPicPr>
          <p:cNvPr id="366" name="Google Shape;366;p5" descr="Headshot of Rajeev Colaço, MD, DrPH"/>
          <p:cNvPicPr preferRelativeResize="0"/>
          <p:nvPr/>
        </p:nvPicPr>
        <p:blipFill rotWithShape="1">
          <a:blip r:embed="rId3">
            <a:alphaModFix/>
          </a:blip>
          <a:srcRect t="16143" b="16143"/>
          <a:stretch/>
        </p:blipFill>
        <p:spPr>
          <a:xfrm>
            <a:off x="1069383" y="2177511"/>
            <a:ext cx="1906292" cy="1933513"/>
          </a:xfrm>
          <a:prstGeom prst="ellipse">
            <a:avLst/>
          </a:prstGeom>
          <a:noFill/>
          <a:ln>
            <a:noFill/>
          </a:ln>
        </p:spPr>
      </p:pic>
      <p:pic>
        <p:nvPicPr>
          <p:cNvPr id="365" name="Google Shape;365;p5" descr="Decorative image"/>
          <p:cNvPicPr preferRelativeResize="0"/>
          <p:nvPr/>
        </p:nvPicPr>
        <p:blipFill rotWithShape="1">
          <a:blip r:embed="rId4">
            <a:alphaModFix/>
          </a:blip>
          <a:srcRect/>
          <a:stretch/>
        </p:blipFill>
        <p:spPr>
          <a:xfrm>
            <a:off x="3902391" y="1236986"/>
            <a:ext cx="1264400" cy="1301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
          <p:cNvSpPr txBox="1">
            <a:spLocks noGrp="1"/>
          </p:cNvSpPr>
          <p:nvPr>
            <p:ph type="title"/>
          </p:nvPr>
        </p:nvSpPr>
        <p:spPr>
          <a:xfrm>
            <a:off x="450787" y="129728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Small Group Facilitators</a:t>
            </a:r>
            <a:endParaRPr dirty="0"/>
          </a:p>
        </p:txBody>
      </p:sp>
      <p:sp>
        <p:nvSpPr>
          <p:cNvPr id="372" name="Google Shape;372;p6"/>
          <p:cNvSpPr txBox="1">
            <a:spLocks noGrp="1"/>
          </p:cNvSpPr>
          <p:nvPr>
            <p:ph type="body" idx="1"/>
          </p:nvPr>
        </p:nvSpPr>
        <p:spPr>
          <a:xfrm>
            <a:off x="450787" y="2012379"/>
            <a:ext cx="2590500" cy="2741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 sz="2200" dirty="0"/>
              <a:t>Donna Elliston</a:t>
            </a:r>
            <a:endParaRPr sz="2200" dirty="0"/>
          </a:p>
          <a:p>
            <a:pPr marL="0" lvl="0" indent="0" algn="l" rtl="0">
              <a:lnSpc>
                <a:spcPct val="150000"/>
              </a:lnSpc>
              <a:spcBef>
                <a:spcPts val="0"/>
              </a:spcBef>
              <a:spcAft>
                <a:spcPts val="0"/>
              </a:spcAft>
              <a:buSzPts val="1800"/>
              <a:buNone/>
            </a:pPr>
            <a:r>
              <a:rPr lang="en" sz="2200" dirty="0"/>
              <a:t>Megan Hiltner</a:t>
            </a:r>
            <a:endParaRPr sz="2200" dirty="0"/>
          </a:p>
          <a:p>
            <a:pPr marL="0" lvl="0" indent="0" algn="l" rtl="0">
              <a:lnSpc>
                <a:spcPct val="150000"/>
              </a:lnSpc>
              <a:spcBef>
                <a:spcPts val="0"/>
              </a:spcBef>
              <a:spcAft>
                <a:spcPts val="0"/>
              </a:spcAft>
              <a:buSzPts val="1800"/>
              <a:buNone/>
            </a:pPr>
            <a:r>
              <a:rPr lang="en" sz="2200" dirty="0"/>
              <a:t>Ilana Webb</a:t>
            </a:r>
            <a:endParaRPr sz="2200" dirty="0"/>
          </a:p>
          <a:p>
            <a:pPr marL="0" lvl="0" indent="0" algn="l" rtl="0">
              <a:lnSpc>
                <a:spcPct val="150000"/>
              </a:lnSpc>
              <a:spcBef>
                <a:spcPts val="0"/>
              </a:spcBef>
              <a:spcAft>
                <a:spcPts val="0"/>
              </a:spcAft>
              <a:buSzPts val="1800"/>
              <a:buNone/>
            </a:pPr>
            <a:r>
              <a:rPr lang="en" sz="2200" dirty="0"/>
              <a:t>Stacey Moody</a:t>
            </a:r>
            <a:endParaRPr sz="2200" dirty="0"/>
          </a:p>
        </p:txBody>
      </p:sp>
      <p:pic>
        <p:nvPicPr>
          <p:cNvPr id="373" name="Google Shape;373;p6" descr="Decorative image"/>
          <p:cNvPicPr preferRelativeResize="0"/>
          <p:nvPr/>
        </p:nvPicPr>
        <p:blipFill rotWithShape="1">
          <a:blip r:embed="rId3">
            <a:alphaModFix/>
          </a:blip>
          <a:srcRect/>
          <a:stretch/>
        </p:blipFill>
        <p:spPr>
          <a:xfrm>
            <a:off x="3227777" y="2116056"/>
            <a:ext cx="2109024" cy="20021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
          <p:cNvSpPr txBox="1">
            <a:spLocks noGrp="1"/>
          </p:cNvSpPr>
          <p:nvPr>
            <p:ph type="title"/>
          </p:nvPr>
        </p:nvSpPr>
        <p:spPr>
          <a:xfrm>
            <a:off x="2449636" y="1325325"/>
            <a:ext cx="5970900" cy="572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3300"/>
              <a:buFont typeface="Calibri"/>
              <a:buNone/>
            </a:pPr>
            <a:r>
              <a:rPr lang="en"/>
              <a:t>Poll</a:t>
            </a:r>
            <a:endParaRPr/>
          </a:p>
        </p:txBody>
      </p:sp>
      <p:sp>
        <p:nvSpPr>
          <p:cNvPr id="379" name="Google Shape;379;p7"/>
          <p:cNvSpPr txBox="1">
            <a:spLocks noGrp="1"/>
          </p:cNvSpPr>
          <p:nvPr>
            <p:ph type="body" idx="1"/>
          </p:nvPr>
        </p:nvSpPr>
        <p:spPr>
          <a:xfrm>
            <a:off x="2449640" y="1898025"/>
            <a:ext cx="5970900" cy="2210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None/>
            </a:pPr>
            <a:r>
              <a:rPr lang="en" dirty="0">
                <a:solidFill>
                  <a:srgbClr val="434343"/>
                </a:solidFill>
              </a:rPr>
              <a:t>How much experience do you have with learning agendas?</a:t>
            </a:r>
            <a:endParaRPr dirty="0">
              <a:solidFill>
                <a:srgbClr val="434343"/>
              </a:solidFill>
            </a:endParaRPr>
          </a:p>
          <a:p>
            <a:pPr marL="342900" lvl="0" indent="-165100" algn="l" rtl="0">
              <a:lnSpc>
                <a:spcPct val="115000"/>
              </a:lnSpc>
              <a:spcBef>
                <a:spcPts val="600"/>
              </a:spcBef>
              <a:spcAft>
                <a:spcPts val="0"/>
              </a:spcAft>
              <a:buSzPts val="1100"/>
              <a:buChar char="●"/>
            </a:pPr>
            <a:r>
              <a:rPr lang="en" dirty="0">
                <a:solidFill>
                  <a:srgbClr val="434343"/>
                </a:solidFill>
              </a:rPr>
              <a:t>No experience</a:t>
            </a:r>
            <a:endParaRPr dirty="0">
              <a:solidFill>
                <a:srgbClr val="434343"/>
              </a:solidFill>
            </a:endParaRPr>
          </a:p>
          <a:p>
            <a:pPr marL="342900" lvl="0" indent="-165100" algn="l" rtl="0">
              <a:lnSpc>
                <a:spcPct val="115000"/>
              </a:lnSpc>
              <a:spcBef>
                <a:spcPts val="600"/>
              </a:spcBef>
              <a:spcAft>
                <a:spcPts val="0"/>
              </a:spcAft>
              <a:buSzPts val="1100"/>
              <a:buChar char="●"/>
            </a:pPr>
            <a:r>
              <a:rPr lang="en" dirty="0">
                <a:solidFill>
                  <a:srgbClr val="434343"/>
                </a:solidFill>
              </a:rPr>
              <a:t>Little experience / basic understanding</a:t>
            </a:r>
            <a:endParaRPr dirty="0">
              <a:solidFill>
                <a:srgbClr val="434343"/>
              </a:solidFill>
            </a:endParaRPr>
          </a:p>
          <a:p>
            <a:pPr marL="342900" lvl="0" indent="-165100" algn="l" rtl="0">
              <a:lnSpc>
                <a:spcPct val="115000"/>
              </a:lnSpc>
              <a:spcBef>
                <a:spcPts val="600"/>
              </a:spcBef>
              <a:spcAft>
                <a:spcPts val="0"/>
              </a:spcAft>
              <a:buSzPts val="1100"/>
              <a:buChar char="●"/>
            </a:pPr>
            <a:r>
              <a:rPr lang="en" dirty="0">
                <a:solidFill>
                  <a:srgbClr val="434343"/>
                </a:solidFill>
              </a:rPr>
              <a:t>Some experience / solid understanding</a:t>
            </a:r>
            <a:endParaRPr dirty="0">
              <a:solidFill>
                <a:srgbClr val="434343"/>
              </a:solidFill>
            </a:endParaRPr>
          </a:p>
          <a:p>
            <a:pPr marL="342900" lvl="0" indent="-165100" algn="l" rtl="0">
              <a:lnSpc>
                <a:spcPct val="115000"/>
              </a:lnSpc>
              <a:spcBef>
                <a:spcPts val="600"/>
              </a:spcBef>
              <a:spcAft>
                <a:spcPts val="0"/>
              </a:spcAft>
              <a:buSzPts val="1100"/>
              <a:buChar char="●"/>
            </a:pPr>
            <a:r>
              <a:rPr lang="en" dirty="0">
                <a:solidFill>
                  <a:srgbClr val="434343"/>
                </a:solidFill>
              </a:rPr>
              <a:t>A lot of experience / strong understanding</a:t>
            </a:r>
            <a:endParaRPr dirty="0">
              <a:solidFill>
                <a:srgbClr val="434343"/>
              </a:solidFill>
            </a:endParaRPr>
          </a:p>
          <a:p>
            <a:pPr marL="342900" lvl="0" indent="-95250" algn="l" rtl="0">
              <a:lnSpc>
                <a:spcPct val="115000"/>
              </a:lnSpc>
              <a:spcBef>
                <a:spcPts val="0"/>
              </a:spcBef>
              <a:spcAft>
                <a:spcPts val="0"/>
              </a:spcAft>
              <a:buSzPts val="1800"/>
              <a:buNone/>
            </a:pPr>
            <a:endParaRPr sz="1600" dirty="0">
              <a:solidFill>
                <a:srgbClr val="434343"/>
              </a:solidFill>
            </a:endParaRPr>
          </a:p>
          <a:p>
            <a:pPr marL="0" lvl="0" indent="0" algn="l" rtl="0">
              <a:lnSpc>
                <a:spcPct val="115000"/>
              </a:lnSpc>
              <a:spcBef>
                <a:spcPts val="0"/>
              </a:spcBef>
              <a:spcAft>
                <a:spcPts val="0"/>
              </a:spcAft>
              <a:buClr>
                <a:schemeClr val="dk1"/>
              </a:buClr>
              <a:buSzPts val="2100"/>
              <a:buNone/>
            </a:pPr>
            <a:endParaRPr sz="1600" dirty="0">
              <a:solidFill>
                <a:srgbClr val="43434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8"/>
          <p:cNvSpPr txBox="1">
            <a:spLocks noGrp="1"/>
          </p:cNvSpPr>
          <p:nvPr>
            <p:ph type="title"/>
          </p:nvPr>
        </p:nvSpPr>
        <p:spPr>
          <a:xfrm>
            <a:off x="603125" y="1106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dirty="0"/>
              <a:t>Evolution</a:t>
            </a:r>
            <a:r>
              <a:rPr lang="en" dirty="0"/>
              <a:t> of Intentional Learning</a:t>
            </a:r>
            <a:endParaRPr dirty="0"/>
          </a:p>
        </p:txBody>
      </p:sp>
      <p:sp>
        <p:nvSpPr>
          <p:cNvPr id="385" name="Google Shape;385;p8"/>
          <p:cNvSpPr txBox="1">
            <a:spLocks noGrp="1"/>
          </p:cNvSpPr>
          <p:nvPr>
            <p:ph type="body" idx="1"/>
          </p:nvPr>
        </p:nvSpPr>
        <p:spPr>
          <a:xfrm>
            <a:off x="1714497" y="2013370"/>
            <a:ext cx="7429800" cy="2621100"/>
          </a:xfrm>
          <a:prstGeom prst="rect">
            <a:avLst/>
          </a:prstGeom>
          <a:noFill/>
          <a:ln>
            <a:noFill/>
          </a:ln>
        </p:spPr>
        <p:txBody>
          <a:bodyPr spcFirstLastPara="1" wrap="square" lIns="91425" tIns="91425" rIns="91425" bIns="91425" anchor="t" anchorCtr="0">
            <a:noAutofit/>
          </a:bodyPr>
          <a:lstStyle/>
          <a:p>
            <a:pPr marL="230186" lvl="0" indent="0" algn="l" rtl="0">
              <a:lnSpc>
                <a:spcPct val="115000"/>
              </a:lnSpc>
              <a:spcBef>
                <a:spcPts val="0"/>
              </a:spcBef>
              <a:spcAft>
                <a:spcPts val="0"/>
              </a:spcAft>
              <a:buSzPts val="2160"/>
              <a:buNone/>
            </a:pPr>
            <a:r>
              <a:rPr lang="en" sz="2400" dirty="0">
                <a:solidFill>
                  <a:srgbClr val="434343"/>
                </a:solidFill>
              </a:rPr>
              <a:t>Learning from program implementation and programmatic changes</a:t>
            </a:r>
            <a:endParaRPr dirty="0"/>
          </a:p>
          <a:p>
            <a:pPr marL="230186" lvl="0" indent="0" algn="l" rtl="0">
              <a:lnSpc>
                <a:spcPct val="115000"/>
              </a:lnSpc>
              <a:spcBef>
                <a:spcPts val="0"/>
              </a:spcBef>
              <a:spcAft>
                <a:spcPts val="0"/>
              </a:spcAft>
              <a:buSzPts val="2160"/>
              <a:buNone/>
            </a:pPr>
            <a:endParaRPr sz="2400" dirty="0">
              <a:solidFill>
                <a:srgbClr val="434343"/>
              </a:solidFill>
            </a:endParaRPr>
          </a:p>
          <a:p>
            <a:pPr marL="230186" lvl="0" indent="0" algn="l" rtl="0">
              <a:lnSpc>
                <a:spcPct val="115000"/>
              </a:lnSpc>
              <a:spcBef>
                <a:spcPts val="0"/>
              </a:spcBef>
              <a:spcAft>
                <a:spcPts val="0"/>
              </a:spcAft>
              <a:buSzPts val="2160"/>
              <a:buNone/>
            </a:pPr>
            <a:r>
              <a:rPr lang="en" sz="2400" dirty="0">
                <a:solidFill>
                  <a:srgbClr val="434343"/>
                </a:solidFill>
              </a:rPr>
              <a:t>Recent focus on </a:t>
            </a:r>
            <a:r>
              <a:rPr lang="en" sz="2400" u="sng" dirty="0">
                <a:solidFill>
                  <a:srgbClr val="434343"/>
                </a:solidFill>
              </a:rPr>
              <a:t>intentional</a:t>
            </a:r>
            <a:r>
              <a:rPr lang="en" sz="2400" dirty="0">
                <a:solidFill>
                  <a:srgbClr val="434343"/>
                </a:solidFill>
              </a:rPr>
              <a:t>, </a:t>
            </a:r>
            <a:r>
              <a:rPr lang="en" sz="2400" u="sng" dirty="0">
                <a:solidFill>
                  <a:srgbClr val="434343"/>
                </a:solidFill>
              </a:rPr>
              <a:t>structured</a:t>
            </a:r>
            <a:r>
              <a:rPr lang="en" sz="2400" dirty="0">
                <a:solidFill>
                  <a:srgbClr val="434343"/>
                </a:solidFill>
              </a:rPr>
              <a:t> learning</a:t>
            </a:r>
            <a:endParaRPr sz="2400" dirty="0">
              <a:solidFill>
                <a:srgbClr val="434343"/>
              </a:solidFill>
            </a:endParaRPr>
          </a:p>
          <a:p>
            <a:pPr marL="457200" lvl="0" indent="0" algn="l" rtl="0">
              <a:lnSpc>
                <a:spcPct val="115000"/>
              </a:lnSpc>
              <a:spcBef>
                <a:spcPts val="0"/>
              </a:spcBef>
              <a:spcAft>
                <a:spcPts val="0"/>
              </a:spcAft>
              <a:buClr>
                <a:schemeClr val="dk1"/>
              </a:buClr>
              <a:buSzPts val="1100"/>
              <a:buNone/>
            </a:pPr>
            <a:endParaRPr sz="2400" dirty="0">
              <a:solidFill>
                <a:srgbClr val="434343"/>
              </a:solidFill>
              <a:latin typeface="Arial"/>
              <a:ea typeface="Arial"/>
              <a:cs typeface="Arial"/>
              <a:sym typeface="Arial"/>
            </a:endParaRPr>
          </a:p>
          <a:p>
            <a:pPr marL="0" lvl="0" indent="0" algn="l" rtl="0">
              <a:lnSpc>
                <a:spcPct val="115000"/>
              </a:lnSpc>
              <a:spcBef>
                <a:spcPts val="0"/>
              </a:spcBef>
              <a:spcAft>
                <a:spcPts val="1600"/>
              </a:spcAft>
              <a:buSzPts val="1800"/>
              <a:buNone/>
            </a:pPr>
            <a:endParaRPr sz="2400" dirty="0">
              <a:solidFill>
                <a:srgbClr val="434343"/>
              </a:solidFill>
            </a:endParaRPr>
          </a:p>
        </p:txBody>
      </p:sp>
      <p:pic>
        <p:nvPicPr>
          <p:cNvPr id="386" name="Google Shape;386;p8" descr="Decorative image"/>
          <p:cNvPicPr preferRelativeResize="0"/>
          <p:nvPr/>
        </p:nvPicPr>
        <p:blipFill rotWithShape="1">
          <a:blip r:embed="rId3">
            <a:alphaModFix/>
          </a:blip>
          <a:srcRect/>
          <a:stretch/>
        </p:blipFill>
        <p:spPr>
          <a:xfrm>
            <a:off x="800095" y="1970879"/>
            <a:ext cx="914400" cy="714795"/>
          </a:xfrm>
          <a:prstGeom prst="rect">
            <a:avLst/>
          </a:prstGeom>
          <a:noFill/>
          <a:ln>
            <a:noFill/>
          </a:ln>
        </p:spPr>
      </p:pic>
      <p:pic>
        <p:nvPicPr>
          <p:cNvPr id="387" name="Google Shape;387;p8" descr="Decorative image"/>
          <p:cNvPicPr preferRelativeResize="0"/>
          <p:nvPr/>
        </p:nvPicPr>
        <p:blipFill rotWithShape="1">
          <a:blip r:embed="rId4">
            <a:alphaModFix/>
          </a:blip>
          <a:srcRect/>
          <a:stretch/>
        </p:blipFill>
        <p:spPr>
          <a:xfrm>
            <a:off x="800095" y="3120718"/>
            <a:ext cx="914400" cy="93165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9"/>
          <p:cNvSpPr txBox="1">
            <a:spLocks noGrp="1"/>
          </p:cNvSpPr>
          <p:nvPr>
            <p:ph type="title"/>
          </p:nvPr>
        </p:nvSpPr>
        <p:spPr>
          <a:xfrm>
            <a:off x="603125" y="11062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t>What Is Intentional Learning?</a:t>
            </a:r>
            <a:endParaRPr dirty="0"/>
          </a:p>
        </p:txBody>
      </p:sp>
      <p:sp>
        <p:nvSpPr>
          <p:cNvPr id="393" name="Google Shape;393;p9"/>
          <p:cNvSpPr txBox="1">
            <a:spLocks noGrp="1"/>
          </p:cNvSpPr>
          <p:nvPr>
            <p:ph type="body" idx="1"/>
          </p:nvPr>
        </p:nvSpPr>
        <p:spPr>
          <a:xfrm>
            <a:off x="989125" y="1947700"/>
            <a:ext cx="7887000" cy="26211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434343"/>
              </a:buClr>
              <a:buSzPts val="2200"/>
              <a:buChar char="●"/>
            </a:pPr>
            <a:r>
              <a:rPr lang="en" sz="2200" dirty="0">
                <a:solidFill>
                  <a:srgbClr val="434343"/>
                </a:solidFill>
              </a:rPr>
              <a:t>Requires structure and processes </a:t>
            </a:r>
            <a:r>
              <a:rPr lang="en" sz="2200" u="sng" dirty="0">
                <a:solidFill>
                  <a:srgbClr val="434343"/>
                </a:solidFill>
              </a:rPr>
              <a:t>before</a:t>
            </a:r>
            <a:r>
              <a:rPr lang="en" sz="2200" dirty="0">
                <a:solidFill>
                  <a:srgbClr val="434343"/>
                </a:solidFill>
              </a:rPr>
              <a:t> learning occurs</a:t>
            </a:r>
            <a:endParaRPr sz="2200" dirty="0">
              <a:solidFill>
                <a:srgbClr val="434343"/>
              </a:solidFill>
            </a:endParaRPr>
          </a:p>
          <a:p>
            <a:pPr marL="457200" lvl="0" indent="-368300" algn="l" rtl="0">
              <a:lnSpc>
                <a:spcPct val="115000"/>
              </a:lnSpc>
              <a:spcBef>
                <a:spcPts val="600"/>
              </a:spcBef>
              <a:spcAft>
                <a:spcPts val="0"/>
              </a:spcAft>
              <a:buClr>
                <a:srgbClr val="434343"/>
              </a:buClr>
              <a:buSzPts val="2200"/>
              <a:buChar char="●"/>
            </a:pPr>
            <a:r>
              <a:rPr lang="en" sz="2200" dirty="0">
                <a:solidFill>
                  <a:srgbClr val="434343"/>
                </a:solidFill>
              </a:rPr>
              <a:t>Must be </a:t>
            </a:r>
            <a:r>
              <a:rPr lang="en" sz="2200" u="sng" dirty="0">
                <a:solidFill>
                  <a:srgbClr val="434343"/>
                </a:solidFill>
              </a:rPr>
              <a:t>facilitated</a:t>
            </a:r>
            <a:r>
              <a:rPr lang="en" sz="2200" dirty="0">
                <a:solidFill>
                  <a:srgbClr val="434343"/>
                </a:solidFill>
              </a:rPr>
              <a:t> and </a:t>
            </a:r>
            <a:r>
              <a:rPr lang="en" sz="2200" u="sng" dirty="0">
                <a:solidFill>
                  <a:srgbClr val="434343"/>
                </a:solidFill>
              </a:rPr>
              <a:t>collaborative</a:t>
            </a:r>
            <a:endParaRPr sz="2200" u="sng" dirty="0">
              <a:solidFill>
                <a:srgbClr val="434343"/>
              </a:solidFill>
            </a:endParaRPr>
          </a:p>
          <a:p>
            <a:pPr marL="457200" lvl="0" indent="-368300" algn="l" rtl="0">
              <a:lnSpc>
                <a:spcPct val="115000"/>
              </a:lnSpc>
              <a:spcBef>
                <a:spcPts val="600"/>
              </a:spcBef>
              <a:spcAft>
                <a:spcPts val="0"/>
              </a:spcAft>
              <a:buClr>
                <a:srgbClr val="434343"/>
              </a:buClr>
              <a:buSzPts val="2200"/>
              <a:buChar char="●"/>
            </a:pPr>
            <a:r>
              <a:rPr lang="en" sz="2200" dirty="0">
                <a:solidFill>
                  <a:srgbClr val="434343"/>
                </a:solidFill>
              </a:rPr>
              <a:t>Requires buy-in from all stakeholders</a:t>
            </a:r>
            <a:endParaRPr sz="2200" dirty="0">
              <a:solidFill>
                <a:srgbClr val="434343"/>
              </a:solidFill>
            </a:endParaRPr>
          </a:p>
          <a:p>
            <a:pPr marL="457200" lvl="0" indent="-368300" algn="l" rtl="0">
              <a:lnSpc>
                <a:spcPct val="115000"/>
              </a:lnSpc>
              <a:spcBef>
                <a:spcPts val="600"/>
              </a:spcBef>
              <a:spcAft>
                <a:spcPts val="0"/>
              </a:spcAft>
              <a:buClr>
                <a:srgbClr val="434343"/>
              </a:buClr>
              <a:buSzPts val="2200"/>
              <a:buChar char="●"/>
            </a:pPr>
            <a:r>
              <a:rPr lang="en" sz="2200" dirty="0">
                <a:solidFill>
                  <a:srgbClr val="434343"/>
                </a:solidFill>
              </a:rPr>
              <a:t>Shifts away from highlighting program success and downplaying failure</a:t>
            </a:r>
            <a:endParaRPr sz="2200" dirty="0">
              <a:solidFill>
                <a:srgbClr val="434343"/>
              </a:solidFill>
            </a:endParaRPr>
          </a:p>
          <a:p>
            <a:pPr marL="457200" lvl="0" indent="-368300" algn="l" rtl="0">
              <a:lnSpc>
                <a:spcPct val="115000"/>
              </a:lnSpc>
              <a:spcBef>
                <a:spcPts val="600"/>
              </a:spcBef>
              <a:spcAft>
                <a:spcPts val="600"/>
              </a:spcAft>
              <a:buClr>
                <a:srgbClr val="434343"/>
              </a:buClr>
              <a:buSzPts val="2200"/>
              <a:buChar char="●"/>
            </a:pPr>
            <a:r>
              <a:rPr lang="en" sz="2200" dirty="0">
                <a:solidFill>
                  <a:srgbClr val="434343"/>
                </a:solidFill>
              </a:rPr>
              <a:t>Informs course correction and influences policy decision</a:t>
            </a:r>
            <a:endParaRPr sz="2200" dirty="0">
              <a:solidFill>
                <a:srgbClr val="43434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HNTC Template">
  <a:themeElements>
    <a:clrScheme name="RHNTC">
      <a:dk1>
        <a:srgbClr val="000000"/>
      </a:dk1>
      <a:lt1>
        <a:srgbClr val="FFFFFF"/>
      </a:lt1>
      <a:dk2>
        <a:srgbClr val="58595B"/>
      </a:dk2>
      <a:lt2>
        <a:srgbClr val="F2F2F2"/>
      </a:lt2>
      <a:accent1>
        <a:srgbClr val="EF3E36"/>
      </a:accent1>
      <a:accent2>
        <a:srgbClr val="FCB03F"/>
      </a:accent2>
      <a:accent3>
        <a:srgbClr val="C6499B"/>
      </a:accent3>
      <a:accent4>
        <a:srgbClr val="26ABE1"/>
      </a:accent4>
      <a:accent5>
        <a:srgbClr val="168E9E"/>
      </a:accent5>
      <a:accent6>
        <a:srgbClr val="103661"/>
      </a:accent6>
      <a:hlink>
        <a:srgbClr val="0972BA"/>
      </a:hlink>
      <a:folHlink>
        <a:srgbClr val="0F12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4303</TotalTime>
  <Words>4730</Words>
  <Application>Microsoft Office PowerPoint</Application>
  <PresentationFormat>On-screen Show (16:9)</PresentationFormat>
  <Paragraphs>364</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Montserrat</vt:lpstr>
      <vt:lpstr>Lato</vt:lpstr>
      <vt:lpstr>Lato Light</vt:lpstr>
      <vt:lpstr>Arial</vt:lpstr>
      <vt:lpstr>Calibri</vt:lpstr>
      <vt:lpstr>RHNTC Template</vt:lpstr>
      <vt:lpstr>RHNTC Template</vt:lpstr>
      <vt:lpstr>Welcome!</vt:lpstr>
      <vt:lpstr>Bringing Your TPP Program’s Learning Agenda to Life</vt:lpstr>
      <vt:lpstr>Objectives</vt:lpstr>
      <vt:lpstr>Grab Your Learning Agenda!</vt:lpstr>
      <vt:lpstr>Presenter</vt:lpstr>
      <vt:lpstr>Small Group Facilitators</vt:lpstr>
      <vt:lpstr>Poll</vt:lpstr>
      <vt:lpstr>Evolution of Intentional Learning</vt:lpstr>
      <vt:lpstr>What Is Intentional Learning?</vt:lpstr>
      <vt:lpstr>How to Sustain Learning and Adapting</vt:lpstr>
      <vt:lpstr>Increasing Stakeholder Focus on Intentional Learning </vt:lpstr>
      <vt:lpstr>Deconstructing Learning</vt:lpstr>
      <vt:lpstr>A learning agenda is…</vt:lpstr>
      <vt:lpstr>3 Key Elements of a Learning Agenda</vt:lpstr>
      <vt:lpstr>Purpose of a Learning Agenda</vt:lpstr>
      <vt:lpstr>Nuts and Bolts of a Learning Agenda</vt:lpstr>
      <vt:lpstr>Learning Agenda Template</vt:lpstr>
      <vt:lpstr>ReachHealth Case Study Overview</vt:lpstr>
      <vt:lpstr>ReachHealth Case Study Overview (cont.)</vt:lpstr>
      <vt:lpstr>Learning Agenda: Philippines Case Study </vt:lpstr>
      <vt:lpstr>Tricks and Tips for Better Learning</vt:lpstr>
      <vt:lpstr>More Tricks and Tips for  Better Learning</vt:lpstr>
      <vt:lpstr>TPP Grantee Learning Agenda Themes and Examples</vt:lpstr>
      <vt:lpstr>TPP20 Tier 1 Learning Question Themes</vt:lpstr>
      <vt:lpstr>TPP20 Tier 1 Learning Activity Themes</vt:lpstr>
      <vt:lpstr>TPP20 IIN Learning Question Examples </vt:lpstr>
      <vt:lpstr>TPP20 IIN Learning Question Examples </vt:lpstr>
      <vt:lpstr>Small Group Discussion</vt:lpstr>
      <vt:lpstr>Takeaway Questions </vt:lpstr>
      <vt:lpstr>Q&amp;A </vt:lpstr>
      <vt:lpstr>Contact Information</vt:lpstr>
      <vt:lpstr>Resources</vt:lpstr>
      <vt:lpstr>Upcoming Activities</vt:lpstr>
      <vt:lpstr>How to Engage With Us </vt:lpstr>
      <vt:lpstr>Thank you</vt:lpstr>
    </vt:vector>
  </TitlesOfParts>
  <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Your TPP Program’s Learning Agenda to Life</dc:title>
  <dc:subject>Bringing Your TPP Program’s Learning Agenda to Life</dc:subject>
  <dc:creator>RHNTC</dc:creator>
  <cp:lastModifiedBy>John Karikas</cp:lastModifiedBy>
  <cp:revision>17</cp:revision>
  <dcterms:modified xsi:type="dcterms:W3CDTF">2021-06-07T22:13:17Z</dcterms:modified>
  <cp:category>Bringing Your TPP Program’s Learning Agenda to Life</cp:category>
</cp:coreProperties>
</file>