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29"/>
  </p:notesMasterIdLst>
  <p:handoutMasterIdLst>
    <p:handoutMasterId r:id="rId30"/>
  </p:handoutMasterIdLst>
  <p:sldIdLst>
    <p:sldId id="258" r:id="rId3"/>
    <p:sldId id="261" r:id="rId4"/>
    <p:sldId id="259" r:id="rId5"/>
    <p:sldId id="262" r:id="rId6"/>
    <p:sldId id="266" r:id="rId7"/>
    <p:sldId id="263" r:id="rId8"/>
    <p:sldId id="308" r:id="rId9"/>
    <p:sldId id="288" r:id="rId10"/>
    <p:sldId id="289" r:id="rId11"/>
    <p:sldId id="290" r:id="rId12"/>
    <p:sldId id="264" r:id="rId13"/>
    <p:sldId id="292" r:id="rId14"/>
    <p:sldId id="293" r:id="rId15"/>
    <p:sldId id="301" r:id="rId16"/>
    <p:sldId id="302" r:id="rId17"/>
    <p:sldId id="298" r:id="rId18"/>
    <p:sldId id="299" r:id="rId19"/>
    <p:sldId id="300" r:id="rId20"/>
    <p:sldId id="265" r:id="rId21"/>
    <p:sldId id="295" r:id="rId22"/>
    <p:sldId id="296" r:id="rId23"/>
    <p:sldId id="309" r:id="rId24"/>
    <p:sldId id="305" r:id="rId25"/>
    <p:sldId id="304" r:id="rId26"/>
    <p:sldId id="306" r:id="rId27"/>
    <p:sldId id="287"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42" autoAdjust="0"/>
  </p:normalViewPr>
  <p:slideViewPr>
    <p:cSldViewPr>
      <p:cViewPr varScale="1">
        <p:scale>
          <a:sx n="56" d="100"/>
          <a:sy n="56" d="100"/>
        </p:scale>
        <p:origin x="18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a:solidFill>
                  <a:schemeClr val="tx2"/>
                </a:solidFill>
              </a:rPr>
              <a:t>Every one visit increase required for LARC provision resulted in </a:t>
            </a:r>
            <a:r>
              <a:rPr lang="en-US" dirty="0" smtClean="0">
                <a:solidFill>
                  <a:schemeClr val="tx2"/>
                </a:solidFill>
              </a:rPr>
              <a:t>the placement of fewer LARCs.</a:t>
            </a:r>
            <a:endParaRPr lang="en-US" dirty="0">
              <a:solidFill>
                <a:schemeClr val="tx2"/>
              </a:solidFill>
            </a:endParaRPr>
          </a:p>
        </c:rich>
      </c:tx>
      <c:overlay val="0"/>
      <c:spPr>
        <a:ln>
          <a:noFill/>
        </a:ln>
      </c:spPr>
    </c:title>
    <c:autoTitleDeleted val="0"/>
    <c:plotArea>
      <c:layout/>
      <c:barChart>
        <c:barDir val="col"/>
        <c:grouping val="clustered"/>
        <c:varyColors val="0"/>
        <c:ser>
          <c:idx val="0"/>
          <c:order val="0"/>
          <c:tx>
            <c:strRef>
              <c:f>Sheet1!$B$1</c:f>
              <c:strCache>
                <c:ptCount val="1"/>
                <c:pt idx="0">
                  <c:v>Copper IUD</c:v>
                </c:pt>
              </c:strCache>
            </c:strRef>
          </c:tx>
          <c:invertIfNegative val="0"/>
          <c:dLbls>
            <c:spPr>
              <a:ln>
                <a:noFill/>
              </a:ln>
            </c:sp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-0.24</c:v>
                </c:pt>
              </c:numCache>
            </c:numRef>
          </c:val>
          <c:extLst>
            <c:ext xmlns:c16="http://schemas.microsoft.com/office/drawing/2014/chart" uri="{C3380CC4-5D6E-409C-BE32-E72D297353CC}">
              <c16:uniqueId val="{00000000-CB19-4A93-84BA-1BBB2F8009EF}"/>
            </c:ext>
          </c:extLst>
        </c:ser>
        <c:ser>
          <c:idx val="1"/>
          <c:order val="1"/>
          <c:tx>
            <c:strRef>
              <c:f>Sheet1!$C$1</c:f>
              <c:strCache>
                <c:ptCount val="1"/>
                <c:pt idx="0">
                  <c:v>Hormonal IUD</c:v>
                </c:pt>
              </c:strCache>
            </c:strRef>
          </c:tx>
          <c:invertIfNegative val="0"/>
          <c:dLbls>
            <c:dLbl>
              <c:idx val="0"/>
              <c:tx>
                <c:rich>
                  <a:bodyPr/>
                  <a:lstStyle/>
                  <a:p>
                    <a:r>
                      <a:rPr lang="en-US" sz="1400" b="0" dirty="0" smtClean="0"/>
                      <a:t>Hormonal IUD </a:t>
                    </a:r>
                    <a:r>
                      <a:rPr lang="en-US" sz="1400" b="0" dirty="0"/>
                      <a:t>
-27%</a:t>
                    </a:r>
                    <a:endParaRPr lang="en-US" dirty="0"/>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B19-4A93-84BA-1BBB2F8009EF}"/>
                </c:ext>
              </c:extLst>
            </c:dLbl>
            <c:spPr>
              <a:noFill/>
              <a:ln>
                <a:noFill/>
              </a:ln>
              <a:effectLst/>
            </c:spPr>
            <c:txPr>
              <a:bodyPr/>
              <a:lstStyle/>
              <a:p>
                <a:pPr>
                  <a:defRPr sz="1400" b="0"/>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-0.27</c:v>
                </c:pt>
              </c:numCache>
            </c:numRef>
          </c:val>
          <c:extLst>
            <c:ext xmlns:c16="http://schemas.microsoft.com/office/drawing/2014/chart" uri="{C3380CC4-5D6E-409C-BE32-E72D297353CC}">
              <c16:uniqueId val="{00000002-CB19-4A93-84BA-1BBB2F8009EF}"/>
            </c:ext>
          </c:extLst>
        </c:ser>
        <c:ser>
          <c:idx val="2"/>
          <c:order val="2"/>
          <c:tx>
            <c:strRef>
              <c:f>Sheet1!$D$1</c:f>
              <c:strCache>
                <c:ptCount val="1"/>
                <c:pt idx="0">
                  <c:v>Implant</c:v>
                </c:pt>
              </c:strCache>
            </c:strRef>
          </c:tx>
          <c:invertIfNegative val="0"/>
          <c:dLbls>
            <c:spPr>
              <a:noFill/>
              <a:ln>
                <a:noFill/>
              </a:ln>
              <a:effectLst/>
            </c:sp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-0.32</c:v>
                </c:pt>
              </c:numCache>
            </c:numRef>
          </c:val>
          <c:extLst>
            <c:ext xmlns:c16="http://schemas.microsoft.com/office/drawing/2014/chart" uri="{C3380CC4-5D6E-409C-BE32-E72D297353CC}">
              <c16:uniqueId val="{00000003-CB19-4A93-84BA-1BBB2F8009EF}"/>
            </c:ext>
          </c:extLst>
        </c:ser>
        <c:dLbls>
          <c:showLegendKey val="0"/>
          <c:showVal val="0"/>
          <c:showCatName val="0"/>
          <c:showSerName val="0"/>
          <c:showPercent val="0"/>
          <c:showBubbleSize val="0"/>
        </c:dLbls>
        <c:gapWidth val="50"/>
        <c:axId val="51574272"/>
        <c:axId val="51575808"/>
      </c:barChart>
      <c:catAx>
        <c:axId val="51574272"/>
        <c:scaling>
          <c:orientation val="minMax"/>
        </c:scaling>
        <c:delete val="0"/>
        <c:axPos val="b"/>
        <c:numFmt formatCode="General" sourceLinked="1"/>
        <c:majorTickMark val="out"/>
        <c:minorTickMark val="none"/>
        <c:tickLblPos val="nextTo"/>
        <c:crossAx val="51575808"/>
        <c:crosses val="autoZero"/>
        <c:auto val="1"/>
        <c:lblAlgn val="ctr"/>
        <c:lblOffset val="100"/>
        <c:noMultiLvlLbl val="0"/>
      </c:catAx>
      <c:valAx>
        <c:axId val="51575808"/>
        <c:scaling>
          <c:orientation val="minMax"/>
        </c:scaling>
        <c:delete val="1"/>
        <c:axPos val="l"/>
        <c:numFmt formatCode="0%" sourceLinked="1"/>
        <c:majorTickMark val="out"/>
        <c:minorTickMark val="none"/>
        <c:tickLblPos val="nextTo"/>
        <c:crossAx val="51574272"/>
        <c:crosses val="autoZero"/>
        <c:crossBetween val="between"/>
      </c:valAx>
      <c:spPr>
        <a:ln>
          <a:noFill/>
        </a:ln>
      </c:spPr>
    </c:plotArea>
    <c:plotVisOnly val="1"/>
    <c:dispBlanksAs val="gap"/>
    <c:showDLblsOverMax val="0"/>
  </c:chart>
  <c:spPr>
    <a:noFill/>
    <a:ln>
      <a:noFill/>
    </a:ln>
  </c:spPr>
  <c:txPr>
    <a:bodyPr/>
    <a:lstStyle/>
    <a:p>
      <a:pPr>
        <a:defRPr sz="1400" b="0">
          <a:latin typeface="Calibri Light" panose="020F030202020403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6928C7A-4F13-4292-84AB-AA571F826805}" type="datetimeFigureOut">
              <a:rPr lang="en-US" smtClean="0"/>
              <a:t>4/19/2019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1E04641-A419-4E57-B50D-7468FD926F9C}" type="slidenum">
              <a:rPr lang="en-US" smtClean="0"/>
              <a:t>‹#›</a:t>
            </a:fld>
            <a:endParaRPr lang="en-US"/>
          </a:p>
        </p:txBody>
      </p:sp>
    </p:spTree>
    <p:extLst>
      <p:ext uri="{BB962C8B-B14F-4D97-AF65-F5344CB8AC3E}">
        <p14:creationId xmlns:p14="http://schemas.microsoft.com/office/powerpoint/2010/main" val="92708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277CAE6-0608-45CB-85C5-CC2007C0B68B}" type="datetimeFigureOut">
              <a:rPr lang="en-US" smtClean="0"/>
              <a:t>4/19/2019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D8EE5FB-A010-43BD-A904-58D8F3D60345}" type="slidenum">
              <a:rPr lang="en-US" smtClean="0"/>
              <a:t>‹#›</a:t>
            </a:fld>
            <a:endParaRPr lang="en-US"/>
          </a:p>
        </p:txBody>
      </p:sp>
    </p:spTree>
    <p:extLst>
      <p:ext uri="{BB962C8B-B14F-4D97-AF65-F5344CB8AC3E}">
        <p14:creationId xmlns:p14="http://schemas.microsoft.com/office/powerpoint/2010/main" val="158392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pntc.org/resources/same-visit-contraception-implementation-guide-family-planning-provide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pntc.org/resources/same-visit-contraception-implementation-guide-family-planning-provide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pntc.org/resources/same-visit-contraception-implementation-guide-family-planning-provide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baseline="0" dirty="0" smtClean="0"/>
              <a:t>Facilitator Notes</a:t>
            </a:r>
            <a:endParaRPr lang="en-US" baseline="0" dirty="0" smtClean="0"/>
          </a:p>
          <a:p>
            <a:pPr marL="181240" indent="-181240">
              <a:buFont typeface="Arial" panose="020B0604020202020204" pitchFamily="34" charset="0"/>
              <a:buChar char="•"/>
            </a:pPr>
            <a:r>
              <a:rPr lang="en-US" baseline="0" dirty="0" smtClean="0"/>
              <a:t>Today we will be discussing how </a:t>
            </a:r>
            <a:r>
              <a:rPr lang="en-US" b="0" baseline="0" dirty="0" smtClean="0"/>
              <a:t>we, as a clinic, can ensure clients get their method of choice without delay, when not otherwise medically contraindicated. We will be elaborating on how to provide clients their method of choice, including long-acting reversible contraception (LARC), during the same visit they first request one such method.</a:t>
            </a:r>
          </a:p>
          <a:p>
            <a:pPr marL="181240" indent="-181240">
              <a:buFont typeface="Arial" panose="020B0604020202020204" pitchFamily="34" charset="0"/>
              <a:buChar char="•"/>
            </a:pPr>
            <a:r>
              <a:rPr lang="en-US" b="0" baseline="0" dirty="0" smtClean="0"/>
              <a:t>This may seem like a significant change in practice to what we’ve done before, but we’ll be talking today about not just why it’s important, but how we can make it a reality.</a:t>
            </a:r>
            <a:endParaRPr lang="en-US" b="0" dirty="0" smtClean="0"/>
          </a:p>
          <a:p>
            <a:endParaRPr lang="en-US" b="0" dirty="0" smtClean="0"/>
          </a:p>
          <a:p>
            <a:r>
              <a:rPr lang="en-US" b="1" i="0" u="sng" baseline="0" dirty="0" smtClean="0"/>
              <a:t>Activity</a:t>
            </a:r>
          </a:p>
          <a:p>
            <a:pPr marL="181240" indent="-181240">
              <a:buFont typeface="Arial" panose="020B0604020202020204" pitchFamily="34" charset="0"/>
              <a:buChar char="•"/>
            </a:pPr>
            <a:r>
              <a:rPr lang="en-US" b="0" i="0" u="none" baseline="0" dirty="0" smtClean="0"/>
              <a:t>Conduct participant and facilitator introductions.</a:t>
            </a:r>
          </a:p>
          <a:p>
            <a:pPr marL="181240" indent="-181240">
              <a:buFont typeface="Arial" panose="020B0604020202020204" pitchFamily="34" charset="0"/>
              <a:buChar char="•"/>
            </a:pPr>
            <a:endParaRPr lang="en-US" b="0" i="0" u="none" baseline="0" dirty="0" smtClean="0"/>
          </a:p>
          <a:p>
            <a:pPr defTabSz="966612">
              <a:defRPr/>
            </a:pPr>
            <a:r>
              <a:rPr lang="en-US" i="1" dirty="0" smtClean="0"/>
              <a:t>(Note: These slides are meant to</a:t>
            </a:r>
            <a:r>
              <a:rPr lang="en-US" i="1" baseline="0" dirty="0" smtClean="0"/>
              <a:t> be presented/facilitated by a Title X grantee, Title X clinic manager, other clinic staff motivated to provide same-visit contraception at the clinic. To this end, the facilitator notes use “we” throughout to generate enthusiasm among all staff for making the shift to same-visit provision of contraception.)</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a:buFont typeface="Arial" panose="020B0604020202020204" pitchFamily="34" charset="0"/>
              <a:buChar char="•"/>
            </a:pPr>
            <a:r>
              <a:rPr lang="en-US" dirty="0" smtClean="0"/>
              <a:t>Historically, a</a:t>
            </a:r>
            <a:r>
              <a:rPr lang="en-US" baseline="0" dirty="0" smtClean="0"/>
              <a:t> reason for delaying initiation of contraceptive methods was to conduct and obtain results for exams and tests. </a:t>
            </a:r>
            <a:endParaRPr lang="en-US" dirty="0" smtClean="0"/>
          </a:p>
          <a:p>
            <a:pPr marL="181240" indent="-181240">
              <a:buFont typeface="Arial" panose="020B0604020202020204" pitchFamily="34" charset="0"/>
              <a:buChar char="•"/>
            </a:pPr>
            <a:r>
              <a:rPr lang="en-US" dirty="0" smtClean="0"/>
              <a:t>According to</a:t>
            </a:r>
            <a:r>
              <a:rPr lang="en-US" baseline="0" dirty="0" smtClean="0"/>
              <a:t> CDC, f</a:t>
            </a:r>
            <a:r>
              <a:rPr lang="en-US" dirty="0" smtClean="0"/>
              <a:t>or</a:t>
            </a:r>
            <a:r>
              <a:rPr lang="en-US" baseline="0" dirty="0" smtClean="0"/>
              <a:t> implants, injectables, and progestin-only pills, there are no necessary exams or tests needed before initiation. For the copper IUD and hormonal IUD, bimanual examination and cervical inspection are needed before initiation. Blood pressure measurement is needed prior to dispensing combined hormonal contraceptive pills.</a:t>
            </a:r>
          </a:p>
          <a:p>
            <a:pPr marL="181240" indent="-181240">
              <a:buFont typeface="Arial" panose="020B0604020202020204" pitchFamily="34" charset="0"/>
              <a:buChar char="•"/>
            </a:pPr>
            <a:r>
              <a:rPr lang="en-US" b="0" u="none" baseline="0" dirty="0" smtClean="0"/>
              <a:t>CDC says that most women do not require additional STD screening at the time of IUD insertion. If a woman with risk factors for STDs has not been screened for gonorrhea and chlamydia according to CDC’s STD Treatment Guidelines (http://www.cdc.gov/std/treatment), screening can be performed at the time of IUD insertion, and insertion should not be delayed. </a:t>
            </a:r>
          </a:p>
          <a:p>
            <a:pPr marL="181240" indent="-181240">
              <a:buFont typeface="Arial" panose="020B0604020202020204" pitchFamily="34" charset="0"/>
              <a:buChar char="•"/>
            </a:pPr>
            <a:r>
              <a:rPr lang="en-US" b="0" u="none" baseline="0" dirty="0" smtClean="0"/>
              <a:t>Note: Women with current purulent cervicitis or chlamydial infection or gonococcal infection should not undergo IUD insertion</a:t>
            </a:r>
            <a:r>
              <a:rPr lang="en-US" dirty="0" smtClean="0"/>
              <a:t>. (See footnote #2</a:t>
            </a:r>
            <a:r>
              <a:rPr lang="en-US" baseline="0" dirty="0" smtClean="0"/>
              <a:t> </a:t>
            </a:r>
            <a:r>
              <a:rPr lang="en-US" dirty="0" smtClean="0"/>
              <a:t>on the slide.)</a:t>
            </a:r>
          </a:p>
          <a:p>
            <a:endParaRPr lang="en-US" b="1" u="sng" baseline="0" dirty="0" smtClean="0"/>
          </a:p>
          <a:p>
            <a:endParaRPr lang="en-US" baseline="0" dirty="0" smtClean="0"/>
          </a:p>
          <a:p>
            <a:r>
              <a:rPr lang="en-US" b="1" u="sng" baseline="0" dirty="0" smtClean="0"/>
              <a:t>Sources (for reference)</a:t>
            </a:r>
          </a:p>
          <a:p>
            <a:pPr marL="193322" indent="-193322" defTabSz="966612">
              <a:buFont typeface="Arial" panose="020B0604020202020204" pitchFamily="34" charset="0"/>
              <a:buChar char="•"/>
              <a:defRP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a:t>
            </a:r>
          </a:p>
          <a:p>
            <a:pPr marL="193322" indent="-193322" defTabSz="966612">
              <a:buFont typeface="Arial" panose="020B0604020202020204" pitchFamily="34" charset="0"/>
              <a:buChar char="•"/>
              <a:defRPr/>
            </a:pPr>
            <a:r>
              <a:rPr lang="en-US" sz="1300" dirty="0"/>
              <a:t>Centers for Disease Control and Prevention. Sexually Transmitted Diseases Treatment Guidelines, 2015. MMWR </a:t>
            </a:r>
            <a:r>
              <a:rPr lang="en-US" sz="1300" dirty="0" err="1"/>
              <a:t>Recomm</a:t>
            </a:r>
            <a:r>
              <a:rPr lang="en-US" sz="1300" dirty="0"/>
              <a:t> Rep 2015;64 (No. RR-3): 1-137.</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10</a:t>
            </a:fld>
            <a:endParaRPr lang="en-US"/>
          </a:p>
        </p:txBody>
      </p:sp>
    </p:spTree>
    <p:extLst>
      <p:ext uri="{BB962C8B-B14F-4D97-AF65-F5344CB8AC3E}">
        <p14:creationId xmlns:p14="http://schemas.microsoft.com/office/powerpoint/2010/main" val="301863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2500" b="1" u="sng" dirty="0"/>
              <a:t>Facilitator Notes</a:t>
            </a:r>
          </a:p>
          <a:p>
            <a:pPr marL="193322" indent="-193322">
              <a:buFont typeface="Arial" panose="020B0604020202020204" pitchFamily="34" charset="0"/>
              <a:buChar char="•"/>
            </a:pPr>
            <a:r>
              <a:rPr lang="en-US" sz="2500" dirty="0"/>
              <a:t>Same-visit access is aligned with best practice guidelines from CDC. Now let’s talk about why it’s important for clients.</a:t>
            </a:r>
          </a:p>
          <a:p>
            <a:pPr marL="193322" indent="-193322">
              <a:buFont typeface="Arial" panose="020B0604020202020204" pitchFamily="34" charset="0"/>
              <a:buChar char="•"/>
            </a:pPr>
            <a:r>
              <a:rPr lang="en-US" sz="2500" dirty="0"/>
              <a:t>There is evidence that each additional visit that clients have to make to the clinic greatly reduces the likelihood that they will receive a LARC method after having selected it as their method of choice.</a:t>
            </a:r>
          </a:p>
          <a:p>
            <a:pPr marL="193322" indent="-193322">
              <a:buFont typeface="Arial" panose="020B0604020202020204" pitchFamily="34" charset="0"/>
              <a:buChar char="•"/>
            </a:pPr>
            <a:r>
              <a:rPr lang="en-US" sz="2500" dirty="0"/>
              <a:t>This study from the Clinical Training Center for Family Planning (CTCFP) of advanced practice registered nurses (APRN) found that each additional visit resulted in 24% fewer placements of copper IUDs, 27% fewer placements of hormonal IUDs, and 32% fewer placements of implants.</a:t>
            </a:r>
          </a:p>
          <a:p>
            <a:pPr marL="193322" indent="-193322">
              <a:buFont typeface="Arial" panose="020B0604020202020204" pitchFamily="34" charset="0"/>
              <a:buChar char="•"/>
            </a:pPr>
            <a:r>
              <a:rPr lang="en-US" dirty="0" smtClean="0">
                <a:solidFill>
                  <a:schemeClr val="bg2"/>
                </a:solidFill>
              </a:rPr>
              <a:t>The low rate of follow-up</a:t>
            </a:r>
            <a:r>
              <a:rPr lang="en-US" baseline="0" dirty="0" smtClean="0">
                <a:solidFill>
                  <a:schemeClr val="bg2"/>
                </a:solidFill>
              </a:rPr>
              <a:t> for visits, along with subsequent lack of access to methods due to multiple visits, means that clients are choosing a method and then not getting the method they want. They continue to be at risk of unintended pregnancy, despite coming to the clinic and in order to prevent pregnancy.</a:t>
            </a:r>
          </a:p>
          <a:p>
            <a:pPr marL="193322" indent="-193322">
              <a:buFont typeface="Arial" panose="020B0604020202020204" pitchFamily="34" charset="0"/>
              <a:buChar char="•"/>
            </a:pPr>
            <a:r>
              <a:rPr lang="en-US" baseline="0" dirty="0" smtClean="0">
                <a:solidFill>
                  <a:schemeClr val="bg2"/>
                </a:solidFill>
              </a:rPr>
              <a:t>This can also represent unrecognized revenue for the clinic. When you can provide the method same-visit, you are able to bill for those services. Requiring clients to come back when there is a high probability they won’t return is a lost opportunity to bill for services provided.</a:t>
            </a:r>
          </a:p>
          <a:p>
            <a:pPr marL="362480" indent="-362480">
              <a:buFont typeface="Arial" panose="020B0604020202020204" pitchFamily="34" charset="0"/>
              <a:buChar char="•"/>
            </a:pPr>
            <a:endParaRPr lang="en-US" baseline="0" dirty="0" smtClean="0">
              <a:solidFill>
                <a:schemeClr val="bg2"/>
              </a:solidFill>
            </a:endParaRPr>
          </a:p>
          <a:p>
            <a:pPr marL="362480" indent="-362480">
              <a:buFont typeface="Arial" panose="020B0604020202020204" pitchFamily="34" charset="0"/>
              <a:buChar char="•"/>
            </a:pPr>
            <a:endParaRPr lang="en-US" baseline="0" dirty="0" smtClean="0">
              <a:solidFill>
                <a:schemeClr val="bg2"/>
              </a:solidFill>
            </a:endParaRPr>
          </a:p>
          <a:p>
            <a:r>
              <a:rPr lang="en-US" b="1" u="sng" baseline="0" dirty="0" smtClean="0">
                <a:solidFill>
                  <a:schemeClr val="bg2"/>
                </a:solidFill>
              </a:rPr>
              <a:t>Source (for reference)</a:t>
            </a:r>
          </a:p>
          <a:p>
            <a:pPr marL="181240" indent="-181240" defTabSz="966612">
              <a:buFont typeface="Arial" panose="020B0604020202020204" pitchFamily="34" charset="0"/>
              <a:buChar char="•"/>
              <a:defRPr/>
            </a:pPr>
            <a:r>
              <a:rPr lang="en-US" sz="1300" dirty="0">
                <a:solidFill>
                  <a:schemeClr val="tx2"/>
                </a:solidFill>
                <a:latin typeface="Calibri Light" panose="020F0302020204030204" pitchFamily="34" charset="0"/>
              </a:rPr>
              <a:t>National Clinical Training Center: Findings from a National APRN LARC Survey. Presented at the National Family Planning and Reproductive Health Association Meeting, April 19, 2016.</a:t>
            </a:r>
          </a:p>
          <a:p>
            <a:endParaRPr lang="en-US" dirty="0">
              <a:solidFill>
                <a:schemeClr val="bg2"/>
              </a:solidFill>
            </a:endParaRPr>
          </a:p>
        </p:txBody>
      </p:sp>
      <p:sp>
        <p:nvSpPr>
          <p:cNvPr id="4" name="Slide Number Placeholder 3"/>
          <p:cNvSpPr>
            <a:spLocks noGrp="1"/>
          </p:cNvSpPr>
          <p:nvPr>
            <p:ph type="sldNum" sz="quarter" idx="10"/>
          </p:nvPr>
        </p:nvSpPr>
        <p:spPr/>
        <p:txBody>
          <a:bodyPr/>
          <a:lstStyle/>
          <a:p>
            <a:fld id="{D4A9A86E-087E-4924-85E2-105D7DCE6583}" type="slidenum">
              <a:rPr lang="en-US" smtClean="0"/>
              <a:pPr/>
              <a:t>11</a:t>
            </a:fld>
            <a:endParaRPr lang="en-US"/>
          </a:p>
        </p:txBody>
      </p:sp>
    </p:spTree>
    <p:extLst>
      <p:ext uri="{BB962C8B-B14F-4D97-AF65-F5344CB8AC3E}">
        <p14:creationId xmlns:p14="http://schemas.microsoft.com/office/powerpoint/2010/main" val="296687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a:buFont typeface="Arial" panose="020B0604020202020204" pitchFamily="34" charset="0"/>
              <a:buChar char="•"/>
            </a:pPr>
            <a:r>
              <a:rPr lang="en-US" dirty="0" smtClean="0"/>
              <a:t>Why don’t clients always come back for their follow-up appointments? </a:t>
            </a:r>
          </a:p>
          <a:p>
            <a:pPr marL="181240" indent="-181240">
              <a:buFont typeface="Arial" panose="020B0604020202020204" pitchFamily="34" charset="0"/>
              <a:buChar char="•"/>
            </a:pPr>
            <a:r>
              <a:rPr lang="en-US" baseline="0" dirty="0" smtClean="0"/>
              <a:t>They may have issues obtaining childcare, finding affordable transportation, being able to take time off of work, etc. </a:t>
            </a:r>
          </a:p>
          <a:p>
            <a:pPr marL="181240" indent="-181240">
              <a:buFont typeface="Arial" panose="020B0604020202020204" pitchFamily="34" charset="0"/>
              <a:buChar char="•"/>
            </a:pPr>
            <a:r>
              <a:rPr lang="en-US" baseline="0" dirty="0" smtClean="0"/>
              <a:t>Part of Title X’s mission is serving and meeting the needs of vulnerable populations, and when we remind ourselves of the additional barriers that our clients face when accessing care, it becomes that much more important to put in the extra effort to be client-centered in the services we offer.</a:t>
            </a:r>
          </a:p>
          <a:p>
            <a:pPr marL="181240" indent="-181240">
              <a:buFont typeface="Arial" panose="020B0604020202020204" pitchFamily="34" charset="0"/>
              <a:buChar char="•"/>
            </a:pPr>
            <a:r>
              <a:rPr lang="en-US" baseline="0" dirty="0" smtClean="0"/>
              <a:t>One clinician at a Southern Nevada Health District clinic who makes it a priority to provide methods same-visit when possible summed up these challenges nicely, saying, </a:t>
            </a:r>
            <a:r>
              <a:rPr lang="en-US" sz="1300" i="1" dirty="0"/>
              <a:t>“If the patient wants a LARC method and we provide it the same day, that prevents an issue with the patient having to come back to the clinic. It prevents the risk of an unplanned pregnancy because they're going to forget a pill or forget to come back for their next Depo or not be able to take another day off work to come back and get that LARC method.” </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12</a:t>
            </a:fld>
            <a:endParaRPr lang="en-US"/>
          </a:p>
        </p:txBody>
      </p:sp>
    </p:spTree>
    <p:extLst>
      <p:ext uri="{BB962C8B-B14F-4D97-AF65-F5344CB8AC3E}">
        <p14:creationId xmlns:p14="http://schemas.microsoft.com/office/powerpoint/2010/main" val="310996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a:buFont typeface="Arial" panose="020B0604020202020204" pitchFamily="34" charset="0"/>
              <a:buChar char="•"/>
            </a:pPr>
            <a:r>
              <a:rPr lang="en-US" baseline="0" dirty="0" smtClean="0"/>
              <a:t>When clients are able to get the services they want–all the services they want–in one visit, they leave their visit happy and satisfied. </a:t>
            </a:r>
          </a:p>
          <a:p>
            <a:pPr marL="181240" indent="-181240" defTabSz="966612">
              <a:buFont typeface="Arial" panose="020B0604020202020204" pitchFamily="34" charset="0"/>
              <a:buChar char="•"/>
              <a:defRPr/>
            </a:pPr>
            <a:r>
              <a:rPr lang="en-US" dirty="0" smtClean="0"/>
              <a:t>One</a:t>
            </a:r>
            <a:r>
              <a:rPr lang="en-US" baseline="0" dirty="0" smtClean="0"/>
              <a:t> </a:t>
            </a:r>
            <a:r>
              <a:rPr lang="en-US" dirty="0" smtClean="0"/>
              <a:t>physician</a:t>
            </a:r>
            <a:r>
              <a:rPr lang="en-US" baseline="0" dirty="0" smtClean="0"/>
              <a:t> in New York City, who has found that clients are extremely satisfied and appreciative of being able to receive methods same-visit, said, </a:t>
            </a:r>
            <a:r>
              <a:rPr lang="en-US" sz="1300" i="1" dirty="0"/>
              <a:t>“What I'm hearing from patients about how they feel about being able to get all of their needs met, including their contraceptive needs in one visit, is that they are sometimes surprised and always very excited to be able to do this.” </a:t>
            </a:r>
          </a:p>
          <a:p>
            <a:pPr marL="181240" indent="-181240">
              <a:buFont typeface="Arial" panose="020B0604020202020204" pitchFamily="34" charset="0"/>
              <a:buChar char="•"/>
            </a:pPr>
            <a:r>
              <a:rPr lang="en-US" baseline="0" dirty="0" smtClean="0"/>
              <a:t>Clients recognize that this is an effort by their providers to meet their needs, and respect their time and resources. </a:t>
            </a:r>
          </a:p>
          <a:p>
            <a:pPr marL="181240" indent="-181240">
              <a:buFont typeface="Arial" panose="020B0604020202020204" pitchFamily="34" charset="0"/>
              <a:buChar char="•"/>
            </a:pPr>
            <a:r>
              <a:rPr lang="en-US" baseline="0" dirty="0" smtClean="0"/>
              <a:t>When clients are satisfied, they are more likely to come back to the clinic, more likely to refer their friends and family to the clinic for services, and when our clients are satisfied, the staff are more satisfied too! We all know how good it feels to have clients leave their visits happy and healthy.</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13</a:t>
            </a:fld>
            <a:endParaRPr lang="en-US"/>
          </a:p>
        </p:txBody>
      </p:sp>
    </p:spTree>
    <p:extLst>
      <p:ext uri="{BB962C8B-B14F-4D97-AF65-F5344CB8AC3E}">
        <p14:creationId xmlns:p14="http://schemas.microsoft.com/office/powerpoint/2010/main" val="253830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a:buFont typeface="Arial" panose="020B0604020202020204" pitchFamily="34" charset="0"/>
              <a:buChar char="•"/>
            </a:pPr>
            <a:r>
              <a:rPr lang="en-US" baseline="0" dirty="0" smtClean="0"/>
              <a:t>It is our priority to offer services in a client-centered way. </a:t>
            </a:r>
          </a:p>
          <a:p>
            <a:pPr marL="181240" indent="-181240">
              <a:buFont typeface="Arial" panose="020B0604020202020204" pitchFamily="34" charset="0"/>
              <a:buChar char="•"/>
            </a:pPr>
            <a:r>
              <a:rPr lang="en-US" baseline="0" dirty="0" smtClean="0"/>
              <a:t>Given that, it is now our policy that: in line with nationally recognized standards of care (such as Quality Family Planning, Selected Practice Recommendations, Medical Eligibility Criteria), we will provide clients access to the contraceptive method they want without delay, unless medically contraindicated and as long as we can be reasonably certain the client is not pregnant.</a:t>
            </a:r>
          </a:p>
          <a:p>
            <a:endParaRPr lang="en-US" baseline="0" dirty="0" smtClean="0"/>
          </a:p>
          <a:p>
            <a:r>
              <a:rPr lang="en-US" i="1" dirty="0" smtClean="0"/>
              <a:t>(Note to facilitators: Adapt</a:t>
            </a:r>
            <a:r>
              <a:rPr lang="en-US" i="1" baseline="0" dirty="0" smtClean="0"/>
              <a:t> this slide with your policy language.)</a:t>
            </a:r>
          </a:p>
          <a:p>
            <a:endParaRPr lang="en-US" i="1" baseline="0" dirty="0" smtClean="0"/>
          </a:p>
          <a:p>
            <a:pPr defTabSz="966612">
              <a:defRPr/>
            </a:pPr>
            <a:r>
              <a:rPr lang="en-US" b="1" u="sng" baseline="0" dirty="0" smtClean="0">
                <a:solidFill>
                  <a:schemeClr val="bg2"/>
                </a:solidFill>
              </a:rPr>
              <a:t>Sources (for reference)</a:t>
            </a:r>
            <a:endParaRPr lang="en-US" i="1" baseline="0" dirty="0" smtClean="0"/>
          </a:p>
          <a:p>
            <a:pPr marL="181240" indent="-181240" fontAlgn="base">
              <a:buFont typeface="Arial" panose="020B0604020202020204" pitchFamily="34" charset="0"/>
              <a:buChar char="•"/>
            </a:pPr>
            <a:r>
              <a:rPr lang="en-US" sz="1300" dirty="0"/>
              <a:t>Gavin L, </a:t>
            </a:r>
            <a:r>
              <a:rPr lang="en-US" sz="1300" dirty="0" err="1"/>
              <a:t>Moskosky</a:t>
            </a:r>
            <a:r>
              <a:rPr lang="en-US" sz="1300" dirty="0"/>
              <a:t> S, Carter M. Providing Quality Family Planning Services: Recommendations of CDC and the U.S. Office of Population Affairs. MMWR </a:t>
            </a:r>
            <a:r>
              <a:rPr lang="en-US" sz="1300" dirty="0" err="1"/>
              <a:t>Recomm</a:t>
            </a:r>
            <a:r>
              <a:rPr lang="en-US" sz="1300" dirty="0"/>
              <a:t> Rep 2014;63 (No. RR-4):1–54</a:t>
            </a:r>
          </a:p>
          <a:p>
            <a:pPr marL="181240" indent="-181240" fontAlgn="base">
              <a:buFont typeface="Arial" panose="020B0604020202020204" pitchFamily="34" charset="0"/>
              <a:buChar cha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2016;65(No. RR-4):1–66. DOI: http://dx.doi.org/10.15585/mmwr.rr6504a1</a:t>
            </a:r>
          </a:p>
          <a:p>
            <a:pPr marL="181240" indent="-181240" fontAlgn="base">
              <a:buFont typeface="Arial" panose="020B0604020202020204" pitchFamily="34" charset="0"/>
              <a:buChar char="•"/>
            </a:pPr>
            <a:r>
              <a:rPr lang="en-US" sz="1300" dirty="0"/>
              <a:t>Curtis KM, </a:t>
            </a:r>
            <a:r>
              <a:rPr lang="en-US" sz="1300" dirty="0" err="1"/>
              <a:t>Tepper</a:t>
            </a:r>
            <a:r>
              <a:rPr lang="en-US" sz="1300" dirty="0"/>
              <a:t> NK, </a:t>
            </a:r>
            <a:r>
              <a:rPr lang="en-US" sz="1300" dirty="0" err="1"/>
              <a:t>Jatlaoui</a:t>
            </a:r>
            <a:r>
              <a:rPr lang="en-US" sz="1300" dirty="0"/>
              <a:t> TC, et al. U.S. Medical Eligibility Criteria for Contraceptive Use, 2016. MMWR </a:t>
            </a:r>
            <a:r>
              <a:rPr lang="en-US" sz="1300" dirty="0" err="1"/>
              <a:t>Recomm</a:t>
            </a:r>
            <a:r>
              <a:rPr lang="en-US" sz="1300" dirty="0"/>
              <a:t> Rep 2016;65 (No. RR-3):1–104. </a:t>
            </a:r>
            <a:endParaRPr lang="en-US" i="1" dirty="0"/>
          </a:p>
        </p:txBody>
      </p:sp>
      <p:sp>
        <p:nvSpPr>
          <p:cNvPr id="4" name="Slide Number Placeholder 3"/>
          <p:cNvSpPr>
            <a:spLocks noGrp="1"/>
          </p:cNvSpPr>
          <p:nvPr>
            <p:ph type="sldNum" sz="quarter" idx="10"/>
          </p:nvPr>
        </p:nvSpPr>
        <p:spPr/>
        <p:txBody>
          <a:bodyPr/>
          <a:lstStyle/>
          <a:p>
            <a:fld id="{FD8EE5FB-A010-43BD-A904-58D8F3D60345}" type="slidenum">
              <a:rPr lang="en-US" smtClean="0"/>
              <a:t>14</a:t>
            </a:fld>
            <a:endParaRPr lang="en-US"/>
          </a:p>
        </p:txBody>
      </p:sp>
    </p:spTree>
    <p:extLst>
      <p:ext uri="{BB962C8B-B14F-4D97-AF65-F5344CB8AC3E}">
        <p14:creationId xmlns:p14="http://schemas.microsoft.com/office/powerpoint/2010/main" val="350408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a:buFont typeface="Arial" panose="020B0604020202020204" pitchFamily="34" charset="0"/>
              <a:buChar char="•"/>
            </a:pPr>
            <a:r>
              <a:rPr lang="en-US" baseline="0" dirty="0" smtClean="0"/>
              <a:t>We want to make sure it is clear that this is the client’s choice. We never want clients to feel pressured to receive a method same-visit. Our policy also says that:</a:t>
            </a:r>
          </a:p>
          <a:p>
            <a:pPr marL="664546" lvl="1" indent="-181240">
              <a:buFont typeface="Arial" panose="020B0604020202020204" pitchFamily="34" charset="0"/>
              <a:buChar char="•"/>
            </a:pPr>
            <a:r>
              <a:rPr lang="en-US" baseline="0" dirty="0" smtClean="0"/>
              <a:t>Methods should be available exclusively on a voluntary basis. No client should ever be coerced to use a particular method or any method of birth control.</a:t>
            </a:r>
          </a:p>
          <a:p>
            <a:pPr marL="664546" lvl="1" indent="-181240">
              <a:buFont typeface="Arial" panose="020B0604020202020204" pitchFamily="34" charset="0"/>
              <a:buChar char="•"/>
            </a:pPr>
            <a:r>
              <a:rPr lang="en-US" baseline="0" dirty="0" smtClean="0"/>
              <a:t>It is a client’s right to delay receiving the method, or have any method removed on request, at any time. </a:t>
            </a:r>
          </a:p>
          <a:p>
            <a:pPr marL="181240" indent="-181240">
              <a:buFont typeface="Arial" panose="020B0604020202020204" pitchFamily="34" charset="0"/>
              <a:buChar char="•"/>
            </a:pPr>
            <a:endParaRPr lang="en-US" baseline="0" dirty="0" smtClean="0"/>
          </a:p>
          <a:p>
            <a:r>
              <a:rPr lang="en-US" i="1" dirty="0" smtClean="0"/>
              <a:t>(Note to facilitators: Adapt</a:t>
            </a:r>
            <a:r>
              <a:rPr lang="en-US" i="1" baseline="0" dirty="0" smtClean="0"/>
              <a:t> this slide with your policy language.)</a:t>
            </a:r>
            <a:endParaRPr lang="en-US" i="1" dirty="0" smtClean="0"/>
          </a:p>
          <a:p>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15</a:t>
            </a:fld>
            <a:endParaRPr lang="en-US"/>
          </a:p>
        </p:txBody>
      </p:sp>
    </p:spTree>
    <p:extLst>
      <p:ext uri="{BB962C8B-B14F-4D97-AF65-F5344CB8AC3E}">
        <p14:creationId xmlns:p14="http://schemas.microsoft.com/office/powerpoint/2010/main" val="116149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Discuss </a:t>
            </a:r>
          </a:p>
          <a:p>
            <a:pPr marL="181240" indent="-181240" defTabSz="966612">
              <a:buFont typeface="Arial" panose="020B0604020202020204" pitchFamily="34" charset="0"/>
              <a:buChar char="•"/>
              <a:defRPr/>
            </a:pPr>
            <a:r>
              <a:rPr lang="en-US" sz="1300" dirty="0"/>
              <a:t>Let’s take a minute to think about where we are starting from as it relates to our ability to offer methods same-visit. </a:t>
            </a:r>
          </a:p>
          <a:p>
            <a:pPr marL="664546" lvl="1" indent="-181240">
              <a:buFont typeface="Arial" panose="020B0604020202020204" pitchFamily="34" charset="0"/>
              <a:buChar char="•"/>
            </a:pPr>
            <a:r>
              <a:rPr lang="en-US" b="0" baseline="0" dirty="0" smtClean="0"/>
              <a:t>What </a:t>
            </a:r>
            <a:r>
              <a:rPr lang="en-US" dirty="0" smtClean="0"/>
              <a:t>methods are we currently able to provide during the same visit initially requested by the client? </a:t>
            </a:r>
          </a:p>
          <a:p>
            <a:pPr marL="664546" lvl="1" indent="-181240">
              <a:buFont typeface="Arial" panose="020B0604020202020204" pitchFamily="34" charset="0"/>
              <a:buChar char="•"/>
            </a:pPr>
            <a:r>
              <a:rPr lang="en-US" dirty="0" smtClean="0"/>
              <a:t>For</a:t>
            </a:r>
            <a:r>
              <a:rPr lang="en-US" baseline="0" dirty="0" smtClean="0"/>
              <a:t> methods that have historically been a challenge to provide same-visit (i.e., IUDs and implants), how often are we able to offer these methods same-visit currently? </a:t>
            </a:r>
          </a:p>
          <a:p>
            <a:pPr marL="664546" lvl="1" indent="-181240">
              <a:buFont typeface="Arial" panose="020B0604020202020204" pitchFamily="34" charset="0"/>
              <a:buChar char="•"/>
            </a:pPr>
            <a:r>
              <a:rPr lang="en-US" baseline="0" dirty="0" smtClean="0"/>
              <a:t>Are there any other methods not available immediately (e.g., injectable, pill, patch, ring, or fertility awareness-based methods)?</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16</a:t>
            </a:fld>
            <a:endParaRPr lang="en-US"/>
          </a:p>
        </p:txBody>
      </p:sp>
    </p:spTree>
    <p:extLst>
      <p:ext uri="{BB962C8B-B14F-4D97-AF65-F5344CB8AC3E}">
        <p14:creationId xmlns:p14="http://schemas.microsoft.com/office/powerpoint/2010/main" val="109741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Discuss </a:t>
            </a:r>
          </a:p>
          <a:p>
            <a:pPr marL="181240" indent="-181240" defTabSz="966612">
              <a:buFont typeface="Arial" panose="020B0604020202020204" pitchFamily="34" charset="0"/>
              <a:buChar char="•"/>
              <a:defRPr/>
            </a:pPr>
            <a:r>
              <a:rPr lang="en-US" b="0" baseline="0" dirty="0" smtClean="0"/>
              <a:t>Offering methods same-visit can be challenging. Why is that? </a:t>
            </a:r>
            <a:r>
              <a:rPr lang="en-US" dirty="0" smtClean="0"/>
              <a:t>What are the challenges we face in being able to offer these methods consistently during the same visit initially requested by the client? For example:</a:t>
            </a:r>
          </a:p>
          <a:p>
            <a:pPr marL="664546" lvl="1" indent="-181240">
              <a:buFont typeface="Arial" panose="020B0604020202020204" pitchFamily="34" charset="0"/>
              <a:buChar char="•"/>
            </a:pPr>
            <a:r>
              <a:rPr lang="en-US" b="0" baseline="0" dirty="0" smtClean="0"/>
              <a:t>Are there requirements that routinely require clients to return for a follow-up visit (e.g., requiring STD results prior to insertion)?</a:t>
            </a:r>
          </a:p>
          <a:p>
            <a:pPr marL="664546" lvl="1" indent="-181240">
              <a:buFont typeface="Arial" panose="020B0604020202020204" pitchFamily="34" charset="0"/>
              <a:buChar char="•"/>
            </a:pPr>
            <a:r>
              <a:rPr lang="en-US" b="0" baseline="0" dirty="0" smtClean="0"/>
              <a:t>Are all methods stocked and readily available for clients who choose them?</a:t>
            </a:r>
          </a:p>
          <a:p>
            <a:endParaRPr lang="en-US" b="0" baseline="0" dirty="0" smtClean="0"/>
          </a:p>
          <a:p>
            <a:pPr marL="181240" indent="-18124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909E0D4A-E176-4E8F-9B57-59CC52585B21}" type="slidenum">
              <a:rPr lang="en-US" smtClean="0"/>
              <a:t>17</a:t>
            </a:fld>
            <a:endParaRPr lang="en-US"/>
          </a:p>
        </p:txBody>
      </p:sp>
    </p:spTree>
    <p:extLst>
      <p:ext uri="{BB962C8B-B14F-4D97-AF65-F5344CB8AC3E}">
        <p14:creationId xmlns:p14="http://schemas.microsoft.com/office/powerpoint/2010/main" val="109741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a:buFont typeface="Arial" panose="020B0604020202020204" pitchFamily="34" charset="0"/>
              <a:buChar char="•"/>
            </a:pPr>
            <a:r>
              <a:rPr lang="en-US" baseline="0" dirty="0" smtClean="0"/>
              <a:t>Now that we’ve identified some barriers, let’s discuss implementation strategies. </a:t>
            </a:r>
          </a:p>
          <a:p>
            <a:pPr marL="181240" indent="-181240">
              <a:buFont typeface="Arial" panose="020B0604020202020204" pitchFamily="34" charset="0"/>
              <a:buChar char="•"/>
            </a:pPr>
            <a:r>
              <a:rPr lang="en-US" baseline="0" dirty="0" smtClean="0"/>
              <a:t>There are three strategies for implementing same-visit access to the full range of methods. These strategies include:</a:t>
            </a:r>
          </a:p>
          <a:p>
            <a:pPr marL="664546" lvl="1" indent="-181240">
              <a:buFont typeface="Arial" panose="020B0604020202020204" pitchFamily="34" charset="0"/>
              <a:buChar char="•"/>
            </a:pPr>
            <a:r>
              <a:rPr lang="en-US" b="0" baseline="0" dirty="0" smtClean="0"/>
              <a:t>Strategy 1: Stock devices and make supplies readily available.</a:t>
            </a:r>
          </a:p>
          <a:p>
            <a:pPr marL="664546" lvl="1" indent="-181240">
              <a:buFont typeface="Arial" panose="020B0604020202020204" pitchFamily="34" charset="0"/>
              <a:buChar char="•"/>
            </a:pPr>
            <a:r>
              <a:rPr lang="en-US" b="0" baseline="0" dirty="0" smtClean="0"/>
              <a:t>Strategy 2: A</a:t>
            </a:r>
            <a:r>
              <a:rPr lang="en-US" sz="1300" dirty="0">
                <a:latin typeface="Calibri Light" panose="020F0302020204030204" pitchFamily="34" charset="0"/>
              </a:rPr>
              <a:t>djust systems for efficient and sustainable service delivery.</a:t>
            </a:r>
          </a:p>
          <a:p>
            <a:pPr marL="664546" lvl="1" indent="-181240">
              <a:buFont typeface="Arial" panose="020B0604020202020204" pitchFamily="34" charset="0"/>
              <a:buChar char="•"/>
            </a:pPr>
            <a:r>
              <a:rPr lang="en-US" b="0" baseline="0" dirty="0" smtClean="0"/>
              <a:t>Strategy 3: </a:t>
            </a:r>
            <a:r>
              <a:rPr lang="en-US" sz="1300" dirty="0">
                <a:latin typeface="Calibri Light" panose="020F0302020204030204" pitchFamily="34" charset="0"/>
              </a:rPr>
              <a:t>Involve all staff through training and support.</a:t>
            </a:r>
          </a:p>
          <a:p>
            <a:pPr marL="181240" indent="-181240">
              <a:buFont typeface="Arial" panose="020B0604020202020204" pitchFamily="34" charset="0"/>
              <a:buChar char="•"/>
            </a:pPr>
            <a:r>
              <a:rPr lang="en-US" b="0" baseline="0" dirty="0" smtClean="0">
                <a:latin typeface="Calibri Light" panose="020F0302020204030204" pitchFamily="34" charset="0"/>
              </a:rPr>
              <a:t>These strategies, and related action steps, are outlined in the guide, </a:t>
            </a:r>
            <a:r>
              <a:rPr lang="en-US" b="0" i="1" baseline="0" dirty="0" smtClean="0">
                <a:latin typeface="Calibri Light" panose="020F0302020204030204" pitchFamily="34" charset="0"/>
              </a:rPr>
              <a:t>Same-Visit Contraception: An Implementation Guide for Family Planning Providers</a:t>
            </a:r>
            <a:r>
              <a:rPr lang="en-US" b="0" i="0" baseline="0" dirty="0" smtClean="0">
                <a:latin typeface="Calibri Light" panose="020F0302020204030204" pitchFamily="34" charset="0"/>
              </a:rPr>
              <a:t>, developed by the Family Planning National Training Center (link is on the slide.)</a:t>
            </a:r>
          </a:p>
          <a:p>
            <a:pPr marL="181240" indent="-181240">
              <a:buFont typeface="Arial" panose="020B0604020202020204" pitchFamily="34" charset="0"/>
              <a:buChar char="•"/>
            </a:pPr>
            <a:r>
              <a:rPr lang="en-US" b="0" i="0" baseline="0" dirty="0" smtClean="0">
                <a:latin typeface="Calibri Light" panose="020F0302020204030204" pitchFamily="34" charset="0"/>
              </a:rPr>
              <a:t>On the following slides, we’ll go through these strategies in more detail and discuss which we should prioritize for implementation.</a:t>
            </a:r>
            <a:endParaRPr lang="en-US" b="0" baseline="0"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18</a:t>
            </a:fld>
            <a:endParaRPr lang="en-US"/>
          </a:p>
        </p:txBody>
      </p:sp>
    </p:spTree>
    <p:extLst>
      <p:ext uri="{BB962C8B-B14F-4D97-AF65-F5344CB8AC3E}">
        <p14:creationId xmlns:p14="http://schemas.microsoft.com/office/powerpoint/2010/main" val="388099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u="sng" dirty="0"/>
              <a:t>Facilitator Notes</a:t>
            </a:r>
          </a:p>
          <a:p>
            <a:pPr marL="181240" indent="-181240">
              <a:buFont typeface="Arial" panose="020B0604020202020204" pitchFamily="34" charset="0"/>
              <a:buChar char="•"/>
            </a:pPr>
            <a:r>
              <a:rPr lang="en-US" dirty="0" smtClean="0"/>
              <a:t>The</a:t>
            </a:r>
            <a:r>
              <a:rPr lang="en-US" baseline="0" dirty="0" smtClean="0"/>
              <a:t> first strategy is to</a:t>
            </a:r>
            <a:r>
              <a:rPr lang="en-US" dirty="0" smtClean="0"/>
              <a:t> stock devices and mak</a:t>
            </a:r>
            <a:r>
              <a:rPr lang="en-US" baseline="0" dirty="0" smtClean="0"/>
              <a:t>e supplies readily available. </a:t>
            </a:r>
          </a:p>
          <a:p>
            <a:pPr marL="181240" indent="-181240">
              <a:buFont typeface="Arial" panose="020B0604020202020204" pitchFamily="34" charset="0"/>
              <a:buChar char="•"/>
            </a:pPr>
            <a:r>
              <a:rPr lang="en-US" baseline="0" dirty="0" smtClean="0"/>
              <a:t>Recommendations under this strategy include:</a:t>
            </a:r>
          </a:p>
          <a:p>
            <a:pPr marL="664546" lvl="1" indent="-181240">
              <a:buFont typeface="Arial" panose="020B0604020202020204" pitchFamily="34" charset="0"/>
              <a:buChar char="•"/>
            </a:pPr>
            <a:r>
              <a:rPr lang="en-US" sz="1300" dirty="0"/>
              <a:t>Stock the full range of methods, including at least one of each provider-dependent method (i.e., hormonal IUD, copper IUD, implant, and injectable). </a:t>
            </a:r>
          </a:p>
          <a:p>
            <a:pPr marL="664546" lvl="1" indent="-181240" fontAlgn="base">
              <a:buFont typeface="Arial" panose="020B0604020202020204" pitchFamily="34" charset="0"/>
              <a:buChar char="•"/>
            </a:pPr>
            <a:r>
              <a:rPr lang="en-US" sz="1300" dirty="0"/>
              <a:t>Keep supplies for IUD and implant insertions and removals in exam rooms (e.g., in kits or a portable caddy).</a:t>
            </a:r>
          </a:p>
          <a:p>
            <a:pPr marL="664546" lvl="1" indent="-181240" fontAlgn="base">
              <a:buFont typeface="Arial" panose="020B0604020202020204" pitchFamily="34" charset="0"/>
              <a:buChar char="•"/>
            </a:pPr>
            <a:r>
              <a:rPr lang="en-US" sz="1300" dirty="0"/>
              <a:t>Develop a system to maintain sufficient stock of contraceptive methods to avoid having too much or too little stock.</a:t>
            </a:r>
          </a:p>
          <a:p>
            <a:pPr marL="181240" indent="-181240">
              <a:buFont typeface="Arial" panose="020B0604020202020204" pitchFamily="34" charset="0"/>
              <a:buChar char="•"/>
            </a:pPr>
            <a:endParaRPr lang="en-US" baseline="0" dirty="0" smtClean="0"/>
          </a:p>
          <a:p>
            <a:r>
              <a:rPr lang="en-US" b="1" u="sng" baseline="0" dirty="0" smtClean="0"/>
              <a:t>Discuss </a:t>
            </a:r>
          </a:p>
          <a:p>
            <a:pPr marL="181240" indent="-181240" defTabSz="966612">
              <a:buFont typeface="Arial" panose="020B0604020202020204" pitchFamily="34" charset="0"/>
              <a:buChar char="•"/>
              <a:defRPr/>
            </a:pPr>
            <a:r>
              <a:rPr lang="en-US" b="0" baseline="0" dirty="0" smtClean="0"/>
              <a:t>Which of these strategies do we already do? </a:t>
            </a:r>
            <a:r>
              <a:rPr lang="en-US" b="0" i="1" baseline="0" dirty="0" smtClean="0"/>
              <a:t>(Note to facilitators: Consider making this an interactive activity. Type “X” in boxes that you are already doing. This will help you easily identify the strategies that you are not already doing in order to prioritize them for implementation.)</a:t>
            </a:r>
          </a:p>
          <a:p>
            <a:pPr marL="181240" indent="-181240" defTabSz="966612">
              <a:buFont typeface="Arial" panose="020B0604020202020204" pitchFamily="34" charset="0"/>
              <a:buChar char="•"/>
              <a:defRPr/>
            </a:pPr>
            <a:r>
              <a:rPr lang="en-US" sz="1300" dirty="0"/>
              <a:t>Which strategies are we not already doing, but could, with a small amount of difficulty, implement?</a:t>
            </a:r>
          </a:p>
          <a:p>
            <a:pPr marL="181240" indent="-181240" defTabSz="966612">
              <a:buFont typeface="Arial" panose="020B0604020202020204" pitchFamily="34" charset="0"/>
              <a:buChar char="•"/>
              <a:defRPr/>
            </a:pPr>
            <a:r>
              <a:rPr lang="en-US" sz="1300" dirty="0"/>
              <a:t>For new strategies, how can we go about implementation? Who will be responsible for which tasks? What is our first step?</a:t>
            </a:r>
          </a:p>
          <a:p>
            <a:pPr marL="181240" indent="-181240" defTabSz="966612">
              <a:buFont typeface="Arial" panose="020B0604020202020204" pitchFamily="34" charset="0"/>
              <a:buChar char="•"/>
              <a:defRPr/>
            </a:pPr>
            <a:endParaRPr lang="en-US" sz="1300" dirty="0"/>
          </a:p>
          <a:p>
            <a:pPr defTabSz="966612">
              <a:defRPr/>
            </a:pPr>
            <a:r>
              <a:rPr lang="en-US" b="0" i="1" baseline="0" dirty="0" smtClean="0"/>
              <a:t>(Note to facilitators: Implementation guidance and supportive tools for each of these recommendations are outlined in Same-Visit Contraception: An Implementation Guide for Family Planning Providers: </a:t>
            </a:r>
            <a:r>
              <a:rPr lang="en-US" sz="1300" u="sng" dirty="0">
                <a:latin typeface="Calibri Light" panose="020F0302020204030204" pitchFamily="34" charset="0"/>
                <a:hlinkClick r:id="rId3"/>
              </a:rPr>
              <a:t>https://www.fpntc.org/resources/same-visit-contraception-implementation-guide-family-planning-providers</a:t>
            </a:r>
            <a:r>
              <a:rPr lang="en-US" b="0" i="1" baseline="0" dirty="0" smtClean="0"/>
              <a:t>)</a:t>
            </a:r>
          </a:p>
          <a:p>
            <a:pPr defTabSz="966612">
              <a:defRPr/>
            </a:pPr>
            <a:endParaRPr lang="en-US" sz="1300" dirty="0"/>
          </a:p>
        </p:txBody>
      </p:sp>
      <p:sp>
        <p:nvSpPr>
          <p:cNvPr id="4" name="Slide Number Placeholder 3"/>
          <p:cNvSpPr>
            <a:spLocks noGrp="1"/>
          </p:cNvSpPr>
          <p:nvPr>
            <p:ph type="sldNum" sz="quarter" idx="10"/>
          </p:nvPr>
        </p:nvSpPr>
        <p:spPr/>
        <p:txBody>
          <a:bodyPr/>
          <a:lstStyle/>
          <a:p>
            <a:fld id="{909E0D4A-E176-4E8F-9B57-59CC52585B21}" type="slidenum">
              <a:rPr lang="en-US" smtClean="0"/>
              <a:t>19</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baseline="0" dirty="0" smtClean="0"/>
              <a:t>Facilitator Notes</a:t>
            </a:r>
            <a:endParaRPr lang="en-US" baseline="0" dirty="0" smtClean="0"/>
          </a:p>
          <a:p>
            <a:pPr marL="181240" indent="-181240">
              <a:buFont typeface="Arial" panose="020B0604020202020204" pitchFamily="34" charset="0"/>
              <a:buChar char="•"/>
            </a:pPr>
            <a:r>
              <a:rPr lang="en-US" baseline="0" dirty="0" smtClean="0"/>
              <a:t>Today we will:</a:t>
            </a:r>
          </a:p>
          <a:p>
            <a:pPr marL="664546" lvl="1" indent="-181240">
              <a:buFont typeface="Arial" panose="020B0604020202020204" pitchFamily="34" charset="0"/>
              <a:buChar char="•"/>
            </a:pPr>
            <a:r>
              <a:rPr lang="en-US" b="0" dirty="0" smtClean="0"/>
              <a:t>Describe why it is important to offer all methods—including provider-</a:t>
            </a:r>
            <a:r>
              <a:rPr lang="en-US" b="0" baseline="0" dirty="0" smtClean="0"/>
              <a:t>dependent methods like an IUD, implant, and injectable—</a:t>
            </a:r>
            <a:r>
              <a:rPr lang="en-US" b="0" dirty="0" smtClean="0"/>
              <a:t>during the same visit initially requested by the client (that</a:t>
            </a:r>
            <a:r>
              <a:rPr lang="en-US" b="0" baseline="0" dirty="0" smtClean="0"/>
              <a:t> is</a:t>
            </a:r>
            <a:r>
              <a:rPr lang="en-US" b="0" dirty="0" smtClean="0"/>
              <a:t>, same-visit).</a:t>
            </a:r>
          </a:p>
          <a:p>
            <a:pPr marL="664546" lvl="1" indent="-181240">
              <a:buFont typeface="Arial" panose="020B0604020202020204" pitchFamily="34" charset="0"/>
              <a:buChar char="•"/>
            </a:pPr>
            <a:r>
              <a:rPr lang="en-US" b="0" dirty="0" smtClean="0"/>
              <a:t>Discuss our policy that clients</a:t>
            </a:r>
            <a:r>
              <a:rPr lang="en-US" b="0" baseline="0" dirty="0" smtClean="0"/>
              <a:t> be able to access methods without delay, and receive methods during the same visit first requested. We’ll also discuss when clients may not receive methods same-visit (that is, the contraindications to this).</a:t>
            </a:r>
            <a:endParaRPr lang="en-US" b="0" dirty="0" smtClean="0"/>
          </a:p>
          <a:p>
            <a:pPr marL="664546" lvl="1" indent="-181240">
              <a:buFont typeface="Arial" panose="020B0604020202020204" pitchFamily="34" charset="0"/>
              <a:buChar char="•"/>
            </a:pPr>
            <a:r>
              <a:rPr lang="en-US" b="0" dirty="0" smtClean="0"/>
              <a:t>Discuss and identify strategies</a:t>
            </a:r>
            <a:r>
              <a:rPr lang="en-US" b="0" baseline="0" dirty="0" smtClean="0"/>
              <a:t> that we can adopt here at our site to </a:t>
            </a:r>
            <a:r>
              <a:rPr lang="en-US" b="0" dirty="0" smtClean="0"/>
              <a:t>increase same-visit access.</a:t>
            </a:r>
          </a:p>
          <a:p>
            <a:endParaRPr lang="en-US" b="0" dirty="0"/>
          </a:p>
        </p:txBody>
      </p:sp>
      <p:sp>
        <p:nvSpPr>
          <p:cNvPr id="4" name="Slide Number Placeholder 3"/>
          <p:cNvSpPr>
            <a:spLocks noGrp="1"/>
          </p:cNvSpPr>
          <p:nvPr>
            <p:ph type="sldNum" sz="quarter" idx="10"/>
          </p:nvPr>
        </p:nvSpPr>
        <p:spPr/>
        <p:txBody>
          <a:bodyPr/>
          <a:lstStyle/>
          <a:p>
            <a:fld id="{909E0D4A-E176-4E8F-9B57-59CC52585B21}" type="slidenum">
              <a:rPr lang="en-US" smtClean="0"/>
              <a:t>2</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u="sng" dirty="0"/>
              <a:t>Facilitator Notes</a:t>
            </a:r>
          </a:p>
          <a:p>
            <a:pPr marL="181240" indent="-181240" defTabSz="966612">
              <a:buFont typeface="Arial" panose="020B0604020202020204" pitchFamily="34" charset="0"/>
              <a:buChar char="•"/>
              <a:defRPr/>
            </a:pPr>
            <a:r>
              <a:rPr lang="en-US" dirty="0" smtClean="0"/>
              <a:t>Second, adjust clinic</a:t>
            </a:r>
            <a:r>
              <a:rPr lang="en-US" baseline="0" dirty="0" smtClean="0"/>
              <a:t> systems for</a:t>
            </a:r>
            <a:r>
              <a:rPr lang="en-US" b="0" baseline="0" dirty="0" smtClean="0"/>
              <a:t> </a:t>
            </a:r>
            <a:r>
              <a:rPr lang="en-US" sz="1300" dirty="0">
                <a:latin typeface="Calibri Light" panose="020F0302020204030204" pitchFamily="34" charset="0"/>
              </a:rPr>
              <a:t>efficient and sustainable service delivery.</a:t>
            </a:r>
            <a:r>
              <a:rPr lang="en-US" baseline="0" dirty="0" smtClean="0"/>
              <a:t> </a:t>
            </a:r>
          </a:p>
          <a:p>
            <a:pPr marL="181240" indent="-181240" defTabSz="966612">
              <a:buFont typeface="Arial" panose="020B0604020202020204" pitchFamily="34" charset="0"/>
              <a:buChar char="•"/>
              <a:defRPr/>
            </a:pPr>
            <a:r>
              <a:rPr lang="en-US" baseline="0" dirty="0" smtClean="0"/>
              <a:t>Recommendations under this strategy include:</a:t>
            </a:r>
          </a:p>
          <a:p>
            <a:pPr marL="664546" lvl="1" indent="-181240" fontAlgn="base">
              <a:buFont typeface="Arial" panose="020B0604020202020204" pitchFamily="34" charset="0"/>
              <a:buChar char="•"/>
            </a:pPr>
            <a:r>
              <a:rPr lang="en-US" sz="1300" dirty="0"/>
              <a:t>Adopt a policy that supports same-visit provision of all methods.</a:t>
            </a:r>
          </a:p>
          <a:p>
            <a:pPr marL="664546" lvl="1" indent="-181240" fontAlgn="base">
              <a:buFont typeface="Arial" panose="020B0604020202020204" pitchFamily="34" charset="0"/>
              <a:buChar char="•"/>
            </a:pPr>
            <a:r>
              <a:rPr lang="en-US" sz="1300" dirty="0"/>
              <a:t>Make adjustments to the schedule if necessary (e.g., block appointments, eliminate double booking, use one appointment length) to enable flexibility for same-visit provision. This may include eliminating designated appointment slots for IUD and implant insertions, and streamlining the appointment schedule (eliminating double booking, using one standard appointment length).</a:t>
            </a:r>
          </a:p>
          <a:p>
            <a:pPr marL="664546" lvl="1" indent="-181240" fontAlgn="base">
              <a:buFont typeface="Arial" panose="020B0604020202020204" pitchFamily="34" charset="0"/>
              <a:buChar char="•"/>
            </a:pPr>
            <a:r>
              <a:rPr lang="en-US" sz="1300" dirty="0"/>
              <a:t>Make changes as necessary to the clinic workflow (e.g., reduce number of client stops, eliminate duplication of effort, increase efficiency of client flow) to ensure same-visit integration does not increase client cycle time.</a:t>
            </a:r>
          </a:p>
          <a:p>
            <a:endParaRPr lang="en-US" sz="1300" dirty="0"/>
          </a:p>
          <a:p>
            <a:r>
              <a:rPr lang="en-US" b="1" u="sng" baseline="0" dirty="0" smtClean="0"/>
              <a:t>Discuss </a:t>
            </a:r>
          </a:p>
          <a:p>
            <a:pPr marL="181240" indent="-181240" defTabSz="966612">
              <a:buFont typeface="Arial" panose="020B0604020202020204" pitchFamily="34" charset="0"/>
              <a:buChar char="•"/>
              <a:defRPr/>
            </a:pPr>
            <a:r>
              <a:rPr lang="en-US" b="0" baseline="0" dirty="0" smtClean="0"/>
              <a:t>Which of these strategies do we already do? </a:t>
            </a:r>
            <a:r>
              <a:rPr lang="en-US" b="0" i="1" baseline="0" dirty="0" smtClean="0"/>
              <a:t>(Note to facilitators: Consider making this an interactive activity. Type “X” in boxes that you are already doing. This will help you easily identify the strategies that you are not already doing in order to prioritize them for implementation.)</a:t>
            </a:r>
          </a:p>
          <a:p>
            <a:pPr marL="181240" indent="-181240" defTabSz="966612">
              <a:buFont typeface="Arial" panose="020B0604020202020204" pitchFamily="34" charset="0"/>
              <a:buChar char="•"/>
              <a:defRPr/>
            </a:pPr>
            <a:r>
              <a:rPr lang="en-US" sz="1300" dirty="0"/>
              <a:t>Which strategies are we not already doing, but could, with a small amount of difficulty, implement?</a:t>
            </a:r>
          </a:p>
          <a:p>
            <a:pPr marL="181240" indent="-181240" defTabSz="966612">
              <a:buFont typeface="Arial" panose="020B0604020202020204" pitchFamily="34" charset="0"/>
              <a:buChar char="•"/>
              <a:defRPr/>
            </a:pPr>
            <a:r>
              <a:rPr lang="en-US" sz="1300" dirty="0"/>
              <a:t>For new strategies, how can we go about implementation? Who is responsible for which tasks? What is our first step?</a:t>
            </a:r>
          </a:p>
          <a:p>
            <a:pPr marL="181240" indent="-181240" defTabSz="966612">
              <a:buFont typeface="Arial" panose="020B0604020202020204" pitchFamily="34" charset="0"/>
              <a:buChar char="•"/>
              <a:defRPr/>
            </a:pPr>
            <a:endParaRPr lang="en-US" sz="1300" dirty="0"/>
          </a:p>
          <a:p>
            <a:pPr defTabSz="966612">
              <a:defRPr/>
            </a:pPr>
            <a:r>
              <a:rPr lang="en-US" b="0" i="1" baseline="0" dirty="0" smtClean="0"/>
              <a:t>(Note to facilitators: Implementation guidance and supportive tools for each of these recommendations are outlined in Same-Visit Contraception: An Implementation Guide for Family Planning Providers: </a:t>
            </a:r>
            <a:r>
              <a:rPr lang="en-US" sz="1300" u="sng" dirty="0">
                <a:latin typeface="Calibri Light" panose="020F0302020204030204" pitchFamily="34" charset="0"/>
                <a:hlinkClick r:id="rId3"/>
              </a:rPr>
              <a:t>https://www.fpntc.org/resources/same-visit-contraception-implementation-guide-family-planning-providers</a:t>
            </a:r>
            <a:r>
              <a:rPr lang="en-US" b="0" i="1" baseline="0" dirty="0" smtClean="0"/>
              <a:t>)</a:t>
            </a:r>
          </a:p>
        </p:txBody>
      </p:sp>
      <p:sp>
        <p:nvSpPr>
          <p:cNvPr id="4" name="Slide Number Placeholder 3"/>
          <p:cNvSpPr>
            <a:spLocks noGrp="1"/>
          </p:cNvSpPr>
          <p:nvPr>
            <p:ph type="sldNum" sz="quarter" idx="10"/>
          </p:nvPr>
        </p:nvSpPr>
        <p:spPr/>
        <p:txBody>
          <a:bodyPr/>
          <a:lstStyle/>
          <a:p>
            <a:fld id="{909E0D4A-E176-4E8F-9B57-59CC52585B21}" type="slidenum">
              <a:rPr lang="en-US" smtClean="0"/>
              <a:t>20</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u="sng" dirty="0"/>
              <a:t>Facilitator Notes</a:t>
            </a:r>
          </a:p>
          <a:p>
            <a:pPr marL="181240" indent="-181240">
              <a:buFont typeface="Arial" panose="020B0604020202020204" pitchFamily="34" charset="0"/>
              <a:buChar char="•"/>
            </a:pPr>
            <a:r>
              <a:rPr lang="en-US" sz="3000" dirty="0"/>
              <a:t>Finally, this is going to be a team effort! We will all work together on this, and support each other during implementation.</a:t>
            </a:r>
          </a:p>
          <a:p>
            <a:pPr marL="181240" indent="-181240">
              <a:buFont typeface="Arial" panose="020B0604020202020204" pitchFamily="34" charset="0"/>
              <a:buChar char="•"/>
            </a:pPr>
            <a:r>
              <a:rPr lang="en-US" sz="3000" dirty="0"/>
              <a:t>For clinicians, we know that we may need to support you with training and resources around:</a:t>
            </a:r>
          </a:p>
          <a:p>
            <a:pPr marL="664546" lvl="1" indent="-181240">
              <a:buFont typeface="Arial" panose="020B0604020202020204" pitchFamily="34" charset="0"/>
              <a:buChar char="•"/>
            </a:pPr>
            <a:r>
              <a:rPr lang="en-US" sz="2500" dirty="0">
                <a:solidFill>
                  <a:schemeClr val="accent6"/>
                </a:solidFill>
              </a:rPr>
              <a:t>Current standards of care for provision of contraceptive services.</a:t>
            </a:r>
          </a:p>
          <a:p>
            <a:pPr marL="664546" lvl="1" indent="-181240">
              <a:buFont typeface="Arial" panose="020B0604020202020204" pitchFamily="34" charset="0"/>
              <a:buChar char="•"/>
            </a:pPr>
            <a:r>
              <a:rPr lang="en-US" sz="2500" dirty="0">
                <a:solidFill>
                  <a:schemeClr val="accent6"/>
                </a:solidFill>
              </a:rPr>
              <a:t>How to insert and remove the full range of LARC methods.</a:t>
            </a:r>
          </a:p>
          <a:p>
            <a:pPr marL="664546" lvl="1" indent="-181240">
              <a:buFont typeface="Arial" panose="020B0604020202020204" pitchFamily="34" charset="0"/>
              <a:buChar char="•"/>
            </a:pPr>
            <a:r>
              <a:rPr lang="en-US" sz="2500" dirty="0">
                <a:solidFill>
                  <a:schemeClr val="accent6"/>
                </a:solidFill>
              </a:rPr>
              <a:t>And, we can post Quick Start job aids in exam rooms for quick reference guides.</a:t>
            </a:r>
          </a:p>
          <a:p>
            <a:pPr marL="181240" indent="-181240">
              <a:buFont typeface="Arial" panose="020B0604020202020204" pitchFamily="34" charset="0"/>
              <a:buChar char="•"/>
            </a:pPr>
            <a:r>
              <a:rPr lang="en-US" sz="3000" dirty="0"/>
              <a:t>Administrative and support staff may need additional support to r</a:t>
            </a:r>
            <a:r>
              <a:rPr lang="en-US" sz="2500" dirty="0">
                <a:solidFill>
                  <a:schemeClr val="accent6"/>
                </a:solidFill>
              </a:rPr>
              <a:t>espond to clients’ frequently asked questions about obtaining methods, including receiving methods same-visit</a:t>
            </a:r>
          </a:p>
          <a:p>
            <a:pPr marL="181240" indent="-181240">
              <a:buFont typeface="Arial" panose="020B0604020202020204" pitchFamily="34" charset="0"/>
              <a:buChar char="•"/>
            </a:pPr>
            <a:r>
              <a:rPr lang="en-US" sz="3000" dirty="0"/>
              <a:t>Staff responsible for billing and coding may need support around a</a:t>
            </a:r>
            <a:r>
              <a:rPr lang="en-US" sz="2500" dirty="0">
                <a:solidFill>
                  <a:schemeClr val="accent6"/>
                </a:solidFill>
              </a:rPr>
              <a:t>ccurate coding for same-visit services. This includes tracking claims data and quality assurance of coding and billing to ensure appropriate reimbursement.</a:t>
            </a:r>
          </a:p>
          <a:p>
            <a:pPr marL="181240" indent="-181240">
              <a:buFont typeface="Arial" panose="020B0604020202020204" pitchFamily="34" charset="0"/>
              <a:buChar char="•"/>
            </a:pPr>
            <a:r>
              <a:rPr lang="en-US" sz="2500" dirty="0">
                <a:solidFill>
                  <a:schemeClr val="accent6"/>
                </a:solidFill>
              </a:rPr>
              <a:t>The important thing is that we all have a role to play in providing methods same-visit, and this is not just going to fall on one person or role.</a:t>
            </a:r>
          </a:p>
          <a:p>
            <a:pPr marL="181240" indent="-181240">
              <a:buFont typeface="Arial" panose="020B0604020202020204" pitchFamily="34" charset="0"/>
              <a:buChar char="•"/>
            </a:pPr>
            <a:endParaRPr lang="en-US" sz="2700" dirty="0"/>
          </a:p>
          <a:p>
            <a:r>
              <a:rPr lang="en-US" sz="3000" b="1" u="sng" dirty="0"/>
              <a:t>Discuss </a:t>
            </a:r>
          </a:p>
          <a:p>
            <a:pPr marL="181240" indent="-181240" defTabSz="966612">
              <a:buFont typeface="Arial" panose="020B0604020202020204" pitchFamily="34" charset="0"/>
              <a:buChar char="•"/>
              <a:defRPr/>
            </a:pPr>
            <a:r>
              <a:rPr lang="en-US" sz="3000" dirty="0"/>
              <a:t>Which of these strategies do we already do? </a:t>
            </a:r>
            <a:r>
              <a:rPr lang="en-US" sz="3000" i="1" dirty="0"/>
              <a:t>(Note to facilitators: Consider making this an interactive activity. Type “X” in boxes that you are already doing. This will help you easily identify the strategies that you are not already doing in order to prioritize them for implementation.)</a:t>
            </a:r>
          </a:p>
          <a:p>
            <a:pPr marL="181240" indent="-181240" defTabSz="966612">
              <a:buFont typeface="Arial" panose="020B0604020202020204" pitchFamily="34" charset="0"/>
              <a:buChar char="•"/>
              <a:defRPr/>
            </a:pPr>
            <a:r>
              <a:rPr lang="en-US" sz="3000" dirty="0"/>
              <a:t>Which strategies are we not already doing, but could, with a small amount of difficulty, implement?</a:t>
            </a:r>
          </a:p>
          <a:p>
            <a:pPr marL="181240" indent="-181240" defTabSz="966612">
              <a:buFont typeface="Arial" panose="020B0604020202020204" pitchFamily="34" charset="0"/>
              <a:buChar char="•"/>
              <a:defRPr/>
            </a:pPr>
            <a:r>
              <a:rPr lang="en-US" sz="3000" dirty="0"/>
              <a:t>For new strategies, how can we go about implementation? Who is responsible for which tasks? What is our first step?</a:t>
            </a:r>
          </a:p>
          <a:p>
            <a:pPr marL="181240" indent="-181240" defTabSz="966612">
              <a:buFont typeface="Arial" panose="020B0604020202020204" pitchFamily="34" charset="0"/>
              <a:buChar char="•"/>
              <a:defRPr/>
            </a:pPr>
            <a:endParaRPr lang="en-US" sz="3000" dirty="0"/>
          </a:p>
          <a:p>
            <a:pPr defTabSz="966612">
              <a:defRPr/>
            </a:pPr>
            <a:r>
              <a:rPr lang="en-US" sz="3000" i="1" dirty="0"/>
              <a:t>(Note to facilitators: Implementation guidance and supportive tools for each of these recommendations are outlined in Same-Visit Contraception: An Implementation Guide for Family Planning Providers: </a:t>
            </a:r>
            <a:r>
              <a:rPr lang="en-US" sz="3000" u="sng" dirty="0">
                <a:latin typeface="Calibri Light" panose="020F0302020204030204" pitchFamily="34" charset="0"/>
                <a:hlinkClick r:id="rId3"/>
              </a:rPr>
              <a:t>https://www.fpntc.org/resources/same-visit-contraception-implementation-guide-family-planning-providers</a:t>
            </a:r>
            <a:r>
              <a:rPr lang="en-US" sz="3000" i="1" dirty="0"/>
              <a:t>)</a:t>
            </a:r>
            <a:endParaRPr lang="en-US" sz="2700" dirty="0"/>
          </a:p>
          <a:p>
            <a:endParaRPr lang="en-US" sz="1300" dirty="0"/>
          </a:p>
        </p:txBody>
      </p:sp>
      <p:sp>
        <p:nvSpPr>
          <p:cNvPr id="4" name="Slide Number Placeholder 3"/>
          <p:cNvSpPr>
            <a:spLocks noGrp="1"/>
          </p:cNvSpPr>
          <p:nvPr>
            <p:ph type="sldNum" sz="quarter" idx="10"/>
          </p:nvPr>
        </p:nvSpPr>
        <p:spPr/>
        <p:txBody>
          <a:bodyPr/>
          <a:lstStyle/>
          <a:p>
            <a:fld id="{909E0D4A-E176-4E8F-9B57-59CC52585B21}" type="slidenum">
              <a:rPr lang="en-US" smtClean="0"/>
              <a:t>21</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81240" indent="-181240" defTabSz="966612">
              <a:buFont typeface="Arial" panose="020B0604020202020204" pitchFamily="34" charset="0"/>
              <a:buChar char="•"/>
              <a:defRPr/>
            </a:pPr>
            <a:r>
              <a:rPr lang="en-US" sz="1300" dirty="0"/>
              <a:t>We’re ready to start thinking about our steps for implementation. Building on our discussions from the previous slide, let’s brainstorm as a group what are our next steps for implementing same-visit contraception. </a:t>
            </a:r>
          </a:p>
          <a:p>
            <a:pPr defTabSz="966612">
              <a:defRPr/>
            </a:pPr>
            <a:endParaRPr lang="en-US" b="1" u="sng" dirty="0" smtClean="0"/>
          </a:p>
          <a:p>
            <a:pPr defTabSz="966612">
              <a:defRPr/>
            </a:pPr>
            <a:r>
              <a:rPr lang="en-US" b="1" u="sng" dirty="0" smtClean="0"/>
              <a:t>Discuss</a:t>
            </a:r>
          </a:p>
          <a:p>
            <a:pPr marL="181240" indent="-181240" defTabSz="966612">
              <a:buFont typeface="Arial" panose="020B0604020202020204" pitchFamily="34" charset="0"/>
              <a:buChar char="•"/>
              <a:defRPr/>
            </a:pPr>
            <a:r>
              <a:rPr lang="en-US" sz="1300" dirty="0"/>
              <a:t>As we’re thinking about next steps, let’s keep our eyes on the prize: </a:t>
            </a:r>
            <a:r>
              <a:rPr lang="en-US" dirty="0" smtClean="0"/>
              <a:t>What are we trying to accomplish? What is our goal?</a:t>
            </a:r>
          </a:p>
          <a:p>
            <a:pPr marL="664546" lvl="1" indent="-181240" defTabSz="966612">
              <a:buFont typeface="Arial" panose="020B0604020202020204" pitchFamily="34" charset="0"/>
              <a:buChar char="•"/>
              <a:defRPr/>
            </a:pPr>
            <a:r>
              <a:rPr lang="en-US" dirty="0" smtClean="0"/>
              <a:t>The goal should take into account where we are starting from. </a:t>
            </a:r>
            <a:r>
              <a:rPr lang="en-US" i="1" dirty="0" smtClean="0"/>
              <a:t>For example, maybe</a:t>
            </a:r>
            <a:r>
              <a:rPr lang="en-US" i="1" baseline="0" dirty="0" smtClean="0"/>
              <a:t> a first goal is to start offering the copper IUD same-visit as emergency contraception, and then we’ll build from there.</a:t>
            </a:r>
            <a:endParaRPr lang="en-US" i="1" dirty="0" smtClean="0"/>
          </a:p>
          <a:p>
            <a:pPr marL="181240" indent="-181240" defTabSz="966612">
              <a:buFont typeface="Arial" panose="020B0604020202020204" pitchFamily="34" charset="0"/>
              <a:buChar char="•"/>
              <a:defRPr/>
            </a:pPr>
            <a:r>
              <a:rPr lang="en-US" dirty="0" smtClean="0"/>
              <a:t>As we’re thinking about improvement ideas,</a:t>
            </a:r>
            <a:r>
              <a:rPr lang="en-US" baseline="0" dirty="0" smtClean="0"/>
              <a:t> h</a:t>
            </a:r>
            <a:r>
              <a:rPr lang="en-US" dirty="0" smtClean="0"/>
              <a:t>ow will we know (i.e., measure) that a change is an improvement?</a:t>
            </a:r>
          </a:p>
          <a:p>
            <a:pPr marL="664546" lvl="1" indent="-181240">
              <a:buFont typeface="Arial" panose="020B0604020202020204" pitchFamily="34" charset="0"/>
              <a:buChar char="•"/>
            </a:pPr>
            <a:r>
              <a:rPr lang="en-US" dirty="0" smtClean="0"/>
              <a:t>What data</a:t>
            </a:r>
            <a:r>
              <a:rPr lang="en-US" baseline="0" dirty="0" smtClean="0"/>
              <a:t> sources do we have available? What measures do we want to track?</a:t>
            </a:r>
            <a:endParaRPr lang="en-US" dirty="0" smtClean="0"/>
          </a:p>
          <a:p>
            <a:pPr marL="181240" indent="-181240">
              <a:buFont typeface="Arial" panose="020B0604020202020204" pitchFamily="34" charset="0"/>
              <a:buChar char="•"/>
            </a:pPr>
            <a:r>
              <a:rPr lang="en-US" dirty="0" smtClean="0"/>
              <a:t>What changes will lead to improvement?</a:t>
            </a:r>
          </a:p>
          <a:p>
            <a:pPr marL="664546" lvl="1" indent="-181240" defTabSz="966612">
              <a:buFont typeface="Arial" panose="020B0604020202020204" pitchFamily="34" charset="0"/>
              <a:buChar char="•"/>
              <a:defRPr/>
            </a:pPr>
            <a:r>
              <a:rPr lang="en-US" dirty="0" smtClean="0"/>
              <a:t>What are our improvement ideas? </a:t>
            </a:r>
            <a:r>
              <a:rPr lang="en-US" i="1" dirty="0" smtClean="0"/>
              <a:t>(Note to</a:t>
            </a:r>
            <a:r>
              <a:rPr lang="en-US" i="1" baseline="0" dirty="0" smtClean="0"/>
              <a:t> facilitators: </a:t>
            </a:r>
            <a:r>
              <a:rPr lang="en-US" sz="1300" i="1" dirty="0"/>
              <a:t>When brainstorming, there are no “wrong” answers. Just make a list of ideas and encourage everyone to participate. Consider writing down ideas on a flip chart to help keep the conversation going.) </a:t>
            </a:r>
          </a:p>
          <a:p>
            <a:pPr marL="664546" lvl="1" indent="-181240">
              <a:buFont typeface="Arial" panose="020B0604020202020204" pitchFamily="34" charset="0"/>
              <a:buChar char="•"/>
            </a:pPr>
            <a:r>
              <a:rPr lang="en-US" dirty="0" smtClean="0"/>
              <a:t>What will have the most impact?</a:t>
            </a:r>
          </a:p>
          <a:p>
            <a:pPr marL="664546" lvl="1" indent="-181240">
              <a:buFont typeface="Arial" panose="020B0604020202020204" pitchFamily="34" charset="0"/>
              <a:buChar char="•"/>
            </a:pPr>
            <a:r>
              <a:rPr lang="en-US" dirty="0" smtClean="0"/>
              <a:t>What is the “low-hanging fruit”? </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22</a:t>
            </a:fld>
            <a:endParaRPr lang="en-US"/>
          </a:p>
        </p:txBody>
      </p:sp>
    </p:spTree>
    <p:extLst>
      <p:ext uri="{BB962C8B-B14F-4D97-AF65-F5344CB8AC3E}">
        <p14:creationId xmlns:p14="http://schemas.microsoft.com/office/powerpoint/2010/main" val="2222037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81240" indent="-181240" defTabSz="966612">
              <a:buFont typeface="Arial" panose="020B0604020202020204" pitchFamily="34" charset="0"/>
              <a:buChar char="•"/>
              <a:defRPr/>
            </a:pPr>
            <a:r>
              <a:rPr lang="en-US" b="0" u="none" dirty="0" smtClean="0"/>
              <a:t>Now</a:t>
            </a:r>
            <a:r>
              <a:rPr lang="en-US" b="0" u="none" baseline="0" dirty="0" smtClean="0"/>
              <a:t> we’ll start to narrow down ideas and fill out an implementation plan. This will be a living document that we will update as we begin implementation. The goal is just to get started on it today.</a:t>
            </a:r>
            <a:endParaRPr lang="en-US" b="0" u="none" dirty="0" smtClean="0"/>
          </a:p>
          <a:p>
            <a:pPr marL="181240" indent="-181240">
              <a:buFont typeface="Arial" panose="020B0604020202020204" pitchFamily="34" charset="0"/>
              <a:buChar char="•"/>
            </a:pPr>
            <a:endParaRPr lang="en-US" b="0" u="none" dirty="0" smtClean="0"/>
          </a:p>
          <a:p>
            <a:endParaRPr lang="en-US" b="1" u="sng" dirty="0" smtClean="0"/>
          </a:p>
          <a:p>
            <a:r>
              <a:rPr lang="en-US" b="1" u="sng" dirty="0" smtClean="0"/>
              <a:t>Activity</a:t>
            </a:r>
          </a:p>
          <a:p>
            <a:pPr marL="181240" indent="-181240">
              <a:buFont typeface="Arial" panose="020B0604020202020204" pitchFamily="34" charset="0"/>
              <a:buChar char="•"/>
            </a:pPr>
            <a:r>
              <a:rPr lang="en-US" b="0" u="none" baseline="0" dirty="0" smtClean="0"/>
              <a:t>Select 3–4 implementation strategies from the prior brainstorm. Focus on strategies that are relatively low-burden to implement, and strategies that have generated a lot of excitement among the group.</a:t>
            </a:r>
          </a:p>
          <a:p>
            <a:pPr marL="181240" indent="-181240">
              <a:buFont typeface="Arial" panose="020B0604020202020204" pitchFamily="34" charset="0"/>
              <a:buChar char="•"/>
            </a:pPr>
            <a:r>
              <a:rPr lang="en-US" b="0" u="none" dirty="0" smtClean="0"/>
              <a:t>As</a:t>
            </a:r>
            <a:r>
              <a:rPr lang="en-US" b="0" u="none" baseline="0" dirty="0" smtClean="0"/>
              <a:t> a group, begin to fill out this implementation plan. Brainstorm who will do what, by when, and how they will communicate the changes that have occurred. Also note how the change will be sustained.</a:t>
            </a:r>
          </a:p>
        </p:txBody>
      </p:sp>
      <p:sp>
        <p:nvSpPr>
          <p:cNvPr id="4" name="Slide Number Placeholder 3"/>
          <p:cNvSpPr>
            <a:spLocks noGrp="1"/>
          </p:cNvSpPr>
          <p:nvPr>
            <p:ph type="sldNum" sz="quarter" idx="10"/>
          </p:nvPr>
        </p:nvSpPr>
        <p:spPr/>
        <p:txBody>
          <a:bodyPr/>
          <a:lstStyle/>
          <a:p>
            <a:fld id="{FD8EE5FB-A010-43BD-A904-58D8F3D60345}" type="slidenum">
              <a:rPr lang="en-US" smtClean="0"/>
              <a:t>23</a:t>
            </a:fld>
            <a:endParaRPr lang="en-US"/>
          </a:p>
        </p:txBody>
      </p:sp>
    </p:spTree>
    <p:extLst>
      <p:ext uri="{BB962C8B-B14F-4D97-AF65-F5344CB8AC3E}">
        <p14:creationId xmlns:p14="http://schemas.microsoft.com/office/powerpoint/2010/main" val="951303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u="sng" dirty="0"/>
              <a:t>Activity</a:t>
            </a:r>
          </a:p>
          <a:p>
            <a:pPr marL="181240" indent="-181240">
              <a:buFont typeface="Arial" panose="020B0604020202020204" pitchFamily="34" charset="0"/>
              <a:buChar char="•"/>
            </a:pPr>
            <a:r>
              <a:rPr lang="en-US" baseline="0" dirty="0" smtClean="0"/>
              <a:t>W</a:t>
            </a:r>
            <a:r>
              <a:rPr lang="en-US" dirty="0" smtClean="0"/>
              <a:t>atch one or</a:t>
            </a:r>
            <a:r>
              <a:rPr lang="en-US" baseline="0" dirty="0" smtClean="0"/>
              <a:t> more of </a:t>
            </a:r>
            <a:r>
              <a:rPr lang="en-US" dirty="0" smtClean="0"/>
              <a:t>these three study videos of family</a:t>
            </a:r>
            <a:r>
              <a:rPr lang="en-US" baseline="0" dirty="0" smtClean="0"/>
              <a:t> planning clinics that are offering methods same-visit. The staff talk about some of the challenges they encountered, how they overcame those challenges, and how things are running smoothly now.</a:t>
            </a:r>
          </a:p>
          <a:p>
            <a:endParaRPr lang="en-US" baseline="0" dirty="0" smtClean="0"/>
          </a:p>
          <a:p>
            <a:r>
              <a:rPr lang="en-US" i="1" baseline="0" dirty="0" smtClean="0"/>
              <a:t>(Note to facilitators: Each video is about 5 minutes long.)</a:t>
            </a:r>
            <a:endParaRPr lang="en-US" i="1" dirty="0" smtClean="0"/>
          </a:p>
          <a:p>
            <a:pPr rtl="0" fontAlgn="t"/>
            <a:endParaRPr lang="en-US" dirty="0" smtClean="0"/>
          </a:p>
          <a:p>
            <a:endParaRPr lang="en-US" dirty="0" smtClean="0"/>
          </a:p>
          <a:p>
            <a:r>
              <a:rPr lang="en-US" b="1" u="sng" dirty="0" smtClean="0"/>
              <a:t>Discuss</a:t>
            </a:r>
            <a:r>
              <a:rPr lang="en-US" b="1" u="sng" baseline="0" dirty="0" smtClean="0"/>
              <a:t> </a:t>
            </a:r>
          </a:p>
          <a:p>
            <a:pPr marL="181240" indent="-181240">
              <a:buFont typeface="Arial" panose="020B0604020202020204" pitchFamily="34" charset="0"/>
              <a:buChar char="•"/>
            </a:pPr>
            <a:r>
              <a:rPr lang="en-US" baseline="0" dirty="0" smtClean="0"/>
              <a:t>How are we feeling about the idea of offering methods same-visit? </a:t>
            </a:r>
          </a:p>
          <a:p>
            <a:pPr marL="181240" indent="-181240">
              <a:buFont typeface="Arial" panose="020B0604020202020204" pitchFamily="34" charset="0"/>
              <a:buChar char="•"/>
            </a:pPr>
            <a:r>
              <a:rPr lang="en-US" baseline="0" dirty="0" smtClean="0"/>
              <a:t>What are our fears and reservations?</a:t>
            </a:r>
          </a:p>
          <a:p>
            <a:pPr marL="181240" indent="-181240">
              <a:buFont typeface="Arial" panose="020B0604020202020204" pitchFamily="34" charset="0"/>
              <a:buChar char="•"/>
            </a:pPr>
            <a:r>
              <a:rPr lang="en-US" baseline="0" dirty="0" smtClean="0"/>
              <a:t>How has hearing from other sites in the case study videos impacted those fears?</a:t>
            </a:r>
            <a:endParaRPr lang="en-US" dirty="0" smtClean="0"/>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a:p>
        </p:txBody>
      </p:sp>
    </p:spTree>
    <p:extLst>
      <p:ext uri="{BB962C8B-B14F-4D97-AF65-F5344CB8AC3E}">
        <p14:creationId xmlns:p14="http://schemas.microsoft.com/office/powerpoint/2010/main" val="1626808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u="sng" dirty="0"/>
              <a:t>Facilitator Notes</a:t>
            </a:r>
          </a:p>
          <a:p>
            <a:pPr marL="181240" indent="-181240">
              <a:buFont typeface="Arial" panose="020B0604020202020204" pitchFamily="34" charset="0"/>
              <a:buChar char="•"/>
            </a:pPr>
            <a:r>
              <a:rPr lang="en-US" dirty="0" smtClean="0"/>
              <a:t>Finally, we’re not alone in making these changes. </a:t>
            </a:r>
            <a:r>
              <a:rPr lang="en-US" baseline="0" dirty="0" smtClean="0"/>
              <a:t>Drawing from the experience of other providers who are already providing methods same-visit, the Family Planning National Training Center has assembled a guide called </a:t>
            </a:r>
            <a:r>
              <a:rPr lang="en-US" i="1" dirty="0" smtClean="0"/>
              <a:t>Same-Visit Contraception: An Implementation Guide for Family Planning Providers</a:t>
            </a:r>
            <a:r>
              <a:rPr lang="en-US" dirty="0" smtClean="0"/>
              <a:t>. The guide has</a:t>
            </a:r>
            <a:r>
              <a:rPr lang="en-US" baseline="0" dirty="0" smtClean="0"/>
              <a:t>, for each of the strategies we just discussed, related i</a:t>
            </a:r>
            <a:r>
              <a:rPr lang="en-US" dirty="0" smtClean="0"/>
              <a:t>mplementation tips</a:t>
            </a:r>
            <a:r>
              <a:rPr lang="en-US" baseline="0" dirty="0" smtClean="0"/>
              <a:t> and s</a:t>
            </a:r>
            <a:r>
              <a:rPr lang="en-US" dirty="0" smtClean="0"/>
              <a:t>upportive tools.</a:t>
            </a:r>
          </a:p>
          <a:p>
            <a:pPr marL="181240" indent="-181240">
              <a:buFont typeface="Arial" panose="020B0604020202020204" pitchFamily="34" charset="0"/>
              <a:buChar char="•"/>
            </a:pPr>
            <a:r>
              <a:rPr lang="en-US" baseline="0" dirty="0" smtClean="0"/>
              <a:t>It’s available to print or to peruse online. The link is on the slide. </a:t>
            </a:r>
          </a:p>
        </p:txBody>
      </p:sp>
      <p:sp>
        <p:nvSpPr>
          <p:cNvPr id="4" name="Slide Number Placeholder 3"/>
          <p:cNvSpPr>
            <a:spLocks noGrp="1"/>
          </p:cNvSpPr>
          <p:nvPr>
            <p:ph type="sldNum" sz="quarter" idx="10"/>
          </p:nvPr>
        </p:nvSpPr>
        <p:spPr/>
        <p:txBody>
          <a:bodyPr/>
          <a:lstStyle/>
          <a:p>
            <a:fld id="{FD8EE5FB-A010-43BD-A904-58D8F3D60345}" type="slidenum">
              <a:rPr lang="en-US" smtClean="0"/>
              <a:t>25</a:t>
            </a:fld>
            <a:endParaRPr lang="en-US"/>
          </a:p>
        </p:txBody>
      </p:sp>
    </p:spTree>
    <p:extLst>
      <p:ext uri="{BB962C8B-B14F-4D97-AF65-F5344CB8AC3E}">
        <p14:creationId xmlns:p14="http://schemas.microsoft.com/office/powerpoint/2010/main" val="2338455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u="sng" dirty="0"/>
              <a:t>Facilitator Notes</a:t>
            </a:r>
          </a:p>
          <a:p>
            <a:pPr marL="181240" indent="-181240" defTabSz="966612">
              <a:buFont typeface="Arial" panose="020B0604020202020204" pitchFamily="34" charset="0"/>
              <a:buChar char="•"/>
              <a:defRPr/>
            </a:pPr>
            <a:r>
              <a:rPr lang="en-US" sz="1300" dirty="0"/>
              <a:t>Thank you for participating in today’s discussion. Ultimately we, the staff, have to make </a:t>
            </a:r>
            <a:r>
              <a:rPr lang="en-US" sz="1300"/>
              <a:t>same-visit contraception a </a:t>
            </a:r>
            <a:r>
              <a:rPr lang="en-US" sz="1300" dirty="0"/>
              <a:t>reality, and we will all need to work together.</a:t>
            </a:r>
          </a:p>
          <a:p>
            <a:pPr marL="181240" indent="-181240">
              <a:buFont typeface="Arial" panose="020B0604020202020204" pitchFamily="34" charset="0"/>
              <a:buChar char="•"/>
            </a:pPr>
            <a:r>
              <a:rPr lang="en-US" sz="1300" dirty="0"/>
              <a:t>If applicable, you can contact me at:_________</a:t>
            </a:r>
          </a:p>
          <a:p>
            <a:endParaRPr lang="en-US" sz="1300" dirty="0"/>
          </a:p>
          <a:p>
            <a:pPr marL="181240" indent="-181240">
              <a:buFont typeface="Arial" panose="020B0604020202020204" pitchFamily="34" charset="0"/>
              <a:buChar char="•"/>
            </a:pPr>
            <a:r>
              <a:rPr lang="en-US" sz="1300" dirty="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26</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baseline="0" dirty="0" smtClean="0"/>
              <a:t>Facilitator Notes</a:t>
            </a:r>
          </a:p>
          <a:p>
            <a:pPr marL="181240" indent="-181240" defTabSz="966612">
              <a:buFont typeface="Arial" panose="020B0604020202020204" pitchFamily="34" charset="0"/>
              <a:buChar char="•"/>
              <a:defRPr/>
            </a:pPr>
            <a:r>
              <a:rPr lang="en-US" baseline="0" dirty="0" smtClean="0"/>
              <a:t>Ensuring same-visit access to all methods is one of four best practice recommendations for increasing access to contraception from the Contraceptive Access Change Package</a:t>
            </a:r>
            <a:r>
              <a:rPr lang="en-US" sz="1300" dirty="0"/>
              <a:t>, which was developed by the Family Planning National Training Center (FPNTC).</a:t>
            </a:r>
            <a:endParaRPr lang="en-US" baseline="0" dirty="0" smtClean="0"/>
          </a:p>
          <a:p>
            <a:pPr marL="181240" indent="-181240" defTabSz="966612">
              <a:buFont typeface="Arial" panose="020B0604020202020204" pitchFamily="34" charset="0"/>
              <a:buChar char="•"/>
              <a:defRPr/>
            </a:pPr>
            <a:r>
              <a:rPr lang="en-US" baseline="0" dirty="0" smtClean="0"/>
              <a:t>The Contraceptive Access Change Package is an overview of the best practice recommendations and strategies. It draws from the literature and current practice guidelines to increase access to the full range of contraceptive methods and increase performance on Contraceptive Care Performance measures (the percent of female clients using most or moderately effective methods, and the percent of female clients using LARC methods).</a:t>
            </a:r>
          </a:p>
          <a:p>
            <a:pPr marL="181240" indent="-181240" defTabSz="966612">
              <a:buFont typeface="Arial" panose="020B0604020202020204" pitchFamily="34" charset="0"/>
              <a:buChar char="•"/>
              <a:defRPr/>
            </a:pPr>
            <a:r>
              <a:rPr lang="en-US" b="0" baseline="0" dirty="0" smtClean="0"/>
              <a:t>The other three Best Practices (BP) in the Contraceptive Access Change Package are: </a:t>
            </a:r>
          </a:p>
          <a:p>
            <a:pPr marL="664546" lvl="1" indent="-181240" defTabSz="966612">
              <a:buFont typeface="Arial" panose="020B0604020202020204" pitchFamily="34" charset="0"/>
              <a:buChar char="•"/>
              <a:defRPr/>
            </a:pPr>
            <a:r>
              <a:rPr lang="en-US" sz="1300" dirty="0"/>
              <a:t>BP 1: Stock a broad range of contraceptive methods, including provider-dependent methods.</a:t>
            </a:r>
          </a:p>
          <a:p>
            <a:pPr marL="664546" lvl="1" indent="-181240" defTabSz="966612">
              <a:buFont typeface="Arial" panose="020B0604020202020204" pitchFamily="34" charset="0"/>
              <a:buChar char="•"/>
              <a:defRPr/>
            </a:pPr>
            <a:r>
              <a:rPr lang="en-US" sz="1300" dirty="0"/>
              <a:t>BP 2: Discuss pregnancy intention and support clients through evidence-informed, client-centered counseling that enables them to choose from the full range of contraceptive methods if they do not desire pregnancy presently.</a:t>
            </a:r>
          </a:p>
          <a:p>
            <a:pPr marL="664546" lvl="1" indent="-181240" defTabSz="966612">
              <a:buFont typeface="Arial" panose="020B0604020202020204" pitchFamily="34" charset="0"/>
              <a:buChar char="•"/>
              <a:defRPr/>
            </a:pPr>
            <a:r>
              <a:rPr lang="en-US" sz="1300" dirty="0"/>
              <a:t>BP 4: Utilize diverse payment options to reduce cost as a barrier for the facility and the client. </a:t>
            </a:r>
          </a:p>
          <a:p>
            <a:pPr marL="181240" indent="-181240" defTabSz="966612">
              <a:buFont typeface="Arial" panose="020B0604020202020204" pitchFamily="34" charset="0"/>
              <a:buChar char="•"/>
              <a:defRPr/>
            </a:pPr>
            <a:r>
              <a:rPr lang="en-US" sz="1300" dirty="0"/>
              <a:t>In order to increase access, it is important to consider all four best practices. </a:t>
            </a:r>
          </a:p>
          <a:p>
            <a:pPr marL="181240" indent="-181240" defTabSz="966612">
              <a:buFont typeface="Arial" panose="020B0604020202020204" pitchFamily="34" charset="0"/>
              <a:buChar char="•"/>
              <a:defRPr/>
            </a:pPr>
            <a:r>
              <a:rPr lang="en-US" sz="1300" dirty="0"/>
              <a:t>Today, we’re focusing on the third best practice recommendation—offering same-visit access. </a:t>
            </a:r>
          </a:p>
        </p:txBody>
      </p:sp>
      <p:sp>
        <p:nvSpPr>
          <p:cNvPr id="4" name="Slide Number Placeholder 3"/>
          <p:cNvSpPr>
            <a:spLocks noGrp="1"/>
          </p:cNvSpPr>
          <p:nvPr>
            <p:ph type="sldNum" sz="quarter" idx="10"/>
          </p:nvPr>
        </p:nvSpPr>
        <p:spPr/>
        <p:txBody>
          <a:bodyPr/>
          <a:lstStyle/>
          <a:p>
            <a:fld id="{360CD4C4-5BEE-4E09-9F22-BFD74FF8439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6249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baseline="0" dirty="0" smtClean="0"/>
              <a:t>Facilitator Notes</a:t>
            </a:r>
            <a:endParaRPr lang="en-US" baseline="0" dirty="0" smtClean="0"/>
          </a:p>
          <a:p>
            <a:pPr marL="181240" indent="-181240">
              <a:buFont typeface="Arial" panose="020B0604020202020204" pitchFamily="34" charset="0"/>
              <a:buChar char="•"/>
            </a:pPr>
            <a:r>
              <a:rPr lang="en-US" baseline="0" dirty="0" smtClean="0"/>
              <a:t>Same-visit access to methods means that during a single visit, clients can request a method and leave their visit with that selected method. </a:t>
            </a:r>
          </a:p>
          <a:p>
            <a:pPr marL="181240" indent="-181240">
              <a:buFont typeface="Arial" panose="020B0604020202020204" pitchFamily="34" charset="0"/>
              <a:buChar char="•"/>
            </a:pPr>
            <a:r>
              <a:rPr lang="en-US" sz="1300" dirty="0"/>
              <a:t>Providing immediate access to contraceptive methods using Quick Start, and not requiring clients to return for a separate appointment on another day or even later the same day to initiate contraception, is referred to as making methods available “same-visit.”</a:t>
            </a:r>
            <a:endParaRPr lang="en-US" baseline="0" dirty="0" smtClean="0"/>
          </a:p>
          <a:p>
            <a:pPr marL="181240" indent="-181240">
              <a:buFont typeface="Arial" panose="020B0604020202020204" pitchFamily="34" charset="0"/>
              <a:buChar char="•"/>
            </a:pPr>
            <a:r>
              <a:rPr lang="en-US" dirty="0" smtClean="0"/>
              <a:t>This option should</a:t>
            </a:r>
            <a:r>
              <a:rPr lang="en-US" baseline="0" dirty="0" smtClean="0"/>
              <a:t> be made available to</a:t>
            </a:r>
            <a:r>
              <a:rPr lang="en-US" dirty="0" smtClean="0"/>
              <a:t> all clients—regardless of reason for the</a:t>
            </a:r>
            <a:r>
              <a:rPr lang="en-US" baseline="0" dirty="0" smtClean="0"/>
              <a:t> </a:t>
            </a:r>
            <a:r>
              <a:rPr lang="en-US" dirty="0" smtClean="0"/>
              <a:t>initial visit—although it is not expected that all clients will choose this option, nor that it</a:t>
            </a:r>
            <a:r>
              <a:rPr lang="en-US" baseline="0" dirty="0" smtClean="0"/>
              <a:t> will be right for everyone</a:t>
            </a:r>
            <a:r>
              <a:rPr lang="en-US" dirty="0" smtClean="0"/>
              <a:t>.</a:t>
            </a:r>
            <a:r>
              <a:rPr lang="en-US" baseline="0" dirty="0" smtClean="0"/>
              <a:t> </a:t>
            </a:r>
          </a:p>
          <a:p>
            <a:pPr marL="181240" indent="-181240">
              <a:buFont typeface="Arial" panose="020B0604020202020204" pitchFamily="34" charset="0"/>
              <a:buChar char="•"/>
            </a:pPr>
            <a:r>
              <a:rPr lang="en-US" dirty="0" smtClean="0"/>
              <a:t>This </a:t>
            </a:r>
            <a:r>
              <a:rPr lang="en-US" baseline="0" dirty="0" smtClean="0"/>
              <a:t>is a challenge and it won’t be possible for all clients, all the time. But the goal is to work toward this being common practice.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4</a:t>
            </a:fld>
            <a:endParaRPr lang="en-US"/>
          </a:p>
        </p:txBody>
      </p:sp>
    </p:spTree>
    <p:extLst>
      <p:ext uri="{BB962C8B-B14F-4D97-AF65-F5344CB8AC3E}">
        <p14:creationId xmlns:p14="http://schemas.microsoft.com/office/powerpoint/2010/main" val="46151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u="sng" dirty="0"/>
              <a:t>Activity</a:t>
            </a:r>
          </a:p>
          <a:p>
            <a:pPr marL="181240" indent="-181240">
              <a:buFont typeface="Arial" panose="020B0604020202020204" pitchFamily="34" charset="0"/>
              <a:buChar char="•"/>
            </a:pPr>
            <a:r>
              <a:rPr lang="en-US" dirty="0" smtClean="0"/>
              <a:t>To get</a:t>
            </a:r>
            <a:r>
              <a:rPr lang="en-US" baseline="0" dirty="0" smtClean="0"/>
              <a:t> us started, l</a:t>
            </a:r>
            <a:r>
              <a:rPr lang="en-US" dirty="0" smtClean="0"/>
              <a:t>et’s watch</a:t>
            </a:r>
            <a:r>
              <a:rPr lang="en-US" baseline="0" dirty="0" smtClean="0"/>
              <a:t> this brief video of the provider perspective on initiating long-acting methods same-visit. In this video, we’ll hear from a number of clinicians who are already offering methods same-visit, in a range of settings. </a:t>
            </a:r>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5</a:t>
            </a:fld>
            <a:endParaRPr lang="en-US"/>
          </a:p>
        </p:txBody>
      </p:sp>
    </p:spTree>
    <p:extLst>
      <p:ext uri="{BB962C8B-B14F-4D97-AF65-F5344CB8AC3E}">
        <p14:creationId xmlns:p14="http://schemas.microsoft.com/office/powerpoint/2010/main" val="162680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baseline="0" dirty="0" smtClean="0"/>
              <a:t>Facilitator Notes</a:t>
            </a:r>
          </a:p>
          <a:p>
            <a:pPr marL="181240" indent="-181240">
              <a:buFont typeface="Arial" panose="020B0604020202020204" pitchFamily="34" charset="0"/>
              <a:buChar char="•"/>
            </a:pPr>
            <a:r>
              <a:rPr lang="en-US" sz="1300" dirty="0"/>
              <a:t>Recent guidelines state that clients should be able to begin contraception at the time of visit rather than waiting for their next menses—or returning for another appointment—using the Quick Start method. </a:t>
            </a:r>
          </a:p>
          <a:p>
            <a:pPr marL="181240" indent="-181240">
              <a:buFont typeface="Arial" panose="020B0604020202020204" pitchFamily="34" charset="0"/>
              <a:buChar char="•"/>
            </a:pPr>
            <a:r>
              <a:rPr lang="en-US" sz="1300" dirty="0"/>
              <a:t>There is no medical reason to routinely require multiple visits to initiate any contraceptive method if the clinician can be reasonably sure that the client is not pregnant. </a:t>
            </a:r>
          </a:p>
          <a:p>
            <a:pPr marL="181240" indent="-181240">
              <a:buFont typeface="Arial" panose="020B0604020202020204" pitchFamily="34" charset="0"/>
              <a:buChar char="•"/>
            </a:pPr>
            <a:r>
              <a:rPr lang="en-US" sz="1300" dirty="0"/>
              <a:t>Although it has been common practice to require multiple appointments for methods such as the IUD or implant, CDC and ACOG recommend that clinicians initiate and provide the client’s method of choice in a single visit, unless additional testing is medically indicated. </a:t>
            </a:r>
          </a:p>
          <a:p>
            <a:pPr marL="181240" indent="-181240">
              <a:buFont typeface="Arial" panose="020B0604020202020204" pitchFamily="34" charset="0"/>
              <a:buChar char="•"/>
            </a:pPr>
            <a:r>
              <a:rPr lang="en-US" sz="1300" dirty="0"/>
              <a:t>Use the Quick Start method for initiating contraception, as described on the next slide. </a:t>
            </a:r>
          </a:p>
          <a:p>
            <a:endParaRPr lang="en-US" sz="1300" dirty="0"/>
          </a:p>
          <a:p>
            <a:r>
              <a:rPr lang="en-US" sz="1300" b="1" u="sng" dirty="0"/>
              <a:t>Sources (for reference)</a:t>
            </a:r>
          </a:p>
          <a:p>
            <a:pPr marL="181240" indent="-181240" fontAlgn="base">
              <a:buFont typeface="Arial" panose="020B0604020202020204" pitchFamily="34" charset="0"/>
              <a:buChar char="•"/>
            </a:pPr>
            <a:r>
              <a:rPr lang="en-US" sz="1300" dirty="0"/>
              <a:t>Gavin L, </a:t>
            </a:r>
            <a:r>
              <a:rPr lang="en-US" sz="1300" dirty="0" err="1"/>
              <a:t>Moskosky</a:t>
            </a:r>
            <a:r>
              <a:rPr lang="en-US" sz="1300" dirty="0"/>
              <a:t> S, Carter M. Providing Quality Family Planning Services: Recommendations of CDC and the U.S. Office of Population Affairs. MMWR </a:t>
            </a:r>
            <a:r>
              <a:rPr lang="en-US" sz="1300" dirty="0" err="1"/>
              <a:t>Recomm</a:t>
            </a:r>
            <a:r>
              <a:rPr lang="en-US" sz="1300" dirty="0"/>
              <a:t> Rep 2014;63 (No. RR-4):1–54</a:t>
            </a:r>
          </a:p>
          <a:p>
            <a:pPr marL="181240" indent="-181240" fontAlgn="base">
              <a:buFont typeface="Arial" panose="020B0604020202020204" pitchFamily="34" charset="0"/>
              <a:buChar cha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DOI: http://dx.doi.org/10.15585/mmwr.rr6504a1</a:t>
            </a:r>
          </a:p>
          <a:p>
            <a:pPr marL="181240" indent="-181240" fontAlgn="base">
              <a:buFont typeface="Arial" panose="020B0604020202020204" pitchFamily="34" charset="0"/>
              <a:buChar char="•"/>
            </a:pPr>
            <a:r>
              <a:rPr lang="en-US" sz="1300" dirty="0"/>
              <a:t>American College of Obstetricians and Gynecologists. “Long-Acting Reversible Contraception: Implants and Intrauterine Devices.” Practice Bulletin Number 186, November 2017.  </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909E0D4A-E176-4E8F-9B57-59CC52585B21}" type="slidenum">
              <a:rPr lang="en-US" smtClean="0"/>
              <a:t>6</a:t>
            </a:fld>
            <a:endParaRPr lang="en-US"/>
          </a:p>
        </p:txBody>
      </p:sp>
    </p:spTree>
    <p:extLst>
      <p:ext uri="{BB962C8B-B14F-4D97-AF65-F5344CB8AC3E}">
        <p14:creationId xmlns:p14="http://schemas.microsoft.com/office/powerpoint/2010/main" val="21333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defTabSz="966612">
              <a:buFont typeface="Arial" panose="020B0604020202020204" pitchFamily="34" charset="0"/>
              <a:buChar char="•"/>
              <a:defRPr/>
            </a:pPr>
            <a:r>
              <a:rPr lang="en-US" sz="1300" dirty="0"/>
              <a:t>Initiation of a contraceptive method on any day during the menstrual cycle, rather than restricting initiation to the subsequent Sunday or day 1 of the cycle is referred to as the Quick Start method. </a:t>
            </a:r>
          </a:p>
          <a:p>
            <a:pPr marL="181240" indent="-181240">
              <a:buFont typeface="Arial" panose="020B0604020202020204" pitchFamily="34" charset="0"/>
              <a:buChar char="•"/>
            </a:pPr>
            <a:r>
              <a:rPr lang="en-US" sz="1300" dirty="0"/>
              <a:t>Conventional initiation of hormonal contraception at the beginning of the next menstrual cycle may mean a delay of several weeks between the time a client receives her prescription and starts contraceptive use. </a:t>
            </a:r>
          </a:p>
          <a:p>
            <a:pPr marL="181240" indent="-181240">
              <a:buFont typeface="Arial" panose="020B0604020202020204" pitchFamily="34" charset="0"/>
              <a:buChar char="•"/>
            </a:pPr>
            <a:r>
              <a:rPr lang="en-US" sz="1300" dirty="0"/>
              <a:t>Compared to that approach, clients who begin contraception with the Quick Start method have reduced risk of unintended pregnancy and increased initiation and continuation rates. </a:t>
            </a:r>
          </a:p>
          <a:p>
            <a:pPr marL="181240" indent="-181240">
              <a:buFont typeface="Arial" panose="020B0604020202020204" pitchFamily="34" charset="0"/>
              <a:buChar char="•"/>
            </a:pPr>
            <a:r>
              <a:rPr lang="en-US" sz="1300" dirty="0"/>
              <a:t>To use Quick Start:</a:t>
            </a:r>
          </a:p>
          <a:p>
            <a:pPr marL="664546" lvl="1" indent="-181240">
              <a:buFont typeface="Arial" panose="020B0604020202020204" pitchFamily="34" charset="0"/>
              <a:buChar char="•"/>
            </a:pPr>
            <a:r>
              <a:rPr lang="en-US" sz="1300" dirty="0"/>
              <a:t>If the last menstrual period (LMP) was within the last 5 days, the method can be started immediately.</a:t>
            </a:r>
          </a:p>
          <a:p>
            <a:pPr marL="664546" lvl="1" indent="-181240">
              <a:buFont typeface="Arial" panose="020B0604020202020204" pitchFamily="34" charset="0"/>
              <a:buChar char="•"/>
            </a:pPr>
            <a:r>
              <a:rPr lang="en-US" sz="1300" dirty="0"/>
              <a:t>If LMP was more than 5 days ago and a pregnancy test is negative, assess the last episode of unprotected sex to determine if emergency contraception is required before the woman starts the method.</a:t>
            </a:r>
          </a:p>
          <a:p>
            <a:pPr marL="664546" lvl="1" indent="-181240">
              <a:buFont typeface="Arial" panose="020B0604020202020204" pitchFamily="34" charset="0"/>
              <a:buChar char="•"/>
            </a:pPr>
            <a:r>
              <a:rPr lang="en-US" sz="1300" dirty="0"/>
              <a:t>If the woman had unprotected sex within the last 2 weeks, start the contraceptive method and advise the client to return for a pregnancy test in 3 weeks.</a:t>
            </a:r>
          </a:p>
          <a:p>
            <a:pPr marL="664546" lvl="1" indent="-181240">
              <a:buFont typeface="Arial" panose="020B0604020202020204" pitchFamily="34" charset="0"/>
              <a:buChar char="•"/>
            </a:pPr>
            <a:r>
              <a:rPr lang="en-US" sz="1300" dirty="0"/>
              <a:t>Instruct women who are using the pill, patch, ring, injection, hormonal IUD, or implant whose LMP was more than 5 days ago to use back-up contraception for the first 7 days.</a:t>
            </a:r>
          </a:p>
          <a:p>
            <a:pPr marL="664546" lvl="1" indent="-181240">
              <a:buFont typeface="Arial" panose="020B0604020202020204" pitchFamily="34" charset="0"/>
              <a:buChar char="•"/>
            </a:pPr>
            <a:r>
              <a:rPr lang="en-US" sz="1300" dirty="0"/>
              <a:t>If intrauterine contraception is the choice, the provider should consider the possibility of an early undetected pregnancy. Intrauterine contraception poses a risk to the pregnancy (and thus is designated MEC category 4), whereas the other Quick Start contraceptive methods do not.</a:t>
            </a:r>
          </a:p>
          <a:p>
            <a:pPr marL="181240" indent="-181240">
              <a:buFont typeface="Arial" panose="020B0604020202020204" pitchFamily="34" charset="0"/>
              <a:buChar char="•"/>
            </a:pPr>
            <a:r>
              <a:rPr lang="en-US" sz="1300" dirty="0"/>
              <a:t>This Quick Start Algorithm on the screen was developed by the Reproductive Health Access Project and is available to download from the FPNTC website (link is on the slide).</a:t>
            </a:r>
          </a:p>
          <a:p>
            <a:pPr marL="664546" lvl="1" indent="-181240">
              <a:buFont typeface="Arial" panose="020B0604020202020204" pitchFamily="34" charset="0"/>
              <a:buChar char="•"/>
            </a:pPr>
            <a:endParaRPr lang="en-US" sz="1300" dirty="0"/>
          </a:p>
          <a:p>
            <a:pPr lvl="1"/>
            <a:endParaRPr lang="en-US" dirty="0" smtClean="0"/>
          </a:p>
          <a:p>
            <a:pPr defTabSz="966612">
              <a:defRPr/>
            </a:pPr>
            <a:r>
              <a:rPr lang="en-US" b="1" u="sng" baseline="0" dirty="0" smtClean="0"/>
              <a:t>Sources (for reference)</a:t>
            </a:r>
          </a:p>
          <a:p>
            <a:pPr marL="181240" indent="-181240" fontAlgn="base">
              <a:buFont typeface="Arial" panose="020B0604020202020204" pitchFamily="34" charset="0"/>
              <a:buChar char="•"/>
            </a:pPr>
            <a:r>
              <a:rPr lang="en-US" sz="1300" dirty="0"/>
              <a:t>Reproductive Health Access Project. Quick Start Algorithm: https://www.reproductiveaccess.org/resource/quick-start-algorithm/ </a:t>
            </a:r>
          </a:p>
          <a:p>
            <a:pPr marL="181240" indent="-181240" fontAlgn="base">
              <a:buFont typeface="Arial" panose="020B0604020202020204" pitchFamily="34" charset="0"/>
              <a:buChar cha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DOI: http://dx.doi.org/10.15585/mmwr.rr6504a1</a:t>
            </a:r>
          </a:p>
          <a:p>
            <a:pPr marL="181240" indent="-181240" defTabSz="966612" fontAlgn="base">
              <a:buFont typeface="Arial" panose="020B0604020202020204" pitchFamily="34" charset="0"/>
              <a:buChar char="•"/>
              <a:defRPr/>
            </a:pPr>
            <a:r>
              <a:rPr lang="en-US" dirty="0" smtClean="0"/>
              <a:t>Phelps R, Murphy</a:t>
            </a:r>
            <a:r>
              <a:rPr lang="en-US" baseline="0" dirty="0" smtClean="0"/>
              <a:t> P, Godfrey E. </a:t>
            </a:r>
            <a:r>
              <a:rPr lang="en-US" dirty="0" smtClean="0"/>
              <a:t>Choosing a Birth Control Method.</a:t>
            </a:r>
            <a:r>
              <a:rPr lang="en-US" baseline="0" dirty="0" smtClean="0"/>
              <a:t> </a:t>
            </a:r>
            <a:r>
              <a:rPr lang="en-US" dirty="0" smtClean="0"/>
              <a:t>Association for Reproductive Health Professionals. </a:t>
            </a:r>
            <a:r>
              <a:rPr lang="en-US" sz="1300" dirty="0"/>
              <a:t>Published September 2011, updated June 2014. </a:t>
            </a:r>
            <a:r>
              <a:rPr lang="en-US" dirty="0" smtClean="0"/>
              <a:t>http://www.arhp.org/Publications-and-Resources/Quick-Reference-Guide-for-Clinicians/choosing/Initiation-Hormonal-Contraceptives </a:t>
            </a:r>
            <a:endParaRPr lang="en-US" sz="1300" dirty="0"/>
          </a:p>
        </p:txBody>
      </p:sp>
      <p:sp>
        <p:nvSpPr>
          <p:cNvPr id="4" name="Slide Number Placeholder 3"/>
          <p:cNvSpPr>
            <a:spLocks noGrp="1"/>
          </p:cNvSpPr>
          <p:nvPr>
            <p:ph type="sldNum" sz="quarter" idx="10"/>
          </p:nvPr>
        </p:nvSpPr>
        <p:spPr/>
        <p:txBody>
          <a:bodyPr/>
          <a:lstStyle/>
          <a:p>
            <a:fld id="{FD8EE5FB-A010-43BD-A904-58D8F3D60345}" type="slidenum">
              <a:rPr lang="en-US" smtClean="0"/>
              <a:t>7</a:t>
            </a:fld>
            <a:endParaRPr lang="en-US"/>
          </a:p>
        </p:txBody>
      </p:sp>
    </p:spTree>
    <p:extLst>
      <p:ext uri="{BB962C8B-B14F-4D97-AF65-F5344CB8AC3E}">
        <p14:creationId xmlns:p14="http://schemas.microsoft.com/office/powerpoint/2010/main" val="230122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81240" indent="-181240">
              <a:buFont typeface="Arial" panose="020B0604020202020204" pitchFamily="34" charset="0"/>
              <a:buChar char="•"/>
            </a:pPr>
            <a:r>
              <a:rPr lang="en-US" baseline="0" dirty="0" smtClean="0"/>
              <a:t>As we discussed previously, if a clinician can be reasonably certain a client is not pregnant, she/he can initiate contraception immediately. </a:t>
            </a:r>
          </a:p>
          <a:p>
            <a:pPr marL="181240" indent="-181240">
              <a:buFont typeface="Arial" panose="020B0604020202020204" pitchFamily="34" charset="0"/>
              <a:buChar char="•"/>
            </a:pPr>
            <a:r>
              <a:rPr lang="en-US" baseline="0" dirty="0" smtClean="0"/>
              <a:t>Clinicians may be hesitant to offer same-visit insertions out of concern that a client is pregnant. The CDC’s 2016 Selected Practice Recommendations include guidelines to help clinicians be reasonably certain a client is not pregnant. </a:t>
            </a:r>
            <a:r>
              <a:rPr lang="en-US" sz="2700" dirty="0"/>
              <a:t>A clinician can be reasonably certain that a woman is not pregnant if she has no symptoms or signs of pregnancy and meets any one of the following criteria: </a:t>
            </a:r>
          </a:p>
          <a:p>
            <a:pPr marL="845786" lvl="1" indent="-362480">
              <a:buFont typeface="Arial" panose="020B0604020202020204" pitchFamily="34" charset="0"/>
              <a:buChar char="•"/>
            </a:pPr>
            <a:r>
              <a:rPr lang="en-US" sz="2300" dirty="0">
                <a:solidFill>
                  <a:schemeClr val="accent6"/>
                </a:solidFill>
              </a:rPr>
              <a:t>is ≤7 days after the start of normal menses </a:t>
            </a:r>
          </a:p>
          <a:p>
            <a:pPr marL="845786" lvl="1" indent="-362480">
              <a:buFont typeface="Arial" panose="020B0604020202020204" pitchFamily="34" charset="0"/>
              <a:buChar char="•"/>
            </a:pPr>
            <a:r>
              <a:rPr lang="en-US" sz="2300" dirty="0">
                <a:solidFill>
                  <a:schemeClr val="accent6"/>
                </a:solidFill>
              </a:rPr>
              <a:t>has not had sexual intercourse since the start of last normal menses </a:t>
            </a:r>
          </a:p>
          <a:p>
            <a:pPr marL="845786" lvl="1" indent="-362480">
              <a:buFont typeface="Arial" panose="020B0604020202020204" pitchFamily="34" charset="0"/>
              <a:buChar char="•"/>
            </a:pPr>
            <a:r>
              <a:rPr lang="en-US" sz="2300" dirty="0">
                <a:solidFill>
                  <a:schemeClr val="accent6"/>
                </a:solidFill>
              </a:rPr>
              <a:t>has been correctly and consistently using a reliable method of contraception </a:t>
            </a:r>
          </a:p>
          <a:p>
            <a:pPr marL="845786" lvl="1" indent="-362480">
              <a:buFont typeface="Arial" panose="020B0604020202020204" pitchFamily="34" charset="0"/>
              <a:buChar char="•"/>
            </a:pPr>
            <a:r>
              <a:rPr lang="en-US" sz="2300" dirty="0">
                <a:solidFill>
                  <a:schemeClr val="accent6"/>
                </a:solidFill>
              </a:rPr>
              <a:t>is ≤7 days after spontaneous or induced abortion </a:t>
            </a:r>
          </a:p>
          <a:p>
            <a:pPr marL="845786" lvl="1" indent="-362480">
              <a:buFont typeface="Arial" panose="020B0604020202020204" pitchFamily="34" charset="0"/>
              <a:buChar char="•"/>
            </a:pPr>
            <a:r>
              <a:rPr lang="en-US" sz="2300" dirty="0">
                <a:solidFill>
                  <a:schemeClr val="accent6"/>
                </a:solidFill>
              </a:rPr>
              <a:t>is within 4 weeks postpartum </a:t>
            </a:r>
          </a:p>
          <a:p>
            <a:pPr marL="845786" lvl="1" indent="-362480">
              <a:buFont typeface="Arial" panose="020B0604020202020204" pitchFamily="34" charset="0"/>
              <a:buChar char="•"/>
            </a:pPr>
            <a:r>
              <a:rPr lang="en-US" sz="2300" dirty="0">
                <a:solidFill>
                  <a:schemeClr val="accent6"/>
                </a:solidFill>
              </a:rPr>
              <a:t>is fully or nearly fully breastfeeding (exclusively breastfeeding or the vast majority [≥85%] of feeds are breastfeeds), amenorrheic, and &lt;6 months postpartum</a:t>
            </a:r>
          </a:p>
          <a:p>
            <a:pPr marL="181240" indent="-181240">
              <a:buFont typeface="Arial" panose="020B0604020202020204" pitchFamily="34" charset="0"/>
              <a:buChar char="•"/>
            </a:pPr>
            <a:r>
              <a:rPr lang="en-US" sz="2500" dirty="0"/>
              <a:t>Download and print a palm card that has this checklist from the FPNTC website (link on the slide.)</a:t>
            </a:r>
          </a:p>
          <a:p>
            <a:endParaRPr lang="en-US" dirty="0" smtClean="0"/>
          </a:p>
          <a:p>
            <a:endParaRPr lang="en-US" baseline="0" dirty="0" smtClean="0"/>
          </a:p>
          <a:p>
            <a:r>
              <a:rPr lang="en-US" b="1" u="sng" baseline="0" dirty="0" smtClean="0"/>
              <a:t>Source (for reference)</a:t>
            </a:r>
          </a:p>
          <a:p>
            <a:pPr marL="193322" indent="-193322" defTabSz="966612">
              <a:buFont typeface="Arial" panose="020B0604020202020204" pitchFamily="34" charset="0"/>
              <a:buChar char="•"/>
              <a:defRP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8</a:t>
            </a:fld>
            <a:endParaRPr lang="en-US"/>
          </a:p>
        </p:txBody>
      </p:sp>
    </p:spTree>
    <p:extLst>
      <p:ext uri="{BB962C8B-B14F-4D97-AF65-F5344CB8AC3E}">
        <p14:creationId xmlns:p14="http://schemas.microsoft.com/office/powerpoint/2010/main" val="110160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Facilitator Notes</a:t>
            </a:r>
          </a:p>
          <a:p>
            <a:pPr marL="181240" indent="-181240">
              <a:buFont typeface="Arial" panose="020B0604020202020204" pitchFamily="34" charset="0"/>
              <a:buChar char="•"/>
            </a:pPr>
            <a:r>
              <a:rPr lang="en-US" dirty="0" smtClean="0"/>
              <a:t>According</a:t>
            </a:r>
            <a:r>
              <a:rPr lang="en-US" baseline="0" dirty="0" smtClean="0"/>
              <a:t> to CDC, if providers can be reasonably certain a client is not pregnant, they can start any method “</a:t>
            </a:r>
            <a:r>
              <a:rPr lang="en-US" u="none" baseline="0" dirty="0" smtClean="0"/>
              <a:t>anytime</a:t>
            </a:r>
            <a:r>
              <a:rPr lang="en-US" baseline="0" dirty="0" smtClean="0"/>
              <a:t>.” CDC does not recommend that providers wait until the next menses to start a contraceptive method, if the provider can be reasonably certain the client is not pregnant. </a:t>
            </a:r>
          </a:p>
          <a:p>
            <a:pPr marL="181240" indent="-181240">
              <a:buFont typeface="Arial" panose="020B0604020202020204" pitchFamily="34" charset="0"/>
              <a:buChar char="•"/>
            </a:pPr>
            <a:r>
              <a:rPr lang="en-US" sz="1300" dirty="0"/>
              <a:t>In situations in which the provider is uncertain whether the woman might be pregnant: </a:t>
            </a:r>
          </a:p>
          <a:p>
            <a:pPr marL="664546" lvl="1" indent="-181240">
              <a:buFont typeface="Arial" panose="020B0604020202020204" pitchFamily="34" charset="0"/>
              <a:buChar char="•"/>
            </a:pPr>
            <a:r>
              <a:rPr lang="en-US" sz="1300" dirty="0"/>
              <a:t>The benefits of starting the implant, injectable, combined hormonal contraceptives, and progestin-only pills likely exceed any risk; therefore, starting the method should be considered at any time, with a follow-up pregnancy test in 2-4 weeks. </a:t>
            </a:r>
          </a:p>
          <a:p>
            <a:pPr marL="664546" lvl="1" indent="-181240">
              <a:buFont typeface="Arial" panose="020B0604020202020204" pitchFamily="34" charset="0"/>
              <a:buChar char="•"/>
            </a:pPr>
            <a:r>
              <a:rPr lang="en-US" sz="1300" dirty="0"/>
              <a:t>For IUD insertion, the woman should be provided with another contraceptive method to use until the provider can be reasonably certain that she is not pregnant and can insert the IUD. </a:t>
            </a:r>
          </a:p>
          <a:p>
            <a:pPr marL="181240" indent="-181240">
              <a:buFont typeface="Arial" panose="020B0604020202020204" pitchFamily="34" charset="0"/>
              <a:buChar char="•"/>
            </a:pPr>
            <a:endParaRPr lang="en-US" baseline="0" dirty="0" smtClean="0"/>
          </a:p>
          <a:p>
            <a:endParaRPr lang="en-US" baseline="0" dirty="0" smtClean="0"/>
          </a:p>
          <a:p>
            <a:r>
              <a:rPr lang="en-US" b="1" u="sng" baseline="0" dirty="0" smtClean="0"/>
              <a:t>Source (for reference)</a:t>
            </a:r>
          </a:p>
          <a:p>
            <a:pPr marL="193322" indent="-193322" defTabSz="966612">
              <a:buFont typeface="Arial" panose="020B0604020202020204" pitchFamily="34" charset="0"/>
              <a:buChar char="•"/>
              <a:defRP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a:t>
            </a:r>
          </a:p>
          <a:p>
            <a:pPr defTabSz="966612">
              <a:defRPr/>
            </a:pPr>
            <a:endParaRPr lang="en-US" sz="1300" dirty="0"/>
          </a:p>
        </p:txBody>
      </p:sp>
      <p:sp>
        <p:nvSpPr>
          <p:cNvPr id="4" name="Slide Number Placeholder 3"/>
          <p:cNvSpPr>
            <a:spLocks noGrp="1"/>
          </p:cNvSpPr>
          <p:nvPr>
            <p:ph type="sldNum" sz="quarter" idx="10"/>
          </p:nvPr>
        </p:nvSpPr>
        <p:spPr/>
        <p:txBody>
          <a:bodyPr/>
          <a:lstStyle/>
          <a:p>
            <a:fld id="{909E0D4A-E176-4E8F-9B57-59CC52585B21}" type="slidenum">
              <a:rPr lang="en-US" smtClean="0"/>
              <a:t>9</a:t>
            </a:fld>
            <a:endParaRPr lang="en-US"/>
          </a:p>
        </p:txBody>
      </p:sp>
    </p:spTree>
    <p:extLst>
      <p:ext uri="{BB962C8B-B14F-4D97-AF65-F5344CB8AC3E}">
        <p14:creationId xmlns:p14="http://schemas.microsoft.com/office/powerpoint/2010/main" val="301863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59210D-860F-433C-B572-BF6D6FEEA5D2}" type="slidenum">
              <a:rPr lang="en-US"/>
              <a:pPr>
                <a:defRPr/>
              </a:pPr>
              <a:t>‹#›</a:t>
            </a:fld>
            <a:endParaRPr lang="en-US"/>
          </a:p>
        </p:txBody>
      </p:sp>
    </p:spTree>
    <p:extLst>
      <p:ext uri="{BB962C8B-B14F-4D97-AF65-F5344CB8AC3E}">
        <p14:creationId xmlns:p14="http://schemas.microsoft.com/office/powerpoint/2010/main" val="79116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27B017A-FF93-4348-BDEC-1C714F7AEC63}" type="slidenum">
              <a:rPr lang="en-US"/>
              <a:pPr>
                <a:defRPr/>
              </a:pPr>
              <a:t>‹#›</a:t>
            </a:fld>
            <a:endParaRPr lang="en-US"/>
          </a:p>
        </p:txBody>
      </p:sp>
    </p:spTree>
    <p:extLst>
      <p:ext uri="{BB962C8B-B14F-4D97-AF65-F5344CB8AC3E}">
        <p14:creationId xmlns:p14="http://schemas.microsoft.com/office/powerpoint/2010/main" val="2779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F53CB20-F3B4-4AC1-B984-27207C29CE91}"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22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65BFA5-DCEB-4E99-AC7B-FB2FF8A3D851}" type="slidenum">
              <a:rPr lang="en-US"/>
              <a:pPr>
                <a:defRPr/>
              </a:pPr>
              <a:t>‹#›</a:t>
            </a:fld>
            <a:endParaRPr lang="en-US"/>
          </a:p>
        </p:txBody>
      </p:sp>
    </p:spTree>
    <p:extLst>
      <p:ext uri="{BB962C8B-B14F-4D97-AF65-F5344CB8AC3E}">
        <p14:creationId xmlns:p14="http://schemas.microsoft.com/office/powerpoint/2010/main" val="387850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18B2E9-709D-4622-8090-5513089AE253}" type="slidenum">
              <a:rPr lang="en-US"/>
              <a:pPr>
                <a:defRPr/>
              </a:pPr>
              <a:t>‹#›</a:t>
            </a:fld>
            <a:endParaRPr lang="en-US"/>
          </a:p>
        </p:txBody>
      </p:sp>
    </p:spTree>
    <p:extLst>
      <p:ext uri="{BB962C8B-B14F-4D97-AF65-F5344CB8AC3E}">
        <p14:creationId xmlns:p14="http://schemas.microsoft.com/office/powerpoint/2010/main" val="22229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5E9763-B678-4E99-B6C7-64234DC29CE3}" type="slidenum">
              <a:rPr lang="en-US"/>
              <a:pPr>
                <a:defRPr/>
              </a:pPr>
              <a:t>‹#›</a:t>
            </a:fld>
            <a:endParaRPr lang="en-US"/>
          </a:p>
        </p:txBody>
      </p:sp>
    </p:spTree>
    <p:extLst>
      <p:ext uri="{BB962C8B-B14F-4D97-AF65-F5344CB8AC3E}">
        <p14:creationId xmlns:p14="http://schemas.microsoft.com/office/powerpoint/2010/main" val="295923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9EDFCB40-106B-4280-84C5-B95DEBCE7A44}" type="slidenum">
              <a:rPr lang="en-US"/>
              <a:pPr>
                <a:defRPr/>
              </a:pPr>
              <a:t>‹#›</a:t>
            </a:fld>
            <a:endParaRPr lang="en-US"/>
          </a:p>
        </p:txBody>
      </p:sp>
    </p:spTree>
    <p:extLst>
      <p:ext uri="{BB962C8B-B14F-4D97-AF65-F5344CB8AC3E}">
        <p14:creationId xmlns:p14="http://schemas.microsoft.com/office/powerpoint/2010/main" val="280659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2ADB834D-AD41-4678-95DE-E39E8E654BD2}" type="slidenum">
              <a:rPr lang="en-US"/>
              <a:pPr>
                <a:defRPr/>
              </a:pPr>
              <a:t>‹#›</a:t>
            </a:fld>
            <a:endParaRPr lang="en-US"/>
          </a:p>
        </p:txBody>
      </p:sp>
    </p:spTree>
    <p:extLst>
      <p:ext uri="{BB962C8B-B14F-4D97-AF65-F5344CB8AC3E}">
        <p14:creationId xmlns:p14="http://schemas.microsoft.com/office/powerpoint/2010/main" val="15894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1DDF7051-2434-49C7-9815-90ACF287D954}" type="slidenum">
              <a:rPr lang="en-US"/>
              <a:pPr>
                <a:defRPr/>
              </a:pPr>
              <a:t>‹#›</a:t>
            </a:fld>
            <a:endParaRPr lang="en-US"/>
          </a:p>
        </p:txBody>
      </p:sp>
    </p:spTree>
    <p:extLst>
      <p:ext uri="{BB962C8B-B14F-4D97-AF65-F5344CB8AC3E}">
        <p14:creationId xmlns:p14="http://schemas.microsoft.com/office/powerpoint/2010/main" val="1504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0F864244-7B92-48AB-A2DF-7AE469B257FD}" type="slidenum">
              <a:rPr lang="en-US"/>
              <a:pPr>
                <a:defRPr/>
              </a:pPr>
              <a:t>‹#›</a:t>
            </a:fld>
            <a:endParaRPr lang="en-US"/>
          </a:p>
        </p:txBody>
      </p:sp>
    </p:spTree>
    <p:extLst>
      <p:ext uri="{BB962C8B-B14F-4D97-AF65-F5344CB8AC3E}">
        <p14:creationId xmlns:p14="http://schemas.microsoft.com/office/powerpoint/2010/main" val="389668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9FCCD4D8-7B48-41C3-BB79-D1A95634D53A}" type="slidenum">
              <a:rPr lang="en-US"/>
              <a:pPr>
                <a:defRPr/>
              </a:pPr>
              <a:t>‹#›</a:t>
            </a:fld>
            <a:endParaRPr lang="en-US"/>
          </a:p>
        </p:txBody>
      </p:sp>
    </p:spTree>
    <p:extLst>
      <p:ext uri="{BB962C8B-B14F-4D97-AF65-F5344CB8AC3E}">
        <p14:creationId xmlns:p14="http://schemas.microsoft.com/office/powerpoint/2010/main" val="135415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49D245F0-5FFC-499A-BF84-BB2A4A50BA80}" type="slidenum">
              <a:rPr lang="en-US"/>
              <a:pPr>
                <a:defRPr/>
              </a:pPr>
              <a:t>‹#›</a:t>
            </a:fld>
            <a:endParaRPr lang="en-US"/>
          </a:p>
        </p:txBody>
      </p:sp>
    </p:spTree>
    <p:extLst>
      <p:ext uri="{BB962C8B-B14F-4D97-AF65-F5344CB8AC3E}">
        <p14:creationId xmlns:p14="http://schemas.microsoft.com/office/powerpoint/2010/main" val="153070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7EB64F46-D024-4EE6-ACFF-309FF7F8FEF7}" type="slidenum">
              <a:rPr lang="en-US"/>
              <a:pPr>
                <a:defRPr/>
              </a:pPr>
              <a:t>‹#›</a:t>
            </a:fld>
            <a:endParaRPr lang="en-US"/>
          </a:p>
        </p:txBody>
      </p:sp>
    </p:spTree>
    <p:extLst>
      <p:ext uri="{BB962C8B-B14F-4D97-AF65-F5344CB8AC3E}">
        <p14:creationId xmlns:p14="http://schemas.microsoft.com/office/powerpoint/2010/main" val="32198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FE3D329-50F5-40CB-810C-425D0EC37353}"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82255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624596B-A3AB-42A9-B784-804F9D78449A}" type="slidenum">
              <a:rPr lang="en-US"/>
              <a:pPr>
                <a:defRPr/>
              </a:pPr>
              <a:t>‹#›</a:t>
            </a:fld>
            <a:endParaRPr lang="en-US"/>
          </a:p>
        </p:txBody>
      </p:sp>
    </p:spTree>
    <p:extLst>
      <p:ext uri="{BB962C8B-B14F-4D97-AF65-F5344CB8AC3E}">
        <p14:creationId xmlns:p14="http://schemas.microsoft.com/office/powerpoint/2010/main" val="79730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557AF7C-6C5F-4525-B825-29CF2D469477}" type="slidenum">
              <a:rPr lang="en-US"/>
              <a:pPr>
                <a:defRPr/>
              </a:pPr>
              <a:t>‹#›</a:t>
            </a:fld>
            <a:endParaRPr lang="en-US"/>
          </a:p>
        </p:txBody>
      </p:sp>
    </p:spTree>
    <p:extLst>
      <p:ext uri="{BB962C8B-B14F-4D97-AF65-F5344CB8AC3E}">
        <p14:creationId xmlns:p14="http://schemas.microsoft.com/office/powerpoint/2010/main" val="24410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C70C62E-7768-4018-BD17-F6C33DA68A65}" type="slidenum">
              <a:rPr lang="en-US"/>
              <a:pPr>
                <a:defRPr/>
              </a:pPr>
              <a:t>‹#›</a:t>
            </a:fld>
            <a:endParaRPr lang="en-US"/>
          </a:p>
        </p:txBody>
      </p:sp>
    </p:spTree>
    <p:extLst>
      <p:ext uri="{BB962C8B-B14F-4D97-AF65-F5344CB8AC3E}">
        <p14:creationId xmlns:p14="http://schemas.microsoft.com/office/powerpoint/2010/main" val="140130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8AD00CF-EEFA-4D37-A35B-9FE329C16F6C}" type="slidenum">
              <a:rPr lang="en-US"/>
              <a:pPr>
                <a:defRPr/>
              </a:pPr>
              <a:t>‹#›</a:t>
            </a:fld>
            <a:endParaRPr lang="en-US"/>
          </a:p>
        </p:txBody>
      </p:sp>
    </p:spTree>
    <p:extLst>
      <p:ext uri="{BB962C8B-B14F-4D97-AF65-F5344CB8AC3E}">
        <p14:creationId xmlns:p14="http://schemas.microsoft.com/office/powerpoint/2010/main" val="122340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ED7E2F37-8B39-46A1-A9D2-670AFABA534B}"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A570222C-3EEB-432A-B65D-B6B1CC95DEB3}"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7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E861C629-C82B-4C93-920C-A1DE9E60CAEC}"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04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D1BA4C10-730A-4706-A594-FAC9FB5746BE}"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1228619"/>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13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0DF37375-EC01-404D-8BF7-FCCEAF65282C}"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4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569BFE3B-6DE6-42FB-B6A0-B66205E94048}"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81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61319C3-BF34-4155-BF53-A98C5A2D2884}"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65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B6ED8E-E982-433C-9F0F-D1DD2AABE3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765F58-9E4B-4D25-B02E-541978E098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pntc.org/resources/same-visit-contraception-implementation-guide-family-planning-provid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fpntc.org/resources/case-study-same-visit-provision-contraception-nyc-healthhospitals-morrisania-and-lincoln" TargetMode="External"/><Relationship Id="rId3" Type="http://schemas.openxmlformats.org/officeDocument/2006/relationships/image" Target="../media/image11.jpeg"/><Relationship Id="rId7" Type="http://schemas.openxmlformats.org/officeDocument/2006/relationships/hyperlink" Target="https://www.fpntc.org/resources/case-study-same-visit-provision-contraception-louisiana-office-public-health-rapide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fpntc.org/resources/case-study-same-visit-provision-contraception-southern-nevada-health-district-east-las"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pntc.org/resources/same-visit-contraception-implementation-guide-family-planning-provider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pntc.org/resources/contraceptive-access-change-packag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pntc.org/resources/initiating-long-acting-contraceptive-methods-same-visit-provider-perspectiv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fpntc.org/resources/quick-start-algorithm"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fpntc.org/resources/how-be-reasonably-certain-patient-not-pregnant-and-when-start-contraceptive-methods-pal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286000"/>
            <a:ext cx="7772400" cy="2209801"/>
          </a:xfrm>
        </p:spPr>
        <p:txBody>
          <a:bodyPr/>
          <a:lstStyle/>
          <a:p>
            <a:r>
              <a:rPr lang="en-US" altLang="en-US" sz="4000" dirty="0" smtClean="0"/>
              <a:t>Same-Visit Contraception</a:t>
            </a:r>
            <a:r>
              <a:rPr lang="en-US" altLang="en-US" sz="4000" dirty="0"/>
              <a:t>: </a:t>
            </a:r>
            <a:r>
              <a:rPr lang="en-US" altLang="en-US" sz="4000" dirty="0" smtClean="0"/>
              <a:t>Implementation Strategies </a:t>
            </a:r>
            <a:br>
              <a:rPr lang="en-US" altLang="en-US" sz="4000" dirty="0" smtClean="0"/>
            </a:br>
            <a:r>
              <a:rPr lang="en-US" altLang="en-US" sz="4000" dirty="0" smtClean="0"/>
              <a:t>for Clinic Staff</a:t>
            </a:r>
          </a:p>
        </p:txBody>
      </p:sp>
      <p:sp>
        <p:nvSpPr>
          <p:cNvPr id="5" name="Rectangle 4"/>
          <p:cNvSpPr/>
          <p:nvPr/>
        </p:nvSpPr>
        <p:spPr>
          <a:xfrm>
            <a:off x="152400" y="6172200"/>
            <a:ext cx="2240357" cy="584775"/>
          </a:xfrm>
          <a:prstGeom prst="rect">
            <a:avLst/>
          </a:prstGeom>
        </p:spPr>
        <p:txBody>
          <a:bodyPr wrap="none">
            <a:spAutoFit/>
          </a:bodyPr>
          <a:lstStyle/>
          <a:p>
            <a:pPr eaLnBrk="1" fontAlgn="auto" hangingPunct="1">
              <a:spcAft>
                <a:spcPts val="0"/>
              </a:spcAft>
              <a:buFont typeface="Arial" pitchFamily="34" charset="0"/>
              <a:buNone/>
              <a:defRPr/>
            </a:pPr>
            <a:endParaRPr lang="en-US" sz="1600" dirty="0">
              <a:solidFill>
                <a:schemeClr val="tx2"/>
              </a:solidFill>
              <a:latin typeface="Calibri Light" panose="020F0302020204030204" pitchFamily="34" charset="0"/>
            </a:endParaRPr>
          </a:p>
          <a:p>
            <a:pPr eaLnBrk="1" fontAlgn="auto" hangingPunct="1">
              <a:spcAft>
                <a:spcPts val="0"/>
              </a:spcAft>
              <a:buFont typeface="Arial" pitchFamily="34" charset="0"/>
              <a:buNone/>
              <a:defRPr/>
            </a:pPr>
            <a:r>
              <a:rPr lang="en-US" sz="1600" dirty="0" smtClean="0">
                <a:solidFill>
                  <a:schemeClr val="tx2"/>
                </a:solidFill>
                <a:latin typeface="Calibri Light" panose="020F0302020204030204" pitchFamily="34" charset="0"/>
              </a:rPr>
              <a:t>Last Reviewed April 2019</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a:p>
        </p:txBody>
      </p:sp>
    </p:spTree>
    <p:extLst>
      <p:ext uri="{BB962C8B-B14F-4D97-AF65-F5344CB8AC3E}">
        <p14:creationId xmlns:p14="http://schemas.microsoft.com/office/powerpoint/2010/main" val="174984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title="Rectangle around examination or test needed for each method"/>
          <p:cNvPicPr>
            <a:picLocks noChangeAspect="1" noChangeArrowheads="1"/>
          </p:cNvPicPr>
          <p:nvPr/>
        </p:nvPicPr>
        <p:blipFill rotWithShape="1">
          <a:blip r:embed="rId3">
            <a:extLst>
              <a:ext uri="{28A0092B-C50C-407E-A947-70E740481C1C}">
                <a14:useLocalDpi xmlns:a14="http://schemas.microsoft.com/office/drawing/2010/main" val="0"/>
              </a:ext>
            </a:extLst>
          </a:blip>
          <a:srcRect l="-855" r="-1846"/>
          <a:stretch/>
        </p:blipFill>
        <p:spPr bwMode="auto">
          <a:xfrm>
            <a:off x="0" y="1"/>
            <a:ext cx="9144000" cy="6857999"/>
          </a:xfrm>
          <a:prstGeom prst="rect">
            <a:avLst/>
          </a:prstGeom>
          <a:solidFill>
            <a:schemeClr val="bg1"/>
          </a:solidFill>
          <a:ln>
            <a:noFill/>
          </a:ln>
        </p:spPr>
      </p:pic>
      <p:sp>
        <p:nvSpPr>
          <p:cNvPr id="6" name="Rectangle 5" title="Rectangle Around Examination or Tests needed before each method"/>
          <p:cNvSpPr/>
          <p:nvPr/>
        </p:nvSpPr>
        <p:spPr>
          <a:xfrm>
            <a:off x="7355541" y="685800"/>
            <a:ext cx="1463040" cy="4114800"/>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10</a:t>
            </a:fld>
            <a:endParaRPr lang="en-US"/>
          </a:p>
        </p:txBody>
      </p:sp>
    </p:spTree>
    <p:extLst>
      <p:ext uri="{BB962C8B-B14F-4D97-AF65-F5344CB8AC3E}">
        <p14:creationId xmlns:p14="http://schemas.microsoft.com/office/powerpoint/2010/main" val="3144062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Visits are a Barrier for Clients</a:t>
            </a:r>
            <a:endParaRPr lang="en-US" dirty="0"/>
          </a:p>
        </p:txBody>
      </p:sp>
      <p:sp>
        <p:nvSpPr>
          <p:cNvPr id="11" name="Text Placeholder 3"/>
          <p:cNvSpPr>
            <a:spLocks noGrp="1"/>
          </p:cNvSpPr>
          <p:nvPr>
            <p:ph idx="1"/>
          </p:nvPr>
        </p:nvSpPr>
        <p:spPr>
          <a:xfrm>
            <a:off x="457200" y="1600200"/>
            <a:ext cx="4572000" cy="4525963"/>
          </a:xfrm>
        </p:spPr>
        <p:txBody>
          <a:bodyPr/>
          <a:lstStyle/>
          <a:p>
            <a:r>
              <a:rPr lang="en-US" sz="2400" dirty="0" smtClean="0"/>
              <a:t>Clinical Training Center </a:t>
            </a:r>
            <a:r>
              <a:rPr lang="en-US" sz="2400" dirty="0"/>
              <a:t>for Family Planning online </a:t>
            </a:r>
            <a:r>
              <a:rPr lang="en-US" sz="2400" dirty="0" smtClean="0"/>
              <a:t>survey of APRNs (n=390)</a:t>
            </a:r>
          </a:p>
          <a:p>
            <a:pPr lvl="1"/>
            <a:r>
              <a:rPr lang="en-US" sz="2400" dirty="0" smtClean="0">
                <a:solidFill>
                  <a:schemeClr val="accent6"/>
                </a:solidFill>
              </a:rPr>
              <a:t>35% of respondents had policies that permitted same-visit provision </a:t>
            </a:r>
          </a:p>
          <a:p>
            <a:pPr lvl="1"/>
            <a:r>
              <a:rPr lang="en-US" sz="2400" dirty="0" smtClean="0">
                <a:solidFill>
                  <a:schemeClr val="accent6"/>
                </a:solidFill>
              </a:rPr>
              <a:t>Over half (56%) required ≥2 visits to provide method</a:t>
            </a:r>
          </a:p>
          <a:p>
            <a:pPr lvl="1"/>
            <a:r>
              <a:rPr lang="en-US" sz="2400" dirty="0" smtClean="0">
                <a:solidFill>
                  <a:schemeClr val="accent6"/>
                </a:solidFill>
              </a:rPr>
              <a:t>Every one visit increase required for LARC provision resulted in fewer insertions</a:t>
            </a:r>
          </a:p>
        </p:txBody>
      </p:sp>
      <p:graphicFrame>
        <p:nvGraphicFramePr>
          <p:cNvPr id="5" name="Chart 4" title="Every one visit increase required for LARC provision resulted in the placement of fewer LARCs"/>
          <p:cNvGraphicFramePr/>
          <p:nvPr>
            <p:extLst>
              <p:ext uri="{D42A27DB-BD31-4B8C-83A1-F6EECF244321}">
                <p14:modId xmlns:p14="http://schemas.microsoft.com/office/powerpoint/2010/main" val="4258273545"/>
              </p:ext>
            </p:extLst>
          </p:nvPr>
        </p:nvGraphicFramePr>
        <p:xfrm>
          <a:off x="5029200" y="1752600"/>
          <a:ext cx="396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 y="6477000"/>
            <a:ext cx="5410199" cy="338554"/>
          </a:xfrm>
          <a:prstGeom prst="rect">
            <a:avLst/>
          </a:prstGeom>
          <a:noFill/>
        </p:spPr>
        <p:txBody>
          <a:bodyPr wrap="square" rtlCol="0">
            <a:spAutoFit/>
          </a:bodyPr>
          <a:lstStyle/>
          <a:p>
            <a:r>
              <a:rPr lang="en-US" sz="1600" dirty="0" smtClean="0">
                <a:solidFill>
                  <a:schemeClr val="tx2"/>
                </a:solidFill>
                <a:latin typeface="Calibri Light" panose="020F0302020204030204" pitchFamily="34" charset="0"/>
              </a:rPr>
              <a:t>National Clinical </a:t>
            </a:r>
            <a:r>
              <a:rPr lang="en-US" sz="1600" dirty="0">
                <a:solidFill>
                  <a:schemeClr val="tx2"/>
                </a:solidFill>
                <a:latin typeface="Calibri Light" panose="020F0302020204030204" pitchFamily="34" charset="0"/>
              </a:rPr>
              <a:t>Training Center for Family Planning, </a:t>
            </a:r>
            <a:r>
              <a:rPr lang="en-US" sz="1600" dirty="0" smtClean="0">
                <a:solidFill>
                  <a:schemeClr val="tx2"/>
                </a:solidFill>
                <a:latin typeface="Calibri Light" panose="020F0302020204030204" pitchFamily="34" charset="0"/>
              </a:rPr>
              <a:t>2016.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11</a:t>
            </a:fld>
            <a:endParaRPr lang="en-US"/>
          </a:p>
        </p:txBody>
      </p:sp>
    </p:spTree>
    <p:extLst>
      <p:ext uri="{BB962C8B-B14F-4D97-AF65-F5344CB8AC3E}">
        <p14:creationId xmlns:p14="http://schemas.microsoft.com/office/powerpoint/2010/main" val="934061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 are Busy</a:t>
            </a:r>
            <a:endParaRPr lang="en-US" dirty="0"/>
          </a:p>
        </p:txBody>
      </p:sp>
      <p:sp>
        <p:nvSpPr>
          <p:cNvPr id="3" name="Content Placeholder 2"/>
          <p:cNvSpPr>
            <a:spLocks noGrp="1"/>
          </p:cNvSpPr>
          <p:nvPr>
            <p:ph sz="half" idx="1"/>
          </p:nvPr>
        </p:nvSpPr>
        <p:spPr>
          <a:xfrm>
            <a:off x="457200" y="1600200"/>
            <a:ext cx="2743200" cy="4525963"/>
          </a:xfrm>
        </p:spPr>
        <p:txBody>
          <a:bodyPr/>
          <a:lstStyle/>
          <a:p>
            <a:r>
              <a:rPr lang="en-US" dirty="0" smtClean="0"/>
              <a:t>Client barriers to accessing care</a:t>
            </a:r>
          </a:p>
          <a:p>
            <a:pPr lvl="1"/>
            <a:r>
              <a:rPr lang="en-US" dirty="0" smtClean="0">
                <a:solidFill>
                  <a:schemeClr val="accent6"/>
                </a:solidFill>
              </a:rPr>
              <a:t>Child care</a:t>
            </a:r>
          </a:p>
          <a:p>
            <a:pPr lvl="1"/>
            <a:r>
              <a:rPr lang="en-US" dirty="0" smtClean="0">
                <a:solidFill>
                  <a:schemeClr val="accent6"/>
                </a:solidFill>
              </a:rPr>
              <a:t>Transportation</a:t>
            </a:r>
          </a:p>
          <a:p>
            <a:pPr lvl="1"/>
            <a:r>
              <a:rPr lang="en-US" dirty="0" smtClean="0">
                <a:solidFill>
                  <a:schemeClr val="accent6"/>
                </a:solidFill>
              </a:rPr>
              <a:t>Leave from work</a:t>
            </a:r>
          </a:p>
        </p:txBody>
      </p:sp>
      <p:sp>
        <p:nvSpPr>
          <p:cNvPr id="5" name="Content Placeholder 4"/>
          <p:cNvSpPr>
            <a:spLocks noGrp="1"/>
          </p:cNvSpPr>
          <p:nvPr>
            <p:ph sz="half" idx="2"/>
          </p:nvPr>
        </p:nvSpPr>
        <p:spPr>
          <a:xfrm>
            <a:off x="3230880" y="1524000"/>
            <a:ext cx="5669280" cy="4572000"/>
          </a:xfrm>
          <a:prstGeom prst="wedgeRoundRectCallout">
            <a:avLst>
              <a:gd name="adj1" fmla="val -44821"/>
              <a:gd name="adj2" fmla="val 57388"/>
              <a:gd name="adj3" fmla="val 16667"/>
            </a:avLst>
          </a:prstGeom>
          <a:solidFill>
            <a:schemeClr val="accent6">
              <a:lumMod val="20000"/>
              <a:lumOff val="80000"/>
            </a:schemeClr>
          </a:solidFill>
        </p:spPr>
        <p:txBody>
          <a:bodyPr/>
          <a:lstStyle/>
          <a:p>
            <a:pPr marL="0" indent="0">
              <a:buNone/>
            </a:pPr>
            <a:r>
              <a:rPr lang="en-US" sz="2400" dirty="0"/>
              <a:t>“If the patient wants a LARC method and we provide it the same day, that prevents an issue with the patient having to come back to the </a:t>
            </a:r>
            <a:r>
              <a:rPr lang="en-US" sz="2400" dirty="0" smtClean="0"/>
              <a:t>clinic. It </a:t>
            </a:r>
            <a:r>
              <a:rPr lang="en-US" sz="2400" dirty="0"/>
              <a:t>prevents the risk of an unplanned pregnancy because they're going to forget a pill or forget to come back for their next Depo or not be able to take another day off work to come back and get that LARC method.” </a:t>
            </a:r>
            <a:r>
              <a:rPr lang="en-US" sz="2000" dirty="0"/>
              <a:t/>
            </a:r>
            <a:br>
              <a:rPr lang="en-US" sz="2000" dirty="0"/>
            </a:br>
            <a:endParaRPr lang="en-US" sz="1200" dirty="0" smtClean="0"/>
          </a:p>
          <a:p>
            <a:pPr marL="0" indent="0" algn="r">
              <a:buNone/>
            </a:pPr>
            <a:r>
              <a:rPr lang="en-US" sz="2000" i="1" dirty="0" smtClean="0"/>
              <a:t>- Nurse Practitioner, </a:t>
            </a:r>
            <a:br>
              <a:rPr lang="en-US" sz="2000" i="1" dirty="0" smtClean="0"/>
            </a:br>
            <a:r>
              <a:rPr lang="en-US" sz="2000" i="1" dirty="0" smtClean="0"/>
              <a:t>Southern </a:t>
            </a:r>
            <a:r>
              <a:rPr lang="en-US" sz="2000" i="1" dirty="0"/>
              <a:t>Nevada Health </a:t>
            </a:r>
            <a:r>
              <a:rPr lang="en-US" sz="2000" i="1" dirty="0" smtClean="0"/>
              <a:t>District</a:t>
            </a:r>
            <a:endParaRPr lang="en-US" sz="2000" i="1" dirty="0"/>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E861C629-C82B-4C93-920C-A1DE9E60CAEC}" type="slidenum">
              <a:rPr lang="en-US" smtClean="0"/>
              <a:pPr>
                <a:defRPr/>
              </a:pPr>
              <a:t>12</a:t>
            </a:fld>
            <a:endParaRPr lang="en-US"/>
          </a:p>
        </p:txBody>
      </p:sp>
    </p:spTree>
    <p:extLst>
      <p:ext uri="{BB962C8B-B14F-4D97-AF65-F5344CB8AC3E}">
        <p14:creationId xmlns:p14="http://schemas.microsoft.com/office/powerpoint/2010/main" val="362890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Client Satisfaction</a:t>
            </a:r>
            <a:endParaRPr lang="en-US" dirty="0"/>
          </a:p>
        </p:txBody>
      </p:sp>
      <p:sp>
        <p:nvSpPr>
          <p:cNvPr id="3" name="Content Placeholder 2"/>
          <p:cNvSpPr>
            <a:spLocks noGrp="1"/>
          </p:cNvSpPr>
          <p:nvPr>
            <p:ph sz="half" idx="1"/>
          </p:nvPr>
        </p:nvSpPr>
        <p:spPr>
          <a:xfrm>
            <a:off x="457200" y="1600200"/>
            <a:ext cx="3276600" cy="4525963"/>
          </a:xfrm>
        </p:spPr>
        <p:txBody>
          <a:bodyPr/>
          <a:lstStyle/>
          <a:p>
            <a:r>
              <a:rPr lang="en-US" dirty="0" smtClean="0"/>
              <a:t>Offering methods same-visit increases client satisfaction</a:t>
            </a:r>
          </a:p>
          <a:p>
            <a:r>
              <a:rPr lang="en-US" dirty="0" smtClean="0"/>
              <a:t>And when clients are satisfied, we’re satisfied!</a:t>
            </a:r>
            <a:endParaRPr lang="en-US" dirty="0"/>
          </a:p>
        </p:txBody>
      </p:sp>
      <p:sp>
        <p:nvSpPr>
          <p:cNvPr id="5" name="Content Placeholder 4"/>
          <p:cNvSpPr>
            <a:spLocks noGrp="1"/>
          </p:cNvSpPr>
          <p:nvPr>
            <p:ph sz="half" idx="2"/>
          </p:nvPr>
        </p:nvSpPr>
        <p:spPr>
          <a:xfrm>
            <a:off x="4343400" y="1676400"/>
            <a:ext cx="4526280" cy="3962400"/>
          </a:xfrm>
          <a:prstGeom prst="wedgeRoundRectCallout">
            <a:avLst>
              <a:gd name="adj1" fmla="val -42416"/>
              <a:gd name="adj2" fmla="val 59810"/>
              <a:gd name="adj3" fmla="val 16667"/>
            </a:avLst>
          </a:prstGeom>
          <a:solidFill>
            <a:schemeClr val="accent5">
              <a:lumMod val="20000"/>
              <a:lumOff val="80000"/>
            </a:schemeClr>
          </a:solidFill>
        </p:spPr>
        <p:txBody>
          <a:bodyPr/>
          <a:lstStyle/>
          <a:p>
            <a:pPr marL="0" indent="0">
              <a:buNone/>
            </a:pPr>
            <a:r>
              <a:rPr lang="en-US" sz="2400" dirty="0" smtClean="0"/>
              <a:t>“What I'm hearing from patients about how they feel about being able to get all of their needs met, including their contraceptive needs in one visit, is that they are sometimes surprised and always very excited to be able to do this.” </a:t>
            </a:r>
          </a:p>
          <a:p>
            <a:pPr marL="0" indent="0" algn="r">
              <a:buNone/>
            </a:pPr>
            <a:r>
              <a:rPr lang="en-US" sz="1200" i="1" dirty="0" smtClean="0"/>
              <a:t> </a:t>
            </a:r>
            <a:r>
              <a:rPr lang="en-US" sz="2400" i="1" dirty="0" smtClean="0"/>
              <a:t/>
            </a:r>
            <a:br>
              <a:rPr lang="en-US" sz="2400" i="1" dirty="0" smtClean="0"/>
            </a:br>
            <a:r>
              <a:rPr lang="en-US" sz="2000" i="1" dirty="0" smtClean="0"/>
              <a:t>- Physician, NYC Health + Hospitals</a:t>
            </a:r>
            <a:endParaRPr lang="en-US" sz="2000" dirty="0"/>
          </a:p>
        </p:txBody>
      </p:sp>
      <p:sp>
        <p:nvSpPr>
          <p:cNvPr id="2" name="Slide Number Placeholder 1"/>
          <p:cNvSpPr>
            <a:spLocks noGrp="1"/>
          </p:cNvSpPr>
          <p:nvPr>
            <p:ph type="sldNum" sz="quarter" idx="12"/>
          </p:nvPr>
        </p:nvSpPr>
        <p:spPr/>
        <p:txBody>
          <a:bodyPr/>
          <a:lstStyle/>
          <a:p>
            <a:pPr>
              <a:defRPr/>
            </a:pPr>
            <a:fld id="{E861C629-C82B-4C93-920C-A1DE9E60CAEC}" type="slidenum">
              <a:rPr lang="en-US" smtClean="0"/>
              <a:pPr>
                <a:defRPr/>
              </a:pPr>
              <a:t>13</a:t>
            </a:fld>
            <a:endParaRPr lang="en-US"/>
          </a:p>
        </p:txBody>
      </p:sp>
    </p:spTree>
    <p:extLst>
      <p:ext uri="{BB962C8B-B14F-4D97-AF65-F5344CB8AC3E}">
        <p14:creationId xmlns:p14="http://schemas.microsoft.com/office/powerpoint/2010/main" val="356872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Policy</a:t>
            </a:r>
            <a:endParaRPr lang="en-US" dirty="0"/>
          </a:p>
        </p:txBody>
      </p:sp>
      <p:sp>
        <p:nvSpPr>
          <p:cNvPr id="3" name="Content Placeholder 2"/>
          <p:cNvSpPr>
            <a:spLocks noGrp="1"/>
          </p:cNvSpPr>
          <p:nvPr>
            <p:ph idx="1"/>
          </p:nvPr>
        </p:nvSpPr>
        <p:spPr/>
        <p:txBody>
          <a:bodyPr/>
          <a:lstStyle/>
          <a:p>
            <a:pPr marL="0" indent="0">
              <a:buNone/>
            </a:pPr>
            <a:r>
              <a:rPr lang="en-US" i="1" dirty="0"/>
              <a:t>Based on nationally recognized standards of </a:t>
            </a:r>
            <a:r>
              <a:rPr lang="en-US" i="1" dirty="0" smtClean="0"/>
              <a:t>care (QFP, SPR, MEC), it is our policy to:</a:t>
            </a:r>
          </a:p>
          <a:p>
            <a:r>
              <a:rPr lang="en-US" dirty="0" smtClean="0"/>
              <a:t>Provide clients access </a:t>
            </a:r>
            <a:r>
              <a:rPr lang="en-US" dirty="0"/>
              <a:t>to the </a:t>
            </a:r>
            <a:r>
              <a:rPr lang="en-US" dirty="0" smtClean="0"/>
              <a:t>contraceptive method that they want </a:t>
            </a:r>
            <a:r>
              <a:rPr lang="en-US" dirty="0"/>
              <a:t>without </a:t>
            </a:r>
            <a:r>
              <a:rPr lang="en-US" dirty="0" smtClean="0"/>
              <a:t>delay, unless </a:t>
            </a:r>
            <a:r>
              <a:rPr lang="en-US" dirty="0"/>
              <a:t>medically contraindicated and as long as </a:t>
            </a:r>
            <a:r>
              <a:rPr lang="en-US" dirty="0" smtClean="0"/>
              <a:t>the provider can </a:t>
            </a:r>
            <a:r>
              <a:rPr lang="en-US" dirty="0"/>
              <a:t>be reasonably certain the </a:t>
            </a:r>
            <a:r>
              <a:rPr lang="en-US" dirty="0" smtClean="0"/>
              <a:t>client is </a:t>
            </a:r>
            <a:r>
              <a:rPr lang="en-US" dirty="0"/>
              <a:t>not </a:t>
            </a:r>
            <a:r>
              <a:rPr lang="en-US" dirty="0" smtClean="0"/>
              <a:t>pregnant.</a:t>
            </a:r>
            <a:endParaRPr lang="en-US" dirty="0"/>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14</a:t>
            </a:fld>
            <a:endParaRPr lang="en-US"/>
          </a:p>
        </p:txBody>
      </p:sp>
    </p:spTree>
    <p:extLst>
      <p:ext uri="{BB962C8B-B14F-4D97-AF65-F5344CB8AC3E}">
        <p14:creationId xmlns:p14="http://schemas.microsoft.com/office/powerpoint/2010/main" val="109715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Policy (cont.)</a:t>
            </a:r>
            <a:endParaRPr lang="en-US" dirty="0"/>
          </a:p>
        </p:txBody>
      </p:sp>
      <p:sp>
        <p:nvSpPr>
          <p:cNvPr id="3" name="Content Placeholder 2"/>
          <p:cNvSpPr>
            <a:spLocks noGrp="1"/>
          </p:cNvSpPr>
          <p:nvPr>
            <p:ph idx="1"/>
          </p:nvPr>
        </p:nvSpPr>
        <p:spPr/>
        <p:txBody>
          <a:bodyPr/>
          <a:lstStyle/>
          <a:p>
            <a:r>
              <a:rPr lang="en-US" dirty="0" smtClean="0"/>
              <a:t>Methods </a:t>
            </a:r>
            <a:r>
              <a:rPr lang="en-US" dirty="0"/>
              <a:t>should be </a:t>
            </a:r>
            <a:r>
              <a:rPr lang="en-US" dirty="0" smtClean="0"/>
              <a:t>available exclusively </a:t>
            </a:r>
            <a:r>
              <a:rPr lang="en-US" dirty="0"/>
              <a:t>on a voluntary </a:t>
            </a:r>
            <a:r>
              <a:rPr lang="en-US" dirty="0" smtClean="0"/>
              <a:t>basis. </a:t>
            </a:r>
          </a:p>
          <a:p>
            <a:pPr lvl="1"/>
            <a:r>
              <a:rPr lang="en-US" dirty="0">
                <a:solidFill>
                  <a:schemeClr val="accent6"/>
                </a:solidFill>
              </a:rPr>
              <a:t>N</a:t>
            </a:r>
            <a:r>
              <a:rPr lang="en-US" dirty="0" smtClean="0">
                <a:solidFill>
                  <a:schemeClr val="accent6"/>
                </a:solidFill>
              </a:rPr>
              <a:t>o client should </a:t>
            </a:r>
            <a:r>
              <a:rPr lang="en-US" dirty="0">
                <a:solidFill>
                  <a:schemeClr val="accent6"/>
                </a:solidFill>
              </a:rPr>
              <a:t>be coerced to use a particular method or any method of birth control.</a:t>
            </a:r>
          </a:p>
          <a:p>
            <a:r>
              <a:rPr lang="en-US" dirty="0" smtClean="0"/>
              <a:t>It is a client’s </a:t>
            </a:r>
            <a:r>
              <a:rPr lang="en-US" dirty="0"/>
              <a:t>right to delay receiving the method, or have any method removed on request, at any </a:t>
            </a:r>
            <a:r>
              <a:rPr lang="en-US" dirty="0" smtClean="0"/>
              <a:t>time. </a:t>
            </a:r>
            <a:endParaRPr lang="en-US" dirty="0"/>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15</a:t>
            </a:fld>
            <a:endParaRPr lang="en-US"/>
          </a:p>
        </p:txBody>
      </p:sp>
    </p:spTree>
    <p:extLst>
      <p:ext uri="{BB962C8B-B14F-4D97-AF65-F5344CB8AC3E}">
        <p14:creationId xmlns:p14="http://schemas.microsoft.com/office/powerpoint/2010/main" val="357943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Methods are Available Same-Visit?</a:t>
            </a:r>
            <a:endParaRPr lang="en-US" sz="3600" dirty="0"/>
          </a:p>
        </p:txBody>
      </p:sp>
      <p:sp>
        <p:nvSpPr>
          <p:cNvPr id="3" name="Content Placeholder 2"/>
          <p:cNvSpPr>
            <a:spLocks noGrp="1"/>
          </p:cNvSpPr>
          <p:nvPr>
            <p:ph idx="1"/>
          </p:nvPr>
        </p:nvSpPr>
        <p:spPr/>
        <p:txBody>
          <a:bodyPr/>
          <a:lstStyle/>
          <a:p>
            <a:r>
              <a:rPr lang="en-US" dirty="0" smtClean="0"/>
              <a:t>What methods are we currently able to provide during the same visit initially requested by the client?</a:t>
            </a:r>
          </a:p>
          <a:p>
            <a:pPr lvl="1"/>
            <a:r>
              <a:rPr lang="en-US" dirty="0" smtClean="0">
                <a:solidFill>
                  <a:schemeClr val="accent6"/>
                </a:solidFill>
              </a:rPr>
              <a:t>Hormonal IUD</a:t>
            </a:r>
          </a:p>
          <a:p>
            <a:pPr lvl="1"/>
            <a:r>
              <a:rPr lang="en-US" dirty="0" smtClean="0">
                <a:solidFill>
                  <a:schemeClr val="accent6"/>
                </a:solidFill>
              </a:rPr>
              <a:t>Copper IUD</a:t>
            </a:r>
          </a:p>
          <a:p>
            <a:pPr lvl="1"/>
            <a:r>
              <a:rPr lang="en-US" dirty="0" smtClean="0">
                <a:solidFill>
                  <a:schemeClr val="accent6"/>
                </a:solidFill>
              </a:rPr>
              <a:t>Contraceptive implant</a:t>
            </a:r>
          </a:p>
          <a:p>
            <a:pPr lvl="1"/>
            <a:r>
              <a:rPr lang="en-US" dirty="0" smtClean="0">
                <a:solidFill>
                  <a:schemeClr val="accent6"/>
                </a:solidFill>
              </a:rPr>
              <a:t>Depo</a:t>
            </a:r>
          </a:p>
          <a:p>
            <a:pPr lvl="1"/>
            <a:r>
              <a:rPr lang="en-US" dirty="0" smtClean="0">
                <a:solidFill>
                  <a:schemeClr val="accent6"/>
                </a:solidFill>
              </a:rPr>
              <a:t>Pill, patch, ring</a:t>
            </a:r>
          </a:p>
          <a:p>
            <a:pPr lvl="1"/>
            <a:r>
              <a:rPr lang="en-US" dirty="0" smtClean="0">
                <a:solidFill>
                  <a:schemeClr val="accent6"/>
                </a:solidFill>
              </a:rPr>
              <a:t>Fertility awareness-based methods</a:t>
            </a:r>
          </a:p>
          <a:p>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16</a:t>
            </a:fld>
            <a:endParaRPr lang="en-US"/>
          </a:p>
        </p:txBody>
      </p:sp>
    </p:spTree>
    <p:extLst>
      <p:ext uri="{BB962C8B-B14F-4D97-AF65-F5344CB8AC3E}">
        <p14:creationId xmlns:p14="http://schemas.microsoft.com/office/powerpoint/2010/main" val="1563296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sz="3600" dirty="0" smtClean="0"/>
              <a:t>Why is It Challenging to Offer </a:t>
            </a:r>
            <a:br>
              <a:rPr lang="en-US" sz="3600" dirty="0" smtClean="0"/>
            </a:br>
            <a:r>
              <a:rPr lang="en-US" sz="3600" dirty="0" smtClean="0"/>
              <a:t>Some Methods Same-Visit?</a:t>
            </a:r>
            <a:endParaRPr lang="en-US" sz="3600" dirty="0"/>
          </a:p>
        </p:txBody>
      </p:sp>
      <p:sp>
        <p:nvSpPr>
          <p:cNvPr id="3" name="Content Placeholder 2"/>
          <p:cNvSpPr>
            <a:spLocks noGrp="1"/>
          </p:cNvSpPr>
          <p:nvPr>
            <p:ph idx="1"/>
          </p:nvPr>
        </p:nvSpPr>
        <p:spPr/>
        <p:txBody>
          <a:bodyPr/>
          <a:lstStyle/>
          <a:p>
            <a:r>
              <a:rPr lang="en-US" dirty="0" smtClean="0"/>
              <a:t>What makes it challenging to offer these methods during the same visit initially requested by the client?</a:t>
            </a:r>
          </a:p>
          <a:p>
            <a:pPr lvl="1"/>
            <a:r>
              <a:rPr lang="en-US" dirty="0" smtClean="0">
                <a:solidFill>
                  <a:schemeClr val="accent6"/>
                </a:solidFill>
              </a:rPr>
              <a:t>Hormonal IUD</a:t>
            </a:r>
          </a:p>
          <a:p>
            <a:pPr lvl="1"/>
            <a:r>
              <a:rPr lang="en-US" dirty="0" smtClean="0">
                <a:solidFill>
                  <a:schemeClr val="accent6"/>
                </a:solidFill>
              </a:rPr>
              <a:t>Copper IUD</a:t>
            </a:r>
          </a:p>
          <a:p>
            <a:pPr lvl="1"/>
            <a:r>
              <a:rPr lang="en-US" dirty="0" smtClean="0">
                <a:solidFill>
                  <a:schemeClr val="accent6"/>
                </a:solidFill>
              </a:rPr>
              <a:t>Contraceptive implant</a:t>
            </a:r>
          </a:p>
          <a:p>
            <a:pPr lvl="1"/>
            <a:r>
              <a:rPr lang="en-US" dirty="0" smtClean="0">
                <a:solidFill>
                  <a:schemeClr val="accent6"/>
                </a:solidFill>
              </a:rPr>
              <a:t>Depo</a:t>
            </a:r>
          </a:p>
          <a:p>
            <a:pPr lvl="1"/>
            <a:r>
              <a:rPr lang="en-US" dirty="0" smtClean="0">
                <a:solidFill>
                  <a:schemeClr val="accent6"/>
                </a:solidFill>
              </a:rPr>
              <a:t>Pill, patch, ring</a:t>
            </a:r>
          </a:p>
          <a:p>
            <a:pPr lvl="1"/>
            <a:r>
              <a:rPr lang="en-US" dirty="0">
                <a:solidFill>
                  <a:schemeClr val="accent6"/>
                </a:solidFill>
              </a:rPr>
              <a:t>Fertility awareness-based </a:t>
            </a:r>
            <a:r>
              <a:rPr lang="en-US" dirty="0" smtClean="0">
                <a:solidFill>
                  <a:schemeClr val="accent6"/>
                </a:solidFill>
              </a:rPr>
              <a:t>methods</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fld id="{A7667F2E-288F-4EBD-BB88-B804E384A0E8}" type="slidenum">
              <a:rPr lang="en-US" smtClean="0"/>
              <a:pPr/>
              <a:t>17</a:t>
            </a:fld>
            <a:endParaRPr lang="en-US"/>
          </a:p>
        </p:txBody>
      </p:sp>
    </p:spTree>
    <p:extLst>
      <p:ext uri="{BB962C8B-B14F-4D97-AF65-F5344CB8AC3E}">
        <p14:creationId xmlns:p14="http://schemas.microsoft.com/office/powerpoint/2010/main" val="305546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dirty="0" smtClean="0"/>
              <a:t>Domains of Same-Visit Contraception Implementation</a:t>
            </a:r>
            <a:endParaRPr lang="en-US" dirty="0"/>
          </a:p>
        </p:txBody>
      </p:sp>
      <p:sp>
        <p:nvSpPr>
          <p:cNvPr id="4" name="Oval 3"/>
          <p:cNvSpPr/>
          <p:nvPr/>
        </p:nvSpPr>
        <p:spPr>
          <a:xfrm>
            <a:off x="213360" y="2042160"/>
            <a:ext cx="2834640" cy="28346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u="sng" dirty="0" smtClean="0">
                <a:latin typeface="Calibri Light" panose="020F0302020204030204" pitchFamily="34" charset="0"/>
              </a:rPr>
              <a:t>1. STOCK</a:t>
            </a:r>
            <a:endParaRPr lang="en-US" sz="2300" b="1" dirty="0">
              <a:latin typeface="Calibri Light" panose="020F0302020204030204" pitchFamily="34" charset="0"/>
            </a:endParaRPr>
          </a:p>
          <a:p>
            <a:pPr algn="ctr"/>
            <a:r>
              <a:rPr lang="en-US" sz="2300" b="1" dirty="0" smtClean="0">
                <a:latin typeface="Calibri Light" panose="020F0302020204030204" pitchFamily="34" charset="0"/>
              </a:rPr>
              <a:t>Stock </a:t>
            </a:r>
            <a:r>
              <a:rPr lang="en-US" sz="2300" b="1" dirty="0">
                <a:latin typeface="Calibri Light" panose="020F0302020204030204" pitchFamily="34" charset="0"/>
              </a:rPr>
              <a:t>devices and make supplies readily available.</a:t>
            </a:r>
            <a:endParaRPr lang="en-US" sz="2300" dirty="0">
              <a:latin typeface="Calibri Light" panose="020F0302020204030204" pitchFamily="34" charset="0"/>
            </a:endParaRPr>
          </a:p>
        </p:txBody>
      </p:sp>
      <p:sp>
        <p:nvSpPr>
          <p:cNvPr id="5" name="Oval 4"/>
          <p:cNvSpPr/>
          <p:nvPr/>
        </p:nvSpPr>
        <p:spPr>
          <a:xfrm>
            <a:off x="3147060" y="2042160"/>
            <a:ext cx="2834640" cy="28346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u="sng" dirty="0" smtClean="0">
                <a:latin typeface="Calibri Light" panose="020F0302020204030204" pitchFamily="34" charset="0"/>
              </a:rPr>
              <a:t>2. SYSTEMS</a:t>
            </a:r>
            <a:endParaRPr lang="en-US" sz="2300" b="1" dirty="0">
              <a:latin typeface="Calibri Light" panose="020F0302020204030204" pitchFamily="34" charset="0"/>
            </a:endParaRPr>
          </a:p>
          <a:p>
            <a:pPr algn="ctr"/>
            <a:r>
              <a:rPr lang="en-US" sz="2300" b="1" dirty="0" smtClean="0">
                <a:latin typeface="Calibri Light" panose="020F0302020204030204" pitchFamily="34" charset="0"/>
              </a:rPr>
              <a:t>Adjust </a:t>
            </a:r>
            <a:r>
              <a:rPr lang="en-US" sz="2300" b="1" dirty="0">
                <a:latin typeface="Calibri Light" panose="020F0302020204030204" pitchFamily="34" charset="0"/>
              </a:rPr>
              <a:t>systems </a:t>
            </a:r>
            <a:r>
              <a:rPr lang="en-US" sz="2300" b="1" dirty="0" smtClean="0">
                <a:latin typeface="Calibri Light" panose="020F0302020204030204" pitchFamily="34" charset="0"/>
              </a:rPr>
              <a:t>for efficient </a:t>
            </a:r>
            <a:r>
              <a:rPr lang="en-US" sz="2300" b="1" dirty="0">
                <a:latin typeface="Calibri Light" panose="020F0302020204030204" pitchFamily="34" charset="0"/>
              </a:rPr>
              <a:t>and sustainable service delivery</a:t>
            </a:r>
            <a:r>
              <a:rPr lang="en-US" sz="2300" b="1" dirty="0" smtClean="0">
                <a:latin typeface="Calibri Light" panose="020F0302020204030204" pitchFamily="34" charset="0"/>
              </a:rPr>
              <a:t>.</a:t>
            </a:r>
            <a:endParaRPr lang="en-US" sz="2300" dirty="0">
              <a:latin typeface="Calibri Light" panose="020F0302020204030204" pitchFamily="34" charset="0"/>
            </a:endParaRPr>
          </a:p>
        </p:txBody>
      </p:sp>
      <p:sp>
        <p:nvSpPr>
          <p:cNvPr id="6" name="Oval 5"/>
          <p:cNvSpPr/>
          <p:nvPr/>
        </p:nvSpPr>
        <p:spPr>
          <a:xfrm>
            <a:off x="6080760" y="2042160"/>
            <a:ext cx="2834640" cy="28346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u="sng" dirty="0" smtClean="0">
                <a:latin typeface="Calibri Light" panose="020F0302020204030204" pitchFamily="34" charset="0"/>
              </a:rPr>
              <a:t>3. STAFF</a:t>
            </a:r>
            <a:endParaRPr lang="en-US" sz="2300" b="1" dirty="0" smtClean="0">
              <a:latin typeface="Calibri Light" panose="020F0302020204030204" pitchFamily="34" charset="0"/>
            </a:endParaRPr>
          </a:p>
          <a:p>
            <a:pPr algn="ctr"/>
            <a:r>
              <a:rPr lang="en-US" sz="2300" b="1" dirty="0" smtClean="0">
                <a:latin typeface="Calibri Light" panose="020F0302020204030204" pitchFamily="34" charset="0"/>
              </a:rPr>
              <a:t>Engage, train, and support all staff.</a:t>
            </a:r>
            <a:endParaRPr lang="en-US" sz="2300" dirty="0">
              <a:latin typeface="Calibri Light" panose="020F0302020204030204" pitchFamily="34" charset="0"/>
            </a:endParaRPr>
          </a:p>
        </p:txBody>
      </p:sp>
      <p:sp>
        <p:nvSpPr>
          <p:cNvPr id="7" name="Rectangle 6"/>
          <p:cNvSpPr/>
          <p:nvPr/>
        </p:nvSpPr>
        <p:spPr>
          <a:xfrm>
            <a:off x="76200" y="6277302"/>
            <a:ext cx="5105400" cy="523220"/>
          </a:xfrm>
          <a:prstGeom prst="rect">
            <a:avLst/>
          </a:prstGeom>
        </p:spPr>
        <p:txBody>
          <a:bodyPr wrap="square">
            <a:spAutoFit/>
          </a:bodyPr>
          <a:lstStyle/>
          <a:p>
            <a:r>
              <a:rPr lang="en-US" sz="1400" dirty="0" smtClean="0">
                <a:solidFill>
                  <a:schemeClr val="tx1">
                    <a:lumMod val="75000"/>
                    <a:lumOff val="25000"/>
                  </a:schemeClr>
                </a:solidFill>
                <a:latin typeface="Calibri Light" panose="020F0302020204030204" pitchFamily="34" charset="0"/>
              </a:rPr>
              <a:t>Link: </a:t>
            </a:r>
            <a:r>
              <a:rPr lang="en-US" sz="1400" u="sng" dirty="0">
                <a:latin typeface="Calibri Light" panose="020F0302020204030204" pitchFamily="34" charset="0"/>
                <a:hlinkClick r:id="rId3"/>
              </a:rPr>
              <a:t>https://www.fpntc.org/resources/same-visit-contraception-implementation-guide-family-planning-providers</a:t>
            </a:r>
            <a:endParaRPr lang="en-US" sz="1400" dirty="0">
              <a:solidFill>
                <a:schemeClr val="tx1">
                  <a:lumMod val="75000"/>
                  <a:lumOff val="25000"/>
                </a:schemeClr>
              </a:solidFill>
              <a:latin typeface="Calibri Light" panose="020F0302020204030204" pitchFamily="34" charset="0"/>
            </a:endParaRPr>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18</a:t>
            </a:fld>
            <a:endParaRPr lang="en-US"/>
          </a:p>
        </p:txBody>
      </p:sp>
    </p:spTree>
    <p:extLst>
      <p:ext uri="{BB962C8B-B14F-4D97-AF65-F5344CB8AC3E}">
        <p14:creationId xmlns:p14="http://schemas.microsoft.com/office/powerpoint/2010/main" val="2429977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sz="3600" dirty="0" smtClean="0"/>
              <a:t>Stock Devices and Make Supplies Readily Available</a:t>
            </a:r>
            <a:endParaRPr lang="en-US" sz="3600" dirty="0"/>
          </a:p>
        </p:txBody>
      </p:sp>
      <p:sp>
        <p:nvSpPr>
          <p:cNvPr id="3" name="Content Placeholder 2"/>
          <p:cNvSpPr>
            <a:spLocks noGrp="1"/>
          </p:cNvSpPr>
          <p:nvPr>
            <p:ph idx="1"/>
          </p:nvPr>
        </p:nvSpPr>
        <p:spPr>
          <a:xfrm>
            <a:off x="816429" y="1600200"/>
            <a:ext cx="7870371" cy="4525963"/>
          </a:xfrm>
        </p:spPr>
        <p:txBody>
          <a:bodyPr/>
          <a:lstStyle/>
          <a:p>
            <a:pPr>
              <a:spcAft>
                <a:spcPts val="1200"/>
              </a:spcAft>
              <a:buFont typeface="Wingdings" panose="05000000000000000000" pitchFamily="2" charset="2"/>
              <a:buChar char="q"/>
            </a:pPr>
            <a:r>
              <a:rPr lang="en-US" sz="2800" dirty="0" smtClean="0"/>
              <a:t>Stock the full range of methods, including at least one of each provider-dependent method.</a:t>
            </a:r>
          </a:p>
          <a:p>
            <a:pPr lvl="1">
              <a:spcAft>
                <a:spcPts val="1200"/>
              </a:spcAft>
              <a:buFontTx/>
              <a:buChar char="-"/>
            </a:pPr>
            <a:r>
              <a:rPr lang="en-US" sz="2400" dirty="0">
                <a:solidFill>
                  <a:schemeClr val="accent6"/>
                </a:solidFill>
              </a:rPr>
              <a:t>i.e., hormonal IUD, copper IUD, implant, and injectable</a:t>
            </a:r>
          </a:p>
          <a:p>
            <a:pPr>
              <a:spcAft>
                <a:spcPts val="1200"/>
              </a:spcAft>
              <a:buFont typeface="Wingdings" panose="05000000000000000000" pitchFamily="2" charset="2"/>
              <a:buChar char="q"/>
            </a:pPr>
            <a:r>
              <a:rPr lang="en-US" sz="2800" dirty="0" smtClean="0"/>
              <a:t>Keep supplies for IUD and implant insertions and removals in exam rooms (e.g., in kits or a caddy).</a:t>
            </a:r>
          </a:p>
          <a:p>
            <a:pPr>
              <a:spcAft>
                <a:spcPts val="1200"/>
              </a:spcAft>
              <a:buFont typeface="Wingdings" panose="05000000000000000000" pitchFamily="2" charset="2"/>
              <a:buChar char="q"/>
            </a:pPr>
            <a:r>
              <a:rPr lang="en-US" sz="2800" dirty="0" smtClean="0"/>
              <a:t>Develop a system to maintain sufficient stock of contraceptive methods. </a:t>
            </a:r>
            <a:endParaRPr lang="en-US" sz="2800" dirty="0"/>
          </a:p>
        </p:txBody>
      </p:sp>
      <p:sp>
        <p:nvSpPr>
          <p:cNvPr id="4" name="Slide Number Placeholder 3"/>
          <p:cNvSpPr>
            <a:spLocks noGrp="1"/>
          </p:cNvSpPr>
          <p:nvPr>
            <p:ph type="sldNum" sz="quarter" idx="10"/>
          </p:nvPr>
        </p:nvSpPr>
        <p:spPr/>
        <p:txBody>
          <a:bodyPr/>
          <a:lstStyle/>
          <a:p>
            <a:fld id="{1C72A743-7727-4FBA-9DB1-7B919BB1984B}" type="slidenum">
              <a:rPr lang="en-US" smtClean="0"/>
              <a:pPr/>
              <a:t>19</a:t>
            </a:fld>
            <a:endParaRPr lang="en-US"/>
          </a:p>
        </p:txBody>
      </p:sp>
    </p:spTree>
    <p:extLst>
      <p:ext uri="{BB962C8B-B14F-4D97-AF65-F5344CB8AC3E}">
        <p14:creationId xmlns:p14="http://schemas.microsoft.com/office/powerpoint/2010/main" val="314760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sp>
        <p:nvSpPr>
          <p:cNvPr id="3" name="Content Placeholder 2"/>
          <p:cNvSpPr>
            <a:spLocks noGrp="1"/>
          </p:cNvSpPr>
          <p:nvPr>
            <p:ph idx="1"/>
          </p:nvPr>
        </p:nvSpPr>
        <p:spPr/>
        <p:txBody>
          <a:bodyPr/>
          <a:lstStyle/>
          <a:p>
            <a:r>
              <a:rPr lang="en-US" sz="3000" dirty="0" smtClean="0"/>
              <a:t>Describe why it is important to offer methods during the same visit initially requested by the client (i.e., same-visit)</a:t>
            </a:r>
          </a:p>
          <a:p>
            <a:pPr lvl="1"/>
            <a:r>
              <a:rPr lang="en-US" sz="2600" dirty="0" smtClean="0">
                <a:solidFill>
                  <a:schemeClr val="accent6"/>
                </a:solidFill>
              </a:rPr>
              <a:t>Including provider-dependent methods like the intrauterine device (IUD), implant, and injectable</a:t>
            </a:r>
          </a:p>
          <a:p>
            <a:r>
              <a:rPr lang="en-US" sz="3000" dirty="0" smtClean="0"/>
              <a:t>Discuss our policy regarding when clients can obtain their method of choice same-visit, and when they may not</a:t>
            </a:r>
          </a:p>
          <a:p>
            <a:r>
              <a:rPr lang="en-US" sz="3000" dirty="0" smtClean="0"/>
              <a:t>Identify strategies to increase client access to methods same-visit</a:t>
            </a:r>
            <a:endParaRPr lang="en-US" sz="3000"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a:t>
            </a:fld>
            <a:endParaRPr lang="en-US"/>
          </a:p>
        </p:txBody>
      </p:sp>
    </p:spTree>
    <p:extLst>
      <p:ext uri="{BB962C8B-B14F-4D97-AF65-F5344CB8AC3E}">
        <p14:creationId xmlns:p14="http://schemas.microsoft.com/office/powerpoint/2010/main" val="3592237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lstStyle/>
          <a:p>
            <a:r>
              <a:rPr lang="en-US" sz="3600" dirty="0" smtClean="0"/>
              <a:t>Adjust Systems for Efficient </a:t>
            </a:r>
            <a:br>
              <a:rPr lang="en-US" sz="3600" dirty="0" smtClean="0"/>
            </a:br>
            <a:r>
              <a:rPr lang="en-US" sz="3600" dirty="0" smtClean="0"/>
              <a:t>and Sustainable Service Delivery</a:t>
            </a:r>
            <a:endParaRPr lang="en-US" sz="3600" dirty="0"/>
          </a:p>
        </p:txBody>
      </p:sp>
      <p:sp>
        <p:nvSpPr>
          <p:cNvPr id="3" name="Content Placeholder 2"/>
          <p:cNvSpPr>
            <a:spLocks noGrp="1"/>
          </p:cNvSpPr>
          <p:nvPr>
            <p:ph idx="1"/>
          </p:nvPr>
        </p:nvSpPr>
        <p:spPr>
          <a:xfrm>
            <a:off x="800100" y="1600200"/>
            <a:ext cx="7886700" cy="4525963"/>
          </a:xfrm>
        </p:spPr>
        <p:txBody>
          <a:bodyPr/>
          <a:lstStyle/>
          <a:p>
            <a:pPr>
              <a:spcAft>
                <a:spcPts val="1200"/>
              </a:spcAft>
              <a:buFont typeface="Wingdings" panose="05000000000000000000" pitchFamily="2" charset="2"/>
              <a:buChar char="q"/>
            </a:pPr>
            <a:r>
              <a:rPr lang="en-US" sz="2800" dirty="0"/>
              <a:t>Adopt a policy that supports </a:t>
            </a:r>
            <a:r>
              <a:rPr lang="en-US" sz="2800" dirty="0" smtClean="0"/>
              <a:t>same-visit provision.</a:t>
            </a:r>
            <a:endParaRPr lang="en-US" sz="2800" dirty="0"/>
          </a:p>
          <a:p>
            <a:pPr>
              <a:spcAft>
                <a:spcPts val="1200"/>
              </a:spcAft>
              <a:buFont typeface="Wingdings" panose="05000000000000000000" pitchFamily="2" charset="2"/>
              <a:buChar char="q"/>
            </a:pPr>
            <a:r>
              <a:rPr lang="en-US" sz="2800" dirty="0" smtClean="0"/>
              <a:t>Make </a:t>
            </a:r>
            <a:r>
              <a:rPr lang="en-US" sz="2800" dirty="0"/>
              <a:t>adjustments to the </a:t>
            </a:r>
            <a:r>
              <a:rPr lang="en-US" sz="2800" dirty="0" smtClean="0"/>
              <a:t>schedule, </a:t>
            </a:r>
            <a:r>
              <a:rPr lang="en-US" sz="2800" dirty="0"/>
              <a:t>if necessary, to enable flexibility in service </a:t>
            </a:r>
            <a:r>
              <a:rPr lang="en-US" sz="2800" dirty="0" smtClean="0"/>
              <a:t>provision.</a:t>
            </a:r>
          </a:p>
          <a:p>
            <a:pPr lvl="1">
              <a:spcAft>
                <a:spcPts val="1200"/>
              </a:spcAft>
              <a:buFontTx/>
              <a:buChar char="-"/>
            </a:pPr>
            <a:r>
              <a:rPr lang="en-US" sz="2400" dirty="0">
                <a:solidFill>
                  <a:schemeClr val="accent6"/>
                </a:solidFill>
              </a:rPr>
              <a:t>e.g., eliminate designated appointment slots for IUD and implant insertions, use one appointment length</a:t>
            </a:r>
          </a:p>
          <a:p>
            <a:pPr>
              <a:spcAft>
                <a:spcPts val="1200"/>
              </a:spcAft>
              <a:buFont typeface="Wingdings" panose="05000000000000000000" pitchFamily="2" charset="2"/>
              <a:buChar char="q"/>
            </a:pPr>
            <a:r>
              <a:rPr lang="en-US" sz="2800" dirty="0" smtClean="0"/>
              <a:t>Make changes, if necessary, to clinic </a:t>
            </a:r>
            <a:r>
              <a:rPr lang="en-US" sz="2800" dirty="0"/>
              <a:t>workflow to </a:t>
            </a:r>
            <a:r>
              <a:rPr lang="en-US" sz="2800" dirty="0" smtClean="0"/>
              <a:t>ensure same-visit integration does not increase client cycle time.</a:t>
            </a:r>
          </a:p>
          <a:p>
            <a:pPr lvl="1">
              <a:spcAft>
                <a:spcPts val="1200"/>
              </a:spcAft>
              <a:buFontTx/>
              <a:buChar char="-"/>
            </a:pPr>
            <a:r>
              <a:rPr lang="en-US" sz="2400" dirty="0" smtClean="0">
                <a:solidFill>
                  <a:schemeClr val="accent6"/>
                </a:solidFill>
              </a:rPr>
              <a:t>e.g., reduce number of client stops, eliminate duplication of effort</a:t>
            </a:r>
            <a:endParaRPr lang="en-US" sz="2400" dirty="0">
              <a:solidFill>
                <a:schemeClr val="accent6"/>
              </a:solidFill>
            </a:endParaRPr>
          </a:p>
        </p:txBody>
      </p:sp>
      <p:sp>
        <p:nvSpPr>
          <p:cNvPr id="4" name="Slide Number Placeholder 3"/>
          <p:cNvSpPr>
            <a:spLocks noGrp="1"/>
          </p:cNvSpPr>
          <p:nvPr>
            <p:ph type="sldNum" sz="quarter" idx="10"/>
          </p:nvPr>
        </p:nvSpPr>
        <p:spPr/>
        <p:txBody>
          <a:bodyPr/>
          <a:lstStyle/>
          <a:p>
            <a:fld id="{1C72A743-7727-4FBA-9DB1-7B919BB1984B}" type="slidenum">
              <a:rPr lang="en-US" smtClean="0"/>
              <a:pPr/>
              <a:t>20</a:t>
            </a:fld>
            <a:endParaRPr lang="en-US"/>
          </a:p>
        </p:txBody>
      </p:sp>
    </p:spTree>
    <p:extLst>
      <p:ext uri="{BB962C8B-B14F-4D97-AF65-F5344CB8AC3E}">
        <p14:creationId xmlns:p14="http://schemas.microsoft.com/office/powerpoint/2010/main" val="3024490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Train, and Support All Staff</a:t>
            </a:r>
            <a:endParaRPr lang="en-US" dirty="0"/>
          </a:p>
        </p:txBody>
      </p:sp>
      <p:sp>
        <p:nvSpPr>
          <p:cNvPr id="3" name="Content Placeholder 2"/>
          <p:cNvSpPr>
            <a:spLocks noGrp="1"/>
          </p:cNvSpPr>
          <p:nvPr>
            <p:ph idx="1"/>
          </p:nvPr>
        </p:nvSpPr>
        <p:spPr>
          <a:xfrm>
            <a:off x="772884" y="1600200"/>
            <a:ext cx="7913915" cy="4525963"/>
          </a:xfrm>
        </p:spPr>
        <p:txBody>
          <a:bodyPr/>
          <a:lstStyle/>
          <a:p>
            <a:pPr>
              <a:buFont typeface="Wingdings" panose="05000000000000000000" pitchFamily="2" charset="2"/>
              <a:buChar char="q"/>
            </a:pPr>
            <a:r>
              <a:rPr lang="en-US" sz="2800" dirty="0" smtClean="0"/>
              <a:t>Clinicians</a:t>
            </a:r>
          </a:p>
          <a:p>
            <a:pPr lvl="1"/>
            <a:r>
              <a:rPr lang="en-US" sz="2400" dirty="0" smtClean="0">
                <a:solidFill>
                  <a:schemeClr val="accent6"/>
                </a:solidFill>
              </a:rPr>
              <a:t>Current standards of care </a:t>
            </a:r>
          </a:p>
          <a:p>
            <a:pPr lvl="1"/>
            <a:r>
              <a:rPr lang="en-US" sz="2400" dirty="0" smtClean="0">
                <a:solidFill>
                  <a:schemeClr val="accent6"/>
                </a:solidFill>
              </a:rPr>
              <a:t>Insertion and removal of LARC methods</a:t>
            </a:r>
          </a:p>
          <a:p>
            <a:pPr lvl="1"/>
            <a:r>
              <a:rPr lang="en-US" sz="2400" dirty="0" smtClean="0">
                <a:solidFill>
                  <a:schemeClr val="accent6"/>
                </a:solidFill>
              </a:rPr>
              <a:t>Quick Start (including posting of reference guides)</a:t>
            </a:r>
          </a:p>
          <a:p>
            <a:pPr>
              <a:buFont typeface="Wingdings" panose="05000000000000000000" pitchFamily="2" charset="2"/>
              <a:buChar char="q"/>
            </a:pPr>
            <a:r>
              <a:rPr lang="en-US" sz="2800" dirty="0" smtClean="0"/>
              <a:t>Administrative and support</a:t>
            </a:r>
          </a:p>
          <a:p>
            <a:pPr lvl="1"/>
            <a:r>
              <a:rPr lang="en-US" sz="2400" dirty="0" smtClean="0">
                <a:solidFill>
                  <a:schemeClr val="accent6"/>
                </a:solidFill>
              </a:rPr>
              <a:t>How to respond to clients’ questions about obtaining methods</a:t>
            </a:r>
          </a:p>
          <a:p>
            <a:pPr>
              <a:buFont typeface="Wingdings" panose="05000000000000000000" pitchFamily="2" charset="2"/>
              <a:buChar char="q"/>
            </a:pPr>
            <a:r>
              <a:rPr lang="en-US" sz="2800" dirty="0" smtClean="0"/>
              <a:t>Billing and coding</a:t>
            </a:r>
          </a:p>
          <a:p>
            <a:pPr lvl="1"/>
            <a:r>
              <a:rPr lang="en-US" sz="2400" dirty="0" smtClean="0">
                <a:solidFill>
                  <a:schemeClr val="accent6"/>
                </a:solidFill>
              </a:rPr>
              <a:t>Use of coding modifiers</a:t>
            </a:r>
          </a:p>
          <a:p>
            <a:pPr lvl="1"/>
            <a:r>
              <a:rPr lang="en-US" sz="2400" dirty="0" smtClean="0">
                <a:solidFill>
                  <a:schemeClr val="accent6"/>
                </a:solidFill>
              </a:rPr>
              <a:t>Tracking claims data and quality assurance of coding and billing to ensure adequate reimbursement</a:t>
            </a:r>
          </a:p>
        </p:txBody>
      </p:sp>
      <p:sp>
        <p:nvSpPr>
          <p:cNvPr id="4" name="Slide Number Placeholder 3"/>
          <p:cNvSpPr>
            <a:spLocks noGrp="1"/>
          </p:cNvSpPr>
          <p:nvPr>
            <p:ph type="sldNum" sz="quarter" idx="10"/>
          </p:nvPr>
        </p:nvSpPr>
        <p:spPr/>
        <p:txBody>
          <a:bodyPr/>
          <a:lstStyle/>
          <a:p>
            <a:fld id="{1C72A743-7727-4FBA-9DB1-7B919BB1984B}" type="slidenum">
              <a:rPr lang="en-US" smtClean="0"/>
              <a:pPr/>
              <a:t>21</a:t>
            </a:fld>
            <a:endParaRPr lang="en-US"/>
          </a:p>
        </p:txBody>
      </p:sp>
    </p:spTree>
    <p:extLst>
      <p:ext uri="{BB962C8B-B14F-4D97-AF65-F5344CB8AC3E}">
        <p14:creationId xmlns:p14="http://schemas.microsoft.com/office/powerpoint/2010/main" val="3738252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Improvement Ideas</a:t>
            </a:r>
            <a:endParaRPr lang="en-US" dirty="0"/>
          </a:p>
        </p:txBody>
      </p:sp>
      <p:sp>
        <p:nvSpPr>
          <p:cNvPr id="3" name="Content Placeholder 2"/>
          <p:cNvSpPr>
            <a:spLocks noGrp="1"/>
          </p:cNvSpPr>
          <p:nvPr>
            <p:ph idx="1"/>
          </p:nvPr>
        </p:nvSpPr>
        <p:spPr/>
        <p:txBody>
          <a:bodyPr/>
          <a:lstStyle/>
          <a:p>
            <a:r>
              <a:rPr lang="en-US" dirty="0" smtClean="0"/>
              <a:t>What are we trying to accomplish? </a:t>
            </a:r>
          </a:p>
          <a:p>
            <a:pPr lvl="1"/>
            <a:r>
              <a:rPr lang="en-US" dirty="0" smtClean="0">
                <a:solidFill>
                  <a:schemeClr val="accent6"/>
                </a:solidFill>
              </a:rPr>
              <a:t>Where are we starting from? What is our goal?</a:t>
            </a:r>
          </a:p>
          <a:p>
            <a:r>
              <a:rPr lang="en-US" dirty="0" smtClean="0"/>
              <a:t>How will we know that a change is an improvement? </a:t>
            </a:r>
          </a:p>
          <a:p>
            <a:pPr lvl="1"/>
            <a:r>
              <a:rPr lang="en-US" dirty="0" smtClean="0">
                <a:solidFill>
                  <a:schemeClr val="accent6"/>
                </a:solidFill>
              </a:rPr>
              <a:t>How will we measure it? </a:t>
            </a:r>
          </a:p>
          <a:p>
            <a:r>
              <a:rPr lang="en-US" dirty="0" smtClean="0"/>
              <a:t>What changes will lead to improvement?</a:t>
            </a:r>
          </a:p>
          <a:p>
            <a:pPr lvl="1"/>
            <a:r>
              <a:rPr lang="en-US" dirty="0" smtClean="0">
                <a:solidFill>
                  <a:schemeClr val="accent6"/>
                </a:solidFill>
              </a:rPr>
              <a:t>What are our improvement ideas? </a:t>
            </a:r>
          </a:p>
          <a:p>
            <a:pPr lvl="1"/>
            <a:r>
              <a:rPr lang="en-US" dirty="0" smtClean="0">
                <a:solidFill>
                  <a:schemeClr val="accent6"/>
                </a:solidFill>
              </a:rPr>
              <a:t>What will have the most impact?</a:t>
            </a:r>
          </a:p>
          <a:p>
            <a:pPr lvl="1"/>
            <a:r>
              <a:rPr lang="en-US" dirty="0" smtClean="0">
                <a:solidFill>
                  <a:schemeClr val="accent6"/>
                </a:solidFill>
              </a:rPr>
              <a:t>What is the “low-hanging fruit”? </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22</a:t>
            </a:fld>
            <a:endParaRPr lang="en-US"/>
          </a:p>
        </p:txBody>
      </p:sp>
    </p:spTree>
    <p:extLst>
      <p:ext uri="{BB962C8B-B14F-4D97-AF65-F5344CB8AC3E}">
        <p14:creationId xmlns:p14="http://schemas.microsoft.com/office/powerpoint/2010/main" val="228296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graphicFrame>
        <p:nvGraphicFramePr>
          <p:cNvPr id="4" name="Content Placeholder 3" title="Implementation Plan Table"/>
          <p:cNvGraphicFramePr>
            <a:graphicFrameLocks noGrp="1"/>
          </p:cNvGraphicFramePr>
          <p:nvPr>
            <p:ph idx="1"/>
            <p:extLst>
              <p:ext uri="{D42A27DB-BD31-4B8C-83A1-F6EECF244321}">
                <p14:modId xmlns:p14="http://schemas.microsoft.com/office/powerpoint/2010/main" val="324709046"/>
              </p:ext>
            </p:extLst>
          </p:nvPr>
        </p:nvGraphicFramePr>
        <p:xfrm>
          <a:off x="457200" y="1600200"/>
          <a:ext cx="8229600" cy="403860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969264">
                <a:tc>
                  <a:txBody>
                    <a:bodyPr/>
                    <a:lstStyle/>
                    <a:p>
                      <a:pPr algn="ctr"/>
                      <a:r>
                        <a:rPr lang="en-US" dirty="0" smtClean="0">
                          <a:solidFill>
                            <a:schemeClr val="tx1"/>
                          </a:solidFill>
                          <a:latin typeface="Calibri Light" panose="020F0302020204030204" pitchFamily="34" charset="0"/>
                        </a:rPr>
                        <a:t>What (Strategy)</a:t>
                      </a:r>
                      <a:endParaRPr lang="en-US" dirty="0">
                        <a:solidFill>
                          <a:schemeClr val="tx1"/>
                        </a:solidFill>
                        <a:latin typeface="Calibri Light" panose="020F0302020204030204" pitchFamily="34" charset="0"/>
                      </a:endParaRPr>
                    </a:p>
                  </a:txBody>
                  <a:tcPr anchor="ctr"/>
                </a:tc>
                <a:tc>
                  <a:txBody>
                    <a:bodyPr/>
                    <a:lstStyle/>
                    <a:p>
                      <a:pPr algn="ctr"/>
                      <a:r>
                        <a:rPr lang="en-US" dirty="0" smtClean="0">
                          <a:solidFill>
                            <a:schemeClr val="tx1"/>
                          </a:solidFill>
                          <a:latin typeface="Calibri Light" panose="020F0302020204030204" pitchFamily="34" charset="0"/>
                        </a:rPr>
                        <a:t>Who</a:t>
                      </a:r>
                      <a:endParaRPr lang="en-US" dirty="0">
                        <a:solidFill>
                          <a:schemeClr val="tx1"/>
                        </a:solidFill>
                        <a:latin typeface="Calibri Light" panose="020F0302020204030204" pitchFamily="34" charset="0"/>
                      </a:endParaRPr>
                    </a:p>
                  </a:txBody>
                  <a:tcPr anchor="ctr"/>
                </a:tc>
                <a:tc>
                  <a:txBody>
                    <a:bodyPr/>
                    <a:lstStyle/>
                    <a:p>
                      <a:pPr algn="ctr"/>
                      <a:r>
                        <a:rPr lang="en-US" dirty="0" smtClean="0">
                          <a:solidFill>
                            <a:schemeClr val="tx1"/>
                          </a:solidFill>
                          <a:latin typeface="Calibri Light" panose="020F0302020204030204" pitchFamily="34" charset="0"/>
                        </a:rPr>
                        <a:t>By When</a:t>
                      </a:r>
                      <a:endParaRPr lang="en-US" dirty="0">
                        <a:solidFill>
                          <a:schemeClr val="tx1"/>
                        </a:solidFill>
                        <a:latin typeface="Calibri Light" panose="020F0302020204030204" pitchFamily="34" charset="0"/>
                      </a:endParaRPr>
                    </a:p>
                  </a:txBody>
                  <a:tcPr anchor="ctr"/>
                </a:tc>
                <a:tc>
                  <a:txBody>
                    <a:bodyPr/>
                    <a:lstStyle/>
                    <a:p>
                      <a:pPr algn="ctr"/>
                      <a:r>
                        <a:rPr lang="en-US" dirty="0" smtClean="0">
                          <a:solidFill>
                            <a:schemeClr val="tx1"/>
                          </a:solidFill>
                          <a:latin typeface="Calibri Light" panose="020F0302020204030204" pitchFamily="34" charset="0"/>
                        </a:rPr>
                        <a:t>Communication</a:t>
                      </a:r>
                      <a:r>
                        <a:rPr lang="en-US" baseline="0" dirty="0" smtClean="0">
                          <a:solidFill>
                            <a:schemeClr val="tx1"/>
                          </a:solidFill>
                          <a:latin typeface="Calibri Light" panose="020F0302020204030204" pitchFamily="34" charset="0"/>
                        </a:rPr>
                        <a:t> Plan</a:t>
                      </a:r>
                      <a:endParaRPr lang="en-US" dirty="0">
                        <a:solidFill>
                          <a:schemeClr val="tx1"/>
                        </a:solidFill>
                        <a:latin typeface="Calibri Light" panose="020F0302020204030204" pitchFamily="34" charset="0"/>
                      </a:endParaRPr>
                    </a:p>
                  </a:txBody>
                  <a:tcPr anchor="ctr"/>
                </a:tc>
                <a:tc>
                  <a:txBody>
                    <a:bodyPr/>
                    <a:lstStyle/>
                    <a:p>
                      <a:pPr algn="ctr"/>
                      <a:r>
                        <a:rPr lang="en-US" dirty="0" smtClean="0">
                          <a:solidFill>
                            <a:schemeClr val="tx1"/>
                          </a:solidFill>
                          <a:latin typeface="Calibri Light" panose="020F0302020204030204" pitchFamily="34" charset="0"/>
                        </a:rPr>
                        <a:t>Sustainability</a:t>
                      </a:r>
                      <a:r>
                        <a:rPr lang="en-US" baseline="0" dirty="0" smtClean="0">
                          <a:solidFill>
                            <a:schemeClr val="tx1"/>
                          </a:solidFill>
                          <a:latin typeface="Calibri Light" panose="020F0302020204030204" pitchFamily="34" charset="0"/>
                        </a:rPr>
                        <a:t> Plan</a:t>
                      </a:r>
                      <a:endParaRPr lang="en-US" dirty="0">
                        <a:solidFill>
                          <a:schemeClr val="tx1"/>
                        </a:solidFill>
                        <a:latin typeface="Calibri Light" panose="020F0302020204030204" pitchFamily="34" charset="0"/>
                      </a:endParaRPr>
                    </a:p>
                  </a:txBody>
                  <a:tcPr anchor="ctr"/>
                </a:tc>
                <a:extLst>
                  <a:ext uri="{0D108BD9-81ED-4DB2-BD59-A6C34878D82A}">
                    <a16:rowId xmlns:a16="http://schemas.microsoft.com/office/drawing/2014/main" val="10000"/>
                  </a:ext>
                </a:extLst>
              </a:tr>
              <a:tr h="1384663">
                <a:tc>
                  <a:txBody>
                    <a:bodyPr/>
                    <a:lstStyle/>
                    <a:p>
                      <a:r>
                        <a:rPr lang="en-US" i="1" dirty="0" smtClean="0">
                          <a:latin typeface="Calibri Light" panose="020F0302020204030204" pitchFamily="34" charset="0"/>
                        </a:rPr>
                        <a:t>Example:</a:t>
                      </a:r>
                      <a:r>
                        <a:rPr lang="en-US" i="1" baseline="0" dirty="0" smtClean="0">
                          <a:latin typeface="Calibri Light" panose="020F0302020204030204" pitchFamily="34" charset="0"/>
                        </a:rPr>
                        <a:t> Stock exam rooms with supplies</a:t>
                      </a:r>
                      <a:endParaRPr lang="en-US" i="1" dirty="0">
                        <a:latin typeface="Calibri Light" panose="020F0302020204030204" pitchFamily="34" charset="0"/>
                      </a:endParaRPr>
                    </a:p>
                  </a:txBody>
                  <a:tcPr/>
                </a:tc>
                <a:tc>
                  <a:txBody>
                    <a:bodyPr/>
                    <a:lstStyle/>
                    <a:p>
                      <a:r>
                        <a:rPr lang="en-US" i="1" dirty="0" smtClean="0">
                          <a:latin typeface="Calibri Light" panose="020F0302020204030204" pitchFamily="34" charset="0"/>
                        </a:rPr>
                        <a:t>Rosa</a:t>
                      </a:r>
                      <a:endParaRPr lang="en-US" i="1" dirty="0">
                        <a:latin typeface="Calibri Light" panose="020F0302020204030204" pitchFamily="34" charset="0"/>
                      </a:endParaRPr>
                    </a:p>
                  </a:txBody>
                  <a:tcPr/>
                </a:tc>
                <a:tc>
                  <a:txBody>
                    <a:bodyPr/>
                    <a:lstStyle/>
                    <a:p>
                      <a:r>
                        <a:rPr lang="en-US" i="1" dirty="0" smtClean="0">
                          <a:latin typeface="Calibri Light" panose="020F0302020204030204" pitchFamily="34" charset="0"/>
                        </a:rPr>
                        <a:t>End of the</a:t>
                      </a:r>
                      <a:r>
                        <a:rPr lang="en-US" i="1" baseline="0" dirty="0" smtClean="0">
                          <a:latin typeface="Calibri Light" panose="020F0302020204030204" pitchFamily="34" charset="0"/>
                        </a:rPr>
                        <a:t> month</a:t>
                      </a:r>
                      <a:endParaRPr lang="en-US" i="1" dirty="0">
                        <a:latin typeface="Calibri Light" panose="020F0302020204030204" pitchFamily="34" charset="0"/>
                      </a:endParaRPr>
                    </a:p>
                  </a:txBody>
                  <a:tcPr/>
                </a:tc>
                <a:tc>
                  <a:txBody>
                    <a:bodyPr/>
                    <a:lstStyle/>
                    <a:p>
                      <a:r>
                        <a:rPr lang="en-US" i="1" dirty="0" smtClean="0">
                          <a:latin typeface="Calibri Light" panose="020F0302020204030204" pitchFamily="34" charset="0"/>
                        </a:rPr>
                        <a:t>Rosa</a:t>
                      </a:r>
                      <a:r>
                        <a:rPr lang="en-US" i="1" baseline="0" dirty="0" smtClean="0">
                          <a:latin typeface="Calibri Light" panose="020F0302020204030204" pitchFamily="34" charset="0"/>
                        </a:rPr>
                        <a:t> will let Dr. May know when rooms are ready</a:t>
                      </a:r>
                      <a:endParaRPr lang="en-US" i="1" dirty="0">
                        <a:latin typeface="Calibri Light" panose="020F0302020204030204" pitchFamily="34" charset="0"/>
                      </a:endParaRPr>
                    </a:p>
                  </a:txBody>
                  <a:tcPr/>
                </a:tc>
                <a:tc>
                  <a:txBody>
                    <a:bodyPr/>
                    <a:lstStyle/>
                    <a:p>
                      <a:r>
                        <a:rPr lang="en-US" i="1" dirty="0" smtClean="0">
                          <a:latin typeface="Calibri Light" panose="020F0302020204030204" pitchFamily="34" charset="0"/>
                        </a:rPr>
                        <a:t>Rosa will check rooms once a week to</a:t>
                      </a:r>
                      <a:r>
                        <a:rPr lang="en-US" i="1" baseline="0" dirty="0" smtClean="0">
                          <a:latin typeface="Calibri Light" panose="020F0302020204030204" pitchFamily="34" charset="0"/>
                        </a:rPr>
                        <a:t> monitor supplies</a:t>
                      </a:r>
                      <a:endParaRPr lang="en-US" i="1" dirty="0">
                        <a:latin typeface="Calibri Light" panose="020F0302020204030204" pitchFamily="34" charset="0"/>
                      </a:endParaRPr>
                    </a:p>
                  </a:txBody>
                  <a:tcPr/>
                </a:tc>
                <a:extLst>
                  <a:ext uri="{0D108BD9-81ED-4DB2-BD59-A6C34878D82A}">
                    <a16:rowId xmlns:a16="http://schemas.microsoft.com/office/drawing/2014/main" val="10001"/>
                  </a:ext>
                </a:extLst>
              </a:tr>
              <a:tr h="561558">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extLst>
                  <a:ext uri="{0D108BD9-81ED-4DB2-BD59-A6C34878D82A}">
                    <a16:rowId xmlns:a16="http://schemas.microsoft.com/office/drawing/2014/main" val="10002"/>
                  </a:ext>
                </a:extLst>
              </a:tr>
              <a:tr h="561558">
                <a:tc>
                  <a:txBody>
                    <a:bodyPr/>
                    <a:lstStyle/>
                    <a:p>
                      <a:endParaRPr lang="en-US">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extLst>
                  <a:ext uri="{0D108BD9-81ED-4DB2-BD59-A6C34878D82A}">
                    <a16:rowId xmlns:a16="http://schemas.microsoft.com/office/drawing/2014/main" val="10003"/>
                  </a:ext>
                </a:extLst>
              </a:tr>
              <a:tr h="561558">
                <a:tc>
                  <a:txBody>
                    <a:bodyPr/>
                    <a:lstStyle/>
                    <a:p>
                      <a:endParaRPr lang="en-US" dirty="0">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tc>
                  <a:txBody>
                    <a:bodyPr/>
                    <a:lstStyle/>
                    <a:p>
                      <a:endParaRPr lang="en-US">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23</a:t>
            </a:fld>
            <a:endParaRPr lang="en-US"/>
          </a:p>
        </p:txBody>
      </p:sp>
    </p:spTree>
    <p:extLst>
      <p:ext uri="{BB962C8B-B14F-4D97-AF65-F5344CB8AC3E}">
        <p14:creationId xmlns:p14="http://schemas.microsoft.com/office/powerpoint/2010/main" val="488485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title="Video Screen Shot, A case study: Same-Visit Provision of Contraception at the Louisiana Office of Publich Health Rapides Parish Health  Un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68642"/>
            <a:ext cx="3733800" cy="208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title="Video Screen Shot, A case study: Same-Visit Provision of Contraception at the Southern Nevada Health District, East Las Vegas Health Clin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73" y="1768642"/>
            <a:ext cx="3727427" cy="208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title="Video Screen Shot, A case study: Same-Visit Provision of Contraception at New York City Health and Hospitals, Gotham Health, Morrisania and Lincol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1" y="4047268"/>
            <a:ext cx="3724588" cy="208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dirty="0" smtClean="0"/>
              <a:t>Case Study Videos</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24</a:t>
            </a:fld>
            <a:endParaRPr lang="en-US"/>
          </a:p>
        </p:txBody>
      </p:sp>
      <p:sp>
        <p:nvSpPr>
          <p:cNvPr id="9" name="Rectangle 8"/>
          <p:cNvSpPr/>
          <p:nvPr/>
        </p:nvSpPr>
        <p:spPr>
          <a:xfrm>
            <a:off x="-37011" y="6150114"/>
            <a:ext cx="8991600" cy="707886"/>
          </a:xfrm>
          <a:prstGeom prst="rect">
            <a:avLst/>
          </a:prstGeom>
        </p:spPr>
        <p:txBody>
          <a:bodyPr wrap="square">
            <a:spAutoFit/>
          </a:bodyPr>
          <a:lstStyle/>
          <a:p>
            <a:r>
              <a:rPr lang="en-US" sz="1000" dirty="0" smtClean="0">
                <a:solidFill>
                  <a:schemeClr val="tx1">
                    <a:lumMod val="75000"/>
                    <a:lumOff val="25000"/>
                  </a:schemeClr>
                </a:solidFill>
                <a:latin typeface="Calibri Light" panose="020F0302020204030204" pitchFamily="34" charset="0"/>
              </a:rPr>
              <a:t>Links:</a:t>
            </a:r>
          </a:p>
          <a:p>
            <a:pPr fontAlgn="t"/>
            <a:r>
              <a:rPr lang="en-US" sz="1000" u="sng" dirty="0">
                <a:latin typeface="Calibri Light" panose="020F0302020204030204" pitchFamily="34" charset="0"/>
                <a:hlinkClick r:id="rId6"/>
              </a:rPr>
              <a:t>https://www.fpntc.org/resources/case-study-same-visit-provision-contraception-southern-nevada-health-district-east-las</a:t>
            </a:r>
            <a:endParaRPr lang="en-US" sz="1000" dirty="0">
              <a:latin typeface="Calibri Light" panose="020F0302020204030204" pitchFamily="34" charset="0"/>
            </a:endParaRPr>
          </a:p>
          <a:p>
            <a:pPr fontAlgn="t"/>
            <a:r>
              <a:rPr lang="en-US" sz="1000" u="sng" dirty="0">
                <a:latin typeface="Calibri Light" panose="020F0302020204030204" pitchFamily="34" charset="0"/>
                <a:hlinkClick r:id="rId7"/>
              </a:rPr>
              <a:t>https://www.fpntc.org/resources/case-study-same-visit-provision-contraception-louisiana-office-public-health-rapides</a:t>
            </a:r>
            <a:endParaRPr lang="en-US" sz="1000" dirty="0">
              <a:latin typeface="Calibri Light" panose="020F0302020204030204" pitchFamily="34" charset="0"/>
            </a:endParaRPr>
          </a:p>
          <a:p>
            <a:pPr fontAlgn="t"/>
            <a:r>
              <a:rPr lang="en-US" sz="1000" u="sng" dirty="0">
                <a:latin typeface="Calibri Light" panose="020F0302020204030204" pitchFamily="34" charset="0"/>
                <a:hlinkClick r:id="rId8"/>
              </a:rPr>
              <a:t>https://</a:t>
            </a:r>
            <a:r>
              <a:rPr lang="en-US" sz="1000" u="sng" dirty="0" smtClean="0">
                <a:latin typeface="Calibri Light" panose="020F0302020204030204" pitchFamily="34" charset="0"/>
                <a:hlinkClick r:id="rId8"/>
              </a:rPr>
              <a:t>www.fpntc.org/resources/case-study-same-visit-provision-contraception-nyc-healthhospitals-morrisania-and-lincoln</a:t>
            </a:r>
            <a:endParaRPr lang="en-US" sz="1000" dirty="0">
              <a:latin typeface="Calibri Light" panose="020F0302020204030204" pitchFamily="34" charset="0"/>
            </a:endParaRPr>
          </a:p>
        </p:txBody>
      </p:sp>
      <p:sp>
        <p:nvSpPr>
          <p:cNvPr id="3" name="AutoShape 6" descr="A Case Study: Same-Visit Provision of Contraception at the Southern Nevada Health District, East Las Vegas Health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title="Colored Rectangle"/>
          <p:cNvSpPr/>
          <p:nvPr/>
        </p:nvSpPr>
        <p:spPr>
          <a:xfrm>
            <a:off x="696686" y="3023170"/>
            <a:ext cx="3722914" cy="81486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Box 15" title="Colored Rectangle"/>
          <p:cNvSpPr txBox="1"/>
          <p:nvPr/>
        </p:nvSpPr>
        <p:spPr>
          <a:xfrm>
            <a:off x="696686" y="2995136"/>
            <a:ext cx="3646714" cy="738664"/>
          </a:xfrm>
          <a:prstGeom prst="rect">
            <a:avLst/>
          </a:prstGeom>
          <a:noFill/>
        </p:spPr>
        <p:txBody>
          <a:bodyPr wrap="square" rtlCol="0">
            <a:spAutoFit/>
          </a:bodyPr>
          <a:lstStyle/>
          <a:p>
            <a:r>
              <a:rPr lang="en-US" sz="1400" b="1" dirty="0">
                <a:solidFill>
                  <a:schemeClr val="bg1"/>
                </a:solidFill>
                <a:latin typeface="Calibri Light" panose="020F0302020204030204" pitchFamily="34" charset="0"/>
              </a:rPr>
              <a:t>A Case Study: Same-Visit Provision of Contraception at the Southern Nevada Health District, East Las Vegas Health Clinic</a:t>
            </a:r>
          </a:p>
        </p:txBody>
      </p:sp>
      <p:sp>
        <p:nvSpPr>
          <p:cNvPr id="21" name="Rectangle 20" title="Colored Rectangle"/>
          <p:cNvSpPr/>
          <p:nvPr/>
        </p:nvSpPr>
        <p:spPr>
          <a:xfrm>
            <a:off x="4572613" y="3038610"/>
            <a:ext cx="3722914" cy="81486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extBox 1" title="Colored Rectangle"/>
          <p:cNvSpPr txBox="1"/>
          <p:nvPr/>
        </p:nvSpPr>
        <p:spPr>
          <a:xfrm>
            <a:off x="4582887" y="2995136"/>
            <a:ext cx="3646714" cy="738664"/>
          </a:xfrm>
          <a:prstGeom prst="rect">
            <a:avLst/>
          </a:prstGeom>
          <a:noFill/>
        </p:spPr>
        <p:txBody>
          <a:bodyPr wrap="square" rtlCol="0">
            <a:spAutoFit/>
          </a:bodyPr>
          <a:lstStyle/>
          <a:p>
            <a:r>
              <a:rPr lang="en-US" sz="1400" b="1" dirty="0">
                <a:solidFill>
                  <a:schemeClr val="bg1"/>
                </a:solidFill>
                <a:latin typeface="Calibri Light" panose="020F0302020204030204" pitchFamily="34" charset="0"/>
              </a:rPr>
              <a:t>A Case Study: Same-Visit Provision of Contraception at the Louisiana Office of Public Health, Rapides Parish Health Unit</a:t>
            </a:r>
          </a:p>
        </p:txBody>
      </p:sp>
      <p:sp>
        <p:nvSpPr>
          <p:cNvPr id="22" name="Rectangle 21" title="Colored Rectangle"/>
          <p:cNvSpPr/>
          <p:nvPr/>
        </p:nvSpPr>
        <p:spPr>
          <a:xfrm>
            <a:off x="2512765" y="5306190"/>
            <a:ext cx="3722914" cy="81486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title="Colored Rectangle"/>
          <p:cNvSpPr txBox="1"/>
          <p:nvPr/>
        </p:nvSpPr>
        <p:spPr>
          <a:xfrm>
            <a:off x="2525486" y="5265094"/>
            <a:ext cx="3722914" cy="738664"/>
          </a:xfrm>
          <a:prstGeom prst="rect">
            <a:avLst/>
          </a:prstGeom>
          <a:noFill/>
        </p:spPr>
        <p:txBody>
          <a:bodyPr wrap="square" rtlCol="0">
            <a:spAutoFit/>
          </a:bodyPr>
          <a:lstStyle/>
          <a:p>
            <a:r>
              <a:rPr lang="en-US" sz="1400" b="1" dirty="0">
                <a:solidFill>
                  <a:schemeClr val="bg1"/>
                </a:solidFill>
                <a:latin typeface="Calibri Light" panose="020F0302020204030204" pitchFamily="34" charset="0"/>
              </a:rPr>
              <a:t>A Case Study: Same-Visit Provision of Contraception at New York City Health + Hospitals, Gotham </a:t>
            </a:r>
            <a:r>
              <a:rPr lang="en-US" sz="1400" b="1" dirty="0" smtClean="0">
                <a:solidFill>
                  <a:schemeClr val="bg1"/>
                </a:solidFill>
                <a:latin typeface="Calibri Light" panose="020F0302020204030204" pitchFamily="34" charset="0"/>
              </a:rPr>
              <a:t>Health, Morrisania and Lincoln</a:t>
            </a:r>
            <a:endParaRPr lang="en-US" sz="1400" b="1"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868803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not alone!</a:t>
            </a:r>
            <a:endParaRPr lang="en-US" dirty="0"/>
          </a:p>
        </p:txBody>
      </p:sp>
      <p:sp>
        <p:nvSpPr>
          <p:cNvPr id="3" name="Content Placeholder 2"/>
          <p:cNvSpPr>
            <a:spLocks noGrp="1"/>
          </p:cNvSpPr>
          <p:nvPr>
            <p:ph sz="half" idx="1"/>
          </p:nvPr>
        </p:nvSpPr>
        <p:spPr/>
        <p:txBody>
          <a:bodyPr/>
          <a:lstStyle/>
          <a:p>
            <a:pPr marL="0" indent="0">
              <a:buNone/>
            </a:pPr>
            <a:r>
              <a:rPr lang="en-US" b="1" dirty="0" smtClean="0"/>
              <a:t>Same-Visit Contraception: </a:t>
            </a:r>
            <a:r>
              <a:rPr lang="en-US" b="1" dirty="0" smtClean="0"/>
              <a:t>A Toolkit for </a:t>
            </a:r>
            <a:r>
              <a:rPr lang="en-US" b="1" dirty="0" smtClean="0"/>
              <a:t>Family Planning Providers</a:t>
            </a:r>
          </a:p>
          <a:p>
            <a:r>
              <a:rPr lang="en-US" dirty="0" smtClean="0"/>
              <a:t>Implementation tips</a:t>
            </a:r>
          </a:p>
          <a:p>
            <a:r>
              <a:rPr lang="en-US" dirty="0" smtClean="0"/>
              <a:t>Supportive tools</a:t>
            </a:r>
          </a:p>
          <a:p>
            <a:pPr marL="0" indent="0">
              <a:buNone/>
            </a:pPr>
            <a:endParaRPr lang="en-US" dirty="0"/>
          </a:p>
          <a:p>
            <a:endParaRPr lang="en-US" sz="2000" dirty="0"/>
          </a:p>
          <a:p>
            <a:pPr marL="0" indent="0">
              <a:buNone/>
            </a:pPr>
            <a:endParaRPr lang="en-US" sz="2000" dirty="0" smtClean="0"/>
          </a:p>
        </p:txBody>
      </p:sp>
      <p:sp>
        <p:nvSpPr>
          <p:cNvPr id="6" name="Slide Number Placeholder 5"/>
          <p:cNvSpPr>
            <a:spLocks noGrp="1"/>
          </p:cNvSpPr>
          <p:nvPr>
            <p:ph type="sldNum" sz="quarter" idx="12"/>
          </p:nvPr>
        </p:nvSpPr>
        <p:spPr/>
        <p:txBody>
          <a:bodyPr/>
          <a:lstStyle/>
          <a:p>
            <a:pPr>
              <a:defRPr/>
            </a:pPr>
            <a:fld id="{E861C629-C82B-4C93-920C-A1DE9E60CAEC}" type="slidenum">
              <a:rPr lang="en-US" smtClean="0"/>
              <a:pPr>
                <a:defRPr/>
              </a:pPr>
              <a:t>25</a:t>
            </a:fld>
            <a:endParaRPr lang="en-US"/>
          </a:p>
        </p:txBody>
      </p:sp>
      <p:sp>
        <p:nvSpPr>
          <p:cNvPr id="7" name="TextBox 6"/>
          <p:cNvSpPr txBox="1"/>
          <p:nvPr/>
        </p:nvSpPr>
        <p:spPr>
          <a:xfrm>
            <a:off x="76200" y="6277302"/>
            <a:ext cx="5181600" cy="523220"/>
          </a:xfrm>
          <a:prstGeom prst="rect">
            <a:avLst/>
          </a:prstGeom>
          <a:noFill/>
        </p:spPr>
        <p:txBody>
          <a:bodyPr wrap="square" rtlCol="0">
            <a:spAutoFit/>
          </a:bodyPr>
          <a:lstStyle/>
          <a:p>
            <a:r>
              <a:rPr lang="en-US" sz="1400" dirty="0">
                <a:latin typeface="Calibri Light" panose="020F0302020204030204" pitchFamily="34" charset="0"/>
              </a:rPr>
              <a:t>Link: </a:t>
            </a:r>
            <a:r>
              <a:rPr lang="en-US" sz="1400" u="sng" dirty="0">
                <a:latin typeface="Calibri Light" panose="020F0302020204030204" pitchFamily="34" charset="0"/>
                <a:hlinkClick r:id="rId3"/>
              </a:rPr>
              <a:t>https://</a:t>
            </a:r>
            <a:r>
              <a:rPr lang="en-US" sz="1400" u="sng" dirty="0" smtClean="0">
                <a:latin typeface="Calibri Light" panose="020F0302020204030204" pitchFamily="34" charset="0"/>
                <a:hlinkClick r:id="rId3"/>
              </a:rPr>
              <a:t>www.fpntc.org/resources/same-visit-contraception-implementation-guide-family-planning-providers</a:t>
            </a:r>
            <a:endParaRPr lang="en-US" sz="1400" dirty="0">
              <a:latin typeface="Calibri Light" panose="020F0302020204030204" pitchFamily="34" charset="0"/>
            </a:endParaRPr>
          </a:p>
        </p:txBody>
      </p:sp>
      <p:pic>
        <p:nvPicPr>
          <p:cNvPr id="9" name="Content Placeholder 8"/>
          <p:cNvPicPr>
            <a:picLocks noGrp="1" noChangeAspect="1"/>
          </p:cNvPicPr>
          <p:nvPr>
            <p:ph sz="half" idx="2"/>
          </p:nvPr>
        </p:nvPicPr>
        <p:blipFill>
          <a:blip r:embed="rId4"/>
          <a:stretch>
            <a:fillRect/>
          </a:stretch>
        </p:blipFill>
        <p:spPr>
          <a:xfrm>
            <a:off x="4938834" y="1600200"/>
            <a:ext cx="3457332" cy="4525963"/>
          </a:xfrm>
          <a:prstGeom prst="rect">
            <a:avLst/>
          </a:prstGeom>
          <a:ln>
            <a:solidFill>
              <a:schemeClr val="tx1">
                <a:lumMod val="75000"/>
                <a:lumOff val="25000"/>
              </a:schemeClr>
            </a:solidFill>
          </a:ln>
        </p:spPr>
      </p:pic>
    </p:spTree>
    <p:extLst>
      <p:ext uri="{BB962C8B-B14F-4D97-AF65-F5344CB8AC3E}">
        <p14:creationId xmlns:p14="http://schemas.microsoft.com/office/powerpoint/2010/main" val="3161329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26</a:t>
            </a:fld>
            <a:endParaRPr lang="en-US"/>
          </a:p>
        </p:txBody>
      </p:sp>
    </p:spTree>
    <p:extLst>
      <p:ext uri="{BB962C8B-B14F-4D97-AF65-F5344CB8AC3E}">
        <p14:creationId xmlns:p14="http://schemas.microsoft.com/office/powerpoint/2010/main" val="255129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4953000" cy="1782762"/>
          </a:xfrm>
        </p:spPr>
        <p:txBody>
          <a:bodyPr/>
          <a:lstStyle/>
          <a:p>
            <a:r>
              <a:rPr lang="en-US" dirty="0" smtClean="0"/>
              <a:t>Contraceptive Access Change Package</a:t>
            </a:r>
            <a:endParaRPr lang="en-US" dirty="0"/>
          </a:p>
        </p:txBody>
      </p:sp>
      <p:sp>
        <p:nvSpPr>
          <p:cNvPr id="3" name="Content Placeholder 2"/>
          <p:cNvSpPr>
            <a:spLocks noGrp="1"/>
          </p:cNvSpPr>
          <p:nvPr>
            <p:ph idx="1"/>
          </p:nvPr>
        </p:nvSpPr>
        <p:spPr>
          <a:xfrm>
            <a:off x="381000" y="1882431"/>
            <a:ext cx="4876800" cy="3916363"/>
          </a:xfrm>
        </p:spPr>
        <p:txBody>
          <a:bodyPr/>
          <a:lstStyle/>
          <a:p>
            <a:pPr marL="0" indent="0">
              <a:buNone/>
            </a:pPr>
            <a:r>
              <a:rPr lang="en-US" b="1" dirty="0" smtClean="0"/>
              <a:t>Best Practice Recommendations</a:t>
            </a:r>
          </a:p>
          <a:p>
            <a:pPr marL="514350" indent="-514350">
              <a:buFont typeface="+mj-lt"/>
              <a:buAutoNum type="arabicPeriod"/>
            </a:pPr>
            <a:r>
              <a:rPr lang="en-US" dirty="0" smtClean="0"/>
              <a:t>Stock all methods</a:t>
            </a:r>
          </a:p>
          <a:p>
            <a:pPr marL="514350" indent="-514350">
              <a:buFont typeface="+mj-lt"/>
              <a:buAutoNum type="arabicPeriod"/>
            </a:pPr>
            <a:r>
              <a:rPr lang="en-US" dirty="0" smtClean="0"/>
              <a:t>Utilize client-centered counseling</a:t>
            </a:r>
          </a:p>
          <a:p>
            <a:pPr marL="514350" indent="-514350">
              <a:buFont typeface="+mj-lt"/>
              <a:buAutoNum type="arabicPeriod"/>
            </a:pPr>
            <a:r>
              <a:rPr lang="en-US" b="1" dirty="0" smtClean="0"/>
              <a:t>Offer same-visit access</a:t>
            </a:r>
          </a:p>
          <a:p>
            <a:pPr marL="514350" indent="-514350">
              <a:buFont typeface="+mj-lt"/>
              <a:buAutoNum type="arabicPeriod"/>
            </a:pPr>
            <a:r>
              <a:rPr lang="en-US" dirty="0" smtClean="0"/>
              <a:t>Reduce cost as a barrier</a:t>
            </a:r>
          </a:p>
        </p:txBody>
      </p:sp>
      <p:pic>
        <p:nvPicPr>
          <p:cNvPr id="1026" name="Picture 2" title="Contraceptive Access Change Pack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47135" y="1874918"/>
            <a:ext cx="3139665" cy="406309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4300" y="6277302"/>
            <a:ext cx="5486400" cy="523220"/>
          </a:xfrm>
          <a:prstGeom prst="rect">
            <a:avLst/>
          </a:prstGeom>
        </p:spPr>
        <p:txBody>
          <a:bodyPr wrap="square">
            <a:spAutoFit/>
          </a:bodyPr>
          <a:lstStyle/>
          <a:p>
            <a:r>
              <a:rPr lang="en-US" sz="1400" dirty="0" smtClean="0">
                <a:solidFill>
                  <a:schemeClr val="tx2"/>
                </a:solidFill>
                <a:latin typeface="Calibri Light" panose="020F0302020204030204" pitchFamily="34" charset="0"/>
              </a:rPr>
              <a:t>Link: </a:t>
            </a:r>
            <a:r>
              <a:rPr lang="en-US" sz="1400" dirty="0" smtClean="0">
                <a:solidFill>
                  <a:srgbClr val="FF0000"/>
                </a:solidFill>
                <a:latin typeface="Calibri Light" panose="020F0302020204030204" pitchFamily="34" charset="0"/>
                <a:hlinkClick r:id="rId4"/>
              </a:rPr>
              <a:t>https</a:t>
            </a:r>
            <a:r>
              <a:rPr lang="en-US" sz="1400" dirty="0">
                <a:solidFill>
                  <a:srgbClr val="FF0000"/>
                </a:solidFill>
                <a:latin typeface="Calibri Light" panose="020F0302020204030204" pitchFamily="34" charset="0"/>
                <a:hlinkClick r:id="rId4"/>
              </a:rPr>
              <a:t>://</a:t>
            </a:r>
            <a:r>
              <a:rPr lang="en-US" sz="1400" dirty="0" smtClean="0">
                <a:solidFill>
                  <a:srgbClr val="FF0000"/>
                </a:solidFill>
                <a:latin typeface="Calibri Light" panose="020F0302020204030204" pitchFamily="34" charset="0"/>
                <a:hlinkClick r:id="rId4"/>
              </a:rPr>
              <a:t>www.fpntc.org/resources/contraceptive-access-change-package</a:t>
            </a:r>
            <a:r>
              <a:rPr lang="en-US" sz="1400" dirty="0" smtClean="0">
                <a:solidFill>
                  <a:srgbClr val="FF0000"/>
                </a:solidFill>
                <a:latin typeface="Calibri Light" panose="020F0302020204030204" pitchFamily="34" charset="0"/>
              </a:rPr>
              <a:t> </a:t>
            </a:r>
            <a:endParaRPr lang="en-US" sz="1400" dirty="0">
              <a:solidFill>
                <a:srgbClr val="FF0000"/>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3</a:t>
            </a:fld>
            <a:endParaRPr lang="en-US"/>
          </a:p>
        </p:txBody>
      </p:sp>
    </p:spTree>
    <p:extLst>
      <p:ext uri="{BB962C8B-B14F-4D97-AF65-F5344CB8AC3E}">
        <p14:creationId xmlns:p14="http://schemas.microsoft.com/office/powerpoint/2010/main" val="1335980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Defining Same-Visit Access</a:t>
            </a:r>
            <a:endParaRPr lang="en-US" dirty="0"/>
          </a:p>
        </p:txBody>
      </p:sp>
      <p:sp>
        <p:nvSpPr>
          <p:cNvPr id="3" name="Content Placeholder 2"/>
          <p:cNvSpPr>
            <a:spLocks noGrp="1"/>
          </p:cNvSpPr>
          <p:nvPr>
            <p:ph idx="1"/>
          </p:nvPr>
        </p:nvSpPr>
        <p:spPr/>
        <p:txBody>
          <a:bodyPr/>
          <a:lstStyle/>
          <a:p>
            <a:pPr>
              <a:spcAft>
                <a:spcPts val="600"/>
              </a:spcAft>
            </a:pPr>
            <a:r>
              <a:rPr lang="en-US" sz="2800" dirty="0" smtClean="0"/>
              <a:t>“Same-visit” access to all methods means that during a single visit, clients can </a:t>
            </a:r>
            <a:r>
              <a:rPr lang="en-US" sz="2800" b="1" dirty="0" smtClean="0"/>
              <a:t>request a method and leave their visit </a:t>
            </a:r>
            <a:r>
              <a:rPr lang="en-US" sz="2800" dirty="0" smtClean="0"/>
              <a:t>with that selected method* </a:t>
            </a:r>
          </a:p>
          <a:p>
            <a:pPr lvl="1">
              <a:spcAft>
                <a:spcPts val="600"/>
              </a:spcAft>
            </a:pPr>
            <a:r>
              <a:rPr lang="en-US" sz="2600" dirty="0" smtClean="0">
                <a:solidFill>
                  <a:schemeClr val="accent6"/>
                </a:solidFill>
              </a:rPr>
              <a:t>Not requiring clients to come back for new appointment on a different day, or later the same day </a:t>
            </a:r>
          </a:p>
          <a:p>
            <a:pPr>
              <a:spcAft>
                <a:spcPts val="600"/>
              </a:spcAft>
            </a:pPr>
            <a:r>
              <a:rPr lang="en-US" sz="2800" dirty="0" smtClean="0"/>
              <a:t>Option should be </a:t>
            </a:r>
            <a:r>
              <a:rPr lang="en-US" sz="2800" b="1" dirty="0" smtClean="0"/>
              <a:t>available</a:t>
            </a:r>
            <a:r>
              <a:rPr lang="en-US" sz="2800" dirty="0" smtClean="0"/>
              <a:t> to clients</a:t>
            </a:r>
          </a:p>
          <a:p>
            <a:pPr lvl="1">
              <a:spcAft>
                <a:spcPts val="600"/>
              </a:spcAft>
            </a:pPr>
            <a:r>
              <a:rPr lang="en-US" sz="2600" dirty="0" smtClean="0">
                <a:solidFill>
                  <a:schemeClr val="accent6"/>
                </a:solidFill>
              </a:rPr>
              <a:t>Regardless </a:t>
            </a:r>
            <a:r>
              <a:rPr lang="en-US" sz="2600" dirty="0">
                <a:solidFill>
                  <a:schemeClr val="accent6"/>
                </a:solidFill>
              </a:rPr>
              <a:t>of reason for initial visit</a:t>
            </a:r>
          </a:p>
          <a:p>
            <a:pPr lvl="1">
              <a:spcAft>
                <a:spcPts val="600"/>
              </a:spcAft>
            </a:pPr>
            <a:r>
              <a:rPr lang="en-US" sz="2600" dirty="0">
                <a:solidFill>
                  <a:schemeClr val="accent6"/>
                </a:solidFill>
              </a:rPr>
              <a:t>N</a:t>
            </a:r>
            <a:r>
              <a:rPr lang="en-US" sz="2600" dirty="0" smtClean="0">
                <a:solidFill>
                  <a:schemeClr val="accent6"/>
                </a:solidFill>
              </a:rPr>
              <a:t>ot </a:t>
            </a:r>
            <a:r>
              <a:rPr lang="en-US" sz="2600" dirty="0">
                <a:solidFill>
                  <a:schemeClr val="accent6"/>
                </a:solidFill>
              </a:rPr>
              <a:t>expected </a:t>
            </a:r>
            <a:r>
              <a:rPr lang="en-US" sz="2600" dirty="0" smtClean="0">
                <a:solidFill>
                  <a:schemeClr val="accent6"/>
                </a:solidFill>
              </a:rPr>
              <a:t>that this will work for all clients</a:t>
            </a:r>
          </a:p>
        </p:txBody>
      </p:sp>
      <p:sp>
        <p:nvSpPr>
          <p:cNvPr id="6" name="Rectangle 5"/>
          <p:cNvSpPr/>
          <p:nvPr/>
        </p:nvSpPr>
        <p:spPr>
          <a:xfrm>
            <a:off x="0" y="6477000"/>
            <a:ext cx="6629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*When the provider can </a:t>
            </a:r>
            <a:r>
              <a:rPr lang="en-US" sz="1600" dirty="0">
                <a:solidFill>
                  <a:schemeClr val="tx2"/>
                </a:solidFill>
                <a:latin typeface="Calibri Light" panose="020F0302020204030204" pitchFamily="34" charset="0"/>
              </a:rPr>
              <a:t>be reasonably </a:t>
            </a:r>
            <a:r>
              <a:rPr lang="en-US" sz="1600" dirty="0" smtClean="0">
                <a:solidFill>
                  <a:schemeClr val="tx2"/>
                </a:solidFill>
                <a:latin typeface="Calibri Light" panose="020F0302020204030204" pitchFamily="34" charset="0"/>
              </a:rPr>
              <a:t>certain that the client is </a:t>
            </a:r>
            <a:r>
              <a:rPr lang="en-US" sz="1600" dirty="0">
                <a:solidFill>
                  <a:schemeClr val="tx2"/>
                </a:solidFill>
                <a:latin typeface="Calibri Light" panose="020F0302020204030204" pitchFamily="34" charset="0"/>
              </a:rPr>
              <a:t>not </a:t>
            </a:r>
            <a:r>
              <a:rPr lang="en-US" sz="1600" dirty="0" smtClean="0">
                <a:solidFill>
                  <a:schemeClr val="tx2"/>
                </a:solidFill>
                <a:latin typeface="Calibri Light" panose="020F0302020204030204" pitchFamily="34" charset="0"/>
              </a:rPr>
              <a:t>pregnant</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4</a:t>
            </a:fld>
            <a:endParaRPr lang="en-US" dirty="0"/>
          </a:p>
        </p:txBody>
      </p:sp>
    </p:spTree>
    <p:extLst>
      <p:ext uri="{BB962C8B-B14F-4D97-AF65-F5344CB8AC3E}">
        <p14:creationId xmlns:p14="http://schemas.microsoft.com/office/powerpoint/2010/main" val="157064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Video Screenshot Initiating Long-Acting Contraceptive Methods Same-Visit: The Provider Persp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616" y="2227900"/>
            <a:ext cx="6671184" cy="374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57200" y="274638"/>
            <a:ext cx="6019800" cy="1554162"/>
          </a:xfrm>
        </p:spPr>
        <p:txBody>
          <a:bodyPr/>
          <a:lstStyle/>
          <a:p>
            <a:r>
              <a:rPr lang="en-US" dirty="0"/>
              <a:t>Initiating Long-Acting Contraceptive Methods Same-Visit: The Provider </a:t>
            </a:r>
            <a:r>
              <a:rPr lang="en-US" dirty="0" smtClean="0"/>
              <a:t>Perspective</a:t>
            </a:r>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5</a:t>
            </a:fld>
            <a:endParaRPr lang="en-US"/>
          </a:p>
        </p:txBody>
      </p:sp>
      <p:sp>
        <p:nvSpPr>
          <p:cNvPr id="14" name="Rectangle 13"/>
          <p:cNvSpPr/>
          <p:nvPr/>
        </p:nvSpPr>
        <p:spPr>
          <a:xfrm>
            <a:off x="152400" y="6277302"/>
            <a:ext cx="6629400" cy="523220"/>
          </a:xfrm>
          <a:prstGeom prst="rect">
            <a:avLst/>
          </a:prstGeom>
        </p:spPr>
        <p:txBody>
          <a:bodyPr wrap="square">
            <a:spAutoFit/>
          </a:bodyPr>
          <a:lstStyle/>
          <a:p>
            <a:r>
              <a:rPr lang="en-US" sz="1400" dirty="0" smtClean="0">
                <a:solidFill>
                  <a:schemeClr val="tx1">
                    <a:lumMod val="75000"/>
                    <a:lumOff val="25000"/>
                  </a:schemeClr>
                </a:solidFill>
                <a:latin typeface="Calibri Light" panose="020F0302020204030204" pitchFamily="34" charset="0"/>
              </a:rPr>
              <a:t>Link: </a:t>
            </a:r>
            <a:r>
              <a:rPr lang="en-US" sz="1400" u="sng" dirty="0">
                <a:latin typeface="Calibri Light" panose="020F0302020204030204" pitchFamily="34" charset="0"/>
                <a:hlinkClick r:id="rId4"/>
              </a:rPr>
              <a:t>https://</a:t>
            </a:r>
            <a:r>
              <a:rPr lang="en-US" sz="1400" u="sng" dirty="0" smtClean="0">
                <a:latin typeface="Calibri Light" panose="020F0302020204030204" pitchFamily="34" charset="0"/>
                <a:hlinkClick r:id="rId4"/>
              </a:rPr>
              <a:t>www.fpntc.org/resources/initiating-long-acting-contraceptive-methods-same-visit-provider-perspective</a:t>
            </a:r>
            <a:r>
              <a:rPr lang="en-US" sz="1400" u="sng" dirty="0" smtClean="0">
                <a:latin typeface="Calibri Light" panose="020F0302020204030204" pitchFamily="34" charset="0"/>
              </a:rPr>
              <a:t> </a:t>
            </a:r>
            <a:endParaRPr lang="en-US" sz="1400" dirty="0">
              <a:solidFill>
                <a:schemeClr val="tx1">
                  <a:lumMod val="75000"/>
                  <a:lumOff val="25000"/>
                </a:schemeClr>
              </a:solidFill>
              <a:latin typeface="Calibri Light" panose="020F0302020204030204" pitchFamily="34" charset="0"/>
            </a:endParaRPr>
          </a:p>
        </p:txBody>
      </p:sp>
      <p:sp>
        <p:nvSpPr>
          <p:cNvPr id="8" name="Rectangle 7" title="Colored Rectangle"/>
          <p:cNvSpPr/>
          <p:nvPr/>
        </p:nvSpPr>
        <p:spPr>
          <a:xfrm>
            <a:off x="1253616" y="4876800"/>
            <a:ext cx="6671184" cy="10668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p:cNvSpPr txBox="1"/>
          <p:nvPr/>
        </p:nvSpPr>
        <p:spPr>
          <a:xfrm>
            <a:off x="1253616" y="4876800"/>
            <a:ext cx="5804973" cy="830997"/>
          </a:xfrm>
          <a:prstGeom prst="rect">
            <a:avLst/>
          </a:prstGeom>
          <a:noFill/>
        </p:spPr>
        <p:txBody>
          <a:bodyPr wrap="square" rtlCol="0">
            <a:spAutoFit/>
          </a:bodyPr>
          <a:lstStyle/>
          <a:p>
            <a:r>
              <a:rPr lang="en-US" sz="2400" b="1" dirty="0">
                <a:solidFill>
                  <a:schemeClr val="bg1"/>
                </a:solidFill>
                <a:latin typeface="Calibri Light" panose="020F0302020204030204" pitchFamily="34" charset="0"/>
              </a:rPr>
              <a:t>Initiating Long-Acting Contraceptive Methods Same-Visit: The Provider Perspective</a:t>
            </a:r>
          </a:p>
        </p:txBody>
      </p:sp>
    </p:spTree>
    <p:extLst>
      <p:ext uri="{BB962C8B-B14F-4D97-AF65-F5344CB8AC3E}">
        <p14:creationId xmlns:p14="http://schemas.microsoft.com/office/powerpoint/2010/main" val="4213684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Same-Visit Access</a:t>
            </a:r>
            <a:endParaRPr lang="en-US" dirty="0"/>
          </a:p>
        </p:txBody>
      </p:sp>
      <p:sp>
        <p:nvSpPr>
          <p:cNvPr id="3" name="Content Placeholder 2"/>
          <p:cNvSpPr>
            <a:spLocks noGrp="1"/>
          </p:cNvSpPr>
          <p:nvPr>
            <p:ph idx="1"/>
          </p:nvPr>
        </p:nvSpPr>
        <p:spPr/>
        <p:txBody>
          <a:bodyPr/>
          <a:lstStyle/>
          <a:p>
            <a:pPr>
              <a:spcAft>
                <a:spcPts val="1200"/>
              </a:spcAft>
            </a:pPr>
            <a:r>
              <a:rPr lang="en-US" sz="2800" dirty="0" smtClean="0"/>
              <a:t>There is </a:t>
            </a:r>
            <a:r>
              <a:rPr lang="en-US" sz="2800" b="1" dirty="0" smtClean="0">
                <a:solidFill>
                  <a:schemeClr val="accent6"/>
                </a:solidFill>
              </a:rPr>
              <a:t>no medical reason to routinely require multiple visits</a:t>
            </a:r>
            <a:r>
              <a:rPr lang="en-US" sz="2800" dirty="0" smtClean="0">
                <a:solidFill>
                  <a:schemeClr val="accent6"/>
                </a:solidFill>
              </a:rPr>
              <a:t> </a:t>
            </a:r>
            <a:r>
              <a:rPr lang="en-US" sz="2800" dirty="0" smtClean="0"/>
              <a:t>to initiate any contraceptive method, if the provider can be reasonably certain that the client is not pregnant</a:t>
            </a:r>
          </a:p>
          <a:p>
            <a:pPr>
              <a:spcAft>
                <a:spcPts val="1200"/>
              </a:spcAft>
            </a:pPr>
            <a:r>
              <a:rPr lang="en-US" sz="2800" dirty="0" smtClean="0"/>
              <a:t>CDC and ACOG agree that </a:t>
            </a:r>
            <a:r>
              <a:rPr lang="en-US" sz="2800" b="1" dirty="0" smtClean="0">
                <a:solidFill>
                  <a:schemeClr val="accent6"/>
                </a:solidFill>
              </a:rPr>
              <a:t>clinicians can provide the client’s method of choice in a single visit</a:t>
            </a:r>
            <a:r>
              <a:rPr lang="en-US" sz="2800" dirty="0" smtClean="0"/>
              <a:t>, unless additional testing is medically indicated</a:t>
            </a:r>
          </a:p>
          <a:p>
            <a:pPr>
              <a:spcAft>
                <a:spcPts val="1200"/>
              </a:spcAft>
            </a:pPr>
            <a:r>
              <a:rPr lang="en-US" sz="2800" dirty="0" smtClean="0"/>
              <a:t>Use the Quick Start method to initiate contraceptive methods same-visit</a:t>
            </a:r>
            <a:endParaRPr lang="en-US" sz="2800" dirty="0"/>
          </a:p>
        </p:txBody>
      </p:sp>
      <p:sp>
        <p:nvSpPr>
          <p:cNvPr id="4" name="Slide Number Placeholder 3"/>
          <p:cNvSpPr>
            <a:spLocks noGrp="1"/>
          </p:cNvSpPr>
          <p:nvPr>
            <p:ph type="sldNum" sz="quarter" idx="10"/>
          </p:nvPr>
        </p:nvSpPr>
        <p:spPr/>
        <p:txBody>
          <a:bodyPr/>
          <a:lstStyle/>
          <a:p>
            <a:fld id="{1C72A743-7727-4FBA-9DB1-7B919BB1984B}" type="slidenum">
              <a:rPr lang="en-US" smtClean="0"/>
              <a:pPr/>
              <a:t>6</a:t>
            </a:fld>
            <a:endParaRPr lang="en-US"/>
          </a:p>
        </p:txBody>
      </p:sp>
    </p:spTree>
    <p:extLst>
      <p:ext uri="{BB962C8B-B14F-4D97-AF65-F5344CB8AC3E}">
        <p14:creationId xmlns:p14="http://schemas.microsoft.com/office/powerpoint/2010/main" val="119507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title="Quick Start Algorithm Part 2"/>
          <p:cNvPicPr>
            <a:picLocks noChangeAspect="1" noChangeArrowheads="1"/>
          </p:cNvPicPr>
          <p:nvPr/>
        </p:nvPicPr>
        <p:blipFill rotWithShape="1">
          <a:blip r:embed="rId3">
            <a:extLst>
              <a:ext uri="{28A0092B-C50C-407E-A947-70E740481C1C}">
                <a14:useLocalDpi xmlns:a14="http://schemas.microsoft.com/office/drawing/2010/main" val="0"/>
              </a:ext>
            </a:extLst>
          </a:blip>
          <a:srcRect l="4615" b="9315"/>
          <a:stretch/>
        </p:blipFill>
        <p:spPr bwMode="auto">
          <a:xfrm>
            <a:off x="0" y="152400"/>
            <a:ext cx="4724400" cy="58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title="Quick Start Algorithm Part 1"/>
          <p:cNvPicPr>
            <a:picLocks noChangeAspect="1" noChangeArrowheads="1"/>
          </p:cNvPicPr>
          <p:nvPr/>
        </p:nvPicPr>
        <p:blipFill rotWithShape="1">
          <a:blip r:embed="rId4">
            <a:extLst>
              <a:ext uri="{28A0092B-C50C-407E-A947-70E740481C1C}">
                <a14:useLocalDpi xmlns:a14="http://schemas.microsoft.com/office/drawing/2010/main" val="0"/>
              </a:ext>
            </a:extLst>
          </a:blip>
          <a:srcRect r="5215" b="8711"/>
          <a:stretch/>
        </p:blipFill>
        <p:spPr bwMode="auto">
          <a:xfrm>
            <a:off x="4572000" y="0"/>
            <a:ext cx="4550229" cy="579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 y="6483704"/>
            <a:ext cx="5638800" cy="307777"/>
          </a:xfrm>
          <a:prstGeom prst="rect">
            <a:avLst/>
          </a:prstGeom>
        </p:spPr>
        <p:txBody>
          <a:bodyPr wrap="square">
            <a:spAutoFit/>
          </a:bodyPr>
          <a:lstStyle/>
          <a:p>
            <a:r>
              <a:rPr lang="en-US" sz="1400" dirty="0" smtClean="0">
                <a:latin typeface="Calibri Light" panose="020F0302020204030204" pitchFamily="34" charset="0"/>
              </a:rPr>
              <a:t>Link: </a:t>
            </a:r>
            <a:r>
              <a:rPr lang="en-US" sz="1400" dirty="0" smtClean="0">
                <a:latin typeface="Calibri Light" panose="020F0302020204030204" pitchFamily="34" charset="0"/>
                <a:hlinkClick r:id="rId5"/>
              </a:rPr>
              <a:t>https</a:t>
            </a:r>
            <a:r>
              <a:rPr lang="en-US" sz="1400" dirty="0">
                <a:latin typeface="Calibri Light" panose="020F0302020204030204" pitchFamily="34" charset="0"/>
                <a:hlinkClick r:id="rId5"/>
              </a:rPr>
              <a:t>://</a:t>
            </a:r>
            <a:r>
              <a:rPr lang="en-US" sz="1400" dirty="0" smtClean="0">
                <a:latin typeface="Calibri Light" panose="020F0302020204030204" pitchFamily="34" charset="0"/>
                <a:hlinkClick r:id="rId5"/>
              </a:rPr>
              <a:t>www.fpntc.org/resources/quick-start-algorithm</a:t>
            </a:r>
            <a:r>
              <a:rPr lang="en-US" sz="1400" dirty="0" smtClean="0">
                <a:latin typeface="Calibri Light" panose="020F0302020204030204" pitchFamily="34" charset="0"/>
              </a:rPr>
              <a:t> </a:t>
            </a:r>
            <a:endParaRPr lang="en-US" sz="1400" dirty="0">
              <a:latin typeface="Calibri Light" panose="020F0302020204030204" pitchFamily="34" charset="0"/>
            </a:endParaRPr>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7</a:t>
            </a:fld>
            <a:endParaRPr lang="en-US"/>
          </a:p>
        </p:txBody>
      </p:sp>
    </p:spTree>
    <p:extLst>
      <p:ext uri="{BB962C8B-B14F-4D97-AF65-F5344CB8AC3E}">
        <p14:creationId xmlns:p14="http://schemas.microsoft.com/office/powerpoint/2010/main" val="41040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sz="3600" dirty="0" smtClean="0"/>
              <a:t>How to Be Reasonably Certain </a:t>
            </a:r>
            <a:br>
              <a:rPr lang="en-US" sz="3600" dirty="0" smtClean="0"/>
            </a:br>
            <a:r>
              <a:rPr lang="en-US" sz="3600" dirty="0" smtClean="0"/>
              <a:t>a Client is Not Pregnant (CDC)</a:t>
            </a:r>
            <a:endParaRPr lang="en-US" sz="3600"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sz="2600" dirty="0" smtClean="0"/>
              <a:t>The client has no </a:t>
            </a:r>
            <a:r>
              <a:rPr lang="en-US" sz="2600" dirty="0"/>
              <a:t>symptoms or signs of pregnancy and </a:t>
            </a:r>
            <a:r>
              <a:rPr lang="en-US" sz="2600" dirty="0" smtClean="0"/>
              <a:t>meets any </a:t>
            </a:r>
            <a:r>
              <a:rPr lang="en-US" sz="2600" dirty="0"/>
              <a:t>one of the following </a:t>
            </a:r>
            <a:r>
              <a:rPr lang="en-US" sz="2600" dirty="0" smtClean="0"/>
              <a:t>criteria</a:t>
            </a:r>
            <a:r>
              <a:rPr lang="en-US" sz="2600" dirty="0"/>
              <a:t>: </a:t>
            </a:r>
          </a:p>
          <a:p>
            <a:pPr marL="914400" lvl="1" indent="-457200">
              <a:buFont typeface="Wingdings" panose="05000000000000000000" pitchFamily="2" charset="2"/>
              <a:buChar char="q"/>
            </a:pPr>
            <a:r>
              <a:rPr lang="en-US" sz="2100" dirty="0" smtClean="0">
                <a:solidFill>
                  <a:schemeClr val="accent6"/>
                </a:solidFill>
              </a:rPr>
              <a:t>is </a:t>
            </a:r>
            <a:r>
              <a:rPr lang="en-US" sz="2100" dirty="0">
                <a:solidFill>
                  <a:schemeClr val="accent6"/>
                </a:solidFill>
              </a:rPr>
              <a:t>≤7 days after the start of normal menses </a:t>
            </a:r>
          </a:p>
          <a:p>
            <a:pPr marL="914400" lvl="1" indent="-457200">
              <a:buFont typeface="Wingdings" panose="05000000000000000000" pitchFamily="2" charset="2"/>
              <a:buChar char="q"/>
            </a:pPr>
            <a:r>
              <a:rPr lang="en-US" sz="2100" dirty="0" smtClean="0">
                <a:solidFill>
                  <a:schemeClr val="accent6"/>
                </a:solidFill>
              </a:rPr>
              <a:t>has </a:t>
            </a:r>
            <a:r>
              <a:rPr lang="en-US" sz="2100" dirty="0">
                <a:solidFill>
                  <a:schemeClr val="accent6"/>
                </a:solidFill>
              </a:rPr>
              <a:t>not had sexual intercourse since </a:t>
            </a:r>
            <a:r>
              <a:rPr lang="en-US" sz="2100" dirty="0" smtClean="0">
                <a:solidFill>
                  <a:schemeClr val="accent6"/>
                </a:solidFill>
              </a:rPr>
              <a:t>the </a:t>
            </a:r>
            <a:r>
              <a:rPr lang="en-US" sz="2100" dirty="0">
                <a:solidFill>
                  <a:schemeClr val="accent6"/>
                </a:solidFill>
              </a:rPr>
              <a:t>start of last normal menses </a:t>
            </a:r>
          </a:p>
          <a:p>
            <a:pPr marL="914400" lvl="1" indent="-457200">
              <a:buFont typeface="Wingdings" panose="05000000000000000000" pitchFamily="2" charset="2"/>
              <a:buChar char="q"/>
            </a:pPr>
            <a:r>
              <a:rPr lang="en-US" sz="2100" dirty="0" smtClean="0">
                <a:solidFill>
                  <a:schemeClr val="accent6"/>
                </a:solidFill>
              </a:rPr>
              <a:t>has </a:t>
            </a:r>
            <a:r>
              <a:rPr lang="en-US" sz="2100" dirty="0">
                <a:solidFill>
                  <a:schemeClr val="accent6"/>
                </a:solidFill>
              </a:rPr>
              <a:t>been correctly and consistently using a reliable method of contraception </a:t>
            </a:r>
          </a:p>
          <a:p>
            <a:pPr marL="914400" lvl="1" indent="-457200">
              <a:buFont typeface="Wingdings" panose="05000000000000000000" pitchFamily="2" charset="2"/>
              <a:buChar char="q"/>
            </a:pPr>
            <a:r>
              <a:rPr lang="en-US" sz="2100" dirty="0" smtClean="0">
                <a:solidFill>
                  <a:schemeClr val="accent6"/>
                </a:solidFill>
              </a:rPr>
              <a:t>is </a:t>
            </a:r>
            <a:r>
              <a:rPr lang="en-US" sz="2100" dirty="0">
                <a:solidFill>
                  <a:schemeClr val="accent6"/>
                </a:solidFill>
              </a:rPr>
              <a:t>≤7 days after spontaneous or induced abortion </a:t>
            </a:r>
          </a:p>
          <a:p>
            <a:pPr marL="914400" lvl="1" indent="-457200">
              <a:buFont typeface="Wingdings" panose="05000000000000000000" pitchFamily="2" charset="2"/>
              <a:buChar char="q"/>
            </a:pPr>
            <a:r>
              <a:rPr lang="en-US" sz="2100" dirty="0" smtClean="0">
                <a:solidFill>
                  <a:schemeClr val="accent6"/>
                </a:solidFill>
              </a:rPr>
              <a:t>is </a:t>
            </a:r>
            <a:r>
              <a:rPr lang="en-US" sz="2100" dirty="0">
                <a:solidFill>
                  <a:schemeClr val="accent6"/>
                </a:solidFill>
              </a:rPr>
              <a:t>within 4 weeks postpartum </a:t>
            </a:r>
          </a:p>
          <a:p>
            <a:pPr marL="914400" lvl="1" indent="-457200">
              <a:buFont typeface="Wingdings" panose="05000000000000000000" pitchFamily="2" charset="2"/>
              <a:buChar char="q"/>
            </a:pPr>
            <a:r>
              <a:rPr lang="en-US" sz="2100" dirty="0" smtClean="0">
                <a:solidFill>
                  <a:schemeClr val="accent6"/>
                </a:solidFill>
              </a:rPr>
              <a:t>is </a:t>
            </a:r>
            <a:r>
              <a:rPr lang="en-US" sz="2100" dirty="0">
                <a:solidFill>
                  <a:schemeClr val="accent6"/>
                </a:solidFill>
              </a:rPr>
              <a:t>fully or nearly fully breastfeeding (exclusively breastfeeding or the vast majority [≥85%] of feeds are breastfeeds), amenorrheic, and </a:t>
            </a:r>
            <a:r>
              <a:rPr lang="en-US" sz="2100" dirty="0" smtClean="0">
                <a:solidFill>
                  <a:schemeClr val="accent6"/>
                </a:solidFill>
              </a:rPr>
              <a:t>&lt;6 months postpartum</a:t>
            </a:r>
            <a:endParaRPr lang="en-US" sz="2100" dirty="0">
              <a:solidFill>
                <a:schemeClr val="accent6"/>
              </a:solidFill>
            </a:endParaRPr>
          </a:p>
        </p:txBody>
      </p:sp>
      <p:sp>
        <p:nvSpPr>
          <p:cNvPr id="5" name="Rectangle 4"/>
          <p:cNvSpPr/>
          <p:nvPr/>
        </p:nvSpPr>
        <p:spPr>
          <a:xfrm>
            <a:off x="0" y="6019800"/>
            <a:ext cx="6781800" cy="738664"/>
          </a:xfrm>
          <a:prstGeom prst="rect">
            <a:avLst/>
          </a:prstGeom>
        </p:spPr>
        <p:txBody>
          <a:bodyPr wrap="square">
            <a:spAutoFit/>
          </a:bodyPr>
          <a:lstStyle/>
          <a:p>
            <a:r>
              <a:rPr lang="en-US" sz="1400" dirty="0" smtClean="0">
                <a:solidFill>
                  <a:schemeClr val="tx1">
                    <a:lumMod val="75000"/>
                    <a:lumOff val="25000"/>
                  </a:schemeClr>
                </a:solidFill>
                <a:latin typeface="Calibri Light" panose="020F0302020204030204" pitchFamily="34" charset="0"/>
              </a:rPr>
              <a:t>US </a:t>
            </a:r>
            <a:r>
              <a:rPr lang="en-US" sz="1400" dirty="0">
                <a:solidFill>
                  <a:schemeClr val="tx1">
                    <a:lumMod val="75000"/>
                    <a:lumOff val="25000"/>
                  </a:schemeClr>
                </a:solidFill>
                <a:latin typeface="Calibri Light" panose="020F0302020204030204" pitchFamily="34" charset="0"/>
              </a:rPr>
              <a:t>Selected Practice Recommendations for Contraceptive Use, </a:t>
            </a:r>
            <a:r>
              <a:rPr lang="en-US" sz="1400" dirty="0" smtClean="0">
                <a:solidFill>
                  <a:schemeClr val="tx1">
                    <a:lumMod val="75000"/>
                    <a:lumOff val="25000"/>
                  </a:schemeClr>
                </a:solidFill>
                <a:latin typeface="Calibri Light" panose="020F0302020204030204" pitchFamily="34" charset="0"/>
              </a:rPr>
              <a:t>2016</a:t>
            </a:r>
          </a:p>
          <a:p>
            <a:r>
              <a:rPr lang="en-US" sz="1400" dirty="0" smtClean="0">
                <a:solidFill>
                  <a:schemeClr val="tx1">
                    <a:lumMod val="75000"/>
                    <a:lumOff val="25000"/>
                  </a:schemeClr>
                </a:solidFill>
                <a:latin typeface="Calibri Light" panose="020F0302020204030204" pitchFamily="34" charset="0"/>
              </a:rPr>
              <a:t>Link</a:t>
            </a:r>
            <a:r>
              <a:rPr lang="en-US" sz="1400" dirty="0" smtClean="0">
                <a:latin typeface="Calibri Light" panose="020F0302020204030204" pitchFamily="34" charset="0"/>
              </a:rPr>
              <a:t>: </a:t>
            </a:r>
            <a:r>
              <a:rPr lang="en-US" sz="1400" u="sng" dirty="0">
                <a:latin typeface="Calibri Light" panose="020F0302020204030204" pitchFamily="34" charset="0"/>
                <a:hlinkClick r:id="rId3"/>
              </a:rPr>
              <a:t>https://www.fpntc.org/resources/how-be-reasonably-certain-patient-not-pregnant-and-when-start-contraceptive-methods-palm</a:t>
            </a:r>
            <a:endParaRPr lang="en-US" sz="14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8</a:t>
            </a:fld>
            <a:endParaRPr lang="en-US"/>
          </a:p>
        </p:txBody>
      </p:sp>
    </p:spTree>
    <p:extLst>
      <p:ext uri="{BB962C8B-B14F-4D97-AF65-F5344CB8AC3E}">
        <p14:creationId xmlns:p14="http://schemas.microsoft.com/office/powerpoint/2010/main" val="3776822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title="When to Start Using Specific Contraceptive Methods"/>
          <p:cNvPicPr>
            <a:picLocks noChangeAspect="1" noChangeArrowheads="1"/>
          </p:cNvPicPr>
          <p:nvPr/>
        </p:nvPicPr>
        <p:blipFill rotWithShape="1">
          <a:blip r:embed="rId3">
            <a:extLst>
              <a:ext uri="{28A0092B-C50C-407E-A947-70E740481C1C}">
                <a14:useLocalDpi xmlns:a14="http://schemas.microsoft.com/office/drawing/2010/main" val="0"/>
              </a:ext>
            </a:extLst>
          </a:blip>
          <a:srcRect l="-855" r="-1846"/>
          <a:stretch/>
        </p:blipFill>
        <p:spPr bwMode="auto">
          <a:xfrm>
            <a:off x="0" y="1"/>
            <a:ext cx="9144000" cy="6857999"/>
          </a:xfrm>
          <a:prstGeom prst="rect">
            <a:avLst/>
          </a:prstGeom>
          <a:solidFill>
            <a:schemeClr val="bg1"/>
          </a:solidFill>
          <a:ln>
            <a:noFill/>
          </a:ln>
        </p:spPr>
      </p:pic>
      <p:sp>
        <p:nvSpPr>
          <p:cNvPr id="6" name="Rectangle 5" title="Rectangle around Contraceptive Methods and when to start"/>
          <p:cNvSpPr/>
          <p:nvPr/>
        </p:nvSpPr>
        <p:spPr>
          <a:xfrm>
            <a:off x="3050241" y="690282"/>
            <a:ext cx="2664759" cy="4034118"/>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9</a:t>
            </a:fld>
            <a:endParaRPr lang="en-US"/>
          </a:p>
        </p:txBody>
      </p:sp>
    </p:spTree>
    <p:extLst>
      <p:ext uri="{BB962C8B-B14F-4D97-AF65-F5344CB8AC3E}">
        <p14:creationId xmlns:p14="http://schemas.microsoft.com/office/powerpoint/2010/main" val="2481498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934006"/>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10815</TotalTime>
  <Words>5859</Words>
  <Application>Microsoft Office PowerPoint</Application>
  <PresentationFormat>On-screen Show (4:3)</PresentationFormat>
  <Paragraphs>422</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Gotham Bold</vt:lpstr>
      <vt:lpstr>Gotham Book</vt:lpstr>
      <vt:lpstr>Wingdings</vt:lpstr>
      <vt:lpstr>Office Theme</vt:lpstr>
      <vt:lpstr>1_Office Theme</vt:lpstr>
      <vt:lpstr>Same-Visit Contraception: Implementation Strategies  for Clinic Staff</vt:lpstr>
      <vt:lpstr>Meeting Objectives</vt:lpstr>
      <vt:lpstr>Contraceptive Access Change Package</vt:lpstr>
      <vt:lpstr>Defining Same-Visit Access</vt:lpstr>
      <vt:lpstr>Initiating Long-Acting Contraceptive Methods Same-Visit: The Provider Perspective</vt:lpstr>
      <vt:lpstr>Rationale for Same-Visit Access</vt:lpstr>
      <vt:lpstr>PowerPoint Presentation</vt:lpstr>
      <vt:lpstr>How to Be Reasonably Certain  a Client is Not Pregnant (CDC)</vt:lpstr>
      <vt:lpstr>PowerPoint Presentation</vt:lpstr>
      <vt:lpstr>PowerPoint Presentation</vt:lpstr>
      <vt:lpstr>Additional Visits are a Barrier for Clients</vt:lpstr>
      <vt:lpstr>Clients are Busy</vt:lpstr>
      <vt:lpstr>Client Satisfaction</vt:lpstr>
      <vt:lpstr>Our Policy</vt:lpstr>
      <vt:lpstr>Our Policy (cont.)</vt:lpstr>
      <vt:lpstr>What Methods are Available Same-Visit?</vt:lpstr>
      <vt:lpstr>Why is It Challenging to Offer  Some Methods Same-Visit?</vt:lpstr>
      <vt:lpstr>Domains of Same-Visit Contraception Implementation</vt:lpstr>
      <vt:lpstr>Stock Devices and Make Supplies Readily Available</vt:lpstr>
      <vt:lpstr>Adjust Systems for Efficient  and Sustainable Service Delivery</vt:lpstr>
      <vt:lpstr>Engage, Train, and Support All Staff</vt:lpstr>
      <vt:lpstr>Brainstorm Improvement Ideas</vt:lpstr>
      <vt:lpstr>Implementation Plan</vt:lpstr>
      <vt:lpstr>Case Study Videos</vt:lpstr>
      <vt:lpstr>We’re not alone!</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Systems for Same-Visit Provision of All Methods (Best Practice 3)</dc:title>
  <dc:creator>FPNTC;OPA</dc:creator>
  <cp:lastModifiedBy>Katie DeAngelis</cp:lastModifiedBy>
  <cp:revision>198</cp:revision>
  <cp:lastPrinted>2019-04-19T13:07:51Z</cp:lastPrinted>
  <dcterms:created xsi:type="dcterms:W3CDTF">2016-11-10T17:10:50Z</dcterms:created>
  <dcterms:modified xsi:type="dcterms:W3CDTF">2019-04-19T14:05:14Z</dcterms:modified>
</cp:coreProperties>
</file>