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3" r:id="rId2"/>
    <p:sldMasterId id="2147483680" r:id="rId3"/>
    <p:sldMasterId id="2147483686" r:id="rId4"/>
  </p:sldMasterIdLst>
  <p:notesMasterIdLst>
    <p:notesMasterId r:id="rId51"/>
  </p:notesMasterIdLst>
  <p:sldIdLst>
    <p:sldId id="444" r:id="rId5"/>
    <p:sldId id="445" r:id="rId6"/>
    <p:sldId id="440" r:id="rId7"/>
    <p:sldId id="322" r:id="rId8"/>
    <p:sldId id="423" r:id="rId9"/>
    <p:sldId id="323" r:id="rId10"/>
    <p:sldId id="390" r:id="rId11"/>
    <p:sldId id="425" r:id="rId12"/>
    <p:sldId id="392" r:id="rId13"/>
    <p:sldId id="391" r:id="rId14"/>
    <p:sldId id="395" r:id="rId15"/>
    <p:sldId id="394" r:id="rId16"/>
    <p:sldId id="443" r:id="rId17"/>
    <p:sldId id="396" r:id="rId18"/>
    <p:sldId id="398" r:id="rId19"/>
    <p:sldId id="399" r:id="rId20"/>
    <p:sldId id="449" r:id="rId21"/>
    <p:sldId id="448" r:id="rId22"/>
    <p:sldId id="335" r:id="rId23"/>
    <p:sldId id="337" r:id="rId24"/>
    <p:sldId id="338" r:id="rId25"/>
    <p:sldId id="401" r:id="rId26"/>
    <p:sldId id="402" r:id="rId27"/>
    <p:sldId id="403" r:id="rId28"/>
    <p:sldId id="404" r:id="rId29"/>
    <p:sldId id="405" r:id="rId30"/>
    <p:sldId id="406" r:id="rId31"/>
    <p:sldId id="408" r:id="rId32"/>
    <p:sldId id="426" r:id="rId33"/>
    <p:sldId id="409" r:id="rId34"/>
    <p:sldId id="441" r:id="rId35"/>
    <p:sldId id="436" r:id="rId36"/>
    <p:sldId id="442" r:id="rId37"/>
    <p:sldId id="415" r:id="rId38"/>
    <p:sldId id="412" r:id="rId39"/>
    <p:sldId id="413" r:id="rId40"/>
    <p:sldId id="414" r:id="rId41"/>
    <p:sldId id="416" r:id="rId42"/>
    <p:sldId id="438" r:id="rId43"/>
    <p:sldId id="410" r:id="rId44"/>
    <p:sldId id="434" r:id="rId45"/>
    <p:sldId id="417" r:id="rId46"/>
    <p:sldId id="418" r:id="rId47"/>
    <p:sldId id="419" r:id="rId48"/>
    <p:sldId id="422" r:id="rId49"/>
    <p:sldId id="44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8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74387" autoAdjust="0"/>
  </p:normalViewPr>
  <p:slideViewPr>
    <p:cSldViewPr snapToGrid="0" snapToObjects="1">
      <p:cViewPr varScale="1">
        <p:scale>
          <a:sx n="65" d="100"/>
          <a:sy n="65" d="100"/>
        </p:scale>
        <p:origin x="461" y="53"/>
      </p:cViewPr>
      <p:guideLst/>
    </p:cSldViewPr>
  </p:slideViewPr>
  <p:outlineViewPr>
    <p:cViewPr>
      <p:scale>
        <a:sx n="33" d="100"/>
        <a:sy n="33" d="100"/>
      </p:scale>
      <p:origin x="0" y="-2752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455F3-1056-1F44-B661-C86AC9ECF5EE}" type="datetimeFigureOut">
              <a:rPr lang="en-US" smtClean="0"/>
              <a:t>5/31/2019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FD253-E4E1-8F46-BA7F-2401FFABB896}" type="slidenum">
              <a:rPr lang="en-US" smtClean="0"/>
              <a:t>‹#›</a:t>
            </a:fld>
            <a:endParaRPr lang="en-US" dirty="0"/>
          </a:p>
        </p:txBody>
      </p:sp>
    </p:spTree>
    <p:extLst>
      <p:ext uri="{BB962C8B-B14F-4D97-AF65-F5344CB8AC3E}">
        <p14:creationId xmlns:p14="http://schemas.microsoft.com/office/powerpoint/2010/main" val="130632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reventionacces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hiv/pdf/risk/prep/cdc-hiv-prep-guidelines-2017.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std/tg2015/screening-recommendations.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idsinfo.nih.gov/news/2109/recommendations-regarding-the-use-of-dolutegravir-in-adults-and-adolescents-with-hiv-who-are-pregnant-or-of-child-bearing-potentia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cdc.gov/hiv/pdf/basics/cdc-hiv-dolutegravir-alert.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hiv/pdf/risk/prep/cdc-hiv-prep-guidelines-2017.pdf"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acog.org/Resources-And-Publications/Committee-Opinions/Committee-on-Gynecologic-Practice/Preexposure-Prophylaxis-for-the-Prevention-of-Human-Immunodeficiency-Virus" TargetMode="External"/><Relationship Id="rId5" Type="http://schemas.openxmlformats.org/officeDocument/2006/relationships/hyperlink" Target="https://aidsinfo.nih.gov/guidelines/html/3/perinatal-guidelines/0" TargetMode="External"/><Relationship Id="rId4" Type="http://schemas.openxmlformats.org/officeDocument/2006/relationships/hyperlink" Target="https://www.cdc.gov/hiv/pdf/risk/prep/cdc-hiv-prep-provider-supplement-2017.pdf"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nccc.ucsf.ed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Hello everyone, and welcome to today's webinar, Prescribing PrEP in Family Planning Settings. This is Katie Quimby, from the Title X Family Planning National Training Center, and I am very pleased that you're here joining us today. A few things before we begin. Everyone on the webinar today is muted, given the large number of participants. Please use the chat at the bottom left of your screen to ask questions at any time. We will be taking questions and addressing them at the end of the presentation. Following today's webinar, we will be posting a recording of the webinar, along with a slide deck and the transcript.</a:t>
            </a: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8779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 wanted to focus for a moment on why the CDC added syphilis and gonorrhea to the suggested indications for offering PrEP to cisgender women. Specifically, these data are based on a study in Florida, looking at HIV diagnoses after an STI. In this large study, they found that a diagnosis of gonorrhea or syphilis in the prior six months dramatically increased an individual’s likelihood of acquiring HIV, and that likelihood was even more pronounced for black women with syphilis, as you can see in the graph. This study demonstrates how intersecting factors, including social and structural determinants of health, contribute to HIV vulnerability.</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a:t>
            </a:r>
          </a:p>
          <a:p>
            <a:pPr marL="0" indent="0">
              <a:buFont typeface="Arial" panose="020B0604020202020204" pitchFamily="34" charset="0"/>
              <a:buNone/>
            </a:pPr>
            <a:r>
              <a:rPr lang="en-US" sz="1200" dirty="0" smtClean="0">
                <a:solidFill>
                  <a:srgbClr val="191914"/>
                </a:solidFill>
              </a:rPr>
              <a:t>Peterman, </a:t>
            </a:r>
            <a:r>
              <a:rPr lang="en-US" sz="1200" dirty="0" err="1" smtClean="0">
                <a:solidFill>
                  <a:srgbClr val="191914"/>
                </a:solidFill>
              </a:rPr>
              <a:t>Int</a:t>
            </a:r>
            <a:r>
              <a:rPr lang="en-US" sz="1200" dirty="0" smtClean="0">
                <a:solidFill>
                  <a:srgbClr val="191914"/>
                </a:solidFill>
              </a:rPr>
              <a:t> J of STI &amp; AIDS 2014</a:t>
            </a:r>
            <a:endParaRPr lang="en-US"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11</a:t>
            </a:fld>
            <a:endParaRPr lang="en-US" dirty="0"/>
          </a:p>
        </p:txBody>
      </p:sp>
    </p:spTree>
    <p:extLst>
      <p:ext uri="{BB962C8B-B14F-4D97-AF65-F5344CB8AC3E}">
        <p14:creationId xmlns:p14="http://schemas.microsoft.com/office/powerpoint/2010/main" val="204357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the CDC guidelines are very clear on paper, implementing them can be challenging for multiple reasons, contributing to why PrEP uptake in cisgender women has been so low. First, CDC criteria for PrEP in cisgender women are based primarily on partner-based risk factors. However, as you all know, many cisgender women do not know if their partner has sex with other men, injects drugs, or has HIV. In addition, based on HIV epidemiology, it is strikingly apparent how HIV vulnerability is rooted in social and structural determinants of health, and specifically race and racism, as well as poverty, your zip code, among many other factors. For so many women who are diagnosed with HIV and vulnerable to HIV, it is not one specific behavior that puts them at risk, but a series of intersecting factors at the community and structural levels.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These factors can be quite difficult to identify or name, both for providers and for patients, making many women unaware of their HIV vulnerability. One thing that we as providers can do is to begin to explore these vulnerabilities with patients, including the HIV incidence and prevalence in our ZIP Codes surround our clinics, which can easily be looked up at a website called AIDSVu.org, and coupling this information with individualized conversations about individual behaviors and experiences that may increase or decrease an individual's likelihood of acquiring HIV.</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 don't mean to make this conversation overly complicated, but I also want to emphasize that there is not an HIV risk calculator for cisgender women in the U.S., and if one is ever developed, it will likely be for specific areas of the country, where HIV prevalence is quite high. For the rest of the country, in order to identify PrEP candidates, and people, in particular, people who are both at increased vulnerability to HIV, and motivated to take PrEP, we have to talk to cisgender women not only about their sexual and injection practices, and also those of their partners, but also about structural determinants of HIV that we know to be related to HIV vulnerability.</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12</a:t>
            </a:fld>
            <a:endParaRPr lang="en-US" dirty="0"/>
          </a:p>
        </p:txBody>
      </p:sp>
    </p:spTree>
    <p:extLst>
      <p:ext uri="{BB962C8B-B14F-4D97-AF65-F5344CB8AC3E}">
        <p14:creationId xmlns:p14="http://schemas.microsoft.com/office/powerpoint/2010/main" val="142187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screening in itself for HIV risk can be problematic for a variety of reasons. First, there continues to be tremendous stigma around sexual practices, posing barriers to disclosing risk at the time of screening. In addition, many people, particularly those most vulnerable to HIV, may have significant distrust of the health care system, due to personal experiences of racism, among other experiences in medicine, as well as awareness of the U.S.'s long history of racist practices in medicine. These were coupled with high rates of trauma, both at the individual and structural levels, and all of these put people at increased vulnerability to HIV.</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Putting all of these pieces together, screening in itself, and specifically screening questions, can be particularly triggering. When you couple these barriers to disclosure about HIV risk with cisgender women's remarkably low awareness about PrEP, it's no wonder that people don't screen in for PrEP eligibility, and so rarely self-identify as wanting PrEP, walking into our clinics saying, "Hey, please, can I have PrEP today?" After all, it's really impossible to ask about PrEP if you don't know it exists, and it's unlikely that you'll disclose your sexual practices or other HIV vulnerabilities if you think that the only thing you're going to receive in return is a lecture about condoms.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lgn="l">
              <a:buFont typeface="Arial" panose="020B0604020202020204" pitchFamily="34" charset="0"/>
              <a:buNone/>
            </a:pPr>
            <a:r>
              <a:rPr lang="en-US" sz="1200" kern="1200" dirty="0" smtClean="0">
                <a:solidFill>
                  <a:schemeClr val="tx1"/>
                </a:solidFill>
                <a:effectLst/>
                <a:latin typeface="+mn-lt"/>
                <a:ea typeface="+mn-ea"/>
                <a:cs typeface="+mn-cs"/>
              </a:rPr>
              <a:t>Sources:</a:t>
            </a:r>
          </a:p>
          <a:p>
            <a:pPr algn="l"/>
            <a:r>
              <a:rPr lang="en-US" sz="1200" dirty="0" err="1" smtClean="0"/>
              <a:t>Dehlendorf</a:t>
            </a:r>
            <a:r>
              <a:rPr lang="en-US" sz="1200" dirty="0" smtClean="0"/>
              <a:t>, </a:t>
            </a:r>
            <a:r>
              <a:rPr lang="en-US" sz="1200" dirty="0" err="1" smtClean="0"/>
              <a:t>Krajewski</a:t>
            </a:r>
            <a:r>
              <a:rPr lang="en-US" sz="1200" dirty="0" smtClean="0"/>
              <a:t>, </a:t>
            </a:r>
            <a:r>
              <a:rPr lang="en-US" sz="1200" dirty="0" err="1" smtClean="0"/>
              <a:t>Borrero</a:t>
            </a:r>
            <a:r>
              <a:rPr lang="en-US" sz="1200" dirty="0" smtClean="0"/>
              <a:t>. </a:t>
            </a:r>
            <a:r>
              <a:rPr lang="en-US" sz="1200" dirty="0" err="1" smtClean="0"/>
              <a:t>Clin</a:t>
            </a:r>
            <a:r>
              <a:rPr lang="en-US" sz="1200" dirty="0" smtClean="0"/>
              <a:t> </a:t>
            </a:r>
            <a:r>
              <a:rPr lang="en-US" sz="1200" dirty="0" err="1" smtClean="0"/>
              <a:t>Obstet</a:t>
            </a:r>
            <a:r>
              <a:rPr lang="en-US" sz="1200" dirty="0" smtClean="0"/>
              <a:t> Gynecol. 2014;57(4):659-73. </a:t>
            </a:r>
          </a:p>
          <a:p>
            <a:pPr algn="l"/>
            <a:r>
              <a:rPr lang="en-US" sz="1200" dirty="0" err="1" smtClean="0"/>
              <a:t>Thorburn</a:t>
            </a:r>
            <a:r>
              <a:rPr lang="en-US" sz="1200" dirty="0" smtClean="0"/>
              <a:t>, Bogart. Women &amp; Health. 2005;42(1):23-39. </a:t>
            </a:r>
          </a:p>
          <a:p>
            <a:pPr algn="l"/>
            <a:r>
              <a:rPr lang="en-US" sz="1200" dirty="0" err="1" smtClean="0"/>
              <a:t>Cipres</a:t>
            </a:r>
            <a:r>
              <a:rPr lang="en-US" sz="1200" dirty="0" smtClean="0"/>
              <a:t> et al. J Adolescent Health e-pub 2017.</a:t>
            </a:r>
          </a:p>
          <a:p>
            <a:pPr algn="l"/>
            <a:r>
              <a:rPr lang="en-US" sz="1200" dirty="0" smtClean="0"/>
              <a:t>Smith et al. </a:t>
            </a:r>
            <a:r>
              <a:rPr lang="en-US" sz="1200" i="1" dirty="0" smtClean="0"/>
              <a:t>AIDS Education and Prevention</a:t>
            </a:r>
            <a:r>
              <a:rPr lang="en-US" sz="1200" dirty="0" smtClean="0"/>
              <a:t>, 2012; 24(15):408-421.  </a:t>
            </a:r>
          </a:p>
          <a:p>
            <a:pPr algn="l"/>
            <a:r>
              <a:rPr lang="en-US" sz="1200" dirty="0" smtClean="0"/>
              <a:t>Seidman et al. R4P oral abstract 2016.</a:t>
            </a:r>
          </a:p>
        </p:txBody>
      </p:sp>
      <p:sp>
        <p:nvSpPr>
          <p:cNvPr id="4" name="Slide Number Placeholder 3"/>
          <p:cNvSpPr>
            <a:spLocks noGrp="1"/>
          </p:cNvSpPr>
          <p:nvPr>
            <p:ph type="sldNum" sz="quarter" idx="10"/>
          </p:nvPr>
        </p:nvSpPr>
        <p:spPr/>
        <p:txBody>
          <a:bodyPr/>
          <a:lstStyle/>
          <a:p>
            <a:fld id="{26EFD253-E4E1-8F46-BA7F-2401FFABB896}" type="slidenum">
              <a:rPr lang="en-US" smtClean="0"/>
              <a:t>13</a:t>
            </a:fld>
            <a:endParaRPr lang="en-US" dirty="0"/>
          </a:p>
        </p:txBody>
      </p:sp>
    </p:spTree>
    <p:extLst>
      <p:ext uri="{BB962C8B-B14F-4D97-AF65-F5344CB8AC3E}">
        <p14:creationId xmlns:p14="http://schemas.microsoft.com/office/powerpoint/2010/main" val="4206693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One approach to PrEP provision, acknowledging these barriers posed by screening, is to offer education to everyone about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This makes sense, especially because PrEP is relatively new, and still in 2019, few cisgender women know about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Discussions about PrEP can easily be integrated into conversations at the time of an HIV test, STI testing, or pregnancy testing, or even finding out someone is pregnant. In these brief conversations, I like to highlight a wide range of people who may benefit from PrEP, some examples of whom are listed on this palm card that is handed out in one of the clinics where I work. I describe what PrEP is, and often compare it to a birth control pill. It's highly effective if you take every day, and isn't effective if you don't. Lastly, I emphasize that taking PrEP is about having a healthy sex life, and avoid using scare tactics that have been demonstrated to be less effective in clinical trials and other studies.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Really importantly for the business family planning clinic settings, PrEP education can be provided in a variety of different ways, and by a variety of people, ranging from health educators to clinicians. One last key point that I always try to emphasize is that even if PrEP isn't right for an individual at this moment in time, I ask that they share this information with their friends, their sisters, their mothers, the other people in their lives who might be interested and want to know about PrEP, or that it might be useful for them in future.</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HIVE, Black Women’s Health Imperative, PrEP4love</a:t>
            </a:r>
          </a:p>
        </p:txBody>
      </p:sp>
      <p:sp>
        <p:nvSpPr>
          <p:cNvPr id="4" name="Slide Number Placeholder 3"/>
          <p:cNvSpPr>
            <a:spLocks noGrp="1"/>
          </p:cNvSpPr>
          <p:nvPr>
            <p:ph type="sldNum" sz="quarter" idx="10"/>
          </p:nvPr>
        </p:nvSpPr>
        <p:spPr/>
        <p:txBody>
          <a:bodyPr/>
          <a:lstStyle/>
          <a:p>
            <a:fld id="{CCDF6415-0B9D-C94D-9910-41E1C35E2D07}" type="slidenum">
              <a:rPr lang="en-US" smtClean="0"/>
              <a:t>14</a:t>
            </a:fld>
            <a:endParaRPr lang="en-US" dirty="0"/>
          </a:p>
        </p:txBody>
      </p:sp>
    </p:spTree>
    <p:extLst>
      <p:ext uri="{BB962C8B-B14F-4D97-AF65-F5344CB8AC3E}">
        <p14:creationId xmlns:p14="http://schemas.microsoft.com/office/powerpoint/2010/main" val="95635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With that, we're now going to move into talking about PrEP counseling. When we talk about PrEP, it's critical to talk about it as part of an integrated prevention strategy. Because of that, I never think of PrEP as a recommendation. An oral PrEP, which requires a daily pill, taken every single day, is really not for everyone, as we know better than anyone in the family planning field. In addition, just like behaviors about pregnancy intentions change, HIV vulnerabilities change over time, and therefore conversations about PrEP and HIV prevention can't be a one-time discussion. Instead, as situations and behaviors change, individuals experience different HIV vulnerabilities, as well as different abilities and interests in taking a daily pill, and consequently conversations about HIV prevention must be ongoing.</a:t>
            </a:r>
            <a:endParaRPr lang="en-US"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15</a:t>
            </a:fld>
            <a:endParaRPr lang="en-US" dirty="0"/>
          </a:p>
        </p:txBody>
      </p:sp>
    </p:spTree>
    <p:extLst>
      <p:ext uri="{BB962C8B-B14F-4D97-AF65-F5344CB8AC3E}">
        <p14:creationId xmlns:p14="http://schemas.microsoft.com/office/powerpoint/2010/main" val="1762103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 mentioned, PrEP is not for everyone, and it's important that we talk about PrEP in the context of other HIV prevention options. Those include condoms, partner testing, among others. Later on in this webinar, we'll focus specifically on PEP, or post-exposure prophylaxis, but I specifically wanted to highlight for a moment treatment as prevention.</a:t>
            </a:r>
            <a:endParaRPr lang="en-US"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16</a:t>
            </a:fld>
            <a:endParaRPr lang="en-US" dirty="0"/>
          </a:p>
        </p:txBody>
      </p:sp>
    </p:spTree>
    <p:extLst>
      <p:ext uri="{BB962C8B-B14F-4D97-AF65-F5344CB8AC3E}">
        <p14:creationId xmlns:p14="http://schemas.microsoft.com/office/powerpoint/2010/main" val="21568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Treatment as prevention has grown into the U=U campaign, which many of you may have heard of, which states, based on excellent clinical data, that a person living with HIV, who has an undetectable viral load, does not transmit the virus to their sexual partners. This is incredibly powerful for both people living with HIV, and people who have sex partners who are living with HIV, and can be a really important motivator, as well, for partner testing. While many people are fearful of learning their HIV status, empathizing that if you know you or a sex partner has HIV, you can start medicines and have an undetectable virus in your blood. When that happens, you have zero risk of transmitting HIV to others.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Prevention Access Campaign     </a:t>
            </a: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3"/>
              </a:rPr>
              <a:t>https://www.preventionaccess.org/</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6EFD253-E4E1-8F46-BA7F-2401FFABB896}" type="slidenum">
              <a:rPr lang="en-US" smtClean="0"/>
              <a:t>17</a:t>
            </a:fld>
            <a:endParaRPr lang="en-US" dirty="0"/>
          </a:p>
        </p:txBody>
      </p:sp>
    </p:spTree>
    <p:extLst>
      <p:ext uri="{BB962C8B-B14F-4D97-AF65-F5344CB8AC3E}">
        <p14:creationId xmlns:p14="http://schemas.microsoft.com/office/powerpoint/2010/main" val="46017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 let's now go through each of these counseling messages in turn. First, we know that oral PrEP is highly effective when taken. This is shown graphically here. However, where you'll see on the X-axis, the percentage of people that had detectable drug levels in studies, this is a marker of adherence. On the Y-axis, you'll see effectiveness. Clearly, as adherence, or taking your pill every day increases, so does the effectiveness of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This is particularly true, as I mentioned, for vaginal exposures.</a:t>
            </a:r>
            <a:endParaRPr lang="en-US"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19</a:t>
            </a:fld>
            <a:endParaRPr lang="en-US" dirty="0"/>
          </a:p>
        </p:txBody>
      </p:sp>
    </p:spTree>
    <p:extLst>
      <p:ext uri="{BB962C8B-B14F-4D97-AF65-F5344CB8AC3E}">
        <p14:creationId xmlns:p14="http://schemas.microsoft.com/office/powerpoint/2010/main" val="2452052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difference between vaginal and rectal exposure: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It's likely even more true that people have to adhere closely to PrEP to protect themselves against HIV for vaginal exposures than for rectal exposures.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this graph, the Y-axis is tissue achieving an EC90 ratio, which is really just a marker for protective levels in the tissue.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 the X-axis are doses of the medicine, or PrEP taken per week.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the top graph, you can see rectal tissue, and in the bottom graph, you can see vaginal tissue.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you can see on the far right is that protection is achieved in the rectum very quickly after starting PrEP, but it takes significantly longer to achieve those same protective levels in the vagina.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What this means for people with vaginal exposures is that it takes longer to achieve protection, and adherence has to be higher in order to maintain that protection.</a:t>
            </a:r>
            <a:endParaRPr lang="en-US" baseline="0"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20</a:t>
            </a:fld>
            <a:endParaRPr lang="en-US" dirty="0"/>
          </a:p>
        </p:txBody>
      </p:sp>
    </p:spTree>
    <p:extLst>
      <p:ext uri="{BB962C8B-B14F-4D97-AF65-F5344CB8AC3E}">
        <p14:creationId xmlns:p14="http://schemas.microsoft.com/office/powerpoint/2010/main" val="79190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There's a lot of emerging pharmacokinetic and </a:t>
            </a:r>
            <a:r>
              <a:rPr lang="en-US" sz="1200" kern="1200" dirty="0" err="1" smtClean="0">
                <a:solidFill>
                  <a:schemeClr val="tx1"/>
                </a:solidFill>
                <a:effectLst/>
                <a:latin typeface="+mn-lt"/>
                <a:ea typeface="+mn-ea"/>
                <a:cs typeface="+mn-cs"/>
              </a:rPr>
              <a:t>pharmacodynamic</a:t>
            </a:r>
            <a:r>
              <a:rPr lang="en-US" sz="1200" kern="1200" dirty="0" smtClean="0">
                <a:solidFill>
                  <a:schemeClr val="tx1"/>
                </a:solidFill>
                <a:effectLst/>
                <a:latin typeface="+mn-lt"/>
                <a:ea typeface="+mn-ea"/>
                <a:cs typeface="+mn-cs"/>
              </a:rPr>
              <a:t> data about PrEP, and the CDC and WHO interpret these data slightly differently. Both overall agree that the time to protection is longer in the vagina than in the rectum, but the CDC suggests that it takes up to three weeks to achieve maximal protection, while the WHO suggests it takes closer to a week. I generally say that with PrEP, you achieve protection from vaginal exposures at a week, but it may take up to three weeks to achieve maximum protection. Importantly, I emphasize that while </a:t>
            </a:r>
            <a:r>
              <a:rPr lang="en-US" sz="1200" kern="1200" dirty="0" err="1" smtClean="0">
                <a:solidFill>
                  <a:schemeClr val="tx1"/>
                </a:solidFill>
                <a:effectLst/>
                <a:latin typeface="+mn-lt"/>
                <a:ea typeface="+mn-ea"/>
                <a:cs typeface="+mn-cs"/>
              </a:rPr>
              <a:t>pericoital</a:t>
            </a:r>
            <a:r>
              <a:rPr lang="en-US" sz="1200" kern="1200" dirty="0" smtClean="0">
                <a:solidFill>
                  <a:schemeClr val="tx1"/>
                </a:solidFill>
                <a:effectLst/>
                <a:latin typeface="+mn-lt"/>
                <a:ea typeface="+mn-ea"/>
                <a:cs typeface="+mn-cs"/>
              </a:rPr>
              <a:t> dosing, or dosing just around the time of an exposure or sex, has been proposed for rectal exposures, we don't think that based on the data we just discussed, that this will be effective for vaginal exposures, given the biological differences in the vagina and the rectum.</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21</a:t>
            </a:fld>
            <a:endParaRPr lang="en-US" dirty="0"/>
          </a:p>
        </p:txBody>
      </p:sp>
    </p:spTree>
    <p:extLst>
      <p:ext uri="{BB962C8B-B14F-4D97-AF65-F5344CB8AC3E}">
        <p14:creationId xmlns:p14="http://schemas.microsoft.com/office/powerpoint/2010/main" val="569613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a:t>
            </a:r>
            <a:r>
              <a:rPr lang="en-US" b="0" baseline="0" dirty="0"/>
              <a:t> objectives of today’s webinar are </a:t>
            </a:r>
            <a:r>
              <a:rPr lang="en-US" b="0" baseline="0" dirty="0" smtClean="0"/>
              <a:t>to:</a:t>
            </a:r>
          </a:p>
          <a:p>
            <a:pPr marL="628650" lvl="1" indent="-171450">
              <a:buFont typeface="Arial" panose="020B0604020202020204" pitchFamily="34" charset="0"/>
              <a:buChar char="•"/>
            </a:pPr>
            <a:r>
              <a:rPr lang="en-US" b="0" baseline="0" dirty="0" smtClean="0"/>
              <a:t>Outline how to identify PrEP candidates, offer PrEP, and prescribe PrEP</a:t>
            </a:r>
          </a:p>
          <a:p>
            <a:pPr marL="628650" lvl="1" indent="-171450">
              <a:buFont typeface="Arial" panose="020B0604020202020204" pitchFamily="34" charset="0"/>
              <a:buChar char="•"/>
            </a:pPr>
            <a:r>
              <a:rPr lang="en-US" b="0" baseline="0" dirty="0" smtClean="0"/>
              <a:t>Describe approaches to counseling about PrEP in family planning settings; and </a:t>
            </a:r>
          </a:p>
          <a:p>
            <a:pPr marL="628650" lvl="1" indent="-171450">
              <a:buFont typeface="Arial" panose="020B0604020202020204" pitchFamily="34" charset="0"/>
              <a:buChar char="•"/>
            </a:pPr>
            <a:r>
              <a:rPr lang="en-US" b="0" baseline="0" dirty="0" smtClean="0"/>
              <a:t>Review resources for patients, providers, and advocates. </a:t>
            </a:r>
            <a:endParaRPr lang="en-US" b="0" baseline="0" dirty="0"/>
          </a:p>
          <a:p>
            <a:pPr marL="171450" indent="-171450">
              <a:buFont typeface="Arial" panose="020B0604020202020204" pitchFamily="34" charset="0"/>
              <a:buChar char="•"/>
            </a:pPr>
            <a:r>
              <a:rPr lang="en-US" b="0" baseline="0" dirty="0" smtClean="0"/>
              <a:t>Dr. Dominika Seidman </a:t>
            </a:r>
            <a:r>
              <a:rPr lang="en-US" sz="1200" b="0" i="0" kern="1200" dirty="0" smtClean="0">
                <a:solidFill>
                  <a:schemeClr val="tx1"/>
                </a:solidFill>
                <a:effectLst/>
                <a:latin typeface="+mn-lt"/>
                <a:ea typeface="+mn-ea"/>
                <a:cs typeface="+mn-cs"/>
              </a:rPr>
              <a:t>is an OBGYN and assistant professor of obstetrics, gynecology and reproductive sciences at the University of California San Francisco. She completed fellowship training in family planning and reproductive infectious disease. She currently practices clinically at Zuckerberg San Francisco General Hospital, and her research focused on expanding PrEP and HIV prevention access for women.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With that, I'm going to now turn it over to Dr. Seidman to get us started. </a:t>
            </a:r>
            <a:r>
              <a:rPr lang="en-US" sz="1200" kern="1200" dirty="0" err="1" smtClean="0">
                <a:solidFill>
                  <a:schemeClr val="tx1"/>
                </a:solidFill>
                <a:effectLst/>
                <a:latin typeface="+mn-lt"/>
                <a:ea typeface="+mn-ea"/>
                <a:cs typeface="+mn-cs"/>
              </a:rPr>
              <a:t>Nika</a:t>
            </a:r>
            <a:r>
              <a:rPr lang="en-US" sz="1200" kern="1200" dirty="0" smtClean="0">
                <a:solidFill>
                  <a:schemeClr val="tx1"/>
                </a:solidFill>
                <a:effectLst/>
                <a:latin typeface="+mn-lt"/>
                <a:ea typeface="+mn-ea"/>
                <a:cs typeface="+mn-cs"/>
              </a:rPr>
              <a:t>?</a:t>
            </a:r>
            <a:endParaRPr lang="en-US" b="0" baseline="0" dirty="0"/>
          </a:p>
        </p:txBody>
      </p:sp>
      <p:sp>
        <p:nvSpPr>
          <p:cNvPr id="4" name="Slide Number Placeholder 3"/>
          <p:cNvSpPr>
            <a:spLocks noGrp="1"/>
          </p:cNvSpPr>
          <p:nvPr>
            <p:ph type="sldNum" sz="quarter" idx="10"/>
          </p:nvPr>
        </p:nvSpPr>
        <p:spPr/>
        <p:txBody>
          <a:bodyPr/>
          <a:lstStyle/>
          <a:p>
            <a:fld id="{31AAEA6F-6A0E-4FE3-A78D-15F87EAF086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94459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Moving on to additional counseling message, we know that PrEP is incredibly safe and well tolerated. Serious adverse events are quite rare. Specifically, there's a one in 200 risk of renal dysfunction, and a very low risk, around 1% to 2% change, in bone mineral density. However, there's been no known increased risk of fractures over years, and we think very similar to Depo-Provera, after someone stops their PrEP, that bone mineral density changes discontinues and reverts back to normal. In addition, in terms of side effects, which we're learning more and more that people really want information about up front, PrEP is very well tolerated. In approximately one in 10 people who take PrEP, they experience nausea or headache. These symptoms usually occur in the first month, and are known as a PrEP startup syndrome. However, these symptoms, in the vast majority of the time, go away on their own, and so what I'll often do is let people know about them, and if they develop those symptoms, prescribe antiemetic or Tylenol for a headache, and then really encourage them over time, letting people know that those symptoms are most likely to go away within the month.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What providers are often the most concerned about is the risk of developing drug resistance. This is the highest if PrEP is prescribed to individuals who are already infected with HIV, or diagnosed with HIV, excuse me, and so what is really important is that we as providers do our best to make sure that someone is HIV negative when we prescribe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In many, many large studies, the overall risk of HIV drug resistance development was far less than 1%.</a:t>
            </a:r>
          </a:p>
          <a:p>
            <a:pPr marL="0" indent="0">
              <a:buFont typeface="Arial" panose="020B0604020202020204" pitchFamily="34" charset="0"/>
              <a:buNone/>
            </a:pPr>
            <a:endParaRPr lang="en-US" altLang="en-US" sz="1200" kern="1200" dirty="0" smtClean="0">
              <a:solidFill>
                <a:schemeClr val="tx1"/>
              </a:solidFill>
              <a:effectLst/>
              <a:latin typeface="+mn-lt"/>
              <a:ea typeface="+mn-ea"/>
              <a:cs typeface="+mn-cs"/>
            </a:endParaRPr>
          </a:p>
          <a:p>
            <a:pPr marL="0" indent="0" algn="l">
              <a:buFont typeface="Arial" panose="020B0604020202020204" pitchFamily="34" charset="0"/>
              <a:buNone/>
            </a:pPr>
            <a:r>
              <a:rPr lang="en-US" altLang="en-US" sz="1200" kern="1200" dirty="0" smtClean="0">
                <a:solidFill>
                  <a:schemeClr val="tx1"/>
                </a:solidFill>
                <a:effectLst/>
                <a:latin typeface="+mn-lt"/>
                <a:ea typeface="+mn-ea"/>
                <a:cs typeface="+mn-cs"/>
              </a:rPr>
              <a:t>Source:</a:t>
            </a:r>
          </a:p>
          <a:p>
            <a:pPr algn="l" eaLnBrk="1" hangingPunct="1"/>
            <a:r>
              <a:rPr lang="en-US" sz="1200" dirty="0" smtClean="0">
                <a:solidFill>
                  <a:schemeClr val="tx1"/>
                </a:solidFill>
              </a:rPr>
              <a:t>CDC. </a:t>
            </a:r>
            <a:r>
              <a:rPr lang="en-US" sz="1200" dirty="0" err="1" smtClean="0">
                <a:solidFill>
                  <a:schemeClr val="tx1"/>
                </a:solidFill>
              </a:rPr>
              <a:t>Preexposure</a:t>
            </a:r>
            <a:r>
              <a:rPr lang="en-US" sz="1200" dirty="0" smtClean="0">
                <a:solidFill>
                  <a:schemeClr val="tx1"/>
                </a:solidFill>
              </a:rPr>
              <a:t> Prophylaxis for the Prevention of HIV Infection in the US: A Clinical Practice Guideline 2014. Fonner et al. Oral pre-exposure prophylaxis (PrEP) for all populations: a systematic review and meta-analysis.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8255" indent="-291636" eaLnBrk="0" hangingPunct="0">
              <a:defRPr>
                <a:solidFill>
                  <a:schemeClr val="tx1"/>
                </a:solidFill>
                <a:latin typeface="Arial" pitchFamily="34" charset="0"/>
              </a:defRPr>
            </a:lvl2pPr>
            <a:lvl3pPr marL="1166546" indent="-233309" eaLnBrk="0" hangingPunct="0">
              <a:defRPr>
                <a:solidFill>
                  <a:schemeClr val="tx1"/>
                </a:solidFill>
                <a:latin typeface="Arial" pitchFamily="34" charset="0"/>
              </a:defRPr>
            </a:lvl3pPr>
            <a:lvl4pPr marL="1633164" indent="-233309" eaLnBrk="0" hangingPunct="0">
              <a:defRPr>
                <a:solidFill>
                  <a:schemeClr val="tx1"/>
                </a:solidFill>
                <a:latin typeface="Arial" pitchFamily="34" charset="0"/>
              </a:defRPr>
            </a:lvl4pPr>
            <a:lvl5pPr marL="2099782" indent="-233309" eaLnBrk="0" hangingPunct="0">
              <a:defRPr>
                <a:solidFill>
                  <a:schemeClr val="tx1"/>
                </a:solidFill>
                <a:latin typeface="Arial" pitchFamily="34" charset="0"/>
              </a:defRPr>
            </a:lvl5pPr>
            <a:lvl6pPr marL="2566401" indent="-233309" eaLnBrk="0" fontAlgn="base" hangingPunct="0">
              <a:spcBef>
                <a:spcPct val="0"/>
              </a:spcBef>
              <a:spcAft>
                <a:spcPct val="0"/>
              </a:spcAft>
              <a:defRPr>
                <a:solidFill>
                  <a:schemeClr val="tx1"/>
                </a:solidFill>
                <a:latin typeface="Arial" pitchFamily="34" charset="0"/>
              </a:defRPr>
            </a:lvl6pPr>
            <a:lvl7pPr marL="3033019" indent="-233309" eaLnBrk="0" fontAlgn="base" hangingPunct="0">
              <a:spcBef>
                <a:spcPct val="0"/>
              </a:spcBef>
              <a:spcAft>
                <a:spcPct val="0"/>
              </a:spcAft>
              <a:defRPr>
                <a:solidFill>
                  <a:schemeClr val="tx1"/>
                </a:solidFill>
                <a:latin typeface="Arial" pitchFamily="34" charset="0"/>
              </a:defRPr>
            </a:lvl7pPr>
            <a:lvl8pPr marL="3499637" indent="-233309" eaLnBrk="0" fontAlgn="base" hangingPunct="0">
              <a:spcBef>
                <a:spcPct val="0"/>
              </a:spcBef>
              <a:spcAft>
                <a:spcPct val="0"/>
              </a:spcAft>
              <a:defRPr>
                <a:solidFill>
                  <a:schemeClr val="tx1"/>
                </a:solidFill>
                <a:latin typeface="Arial" pitchFamily="34" charset="0"/>
              </a:defRPr>
            </a:lvl8pPr>
            <a:lvl9pPr marL="3966256" indent="-233309"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DCD2861F-5EE9-4127-BC3A-0FDD3A0FAEB8}" type="slidenum">
              <a:rPr lang="en-US" altLang="en-US" smtClean="0">
                <a:latin typeface="Calibri" pitchFamily="34" charset="0"/>
              </a:rPr>
              <a:pPr eaLnBrk="1" fontAlgn="base" hangingPunct="1">
                <a:spcBef>
                  <a:spcPct val="0"/>
                </a:spcBef>
                <a:spcAft>
                  <a:spcPct val="0"/>
                </a:spcAft>
              </a:pPr>
              <a:t>22</a:t>
            </a:fld>
            <a:endParaRPr lang="en-US" altLang="en-US" dirty="0">
              <a:latin typeface="Calibri" pitchFamily="34" charset="0"/>
            </a:endParaRPr>
          </a:p>
        </p:txBody>
      </p:sp>
    </p:spTree>
    <p:extLst>
      <p:ext uri="{BB962C8B-B14F-4D97-AF65-F5344CB8AC3E}">
        <p14:creationId xmlns:p14="http://schemas.microsoft.com/office/powerpoint/2010/main" val="742375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 now, assuming you have identified someone who might be interested in PrEP, and counseled them about their options, as well as specific, important counseling messages about PrEP, what do you do next?</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23</a:t>
            </a:fld>
            <a:endParaRPr lang="en-US" dirty="0"/>
          </a:p>
        </p:txBody>
      </p:sp>
    </p:spTree>
    <p:extLst>
      <p:ext uri="{BB962C8B-B14F-4D97-AF65-F5344CB8AC3E}">
        <p14:creationId xmlns:p14="http://schemas.microsoft.com/office/powerpoint/2010/main" val="123155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Take a history. One important piece is to determine when the person last had an exposure, and again, that might be sex or injection.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that happened in the prior 72 hours, you can offer them post-exposure prophylaxis, which we'll talk more about in a few minutes.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assess for signs and symptoms of acute HIV in the last month, and determine pregnancy and breastfeeding status, and fertility desires, as those might require some additional counseling messages.</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24</a:t>
            </a:fld>
            <a:endParaRPr lang="en-US" dirty="0"/>
          </a:p>
        </p:txBody>
      </p:sp>
    </p:spTree>
    <p:extLst>
      <p:ext uri="{BB962C8B-B14F-4D97-AF65-F5344CB8AC3E}">
        <p14:creationId xmlns:p14="http://schemas.microsoft.com/office/powerpoint/2010/main" val="121343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most important way of preventing development of HIV resistance is to make sure that someone is HIV negative when we prescribe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CDC is very clear that when we do our HIV testing, we do not use an oral rapid test in order to initiate PrEP, because of the lack of sensitivity of these tests.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you don't already know the type of HIV test that your lab is using, it’s important to find out what that is. Knowing if it's a third generation test, or a fourth generation test will improve your ability to know what the window period of your test is, and how sure you are that the person sitting in front of you is HIV negative.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a resource list at the end that can help you think through if it's safe to prescribe someone PrEP at that moment in time.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additional testing that is recommended by the CDC in order to prescribe PrEP, and specifically looking at someone's renal function, as well as testing for hepatitis.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Lastly, we know that people who are vulnerable to HIV are also at risk of acquiring STIs, and so screening for and treating STIs is an important part of PrEP care.</a:t>
            </a:r>
          </a:p>
        </p:txBody>
      </p:sp>
      <p:sp>
        <p:nvSpPr>
          <p:cNvPr id="4" name="Slide Number Placeholder 3"/>
          <p:cNvSpPr>
            <a:spLocks noGrp="1"/>
          </p:cNvSpPr>
          <p:nvPr>
            <p:ph type="sldNum" sz="quarter" idx="10"/>
          </p:nvPr>
        </p:nvSpPr>
        <p:spPr/>
        <p:txBody>
          <a:bodyPr/>
          <a:lstStyle/>
          <a:p>
            <a:fld id="{10AD4118-1374-2243-9C05-7C3A65F53CF1}" type="slidenum">
              <a:rPr lang="en-US" smtClean="0"/>
              <a:t>25</a:t>
            </a:fld>
            <a:endParaRPr lang="en-US" dirty="0"/>
          </a:p>
        </p:txBody>
      </p:sp>
    </p:spTree>
    <p:extLst>
      <p:ext uri="{BB962C8B-B14F-4D97-AF65-F5344CB8AC3E}">
        <p14:creationId xmlns:p14="http://schemas.microsoft.com/office/powerpoint/2010/main" val="1318365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slide is helpful in terms of walking people through knowing someone's HIV status before starting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most important piece, not reflected on this slide, is in the CDC manual, and that is incorporating that first piece of information that we mentioned in the history taking:  asking when was the person's last exposure.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the person's last exposure was in the last 72 hours, you do not need to think about what type of HIV test you're doing, and you can just offer post-exposure prophylaxis.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Bigger picture, if it was greater than 72 hours ago, and you're thinking about if the person sitting in front of you has HIV or not, again, this goes back to the piece of knowing what type of HIV test you're using.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you're using a third generation HIV test in your clinic, the window period is approximately 28 days; so if you've had a patient with an exposure in the past month, their test results may result as a false negative.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Consequently, the CDC recommends assessing for signs or symptoms of acute HIV in the past month, and if someone does have acute signs or symptoms, then you send a fourth generation test, or a viral load.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With people who have a negative rapid test, or a negative third generation test, and no exposures in the past month, or no signs or symptoms of acute HIV, starting PrEP the same day is reasonable and even preferable, given that you know their HIV status that day.</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cs typeface="HelveticaNeueLT Std Lt"/>
                <a:hlinkClick r:id="rId3"/>
              </a:rPr>
              <a:t>https://www.cdc.gov/hiv/pdf/risk/prep/cdc-hiv-prep-guidelines-2017.pdf</a:t>
            </a:r>
            <a:endParaRPr kumimoji="0" lang="en-US" sz="1200" b="0" i="0" u="none" strike="noStrike" kern="1200" cap="none" spc="0" normalizeH="0" baseline="0" noProof="0" dirty="0" smtClean="0">
              <a:ln>
                <a:noFill/>
              </a:ln>
              <a:solidFill>
                <a:srgbClr val="052049"/>
              </a:solidFill>
              <a:effectLst/>
              <a:uLnTx/>
              <a:uFillTx/>
              <a:latin typeface="+mn-lt"/>
              <a:ea typeface="+mn-ea"/>
              <a:cs typeface="HelveticaNeueLT Std L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26</a:t>
            </a:fld>
            <a:endParaRPr lang="en-US" dirty="0"/>
          </a:p>
        </p:txBody>
      </p:sp>
    </p:spTree>
    <p:extLst>
      <p:ext uri="{BB962C8B-B14F-4D97-AF65-F5344CB8AC3E}">
        <p14:creationId xmlns:p14="http://schemas.microsoft.com/office/powerpoint/2010/main" val="539262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Prescribing PrEP is incredibly simple. You simply need to write TRUVADA, or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Emtricitabine</a:t>
            </a:r>
            <a:r>
              <a:rPr lang="en-US" sz="1200" kern="1200" dirty="0" smtClean="0">
                <a:solidFill>
                  <a:schemeClr val="tx1"/>
                </a:solidFill>
                <a:effectLst/>
                <a:latin typeface="+mn-lt"/>
                <a:ea typeface="+mn-ea"/>
                <a:cs typeface="+mn-cs"/>
              </a:rPr>
              <a:t>, one tab by mouth daily.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CDC is very clear that they recommend prescribing less than a 90-day supply, without refills. We only prescribe a refill after confirming someone remains HIV negative. This is an effort to prevent that risk of generating HIV drug resistance.</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27</a:t>
            </a:fld>
            <a:endParaRPr lang="en-US" dirty="0"/>
          </a:p>
        </p:txBody>
      </p:sp>
    </p:spTree>
    <p:extLst>
      <p:ext uri="{BB962C8B-B14F-4D97-AF65-F5344CB8AC3E}">
        <p14:creationId xmlns:p14="http://schemas.microsoft.com/office/powerpoint/2010/main" val="2770415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Slide Number Placehold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31684" eaLnBrk="0" hangingPunct="0">
              <a:defRPr sz="3200">
                <a:solidFill>
                  <a:schemeClr val="bg1"/>
                </a:solidFill>
                <a:latin typeface="Arial" charset="0"/>
                <a:ea typeface="ＭＳ Ｐゴシック" charset="0"/>
                <a:cs typeface="Arial" charset="0"/>
              </a:defRPr>
            </a:lvl1pPr>
            <a:lvl2pPr marL="744076" indent="-286182" defTabSz="931684" eaLnBrk="0" hangingPunct="0">
              <a:defRPr sz="3200">
                <a:solidFill>
                  <a:schemeClr val="bg1"/>
                </a:solidFill>
                <a:latin typeface="Arial" charset="0"/>
                <a:ea typeface="Arial" charset="0"/>
                <a:cs typeface="Arial" charset="0"/>
              </a:defRPr>
            </a:lvl2pPr>
            <a:lvl3pPr marL="1144731" indent="-228946" defTabSz="931684" eaLnBrk="0" hangingPunct="0">
              <a:defRPr sz="3200">
                <a:solidFill>
                  <a:schemeClr val="bg1"/>
                </a:solidFill>
                <a:latin typeface="Arial" charset="0"/>
                <a:ea typeface="Arial" charset="0"/>
                <a:cs typeface="Arial" charset="0"/>
              </a:defRPr>
            </a:lvl3pPr>
            <a:lvl4pPr marL="1602624" indent="-228946" defTabSz="931684" eaLnBrk="0" hangingPunct="0">
              <a:defRPr sz="3200">
                <a:solidFill>
                  <a:schemeClr val="bg1"/>
                </a:solidFill>
                <a:latin typeface="Arial" charset="0"/>
                <a:ea typeface="Arial" charset="0"/>
                <a:cs typeface="Arial" charset="0"/>
              </a:defRPr>
            </a:lvl4pPr>
            <a:lvl5pPr marL="2060517" indent="-228946" defTabSz="931684" eaLnBrk="0" hangingPunct="0">
              <a:defRPr sz="3200">
                <a:solidFill>
                  <a:schemeClr val="bg1"/>
                </a:solidFill>
                <a:latin typeface="Arial" charset="0"/>
                <a:ea typeface="Arial" charset="0"/>
                <a:cs typeface="Arial" charset="0"/>
              </a:defRPr>
            </a:lvl5pPr>
            <a:lvl6pPr marL="2518409" indent="-228946" defTabSz="931684" eaLnBrk="0" fontAlgn="base" hangingPunct="0">
              <a:spcBef>
                <a:spcPct val="0"/>
              </a:spcBef>
              <a:spcAft>
                <a:spcPct val="0"/>
              </a:spcAft>
              <a:defRPr sz="3200">
                <a:solidFill>
                  <a:schemeClr val="bg1"/>
                </a:solidFill>
                <a:latin typeface="Arial" charset="0"/>
                <a:ea typeface="Arial" charset="0"/>
                <a:cs typeface="Arial" charset="0"/>
              </a:defRPr>
            </a:lvl6pPr>
            <a:lvl7pPr marL="2976301" indent="-228946" defTabSz="931684" eaLnBrk="0" fontAlgn="base" hangingPunct="0">
              <a:spcBef>
                <a:spcPct val="0"/>
              </a:spcBef>
              <a:spcAft>
                <a:spcPct val="0"/>
              </a:spcAft>
              <a:defRPr sz="3200">
                <a:solidFill>
                  <a:schemeClr val="bg1"/>
                </a:solidFill>
                <a:latin typeface="Arial" charset="0"/>
                <a:ea typeface="Arial" charset="0"/>
                <a:cs typeface="Arial" charset="0"/>
              </a:defRPr>
            </a:lvl7pPr>
            <a:lvl8pPr marL="3434194" indent="-228946" defTabSz="931684" eaLnBrk="0" fontAlgn="base" hangingPunct="0">
              <a:spcBef>
                <a:spcPct val="0"/>
              </a:spcBef>
              <a:spcAft>
                <a:spcPct val="0"/>
              </a:spcAft>
              <a:defRPr sz="3200">
                <a:solidFill>
                  <a:schemeClr val="bg1"/>
                </a:solidFill>
                <a:latin typeface="Arial" charset="0"/>
                <a:ea typeface="Arial" charset="0"/>
                <a:cs typeface="Arial" charset="0"/>
              </a:defRPr>
            </a:lvl8pPr>
            <a:lvl9pPr marL="3892087" indent="-228946" defTabSz="931684" eaLnBrk="0" fontAlgn="base" hangingPunct="0">
              <a:spcBef>
                <a:spcPct val="0"/>
              </a:spcBef>
              <a:spcAft>
                <a:spcPct val="0"/>
              </a:spcAft>
              <a:defRPr sz="3200">
                <a:solidFill>
                  <a:schemeClr val="bg1"/>
                </a:solidFill>
                <a:latin typeface="Arial" charset="0"/>
                <a:ea typeface="Arial" charset="0"/>
                <a:cs typeface="Arial" charset="0"/>
              </a:defRPr>
            </a:lvl9pPr>
          </a:lstStyle>
          <a:p>
            <a:fld id="{C167EBF0-9A4A-D74D-BDDC-60F926A265FD}" type="slidenum">
              <a:rPr lang="en-US" sz="1000">
                <a:solidFill>
                  <a:schemeClr val="tx1"/>
                </a:solidFill>
              </a:rPr>
              <a:pPr/>
              <a:t>28</a:t>
            </a:fld>
            <a:endParaRPr lang="en-US" sz="1000" dirty="0">
              <a:solidFill>
                <a:schemeClr val="tx1"/>
              </a:solidFill>
            </a:endParaRPr>
          </a:p>
        </p:txBody>
      </p:sp>
      <p:sp>
        <p:nvSpPr>
          <p:cNvPr id="133124" name="Notes Placeholder 1"/>
          <p:cNvSpPr>
            <a:spLocks noGrp="1"/>
          </p:cNvSpPr>
          <p:nvPr/>
        </p:nvSpPr>
        <p:spPr bwMode="auto">
          <a:xfrm>
            <a:off x="265594" y="3969404"/>
            <a:ext cx="6491915" cy="4975663"/>
          </a:xfrm>
          <a:prstGeom prst="rect">
            <a:avLst/>
          </a:prstGeom>
          <a:extLst>
            <a:ext uri="{FAA26D3D-D897-4be2-8F04-BA451C77F1D7}">
              <ma14:placeholderFlag xmlns:ma14="http://schemas.microsoft.com/office/mac/drawingml/2011/main" xmlns="" val="1"/>
            </a:ext>
          </a:extLst>
        </p:spPr>
        <p:txBody>
          <a:bodyPr lIns="93291" tIns="46647" rIns="93291" bIns="46647"/>
          <a:lstStyle/>
          <a:p>
            <a:pPr eaLnBrk="0" hangingPunct="0">
              <a:spcBef>
                <a:spcPct val="10000"/>
              </a:spcBef>
              <a:spcAft>
                <a:spcPct val="10000"/>
              </a:spcAft>
            </a:pPr>
            <a:endParaRPr lang="en-US" sz="1000" dirty="0"/>
          </a:p>
        </p:txBody>
      </p:sp>
      <p:sp>
        <p:nvSpPr>
          <p:cNvPr id="2" name="Notes Placeholder 1"/>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 a grace period.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someone has not come in for their HIV test due to things going on in their lives, it's been three months, they're due for a test, talk to them on the phone, continue their PrEP, and really encourage them to come in for testing.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generally would not recommend stopping PrEP just because we don't have an HIV test, especially if someone is reachable and plans to come in soon.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Follow-up care for patients on PrEP is also relatively simple, and can be incorporated into brief visits.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First, at each visit it's important to assess someone's behaviors, and provide counseling and condoms. It's really important to evaluate someone's adherence and motivation to continue taking a pill every day, and asking people about their pregnancy intentions, and doing additional counseling as needed.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HIV testing is recommended every three months. After those negative tests, you can refill someone's </a:t>
            </a:r>
            <a:r>
              <a:rPr lang="en-US" sz="1200" kern="1200" dirty="0" err="1" smtClean="0">
                <a:solidFill>
                  <a:schemeClr val="tx1"/>
                </a:solidFill>
                <a:effectLst/>
                <a:latin typeface="+mn-lt"/>
                <a:ea typeface="+mn-ea"/>
                <a:cs typeface="+mn-cs"/>
              </a:rPr>
              <a:t>PrEP.</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Depending on the population, the CDC has different recommendations for when to test for STIs.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Lastly, because of the rare but important side effect from PrEP, in terms of renal toxicity, it is important to check someone's kidney function approximately every six months.</a:t>
            </a: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Source:</a:t>
            </a:r>
          </a:p>
          <a:p>
            <a:pPr marL="0" indent="0">
              <a:buFont typeface="Arial" panose="020B0604020202020204" pitchFamily="34" charset="0"/>
              <a:buNone/>
            </a:pPr>
            <a:r>
              <a:rPr lang="en-US" dirty="0" smtClean="0"/>
              <a:t>CDC 2015 </a:t>
            </a:r>
            <a:r>
              <a:rPr lang="en-US" dirty="0"/>
              <a:t>STD </a:t>
            </a:r>
            <a:r>
              <a:rPr lang="en-US" dirty="0" smtClean="0"/>
              <a:t>guidelines </a:t>
            </a:r>
          </a:p>
          <a:p>
            <a:pPr marL="0" indent="0">
              <a:buFont typeface="Arial" panose="020B0604020202020204" pitchFamily="34" charset="0"/>
              <a:buNone/>
            </a:pPr>
            <a:r>
              <a:rPr lang="en-US" dirty="0" smtClean="0">
                <a:hlinkClick r:id="rId3"/>
              </a:rPr>
              <a:t>https://www.cdc.gov/std/tg2015/screening-recommendations.htm</a:t>
            </a:r>
            <a:endParaRPr lang="en-US" dirty="0"/>
          </a:p>
        </p:txBody>
      </p:sp>
    </p:spTree>
    <p:extLst>
      <p:ext uri="{BB962C8B-B14F-4D97-AF65-F5344CB8AC3E}">
        <p14:creationId xmlns:p14="http://schemas.microsoft.com/office/powerpoint/2010/main" val="106700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CDC recommends different STI testing for different populations.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Review the STI guidelines for cisgender women and men; specifically, for people who are men who have sex with men, the CDC recommends syphilis, gonorrhea, and chlamydia testing every six months, including three-site testing, as well as every three months if someone has a prior STI or multiple partners, or anytime someone is symptomatic. That's also true for other individuals, in terms of testing at the time of symptoms.</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29</a:t>
            </a:fld>
            <a:endParaRPr lang="en-US" dirty="0"/>
          </a:p>
        </p:txBody>
      </p:sp>
    </p:spTree>
    <p:extLst>
      <p:ext uri="{BB962C8B-B14F-4D97-AF65-F5344CB8AC3E}">
        <p14:creationId xmlns:p14="http://schemas.microsoft.com/office/powerpoint/2010/main" val="324563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Slide Number Placehold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31684" eaLnBrk="0" hangingPunct="0">
              <a:defRPr sz="3200">
                <a:solidFill>
                  <a:schemeClr val="bg1"/>
                </a:solidFill>
                <a:latin typeface="Arial" charset="0"/>
                <a:ea typeface="ＭＳ Ｐゴシック" charset="0"/>
                <a:cs typeface="Arial" charset="0"/>
              </a:defRPr>
            </a:lvl1pPr>
            <a:lvl2pPr marL="744076" indent="-286182" defTabSz="931684" eaLnBrk="0" hangingPunct="0">
              <a:defRPr sz="3200">
                <a:solidFill>
                  <a:schemeClr val="bg1"/>
                </a:solidFill>
                <a:latin typeface="Arial" charset="0"/>
                <a:ea typeface="Arial" charset="0"/>
                <a:cs typeface="Arial" charset="0"/>
              </a:defRPr>
            </a:lvl2pPr>
            <a:lvl3pPr marL="1144731" indent="-228946" defTabSz="931684" eaLnBrk="0" hangingPunct="0">
              <a:defRPr sz="3200">
                <a:solidFill>
                  <a:schemeClr val="bg1"/>
                </a:solidFill>
                <a:latin typeface="Arial" charset="0"/>
                <a:ea typeface="Arial" charset="0"/>
                <a:cs typeface="Arial" charset="0"/>
              </a:defRPr>
            </a:lvl3pPr>
            <a:lvl4pPr marL="1602624" indent="-228946" defTabSz="931684" eaLnBrk="0" hangingPunct="0">
              <a:defRPr sz="3200">
                <a:solidFill>
                  <a:schemeClr val="bg1"/>
                </a:solidFill>
                <a:latin typeface="Arial" charset="0"/>
                <a:ea typeface="Arial" charset="0"/>
                <a:cs typeface="Arial" charset="0"/>
              </a:defRPr>
            </a:lvl4pPr>
            <a:lvl5pPr marL="2060517" indent="-228946" defTabSz="931684" eaLnBrk="0" hangingPunct="0">
              <a:defRPr sz="3200">
                <a:solidFill>
                  <a:schemeClr val="bg1"/>
                </a:solidFill>
                <a:latin typeface="Arial" charset="0"/>
                <a:ea typeface="Arial" charset="0"/>
                <a:cs typeface="Arial" charset="0"/>
              </a:defRPr>
            </a:lvl5pPr>
            <a:lvl6pPr marL="2518409" indent="-228946" defTabSz="931684" eaLnBrk="0" fontAlgn="base" hangingPunct="0">
              <a:spcBef>
                <a:spcPct val="0"/>
              </a:spcBef>
              <a:spcAft>
                <a:spcPct val="0"/>
              </a:spcAft>
              <a:defRPr sz="3200">
                <a:solidFill>
                  <a:schemeClr val="bg1"/>
                </a:solidFill>
                <a:latin typeface="Arial" charset="0"/>
                <a:ea typeface="Arial" charset="0"/>
                <a:cs typeface="Arial" charset="0"/>
              </a:defRPr>
            </a:lvl6pPr>
            <a:lvl7pPr marL="2976301" indent="-228946" defTabSz="931684" eaLnBrk="0" fontAlgn="base" hangingPunct="0">
              <a:spcBef>
                <a:spcPct val="0"/>
              </a:spcBef>
              <a:spcAft>
                <a:spcPct val="0"/>
              </a:spcAft>
              <a:defRPr sz="3200">
                <a:solidFill>
                  <a:schemeClr val="bg1"/>
                </a:solidFill>
                <a:latin typeface="Arial" charset="0"/>
                <a:ea typeface="Arial" charset="0"/>
                <a:cs typeface="Arial" charset="0"/>
              </a:defRPr>
            </a:lvl7pPr>
            <a:lvl8pPr marL="3434194" indent="-228946" defTabSz="931684" eaLnBrk="0" fontAlgn="base" hangingPunct="0">
              <a:spcBef>
                <a:spcPct val="0"/>
              </a:spcBef>
              <a:spcAft>
                <a:spcPct val="0"/>
              </a:spcAft>
              <a:defRPr sz="3200">
                <a:solidFill>
                  <a:schemeClr val="bg1"/>
                </a:solidFill>
                <a:latin typeface="Arial" charset="0"/>
                <a:ea typeface="Arial" charset="0"/>
                <a:cs typeface="Arial" charset="0"/>
              </a:defRPr>
            </a:lvl8pPr>
            <a:lvl9pPr marL="3892087" indent="-228946" defTabSz="931684" eaLnBrk="0" fontAlgn="base" hangingPunct="0">
              <a:spcBef>
                <a:spcPct val="0"/>
              </a:spcBef>
              <a:spcAft>
                <a:spcPct val="0"/>
              </a:spcAft>
              <a:defRPr sz="3200">
                <a:solidFill>
                  <a:schemeClr val="bg1"/>
                </a:solidFill>
                <a:latin typeface="Arial" charset="0"/>
                <a:ea typeface="Arial" charset="0"/>
                <a:cs typeface="Arial" charset="0"/>
              </a:defRPr>
            </a:lvl9pPr>
          </a:lstStyle>
          <a:p>
            <a:fld id="{89D076C9-C70D-274B-92DD-CCFA7FD1207A}" type="slidenum">
              <a:rPr lang="en-US" sz="1000">
                <a:solidFill>
                  <a:schemeClr val="tx1"/>
                </a:solidFill>
              </a:rPr>
              <a:pPr/>
              <a:t>30</a:t>
            </a:fld>
            <a:endParaRPr lang="en-US" sz="1000" dirty="0">
              <a:solidFill>
                <a:schemeClr val="tx1"/>
              </a:solidFill>
            </a:endParaRPr>
          </a:p>
        </p:txBody>
      </p:sp>
      <p:sp>
        <p:nvSpPr>
          <p:cNvPr id="134148" name="Notes Placeholder 1"/>
          <p:cNvSpPr>
            <a:spLocks noGrp="1"/>
          </p:cNvSpPr>
          <p:nvPr/>
        </p:nvSpPr>
        <p:spPr bwMode="auto">
          <a:xfrm>
            <a:off x="265594" y="3969404"/>
            <a:ext cx="6491915" cy="4975663"/>
          </a:xfrm>
          <a:prstGeom prst="rect">
            <a:avLst/>
          </a:prstGeom>
          <a:extLst>
            <a:ext uri="{FAA26D3D-D897-4be2-8F04-BA451C77F1D7}">
              <ma14:placeholderFlag xmlns:ma14="http://schemas.microsoft.com/office/mac/drawingml/2011/main" xmlns="" val="1"/>
            </a:ext>
          </a:extLst>
        </p:spPr>
        <p:txBody>
          <a:bodyPr lIns="93291" tIns="46647" rIns="93291" bIns="46647"/>
          <a:lstStyle/>
          <a:p>
            <a:pPr eaLnBrk="0" hangingPunct="0">
              <a:spcBef>
                <a:spcPct val="10000"/>
              </a:spcBef>
              <a:spcAft>
                <a:spcPct val="10000"/>
              </a:spcAft>
            </a:pPr>
            <a:endParaRPr lang="en-US" sz="1000" dirty="0"/>
          </a:p>
        </p:txBody>
      </p:sp>
      <p:sp>
        <p:nvSpPr>
          <p:cNvPr id="2" name="Notes Placeholder 1"/>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How do you discontinue PrEP? That also is quite simple.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Generally, we recommend performing an HIV test to confirm someone's HIV status, and making sure that someone understands the window period, and so repeat testing may be necessary.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effectiveness of PrEP we think declines over the course of about seven to ten days, and so that someone may be at risk of HIV soon after they discontinue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important to establish linkage to other risk reduction support services. For example, knowing someone's partner status, offering testing to other partners, perhaps treatment as prevention is their plan. There are lots of different ways, but one important piece of PrEP discontinuation is seeing if someone is discontinuing because they are no longer at risk of HIV, or if because they're interested in a different HIV prevention method, which we want to be equally supportive of.</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Of note, if someone has active hepatitis B infection, it is important to talk with a </a:t>
            </a:r>
            <a:r>
              <a:rPr lang="en-US" sz="1200" kern="1200" dirty="0" err="1" smtClean="0">
                <a:solidFill>
                  <a:schemeClr val="tx1"/>
                </a:solidFill>
                <a:effectLst/>
                <a:latin typeface="+mn-lt"/>
                <a:ea typeface="+mn-ea"/>
                <a:cs typeface="+mn-cs"/>
              </a:rPr>
              <a:t>hepatologist</a:t>
            </a:r>
            <a:r>
              <a:rPr lang="en-US" sz="1200" kern="1200" dirty="0" smtClean="0">
                <a:solidFill>
                  <a:schemeClr val="tx1"/>
                </a:solidFill>
                <a:effectLst/>
                <a:latin typeface="+mn-lt"/>
                <a:ea typeface="+mn-ea"/>
                <a:cs typeface="+mn-cs"/>
              </a:rPr>
              <a:t> before discontinuing PrEP, because those medicines can also suppress hepatitis B, and [discontinuing PrEP] may cause a hepatitis B flare.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Finally, if you are in the very rare situation that HIV is diagnosed, it's recommended to discontinue PrEP, and link ideally that day to an HIV care provider. This is another situation in which I would strongly recommend using the resources that I'll present at the end of this webinar, calling the HIV line at the Clinicians Consultation Center, and talking through how to manage care of that individual, specifically so that you can help them link to care quickly.</a:t>
            </a:r>
            <a:endParaRPr lang="en-US" dirty="0"/>
          </a:p>
        </p:txBody>
      </p:sp>
    </p:spTree>
    <p:extLst>
      <p:ext uri="{BB962C8B-B14F-4D97-AF65-F5344CB8AC3E}">
        <p14:creationId xmlns:p14="http://schemas.microsoft.com/office/powerpoint/2010/main" val="280592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Next, we're going to transition into talking very briefly about how to prescribe PrEP to specific populations, and if there are any contraindications in those populations.</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31</a:t>
            </a:fld>
            <a:endParaRPr lang="en-US" dirty="0"/>
          </a:p>
        </p:txBody>
      </p:sp>
    </p:spTree>
    <p:extLst>
      <p:ext uri="{BB962C8B-B14F-4D97-AF65-F5344CB8AC3E}">
        <p14:creationId xmlns:p14="http://schemas.microsoft.com/office/powerpoint/2010/main" val="267494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Thank you so much, and everyone on the call, thank you very much for joining. Good morning to people on the West Coast, and good afternoon to those on the East Coast. Today we're going to build on the prior webinar, and focus on how to prescribe PrEP in family planning settings, and if you haven't seen those prior webinars, I'd really recommend the prior ones.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During the last session, the speakers described why HIV prevention is a critical part of family planning care, and to summarize that, we know that family planning clients want family planning providers to talk to them about HIV prevention, and specifically PrEP, and we know that many family planning clients are at risk of HIV. Today, we're going to focus specifically on how to provide PrEP services in the family planning setting. Before we get started, I wanted to clarify two aspects of this webinar. First, when I say PrEP, I'm referring specifically to oral PrEP, with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Emtricitabine</a:t>
            </a:r>
            <a:r>
              <a:rPr lang="en-US" sz="1200" kern="1200" dirty="0" smtClean="0">
                <a:solidFill>
                  <a:schemeClr val="tx1"/>
                </a:solidFill>
                <a:effectLst/>
                <a:latin typeface="+mn-lt"/>
                <a:ea typeface="+mn-ea"/>
                <a:cs typeface="+mn-cs"/>
              </a:rPr>
              <a:t>, or otherwise known as TRUVADA. There are many other kinds of PrEP in development and in clinical trials, including combination products with contraceptives, which are incredibly exciting. However, we're not going to focus our discussion on these today.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for the majority of this talk, I'm going to focus on prescribing PrEP to cisgender women. That is not to say that family planning providers do not care, take care of cisgender men or transgender individuals, but as described in the prior webinar, given that family planning providers have a unique opportunity to offer PrEP to cisgender women, and given that PrEP knowledge and uptake in cisgender women, particularly black women, who are disproportionately affected by HIV, and in addition, given that we know that PrEP use among these populations is comparably low, offering PrEP to cisgender women in the family planning setting is going to be the focus of this talk.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EFD253-E4E1-8F46-BA7F-2401FFABB896}" type="slidenum">
              <a:rPr lang="en-US" smtClean="0"/>
              <a:t>3</a:t>
            </a:fld>
            <a:endParaRPr lang="en-US" dirty="0"/>
          </a:p>
        </p:txBody>
      </p:sp>
    </p:spTree>
    <p:extLst>
      <p:ext uri="{BB962C8B-B14F-4D97-AF65-F5344CB8AC3E}">
        <p14:creationId xmlns:p14="http://schemas.microsoft.com/office/powerpoint/2010/main" val="1414475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May of 2018, the FDA approved PrEP for adolescents, and specifically anyone who weighs more than 77 pounds.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One piece that makes life much easier for prescribers is that the dosing is exactly the same in adolescents as in adults.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Care of adolescents and providing PrEP to adolescents is an entire talk in itself, but at least from the medical standpoint, the prescribing is very simple.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also important to note that in different states in the country, parental consent may or may not be required, and accessing PrEP may be more of a challenge in particular if someone is on their parents' insurance.</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32</a:t>
            </a:fld>
            <a:endParaRPr lang="en-US" dirty="0"/>
          </a:p>
        </p:txBody>
      </p:sp>
    </p:spTree>
    <p:extLst>
      <p:ext uri="{BB962C8B-B14F-4D97-AF65-F5344CB8AC3E}">
        <p14:creationId xmlns:p14="http://schemas.microsoft.com/office/powerpoint/2010/main" val="1338431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we know that PrEP is safe for transgender individuals.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there is very limited data, more data is emerging.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One piece that transgender individuals frequently want to know is if there is significant interaction with gender affirming hormones. We do not know of any significant interactions with hormones to date; however, data really is limited, and it is very important that we emphasize to people that information is changing quickly.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you are taking care of transgender individuals, it’s important to listen to people's concerns very carefully, and validate them, because as data emerges and changes, we want to be sure that people know that we will update them, and be very transparent about specifically what we know, and what we don't know.</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33</a:t>
            </a:fld>
            <a:endParaRPr lang="en-US" dirty="0"/>
          </a:p>
        </p:txBody>
      </p:sp>
    </p:spTree>
    <p:extLst>
      <p:ext uri="{BB962C8B-B14F-4D97-AF65-F5344CB8AC3E}">
        <p14:creationId xmlns:p14="http://schemas.microsoft.com/office/powerpoint/2010/main" val="326848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For all of these populations, offering PrEP is supported by data, and by the guidelines. The CDC, the WHO, all support offering PrEP to people who are pregnant and who are breastfeeding, and the American College of Obstetrics and Gynecology notes how PrEP has a reassuring safety profile; however, they do note that providers should be vigilant for seroconversion during lactation. We'll talk about why that is in a moment.</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34</a:t>
            </a:fld>
            <a:endParaRPr lang="en-US" dirty="0"/>
          </a:p>
        </p:txBody>
      </p:sp>
    </p:spTree>
    <p:extLst>
      <p:ext uri="{BB962C8B-B14F-4D97-AF65-F5344CB8AC3E}">
        <p14:creationId xmlns:p14="http://schemas.microsoft.com/office/powerpoint/2010/main" val="1835060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Pregnancy intentions are important to HIV prevention.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Pregnancy is associated with an approximately two-fold increase risk of HIV acquisition in some observational studies. This could be due to a variety of factors, either because: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People's behaviors in pregnancy change, and they may be less likely to use condoms;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People's sexual practices also change in pregnancy, in terms of the type of sex that they have; and finally,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Biology changes in pregnancy, and so it may be that due to biological differences, specifically in the vagina, under the influence of different hormones, may increase someone's vulnerability to HIV.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observational data are supported as well by more specific data, suggesting that HIV transmission per sex act is higher in late pregnancy, and even postpartum, compared to outside of pregnancy and the </a:t>
            </a:r>
            <a:r>
              <a:rPr lang="en-US" sz="1200" kern="1200" dirty="0" err="1" smtClean="0">
                <a:solidFill>
                  <a:schemeClr val="tx1"/>
                </a:solidFill>
                <a:effectLst/>
                <a:latin typeface="+mn-lt"/>
                <a:ea typeface="+mn-ea"/>
                <a:cs typeface="+mn-cs"/>
              </a:rPr>
              <a:t>peripartum</a:t>
            </a:r>
            <a:r>
              <a:rPr lang="en-US" sz="1200" kern="1200" dirty="0" smtClean="0">
                <a:solidFill>
                  <a:schemeClr val="tx1"/>
                </a:solidFill>
                <a:effectLst/>
                <a:latin typeface="+mn-lt"/>
                <a:ea typeface="+mn-ea"/>
                <a:cs typeface="+mn-cs"/>
              </a:rPr>
              <a:t> period. Again, research and data are emerging in this area.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 why else does all of this matter? Well, we know that acute HIV, meaning HIV that is acquired during pregnancy, is associated with an eight-fold increased risk of perinatal transmission.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acute HIV, or HIV that is acquired during breastfeeding, is associated with a four-fold increased risk of </a:t>
            </a:r>
            <a:r>
              <a:rPr lang="en-US" sz="1200" kern="1200" dirty="0" err="1" smtClean="0">
                <a:solidFill>
                  <a:schemeClr val="tx1"/>
                </a:solidFill>
                <a:effectLst/>
                <a:latin typeface="+mn-lt"/>
                <a:ea typeface="+mn-ea"/>
                <a:cs typeface="+mn-cs"/>
              </a:rPr>
              <a:t>lactational</a:t>
            </a:r>
            <a:r>
              <a:rPr lang="en-US" sz="1200" kern="1200" dirty="0" smtClean="0">
                <a:solidFill>
                  <a:schemeClr val="tx1"/>
                </a:solidFill>
                <a:effectLst/>
                <a:latin typeface="+mn-lt"/>
                <a:ea typeface="+mn-ea"/>
                <a:cs typeface="+mn-cs"/>
              </a:rPr>
              <a:t> transmission.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All of these pieces of information really point to suggesting why thinking about HIV prevention specifically in pregnancy, both for the health of the individual person who is pregnant or breastfeeding, as well as their children, is incredibly important.</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Source:</a:t>
            </a:r>
          </a:p>
          <a:p>
            <a:pPr marL="0" indent="0">
              <a:buFont typeface="Arial" panose="020B0604020202020204" pitchFamily="34" charset="0"/>
              <a:buNone/>
            </a:pPr>
            <a:r>
              <a:rPr lang="en-US" sz="1200" dirty="0" err="1" smtClean="0">
                <a:solidFill>
                  <a:srgbClr val="191914"/>
                </a:solidFill>
              </a:rPr>
              <a:t>Heffron</a:t>
            </a:r>
            <a:r>
              <a:rPr lang="en-US" sz="1200" dirty="0" smtClean="0">
                <a:solidFill>
                  <a:srgbClr val="191914"/>
                </a:solidFill>
              </a:rPr>
              <a:t> CROI 2018; </a:t>
            </a:r>
            <a:r>
              <a:rPr lang="en-US" sz="1200" dirty="0" err="1" smtClean="0">
                <a:solidFill>
                  <a:srgbClr val="191914"/>
                </a:solidFill>
              </a:rPr>
              <a:t>Mugo</a:t>
            </a:r>
            <a:r>
              <a:rPr lang="en-US" sz="1200" dirty="0" smtClean="0">
                <a:solidFill>
                  <a:srgbClr val="191914"/>
                </a:solidFill>
              </a:rPr>
              <a:t>, AIDS 2011; Drake, </a:t>
            </a:r>
            <a:r>
              <a:rPr lang="en-US" sz="1200" dirty="0" err="1" smtClean="0">
                <a:solidFill>
                  <a:srgbClr val="191914"/>
                </a:solidFill>
              </a:rPr>
              <a:t>PLoS</a:t>
            </a:r>
            <a:r>
              <a:rPr lang="en-US" sz="1200" dirty="0" smtClean="0">
                <a:solidFill>
                  <a:srgbClr val="191914"/>
                </a:solidFill>
              </a:rPr>
              <a:t> Med 2014; Humphrey, BMJ 2010; Singh, CROI 2013.</a:t>
            </a:r>
            <a:endParaRPr lang="en-US" sz="1200" baseline="0"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35</a:t>
            </a:fld>
            <a:endParaRPr lang="en-US" dirty="0"/>
          </a:p>
        </p:txBody>
      </p:sp>
    </p:spTree>
    <p:extLst>
      <p:ext uri="{BB962C8B-B14F-4D97-AF65-F5344CB8AC3E}">
        <p14:creationId xmlns:p14="http://schemas.microsoft.com/office/powerpoint/2010/main" val="107427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go a little bit more deeply into the data, we know that PrEP specifically is safe in pregnancy. This is based on a large body of data, most of which comes from people who are living with HIV.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Specifically, a systematic review of 26 studies of people living with HIV and with hepatitis B found no differences in pregnancy loss, pre-term birth, low birth weight infants, or infant or maternal mortality in people exposed to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based on the U.S. antiretroviral pregnancy registry, we know that there is no evidence to date of birth defects with exposure to these medicines, including exposures in the first trimester.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there are limited data on specifically PrEP in pregnancy, those prior data were primarily focused on people living with HIV. Based</a:t>
            </a:r>
            <a:r>
              <a:rPr lang="en-US" sz="1200" kern="1200" baseline="0" dirty="0" smtClean="0">
                <a:solidFill>
                  <a:schemeClr val="tx1"/>
                </a:solidFill>
                <a:effectLst/>
                <a:latin typeface="+mn-lt"/>
                <a:ea typeface="+mn-ea"/>
                <a:cs typeface="+mn-cs"/>
              </a:rPr>
              <a:t> on the available </a:t>
            </a:r>
            <a:r>
              <a:rPr lang="en-US" sz="1200" kern="1200" dirty="0" smtClean="0">
                <a:solidFill>
                  <a:schemeClr val="tx1"/>
                </a:solidFill>
                <a:effectLst/>
                <a:latin typeface="+mn-lt"/>
                <a:ea typeface="+mn-ea"/>
                <a:cs typeface="+mn-cs"/>
              </a:rPr>
              <a:t>data on PrEP and pregnancy, no differences in pre-term birth, pregnancy loss, or birth defects have been seen.</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chemeClr val="accent5">
                    <a:lumMod val="10000"/>
                  </a:schemeClr>
                </a:solidFill>
                <a:latin typeface="+mn-lt"/>
              </a:rPr>
              <a:t>The Antiretroviral Pregnancy Registry Interim Report. Jan 1 1989 – Jan 31 2015. </a:t>
            </a:r>
            <a:r>
              <a:rPr lang="en-US" sz="1200" dirty="0" err="1" smtClean="0">
                <a:solidFill>
                  <a:schemeClr val="accent5">
                    <a:lumMod val="10000"/>
                  </a:schemeClr>
                </a:solidFill>
                <a:latin typeface="+mn-lt"/>
              </a:rPr>
              <a:t>Mofenson</a:t>
            </a:r>
            <a:r>
              <a:rPr lang="en-US" sz="1200" dirty="0" smtClean="0">
                <a:solidFill>
                  <a:schemeClr val="accent5">
                    <a:lumMod val="10000"/>
                  </a:schemeClr>
                </a:solidFill>
                <a:latin typeface="+mn-lt"/>
              </a:rPr>
              <a:t>, </a:t>
            </a:r>
            <a:r>
              <a:rPr lang="en-US" sz="1200" dirty="0" err="1" smtClean="0">
                <a:solidFill>
                  <a:schemeClr val="accent5">
                    <a:lumMod val="10000"/>
                  </a:schemeClr>
                </a:solidFill>
                <a:latin typeface="+mn-lt"/>
              </a:rPr>
              <a:t>Baggaley</a:t>
            </a:r>
            <a:r>
              <a:rPr lang="en-US" sz="1200" dirty="0" smtClean="0">
                <a:solidFill>
                  <a:schemeClr val="accent5">
                    <a:lumMod val="10000"/>
                  </a:schemeClr>
                </a:solidFill>
                <a:latin typeface="+mn-lt"/>
              </a:rPr>
              <a:t>, </a:t>
            </a:r>
            <a:r>
              <a:rPr lang="en-US" sz="1200" dirty="0" err="1" smtClean="0">
                <a:solidFill>
                  <a:schemeClr val="accent5">
                    <a:lumMod val="10000"/>
                  </a:schemeClr>
                </a:solidFill>
                <a:latin typeface="+mn-lt"/>
              </a:rPr>
              <a:t>Mameletzis</a:t>
            </a:r>
            <a:r>
              <a:rPr lang="en-US" sz="1200" dirty="0" smtClean="0">
                <a:solidFill>
                  <a:schemeClr val="accent5">
                    <a:lumMod val="10000"/>
                  </a:schemeClr>
                </a:solidFill>
                <a:latin typeface="+mn-lt"/>
              </a:rPr>
              <a:t>. </a:t>
            </a:r>
            <a:r>
              <a:rPr lang="en-US" sz="1200" dirty="0" err="1" smtClean="0">
                <a:solidFill>
                  <a:schemeClr val="accent5">
                    <a:lumMod val="10000"/>
                  </a:schemeClr>
                </a:solidFill>
                <a:latin typeface="+mn-lt"/>
              </a:rPr>
              <a:t>Tenofovir</a:t>
            </a:r>
            <a:r>
              <a:rPr lang="en-US" sz="1200" dirty="0" smtClean="0">
                <a:solidFill>
                  <a:schemeClr val="accent5">
                    <a:lumMod val="10000"/>
                  </a:schemeClr>
                </a:solidFill>
                <a:latin typeface="+mn-lt"/>
              </a:rPr>
              <a:t> </a:t>
            </a:r>
            <a:r>
              <a:rPr lang="en-US" sz="1200" dirty="0" err="1" smtClean="0">
                <a:solidFill>
                  <a:schemeClr val="accent5">
                    <a:lumMod val="10000"/>
                  </a:schemeClr>
                </a:solidFill>
                <a:latin typeface="+mn-lt"/>
              </a:rPr>
              <a:t>disoproxil</a:t>
            </a:r>
            <a:r>
              <a:rPr lang="en-US" sz="1200" dirty="0" smtClean="0">
                <a:solidFill>
                  <a:schemeClr val="accent5">
                    <a:lumMod val="10000"/>
                  </a:schemeClr>
                </a:solidFill>
                <a:latin typeface="+mn-lt"/>
              </a:rPr>
              <a:t> fumarate safety for women and their infants during pregnancy and breastfeeding: systematic review. AIDS. 2017;31(2):213–32. </a:t>
            </a:r>
            <a:r>
              <a:rPr lang="en-US" sz="1200" dirty="0" err="1" smtClean="0">
                <a:solidFill>
                  <a:schemeClr val="accent5">
                    <a:lumMod val="10000"/>
                  </a:schemeClr>
                </a:solidFill>
                <a:latin typeface="+mn-lt"/>
              </a:rPr>
              <a:t>Heffron</a:t>
            </a:r>
            <a:r>
              <a:rPr lang="en-US" sz="1200" dirty="0" smtClean="0">
                <a:solidFill>
                  <a:schemeClr val="accent5">
                    <a:lumMod val="10000"/>
                  </a:schemeClr>
                </a:solidFill>
                <a:latin typeface="+mn-lt"/>
              </a:rPr>
              <a:t>, CROI, 2017 Poster 934.</a:t>
            </a:r>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36</a:t>
            </a:fld>
            <a:endParaRPr lang="en-US" dirty="0"/>
          </a:p>
        </p:txBody>
      </p:sp>
    </p:spTree>
    <p:extLst>
      <p:ext uri="{BB962C8B-B14F-4D97-AF65-F5344CB8AC3E}">
        <p14:creationId xmlns:p14="http://schemas.microsoft.com/office/powerpoint/2010/main" val="661311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also believe that PrEP is safe during lactation.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is based on a very well designed study in sub-Saharan Africa in which PrEP was given with directly observed therapy to 50 people who were breastfeeding and their babies. This was performed for 10 days, and measurements of the medicines were taken in the breast milk, in the infants, and in the infant serum.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As you can see from these slides,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was not quantifiable, and </a:t>
            </a:r>
            <a:r>
              <a:rPr lang="en-US" sz="1200" kern="1200" dirty="0" err="1" smtClean="0">
                <a:solidFill>
                  <a:schemeClr val="tx1"/>
                </a:solidFill>
                <a:effectLst/>
                <a:latin typeface="+mn-lt"/>
                <a:ea typeface="+mn-ea"/>
                <a:cs typeface="+mn-cs"/>
              </a:rPr>
              <a:t>Emtricitabine</a:t>
            </a:r>
            <a:r>
              <a:rPr lang="en-US" sz="1200" kern="1200" dirty="0" smtClean="0">
                <a:solidFill>
                  <a:schemeClr val="tx1"/>
                </a:solidFill>
                <a:effectLst/>
                <a:latin typeface="+mn-lt"/>
                <a:ea typeface="+mn-ea"/>
                <a:cs typeface="+mn-cs"/>
              </a:rPr>
              <a:t> was not quantifiable in the vast majority of infant specimens, suggesting that there is very, very, very low if any exposure of these medicines to the infant.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when comparing the drug levels in infants of breast-fed people who were taking PrEP, those levels were less than 1% of the therapeutic drug dosing when we give these medicines to infants who are diagnosed with HIV. So again, big takeaway, we think that PrEP is very safe during breastfeeding.</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a:t>
            </a:r>
          </a:p>
          <a:p>
            <a:r>
              <a:rPr lang="en-US" sz="1200" dirty="0" err="1" smtClean="0">
                <a:solidFill>
                  <a:schemeClr val="accent5">
                    <a:lumMod val="10000"/>
                  </a:schemeClr>
                </a:solidFill>
              </a:rPr>
              <a:t>Mugwanya</a:t>
            </a:r>
            <a:r>
              <a:rPr lang="en-US" sz="1200" dirty="0" smtClean="0">
                <a:solidFill>
                  <a:schemeClr val="accent5">
                    <a:lumMod val="10000"/>
                  </a:schemeClr>
                </a:solidFill>
              </a:rPr>
              <a:t> et al. Pre-exposure Prophylaxis Use by Breastfeeding HIV-Uninfected Women: A Prospective Short-Term Study of Antiretroviral Excretion in Breast Milk and Infant Absorption.</a:t>
            </a:r>
          </a:p>
          <a:p>
            <a:r>
              <a:rPr lang="en-US" sz="1200" dirty="0" err="1" smtClean="0">
                <a:solidFill>
                  <a:schemeClr val="accent5">
                    <a:lumMod val="10000"/>
                  </a:schemeClr>
                </a:solidFill>
              </a:rPr>
              <a:t>PLoS</a:t>
            </a:r>
            <a:r>
              <a:rPr lang="en-US" sz="1200" dirty="0" smtClean="0">
                <a:solidFill>
                  <a:schemeClr val="accent5">
                    <a:lumMod val="10000"/>
                  </a:schemeClr>
                </a:solidFill>
              </a:rPr>
              <a:t> Med 2016 Sep 27;13(9):e1002132. </a:t>
            </a:r>
          </a:p>
          <a:p>
            <a:pPr eaLnBrk="1" hangingPunct="1"/>
            <a:r>
              <a:rPr lang="en-US" sz="1200" dirty="0" err="1" smtClean="0">
                <a:solidFill>
                  <a:srgbClr val="063039"/>
                </a:solidFill>
              </a:rPr>
              <a:t>Benaboud</a:t>
            </a:r>
            <a:r>
              <a:rPr lang="en-US" sz="1200" dirty="0" smtClean="0">
                <a:solidFill>
                  <a:srgbClr val="063039"/>
                </a:solidFill>
              </a:rPr>
              <a:t> et al. Concentrations of </a:t>
            </a:r>
            <a:r>
              <a:rPr lang="en-US" sz="1200" dirty="0" err="1" smtClean="0">
                <a:solidFill>
                  <a:srgbClr val="063039"/>
                </a:solidFill>
              </a:rPr>
              <a:t>tenofovir</a:t>
            </a:r>
            <a:r>
              <a:rPr lang="en-US" sz="1200" dirty="0" smtClean="0">
                <a:solidFill>
                  <a:srgbClr val="063039"/>
                </a:solidFill>
              </a:rPr>
              <a:t> and </a:t>
            </a:r>
            <a:r>
              <a:rPr lang="en-US" sz="1200" dirty="0" err="1" smtClean="0">
                <a:solidFill>
                  <a:srgbClr val="063039"/>
                </a:solidFill>
              </a:rPr>
              <a:t>emtricitabine</a:t>
            </a:r>
            <a:r>
              <a:rPr lang="en-US" sz="1200" dirty="0" smtClean="0">
                <a:solidFill>
                  <a:srgbClr val="063039"/>
                </a:solidFill>
              </a:rPr>
              <a:t> in breast milk of HIV-1-infected women in Abidjan, Cote d'Ivoire. Antimicrobial agents and Chemotherapy 2011.</a:t>
            </a:r>
            <a:endParaRPr lang="en-US" sz="1200" dirty="0" smtClean="0">
              <a:solidFill>
                <a:srgbClr val="000000"/>
              </a:solidFill>
            </a:endParaRPr>
          </a:p>
        </p:txBody>
      </p:sp>
      <p:sp>
        <p:nvSpPr>
          <p:cNvPr id="4" name="Slide Number Placeholder 3"/>
          <p:cNvSpPr>
            <a:spLocks noGrp="1"/>
          </p:cNvSpPr>
          <p:nvPr>
            <p:ph type="sldNum" sz="quarter" idx="10"/>
          </p:nvPr>
        </p:nvSpPr>
        <p:spPr/>
        <p:txBody>
          <a:bodyPr/>
          <a:lstStyle/>
          <a:p>
            <a:fld id="{26EFD253-E4E1-8F46-BA7F-2401FFABB896}" type="slidenum">
              <a:rPr lang="en-US" smtClean="0"/>
              <a:t>37</a:t>
            </a:fld>
            <a:endParaRPr lang="en-US" dirty="0"/>
          </a:p>
        </p:txBody>
      </p:sp>
    </p:spTree>
    <p:extLst>
      <p:ext uri="{BB962C8B-B14F-4D97-AF65-F5344CB8AC3E}">
        <p14:creationId xmlns:p14="http://schemas.microsoft.com/office/powerpoint/2010/main" val="2092253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sz="1200" kern="1200" dirty="0" smtClean="0">
                <a:solidFill>
                  <a:schemeClr val="tx1"/>
                </a:solidFill>
                <a:effectLst/>
                <a:latin typeface="+mn-lt"/>
                <a:ea typeface="+mn-ea"/>
                <a:cs typeface="+mn-cs"/>
              </a:rPr>
              <a:t>For people who express interest in getting pregnant, PrEP is one of many what we call safer conception options, or options to get pregnant and have a baby without acquiring HIV. </a:t>
            </a:r>
          </a:p>
          <a:p>
            <a:pPr marL="171450" indent="-171450" eaLnBrk="1" hangingPunct="1">
              <a:buFont typeface="Arial" panose="020B0604020202020204" pitchFamily="34" charset="0"/>
              <a:buChar char="•"/>
            </a:pPr>
            <a:r>
              <a:rPr lang="en-US" sz="1200" kern="1200" dirty="0" smtClean="0">
                <a:solidFill>
                  <a:schemeClr val="tx1"/>
                </a:solidFill>
                <a:effectLst/>
                <a:latin typeface="+mn-lt"/>
                <a:ea typeface="+mn-ea"/>
                <a:cs typeface="+mn-cs"/>
              </a:rPr>
              <a:t>Treatment as prevention can also be used as a very safe and effective safer conception option; however, PrEP can also be added on to many other types of HIV prevention options. </a:t>
            </a:r>
          </a:p>
          <a:p>
            <a:pPr marL="171450" indent="-171450" eaLnBrk="1" hangingPunct="1">
              <a:buFont typeface="Arial" panose="020B0604020202020204" pitchFamily="34" charset="0"/>
              <a:buChar char="•"/>
            </a:pPr>
            <a:r>
              <a:rPr lang="en-US" sz="1200" kern="1200" dirty="0" smtClean="0">
                <a:solidFill>
                  <a:schemeClr val="tx1"/>
                </a:solidFill>
                <a:effectLst/>
                <a:latin typeface="+mn-lt"/>
                <a:ea typeface="+mn-ea"/>
                <a:cs typeface="+mn-cs"/>
              </a:rPr>
              <a:t>Some individuals may be interested in adding on PrEP at the time of trying to get pregnant, even if they know that their partner is living with HIV, and has an undetectable viral load. </a:t>
            </a:r>
          </a:p>
          <a:p>
            <a:pPr marL="171450" indent="-171450" eaLnBrk="1" hangingPunct="1">
              <a:buFont typeface="Arial" panose="020B0604020202020204" pitchFamily="34" charset="0"/>
              <a:buChar char="•"/>
            </a:pPr>
            <a:r>
              <a:rPr lang="en-US" sz="1200" kern="1200" dirty="0" smtClean="0">
                <a:solidFill>
                  <a:schemeClr val="tx1"/>
                </a:solidFill>
                <a:effectLst/>
                <a:latin typeface="+mn-lt"/>
                <a:ea typeface="+mn-ea"/>
                <a:cs typeface="+mn-cs"/>
              </a:rPr>
              <a:t>Other individuals may be interested in using a method like timed, </a:t>
            </a:r>
            <a:r>
              <a:rPr lang="en-US" sz="1200" kern="1200" dirty="0" err="1" smtClean="0">
                <a:solidFill>
                  <a:schemeClr val="tx1"/>
                </a:solidFill>
                <a:effectLst/>
                <a:latin typeface="+mn-lt"/>
                <a:ea typeface="+mn-ea"/>
                <a:cs typeface="+mn-cs"/>
              </a:rPr>
              <a:t>condomless</a:t>
            </a:r>
            <a:r>
              <a:rPr lang="en-US" sz="1200" kern="1200" dirty="0" smtClean="0">
                <a:solidFill>
                  <a:schemeClr val="tx1"/>
                </a:solidFill>
                <a:effectLst/>
                <a:latin typeface="+mn-lt"/>
                <a:ea typeface="+mn-ea"/>
                <a:cs typeface="+mn-cs"/>
              </a:rPr>
              <a:t> intercourse, with or without PrEP or PEP. </a:t>
            </a:r>
          </a:p>
          <a:p>
            <a:pPr marL="171450" indent="-171450" eaLnBrk="1" hangingPunct="1">
              <a:buFont typeface="Arial" panose="020B0604020202020204" pitchFamily="34" charset="0"/>
              <a:buChar char="•"/>
            </a:pPr>
            <a:r>
              <a:rPr lang="en-US" sz="1200" kern="1200" dirty="0" smtClean="0">
                <a:solidFill>
                  <a:schemeClr val="tx1"/>
                </a:solidFill>
                <a:effectLst/>
                <a:latin typeface="+mn-lt"/>
                <a:ea typeface="+mn-ea"/>
                <a:cs typeface="+mn-cs"/>
              </a:rPr>
              <a:t>Some individuals are interested in using intrauterine insemination, or IVF, but we have no data to support the fact that IVF or intrauterine insemination are any more safe than some of these other approaches to safer conception options. </a:t>
            </a:r>
          </a:p>
          <a:p>
            <a:pPr marL="171450" indent="-171450" eaLnBrk="1" hangingPunct="1">
              <a:buFont typeface="Arial" panose="020B0604020202020204" pitchFamily="34" charset="0"/>
              <a:buChar char="•"/>
            </a:pPr>
            <a:r>
              <a:rPr lang="en-US" sz="1200" kern="1200" dirty="0" smtClean="0">
                <a:solidFill>
                  <a:schemeClr val="tx1"/>
                </a:solidFill>
                <a:effectLst/>
                <a:latin typeface="+mn-lt"/>
                <a:ea typeface="+mn-ea"/>
                <a:cs typeface="+mn-cs"/>
              </a:rPr>
              <a:t>It is really important, if you're talking to someone about safer conception options, to talk about all of the options, and those additional options might include a sperm donor or adoption.</a:t>
            </a:r>
            <a:endParaRPr lang="en-US"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38</a:t>
            </a:fld>
            <a:endParaRPr lang="en-US" dirty="0"/>
          </a:p>
        </p:txBody>
      </p:sp>
    </p:spTree>
    <p:extLst>
      <p:ext uri="{BB962C8B-B14F-4D97-AF65-F5344CB8AC3E}">
        <p14:creationId xmlns:p14="http://schemas.microsoft.com/office/powerpoint/2010/main" val="1929658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we're talking with cisgender women in clinics, it’s important to emphasize that PrEP is one of multiple HIV prevention options that may work for them. For post-exposure prophylaxis, that means when someone has an exposure, and antiretroviral medications are taken after that exposure, within 72 hours, and those medicines are prescribed for only 28 days.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Many health care providers have heard of PEPs, specifically in the health care setting after a needle stick. This can also be used after sex, or after other injection practices.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Very importantly for post-exposure prophylaxis, an HIV result is not required to start the medicine. That's because timing is so critical here. We believe that those medicines are more effective the sooner after the exposure as possible, so we wouldn't want to wait for the results of that HIV test before starting the medicine.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data on how effective is post-exposure prophylaxis is relatively poor, but we believe that PEP reduces HIV transmission by at least 80%, if not more. Very similarly to PrEP in terms of counseling, it's important to emphasize how the effectiveness is dependent on adherence, and you have to take your medicine every day for it to be highly effective.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side effects and the safety profile are similar to PrEP, although I'll highlight in a moment one difference in pregnancy. However, in general we believe that post-exposure prophylaxis is safe in pregnancy and lactation, and again, may be particularly important in terms of our overall goal of preventing HIV acquisition both for an individual's long-term health, but also to prevent the possibility of perinatal HIV transmission.</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39</a:t>
            </a:fld>
            <a:endParaRPr lang="en-US" dirty="0"/>
          </a:p>
        </p:txBody>
      </p:sp>
    </p:spTree>
    <p:extLst>
      <p:ext uri="{BB962C8B-B14F-4D97-AF65-F5344CB8AC3E}">
        <p14:creationId xmlns:p14="http://schemas.microsoft.com/office/powerpoint/2010/main" val="1880637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How do you PEP? PEP is similarly very easy to prescribe. Again, it's the same medicine as for PrEP, or TRUVADA. One pill daily, however just for 28 days, in addition to either </a:t>
            </a:r>
            <a:r>
              <a:rPr lang="en-US" sz="1200" kern="1200" dirty="0" err="1" smtClean="0">
                <a:solidFill>
                  <a:schemeClr val="tx1"/>
                </a:solidFill>
                <a:effectLst/>
                <a:latin typeface="+mn-lt"/>
                <a:ea typeface="+mn-ea"/>
                <a:cs typeface="+mn-cs"/>
              </a:rPr>
              <a:t>Raltegravir</a:t>
            </a:r>
            <a:r>
              <a:rPr lang="en-US" sz="1200" kern="1200" dirty="0" smtClean="0">
                <a:solidFill>
                  <a:schemeClr val="tx1"/>
                </a:solidFill>
                <a:effectLst/>
                <a:latin typeface="+mn-lt"/>
                <a:ea typeface="+mn-ea"/>
                <a:cs typeface="+mn-cs"/>
              </a:rPr>
              <a:t>, 400 milligrams twice a day for 28 days, or </a:t>
            </a:r>
            <a:r>
              <a:rPr lang="en-US" sz="1200" kern="1200" dirty="0" err="1" smtClean="0">
                <a:solidFill>
                  <a:schemeClr val="tx1"/>
                </a:solidFill>
                <a:effectLst/>
                <a:latin typeface="+mn-lt"/>
                <a:ea typeface="+mn-ea"/>
                <a:cs typeface="+mn-cs"/>
              </a:rPr>
              <a:t>Dolutegravir</a:t>
            </a:r>
            <a:r>
              <a:rPr lang="en-US" sz="1200" kern="1200" dirty="0" smtClean="0">
                <a:solidFill>
                  <a:schemeClr val="tx1"/>
                </a:solidFill>
                <a:effectLst/>
                <a:latin typeface="+mn-lt"/>
                <a:ea typeface="+mn-ea"/>
                <a:cs typeface="+mn-cs"/>
              </a:rPr>
              <a:t>, which is 50 milligrams, once a day for 28 days. So, big picture, for someone who's taking PEP, they will be taking at least two or possibly three medicines a day.</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40</a:t>
            </a:fld>
            <a:endParaRPr lang="en-US" dirty="0"/>
          </a:p>
        </p:txBody>
      </p:sp>
    </p:spTree>
    <p:extLst>
      <p:ext uri="{BB962C8B-B14F-4D97-AF65-F5344CB8AC3E}">
        <p14:creationId xmlns:p14="http://schemas.microsoft.com/office/powerpoint/2010/main" val="3397443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a:t>
            </a:r>
            <a:r>
              <a:rPr lang="en-US" sz="1200" b="0" i="0" kern="1200" dirty="0">
                <a:solidFill>
                  <a:schemeClr val="tx1"/>
                </a:solidFill>
                <a:effectLst/>
                <a:latin typeface="+mn-lt"/>
                <a:ea typeface="+mn-ea"/>
                <a:cs typeface="+mn-cs"/>
              </a:rPr>
              <a:t>National Institutes of Health (NIH)-funded observational surveillance study of birth outcomes among pregnant women on antiretroviral therapy (ART) in Botswana identified neural tube defects (NTDs) in four infants born to 426 women </a:t>
            </a:r>
            <a:r>
              <a:rPr lang="en-US" sz="1200" b="1" i="0" kern="1200" dirty="0">
                <a:solidFill>
                  <a:schemeClr val="tx1"/>
                </a:solidFill>
                <a:effectLst/>
                <a:latin typeface="+mn-lt"/>
                <a:ea typeface="+mn-ea"/>
                <a:cs typeface="+mn-cs"/>
              </a:rPr>
              <a:t>who initiated a dolutegravir (DTG)-based regimen prior to pregnancy, and who were still receiving it at the time of </a:t>
            </a:r>
            <a:r>
              <a:rPr lang="en-US" sz="1200" b="1" i="0" kern="1200" dirty="0" smtClean="0">
                <a:solidFill>
                  <a:schemeClr val="tx1"/>
                </a:solidFill>
                <a:effectLst/>
                <a:latin typeface="+mn-lt"/>
                <a:ea typeface="+mn-ea"/>
                <a:cs typeface="+mn-cs"/>
              </a:rPr>
              <a:t>conception</a:t>
            </a:r>
            <a:r>
              <a:rPr lang="en-US" sz="1200" b="0" i="0" kern="1200" dirty="0" smtClean="0">
                <a:solidFill>
                  <a:schemeClr val="tx1"/>
                </a:solidFill>
                <a:effectLst/>
                <a:latin typeface="+mn-lt"/>
                <a:ea typeface="+mn-ea"/>
                <a:cs typeface="+mn-cs"/>
              </a:rPr>
              <a:t>.</a:t>
            </a:r>
            <a:r>
              <a:rPr lang="en-US" sz="1200" b="0" i="0" kern="1200" baseline="30000" dirty="0" smtClean="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This </a:t>
            </a:r>
            <a:r>
              <a:rPr lang="en-US" sz="1200" b="0" i="0" kern="1200" dirty="0">
                <a:solidFill>
                  <a:schemeClr val="tx1"/>
                </a:solidFill>
                <a:effectLst/>
                <a:latin typeface="+mn-lt"/>
                <a:ea typeface="+mn-ea"/>
                <a:cs typeface="+mn-cs"/>
              </a:rPr>
              <a:t>study is ongoing, and more data from approximately 600 additional births among pregnant women who have been using a DTG-based regimen from conception are expected in the next 9 months. </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Importantly</a:t>
            </a:r>
            <a:r>
              <a:rPr lang="en-US" sz="1200" b="0" i="0" kern="1200" dirty="0">
                <a:solidFill>
                  <a:schemeClr val="tx1"/>
                </a:solidFill>
                <a:effectLst/>
                <a:latin typeface="+mn-lt"/>
                <a:ea typeface="+mn-ea"/>
                <a:cs typeface="+mn-cs"/>
              </a:rPr>
              <a:t>, the same study presented data on women who </a:t>
            </a:r>
            <a:r>
              <a:rPr lang="en-US" sz="1200" b="1" i="0" kern="1200" dirty="0">
                <a:solidFill>
                  <a:schemeClr val="tx1"/>
                </a:solidFill>
                <a:effectLst/>
                <a:latin typeface="+mn-lt"/>
                <a:ea typeface="+mn-ea"/>
                <a:cs typeface="+mn-cs"/>
              </a:rPr>
              <a:t>initiated ART during the first trimester of pregnancy</a:t>
            </a:r>
            <a:r>
              <a:rPr lang="en-US" sz="1200" b="0" i="0" kern="1200" dirty="0">
                <a:solidFill>
                  <a:schemeClr val="tx1"/>
                </a:solidFill>
                <a:effectLst/>
                <a:latin typeface="+mn-lt"/>
                <a:ea typeface="+mn-ea"/>
                <a:cs typeface="+mn-cs"/>
              </a:rPr>
              <a:t>, and no NTDs were identified in the infants of the 116 women who initiated a DTG-based regimen in the first trimester or in 396 women who initiated an efavirenz (EFV)-based regimen.</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a:t>
            </a:r>
            <a:r>
              <a:rPr lang="en-US" sz="1200" b="0" i="0" kern="1200" dirty="0">
                <a:solidFill>
                  <a:schemeClr val="tx1"/>
                </a:solidFill>
                <a:effectLst/>
                <a:latin typeface="+mn-lt"/>
                <a:ea typeface="+mn-ea"/>
                <a:cs typeface="+mn-cs"/>
              </a:rPr>
              <a:t>the upcoming months, data from </a:t>
            </a:r>
            <a:r>
              <a:rPr lang="en-US" sz="1200" b="0" i="0" kern="1200" dirty="0" smtClean="0">
                <a:solidFill>
                  <a:schemeClr val="tx1"/>
                </a:solidFill>
                <a:effectLst/>
                <a:latin typeface="+mn-lt"/>
                <a:ea typeface="+mn-ea"/>
                <a:cs typeface="+mn-cs"/>
              </a:rPr>
              <a:t>this </a:t>
            </a:r>
            <a:r>
              <a:rPr lang="en-US" sz="1200" b="0" i="0" kern="1200" dirty="0">
                <a:solidFill>
                  <a:schemeClr val="tx1"/>
                </a:solidFill>
                <a:effectLst/>
                <a:latin typeface="+mn-lt"/>
                <a:ea typeface="+mn-ea"/>
                <a:cs typeface="+mn-cs"/>
              </a:rPr>
              <a:t>study and other investigations will provide more information about the safety of DTG for infants exposed </a:t>
            </a:r>
            <a:r>
              <a:rPr lang="en-US" sz="1200" b="0" i="1" kern="1200" dirty="0">
                <a:solidFill>
                  <a:schemeClr val="tx1"/>
                </a:solidFill>
                <a:effectLst/>
                <a:latin typeface="+mn-lt"/>
                <a:ea typeface="+mn-ea"/>
                <a:cs typeface="+mn-cs"/>
              </a:rPr>
              <a:t>in </a:t>
            </a:r>
            <a:r>
              <a:rPr lang="en-US" sz="1200" b="0" i="1" kern="1200" dirty="0" smtClean="0">
                <a:solidFill>
                  <a:schemeClr val="tx1"/>
                </a:solidFill>
                <a:effectLst/>
                <a:latin typeface="+mn-lt"/>
                <a:ea typeface="+mn-ea"/>
                <a:cs typeface="+mn-cs"/>
              </a:rPr>
              <a:t>utero.</a:t>
            </a:r>
            <a:r>
              <a:rPr lang="en-US" sz="1200" b="0" i="1" kern="1200" baseline="30000" dirty="0" smtClean="0">
                <a:solidFill>
                  <a:schemeClr val="tx1"/>
                </a:solidFill>
                <a:effectLst/>
                <a:latin typeface="+mn-lt"/>
                <a:ea typeface="+mn-ea"/>
                <a:cs typeface="+mn-cs"/>
              </a:rPr>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HelveticaNeueLT Std Lt"/>
              <a:cs typeface="HelveticaNeueLT Std 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30000" dirty="0" smtClean="0">
                <a:latin typeface="HelveticaNeueLT Std Lt"/>
                <a:cs typeface="HelveticaNeueLT Std Lt"/>
              </a:rPr>
              <a:t>1 </a:t>
            </a:r>
            <a:r>
              <a:rPr lang="en-US" sz="1200" baseline="0" dirty="0" smtClean="0">
                <a:latin typeface="HelveticaNeueLT Std Lt"/>
                <a:cs typeface="HelveticaNeueLT Std Lt"/>
              </a:rPr>
              <a:t>National Institutes for Health. Recommendations Regarding the Use of </a:t>
            </a:r>
            <a:r>
              <a:rPr lang="en-US" sz="1200" baseline="0" dirty="0" err="1" smtClean="0">
                <a:latin typeface="HelveticaNeueLT Std Lt"/>
                <a:cs typeface="HelveticaNeueLT Std Lt"/>
              </a:rPr>
              <a:t>Dolutegravir</a:t>
            </a:r>
            <a:r>
              <a:rPr lang="en-US" sz="1200" baseline="0" dirty="0" smtClean="0">
                <a:latin typeface="HelveticaNeueLT Std Lt"/>
                <a:cs typeface="HelveticaNeueLT Std Lt"/>
              </a:rPr>
              <a:t> in Adults and Adolescents with HIV Who Are Pregnant or of Child-Bearing Potential. May 2018.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hlinkClick r:id="rId3"/>
              </a:rPr>
              <a:t>https://aidsinfo.nih.gov/news/2109/recommendations-regarding-the-use-of-dolutegravir-in-adults-and-adolescents-with-hiv-who-are-pregnant-or-of-child-bearing-potential</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30000" dirty="0" smtClean="0">
                <a:solidFill>
                  <a:schemeClr val="tx1"/>
                </a:solidFill>
                <a:effectLst/>
                <a:latin typeface="+mn-lt"/>
                <a:ea typeface="+mn-ea"/>
                <a:cs typeface="+mn-cs"/>
              </a:rPr>
              <a:t>2 </a:t>
            </a:r>
            <a:r>
              <a:rPr lang="en-US" sz="1200" b="0" i="1" kern="1200" baseline="0" dirty="0" smtClean="0">
                <a:solidFill>
                  <a:schemeClr val="tx1"/>
                </a:solidFill>
                <a:effectLst/>
                <a:latin typeface="+mn-lt"/>
                <a:ea typeface="+mn-ea"/>
                <a:cs typeface="+mn-cs"/>
              </a:rPr>
              <a:t>Ibid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30000" dirty="0" smtClean="0">
                <a:solidFill>
                  <a:schemeClr val="tx1"/>
                </a:solidFill>
                <a:effectLst/>
                <a:latin typeface="+mn-lt"/>
                <a:ea typeface="+mn-ea"/>
                <a:cs typeface="+mn-cs"/>
              </a:rPr>
              <a:t>3 </a:t>
            </a:r>
            <a:r>
              <a:rPr lang="en-US" sz="1200" b="0" i="1" kern="1200" baseline="0" dirty="0" smtClean="0">
                <a:solidFill>
                  <a:schemeClr val="tx1"/>
                </a:solidFill>
                <a:effectLst/>
                <a:latin typeface="+mn-lt"/>
                <a:ea typeface="+mn-ea"/>
                <a:cs typeface="+mn-cs"/>
              </a:rPr>
              <a:t>Ibid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cs typeface="HelveticaNeueLT Std Lt"/>
                <a:hlinkClick r:id="rId4"/>
              </a:rPr>
              <a:t>https://www.cdc.gov/hiv/pdf/basics/cdc-hiv-dolutegravir-alert.pdf</a:t>
            </a:r>
            <a:endParaRPr kumimoji="0" lang="en-US" sz="1200" b="0" i="0" u="none" strike="noStrike" kern="1200" cap="none" spc="0" normalizeH="0" baseline="0" noProof="0" dirty="0" smtClean="0">
              <a:ln>
                <a:noFill/>
              </a:ln>
              <a:solidFill>
                <a:srgbClr val="052049"/>
              </a:solidFill>
              <a:effectLst/>
              <a:uLnTx/>
              <a:uFillTx/>
              <a:latin typeface="+mn-lt"/>
              <a:ea typeface="+mn-ea"/>
              <a:cs typeface="HelveticaNeueLT Std 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41</a:t>
            </a:fld>
            <a:endParaRPr lang="en-US" dirty="0"/>
          </a:p>
        </p:txBody>
      </p:sp>
    </p:spTree>
    <p:extLst>
      <p:ext uri="{BB962C8B-B14F-4D97-AF65-F5344CB8AC3E}">
        <p14:creationId xmlns:p14="http://schemas.microsoft.com/office/powerpoint/2010/main" val="153263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 today we're going to begin by talking about how to identify individuals who are at risk of HIV, and who may be interested in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We'll then review some key counseling messages, required labs, how to prescribe PrEP, what you need to do in terms of follow-up care, and PrEP discontinuation. We'll highlight care of several specific populations, but again, that's not going to be the focus of these talks, of this talk, and specifically we'll talk a little bit about care of adolescents, transgender individuals, and people who want to get pregnant, are pregnant, or are currently breastfeeding. Then we'll transition to talk briefly about post-exposure prophylaxis, or PEP, counseling and prescribing, and then finish up with a review of key resources.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I'm providing a lot of information today, I really wanted to emphasize that there is no one right way to offer PrEP in the family planning setting, and that counseling can be more or less in depth, depending on your clinical setting and time constraints. The most important piece that I would argue is that if you aren't talking to your patients about PrEP, then I'd really encourage you to take the next step and try bringing it up. If you are already talking to patients about PrEP, then try taking the next step, and consider prescribing it.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PrEP provision does not need to be complicated, and with a little bit of practice, can become part of routine care. The main misstep I would argue that we make as a family planning community is to not talk to our clients about PrEP, because we know that our patients want to learn about it from us, and we know that it's unlikely that they're going to learn about it or utilize this HIV prevention method elsewhere.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 in summary, if we are serious about providing person-centered family planning care, and specifically about promoting health equity, then PrEP must become a routine part of family planning services. So, let's get started.</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5</a:t>
            </a:fld>
            <a:endParaRPr lang="en-US" dirty="0"/>
          </a:p>
        </p:txBody>
      </p:sp>
    </p:spTree>
    <p:extLst>
      <p:ext uri="{BB962C8B-B14F-4D97-AF65-F5344CB8AC3E}">
        <p14:creationId xmlns:p14="http://schemas.microsoft.com/office/powerpoint/2010/main" val="2669868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42</a:t>
            </a:fld>
            <a:endParaRPr lang="en-US" dirty="0"/>
          </a:p>
        </p:txBody>
      </p:sp>
    </p:spTree>
    <p:extLst>
      <p:ext uri="{BB962C8B-B14F-4D97-AF65-F5344CB8AC3E}">
        <p14:creationId xmlns:p14="http://schemas.microsoft.com/office/powerpoint/2010/main" val="297194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These are the links to the CDC guidelines, the DHHS guidelines for PrEP in pregnancy, and the ACOG Committee opinion on pre-exposure prophylaxis.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rPr>
              <a:t>CDC</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hlinkClick r:id="rId3"/>
              </a:rPr>
              <a:t>https://www.cdc.gov/hiv/pdf/risk/prep/cdc-hiv-prep-guidelines-2017.pdf</a:t>
            </a:r>
            <a:endParaRPr kumimoji="0" lang="en-US" sz="1200" b="0" i="0" u="none" strike="noStrike" kern="1200" cap="none" spc="0" normalizeH="0" baseline="0" noProof="0" dirty="0" smtClean="0">
              <a:ln>
                <a:noFill/>
              </a:ln>
              <a:solidFill>
                <a:srgbClr val="052049"/>
              </a:solidFill>
              <a:effectLst/>
              <a:uLnTx/>
              <a:uFillTx/>
              <a:latin typeface="+mn-lt"/>
              <a:ea typeface="+mn-ea"/>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hlinkClick r:id="rId4"/>
              </a:rPr>
              <a:t>https://www.cdc.gov/hiv/pdf/risk/prep/cdc-hiv-prep-provider-supplement-2017.pdf</a:t>
            </a:r>
            <a:r>
              <a:rPr kumimoji="0" lang="en-US" sz="1200" b="0" i="0" u="none" strike="noStrike" kern="1200" cap="none" spc="0" normalizeH="0" baseline="0" noProof="0" dirty="0" smtClean="0">
                <a:ln>
                  <a:noFill/>
                </a:ln>
                <a:solidFill>
                  <a:srgbClr val="052049"/>
                </a:solidFill>
                <a:effectLst/>
                <a:uLnTx/>
                <a:uFillTx/>
                <a:latin typeface="+mn-lt"/>
                <a:ea typeface="+mn-ea"/>
              </a:rPr>
              <a:t> </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srgbClr val="052049"/>
              </a:solidFill>
              <a:effectLst/>
              <a:uLnTx/>
              <a:uFillTx/>
              <a:latin typeface="+mn-lt"/>
              <a:ea typeface="+mn-ea"/>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rPr>
              <a:t>DHHS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hlinkClick r:id="rId5"/>
              </a:rPr>
              <a:t>https://aidsinfo.nih.gov/guidelines/html/3/perinatal-guidelines/0</a:t>
            </a:r>
            <a:endParaRPr kumimoji="0" lang="en-US" sz="1200" b="0" i="0" u="none" strike="noStrike" kern="1200" cap="none" spc="0" normalizeH="0" baseline="0" noProof="0" dirty="0" smtClean="0">
              <a:ln>
                <a:noFill/>
              </a:ln>
              <a:solidFill>
                <a:srgbClr val="052049"/>
              </a:solidFill>
              <a:effectLst/>
              <a:uLnTx/>
              <a:uFillTx/>
              <a:latin typeface="+mn-lt"/>
              <a:ea typeface="+mn-ea"/>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srgbClr val="052049"/>
              </a:solidFill>
              <a:effectLst/>
              <a:uLnTx/>
              <a:uFillTx/>
              <a:latin typeface="+mn-lt"/>
              <a:ea typeface="+mn-ea"/>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rPr>
              <a:t>ACOG Committee Opinion</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052049"/>
                </a:solidFill>
                <a:effectLst/>
                <a:uLnTx/>
                <a:uFillTx/>
                <a:latin typeface="+mn-lt"/>
                <a:ea typeface="+mn-ea"/>
                <a:hlinkClick r:id="rId6"/>
              </a:rPr>
              <a:t>https://www.acog.org/Resources-And-Publications/Committee-Opinions/Committee-on-Gynecologic-Practice/Preexposure-Prophylaxis-for-the-Prevention-of-Human-Immunodeficiency-Virus</a:t>
            </a:r>
            <a:endParaRPr kumimoji="0" lang="en-US" sz="1200" b="0" i="0" u="none" strike="noStrike" kern="1200" cap="none" spc="0" normalizeH="0" baseline="0" noProof="0" dirty="0" smtClean="0">
              <a:ln>
                <a:noFill/>
              </a:ln>
              <a:solidFill>
                <a:srgbClr val="052049"/>
              </a:solidFill>
              <a:effectLst/>
              <a:uLnTx/>
              <a:uFillTx/>
              <a:latin typeface="+mn-lt"/>
              <a:ea typeface="+mn-ea"/>
            </a:endParaRPr>
          </a:p>
        </p:txBody>
      </p:sp>
      <p:sp>
        <p:nvSpPr>
          <p:cNvPr id="4" name="Slide Number Placeholder 3"/>
          <p:cNvSpPr>
            <a:spLocks noGrp="1"/>
          </p:cNvSpPr>
          <p:nvPr>
            <p:ph type="sldNum" sz="quarter" idx="10"/>
          </p:nvPr>
        </p:nvSpPr>
        <p:spPr/>
        <p:txBody>
          <a:bodyPr/>
          <a:lstStyle/>
          <a:p>
            <a:fld id="{26EFD253-E4E1-8F46-BA7F-2401FFABB896}" type="slidenum">
              <a:rPr lang="en-US" smtClean="0"/>
              <a:t>43</a:t>
            </a:fld>
            <a:endParaRPr lang="en-US" dirty="0"/>
          </a:p>
        </p:txBody>
      </p:sp>
    </p:spTree>
    <p:extLst>
      <p:ext uri="{BB962C8B-B14F-4D97-AF65-F5344CB8AC3E}">
        <p14:creationId xmlns:p14="http://schemas.microsoft.com/office/powerpoint/2010/main" val="283213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Clinicians Consultation Center is a free resource for any health care provider to call with questions about a patient. It's specifically for health care providers, clinicians, health educators to call with questions about how to take care of a patient. They answer questions about people who are living with HIV, about post-exposure prophylaxis, about HIV, as well as HIV prevention in pregnancy and breastfeeding, and most importantly and relevant to this webinar, there is a line that is specifically focused on </a:t>
            </a:r>
            <a:r>
              <a:rPr lang="en-US" sz="1200" kern="1200" dirty="0" err="1" smtClean="0">
                <a:solidFill>
                  <a:schemeClr val="tx1"/>
                </a:solidFill>
                <a:effectLst/>
                <a:latin typeface="+mn-lt"/>
                <a:ea typeface="+mn-ea"/>
                <a:cs typeface="+mn-cs"/>
              </a:rPr>
              <a:t>PrEP.</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For example, if you call with a question about HIV testing, and knowing whether you should start PrEP or not, they will walk you through that. No question is too simple, and no question is too complex. If they don't know the answer, they will call you back or email you back. It is a free and confidential consultation.</a:t>
            </a:r>
            <a:endParaRPr kumimoji="0" lang="en-US" sz="1200" b="1" i="0" u="none" strike="noStrike" kern="1200" cap="none" spc="0" normalizeH="0" baseline="0" noProof="0" dirty="0" smtClean="0">
              <a:ln>
                <a:noFill/>
              </a:ln>
              <a:solidFill>
                <a:srgbClr val="18A3AC"/>
              </a:solidFill>
              <a:effectLst/>
              <a:uLnTx/>
              <a:uFillTx/>
              <a:latin typeface="+mn-lt"/>
              <a:ea typeface="+mj-ea"/>
              <a:cs typeface="Helvetica Light"/>
            </a:endParaRPr>
          </a:p>
          <a:p>
            <a:endParaRPr kumimoji="0" lang="en-US" sz="1200" b="1" i="0" u="none" strike="noStrike" kern="1200" cap="none" spc="0" normalizeH="0" baseline="0" noProof="0" dirty="0" smtClean="0">
              <a:ln>
                <a:noFill/>
              </a:ln>
              <a:solidFill>
                <a:srgbClr val="18A3AC"/>
              </a:solidFill>
              <a:effectLst/>
              <a:uLnTx/>
              <a:uFillTx/>
              <a:latin typeface="+mn-lt"/>
              <a:ea typeface="+mj-ea"/>
              <a:cs typeface="Helvetica Light"/>
            </a:endParaRPr>
          </a:p>
          <a:p>
            <a:r>
              <a:rPr kumimoji="0" lang="en-US" sz="1200" b="0" i="0" u="none" strike="noStrike" kern="1200" cap="none" spc="0" normalizeH="0" baseline="0" noProof="0" dirty="0" smtClean="0">
                <a:ln>
                  <a:noFill/>
                </a:ln>
                <a:solidFill>
                  <a:srgbClr val="18A3AC"/>
                </a:solidFill>
                <a:effectLst/>
                <a:uLnTx/>
                <a:uFillTx/>
                <a:latin typeface="+mn-lt"/>
                <a:ea typeface="+mj-ea"/>
                <a:cs typeface="Helvetica Light"/>
              </a:rPr>
              <a:t>Clinician Consultation Center Online Consultation:</a:t>
            </a:r>
          </a:p>
          <a:p>
            <a:r>
              <a:rPr kumimoji="0" lang="en-US" sz="1200" b="0" i="0" u="none" strike="noStrike" kern="1200" cap="none" spc="0" normalizeH="0" baseline="0" noProof="0" dirty="0" smtClean="0">
                <a:ln>
                  <a:noFill/>
                </a:ln>
                <a:solidFill>
                  <a:srgbClr val="18A3AC"/>
                </a:solidFill>
                <a:effectLst/>
                <a:uLnTx/>
                <a:uFillTx/>
                <a:latin typeface="+mn-lt"/>
                <a:ea typeface="+mn-ea"/>
                <a:cs typeface="Helvetica Light"/>
                <a:hlinkClick r:id="rId3" action="ppaction://hlinkfile"/>
              </a:rPr>
              <a:t>nccc.ucsf.edu</a:t>
            </a:r>
            <a:endParaRPr lang="en-US" sz="1200" b="0" dirty="0">
              <a:latin typeface="+mn-lt"/>
            </a:endParaRPr>
          </a:p>
        </p:txBody>
      </p:sp>
      <p:sp>
        <p:nvSpPr>
          <p:cNvPr id="4" name="Slide Number Placeholder 3"/>
          <p:cNvSpPr>
            <a:spLocks noGrp="1"/>
          </p:cNvSpPr>
          <p:nvPr>
            <p:ph type="sldNum" sz="quarter" idx="10"/>
          </p:nvPr>
        </p:nvSpPr>
        <p:spPr/>
        <p:txBody>
          <a:bodyPr/>
          <a:lstStyle/>
          <a:p>
            <a:fld id="{26EFD253-E4E1-8F46-BA7F-2401FFABB896}" type="slidenum">
              <a:rPr lang="en-US" smtClean="0"/>
              <a:t>44</a:t>
            </a:fld>
            <a:endParaRPr lang="en-US" dirty="0"/>
          </a:p>
        </p:txBody>
      </p:sp>
    </p:spTree>
    <p:extLst>
      <p:ext uri="{BB962C8B-B14F-4D97-AF65-F5344CB8AC3E}">
        <p14:creationId xmlns:p14="http://schemas.microsoft.com/office/powerpoint/2010/main" val="605688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45</a:t>
            </a:fld>
            <a:endParaRPr lang="en-US" dirty="0"/>
          </a:p>
        </p:txBody>
      </p:sp>
    </p:spTree>
    <p:extLst>
      <p:ext uri="{BB962C8B-B14F-4D97-AF65-F5344CB8AC3E}">
        <p14:creationId xmlns:p14="http://schemas.microsoft.com/office/powerpoint/2010/main" val="2365254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Webinar Topic				</a:t>
            </a:r>
            <a:r>
              <a:rPr lang="en-US" b="1" dirty="0" smtClean="0"/>
              <a:t>Date</a:t>
            </a:r>
            <a:endParaRPr lang="en-US" sz="1200" b="1"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#1: Prescribing PrEP in Family Planning Sites 		</a:t>
            </a:r>
            <a:r>
              <a:rPr lang="en-US" dirty="0" smtClean="0"/>
              <a:t>May 20, 2019</a:t>
            </a:r>
          </a:p>
          <a:p>
            <a:r>
              <a:rPr lang="en-US" dirty="0" smtClean="0"/>
              <a:t>					12:00 pm EST</a:t>
            </a:r>
            <a:r>
              <a:rPr lang="en-US" sz="1200" b="0" i="0" u="none" strike="noStrike" kern="1200" dirty="0" smtClean="0">
                <a:solidFill>
                  <a:schemeClr val="tx1"/>
                </a:solidFill>
                <a:effectLst/>
                <a:latin typeface="+mn-lt"/>
                <a:ea typeface="+mn-ea"/>
                <a:cs typeface="+mn-cs"/>
              </a:rPr>
              <a:t/>
            </a:r>
            <a:br>
              <a:rPr lang="en-US" sz="1200" b="0" i="0" u="none" strike="noStrike" kern="1200" dirty="0" smtClean="0">
                <a:solidFill>
                  <a:schemeClr val="tx1"/>
                </a:solidFill>
                <a:effectLst/>
                <a:latin typeface="+mn-lt"/>
                <a:ea typeface="+mn-ea"/>
                <a:cs typeface="+mn-cs"/>
              </a:rPr>
            </a:b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#2: Financing PrEP Services in Family Planning Sites		</a:t>
            </a:r>
            <a:r>
              <a:rPr lang="en-US" dirty="0" smtClean="0"/>
              <a:t>June 6, 2019</a:t>
            </a:r>
          </a:p>
          <a:p>
            <a:r>
              <a:rPr lang="en-US" dirty="0" smtClean="0"/>
              <a:t>					3:00</a:t>
            </a:r>
            <a:r>
              <a:rPr lang="en-US" baseline="0" dirty="0" smtClean="0"/>
              <a:t> pm EST</a:t>
            </a:r>
            <a:r>
              <a:rPr lang="en-US" sz="1200" b="0" i="0" u="none" strike="noStrike" kern="1200" dirty="0" smtClean="0">
                <a:solidFill>
                  <a:schemeClr val="tx1"/>
                </a:solidFill>
                <a:effectLst/>
                <a:latin typeface="+mn-lt"/>
                <a:ea typeface="+mn-ea"/>
                <a:cs typeface="+mn-cs"/>
              </a:rPr>
              <a:t/>
            </a:r>
            <a:br>
              <a:rPr lang="en-US" sz="1200" b="0" i="0" u="none" strike="noStrike" kern="1200" dirty="0" smtClean="0">
                <a:solidFill>
                  <a:schemeClr val="tx1"/>
                </a:solidFill>
                <a:effectLst/>
                <a:latin typeface="+mn-lt"/>
                <a:ea typeface="+mn-ea"/>
                <a:cs typeface="+mn-cs"/>
              </a:rPr>
            </a:b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#3: Innovative Models for PrEP Programs in Family Planning Sites	</a:t>
            </a:r>
            <a:r>
              <a:rPr lang="en-US" dirty="0" smtClean="0"/>
              <a:t>July 2019</a:t>
            </a:r>
          </a:p>
          <a:p>
            <a:r>
              <a:rPr lang="en-US" dirty="0" smtClean="0"/>
              <a:t>					TBD</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#4: Leveraging Partnerships for PrEP in Family Planning Sites	</a:t>
            </a:r>
            <a:r>
              <a:rPr lang="en-US" dirty="0" smtClean="0"/>
              <a:t>August 2019</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AAEA6F-6A0E-4FE3-A78D-15F87EAF086E}"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00318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Before we begin, it's really important to quickly review the differences between PrEP and PEP. PrEP, as you know, stands for pre-exposure prophylaxis for HIV prevention, and involves an HIV negative person taking antiretroviral medications to prevent HIV before and after an exposure, for an indefinite period of time. That exposure could be sex, or an injection, for example. That's in contrast to PEP, that you can see on the other side of your screen, which stands for post-exposure prophylaxis, and involves individuals taking medicine after an exposure, within 72 hours, to prevent HIV. Both PrEP and PEP are extremely effective and safe.</a:t>
            </a:r>
            <a:endParaRPr lang="en-US" dirty="0"/>
          </a:p>
        </p:txBody>
      </p:sp>
      <p:sp>
        <p:nvSpPr>
          <p:cNvPr id="4" name="Slide Number Placeholder 3"/>
          <p:cNvSpPr>
            <a:spLocks noGrp="1"/>
          </p:cNvSpPr>
          <p:nvPr>
            <p:ph type="sldNum" sz="quarter" idx="10"/>
          </p:nvPr>
        </p:nvSpPr>
        <p:spPr/>
        <p:txBody>
          <a:bodyPr/>
          <a:lstStyle/>
          <a:p>
            <a:pPr>
              <a:defRPr/>
            </a:pPr>
            <a:fld id="{2B0F8AEF-E381-E04F-B8E5-F23D66EB3846}" type="slidenum">
              <a:rPr lang="en-US" smtClean="0"/>
              <a:pPr>
                <a:defRPr/>
              </a:pPr>
              <a:t>6</a:t>
            </a:fld>
            <a:endParaRPr lang="en-US" dirty="0"/>
          </a:p>
        </p:txBody>
      </p:sp>
    </p:spTree>
    <p:extLst>
      <p:ext uri="{BB962C8B-B14F-4D97-AF65-F5344CB8AC3E}">
        <p14:creationId xmlns:p14="http://schemas.microsoft.com/office/powerpoint/2010/main" val="1816454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So, now we're going to transition into talking about how we might, in our clinical settings, identify people who might be interested in talking </a:t>
            </a:r>
            <a:r>
              <a:rPr lang="en-US" sz="1200" kern="1200" dirty="0" err="1" smtClean="0">
                <a:solidFill>
                  <a:schemeClr val="tx1"/>
                </a:solidFill>
                <a:effectLst/>
                <a:latin typeface="+mn-lt"/>
                <a:ea typeface="+mn-ea"/>
                <a:cs typeface="+mn-cs"/>
              </a:rPr>
              <a:t>PrEP.</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EFD253-E4E1-8F46-BA7F-2401FFABB896}" type="slidenum">
              <a:rPr lang="en-US" smtClean="0"/>
              <a:t>7</a:t>
            </a:fld>
            <a:endParaRPr lang="en-US" dirty="0"/>
          </a:p>
        </p:txBody>
      </p:sp>
    </p:spTree>
    <p:extLst>
      <p:ext uri="{BB962C8B-B14F-4D97-AF65-F5344CB8AC3E}">
        <p14:creationId xmlns:p14="http://schemas.microsoft.com/office/powerpoint/2010/main" val="128402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CDC has published guidelines for people who may benefit most from PrEP, and I wanted to run through very briefly the indications, as the CDC describes, for PrEP in men who have sex with men and other populations. For men who have sex with men, the big takeaway is that PrEP should be offered to any man who reports sex with a man, who has had </a:t>
            </a:r>
            <a:r>
              <a:rPr lang="en-US" sz="1200" kern="1200" dirty="0" err="1" smtClean="0">
                <a:solidFill>
                  <a:schemeClr val="tx1"/>
                </a:solidFill>
                <a:effectLst/>
                <a:latin typeface="+mn-lt"/>
                <a:ea typeface="+mn-ea"/>
                <a:cs typeface="+mn-cs"/>
              </a:rPr>
              <a:t>condomless</a:t>
            </a:r>
            <a:r>
              <a:rPr lang="en-US" sz="1200" kern="1200" dirty="0" smtClean="0">
                <a:solidFill>
                  <a:schemeClr val="tx1"/>
                </a:solidFill>
                <a:effectLst/>
                <a:latin typeface="+mn-lt"/>
                <a:ea typeface="+mn-ea"/>
                <a:cs typeface="+mn-cs"/>
              </a:rPr>
              <a:t> anal sex in the prior six months, or a bacterial STI in the prior six months.</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8</a:t>
            </a:fld>
            <a:endParaRPr lang="en-US" dirty="0"/>
          </a:p>
        </p:txBody>
      </p:sp>
    </p:spTree>
    <p:extLst>
      <p:ext uri="{BB962C8B-B14F-4D97-AF65-F5344CB8AC3E}">
        <p14:creationId xmlns:p14="http://schemas.microsoft.com/office/powerpoint/2010/main" val="35298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CDC describes indications for people who inject drugs, and those indications are similarly simple. For these populations, the CDC recommends offering PrEP to anyone who reports injecting drugs, and has shared injection needles or drug preparation equipment in the prior six months.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One additional piece that I would highlight is that these individuals, even if they are injecting drugs and using safer injection practices, they may also be at risk for sexual exposure, so it's also important to think about what other ways they might be vulnerable to HIV.</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9</a:t>
            </a:fld>
            <a:endParaRPr lang="en-US" dirty="0"/>
          </a:p>
        </p:txBody>
      </p:sp>
    </p:spTree>
    <p:extLst>
      <p:ext uri="{BB962C8B-B14F-4D97-AF65-F5344CB8AC3E}">
        <p14:creationId xmlns:p14="http://schemas.microsoft.com/office/powerpoint/2010/main" val="1755627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And finally, for the focus of this talk, we're going to focus on care of specifically cisgender women, and the majority of cisgender women in the U.S. who acquire HIV do so through sexual exposure. Specifically, the CDC guidelines highlight offering PrEP to any cisgender woman who has had </a:t>
            </a:r>
            <a:r>
              <a:rPr lang="en-US" sz="1200" kern="1200" dirty="0" err="1" smtClean="0">
                <a:solidFill>
                  <a:schemeClr val="tx1"/>
                </a:solidFill>
                <a:effectLst/>
                <a:latin typeface="+mn-lt"/>
                <a:ea typeface="+mn-ea"/>
                <a:cs typeface="+mn-cs"/>
              </a:rPr>
              <a:t>condomless</a:t>
            </a:r>
            <a:r>
              <a:rPr lang="en-US" sz="1200" kern="1200" dirty="0" smtClean="0">
                <a:solidFill>
                  <a:schemeClr val="tx1"/>
                </a:solidFill>
                <a:effectLst/>
                <a:latin typeface="+mn-lt"/>
                <a:ea typeface="+mn-ea"/>
                <a:cs typeface="+mn-cs"/>
              </a:rPr>
              <a:t> sex in the prior six months, with a person with a penis, or otherwise known as a cisgender man, or a transgender individual with a penis, who is living with HIV, who has sex with other men, or who injects drugs.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I'm going to go back one slide. In addition, the reason that the yellow part of this slide is highlighted is because in 2017, the CDC added to these guidelines that a recent bacterial STI, and for cisgender women specifically, they're referring to syphilis or gonorrhea, in the prior six months, is another reason to certainly consider offering PrEP to cisgender women.</a:t>
            </a:r>
            <a:endParaRPr lang="en-US" dirty="0"/>
          </a:p>
        </p:txBody>
      </p:sp>
      <p:sp>
        <p:nvSpPr>
          <p:cNvPr id="4" name="Slide Number Placeholder 3"/>
          <p:cNvSpPr>
            <a:spLocks noGrp="1"/>
          </p:cNvSpPr>
          <p:nvPr>
            <p:ph type="sldNum" sz="quarter" idx="10"/>
          </p:nvPr>
        </p:nvSpPr>
        <p:spPr/>
        <p:txBody>
          <a:bodyPr/>
          <a:lstStyle/>
          <a:p>
            <a:fld id="{26EFD253-E4E1-8F46-BA7F-2401FFABB896}" type="slidenum">
              <a:rPr lang="en-US" smtClean="0"/>
              <a:t>10</a:t>
            </a:fld>
            <a:endParaRPr lang="en-US" dirty="0"/>
          </a:p>
        </p:txBody>
      </p:sp>
    </p:spTree>
    <p:extLst>
      <p:ext uri="{BB962C8B-B14F-4D97-AF65-F5344CB8AC3E}">
        <p14:creationId xmlns:p14="http://schemas.microsoft.com/office/powerpoint/2010/main" val="800172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descr="bixby_ppt_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064000" y="3200401"/>
            <a:ext cx="7073379" cy="1470025"/>
          </a:xfrm>
        </p:spPr>
        <p:txBody>
          <a:bodyPr/>
          <a:lstStyle>
            <a:lvl1pPr algn="l">
              <a:defRPr b="0" i="0">
                <a:solidFill>
                  <a:schemeClr val="bg1"/>
                </a:solidFill>
                <a:latin typeface="+mj-lt"/>
                <a:cs typeface="Helvetica Neue Light"/>
              </a:defRPr>
            </a:lvl1pPr>
          </a:lstStyle>
          <a:p>
            <a:r>
              <a:rPr lang="en-US"/>
              <a:t>Click to edit Master title style</a:t>
            </a:r>
            <a:endParaRPr lang="en-US" dirty="0"/>
          </a:p>
        </p:txBody>
      </p:sp>
      <p:sp>
        <p:nvSpPr>
          <p:cNvPr id="3" name="Subtitle 2"/>
          <p:cNvSpPr>
            <a:spLocks noGrp="1"/>
          </p:cNvSpPr>
          <p:nvPr>
            <p:ph type="subTitle" idx="1"/>
          </p:nvPr>
        </p:nvSpPr>
        <p:spPr>
          <a:xfrm>
            <a:off x="4080933" y="4670425"/>
            <a:ext cx="6971779" cy="1752600"/>
          </a:xfrm>
          <a:prstGeom prst="rect">
            <a:avLst/>
          </a:prstGeom>
        </p:spPr>
        <p:txBody>
          <a:bodyPr/>
          <a:lstStyle>
            <a:lvl1pPr marL="0" indent="0" algn="l">
              <a:buNone/>
              <a:defRPr b="0" i="0">
                <a:solidFill>
                  <a:schemeClr val="bg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3"/>
          <p:cNvSpPr>
            <a:spLocks noGrp="1"/>
          </p:cNvSpPr>
          <p:nvPr>
            <p:ph type="body" sz="half" idx="2" hasCustomPrompt="1"/>
          </p:nvPr>
        </p:nvSpPr>
        <p:spPr>
          <a:xfrm>
            <a:off x="728134" y="3170238"/>
            <a:ext cx="2571749" cy="1262062"/>
          </a:xfrm>
          <a:prstGeom prst="rect">
            <a:avLst/>
          </a:prstGeom>
        </p:spPr>
        <p:txBody>
          <a:bodyPr/>
          <a:lstStyle>
            <a:lvl1pPr marL="0" indent="0" algn="l">
              <a:buNone/>
              <a:defRPr lang="en-US" sz="1400" b="0" i="0" u="none" kern="1200" dirty="0" smtClean="0">
                <a:solidFill>
                  <a:schemeClr val="accent6">
                    <a:lumMod val="40000"/>
                    <a:lumOff val="60000"/>
                  </a:schemeClr>
                </a:solidFill>
                <a:latin typeface="Helvetica Neue Light"/>
                <a:cs typeface="HelveticaNeueLT Std 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1400" b="0" i="0" u="sng" kern="1200" dirty="0">
                <a:solidFill>
                  <a:schemeClr val="bg1"/>
                </a:solidFill>
                <a:latin typeface="Helvetica Neue Light"/>
                <a:ea typeface="+mj-ea"/>
                <a:cs typeface="Helvetica Neue Light"/>
              </a:rPr>
              <a:t>Authorship</a:t>
            </a:r>
            <a:r>
              <a:rPr lang="en-US" sz="1400" b="0" i="0" u="sng" kern="1200" baseline="0" dirty="0">
                <a:solidFill>
                  <a:schemeClr val="bg1"/>
                </a:solidFill>
                <a:latin typeface="Helvetica Neue Light"/>
                <a:ea typeface="+mj-ea"/>
                <a:cs typeface="Helvetica Neue Light"/>
              </a:rPr>
              <a:t> Line</a:t>
            </a:r>
          </a:p>
          <a:p>
            <a:r>
              <a:rPr lang="en-US" sz="1400" dirty="0" err="1">
                <a:solidFill>
                  <a:schemeClr val="bg1"/>
                </a:solidFill>
              </a:rPr>
              <a:t>Lorem</a:t>
            </a:r>
            <a:r>
              <a:rPr lang="en-US" sz="1400" dirty="0">
                <a:solidFill>
                  <a:schemeClr val="bg1"/>
                </a:solidFill>
              </a:rPr>
              <a:t> </a:t>
            </a:r>
            <a:r>
              <a:rPr lang="en-US" sz="1400" dirty="0" err="1">
                <a:solidFill>
                  <a:schemeClr val="bg1"/>
                </a:solidFill>
              </a:rPr>
              <a:t>ipsum</a:t>
            </a:r>
            <a:r>
              <a:rPr lang="en-US" sz="1400" dirty="0">
                <a:solidFill>
                  <a:schemeClr val="bg1"/>
                </a:solidFill>
              </a:rPr>
              <a:t> dolor </a:t>
            </a:r>
          </a:p>
          <a:p>
            <a:r>
              <a:rPr lang="en-US" sz="1400" dirty="0">
                <a:solidFill>
                  <a:schemeClr val="bg1"/>
                </a:solidFill>
              </a:rPr>
              <a:t>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p>
          <a:p>
            <a:r>
              <a:rPr lang="en-US" sz="1400" dirty="0" err="1">
                <a:solidFill>
                  <a:schemeClr val="bg1"/>
                </a:solidFill>
              </a:rPr>
              <a:t>adipiscing</a:t>
            </a:r>
            <a:r>
              <a:rPr lang="en-US" sz="1400" dirty="0">
                <a:solidFill>
                  <a:schemeClr val="bg1"/>
                </a:solidFill>
              </a:rPr>
              <a:t> </a:t>
            </a:r>
            <a:r>
              <a:rPr lang="en-US" sz="1400" dirty="0" err="1">
                <a:solidFill>
                  <a:schemeClr val="bg1"/>
                </a:solidFill>
              </a:rPr>
              <a:t>elit</a:t>
            </a:r>
            <a:endParaRPr lang="en-US" sz="1400" b="0" i="0" u="sng" kern="1200" baseline="0" dirty="0">
              <a:solidFill>
                <a:schemeClr val="bg1"/>
              </a:solidFill>
              <a:latin typeface="Helvetica Neue Light"/>
              <a:ea typeface="+mj-ea"/>
              <a:cs typeface="Helvetica Neue Light"/>
            </a:endParaRPr>
          </a:p>
          <a:p>
            <a:endParaRPr lang="en-US" sz="1400" b="0" i="0" kern="1200" dirty="0">
              <a:solidFill>
                <a:schemeClr val="bg1"/>
              </a:solidFill>
              <a:latin typeface="Helvetica Neue Light"/>
              <a:ea typeface="+mj-ea"/>
              <a:cs typeface="HelveticaNeueLT Std Lt"/>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_1 Column">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201169" y="990601"/>
            <a:ext cx="11789600" cy="51762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616265"/>
              </a:buClr>
              <a:buSzPct val="100000"/>
              <a:buFont typeface="Arial"/>
              <a:buChar char="•"/>
              <a:defRPr sz="2200" b="0" i="0" u="none" strike="noStrike" cap="none">
                <a:solidFill>
                  <a:srgbClr val="616265"/>
                </a:solidFill>
                <a:latin typeface="Arial"/>
                <a:ea typeface="Arial"/>
                <a:cs typeface="Arial"/>
                <a:sym typeface="Arial"/>
              </a:defRPr>
            </a:lvl1pPr>
            <a:lvl2pPr marL="742950" marR="0" lvl="1" indent="-57150" algn="l" rtl="0">
              <a:lnSpc>
                <a:spcPct val="100000"/>
              </a:lnSpc>
              <a:spcBef>
                <a:spcPts val="360"/>
              </a:spcBef>
              <a:spcAft>
                <a:spcPts val="0"/>
              </a:spcAft>
              <a:buClr>
                <a:srgbClr val="616265"/>
              </a:buClr>
              <a:buSzPct val="100000"/>
              <a:buFont typeface="Arial"/>
              <a:buChar char="–"/>
              <a:defRPr sz="1800" b="0" i="0" u="none" strike="noStrike" cap="none">
                <a:solidFill>
                  <a:srgbClr val="616265"/>
                </a:solidFill>
                <a:latin typeface="Arial"/>
                <a:ea typeface="Arial"/>
                <a:cs typeface="Arial"/>
                <a:sym typeface="Arial"/>
              </a:defRPr>
            </a:lvl2pPr>
            <a:lvl3pPr marL="1143000" marR="0" lvl="2" indent="-25400" algn="l" rtl="0">
              <a:lnSpc>
                <a:spcPct val="100000"/>
              </a:lnSpc>
              <a:spcBef>
                <a:spcPts val="320"/>
              </a:spcBef>
              <a:spcAft>
                <a:spcPts val="0"/>
              </a:spcAft>
              <a:buClr>
                <a:srgbClr val="616265"/>
              </a:buClr>
              <a:buSzPct val="100000"/>
              <a:buFont typeface="Arial"/>
              <a:buChar char="•"/>
              <a:defRPr sz="1600" b="0" i="0" u="none" strike="noStrike" cap="none">
                <a:solidFill>
                  <a:srgbClr val="616265"/>
                </a:solidFill>
                <a:latin typeface="Arial"/>
                <a:ea typeface="Arial"/>
                <a:cs typeface="Arial"/>
                <a:sym typeface="Arial"/>
              </a:defRPr>
            </a:lvl3pPr>
            <a:lvl4pPr marL="1600200" marR="0" lvl="3" indent="-50800" algn="l" rtl="0">
              <a:lnSpc>
                <a:spcPct val="100000"/>
              </a:lnSpc>
              <a:spcBef>
                <a:spcPts val="280"/>
              </a:spcBef>
              <a:spcAft>
                <a:spcPts val="0"/>
              </a:spcAft>
              <a:buClr>
                <a:srgbClr val="616265"/>
              </a:buClr>
              <a:buSzPct val="100000"/>
              <a:buFont typeface="Arial"/>
              <a:buChar char="–"/>
              <a:defRPr sz="1400" b="0" i="0" u="none" strike="noStrike" cap="none">
                <a:solidFill>
                  <a:srgbClr val="616265"/>
                </a:solidFill>
                <a:latin typeface="Arial"/>
                <a:ea typeface="Arial"/>
                <a:cs typeface="Arial"/>
                <a:sym typeface="Arial"/>
              </a:defRPr>
            </a:lvl4pPr>
            <a:lvl5pPr marL="2057400" marR="0" lvl="4" indent="-50800" algn="l" rtl="0">
              <a:lnSpc>
                <a:spcPct val="100000"/>
              </a:lnSpc>
              <a:spcBef>
                <a:spcPts val="280"/>
              </a:spcBef>
              <a:spcAft>
                <a:spcPts val="0"/>
              </a:spcAft>
              <a:buClr>
                <a:srgbClr val="616265"/>
              </a:buClr>
              <a:buSzPct val="100000"/>
              <a:buFont typeface="Arial"/>
              <a:buChar char="»"/>
              <a:defRPr sz="1400" b="0" i="0" u="none" strike="noStrike" cap="none">
                <a:solidFill>
                  <a:srgbClr val="616265"/>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body" idx="2"/>
          </p:nvPr>
        </p:nvSpPr>
        <p:spPr>
          <a:xfrm>
            <a:off x="1892549" y="6421970"/>
            <a:ext cx="7945600" cy="364500"/>
          </a:xfrm>
          <a:prstGeom prst="rect">
            <a:avLst/>
          </a:prstGeom>
          <a:noFill/>
          <a:ln>
            <a:noFill/>
          </a:ln>
        </p:spPr>
        <p:txBody>
          <a:bodyPr wrap="square" lIns="91425" tIns="91425" rIns="91425" bIns="91425" anchor="ctr" anchorCtr="0"/>
          <a:lstStyle>
            <a:lvl1pPr marL="0" marR="0" lvl="0" indent="44450" algn="l" rtl="0">
              <a:lnSpc>
                <a:spcPct val="100000"/>
              </a:lnSpc>
              <a:spcBef>
                <a:spcPts val="140"/>
              </a:spcBef>
              <a:spcAft>
                <a:spcPts val="0"/>
              </a:spcAft>
              <a:buClr>
                <a:srgbClr val="616265"/>
              </a:buClr>
              <a:buSzPct val="100000"/>
              <a:buFont typeface="Arial"/>
              <a:buChar char="●"/>
              <a:defRPr sz="700" b="0" i="0" u="none" strike="noStrike" cap="none">
                <a:solidFill>
                  <a:srgbClr val="616265"/>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81" name="Shape 81"/>
          <p:cNvCxnSpPr/>
          <p:nvPr/>
        </p:nvCxnSpPr>
        <p:spPr>
          <a:xfrm>
            <a:off x="0" y="804983"/>
            <a:ext cx="12192000" cy="0"/>
          </a:xfrm>
          <a:prstGeom prst="straightConnector1">
            <a:avLst/>
          </a:prstGeom>
          <a:noFill/>
          <a:ln w="12700" cap="flat" cmpd="sng">
            <a:solidFill>
              <a:srgbClr val="88888C"/>
            </a:solidFill>
            <a:prstDash val="solid"/>
            <a:round/>
            <a:headEnd type="none" w="med" len="med"/>
            <a:tailEnd type="none" w="med" len="med"/>
          </a:ln>
        </p:spPr>
      </p:cxnSp>
      <p:sp>
        <p:nvSpPr>
          <p:cNvPr id="82" name="Shape 82"/>
          <p:cNvSpPr txBox="1">
            <a:spLocks noGrp="1"/>
          </p:cNvSpPr>
          <p:nvPr>
            <p:ph type="title"/>
          </p:nvPr>
        </p:nvSpPr>
        <p:spPr>
          <a:xfrm>
            <a:off x="201168" y="181821"/>
            <a:ext cx="11789600" cy="461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616265"/>
              </a:buClr>
              <a:buFont typeface="Arial"/>
              <a:buNone/>
              <a:defRPr sz="2400" b="0" i="0" u="none" strike="noStrike" cap="none">
                <a:solidFill>
                  <a:srgbClr val="616265"/>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extLst>
      <p:ext uri="{BB962C8B-B14F-4D97-AF65-F5344CB8AC3E}">
        <p14:creationId xmlns:p14="http://schemas.microsoft.com/office/powerpoint/2010/main" val="16018681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descr="bixby_ppt_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064000" y="3200401"/>
            <a:ext cx="7073379" cy="1470025"/>
          </a:xfrm>
        </p:spPr>
        <p:txBody>
          <a:bodyPr/>
          <a:lstStyle>
            <a:lvl1pPr algn="l">
              <a:defRPr b="0" i="0">
                <a:solidFill>
                  <a:schemeClr val="bg1"/>
                </a:solidFill>
                <a:latin typeface="+mj-lt"/>
                <a:cs typeface="Helvetica Neue Light"/>
              </a:defRPr>
            </a:lvl1pPr>
          </a:lstStyle>
          <a:p>
            <a:r>
              <a:rPr lang="en-US"/>
              <a:t>Click to edit Master title style</a:t>
            </a:r>
            <a:endParaRPr lang="en-US" dirty="0"/>
          </a:p>
        </p:txBody>
      </p:sp>
      <p:sp>
        <p:nvSpPr>
          <p:cNvPr id="3" name="Subtitle 2"/>
          <p:cNvSpPr>
            <a:spLocks noGrp="1"/>
          </p:cNvSpPr>
          <p:nvPr>
            <p:ph type="subTitle" idx="1"/>
          </p:nvPr>
        </p:nvSpPr>
        <p:spPr>
          <a:xfrm>
            <a:off x="4080933" y="4670425"/>
            <a:ext cx="6971779" cy="1752600"/>
          </a:xfrm>
          <a:prstGeom prst="rect">
            <a:avLst/>
          </a:prstGeom>
        </p:spPr>
        <p:txBody>
          <a:bodyPr/>
          <a:lstStyle>
            <a:lvl1pPr marL="0" indent="0" algn="l">
              <a:buNone/>
              <a:defRPr b="0" i="0">
                <a:solidFill>
                  <a:schemeClr val="bg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3"/>
          <p:cNvSpPr>
            <a:spLocks noGrp="1"/>
          </p:cNvSpPr>
          <p:nvPr>
            <p:ph type="body" sz="half" idx="2" hasCustomPrompt="1"/>
          </p:nvPr>
        </p:nvSpPr>
        <p:spPr>
          <a:xfrm>
            <a:off x="728134" y="3170238"/>
            <a:ext cx="2571749" cy="1262062"/>
          </a:xfrm>
          <a:prstGeom prst="rect">
            <a:avLst/>
          </a:prstGeom>
        </p:spPr>
        <p:txBody>
          <a:bodyPr/>
          <a:lstStyle>
            <a:lvl1pPr marL="0" indent="0" algn="l">
              <a:buNone/>
              <a:defRPr lang="en-US" sz="1400" b="0" i="0" u="none" kern="1200" dirty="0" smtClean="0">
                <a:solidFill>
                  <a:schemeClr val="accent6">
                    <a:lumMod val="40000"/>
                    <a:lumOff val="60000"/>
                  </a:schemeClr>
                </a:solidFill>
                <a:latin typeface="Helvetica Neue Light"/>
                <a:cs typeface="HelveticaNeueLT Std 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1400" b="0" i="0" u="sng" kern="1200" dirty="0">
                <a:solidFill>
                  <a:schemeClr val="bg1"/>
                </a:solidFill>
                <a:latin typeface="Helvetica Neue Light"/>
                <a:ea typeface="+mj-ea"/>
                <a:cs typeface="Helvetica Neue Light"/>
              </a:rPr>
              <a:t>Authorship</a:t>
            </a:r>
            <a:r>
              <a:rPr lang="en-US" sz="1400" b="0" i="0" u="sng" kern="1200" baseline="0" dirty="0">
                <a:solidFill>
                  <a:schemeClr val="bg1"/>
                </a:solidFill>
                <a:latin typeface="Helvetica Neue Light"/>
                <a:ea typeface="+mj-ea"/>
                <a:cs typeface="Helvetica Neue Light"/>
              </a:rPr>
              <a:t> Line</a:t>
            </a:r>
          </a:p>
          <a:p>
            <a:r>
              <a:rPr lang="en-US" sz="1400" dirty="0" err="1">
                <a:solidFill>
                  <a:schemeClr val="bg1"/>
                </a:solidFill>
              </a:rPr>
              <a:t>Lorem</a:t>
            </a:r>
            <a:r>
              <a:rPr lang="en-US" sz="1400" dirty="0">
                <a:solidFill>
                  <a:schemeClr val="bg1"/>
                </a:solidFill>
              </a:rPr>
              <a:t> </a:t>
            </a:r>
            <a:r>
              <a:rPr lang="en-US" sz="1400" dirty="0" err="1">
                <a:solidFill>
                  <a:schemeClr val="bg1"/>
                </a:solidFill>
              </a:rPr>
              <a:t>ipsum</a:t>
            </a:r>
            <a:r>
              <a:rPr lang="en-US" sz="1400" dirty="0">
                <a:solidFill>
                  <a:schemeClr val="bg1"/>
                </a:solidFill>
              </a:rPr>
              <a:t> dolor </a:t>
            </a:r>
          </a:p>
          <a:p>
            <a:r>
              <a:rPr lang="en-US" sz="1400" dirty="0">
                <a:solidFill>
                  <a:schemeClr val="bg1"/>
                </a:solidFill>
              </a:rPr>
              <a:t>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p>
          <a:p>
            <a:r>
              <a:rPr lang="en-US" sz="1400" dirty="0" err="1">
                <a:solidFill>
                  <a:schemeClr val="bg1"/>
                </a:solidFill>
              </a:rPr>
              <a:t>adipiscing</a:t>
            </a:r>
            <a:r>
              <a:rPr lang="en-US" sz="1400" dirty="0">
                <a:solidFill>
                  <a:schemeClr val="bg1"/>
                </a:solidFill>
              </a:rPr>
              <a:t> </a:t>
            </a:r>
            <a:r>
              <a:rPr lang="en-US" sz="1400" dirty="0" err="1">
                <a:solidFill>
                  <a:schemeClr val="bg1"/>
                </a:solidFill>
              </a:rPr>
              <a:t>elit</a:t>
            </a:r>
            <a:endParaRPr lang="en-US" sz="1400" b="0" i="0" u="sng" kern="1200" baseline="0" dirty="0">
              <a:solidFill>
                <a:schemeClr val="bg1"/>
              </a:solidFill>
              <a:latin typeface="Helvetica Neue Light"/>
              <a:ea typeface="+mj-ea"/>
              <a:cs typeface="Helvetica Neue Light"/>
            </a:endParaRPr>
          </a:p>
          <a:p>
            <a:endParaRPr lang="en-US" sz="1400" b="0" i="0" kern="1200" dirty="0">
              <a:solidFill>
                <a:schemeClr val="bg1"/>
              </a:solidFill>
              <a:latin typeface="Helvetica Neue Light"/>
              <a:ea typeface="+mj-ea"/>
              <a:cs typeface="HelveticaNeueLT Std Lt"/>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382939"/>
            <a:ext cx="10972800" cy="1143000"/>
          </a:xfrm>
        </p:spPr>
        <p:txBody>
          <a:bodyPr>
            <a:normAutofit/>
          </a:bodyPr>
          <a:lstStyle>
            <a:lvl1pPr>
              <a:defRPr sz="4000" b="0" i="0">
                <a:solidFill>
                  <a:schemeClr val="tx2"/>
                </a:solidFill>
                <a:latin typeface=""/>
                <a:cs typeface="Helvetica Neue Light"/>
              </a:defRPr>
            </a:lvl1pPr>
          </a:lstStyle>
          <a:p>
            <a:r>
              <a:rPr lang="en-US"/>
              <a:t>Click to edit Master title style</a:t>
            </a:r>
            <a:endParaRPr lang="en-US" dirty="0"/>
          </a:p>
        </p:txBody>
      </p:sp>
      <p:sp>
        <p:nvSpPr>
          <p:cNvPr id="3" name="Content Placeholder 2"/>
          <p:cNvSpPr>
            <a:spLocks noGrp="1"/>
          </p:cNvSpPr>
          <p:nvPr>
            <p:ph idx="1"/>
          </p:nvPr>
        </p:nvSpPr>
        <p:spPr>
          <a:xfrm>
            <a:off x="609600" y="2711009"/>
            <a:ext cx="10972800" cy="2687638"/>
          </a:xfrm>
          <a:prstGeom prst="rect">
            <a:avLst/>
          </a:prstGeom>
        </p:spPr>
        <p:txBody>
          <a:bodyPr/>
          <a:lstStyle>
            <a:lvl1pPr>
              <a:defRPr b="0" i="0">
                <a:solidFill>
                  <a:schemeClr val="tx1"/>
                </a:solidFill>
                <a:latin typeface="Helvetica Neue Light"/>
                <a:cs typeface="Helvetica Neue Light"/>
              </a:defRPr>
            </a:lvl1pPr>
            <a:lvl2pPr>
              <a:defRPr b="0" i="0">
                <a:solidFill>
                  <a:schemeClr val="tx1"/>
                </a:solidFill>
                <a:latin typeface="Helvetica Neue Light"/>
                <a:cs typeface="Helvetica Neue Light"/>
              </a:defRPr>
            </a:lvl2pPr>
            <a:lvl3pPr>
              <a:defRPr b="0" i="0">
                <a:solidFill>
                  <a:schemeClr val="tx1"/>
                </a:solidFill>
                <a:latin typeface="Helvetica Neue Light"/>
                <a:cs typeface="Helvetica Neue Light"/>
              </a:defRPr>
            </a:lvl3pPr>
            <a:lvl4pPr>
              <a:defRPr b="0" i="0">
                <a:solidFill>
                  <a:schemeClr val="tx1"/>
                </a:solidFill>
                <a:latin typeface="Helvetica Neue Light"/>
                <a:cs typeface="Helvetica Neue Light"/>
              </a:defRPr>
            </a:lvl4pPr>
            <a:lvl5pPr>
              <a:defRPr b="0" i="0">
                <a:solidFill>
                  <a:schemeClr val="tx1"/>
                </a:solidFill>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581890" y="6331527"/>
            <a:ext cx="1219200" cy="2216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489818"/>
            <a:ext cx="10972800" cy="1143000"/>
          </a:xfrm>
        </p:spPr>
        <p:txBody>
          <a:bodyPr/>
          <a:lstStyle/>
          <a:p>
            <a:r>
              <a:rPr lang="en-US"/>
              <a:t>Click to edit Master title style</a:t>
            </a:r>
            <a:endParaRPr lang="en-US" dirty="0"/>
          </a:p>
        </p:txBody>
      </p:sp>
      <p:sp>
        <p:nvSpPr>
          <p:cNvPr id="3" name="Rectangle 2"/>
          <p:cNvSpPr/>
          <p:nvPr userDrawn="1"/>
        </p:nvSpPr>
        <p:spPr>
          <a:xfrm>
            <a:off x="457200" y="6277708"/>
            <a:ext cx="1547446" cy="3165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2907" y="1508985"/>
            <a:ext cx="6815667" cy="4548021"/>
          </a:xfrm>
          <a:prstGeom prst="rect">
            <a:avLst/>
          </a:prstGeom>
        </p:spPr>
        <p:txBody>
          <a:bodyPr/>
          <a:lstStyle>
            <a:lvl1pPr>
              <a:defRPr sz="3200">
                <a:solidFill>
                  <a:srgbClr val="18A3A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0"/>
          </p:nvPr>
        </p:nvSpPr>
        <p:spPr>
          <a:xfrm>
            <a:off x="624395" y="1508984"/>
            <a:ext cx="3753855" cy="454802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1238621"/>
            <a:ext cx="7315200" cy="34889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5376"/>
            <a:ext cx="10363200" cy="1470025"/>
          </a:xfrm>
        </p:spPr>
        <p:txBody>
          <a:bodyPr>
            <a:normAutofit/>
          </a:bodyPr>
          <a:lstStyle>
            <a:lvl1pPr algn="ctr">
              <a:defRPr sz="3200" b="1">
                <a:solidFill>
                  <a:srgbClr val="102B62"/>
                </a:solidFill>
              </a:defRPr>
            </a:lvl1pPr>
          </a:lstStyle>
          <a:p>
            <a:endParaRPr lang="en-US" dirty="0"/>
          </a:p>
        </p:txBody>
      </p:sp>
      <p:sp>
        <p:nvSpPr>
          <p:cNvPr id="3" name="Subtitle 2"/>
          <p:cNvSpPr>
            <a:spLocks noGrp="1"/>
          </p:cNvSpPr>
          <p:nvPr>
            <p:ph type="subTitle" idx="1"/>
          </p:nvPr>
        </p:nvSpPr>
        <p:spPr>
          <a:xfrm>
            <a:off x="1828800" y="4718594"/>
            <a:ext cx="8534400" cy="1752600"/>
          </a:xfrm>
        </p:spPr>
        <p:txBody>
          <a:bodyPr>
            <a:normAutofit/>
          </a:bodyPr>
          <a:lstStyle>
            <a:lvl1pPr marL="0" indent="0" algn="ctr">
              <a:buNone/>
              <a:defRPr sz="2400" b="0"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9" name="Picture 8" descr="Department of Health and Human Services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pic>
        <p:nvPicPr>
          <p:cNvPr id="11" name="Picture 10"/>
          <p:cNvPicPr>
            <a:picLocks noChangeAspect="1"/>
          </p:cNvPicPr>
          <p:nvPr/>
        </p:nvPicPr>
        <p:blipFill>
          <a:blip r:embed="rId5"/>
          <a:stretch>
            <a:fillRect/>
          </a:stretch>
        </p:blipFill>
        <p:spPr>
          <a:xfrm>
            <a:off x="1" y="2"/>
            <a:ext cx="12263847" cy="16360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effectLst>
            <a:outerShdw blurRad="50800" dist="38100" dir="8100000" algn="tr" rotWithShape="0">
              <a:prstClr val="black">
                <a:alpha val="40000"/>
              </a:prstClr>
            </a:outerShdw>
          </a:effectLst>
        </p:spPr>
      </p:pic>
      <p:pic>
        <p:nvPicPr>
          <p:cNvPr id="12" name="Picture 11"/>
          <p:cNvPicPr>
            <a:picLocks noChangeAspect="1"/>
          </p:cNvPicPr>
          <p:nvPr/>
        </p:nvPicPr>
        <p:blipFill>
          <a:blip r:embed="rId6"/>
          <a:stretch>
            <a:fillRect/>
          </a:stretch>
        </p:blipFill>
        <p:spPr>
          <a:xfrm>
            <a:off x="515507" y="100837"/>
            <a:ext cx="1852701" cy="1844681"/>
          </a:xfrm>
          <a:prstGeom prst="rect">
            <a:avLst/>
          </a:prstGeom>
          <a:effectLst>
            <a:outerShdw blurRad="50800" dist="38100" dir="8100000" algn="tr" rotWithShape="0">
              <a:prstClr val="black">
                <a:alpha val="40000"/>
              </a:prstClr>
            </a:outerShdw>
          </a:effectLst>
        </p:spPr>
      </p:pic>
      <p:sp>
        <p:nvSpPr>
          <p:cNvPr id="13" name="Title 1"/>
          <p:cNvSpPr txBox="1">
            <a:spLocks/>
          </p:cNvSpPr>
          <p:nvPr/>
        </p:nvSpPr>
        <p:spPr>
          <a:xfrm>
            <a:off x="1930400" y="378246"/>
            <a:ext cx="10468563" cy="1567272"/>
          </a:xfrm>
          <a:prstGeom prst="rect">
            <a:avLst/>
          </a:prstGeom>
        </p:spPr>
        <p:txBody>
          <a:bodyPr vert="horz" lIns="162560" tIns="81280" rIns="162560" bIns="8128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812760">
              <a:defRPr/>
            </a:pPr>
            <a:r>
              <a:rPr lang="en-US" sz="2000" spc="533"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OFFICE OF THE ASSISTANT SECRETARY FOR HEALTH</a:t>
            </a:r>
          </a:p>
        </p:txBody>
      </p:sp>
      <p:pic>
        <p:nvPicPr>
          <p:cNvPr id="6" name="Picture 5"/>
          <p:cNvPicPr>
            <a:picLocks noChangeAspect="1"/>
          </p:cNvPicPr>
          <p:nvPr userDrawn="1"/>
        </p:nvPicPr>
        <p:blipFill>
          <a:blip r:embed="rId7"/>
          <a:stretch>
            <a:fillRect/>
          </a:stretch>
        </p:blipFill>
        <p:spPr>
          <a:xfrm>
            <a:off x="9562473" y="4512623"/>
            <a:ext cx="1968715" cy="1968715"/>
          </a:xfrm>
          <a:prstGeom prst="rect">
            <a:avLst/>
          </a:prstGeom>
        </p:spPr>
      </p:pic>
    </p:spTree>
    <p:extLst>
      <p:ext uri="{BB962C8B-B14F-4D97-AF65-F5344CB8AC3E}">
        <p14:creationId xmlns:p14="http://schemas.microsoft.com/office/powerpoint/2010/main" val="3291557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baseline="0">
                <a:solidFill>
                  <a:srgbClr val="102B62"/>
                </a:solidFill>
              </a:defRPr>
            </a:lvl1pPr>
          </a:lstStyle>
          <a:p>
            <a:endParaRPr lang="en-US" dirty="0"/>
          </a:p>
        </p:txBody>
      </p:sp>
      <p:sp>
        <p:nvSpPr>
          <p:cNvPr id="3" name="Content Placeholder 2"/>
          <p:cNvSpPr>
            <a:spLocks noGrp="1"/>
          </p:cNvSpPr>
          <p:nvPr>
            <p:ph idx="1"/>
          </p:nvPr>
        </p:nvSpPr>
        <p:spPr>
          <a:xfrm>
            <a:off x="609600" y="1498601"/>
            <a:ext cx="10972800" cy="4368799"/>
          </a:xfrm>
        </p:spPr>
        <p:txBody>
          <a:bodyPr/>
          <a:lstStyle>
            <a:lvl1pPr marL="457189" indent="-457189">
              <a:buSzPct val="125000"/>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baseline="0">
                <a:solidFill>
                  <a:srgbClr val="102B62"/>
                </a:solidFill>
              </a:defRPr>
            </a:lvl2pPr>
            <a:lvl3pPr marL="1219170" indent="0">
              <a:buFont typeface="Wingdings" panose="05000000000000000000" pitchFamily="2" charset="2"/>
              <a:buNone/>
              <a:defRPr sz="1800" baseline="0">
                <a:solidFill>
                  <a:srgbClr val="102B62"/>
                </a:solidFill>
              </a:defRPr>
            </a:lvl3pPr>
          </a:lstStyle>
          <a:p>
            <a:pPr lvl="2"/>
            <a:endParaRPr lang="en-US" dirty="0"/>
          </a:p>
        </p:txBody>
      </p:sp>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cxnSp>
        <p:nvCxnSpPr>
          <p:cNvPr id="6" name="Straight Connector 5"/>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4" name="Group 3"/>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5" name="Picture 4"/>
            <p:cNvPicPr>
              <a:picLocks noChangeAspect="1"/>
            </p:cNvPicPr>
            <p:nvPr userDrawn="1"/>
          </p:nvPicPr>
          <p:blipFill>
            <a:blip r:embed="rId2"/>
            <a:stretch>
              <a:fillRect/>
            </a:stretch>
          </p:blipFill>
          <p:spPr>
            <a:xfrm>
              <a:off x="450938" y="5980023"/>
              <a:ext cx="729672" cy="729672"/>
            </a:xfrm>
            <a:prstGeom prst="rect">
              <a:avLst/>
            </a:prstGeom>
          </p:spPr>
        </p:pic>
      </p:gr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378" y="6189143"/>
            <a:ext cx="1657581" cy="409632"/>
          </a:xfrm>
          <a:prstGeom prst="rect">
            <a:avLst/>
          </a:prstGeom>
        </p:spPr>
      </p:pic>
    </p:spTree>
    <p:extLst>
      <p:ext uri="{BB962C8B-B14F-4D97-AF65-F5344CB8AC3E}">
        <p14:creationId xmlns:p14="http://schemas.microsoft.com/office/powerpoint/2010/main" val="307597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a:t>DIFFERENT TITLE PER SLIDE, ARIAL 28 PT</a:t>
            </a:r>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a:solidFill>
                  <a:srgbClr val="102B62"/>
                </a:solidFill>
              </a:defRPr>
            </a:lvl2pPr>
            <a:lvl3pPr marL="1523962" indent="-304792">
              <a:buFont typeface="Wingdings" panose="05000000000000000000" pitchFamily="2" charset="2"/>
              <a:buChar char="ü"/>
              <a:defRPr sz="18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200"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000"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18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cxnSp>
        <p:nvCxnSpPr>
          <p:cNvPr id="12" name="Straight Connector 11"/>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1" name="Group 10"/>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6" name="TextBox 15">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7" name="Picture 16"/>
            <p:cNvPicPr>
              <a:picLocks noChangeAspect="1"/>
            </p:cNvPicPr>
            <p:nvPr userDrawn="1"/>
          </p:nvPicPr>
          <p:blipFill>
            <a:blip r:embed="rId2"/>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156745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11009"/>
            <a:ext cx="10972800" cy="2687638"/>
          </a:xfrm>
          <a:prstGeom prst="rect">
            <a:avLst/>
          </a:prstGeom>
        </p:spPr>
        <p:txBody>
          <a:bodyPr/>
          <a:lstStyle>
            <a:lvl1pPr>
              <a:defRPr b="0" i="0">
                <a:solidFill>
                  <a:schemeClr val="tx1"/>
                </a:solidFill>
                <a:latin typeface="Helvetica Neue Light"/>
                <a:cs typeface="Helvetica Neue Light"/>
              </a:defRPr>
            </a:lvl1pPr>
            <a:lvl2pPr>
              <a:defRPr b="0" i="0">
                <a:solidFill>
                  <a:schemeClr val="tx1"/>
                </a:solidFill>
                <a:latin typeface="Helvetica Neue Light"/>
                <a:cs typeface="Helvetica Neue Light"/>
              </a:defRPr>
            </a:lvl2pPr>
            <a:lvl3pPr>
              <a:defRPr b="0" i="0">
                <a:solidFill>
                  <a:schemeClr val="tx1"/>
                </a:solidFill>
                <a:latin typeface="Helvetica Neue Light"/>
                <a:cs typeface="Helvetica Neue Light"/>
              </a:defRPr>
            </a:lvl3pPr>
            <a:lvl4pPr>
              <a:defRPr b="0" i="0">
                <a:solidFill>
                  <a:schemeClr val="tx1"/>
                </a:solidFill>
                <a:latin typeface="Helvetica Neue Light"/>
                <a:cs typeface="Helvetica Neue Light"/>
              </a:defRPr>
            </a:lvl4pPr>
            <a:lvl5pPr>
              <a:defRPr b="0" i="0">
                <a:solidFill>
                  <a:schemeClr val="tx1"/>
                </a:solidFill>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p>
        </p:txBody>
      </p:sp>
      <p:sp>
        <p:nvSpPr>
          <p:cNvPr id="7" name="Rectangle 6"/>
          <p:cNvSpPr/>
          <p:nvPr userDrawn="1"/>
        </p:nvSpPr>
        <p:spPr>
          <a:xfrm>
            <a:off x="581890" y="6331527"/>
            <a:ext cx="1219200" cy="2216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a:t>DIFFERENT TITLE PER SLIDE, ARIAL 28 PT</a:t>
            </a:r>
          </a:p>
        </p:txBody>
      </p:sp>
      <p:sp>
        <p:nvSpPr>
          <p:cNvPr id="7"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pic>
        <p:nvPicPr>
          <p:cNvPr id="11" name="Picture 10"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5" name="Straight Connector 14"/>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2" name="Group 11"/>
          <p:cNvGrpSpPr/>
          <p:nvPr userDrawn="1"/>
        </p:nvGrpSpPr>
        <p:grpSpPr>
          <a:xfrm>
            <a:off x="478931"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6" name="Picture 15"/>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1487725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pic>
        <p:nvPicPr>
          <p:cNvPr id="10" name="Picture 9"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4" name="Straight Connector 13"/>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9" name="Group 8"/>
          <p:cNvGrpSpPr/>
          <p:nvPr userDrawn="1"/>
        </p:nvGrpSpPr>
        <p:grpSpPr>
          <a:xfrm>
            <a:off x="488262" y="5980023"/>
            <a:ext cx="6557482" cy="729672"/>
            <a:chOff x="450938" y="5980023"/>
            <a:chExt cx="6557482" cy="729672"/>
          </a:xfrm>
        </p:grpSpPr>
        <p:sp>
          <p:nvSpPr>
            <p:cNvPr id="11" name="TextBox 10">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2" name="TextBox 11">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3" name="Picture 12"/>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655128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5376"/>
            <a:ext cx="10363200" cy="1470025"/>
          </a:xfrm>
        </p:spPr>
        <p:txBody>
          <a:bodyPr>
            <a:normAutofit/>
          </a:bodyPr>
          <a:lstStyle>
            <a:lvl1pPr algn="ctr">
              <a:defRPr sz="3200" b="1">
                <a:solidFill>
                  <a:srgbClr val="102B62"/>
                </a:solidFill>
              </a:defRPr>
            </a:lvl1pPr>
          </a:lstStyle>
          <a:p>
            <a:endParaRPr lang="en-US" dirty="0"/>
          </a:p>
        </p:txBody>
      </p:sp>
      <p:sp>
        <p:nvSpPr>
          <p:cNvPr id="3" name="Subtitle 2"/>
          <p:cNvSpPr>
            <a:spLocks noGrp="1"/>
          </p:cNvSpPr>
          <p:nvPr>
            <p:ph type="subTitle" idx="1"/>
          </p:nvPr>
        </p:nvSpPr>
        <p:spPr>
          <a:xfrm>
            <a:off x="1828800" y="4718594"/>
            <a:ext cx="8534400" cy="1752600"/>
          </a:xfrm>
        </p:spPr>
        <p:txBody>
          <a:bodyPr>
            <a:normAutofit/>
          </a:bodyPr>
          <a:lstStyle>
            <a:lvl1pPr marL="0" indent="0" algn="ctr">
              <a:buNone/>
              <a:defRPr sz="2400" b="0"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9" name="Picture 8" descr="Department of Health and Human Services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pic>
        <p:nvPicPr>
          <p:cNvPr id="11" name="Picture 10"/>
          <p:cNvPicPr>
            <a:picLocks noChangeAspect="1"/>
          </p:cNvPicPr>
          <p:nvPr/>
        </p:nvPicPr>
        <p:blipFill>
          <a:blip r:embed="rId5"/>
          <a:stretch>
            <a:fillRect/>
          </a:stretch>
        </p:blipFill>
        <p:spPr>
          <a:xfrm>
            <a:off x="1" y="2"/>
            <a:ext cx="12263847" cy="16360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effectLst>
            <a:outerShdw blurRad="50800" dist="38100" dir="8100000" algn="tr" rotWithShape="0">
              <a:prstClr val="black">
                <a:alpha val="40000"/>
              </a:prstClr>
            </a:outerShdw>
          </a:effectLst>
        </p:spPr>
      </p:pic>
      <p:pic>
        <p:nvPicPr>
          <p:cNvPr id="12" name="Picture 11"/>
          <p:cNvPicPr>
            <a:picLocks noChangeAspect="1"/>
          </p:cNvPicPr>
          <p:nvPr/>
        </p:nvPicPr>
        <p:blipFill>
          <a:blip r:embed="rId6"/>
          <a:stretch>
            <a:fillRect/>
          </a:stretch>
        </p:blipFill>
        <p:spPr>
          <a:xfrm>
            <a:off x="515507" y="100837"/>
            <a:ext cx="1852701" cy="1844681"/>
          </a:xfrm>
          <a:prstGeom prst="rect">
            <a:avLst/>
          </a:prstGeom>
          <a:effectLst>
            <a:outerShdw blurRad="50800" dist="38100" dir="8100000" algn="tr" rotWithShape="0">
              <a:prstClr val="black">
                <a:alpha val="40000"/>
              </a:prstClr>
            </a:outerShdw>
          </a:effectLst>
        </p:spPr>
      </p:pic>
      <p:sp>
        <p:nvSpPr>
          <p:cNvPr id="13" name="Title 1"/>
          <p:cNvSpPr txBox="1">
            <a:spLocks/>
          </p:cNvSpPr>
          <p:nvPr/>
        </p:nvSpPr>
        <p:spPr>
          <a:xfrm>
            <a:off x="1930400" y="378246"/>
            <a:ext cx="10468563" cy="1567272"/>
          </a:xfrm>
          <a:prstGeom prst="rect">
            <a:avLst/>
          </a:prstGeom>
        </p:spPr>
        <p:txBody>
          <a:bodyPr vert="horz" lIns="162560" tIns="81280" rIns="162560" bIns="8128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812760">
              <a:defRPr/>
            </a:pPr>
            <a:r>
              <a:rPr lang="en-US" sz="2000" spc="533"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OFFICE OF THE ASSISTANT SECRETARY FOR HEALTH</a:t>
            </a:r>
          </a:p>
        </p:txBody>
      </p:sp>
      <p:pic>
        <p:nvPicPr>
          <p:cNvPr id="6" name="Picture 5"/>
          <p:cNvPicPr>
            <a:picLocks noChangeAspect="1"/>
          </p:cNvPicPr>
          <p:nvPr userDrawn="1"/>
        </p:nvPicPr>
        <p:blipFill>
          <a:blip r:embed="rId7"/>
          <a:stretch>
            <a:fillRect/>
          </a:stretch>
        </p:blipFill>
        <p:spPr>
          <a:xfrm>
            <a:off x="9562473" y="4512623"/>
            <a:ext cx="1968715" cy="1968715"/>
          </a:xfrm>
          <a:prstGeom prst="rect">
            <a:avLst/>
          </a:prstGeom>
        </p:spPr>
      </p:pic>
    </p:spTree>
    <p:extLst>
      <p:ext uri="{BB962C8B-B14F-4D97-AF65-F5344CB8AC3E}">
        <p14:creationId xmlns:p14="http://schemas.microsoft.com/office/powerpoint/2010/main" val="917719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baseline="0">
                <a:solidFill>
                  <a:srgbClr val="102B62"/>
                </a:solidFill>
              </a:defRPr>
            </a:lvl1pPr>
          </a:lstStyle>
          <a:p>
            <a:endParaRPr lang="en-US" dirty="0"/>
          </a:p>
        </p:txBody>
      </p:sp>
      <p:sp>
        <p:nvSpPr>
          <p:cNvPr id="3" name="Content Placeholder 2"/>
          <p:cNvSpPr>
            <a:spLocks noGrp="1"/>
          </p:cNvSpPr>
          <p:nvPr>
            <p:ph idx="1"/>
          </p:nvPr>
        </p:nvSpPr>
        <p:spPr>
          <a:xfrm>
            <a:off x="609600" y="1498601"/>
            <a:ext cx="10972800" cy="4368799"/>
          </a:xfrm>
        </p:spPr>
        <p:txBody>
          <a:bodyPr/>
          <a:lstStyle>
            <a:lvl1pPr marL="457189" indent="-457189">
              <a:buSzPct val="125000"/>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baseline="0">
                <a:solidFill>
                  <a:srgbClr val="102B62"/>
                </a:solidFill>
              </a:defRPr>
            </a:lvl2pPr>
            <a:lvl3pPr marL="1219170" indent="0">
              <a:buFont typeface="Wingdings" panose="05000000000000000000" pitchFamily="2" charset="2"/>
              <a:buNone/>
              <a:defRPr sz="1800" baseline="0">
                <a:solidFill>
                  <a:srgbClr val="102B62"/>
                </a:solidFill>
              </a:defRPr>
            </a:lvl3pPr>
          </a:lstStyle>
          <a:p>
            <a:pPr lvl="2"/>
            <a:endParaRPr lang="en-US" dirty="0"/>
          </a:p>
        </p:txBody>
      </p:sp>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cxnSp>
        <p:nvCxnSpPr>
          <p:cNvPr id="6" name="Straight Connector 5"/>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4" name="Group 3"/>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5" name="Picture 4"/>
            <p:cNvPicPr>
              <a:picLocks noChangeAspect="1"/>
            </p:cNvPicPr>
            <p:nvPr userDrawn="1"/>
          </p:nvPicPr>
          <p:blipFill>
            <a:blip r:embed="rId2"/>
            <a:stretch>
              <a:fillRect/>
            </a:stretch>
          </p:blipFill>
          <p:spPr>
            <a:xfrm>
              <a:off x="450938" y="5980023"/>
              <a:ext cx="729672" cy="729672"/>
            </a:xfrm>
            <a:prstGeom prst="rect">
              <a:avLst/>
            </a:prstGeom>
          </p:spPr>
        </p:pic>
      </p:gr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378" y="6189143"/>
            <a:ext cx="1657581" cy="409632"/>
          </a:xfrm>
          <a:prstGeom prst="rect">
            <a:avLst/>
          </a:prstGeom>
        </p:spPr>
      </p:pic>
    </p:spTree>
    <p:extLst>
      <p:ext uri="{BB962C8B-B14F-4D97-AF65-F5344CB8AC3E}">
        <p14:creationId xmlns:p14="http://schemas.microsoft.com/office/powerpoint/2010/main" val="3988444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a:t>DIFFERENT TITLE PER SLIDE, ARIAL 28 PT</a:t>
            </a:r>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a:solidFill>
                  <a:srgbClr val="102B62"/>
                </a:solidFill>
              </a:defRPr>
            </a:lvl2pPr>
            <a:lvl3pPr marL="1523962" indent="-304792">
              <a:buFont typeface="Wingdings" panose="05000000000000000000" pitchFamily="2" charset="2"/>
              <a:buChar char="ü"/>
              <a:defRPr sz="18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200"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000"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18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cxnSp>
        <p:nvCxnSpPr>
          <p:cNvPr id="12" name="Straight Connector 11"/>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1" name="Group 10"/>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6" name="TextBox 15">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7" name="Picture 16"/>
            <p:cNvPicPr>
              <a:picLocks noChangeAspect="1"/>
            </p:cNvPicPr>
            <p:nvPr userDrawn="1"/>
          </p:nvPicPr>
          <p:blipFill>
            <a:blip r:embed="rId2"/>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2971176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a:t>DIFFERENT TITLE PER SLIDE, ARIAL 28 PT</a:t>
            </a:r>
          </a:p>
        </p:txBody>
      </p:sp>
      <p:sp>
        <p:nvSpPr>
          <p:cNvPr id="7"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pic>
        <p:nvPicPr>
          <p:cNvPr id="11" name="Picture 10"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5" name="Straight Connector 14"/>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2" name="Group 11"/>
          <p:cNvGrpSpPr/>
          <p:nvPr userDrawn="1"/>
        </p:nvGrpSpPr>
        <p:grpSpPr>
          <a:xfrm>
            <a:off x="478931"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6" name="Picture 15"/>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1572384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prstClr val="white"/>
                </a:solidFill>
              </a:rPr>
              <a:pPr/>
              <a:t>‹#›</a:t>
            </a:fld>
            <a:endParaRPr lang="en-US" sz="1333" dirty="0">
              <a:solidFill>
                <a:prstClr val="white"/>
              </a:solidFill>
            </a:endParaRPr>
          </a:p>
        </p:txBody>
      </p:sp>
      <p:pic>
        <p:nvPicPr>
          <p:cNvPr id="10" name="Picture 9"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4" name="Straight Connector 13"/>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9" name="Group 8"/>
          <p:cNvGrpSpPr/>
          <p:nvPr userDrawn="1"/>
        </p:nvGrpSpPr>
        <p:grpSpPr>
          <a:xfrm>
            <a:off x="488262" y="5980023"/>
            <a:ext cx="6557482" cy="729672"/>
            <a:chOff x="450938" y="5980023"/>
            <a:chExt cx="6557482" cy="729672"/>
          </a:xfrm>
        </p:grpSpPr>
        <p:sp>
          <p:nvSpPr>
            <p:cNvPr id="11" name="TextBox 10">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2" name="TextBox 11">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3" name="Picture 12"/>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339276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489818"/>
            <a:ext cx="10972800" cy="1143000"/>
          </a:xfrm>
        </p:spPr>
        <p:txBody>
          <a:bodyPr/>
          <a:lstStyle/>
          <a:p>
            <a:r>
              <a:rPr lang="en-US"/>
              <a:t>Click to edit Master title style</a:t>
            </a:r>
            <a:endParaRPr lang="en-US" dirty="0"/>
          </a:p>
        </p:txBody>
      </p:sp>
      <p:sp>
        <p:nvSpPr>
          <p:cNvPr id="3" name="Rectangle 2"/>
          <p:cNvSpPr/>
          <p:nvPr userDrawn="1"/>
        </p:nvSpPr>
        <p:spPr>
          <a:xfrm>
            <a:off x="457200" y="6277708"/>
            <a:ext cx="1547446" cy="3165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2907" y="1508985"/>
            <a:ext cx="6815667" cy="4548021"/>
          </a:xfrm>
          <a:prstGeom prst="rect">
            <a:avLst/>
          </a:prstGeom>
        </p:spPr>
        <p:txBody>
          <a:bodyPr/>
          <a:lstStyle>
            <a:lvl1pPr>
              <a:defRPr sz="3200">
                <a:solidFill>
                  <a:srgbClr val="18A3A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0"/>
          </p:nvPr>
        </p:nvSpPr>
        <p:spPr>
          <a:xfrm>
            <a:off x="624395" y="1508984"/>
            <a:ext cx="3753855" cy="454802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1238621"/>
            <a:ext cx="7315200" cy="34889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bixby_ppt_title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064000" y="3200401"/>
            <a:ext cx="7073379" cy="1470025"/>
          </a:xfrm>
        </p:spPr>
        <p:txBody>
          <a:bodyPr/>
          <a:lstStyle>
            <a:lvl1pPr algn="l">
              <a:defRPr b="0" i="0">
                <a:solidFill>
                  <a:schemeClr val="bg1"/>
                </a:solidFill>
                <a:latin typeface="+mj-lt"/>
                <a:cs typeface="Helvetica Neue Light"/>
              </a:defRPr>
            </a:lvl1pPr>
          </a:lstStyle>
          <a:p>
            <a:r>
              <a:rPr lang="en-US" dirty="0"/>
              <a:t>Click to edit Master title style</a:t>
            </a:r>
          </a:p>
        </p:txBody>
      </p:sp>
      <p:sp>
        <p:nvSpPr>
          <p:cNvPr id="3" name="Subtitle 2"/>
          <p:cNvSpPr>
            <a:spLocks noGrp="1"/>
          </p:cNvSpPr>
          <p:nvPr>
            <p:ph type="subTitle" idx="1"/>
          </p:nvPr>
        </p:nvSpPr>
        <p:spPr>
          <a:xfrm>
            <a:off x="4080933" y="4670425"/>
            <a:ext cx="6971779" cy="1752600"/>
          </a:xfrm>
          <a:prstGeom prst="rect">
            <a:avLst/>
          </a:prstGeom>
        </p:spPr>
        <p:txBody>
          <a:bodyPr/>
          <a:lstStyle>
            <a:lvl1pPr marL="0" indent="0" algn="l">
              <a:buNone/>
              <a:defRPr b="0" i="0">
                <a:solidFill>
                  <a:schemeClr val="bg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3"/>
          <p:cNvSpPr>
            <a:spLocks noGrp="1"/>
          </p:cNvSpPr>
          <p:nvPr>
            <p:ph type="body" sz="half" idx="2" hasCustomPrompt="1"/>
          </p:nvPr>
        </p:nvSpPr>
        <p:spPr>
          <a:xfrm>
            <a:off x="728134" y="3170238"/>
            <a:ext cx="2571749" cy="1262062"/>
          </a:xfrm>
          <a:prstGeom prst="rect">
            <a:avLst/>
          </a:prstGeom>
        </p:spPr>
        <p:txBody>
          <a:bodyPr/>
          <a:lstStyle>
            <a:lvl1pPr marL="0" indent="0" algn="l">
              <a:buNone/>
              <a:defRPr lang="en-US" sz="1400" b="0" i="0" u="none" kern="1200" dirty="0" smtClean="0">
                <a:solidFill>
                  <a:schemeClr val="accent6">
                    <a:lumMod val="40000"/>
                    <a:lumOff val="60000"/>
                  </a:schemeClr>
                </a:solidFill>
                <a:latin typeface="Helvetica Neue Light"/>
                <a:cs typeface="HelveticaNeueLT Std 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1400" b="0" i="0" u="sng" kern="1200" dirty="0">
                <a:solidFill>
                  <a:schemeClr val="bg1"/>
                </a:solidFill>
                <a:latin typeface="Helvetica Neue Light"/>
                <a:ea typeface="+mj-ea"/>
                <a:cs typeface="Helvetica Neue Light"/>
              </a:rPr>
              <a:t>Authorship</a:t>
            </a:r>
            <a:r>
              <a:rPr lang="en-US" sz="1400" b="0" i="0" u="sng" kern="1200" baseline="0" dirty="0">
                <a:solidFill>
                  <a:schemeClr val="bg1"/>
                </a:solidFill>
                <a:latin typeface="Helvetica Neue Light"/>
                <a:ea typeface="+mj-ea"/>
                <a:cs typeface="Helvetica Neue Light"/>
              </a:rPr>
              <a:t> Line</a:t>
            </a:r>
          </a:p>
          <a:p>
            <a:r>
              <a:rPr lang="en-US" sz="1400" dirty="0" err="1">
                <a:solidFill>
                  <a:schemeClr val="bg1"/>
                </a:solidFill>
              </a:rPr>
              <a:t>Lorem</a:t>
            </a:r>
            <a:r>
              <a:rPr lang="en-US" sz="1400" dirty="0">
                <a:solidFill>
                  <a:schemeClr val="bg1"/>
                </a:solidFill>
              </a:rPr>
              <a:t> </a:t>
            </a:r>
            <a:r>
              <a:rPr lang="en-US" sz="1400" dirty="0" err="1">
                <a:solidFill>
                  <a:schemeClr val="bg1"/>
                </a:solidFill>
              </a:rPr>
              <a:t>ipsum</a:t>
            </a:r>
            <a:r>
              <a:rPr lang="en-US" sz="1400" dirty="0">
                <a:solidFill>
                  <a:schemeClr val="bg1"/>
                </a:solidFill>
              </a:rPr>
              <a:t> dolor </a:t>
            </a:r>
          </a:p>
          <a:p>
            <a:r>
              <a:rPr lang="en-US" sz="1400" dirty="0">
                <a:solidFill>
                  <a:schemeClr val="bg1"/>
                </a:solidFill>
              </a:rPr>
              <a:t>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consectetur</a:t>
            </a:r>
            <a:r>
              <a:rPr lang="en-US" sz="1400" dirty="0">
                <a:solidFill>
                  <a:schemeClr val="bg1"/>
                </a:solidFill>
              </a:rPr>
              <a:t> </a:t>
            </a:r>
          </a:p>
          <a:p>
            <a:r>
              <a:rPr lang="en-US" sz="1400" dirty="0" err="1">
                <a:solidFill>
                  <a:schemeClr val="bg1"/>
                </a:solidFill>
              </a:rPr>
              <a:t>adipiscing</a:t>
            </a:r>
            <a:r>
              <a:rPr lang="en-US" sz="1400" dirty="0">
                <a:solidFill>
                  <a:schemeClr val="bg1"/>
                </a:solidFill>
              </a:rPr>
              <a:t> </a:t>
            </a:r>
            <a:r>
              <a:rPr lang="en-US" sz="1400" dirty="0" err="1">
                <a:solidFill>
                  <a:schemeClr val="bg1"/>
                </a:solidFill>
              </a:rPr>
              <a:t>elit</a:t>
            </a:r>
            <a:endParaRPr lang="en-US" sz="1400" b="0" i="0" u="sng" kern="1200" baseline="0" dirty="0">
              <a:solidFill>
                <a:schemeClr val="bg1"/>
              </a:solidFill>
              <a:latin typeface="Helvetica Neue Light"/>
              <a:ea typeface="+mj-ea"/>
              <a:cs typeface="Helvetica Neue Light"/>
            </a:endParaRPr>
          </a:p>
          <a:p>
            <a:endParaRPr lang="en-US" sz="1400" b="0" i="0" kern="1200" dirty="0">
              <a:solidFill>
                <a:schemeClr val="bg1"/>
              </a:solidFill>
              <a:latin typeface="Helvetica Neue Light"/>
              <a:ea typeface="+mj-ea"/>
              <a:cs typeface="HelveticaNeueLT Std Lt"/>
            </a:endParaRPr>
          </a:p>
        </p:txBody>
      </p:sp>
    </p:spTree>
    <p:extLst>
      <p:ext uri="{BB962C8B-B14F-4D97-AF65-F5344CB8AC3E}">
        <p14:creationId xmlns:p14="http://schemas.microsoft.com/office/powerpoint/2010/main" val="21463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5697" y="1089258"/>
            <a:ext cx="10972800" cy="676564"/>
          </a:xfrm>
        </p:spPr>
        <p:txBody>
          <a:bodyPr/>
          <a:lstStyle>
            <a:lvl1pPr>
              <a:defRPr>
                <a:solidFill>
                  <a:schemeClr val="bg2">
                    <a:lumMod val="25000"/>
                  </a:schemeClr>
                </a:solidFill>
              </a:defRPr>
            </a:lvl1pPr>
          </a:lstStyle>
          <a:p>
            <a:r>
              <a:rPr lang="en-US" dirty="0"/>
              <a:t>Click to edit Master title style</a:t>
            </a:r>
          </a:p>
        </p:txBody>
      </p:sp>
      <p:sp>
        <p:nvSpPr>
          <p:cNvPr id="6" name="Rectangle 5"/>
          <p:cNvSpPr/>
          <p:nvPr userDrawn="1"/>
        </p:nvSpPr>
        <p:spPr>
          <a:xfrm>
            <a:off x="457200" y="6189785"/>
            <a:ext cx="1758462" cy="6682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365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8837"/>
            <a:ext cx="10972800" cy="114300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FD1AD0-5C1C-B44D-8BF5-1AD95EAA50BF}" type="slidenum">
              <a:rPr lang="en-US" smtClean="0"/>
              <a:t>‹#›</a:t>
            </a:fld>
            <a:endParaRPr lang="en-US" dirty="0"/>
          </a:p>
        </p:txBody>
      </p:sp>
      <p:sp>
        <p:nvSpPr>
          <p:cNvPr id="8" name="Rectangle 7"/>
          <p:cNvSpPr/>
          <p:nvPr userDrawn="1"/>
        </p:nvSpPr>
        <p:spPr>
          <a:xfrm>
            <a:off x="484909" y="6176963"/>
            <a:ext cx="1316182" cy="544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4640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22437"/>
            <a:ext cx="10972800" cy="1143000"/>
          </a:xfrm>
          <a:prstGeom prst="rect">
            <a:avLst/>
          </a:prstGeom>
          <a:ln>
            <a:noFill/>
          </a:ln>
        </p:spPr>
        <p:txBody>
          <a:bodyPr vert="horz" lIns="91440" tIns="45720" rIns="91440" bIns="45720" rtlCol="0" anchor="ctr">
            <a:normAutofit/>
          </a:bodyPr>
          <a:lstStyle/>
          <a:p>
            <a:r>
              <a:rPr lang="en-US"/>
              <a:t>Click to edit Master title style</a:t>
            </a:r>
            <a:endParaRPr lang="en-US" dirty="0"/>
          </a:p>
        </p:txBody>
      </p:sp>
      <p:sp>
        <p:nvSpPr>
          <p:cNvPr id="10" name="Text Placeholder 2"/>
          <p:cNvSpPr>
            <a:spLocks noGrp="1"/>
          </p:cNvSpPr>
          <p:nvPr>
            <p:ph type="body" idx="1"/>
          </p:nvPr>
        </p:nvSpPr>
        <p:spPr>
          <a:xfrm>
            <a:off x="609600" y="3048000"/>
            <a:ext cx="10972800" cy="26876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descr="Powerpoint-header.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25" y="-1"/>
            <a:ext cx="12231847" cy="1220859"/>
          </a:xfrm>
          <a:prstGeom prst="rect">
            <a:avLst/>
          </a:prstGeom>
        </p:spPr>
      </p:pic>
    </p:spTree>
    <p:extLst>
      <p:ext uri="{BB962C8B-B14F-4D97-AF65-F5344CB8AC3E}">
        <p14:creationId xmlns:p14="http://schemas.microsoft.com/office/powerpoint/2010/main" val="6529336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lvl1pPr algn="l" defTabSz="457200" rtl="0" eaLnBrk="1" latinLnBrk="0" hangingPunct="1">
        <a:spcBef>
          <a:spcPct val="0"/>
        </a:spcBef>
        <a:buNone/>
        <a:defRPr sz="4000" b="0" i="0" kern="1200">
          <a:solidFill>
            <a:schemeClr val="tx2"/>
          </a:solidFill>
          <a:latin typeface=""/>
          <a:ea typeface="+mj-ea"/>
          <a:cs typeface="Helvetica Neue Light"/>
        </a:defRPr>
      </a:lvl1pPr>
    </p:titleStyle>
    <p:bodyStyle>
      <a:lvl1pPr marL="0" indent="0" algn="l" defTabSz="457200" rtl="0" eaLnBrk="1" latinLnBrk="0" hangingPunct="1">
        <a:spcBef>
          <a:spcPct val="20000"/>
        </a:spcBef>
        <a:buFontTx/>
        <a:buNone/>
        <a:defRPr sz="2800" b="0" i="0" kern="1200">
          <a:solidFill>
            <a:schemeClr val="tx1"/>
          </a:solidFill>
          <a:latin typeface=""/>
          <a:ea typeface="+mn-ea"/>
          <a:cs typeface="Helvetica Neue Light"/>
        </a:defRPr>
      </a:lvl1pPr>
      <a:lvl2pPr marL="742950" indent="-285750" algn="l" defTabSz="457200" rtl="0" eaLnBrk="1" latinLnBrk="0" hangingPunct="1">
        <a:spcBef>
          <a:spcPct val="20000"/>
        </a:spcBef>
        <a:buFont typeface="Arial"/>
        <a:buChar char="•"/>
        <a:defRPr sz="2800" b="0" i="0" kern="1200">
          <a:solidFill>
            <a:schemeClr val="tx1"/>
          </a:solidFill>
          <a:latin typeface=""/>
          <a:ea typeface="+mn-ea"/>
          <a:cs typeface="Helvetica Neue Light"/>
        </a:defRPr>
      </a:lvl2pPr>
      <a:lvl3pPr marL="1143000" indent="-228600" algn="l" defTabSz="457200" rtl="0" eaLnBrk="1" latinLnBrk="0" hangingPunct="1">
        <a:spcBef>
          <a:spcPct val="20000"/>
        </a:spcBef>
        <a:buFont typeface="Lucida Grande"/>
        <a:buChar char="-"/>
        <a:defRPr sz="2800" b="0" i="0" kern="1200">
          <a:solidFill>
            <a:schemeClr val="tx1"/>
          </a:solidFill>
          <a:latin typeface=""/>
          <a:ea typeface="+mn-ea"/>
          <a:cs typeface="Helvetica Neue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22437"/>
            <a:ext cx="10972800" cy="1143000"/>
          </a:xfrm>
          <a:prstGeom prst="rect">
            <a:avLst/>
          </a:prstGeom>
          <a:ln>
            <a:noFill/>
          </a:ln>
        </p:spPr>
        <p:txBody>
          <a:bodyPr vert="horz" lIns="91440" tIns="45720" rIns="91440" bIns="45720" rtlCol="0" anchor="ctr">
            <a:normAutofit/>
          </a:bodyPr>
          <a:lstStyle/>
          <a:p>
            <a:r>
              <a:rPr lang="en-US"/>
              <a:t>Click to edit Master title style</a:t>
            </a:r>
            <a:endParaRPr lang="en-US" dirty="0"/>
          </a:p>
        </p:txBody>
      </p:sp>
      <p:sp>
        <p:nvSpPr>
          <p:cNvPr id="10" name="Text Placeholder 2"/>
          <p:cNvSpPr>
            <a:spLocks noGrp="1"/>
          </p:cNvSpPr>
          <p:nvPr>
            <p:ph type="body" idx="1"/>
          </p:nvPr>
        </p:nvSpPr>
        <p:spPr>
          <a:xfrm>
            <a:off x="609600" y="3048000"/>
            <a:ext cx="10972800" cy="26876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descr="Powerpoint-head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25" y="-1"/>
            <a:ext cx="12231847" cy="1220859"/>
          </a:xfrm>
          <a:prstGeom prst="rect">
            <a:avLst/>
          </a:prstGeom>
        </p:spPr>
      </p:pic>
    </p:spTree>
    <p:extLst>
      <p:ext uri="{BB962C8B-B14F-4D97-AF65-F5344CB8AC3E}">
        <p14:creationId xmlns:p14="http://schemas.microsoft.com/office/powerpoint/2010/main" val="4422977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sldNum="0" hdr="0" ftr="0" dt="0"/>
  <p:txStyles>
    <p:titleStyle>
      <a:lvl1pPr algn="l" defTabSz="457200" rtl="0" eaLnBrk="1" latinLnBrk="0" hangingPunct="1">
        <a:spcBef>
          <a:spcPct val="0"/>
        </a:spcBef>
        <a:buNone/>
        <a:defRPr sz="4000" b="0" i="0" kern="1200">
          <a:solidFill>
            <a:schemeClr val="tx2"/>
          </a:solidFill>
          <a:latin typeface=""/>
          <a:ea typeface="+mj-ea"/>
          <a:cs typeface="Helvetica Neue Light"/>
        </a:defRPr>
      </a:lvl1pPr>
    </p:titleStyle>
    <p:bodyStyle>
      <a:lvl1pPr marL="0" indent="0" algn="l" defTabSz="457200" rtl="0" eaLnBrk="1" latinLnBrk="0" hangingPunct="1">
        <a:spcBef>
          <a:spcPct val="20000"/>
        </a:spcBef>
        <a:buFontTx/>
        <a:buNone/>
        <a:defRPr sz="2800" b="0" i="0" kern="1200">
          <a:solidFill>
            <a:schemeClr val="tx1"/>
          </a:solidFill>
          <a:latin typeface=""/>
          <a:ea typeface="+mn-ea"/>
          <a:cs typeface="Helvetica Neue Light"/>
        </a:defRPr>
      </a:lvl1pPr>
      <a:lvl2pPr marL="742950" indent="-285750" algn="l" defTabSz="457200" rtl="0" eaLnBrk="1" latinLnBrk="0" hangingPunct="1">
        <a:spcBef>
          <a:spcPct val="20000"/>
        </a:spcBef>
        <a:buFont typeface="Arial"/>
        <a:buChar char="•"/>
        <a:defRPr sz="2800" b="0" i="0" kern="1200">
          <a:solidFill>
            <a:schemeClr val="tx1"/>
          </a:solidFill>
          <a:latin typeface=""/>
          <a:ea typeface="+mn-ea"/>
          <a:cs typeface="Helvetica Neue Light"/>
        </a:defRPr>
      </a:lvl2pPr>
      <a:lvl3pPr marL="1143000" indent="-228600" algn="l" defTabSz="457200" rtl="0" eaLnBrk="1" latinLnBrk="0" hangingPunct="1">
        <a:spcBef>
          <a:spcPct val="20000"/>
        </a:spcBef>
        <a:buFont typeface="Lucida Grande"/>
        <a:buChar char="-"/>
        <a:defRPr sz="2800" b="0" i="0" kern="1200">
          <a:solidFill>
            <a:schemeClr val="tx1"/>
          </a:solidFill>
          <a:latin typeface=""/>
          <a:ea typeface="+mn-ea"/>
          <a:cs typeface="Helvetica Neue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127665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477106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hiv/pdf/risk/prep/cdc-hiv-prep-guidelines-2017.pdf"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6.tiff"/></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hiv/pdf/basics/cdc-hiv-dolutegravir-alert.pdf"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hiv/pdf/risk/prep/cdc-hiv-prep-guidelines-2017.pdf"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www.acog.org/Resources-And-Publications/Committee-Opinions/Committee-on-Gynecologic-Practice/Preexposure-Prophylaxis-for-the-Prevention-of-Human-Immunodeficiency-Virus" TargetMode="External"/><Relationship Id="rId5" Type="http://schemas.openxmlformats.org/officeDocument/2006/relationships/hyperlink" Target="https://aidsinfo.nih.gov/guidelines/html/3/perinatal-guidelines/0" TargetMode="External"/><Relationship Id="rId4" Type="http://schemas.openxmlformats.org/officeDocument/2006/relationships/hyperlink" Target="https://www.cdc.gov/hiv/pdf/risk/prep/cdc-hiv-prep-provider-supplement-2017.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mailto:dominika.seidman@ucsf.edu"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26490"/>
            <a:ext cx="10363200" cy="1470025"/>
          </a:xfrm>
        </p:spPr>
        <p:txBody>
          <a:bodyPr>
            <a:normAutofit fontScale="90000"/>
          </a:bodyPr>
          <a:lstStyle/>
          <a:p>
            <a:r>
              <a:rPr lang="en-US" sz="4000" dirty="0"/>
              <a:t>HHS Office of Population </a:t>
            </a:r>
            <a:r>
              <a:rPr lang="en-US" sz="4000" dirty="0" smtClean="0"/>
              <a:t>Affairs</a:t>
            </a:r>
            <a:r>
              <a:rPr lang="en-US" dirty="0" smtClean="0"/>
              <a:t/>
            </a:r>
            <a:br>
              <a:rPr lang="en-US" dirty="0" smtClean="0"/>
            </a:br>
            <a:r>
              <a:rPr lang="en-US" sz="3600" b="0" dirty="0" smtClean="0"/>
              <a:t>Prescribing PrEP in Family Planning Settings</a:t>
            </a:r>
            <a:r>
              <a:rPr lang="en-US" dirty="0"/>
              <a:t/>
            </a:r>
            <a:br>
              <a:rPr lang="en-US" dirty="0"/>
            </a:br>
            <a:endParaRPr lang="en-US" b="0" dirty="0"/>
          </a:p>
        </p:txBody>
      </p:sp>
      <p:sp>
        <p:nvSpPr>
          <p:cNvPr id="4" name="Subtitle 3"/>
          <p:cNvSpPr>
            <a:spLocks noGrp="1"/>
          </p:cNvSpPr>
          <p:nvPr>
            <p:ph type="subTitle" idx="1"/>
          </p:nvPr>
        </p:nvSpPr>
        <p:spPr>
          <a:xfrm>
            <a:off x="1828800" y="4805295"/>
            <a:ext cx="8534400" cy="1752600"/>
          </a:xfrm>
        </p:spPr>
        <p:txBody>
          <a:bodyPr/>
          <a:lstStyle/>
          <a:p>
            <a:r>
              <a:rPr lang="en-US" b="1" dirty="0"/>
              <a:t>May 20, 2019</a:t>
            </a:r>
          </a:p>
          <a:p>
            <a:r>
              <a:rPr lang="en-US" b="1" dirty="0"/>
              <a:t>12:00 pm ET</a:t>
            </a:r>
          </a:p>
        </p:txBody>
      </p:sp>
    </p:spTree>
    <p:extLst>
      <p:ext uri="{BB962C8B-B14F-4D97-AF65-F5344CB8AC3E}">
        <p14:creationId xmlns:p14="http://schemas.microsoft.com/office/powerpoint/2010/main" val="812813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ult person.&#10;Without acute or established HIV infection.&#10;Any sex with opposite sex partners in past 6 months.&#10;Not in a monogamous partnership with a recently tested HIV-negative partner.&#10;AND at least one of the following. &#10;Is a man who has sex with both women and men (behaviorally bisexual) [also evaluate indications for PrEP use by Box B1 criteria].&#10;Infrequently uses condoms during sex with 1 or more partners of unknown HIV status who are known to be at substantial risk of HIV infection (PWID or bisexual male partner).&#10;Is in an ongoing sexual relationship with an HIV-positive partner.&#10;A bacterial STI (syphilis, gonorrhea in women or men) diagnosed or reported in past 6 months. "/>
          <p:cNvPicPr>
            <a:picLocks noChangeAspect="1"/>
          </p:cNvPicPr>
          <p:nvPr/>
        </p:nvPicPr>
        <p:blipFill>
          <a:blip r:embed="rId3"/>
          <a:stretch>
            <a:fillRect/>
          </a:stretch>
        </p:blipFill>
        <p:spPr>
          <a:xfrm>
            <a:off x="1050808" y="1688408"/>
            <a:ext cx="9429750" cy="4862215"/>
          </a:xfrm>
          <a:prstGeom prst="rect">
            <a:avLst/>
          </a:prstGeom>
        </p:spPr>
      </p:pic>
      <p:sp>
        <p:nvSpPr>
          <p:cNvPr id="2" name="Title 1"/>
          <p:cNvSpPr>
            <a:spLocks noGrp="1"/>
          </p:cNvSpPr>
          <p:nvPr>
            <p:ph type="title"/>
          </p:nvPr>
        </p:nvSpPr>
        <p:spPr>
          <a:xfrm>
            <a:off x="1193800" y="778618"/>
            <a:ext cx="10972800" cy="1143000"/>
          </a:xfrm>
        </p:spPr>
        <p:txBody>
          <a:bodyPr>
            <a:normAutofit/>
          </a:bodyPr>
          <a:lstStyle/>
          <a:p>
            <a:r>
              <a:rPr lang="en-US" dirty="0"/>
              <a:t>CDC: Indications for PrEP in </a:t>
            </a:r>
            <a:r>
              <a:rPr lang="en-US" dirty="0" smtClean="0"/>
              <a:t>women</a:t>
            </a:r>
            <a:endParaRPr lang="en-US" dirty="0"/>
          </a:p>
        </p:txBody>
      </p:sp>
    </p:spTree>
    <p:extLst>
      <p:ext uri="{BB962C8B-B14F-4D97-AF65-F5344CB8AC3E}">
        <p14:creationId xmlns:p14="http://schemas.microsoft.com/office/powerpoint/2010/main" val="1400569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L, 2000-2009: surveillance data to estimate risk of HIV after syphilis, GC, CT&#10;Crude HIV rate (per 100,000 p-y)&#10;Peterman, Int J of STI &amp; AIDS 20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422" y="1735495"/>
            <a:ext cx="10582205" cy="5044522"/>
          </a:xfrm>
        </p:spPr>
      </p:pic>
      <p:sp>
        <p:nvSpPr>
          <p:cNvPr id="2" name="Title 1"/>
          <p:cNvSpPr>
            <a:spLocks noGrp="1"/>
          </p:cNvSpPr>
          <p:nvPr>
            <p:ph type="title"/>
          </p:nvPr>
        </p:nvSpPr>
        <p:spPr>
          <a:xfrm>
            <a:off x="1089419" y="718792"/>
            <a:ext cx="11257722" cy="1325563"/>
          </a:xfrm>
        </p:spPr>
        <p:txBody>
          <a:bodyPr>
            <a:normAutofit/>
          </a:bodyPr>
          <a:lstStyle/>
          <a:p>
            <a:r>
              <a:rPr lang="en-US" sz="3600" dirty="0"/>
              <a:t>STIs are a biomarker for HIV vulnerability</a:t>
            </a:r>
          </a:p>
        </p:txBody>
      </p:sp>
    </p:spTree>
    <p:extLst>
      <p:ext uri="{BB962C8B-B14F-4D97-AF65-F5344CB8AC3E}">
        <p14:creationId xmlns:p14="http://schemas.microsoft.com/office/powerpoint/2010/main" val="340381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4" y="871647"/>
            <a:ext cx="10515600" cy="1325563"/>
          </a:xfrm>
        </p:spPr>
        <p:txBody>
          <a:bodyPr>
            <a:normAutofit/>
          </a:bodyPr>
          <a:lstStyle/>
          <a:p>
            <a:r>
              <a:rPr lang="en-US" sz="3600" dirty="0"/>
              <a:t>Challenges of identifying at-risk women</a:t>
            </a:r>
          </a:p>
        </p:txBody>
      </p:sp>
      <p:sp>
        <p:nvSpPr>
          <p:cNvPr id="3" name="Content Placeholder 2"/>
          <p:cNvSpPr>
            <a:spLocks noGrp="1"/>
          </p:cNvSpPr>
          <p:nvPr>
            <p:ph idx="1"/>
          </p:nvPr>
        </p:nvSpPr>
        <p:spPr>
          <a:xfrm>
            <a:off x="901264" y="2197210"/>
            <a:ext cx="9944922" cy="4351338"/>
          </a:xfrm>
        </p:spPr>
        <p:txBody>
          <a:bodyPr>
            <a:normAutofit/>
          </a:bodyPr>
          <a:lstStyle/>
          <a:p>
            <a:pPr marL="342900" indent="-342900">
              <a:buFont typeface="Arial" charset="0"/>
              <a:buChar char="•"/>
            </a:pPr>
            <a:r>
              <a:rPr lang="en-US" dirty="0"/>
              <a:t>CDC criteria are primary based on partner-based risk factors</a:t>
            </a:r>
          </a:p>
          <a:p>
            <a:endParaRPr lang="en-US" dirty="0"/>
          </a:p>
          <a:p>
            <a:pPr marL="342900" indent="-342900">
              <a:buFont typeface="Arial" charset="0"/>
              <a:buChar char="•"/>
            </a:pPr>
            <a:r>
              <a:rPr lang="en-US" dirty="0"/>
              <a:t>HIV risk is deeply rooted in social and structural determinants of </a:t>
            </a:r>
            <a:r>
              <a:rPr lang="en-US" dirty="0" smtClean="0"/>
              <a:t>health</a:t>
            </a:r>
            <a:endParaRPr lang="en-US" dirty="0"/>
          </a:p>
        </p:txBody>
      </p:sp>
    </p:spTree>
    <p:extLst>
      <p:ext uri="{BB962C8B-B14F-4D97-AF65-F5344CB8AC3E}">
        <p14:creationId xmlns:p14="http://schemas.microsoft.com/office/powerpoint/2010/main" val="1539175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3B1CC-F31C-F542-B72E-C84ABA1BA37F}"/>
              </a:ext>
            </a:extLst>
          </p:cNvPr>
          <p:cNvSpPr txBox="1"/>
          <p:nvPr/>
        </p:nvSpPr>
        <p:spPr>
          <a:xfrm>
            <a:off x="3409632" y="5985052"/>
            <a:ext cx="8757139" cy="1015663"/>
          </a:xfrm>
          <a:prstGeom prst="rect">
            <a:avLst/>
          </a:prstGeom>
          <a:noFill/>
        </p:spPr>
        <p:txBody>
          <a:bodyPr wrap="square" rtlCol="0">
            <a:spAutoFit/>
          </a:bodyPr>
          <a:lstStyle/>
          <a:p>
            <a:pPr algn="r"/>
            <a:r>
              <a:rPr lang="en-US" sz="1000" dirty="0"/>
              <a:t>Dehlendorf, Krajewski, Borrero. Clin Obstet Gynecol. 2014;57(4):659-73. </a:t>
            </a:r>
          </a:p>
          <a:p>
            <a:pPr algn="r"/>
            <a:r>
              <a:rPr lang="en-US" sz="1000" dirty="0"/>
              <a:t>Thorburn, Bogart. Women &amp; Health. 2005;42(1):23-39. </a:t>
            </a:r>
          </a:p>
          <a:p>
            <a:pPr algn="r"/>
            <a:r>
              <a:rPr lang="en-US" sz="1000" dirty="0"/>
              <a:t>Cipres et al. J Adolescent Health e-pub 2017.</a:t>
            </a:r>
          </a:p>
          <a:p>
            <a:pPr algn="r"/>
            <a:r>
              <a:rPr lang="en-US" sz="1000" dirty="0"/>
              <a:t>Smith et al. </a:t>
            </a:r>
            <a:r>
              <a:rPr lang="en-US" sz="1000" i="1" dirty="0"/>
              <a:t>AIDS Education and Prevention</a:t>
            </a:r>
            <a:r>
              <a:rPr lang="en-US" sz="1000" dirty="0"/>
              <a:t>, 2012; 24(15):408-421.  </a:t>
            </a:r>
          </a:p>
          <a:p>
            <a:pPr algn="r"/>
            <a:r>
              <a:rPr lang="en-US" sz="1000" dirty="0"/>
              <a:t>Seidman et al. R4P oral abstract 2016.</a:t>
            </a:r>
          </a:p>
          <a:p>
            <a:pPr algn="r"/>
            <a:endParaRPr lang="en-US" sz="1000" dirty="0"/>
          </a:p>
        </p:txBody>
      </p:sp>
      <p:sp>
        <p:nvSpPr>
          <p:cNvPr id="3" name="Content Placeholder 2">
            <a:extLst>
              <a:ext uri="{FF2B5EF4-FFF2-40B4-BE49-F238E27FC236}">
                <a16:creationId xmlns:a16="http://schemas.microsoft.com/office/drawing/2014/main" id="{9E2827C3-FBA1-1945-9E59-BA6D432E2307}"/>
              </a:ext>
            </a:extLst>
          </p:cNvPr>
          <p:cNvSpPr>
            <a:spLocks noGrp="1"/>
          </p:cNvSpPr>
          <p:nvPr>
            <p:ph idx="1"/>
          </p:nvPr>
        </p:nvSpPr>
        <p:spPr>
          <a:xfrm>
            <a:off x="609600" y="2376904"/>
            <a:ext cx="10972800" cy="3608148"/>
          </a:xfrm>
        </p:spPr>
        <p:txBody>
          <a:bodyPr>
            <a:normAutofit/>
          </a:bodyPr>
          <a:lstStyle/>
          <a:p>
            <a:pPr indent="347472">
              <a:buFont typeface="Arial" charset="0"/>
              <a:buChar char="•"/>
            </a:pPr>
            <a:r>
              <a:rPr lang="en-US" dirty="0"/>
              <a:t>Stigma around sexual practices</a:t>
            </a:r>
          </a:p>
          <a:p>
            <a:endParaRPr lang="en-US" dirty="0"/>
          </a:p>
          <a:p>
            <a:pPr indent="347472">
              <a:buFont typeface="Arial" charset="0"/>
              <a:buChar char="•"/>
            </a:pPr>
            <a:r>
              <a:rPr lang="en-US" dirty="0"/>
              <a:t>Distrust of the medical system</a:t>
            </a:r>
          </a:p>
          <a:p>
            <a:pPr lvl="1">
              <a:buFont typeface="Arial" charset="0"/>
              <a:buChar char="•"/>
            </a:pPr>
            <a:r>
              <a:rPr lang="en-US" dirty="0"/>
              <a:t>Experiences of racism in medicine</a:t>
            </a:r>
          </a:p>
          <a:p>
            <a:pPr lvl="1">
              <a:buFont typeface="Arial" charset="0"/>
              <a:buChar char="•"/>
            </a:pPr>
            <a:r>
              <a:rPr lang="en-US" dirty="0"/>
              <a:t>Personal history of (other) trauma(s)</a:t>
            </a:r>
          </a:p>
          <a:p>
            <a:pPr marL="457200" lvl="1" indent="0">
              <a:buNone/>
            </a:pPr>
            <a:endParaRPr lang="en-US" dirty="0"/>
          </a:p>
          <a:p>
            <a:pPr indent="347472">
              <a:buFont typeface="Arial" charset="0"/>
              <a:buChar char="•"/>
            </a:pPr>
            <a:r>
              <a:rPr lang="en-US" dirty="0"/>
              <a:t>Low levels of PrEP awareness among cisgender women</a:t>
            </a:r>
          </a:p>
          <a:p>
            <a:endParaRPr lang="en-US" dirty="0"/>
          </a:p>
        </p:txBody>
      </p:sp>
      <p:sp>
        <p:nvSpPr>
          <p:cNvPr id="2" name="Title 1">
            <a:extLst>
              <a:ext uri="{FF2B5EF4-FFF2-40B4-BE49-F238E27FC236}">
                <a16:creationId xmlns:a16="http://schemas.microsoft.com/office/drawing/2014/main" id="{BE669625-BDC2-4D47-9A99-81C5C786F65B}"/>
              </a:ext>
            </a:extLst>
          </p:cNvPr>
          <p:cNvSpPr>
            <a:spLocks noGrp="1"/>
          </p:cNvSpPr>
          <p:nvPr>
            <p:ph type="title"/>
          </p:nvPr>
        </p:nvSpPr>
        <p:spPr/>
        <p:txBody>
          <a:bodyPr/>
          <a:lstStyle/>
          <a:p>
            <a:r>
              <a:rPr lang="en-US" dirty="0"/>
              <a:t>Screening may be </a:t>
            </a:r>
            <a:r>
              <a:rPr lang="en-US" dirty="0" smtClean="0"/>
              <a:t>problematic</a:t>
            </a:r>
            <a:endParaRPr lang="en-US" dirty="0"/>
          </a:p>
        </p:txBody>
      </p:sp>
    </p:spTree>
    <p:extLst>
      <p:ext uri="{BB962C8B-B14F-4D97-AF65-F5344CB8AC3E}">
        <p14:creationId xmlns:p14="http://schemas.microsoft.com/office/powerpoint/2010/main" val="547076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2076" y="6550223"/>
            <a:ext cx="5759924" cy="307777"/>
          </a:xfrm>
          <a:prstGeom prst="rect">
            <a:avLst/>
          </a:prstGeom>
          <a:noFill/>
        </p:spPr>
        <p:txBody>
          <a:bodyPr wrap="square" rtlCol="0">
            <a:spAutoFit/>
          </a:bodyPr>
          <a:lstStyle/>
          <a:p>
            <a:pPr algn="r"/>
            <a:r>
              <a:rPr lang="en-US" sz="1400" dirty="0"/>
              <a:t>HIVE, Black Women’s Health Imperative, PrEP4love</a:t>
            </a:r>
          </a:p>
        </p:txBody>
      </p:sp>
      <p:sp>
        <p:nvSpPr>
          <p:cNvPr id="3" name="Content Placeholder 2"/>
          <p:cNvSpPr>
            <a:spLocks noGrp="1"/>
          </p:cNvSpPr>
          <p:nvPr>
            <p:ph idx="4294967295"/>
          </p:nvPr>
        </p:nvSpPr>
        <p:spPr>
          <a:xfrm>
            <a:off x="5830496" y="1623957"/>
            <a:ext cx="5319712" cy="3857625"/>
          </a:xfrm>
        </p:spPr>
        <p:txBody>
          <a:bodyPr>
            <a:noAutofit/>
          </a:bodyPr>
          <a:lstStyle/>
          <a:p>
            <a:pPr marL="0" indent="0">
              <a:buNone/>
            </a:pPr>
            <a:r>
              <a:rPr lang="en-US" sz="1800" i="1" dirty="0"/>
              <a:t>Lessons learned </a:t>
            </a:r>
          </a:p>
          <a:p>
            <a:r>
              <a:rPr lang="en-US" sz="1800" dirty="0"/>
              <a:t>When to offer?</a:t>
            </a:r>
          </a:p>
          <a:p>
            <a:pPr lvl="1"/>
            <a:r>
              <a:rPr lang="en-US" sz="1600" dirty="0"/>
              <a:t>Any HIV test</a:t>
            </a:r>
          </a:p>
          <a:p>
            <a:pPr lvl="1"/>
            <a:r>
              <a:rPr lang="en-US" sz="1600" dirty="0"/>
              <a:t>Any STI screen</a:t>
            </a:r>
          </a:p>
          <a:p>
            <a:pPr lvl="1"/>
            <a:r>
              <a:rPr lang="en-US" sz="1600" dirty="0"/>
              <a:t>Any sexual history</a:t>
            </a:r>
            <a:endParaRPr lang="en-US" sz="1800" dirty="0"/>
          </a:p>
          <a:p>
            <a:r>
              <a:rPr lang="en-US" sz="1800" dirty="0"/>
              <a:t>Who is PrEP for?</a:t>
            </a:r>
          </a:p>
          <a:p>
            <a:pPr lvl="1"/>
            <a:r>
              <a:rPr lang="en-US" sz="1600" dirty="0"/>
              <a:t>Use inclusive language</a:t>
            </a:r>
          </a:p>
          <a:p>
            <a:pPr lvl="1"/>
            <a:r>
              <a:rPr lang="en-US" sz="1600" dirty="0"/>
              <a:t>Cast a broad net</a:t>
            </a:r>
          </a:p>
          <a:p>
            <a:pPr lvl="1"/>
            <a:r>
              <a:rPr lang="en-US" sz="1600" dirty="0"/>
              <a:t>Trust women</a:t>
            </a:r>
          </a:p>
          <a:p>
            <a:r>
              <a:rPr lang="en-US" sz="1800" dirty="0"/>
              <a:t>What is PrEP?</a:t>
            </a:r>
          </a:p>
          <a:p>
            <a:pPr lvl="1"/>
            <a:r>
              <a:rPr lang="en-US" sz="1600" dirty="0"/>
              <a:t>Compare to what women already know (birth control pills)</a:t>
            </a:r>
          </a:p>
          <a:p>
            <a:r>
              <a:rPr lang="en-US" sz="1800" dirty="0"/>
              <a:t>Why use PrEP?</a:t>
            </a:r>
          </a:p>
          <a:p>
            <a:pPr lvl="1"/>
            <a:r>
              <a:rPr lang="en-US" sz="1600" dirty="0"/>
              <a:t>For independence</a:t>
            </a:r>
          </a:p>
          <a:p>
            <a:pPr lvl="1"/>
            <a:r>
              <a:rPr lang="en-US" sz="1600" dirty="0"/>
              <a:t>For confidence</a:t>
            </a:r>
          </a:p>
          <a:p>
            <a:pPr lvl="1"/>
            <a:r>
              <a:rPr lang="en-US" sz="1600" dirty="0"/>
              <a:t>For love</a:t>
            </a:r>
          </a:p>
          <a:p>
            <a:endParaRPr lang="en-US" sz="1800" dirty="0"/>
          </a:p>
        </p:txBody>
      </p:sp>
      <p:pic>
        <p:nvPicPr>
          <p:cNvPr id="4" name="Picture 3" descr="As women, it is important to have an HIV prevention method that is in our hands. &#10;Consider PrEP if you are a woman who:&#10; - inject drugs.&#10; - exchanges sex for $/food/housing/drugs.&#10; - worries about her HIV risk.&#10; - has condomless sex with partners of unknown HIV status.&#10; - recently had gonorrhea or syphilis.&#10; - wants to have a baby with a male sex partner living with HIV.&#10; - has a male sex partner who:&#10; - injects drugs.&#10; - has sex with men.&#10; - has condomless sex with others. &#10; - has HIV or sexually transmitted infections.&#10;contact@pleaseprepme.org"/>
          <p:cNvPicPr>
            <a:picLocks noChangeAspect="1"/>
          </p:cNvPicPr>
          <p:nvPr/>
        </p:nvPicPr>
        <p:blipFill>
          <a:blip r:embed="rId3"/>
          <a:stretch>
            <a:fillRect/>
          </a:stretch>
        </p:blipFill>
        <p:spPr>
          <a:xfrm>
            <a:off x="1392063" y="2043485"/>
            <a:ext cx="3829049" cy="3857342"/>
          </a:xfrm>
          <a:prstGeom prst="rect">
            <a:avLst/>
          </a:prstGeom>
        </p:spPr>
      </p:pic>
      <p:sp>
        <p:nvSpPr>
          <p:cNvPr id="2" name="Title 1"/>
          <p:cNvSpPr>
            <a:spLocks noGrp="1"/>
          </p:cNvSpPr>
          <p:nvPr>
            <p:ph type="title"/>
          </p:nvPr>
        </p:nvSpPr>
        <p:spPr>
          <a:xfrm>
            <a:off x="924575" y="733687"/>
            <a:ext cx="11400381" cy="1325563"/>
          </a:xfrm>
        </p:spPr>
        <p:txBody>
          <a:bodyPr>
            <a:normAutofit/>
          </a:bodyPr>
          <a:lstStyle/>
          <a:p>
            <a:r>
              <a:rPr lang="en-US" sz="3600" dirty="0"/>
              <a:t>Offer universal education, then screen (or just offer!)</a:t>
            </a:r>
          </a:p>
        </p:txBody>
      </p:sp>
    </p:spTree>
    <p:extLst>
      <p:ext uri="{BB962C8B-B14F-4D97-AF65-F5344CB8AC3E}">
        <p14:creationId xmlns:p14="http://schemas.microsoft.com/office/powerpoint/2010/main" val="1642453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6172200" y="2143125"/>
            <a:ext cx="5181600" cy="4351338"/>
          </a:xfrm>
        </p:spPr>
        <p:txBody>
          <a:bodyPr>
            <a:normAutofit/>
          </a:bodyPr>
          <a:lstStyle/>
          <a:p>
            <a:pPr marL="687388" lvl="2" indent="-342900">
              <a:buClr>
                <a:schemeClr val="accent6"/>
              </a:buClr>
              <a:buFont typeface="Arial"/>
              <a:buChar char="•"/>
            </a:pPr>
            <a:r>
              <a:rPr lang="en-US" sz="2200" i="1" dirty="0"/>
              <a:t>PrEP is not a recommendation</a:t>
            </a:r>
          </a:p>
          <a:p>
            <a:pPr marL="344488" lvl="2">
              <a:buClr>
                <a:schemeClr val="accent6"/>
              </a:buClr>
            </a:pPr>
            <a:endParaRPr lang="en-US" sz="1200" i="1" dirty="0"/>
          </a:p>
          <a:p>
            <a:pPr marL="687388" lvl="2" indent="-342900">
              <a:buClr>
                <a:schemeClr val="accent6"/>
              </a:buClr>
              <a:buFont typeface="Arial"/>
              <a:buChar char="•"/>
            </a:pPr>
            <a:r>
              <a:rPr lang="en-US" sz="2200" i="1" dirty="0"/>
              <a:t>PrEP is not for </a:t>
            </a:r>
            <a:r>
              <a:rPr lang="en-US" sz="2200" i="1" dirty="0" smtClean="0"/>
              <a:t>everyone</a:t>
            </a:r>
            <a:endParaRPr lang="en-US" sz="2200" i="1" dirty="0"/>
          </a:p>
          <a:p>
            <a:pPr marL="687388" lvl="2" indent="-342900">
              <a:buClr>
                <a:schemeClr val="accent6"/>
              </a:buClr>
              <a:buFont typeface="Arial"/>
              <a:buChar char="•"/>
            </a:pPr>
            <a:endParaRPr lang="en-US" sz="2200" i="1" dirty="0" smtClean="0"/>
          </a:p>
          <a:p>
            <a:pPr marL="687388" lvl="2" indent="-342900">
              <a:buClr>
                <a:schemeClr val="accent6"/>
              </a:buClr>
              <a:buFont typeface="Arial"/>
              <a:buChar char="•"/>
            </a:pPr>
            <a:endParaRPr lang="en-US" sz="2200" i="1" dirty="0"/>
          </a:p>
          <a:p>
            <a:pPr marL="687388" lvl="2" indent="-342900">
              <a:buClr>
                <a:schemeClr val="accent6"/>
              </a:buClr>
              <a:buFont typeface="Arial"/>
              <a:buChar char="•"/>
            </a:pPr>
            <a:endParaRPr lang="en-US" sz="2200" i="1" dirty="0" smtClean="0"/>
          </a:p>
          <a:p>
            <a:pPr marL="115888" lvl="2" indent="0">
              <a:buClr>
                <a:schemeClr val="accent6"/>
              </a:buClr>
              <a:buNone/>
            </a:pPr>
            <a:r>
              <a:rPr lang="en-US" sz="2200" i="1" dirty="0"/>
              <a:t>Continually assess for </a:t>
            </a:r>
          </a:p>
          <a:p>
            <a:pPr marL="344488" lvl="2">
              <a:buClr>
                <a:schemeClr val="accent6"/>
              </a:buClr>
            </a:pPr>
            <a:endParaRPr lang="en-US" sz="1200" i="1" dirty="0"/>
          </a:p>
          <a:p>
            <a:pPr marL="687388" lvl="2" indent="-342900">
              <a:buClr>
                <a:schemeClr val="accent6"/>
              </a:buClr>
              <a:buFont typeface="Arial"/>
              <a:buChar char="•"/>
            </a:pPr>
            <a:r>
              <a:rPr lang="en-US" sz="2200" i="1" dirty="0"/>
              <a:t>Changes in risk</a:t>
            </a:r>
          </a:p>
          <a:p>
            <a:pPr marL="801688" lvl="3">
              <a:buClr>
                <a:schemeClr val="accent6"/>
              </a:buClr>
            </a:pPr>
            <a:endParaRPr lang="en-US" sz="1200" i="1" dirty="0"/>
          </a:p>
          <a:p>
            <a:pPr marL="687388" lvl="2" indent="-342900">
              <a:buClr>
                <a:schemeClr val="accent6"/>
              </a:buClr>
              <a:buFont typeface="Arial"/>
              <a:buChar char="•"/>
            </a:pPr>
            <a:r>
              <a:rPr lang="en-US" sz="2200" i="1" dirty="0"/>
              <a:t>Opportunities for new prevention </a:t>
            </a:r>
            <a:r>
              <a:rPr lang="en-US" sz="2200" i="1" dirty="0" smtClean="0"/>
              <a:t>strategies</a:t>
            </a:r>
            <a:endParaRPr lang="en-US" sz="2200" i="1" dirty="0"/>
          </a:p>
          <a:p>
            <a:pPr marL="344488" lvl="2">
              <a:buClr>
                <a:schemeClr val="accent6"/>
              </a:buClr>
            </a:pPr>
            <a:endParaRPr lang="en-US" sz="2200" i="1" dirty="0"/>
          </a:p>
          <a:p>
            <a:endParaRPr lang="en-US" dirty="0"/>
          </a:p>
        </p:txBody>
      </p:sp>
      <p:sp>
        <p:nvSpPr>
          <p:cNvPr id="6" name="Right Arrow 5" descr="right-pointing arrow">
            <a:extLst>
              <a:ext uri="{C183D7F6-B498-43B3-948B-1728B52AA6E4}">
                <adec:decorative xmlns="" xmlns:adec="http://schemas.microsoft.com/office/drawing/2017/decorative" val="1"/>
              </a:ext>
            </a:extLst>
          </p:cNvPr>
          <p:cNvSpPr/>
          <p:nvPr/>
        </p:nvSpPr>
        <p:spPr bwMode="auto">
          <a:xfrm>
            <a:off x="5002913" y="2183528"/>
            <a:ext cx="685800" cy="762000"/>
          </a:xfrm>
          <a:prstGeom prst="rightArrow">
            <a:avLst/>
          </a:prstGeom>
          <a:ln>
            <a:headEnd type="none" w="med" len="med"/>
            <a:tailEnd type="none" w="med" len="med"/>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chemeClr val="tx1"/>
              </a:solidFill>
              <a:latin typeface="Arial" charset="0"/>
            </a:endParaRPr>
          </a:p>
        </p:txBody>
      </p:sp>
      <p:sp>
        <p:nvSpPr>
          <p:cNvPr id="7" name="Right Arrow 6" descr="right-pointing arrow">
            <a:extLst>
              <a:ext uri="{C183D7F6-B498-43B3-948B-1728B52AA6E4}">
                <adec:decorative xmlns="" xmlns:adec="http://schemas.microsoft.com/office/drawing/2017/decorative" val="1"/>
              </a:ext>
            </a:extLst>
          </p:cNvPr>
          <p:cNvSpPr/>
          <p:nvPr/>
        </p:nvSpPr>
        <p:spPr bwMode="auto">
          <a:xfrm>
            <a:off x="5002913" y="4844069"/>
            <a:ext cx="685800" cy="762000"/>
          </a:xfrm>
          <a:prstGeom prst="rightArrow">
            <a:avLst/>
          </a:prstGeom>
          <a:ln>
            <a:headEnd type="none" w="med" len="med"/>
            <a:tailEnd type="none" w="med" len="med"/>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chemeClr val="tx1"/>
              </a:solidFill>
              <a:latin typeface="Arial" charset="0"/>
            </a:endParaRPr>
          </a:p>
        </p:txBody>
      </p:sp>
      <p:sp>
        <p:nvSpPr>
          <p:cNvPr id="3" name="Content Placeholder 2"/>
          <p:cNvSpPr>
            <a:spLocks noGrp="1"/>
          </p:cNvSpPr>
          <p:nvPr>
            <p:ph sz="half" idx="1"/>
          </p:nvPr>
        </p:nvSpPr>
        <p:spPr/>
        <p:txBody>
          <a:bodyPr>
            <a:normAutofit/>
          </a:bodyPr>
          <a:lstStyle/>
          <a:p>
            <a:pPr marL="0" lvl="1" indent="0">
              <a:buNone/>
            </a:pPr>
            <a:r>
              <a:rPr lang="en-US" b="1" i="1" u="sng" dirty="0">
                <a:latin typeface="Arial" charset="0"/>
              </a:rPr>
              <a:t>Offer</a:t>
            </a:r>
            <a:r>
              <a:rPr lang="en-US" b="1" dirty="0">
                <a:latin typeface="Arial" charset="0"/>
              </a:rPr>
              <a:t> PrEP as part of an integrated strategy to prevent HIV</a:t>
            </a:r>
          </a:p>
          <a:p>
            <a:pPr marL="0" lvl="1" indent="0">
              <a:buNone/>
            </a:pPr>
            <a:endParaRPr lang="en-US" sz="2200" b="1" dirty="0">
              <a:latin typeface="Arial" charset="0"/>
            </a:endParaRPr>
          </a:p>
          <a:p>
            <a:pPr marL="0" lvl="1" indent="0">
              <a:buNone/>
            </a:pPr>
            <a:r>
              <a:rPr lang="en-US" b="1" dirty="0">
                <a:latin typeface="Arial" charset="0"/>
              </a:rPr>
              <a:t>PrEP is for seasons of vulnerability</a:t>
            </a:r>
          </a:p>
        </p:txBody>
      </p:sp>
      <p:sp>
        <p:nvSpPr>
          <p:cNvPr id="2" name="Title 1"/>
          <p:cNvSpPr>
            <a:spLocks noGrp="1"/>
          </p:cNvSpPr>
          <p:nvPr>
            <p:ph type="title"/>
          </p:nvPr>
        </p:nvSpPr>
        <p:spPr>
          <a:xfrm>
            <a:off x="609600" y="871537"/>
            <a:ext cx="10972800" cy="1143000"/>
          </a:xfrm>
        </p:spPr>
        <p:txBody>
          <a:bodyPr>
            <a:normAutofit/>
          </a:bodyPr>
          <a:lstStyle/>
          <a:p>
            <a:r>
              <a:rPr lang="en-US" dirty="0"/>
              <a:t>PrEP counseling: overview</a:t>
            </a:r>
          </a:p>
        </p:txBody>
      </p:sp>
    </p:spTree>
    <p:extLst>
      <p:ext uri="{BB962C8B-B14F-4D97-AF65-F5344CB8AC3E}">
        <p14:creationId xmlns:p14="http://schemas.microsoft.com/office/powerpoint/2010/main" val="42763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272" y="1027548"/>
            <a:ext cx="8570168" cy="928687"/>
          </a:xfrm>
        </p:spPr>
        <p:txBody>
          <a:bodyPr>
            <a:normAutofit fontScale="90000"/>
          </a:bodyPr>
          <a:lstStyle/>
          <a:p>
            <a:r>
              <a:rPr lang="en-US" sz="3600" dirty="0"/>
              <a:t>PrEP is one of many HIV prevention </a:t>
            </a:r>
            <a:r>
              <a:rPr lang="en-US" sz="3600" dirty="0" smtClean="0"/>
              <a:t>options</a:t>
            </a:r>
            <a:endParaRPr lang="en-US" sz="3600" dirty="0"/>
          </a:p>
        </p:txBody>
      </p:sp>
      <p:pic>
        <p:nvPicPr>
          <p:cNvPr id="4" name="Content Placeholder 3" descr="Pieces of a puzzle:&#10;Prep and/or PrEP.&#10;Condoms.&#10;Partner testing.&#10;Changing type, frequency of sex.&#10;Screening &amp; treating STIs.&#10;Treatment as prevention of partner living with HIV.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2811" y="1782381"/>
            <a:ext cx="7093640" cy="4885067"/>
          </a:xfrm>
        </p:spPr>
      </p:pic>
    </p:spTree>
    <p:extLst>
      <p:ext uri="{BB962C8B-B14F-4D97-AF65-F5344CB8AC3E}">
        <p14:creationId xmlns:p14="http://schemas.microsoft.com/office/powerpoint/2010/main" val="1865628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U.&#10;UNDETECTABLE = UNTRANSMITTABLE.&#10;A person living with HIV who has an undetectable viral load does not transmit the virus to their partners. &#10;The International AIDS Society is proud to endorse the U=U consensus of the Prevention Access Campaig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8284" y="1951037"/>
            <a:ext cx="9486596" cy="4708843"/>
          </a:xfrm>
        </p:spPr>
      </p:pic>
      <p:sp>
        <p:nvSpPr>
          <p:cNvPr id="3" name="Title 2"/>
          <p:cNvSpPr>
            <a:spLocks noGrp="1"/>
          </p:cNvSpPr>
          <p:nvPr>
            <p:ph type="title"/>
          </p:nvPr>
        </p:nvSpPr>
        <p:spPr>
          <a:xfrm>
            <a:off x="609600" y="899477"/>
            <a:ext cx="10972800" cy="1143000"/>
          </a:xfrm>
        </p:spPr>
        <p:txBody>
          <a:bodyPr>
            <a:normAutofit/>
          </a:bodyPr>
          <a:lstStyle/>
          <a:p>
            <a:pPr lvl="0" defTabSz="914400">
              <a:spcBef>
                <a:spcPts val="0"/>
              </a:spcBef>
              <a:defRPr/>
            </a:pPr>
            <a:r>
              <a:rPr lang="en-US" b="1" dirty="0" smtClean="0">
                <a:solidFill>
                  <a:srgbClr val="C00000"/>
                </a:solidFill>
              </a:rPr>
              <a:t>U</a:t>
            </a:r>
            <a:r>
              <a:rPr lang="en-US" dirty="0" smtClean="0"/>
              <a:t>ndetectable = </a:t>
            </a:r>
            <a:r>
              <a:rPr lang="en-US" b="1" dirty="0" err="1" smtClean="0">
                <a:solidFill>
                  <a:srgbClr val="C00000"/>
                </a:solidFill>
              </a:rPr>
              <a:t>U</a:t>
            </a:r>
            <a:r>
              <a:rPr lang="en-US" dirty="0" err="1" smtClean="0"/>
              <a:t>ntransmittable</a:t>
            </a:r>
            <a:r>
              <a:rPr lang="en-US" dirty="0" smtClean="0"/>
              <a:t/>
            </a:r>
            <a:br>
              <a:rPr lang="en-US" dirty="0" smtClean="0"/>
            </a:br>
            <a:r>
              <a:rPr lang="en-US" sz="1200" dirty="0">
                <a:solidFill>
                  <a:prstClr val="black"/>
                </a:solidFill>
                <a:latin typeface="Calibri" panose="020F0502020204030204"/>
                <a:ea typeface="+mn-ea"/>
                <a:cs typeface="+mn-cs"/>
              </a:rPr>
              <a:t>Source: Prevention Access Campaign </a:t>
            </a:r>
            <a:r>
              <a:rPr lang="en-US" sz="1200" dirty="0" smtClean="0">
                <a:solidFill>
                  <a:prstClr val="black"/>
                </a:solidFill>
                <a:latin typeface="Calibri" panose="020F0502020204030204"/>
                <a:ea typeface="+mn-ea"/>
                <a:cs typeface="+mn-cs"/>
              </a:rPr>
              <a:t>PreventionAccess.org</a:t>
            </a:r>
            <a:endParaRPr lang="en-US" dirty="0"/>
          </a:p>
        </p:txBody>
      </p:sp>
    </p:spTree>
    <p:extLst>
      <p:ext uri="{BB962C8B-B14F-4D97-AF65-F5344CB8AC3E}">
        <p14:creationId xmlns:p14="http://schemas.microsoft.com/office/powerpoint/2010/main" val="1086503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counseling messages about PrEP</a:t>
            </a:r>
          </a:p>
        </p:txBody>
      </p:sp>
      <p:sp>
        <p:nvSpPr>
          <p:cNvPr id="3" name="Content Placeholder 2"/>
          <p:cNvSpPr>
            <a:spLocks noGrp="1"/>
          </p:cNvSpPr>
          <p:nvPr>
            <p:ph idx="1"/>
          </p:nvPr>
        </p:nvSpPr>
        <p:spPr/>
        <p:txBody>
          <a:bodyPr>
            <a:normAutofit fontScale="85000" lnSpcReduction="20000"/>
          </a:bodyPr>
          <a:lstStyle/>
          <a:p>
            <a:pPr marL="377190" indent="-285750">
              <a:buClr>
                <a:schemeClr val="accent6"/>
              </a:buClr>
              <a:buFont typeface="Arial"/>
              <a:buChar char="•"/>
            </a:pPr>
            <a:r>
              <a:rPr lang="en-US" dirty="0">
                <a:latin typeface="Helvetica Neue" charset="0"/>
                <a:ea typeface="Helvetica Neue" charset="0"/>
                <a:cs typeface="Helvetica Neue" charset="0"/>
              </a:rPr>
              <a:t>PrEP is highly effective at preventing HIV: </a:t>
            </a:r>
            <a:r>
              <a:rPr lang="en-US" i="1" dirty="0">
                <a:latin typeface="Helvetica Neue" charset="0"/>
                <a:ea typeface="Helvetica Neue" charset="0"/>
                <a:cs typeface="Helvetica Neue" charset="0"/>
              </a:rPr>
              <a:t>&gt;90% effective for vaginal exposures</a:t>
            </a:r>
          </a:p>
          <a:p>
            <a:pPr marL="91440">
              <a:buClr>
                <a:schemeClr val="accent6"/>
              </a:buClr>
            </a:pPr>
            <a:endParaRPr lang="en-US" sz="800" dirty="0">
              <a:latin typeface="Helvetica Neue" charset="0"/>
              <a:ea typeface="Helvetica Neue" charset="0"/>
              <a:cs typeface="Helvetica Neue" charset="0"/>
            </a:endParaRPr>
          </a:p>
          <a:p>
            <a:pPr marL="377190" indent="-285750">
              <a:buClr>
                <a:schemeClr val="accent6"/>
              </a:buClr>
              <a:buFont typeface="Arial"/>
              <a:buChar char="•"/>
            </a:pPr>
            <a:r>
              <a:rPr lang="en-US" dirty="0">
                <a:latin typeface="Helvetica Neue" charset="0"/>
                <a:ea typeface="Helvetica Neue" charset="0"/>
                <a:cs typeface="Helvetica Neue" charset="0"/>
              </a:rPr>
              <a:t>Adherence = effectiveness, especially for vaginal exposures</a:t>
            </a:r>
          </a:p>
          <a:p>
            <a:pPr marL="548640" lvl="1" indent="0">
              <a:buClr>
                <a:schemeClr val="accent6"/>
              </a:buClr>
              <a:buNone/>
            </a:pPr>
            <a:endParaRPr lang="en-US" sz="800" i="1" dirty="0">
              <a:latin typeface="Helvetica Neue" charset="0"/>
              <a:ea typeface="Helvetica Neue" charset="0"/>
              <a:cs typeface="Helvetica Neue" charset="0"/>
            </a:endParaRPr>
          </a:p>
          <a:p>
            <a:pPr marL="434340" lvl="0" indent="-342900">
              <a:buClr>
                <a:schemeClr val="accent6"/>
              </a:buClr>
              <a:buFont typeface="Arial" panose="020B0604020202020204" pitchFamily="34" charset="0"/>
              <a:buChar char="•"/>
            </a:pPr>
            <a:r>
              <a:rPr lang="en-US" dirty="0">
                <a:latin typeface="Helvetica Neue" charset="0"/>
                <a:ea typeface="Helvetica Neue" charset="0"/>
                <a:cs typeface="Helvetica Neue" charset="0"/>
              </a:rPr>
              <a:t>PrEP is safe &amp; has few side effects</a:t>
            </a:r>
          </a:p>
          <a:p>
            <a:pPr marL="91440" lvl="0">
              <a:buClr>
                <a:schemeClr val="accent6"/>
              </a:buClr>
            </a:pPr>
            <a:endParaRPr lang="en-US" sz="800" dirty="0">
              <a:latin typeface="Helvetica Neue" charset="0"/>
              <a:ea typeface="Helvetica Neue" charset="0"/>
              <a:cs typeface="Helvetica Neue" charset="0"/>
            </a:endParaRPr>
          </a:p>
          <a:p>
            <a:pPr marL="377190" indent="-285750">
              <a:buClr>
                <a:schemeClr val="accent6"/>
              </a:buClr>
              <a:buFont typeface="Arial"/>
              <a:buChar char="•"/>
            </a:pPr>
            <a:r>
              <a:rPr lang="en-US" dirty="0">
                <a:latin typeface="Helvetica Neue" charset="0"/>
                <a:ea typeface="Helvetica Neue" charset="0"/>
                <a:cs typeface="Helvetica Neue" charset="0"/>
              </a:rPr>
              <a:t>Regular HIV testing is mandatory</a:t>
            </a:r>
          </a:p>
          <a:p>
            <a:pPr marL="91440">
              <a:buClr>
                <a:schemeClr val="accent6"/>
              </a:buClr>
            </a:pPr>
            <a:endParaRPr lang="en-US" sz="800" dirty="0">
              <a:latin typeface="Helvetica Neue" charset="0"/>
              <a:ea typeface="Helvetica Neue" charset="0"/>
              <a:cs typeface="Helvetica Neue" charset="0"/>
            </a:endParaRPr>
          </a:p>
          <a:p>
            <a:pPr marL="377190" indent="-285750">
              <a:buClr>
                <a:schemeClr val="accent6"/>
              </a:buClr>
              <a:buFont typeface="Arial"/>
              <a:buChar char="•"/>
            </a:pPr>
            <a:r>
              <a:rPr lang="en-US" dirty="0">
                <a:latin typeface="Helvetica Neue" charset="0"/>
                <a:ea typeface="Helvetica Neue" charset="0"/>
                <a:cs typeface="Helvetica Neue" charset="0"/>
              </a:rPr>
              <a:t>PrEP does not prevent against other </a:t>
            </a:r>
            <a:r>
              <a:rPr lang="en-US" dirty="0" smtClean="0">
                <a:latin typeface="Helvetica Neue" charset="0"/>
                <a:ea typeface="Helvetica Neue" charset="0"/>
                <a:cs typeface="Helvetica Neue" charset="0"/>
              </a:rPr>
              <a:t>STIs</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26591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Effectiveness and Adherence. in Trials of Oral and Topical Tenofovir-Based Prevention. Source: AVAC ?Report 2013. Research &amp; Reality.  https://www.avac.org/report20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176" y="1741980"/>
            <a:ext cx="6815439" cy="5116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37260" y="900461"/>
            <a:ext cx="9898380" cy="1143000"/>
          </a:xfrm>
        </p:spPr>
        <p:txBody>
          <a:bodyPr>
            <a:normAutofit/>
          </a:bodyPr>
          <a:lstStyle/>
          <a:p>
            <a:r>
              <a:rPr lang="en-US" sz="3600" dirty="0"/>
              <a:t>PrEP is highly effective when </a:t>
            </a:r>
            <a:r>
              <a:rPr lang="en-US" sz="3600" dirty="0" smtClean="0"/>
              <a:t>taken</a:t>
            </a:r>
            <a:endParaRPr lang="en-US" sz="3600" dirty="0"/>
          </a:p>
        </p:txBody>
      </p:sp>
    </p:spTree>
    <p:extLst>
      <p:ext uri="{BB962C8B-B14F-4D97-AF65-F5344CB8AC3E}">
        <p14:creationId xmlns:p14="http://schemas.microsoft.com/office/powerpoint/2010/main" val="316321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88B6CD-600C-4A4B-8124-F77FFE925FD5}"/>
              </a:ext>
            </a:extLst>
          </p:cNvPr>
          <p:cNvSpPr txBox="1"/>
          <p:nvPr/>
        </p:nvSpPr>
        <p:spPr>
          <a:xfrm>
            <a:off x="7742903" y="5496569"/>
            <a:ext cx="3839497" cy="369332"/>
          </a:xfrm>
          <a:prstGeom prst="rect">
            <a:avLst/>
          </a:prstGeom>
          <a:noFill/>
        </p:spPr>
        <p:txBody>
          <a:bodyPr wrap="square" rtlCol="0">
            <a:spAutoFit/>
          </a:bodyPr>
          <a:lstStyle/>
          <a:p>
            <a:r>
              <a:rPr lang="en-US" b="1" i="1" dirty="0">
                <a:solidFill>
                  <a:srgbClr val="CC0000"/>
                </a:solidFill>
                <a:highlight>
                  <a:srgbClr val="FFFF00"/>
                </a:highlight>
              </a:rPr>
              <a:t>Note: This call will be recorded</a:t>
            </a:r>
          </a:p>
        </p:txBody>
      </p:sp>
      <p:sp>
        <p:nvSpPr>
          <p:cNvPr id="3" name="Content Placeholder 2">
            <a:extLst>
              <a:ext uri="{FF2B5EF4-FFF2-40B4-BE49-F238E27FC236}">
                <a16:creationId xmlns:a16="http://schemas.microsoft.com/office/drawing/2014/main" id="{1BB944F5-0B2C-430D-A7CE-5D2668DE0A34}"/>
              </a:ext>
            </a:extLst>
          </p:cNvPr>
          <p:cNvSpPr>
            <a:spLocks noGrp="1"/>
          </p:cNvSpPr>
          <p:nvPr>
            <p:ph idx="1"/>
          </p:nvPr>
        </p:nvSpPr>
        <p:spPr>
          <a:xfrm>
            <a:off x="609600" y="1140161"/>
            <a:ext cx="10972800" cy="4475938"/>
          </a:xfrm>
        </p:spPr>
        <p:txBody>
          <a:bodyPr vert="horz" lIns="91440" tIns="45720" rIns="91440" bIns="45720" rtlCol="0" anchor="t">
            <a:normAutofit/>
          </a:bodyPr>
          <a:lstStyle/>
          <a:p>
            <a:pPr marL="456565" indent="-456565"/>
            <a:r>
              <a:rPr lang="en-US" dirty="0"/>
              <a:t>Objectives</a:t>
            </a:r>
          </a:p>
          <a:p>
            <a:pPr marL="989965" lvl="1" indent="-380365"/>
            <a:r>
              <a:rPr lang="en-US" dirty="0" smtClean="0"/>
              <a:t>Outline how to identify PrEP candidates, offer PrEP, and prescribe PrEP</a:t>
            </a:r>
          </a:p>
          <a:p>
            <a:pPr marL="989965" lvl="1" indent="-380365"/>
            <a:r>
              <a:rPr lang="en-US" dirty="0" smtClean="0"/>
              <a:t>Describe approaches to counseling about PrEP in family planning settings</a:t>
            </a:r>
          </a:p>
          <a:p>
            <a:pPr marL="989965" lvl="1" indent="-380365"/>
            <a:r>
              <a:rPr lang="en-US" dirty="0" smtClean="0">
                <a:cs typeface="Arial"/>
              </a:rPr>
              <a:t>Review resources for patients, providers and advocates</a:t>
            </a:r>
            <a:br>
              <a:rPr lang="en-US" dirty="0" smtClean="0">
                <a:cs typeface="Arial"/>
              </a:rPr>
            </a:br>
            <a:endParaRPr lang="en-US" dirty="0">
              <a:cs typeface="Arial"/>
            </a:endParaRPr>
          </a:p>
          <a:p>
            <a:pPr marL="456565" indent="-456565"/>
            <a:r>
              <a:rPr lang="en-US" dirty="0"/>
              <a:t>Introduction of the </a:t>
            </a:r>
            <a:r>
              <a:rPr lang="en-US" dirty="0" smtClean="0"/>
              <a:t>speaker</a:t>
            </a:r>
            <a:endParaRPr lang="en-US" dirty="0">
              <a:cs typeface="Arial"/>
            </a:endParaRPr>
          </a:p>
          <a:p>
            <a:pPr marL="989965" lvl="1" indent="-380365"/>
            <a:r>
              <a:rPr lang="en-US" dirty="0" smtClean="0"/>
              <a:t>Dominika Seidman, MD, MAS, University of California San Francisco (UCSF)</a:t>
            </a:r>
            <a:endParaRPr lang="en-US" dirty="0">
              <a:cs typeface="Arial"/>
            </a:endParaRPr>
          </a:p>
        </p:txBody>
      </p:sp>
      <p:sp>
        <p:nvSpPr>
          <p:cNvPr id="2" name="Title 1">
            <a:extLst>
              <a:ext uri="{FF2B5EF4-FFF2-40B4-BE49-F238E27FC236}">
                <a16:creationId xmlns:a16="http://schemas.microsoft.com/office/drawing/2014/main" id="{93228E3E-12A7-4ADD-A001-19B2AF439D96}"/>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2361058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this graph, the Y-axis is tissue achieving an EC90 ratio, which is really just a marker for protective levels in the tissue. &#10;On the X-axis are doses of the medicine, or PrEP taken per week. &#10;In the top graph, you can see rectal tissue, and in the bottom graph, you can see vaginal tissue.&#10;What you can see on the far right is that protection is achieved in the rectum very quickly after starting PrEP, but it takes significantly longer to achieve those same protective levels in the vagin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578" y="2203126"/>
            <a:ext cx="3084843" cy="4566300"/>
          </a:xfrm>
          <a:prstGeom prst="rect">
            <a:avLst/>
          </a:prstGeom>
        </p:spPr>
      </p:pic>
      <p:sp>
        <p:nvSpPr>
          <p:cNvPr id="2" name="Title 1"/>
          <p:cNvSpPr>
            <a:spLocks noGrp="1"/>
          </p:cNvSpPr>
          <p:nvPr>
            <p:ph type="title"/>
          </p:nvPr>
        </p:nvSpPr>
        <p:spPr>
          <a:xfrm>
            <a:off x="832624" y="3501123"/>
            <a:ext cx="10972800" cy="1143000"/>
          </a:xfrm>
        </p:spPr>
        <p:txBody>
          <a:bodyPr>
            <a:normAutofit fontScale="90000"/>
          </a:bodyPr>
          <a:lstStyle/>
          <a:p>
            <a:pPr lvl="0" defTabSz="914400">
              <a:spcBef>
                <a:spcPts val="0"/>
              </a:spcBef>
            </a:pPr>
            <a:r>
              <a:rPr lang="en-US" dirty="0" smtClean="0"/>
              <a:t>Protective levels in cervical/vaginal tissue require higher adherence.</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t>
            </a:r>
            <a:r>
              <a:rPr lang="en-US" sz="1600" dirty="0">
                <a:solidFill>
                  <a:srgbClr val="B4B9BF">
                    <a:lumMod val="10000"/>
                  </a:srgbClr>
                </a:solidFill>
                <a:latin typeface="Arial"/>
                <a:ea typeface="+mn-ea"/>
                <a:cs typeface="+mn-cs"/>
              </a:rPr>
              <a:t>Cottrell et all. JID </a:t>
            </a:r>
            <a:r>
              <a:rPr lang="en-US" sz="1600" dirty="0" smtClean="0">
                <a:solidFill>
                  <a:srgbClr val="B4B9BF">
                    <a:lumMod val="10000"/>
                  </a:srgbClr>
                </a:solidFill>
                <a:latin typeface="Arial"/>
                <a:ea typeface="+mn-ea"/>
                <a:cs typeface="+mn-cs"/>
              </a:rPr>
              <a:t>2016</a:t>
            </a:r>
            <a:endParaRPr lang="en-US" dirty="0"/>
          </a:p>
        </p:txBody>
      </p:sp>
    </p:spTree>
    <p:extLst>
      <p:ext uri="{BB962C8B-B14F-4D97-AF65-F5344CB8AC3E}">
        <p14:creationId xmlns:p14="http://schemas.microsoft.com/office/powerpoint/2010/main" val="2363771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DC's determined time to protection in the vagina is 21 days. The World Health Organization's determined time to protection in the vagina is 7 da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413" y="2421499"/>
            <a:ext cx="6895174" cy="3158002"/>
          </a:xfrm>
          <a:prstGeom prst="rect">
            <a:avLst/>
          </a:prstGeom>
        </p:spPr>
      </p:pic>
      <p:sp>
        <p:nvSpPr>
          <p:cNvPr id="2" name="Title 1"/>
          <p:cNvSpPr>
            <a:spLocks noGrp="1"/>
          </p:cNvSpPr>
          <p:nvPr>
            <p:ph type="title"/>
          </p:nvPr>
        </p:nvSpPr>
        <p:spPr>
          <a:xfrm>
            <a:off x="609600" y="3111500"/>
            <a:ext cx="10972800" cy="1143000"/>
          </a:xfrm>
        </p:spPr>
        <p:txBody>
          <a:bodyPr>
            <a:normAutofit fontScale="90000"/>
          </a:bodyPr>
          <a:lstStyle/>
          <a:p>
            <a:r>
              <a:rPr lang="en-US" dirty="0"/>
              <a:t>Time to protection in the cervix/vagina is longer than in the </a:t>
            </a:r>
            <a:r>
              <a:rPr lang="en-US" dirty="0" smtClean="0"/>
              <a:t>rectum</a:t>
            </a:r>
            <a:br>
              <a:rPr lang="en-US"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
            </a:r>
            <a:br>
              <a:rPr lang="en-US" sz="3100" dirty="0" smtClean="0"/>
            </a:br>
            <a:r>
              <a:rPr lang="en-US" sz="3100" dirty="0"/>
              <a:t/>
            </a:r>
            <a:br>
              <a:rPr lang="en-US" sz="3100" dirty="0"/>
            </a:br>
            <a:r>
              <a:rPr lang="en-US" sz="3100" b="1" i="1" dirty="0">
                <a:solidFill>
                  <a:schemeClr val="accent6"/>
                </a:solidFill>
                <a:latin typeface="HelveticaNeueLT Std Lt"/>
                <a:cs typeface="HelveticaNeueLT Std Lt"/>
              </a:rPr>
              <a:t>No </a:t>
            </a:r>
            <a:r>
              <a:rPr lang="en-US" sz="3100" b="1" i="1" dirty="0" err="1">
                <a:solidFill>
                  <a:schemeClr val="accent6"/>
                </a:solidFill>
                <a:latin typeface="HelveticaNeueLT Std Lt"/>
                <a:cs typeface="HelveticaNeueLT Std Lt"/>
              </a:rPr>
              <a:t>pericoital</a:t>
            </a:r>
            <a:r>
              <a:rPr lang="en-US" sz="3100" b="1" i="1" dirty="0">
                <a:solidFill>
                  <a:schemeClr val="accent6"/>
                </a:solidFill>
                <a:latin typeface="HelveticaNeueLT Std Lt"/>
                <a:cs typeface="HelveticaNeueLT Std Lt"/>
              </a:rPr>
              <a:t> PrEP dosing for vaginal exposures</a:t>
            </a:r>
            <a:r>
              <a:rPr lang="en-US" sz="3100" b="1" i="1" dirty="0" smtClean="0">
                <a:solidFill>
                  <a:schemeClr val="accent6"/>
                </a:solidFill>
                <a:latin typeface="HelveticaNeueLT Std Lt"/>
                <a:cs typeface="HelveticaNeueLT Std Lt"/>
              </a:rPr>
              <a:t>!</a:t>
            </a:r>
            <a:endParaRPr lang="en-US" sz="3100" dirty="0"/>
          </a:p>
        </p:txBody>
      </p:sp>
    </p:spTree>
    <p:extLst>
      <p:ext uri="{BB962C8B-B14F-4D97-AF65-F5344CB8AC3E}">
        <p14:creationId xmlns:p14="http://schemas.microsoft.com/office/powerpoint/2010/main" val="3518695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5658535" y="6439541"/>
            <a:ext cx="656518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ea typeface="ＭＳ Ｐゴシック" charset="0"/>
                <a:cs typeface="Arial" charset="0"/>
              </a:defRPr>
            </a:lvl1pPr>
            <a:lvl2pPr marL="742950" indent="-285750" eaLnBrk="0" hangingPunct="0">
              <a:defRPr sz="3200">
                <a:solidFill>
                  <a:schemeClr val="bg1"/>
                </a:solidFill>
                <a:latin typeface="Arial" charset="0"/>
                <a:ea typeface="Arial" charset="0"/>
                <a:cs typeface="Arial" charset="0"/>
              </a:defRPr>
            </a:lvl2pPr>
            <a:lvl3pPr marL="1143000" indent="-228600" eaLnBrk="0" hangingPunct="0">
              <a:defRPr sz="3200">
                <a:solidFill>
                  <a:schemeClr val="bg1"/>
                </a:solidFill>
                <a:latin typeface="Arial" charset="0"/>
                <a:ea typeface="Arial" charset="0"/>
                <a:cs typeface="Arial" charset="0"/>
              </a:defRPr>
            </a:lvl3pPr>
            <a:lvl4pPr marL="1600200" indent="-228600" eaLnBrk="0" hangingPunct="0">
              <a:defRPr sz="3200">
                <a:solidFill>
                  <a:schemeClr val="bg1"/>
                </a:solidFill>
                <a:latin typeface="Arial" charset="0"/>
                <a:ea typeface="Arial" charset="0"/>
                <a:cs typeface="Arial" charset="0"/>
              </a:defRPr>
            </a:lvl4pPr>
            <a:lvl5pPr marL="2057400" indent="-228600" eaLnBrk="0" hangingPunct="0">
              <a:defRPr sz="3200">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ea typeface="Arial" charset="0"/>
                <a:cs typeface="Arial" charset="0"/>
              </a:defRPr>
            </a:lvl9pPr>
          </a:lstStyle>
          <a:p>
            <a:pPr algn="r" eaLnBrk="1" hangingPunct="1"/>
            <a:r>
              <a:rPr lang="en-US" sz="1000" dirty="0">
                <a:solidFill>
                  <a:schemeClr val="tx1"/>
                </a:solidFill>
              </a:rPr>
              <a:t>CDC. Preexposure Prophylaxis for the Prevention of HIV Infection in the US: A Clinical Practice Guideline 2014. Fonner et al. Oral pre-exposure prophylaxis (PrEP) for all populations: a systematic review and meta-analysis. </a:t>
            </a:r>
          </a:p>
          <a:p>
            <a:pPr algn="r" eaLnBrk="1" hangingPunct="1"/>
            <a:endParaRPr lang="en-US" sz="1000" dirty="0">
              <a:solidFill>
                <a:schemeClr val="tx1"/>
              </a:solidFill>
            </a:endParaRPr>
          </a:p>
        </p:txBody>
      </p:sp>
      <p:sp>
        <p:nvSpPr>
          <p:cNvPr id="28675" name="Rectangle 3"/>
          <p:cNvSpPr>
            <a:spLocks noGrp="1" noChangeArrowheads="1"/>
          </p:cNvSpPr>
          <p:nvPr>
            <p:ph idx="1"/>
          </p:nvPr>
        </p:nvSpPr>
        <p:spPr>
          <a:xfrm>
            <a:off x="1028728" y="1750192"/>
            <a:ext cx="9560895" cy="4953000"/>
          </a:xfrm>
        </p:spPr>
        <p:txBody>
          <a:bodyPr>
            <a:noAutofit/>
          </a:bodyPr>
          <a:lstStyle/>
          <a:p>
            <a:r>
              <a:rPr lang="en-US" altLang="en-US" dirty="0"/>
              <a:t>Serious adverse events are rare</a:t>
            </a:r>
          </a:p>
          <a:p>
            <a:pPr lvl="1"/>
            <a:r>
              <a:rPr lang="en-US" altLang="en-US" sz="2000" dirty="0"/>
              <a:t>1/200 risk renal dysfunction</a:t>
            </a:r>
          </a:p>
          <a:p>
            <a:pPr lvl="1"/>
            <a:r>
              <a:rPr lang="en-US" altLang="en-US" sz="2000" dirty="0"/>
              <a:t>1-2% change in bone mineral density; no </a:t>
            </a:r>
            <a:r>
              <a:rPr lang="en-US" altLang="en-US" sz="2000" dirty="0">
                <a:latin typeface="Wingdings"/>
                <a:ea typeface="Wingdings"/>
                <a:cs typeface="Wingdings"/>
                <a:sym typeface="Wingdings"/>
              </a:rPr>
              <a:t></a:t>
            </a:r>
            <a:r>
              <a:rPr lang="en-US" altLang="en-US" sz="2000" dirty="0">
                <a:sym typeface="Wingdings"/>
              </a:rPr>
              <a:t> </a:t>
            </a:r>
            <a:r>
              <a:rPr lang="en-US" altLang="en-US" sz="2000" dirty="0"/>
              <a:t>risk of fracture over 1-2 years; reversible after discontinuation</a:t>
            </a:r>
          </a:p>
          <a:p>
            <a:pPr marL="457200" lvl="1" indent="0">
              <a:buNone/>
            </a:pPr>
            <a:endParaRPr lang="en-US" altLang="en-US" sz="2000" dirty="0"/>
          </a:p>
          <a:p>
            <a:pPr eaLnBrk="1" hangingPunct="1"/>
            <a:r>
              <a:rPr lang="en-US" altLang="en-US" dirty="0"/>
              <a:t>PrEP is well tolerated</a:t>
            </a:r>
          </a:p>
          <a:p>
            <a:pPr lvl="1" eaLnBrk="1" hangingPunct="1"/>
            <a:r>
              <a:rPr lang="en-US" altLang="en-US" sz="2000" dirty="0"/>
              <a:t>Nausea in &lt; 10% subjects; primarily during 1</a:t>
            </a:r>
            <a:r>
              <a:rPr lang="en-US" altLang="en-US" sz="2000" baseline="30000" dirty="0"/>
              <a:t>st</a:t>
            </a:r>
            <a:r>
              <a:rPr lang="en-US" altLang="en-US" sz="2000" dirty="0"/>
              <a:t> month (PrEP “start-up” symptoms)</a:t>
            </a:r>
          </a:p>
          <a:p>
            <a:pPr marL="457200" lvl="1" indent="0">
              <a:buNone/>
            </a:pPr>
            <a:endParaRPr lang="en-US" altLang="en-US" sz="2000" dirty="0"/>
          </a:p>
          <a:p>
            <a:pPr eaLnBrk="1" hangingPunct="1"/>
            <a:r>
              <a:rPr lang="en-US" altLang="en-US" dirty="0"/>
              <a:t>Risk of developing drug resistance is highest when PrEP is prescribed to individuals already infected with HIV</a:t>
            </a:r>
          </a:p>
          <a:p>
            <a:pPr lvl="1" eaLnBrk="1" hangingPunct="1"/>
            <a:r>
              <a:rPr lang="en-US" altLang="en-US" sz="2000" dirty="0"/>
              <a:t>Overall risk of resistance 0.1%</a:t>
            </a:r>
          </a:p>
        </p:txBody>
      </p:sp>
      <p:sp>
        <p:nvSpPr>
          <p:cNvPr id="28674" name="Rectangle 2"/>
          <p:cNvSpPr>
            <a:spLocks noGrp="1" noChangeArrowheads="1"/>
          </p:cNvSpPr>
          <p:nvPr>
            <p:ph type="title"/>
          </p:nvPr>
        </p:nvSpPr>
        <p:spPr>
          <a:xfrm>
            <a:off x="1110846" y="995501"/>
            <a:ext cx="7248525" cy="928687"/>
          </a:xfrm>
        </p:spPr>
        <p:txBody>
          <a:bodyPr>
            <a:normAutofit/>
          </a:bodyPr>
          <a:lstStyle/>
          <a:p>
            <a:r>
              <a:rPr lang="en-US" altLang="en-US" dirty="0"/>
              <a:t>PrEP is safe and well </a:t>
            </a:r>
            <a:r>
              <a:rPr lang="en-US" altLang="en-US" dirty="0" smtClean="0"/>
              <a:t>tolerated</a:t>
            </a:r>
            <a:endParaRPr lang="en-US" altLang="en-US" dirty="0"/>
          </a:p>
        </p:txBody>
      </p:sp>
    </p:spTree>
    <p:extLst>
      <p:ext uri="{BB962C8B-B14F-4D97-AF65-F5344CB8AC3E}">
        <p14:creationId xmlns:p14="http://schemas.microsoft.com/office/powerpoint/2010/main" val="886278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p steps are 1. history, 2. testing, 3. prescribing prep, 4. follow-up, and 5. discontinuing pre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385" y="2616575"/>
            <a:ext cx="6803726" cy="3072650"/>
          </a:xfrm>
          <a:prstGeom prst="rect">
            <a:avLst/>
          </a:prstGeom>
        </p:spPr>
      </p:pic>
      <p:sp>
        <p:nvSpPr>
          <p:cNvPr id="9" name="Title 1"/>
          <p:cNvSpPr>
            <a:spLocks noGrp="1"/>
          </p:cNvSpPr>
          <p:nvPr>
            <p:ph type="title"/>
          </p:nvPr>
        </p:nvSpPr>
        <p:spPr>
          <a:xfrm>
            <a:off x="1371600" y="1157288"/>
            <a:ext cx="9191297" cy="928687"/>
          </a:xfrm>
        </p:spPr>
        <p:txBody>
          <a:bodyPr>
            <a:normAutofit fontScale="90000"/>
          </a:bodyPr>
          <a:lstStyle/>
          <a:p>
            <a:r>
              <a:rPr lang="en-US" dirty="0"/>
              <a:t>You think PrEP might be right for a patient. Now what?</a:t>
            </a:r>
          </a:p>
        </p:txBody>
      </p:sp>
    </p:spTree>
    <p:extLst>
      <p:ext uri="{BB962C8B-B14F-4D97-AF65-F5344CB8AC3E}">
        <p14:creationId xmlns:p14="http://schemas.microsoft.com/office/powerpoint/2010/main" val="22824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294184" y="2116015"/>
            <a:ext cx="7748064" cy="5113668"/>
          </a:xfrm>
        </p:spPr>
        <p:txBody>
          <a:bodyPr>
            <a:normAutofit/>
          </a:bodyPr>
          <a:lstStyle/>
          <a:p>
            <a:pPr marL="374904" indent="-347472">
              <a:buFont typeface="Arial"/>
              <a:buChar char="•"/>
            </a:pPr>
            <a:r>
              <a:rPr lang="en-US" dirty="0">
                <a:latin typeface="Arial" charset="0"/>
              </a:rPr>
              <a:t>Determine timing of last exposure</a:t>
            </a:r>
          </a:p>
          <a:p>
            <a:pPr marL="457200" lvl="1" indent="0">
              <a:buClr>
                <a:schemeClr val="accent6"/>
              </a:buClr>
              <a:buNone/>
            </a:pPr>
            <a:r>
              <a:rPr lang="en-US" sz="2400" dirty="0">
                <a:latin typeface="Arial" charset="0"/>
              </a:rPr>
              <a:t>-  If &lt;72 hours, offer PEP</a:t>
            </a:r>
          </a:p>
          <a:p>
            <a:pPr marL="457200" lvl="1" indent="0">
              <a:buClr>
                <a:schemeClr val="accent6"/>
              </a:buClr>
              <a:buNone/>
            </a:pPr>
            <a:endParaRPr lang="en-US" dirty="0">
              <a:latin typeface="Arial" charset="0"/>
            </a:endParaRPr>
          </a:p>
          <a:p>
            <a:pPr marL="374904" indent="-347472">
              <a:buFont typeface="Arial"/>
              <a:buChar char="•"/>
            </a:pPr>
            <a:r>
              <a:rPr lang="en-US" dirty="0">
                <a:latin typeface="Arial" charset="0"/>
              </a:rPr>
              <a:t>Assess for signs/symptoms of acute HIV in prior month </a:t>
            </a:r>
          </a:p>
          <a:p>
            <a:endParaRPr lang="en-US" dirty="0">
              <a:latin typeface="Arial" charset="0"/>
            </a:endParaRPr>
          </a:p>
          <a:p>
            <a:pPr marL="374904" indent="-347472">
              <a:buFont typeface="Arial"/>
              <a:buChar char="•"/>
            </a:pPr>
            <a:r>
              <a:rPr lang="en-US" dirty="0">
                <a:latin typeface="Arial" charset="0"/>
              </a:rPr>
              <a:t>Determine pregnancy/breastfeeding status and fertility desires</a:t>
            </a:r>
          </a:p>
        </p:txBody>
      </p:sp>
      <p:pic>
        <p:nvPicPr>
          <p:cNvPr id="2" name="Picture 1" descr="take a histo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03" y="2350130"/>
            <a:ext cx="1553607" cy="2322719"/>
          </a:xfrm>
          <a:prstGeom prst="rect">
            <a:avLst/>
          </a:prstGeom>
        </p:spPr>
      </p:pic>
      <p:sp>
        <p:nvSpPr>
          <p:cNvPr id="9" name="Title 1"/>
          <p:cNvSpPr>
            <a:spLocks noGrp="1"/>
          </p:cNvSpPr>
          <p:nvPr>
            <p:ph type="title"/>
          </p:nvPr>
        </p:nvSpPr>
        <p:spPr>
          <a:xfrm>
            <a:off x="1040303" y="1118706"/>
            <a:ext cx="7248525" cy="928687"/>
          </a:xfrm>
        </p:spPr>
        <p:txBody>
          <a:bodyPr/>
          <a:lstStyle/>
          <a:p>
            <a:r>
              <a:rPr lang="en-US" dirty="0"/>
              <a:t>Take a history</a:t>
            </a:r>
          </a:p>
        </p:txBody>
      </p:sp>
    </p:spTree>
    <p:extLst>
      <p:ext uri="{BB962C8B-B14F-4D97-AF65-F5344CB8AC3E}">
        <p14:creationId xmlns:p14="http://schemas.microsoft.com/office/powerpoint/2010/main" val="784679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descr="HIV testing: Document negative HIV test before starting PrEP (within the week). &#10;Do NOT use oral rapid test. If recent exposure &amp; symptoms: test for acute HIV infection with 4th generation test or viral load (RNA PCR)&#10;Additional testing: Cr clearance (ineligible if &lt;60 mL/min), Hep B S Ag &amp; Hep B S Ab (immunize if titer&lt;10; discuss with hepatologist if HBV positive), Consider HCV Ab, Screen for and treat STIs.&#10;&#10;"/>
          <p:cNvGraphicFramePr>
            <a:graphicFrameLocks noGrp="1"/>
          </p:cNvGraphicFramePr>
          <p:nvPr>
            <p:extLst>
              <p:ext uri="{D42A27DB-BD31-4B8C-83A1-F6EECF244321}">
                <p14:modId xmlns:p14="http://schemas.microsoft.com/office/powerpoint/2010/main" val="4158212014"/>
              </p:ext>
            </p:extLst>
          </p:nvPr>
        </p:nvGraphicFramePr>
        <p:xfrm>
          <a:off x="2854569" y="1972409"/>
          <a:ext cx="6858000" cy="4660900"/>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2027703">
                <a:tc>
                  <a:txBody>
                    <a:bodyPr/>
                    <a:lstStyle/>
                    <a:p>
                      <a:r>
                        <a:rPr lang="en-US" dirty="0">
                          <a:solidFill>
                            <a:srgbClr val="FFFFFF"/>
                          </a:solidFill>
                        </a:rPr>
                        <a:t>HIV </a:t>
                      </a:r>
                    </a:p>
                    <a:p>
                      <a:r>
                        <a:rPr lang="en-US" dirty="0">
                          <a:solidFill>
                            <a:srgbClr val="FFFFFF"/>
                          </a:solidFill>
                        </a:rPr>
                        <a:t>testing</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solidFill>
                  </a:tcPr>
                </a:tc>
                <a:tc>
                  <a:txBody>
                    <a:bodyPr/>
                    <a:lstStyle/>
                    <a:p>
                      <a:pPr marL="285750" indent="-285750">
                        <a:buClr>
                          <a:schemeClr val="tx1"/>
                        </a:buClr>
                        <a:buFont typeface="Arial"/>
                        <a:buChar char="•"/>
                      </a:pPr>
                      <a:r>
                        <a:rPr lang="en-US" b="0" dirty="0"/>
                        <a:t>Document negative HIV test before starting PrEP (within the week) </a:t>
                      </a:r>
                    </a:p>
                    <a:p>
                      <a:pPr marL="742950" lvl="1" indent="-285750">
                        <a:buClr>
                          <a:schemeClr val="tx1"/>
                        </a:buClr>
                        <a:buFont typeface="Lucida Grande"/>
                        <a:buChar char="-"/>
                      </a:pPr>
                      <a:r>
                        <a:rPr lang="en-US" dirty="0"/>
                        <a:t>Do NOT use oral rapid test</a:t>
                      </a:r>
                    </a:p>
                    <a:p>
                      <a:pPr marL="285750" indent="-285750">
                        <a:buClr>
                          <a:schemeClr val="tx1"/>
                        </a:buClr>
                        <a:buFont typeface="Arial"/>
                        <a:buChar char="•"/>
                      </a:pPr>
                      <a:endParaRPr lang="en-US" b="0" dirty="0"/>
                    </a:p>
                    <a:p>
                      <a:pPr marL="285750" indent="-285750">
                        <a:buClr>
                          <a:schemeClr val="tx1"/>
                        </a:buClr>
                        <a:buFont typeface="Arial"/>
                        <a:buChar char="•"/>
                      </a:pPr>
                      <a:r>
                        <a:rPr lang="en-US" b="0" dirty="0"/>
                        <a:t>If recent exposure &amp; symptoms: test for acute HIV infection with 4</a:t>
                      </a:r>
                      <a:r>
                        <a:rPr lang="en-US" b="0" baseline="30000" dirty="0"/>
                        <a:t>th</a:t>
                      </a:r>
                      <a:r>
                        <a:rPr lang="en-US" b="0" dirty="0"/>
                        <a:t> generation test or viral load (RNA PCR)</a:t>
                      </a:r>
                    </a:p>
                  </a:txBody>
                  <a:tcPr>
                    <a:lnL w="12700" cap="flat" cmpd="sng" algn="ctr">
                      <a:solidFill>
                        <a:srgbClr val="FFFFFF"/>
                      </a:solidFill>
                      <a:prstDash val="solid"/>
                      <a:round/>
                      <a:headEnd type="none" w="med" len="med"/>
                      <a:tailEnd type="none" w="med" len="med"/>
                    </a:lnL>
                  </a:tcPr>
                </a:tc>
                <a:extLst>
                  <a:ext uri="{0D108BD9-81ED-4DB2-BD59-A6C34878D82A}">
                    <a16:rowId xmlns:a16="http://schemas.microsoft.com/office/drawing/2014/main" val="10000"/>
                  </a:ext>
                </a:extLst>
              </a:tr>
              <a:tr h="2633197">
                <a:tc>
                  <a:txBody>
                    <a:bodyPr/>
                    <a:lstStyle/>
                    <a:p>
                      <a:r>
                        <a:rPr lang="en-US" dirty="0">
                          <a:solidFill>
                            <a:srgbClr val="FFFFFF"/>
                          </a:solidFill>
                        </a:rPr>
                        <a:t>Additional testing</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989D"/>
                    </a:solidFill>
                  </a:tcPr>
                </a:tc>
                <a:tc>
                  <a:txBody>
                    <a:bodyPr/>
                    <a:lstStyle/>
                    <a:p>
                      <a:pPr marL="285750" indent="-285750">
                        <a:buClr>
                          <a:schemeClr val="tx1"/>
                        </a:buClr>
                        <a:buFont typeface="Arial"/>
                        <a:buChar char="•"/>
                      </a:pPr>
                      <a:r>
                        <a:rPr lang="en-US" dirty="0"/>
                        <a:t>Cr clearance (ineligible if &lt;60 mL/min)</a:t>
                      </a:r>
                    </a:p>
                    <a:p>
                      <a:pPr marL="0" indent="0">
                        <a:buClr>
                          <a:schemeClr val="tx1"/>
                        </a:buClr>
                        <a:buFont typeface="Arial"/>
                        <a:buNone/>
                      </a:pPr>
                      <a:endParaRPr lang="en-US" dirty="0"/>
                    </a:p>
                    <a:p>
                      <a:pPr marL="285750" indent="-285750">
                        <a:buClr>
                          <a:schemeClr val="tx1"/>
                        </a:buClr>
                        <a:buFont typeface="Arial"/>
                        <a:buChar char="•"/>
                      </a:pPr>
                      <a:r>
                        <a:rPr lang="en-US" dirty="0"/>
                        <a:t>Hep B S Ag &amp; Hep B S Ab (immunize if titer&lt;10; discuss with hepatologist if HBV positive)</a:t>
                      </a:r>
                    </a:p>
                    <a:p>
                      <a:pPr marL="0" indent="0">
                        <a:buClr>
                          <a:schemeClr val="tx1"/>
                        </a:buClr>
                        <a:buFont typeface="Arial"/>
                        <a:buNone/>
                      </a:pPr>
                      <a:endParaRPr lang="en-US" dirty="0"/>
                    </a:p>
                    <a:p>
                      <a:pPr marL="285750" indent="-285750">
                        <a:buClr>
                          <a:schemeClr val="tx1"/>
                        </a:buClr>
                        <a:buFont typeface="Arial"/>
                        <a:buChar char="•"/>
                      </a:pPr>
                      <a:r>
                        <a:rPr lang="en-US" dirty="0"/>
                        <a:t>Consider HCV Ab</a:t>
                      </a:r>
                    </a:p>
                    <a:p>
                      <a:pPr marL="0" indent="0">
                        <a:buClr>
                          <a:schemeClr val="tx1"/>
                        </a:buClr>
                        <a:buFont typeface="Arial"/>
                        <a:buNone/>
                      </a:pPr>
                      <a:endParaRPr lang="en-US" dirty="0"/>
                    </a:p>
                    <a:p>
                      <a:pPr marL="285750" indent="-285750">
                        <a:buClr>
                          <a:schemeClr val="tx1"/>
                        </a:buClr>
                        <a:buFont typeface="Arial"/>
                        <a:buChar char="•"/>
                      </a:pPr>
                      <a:r>
                        <a:rPr lang="en-US" dirty="0"/>
                        <a:t>Screen for and treat STIs</a:t>
                      </a:r>
                    </a:p>
                    <a:p>
                      <a:pPr marL="377190" indent="-285750">
                        <a:buClr>
                          <a:schemeClr val="tx1"/>
                        </a:buClr>
                        <a:buFont typeface="Arial"/>
                        <a:buChar char="•"/>
                      </a:pPr>
                      <a:endParaRPr lang="en-US" sz="1800" dirty="0"/>
                    </a:p>
                  </a:txBody>
                  <a:tcPr>
                    <a:lnL w="12700" cap="flat" cmpd="sng" algn="ctr">
                      <a:solidFill>
                        <a:srgbClr val="FFFFFF"/>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3" name="Picture 2" descr="laboratory tes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84" y="1972409"/>
            <a:ext cx="1231499" cy="1841152"/>
          </a:xfrm>
          <a:prstGeom prst="rect">
            <a:avLst/>
          </a:prstGeom>
        </p:spPr>
      </p:pic>
      <p:sp>
        <p:nvSpPr>
          <p:cNvPr id="2" name="Title 1"/>
          <p:cNvSpPr>
            <a:spLocks noGrp="1"/>
          </p:cNvSpPr>
          <p:nvPr>
            <p:ph type="title"/>
          </p:nvPr>
        </p:nvSpPr>
        <p:spPr>
          <a:xfrm>
            <a:off x="1010384" y="1043722"/>
            <a:ext cx="7248525" cy="928687"/>
          </a:xfrm>
        </p:spPr>
        <p:txBody>
          <a:bodyPr>
            <a:normAutofit/>
          </a:bodyPr>
          <a:lstStyle/>
          <a:p>
            <a:r>
              <a:rPr lang="en-US" dirty="0"/>
              <a:t>Laboratory testing</a:t>
            </a:r>
          </a:p>
        </p:txBody>
      </p:sp>
    </p:spTree>
    <p:extLst>
      <p:ext uri="{BB962C8B-B14F-4D97-AF65-F5344CB8AC3E}">
        <p14:creationId xmlns:p14="http://schemas.microsoft.com/office/powerpoint/2010/main" val="403330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62949" y="6549389"/>
            <a:ext cx="4929051" cy="276999"/>
          </a:xfrm>
          <a:prstGeom prst="rect">
            <a:avLst/>
          </a:prstGeom>
          <a:noFill/>
        </p:spPr>
        <p:txBody>
          <a:bodyPr wrap="square" rtlCol="0">
            <a:spAutoFit/>
          </a:bodyPr>
          <a:lstStyle/>
          <a:p>
            <a:r>
              <a:rPr lang="en-US" sz="1200" dirty="0">
                <a:latin typeface="HelveticaNeueLT Std Lt"/>
                <a:cs typeface="HelveticaNeueLT Std Lt"/>
                <a:hlinkClick r:id="rId3"/>
              </a:rPr>
              <a:t>https://www.cdc.gov/hiv/pdf/risk/prep/cdc-hiv-prep-guidelines-2017.pdf</a:t>
            </a:r>
            <a:endParaRPr lang="en-US" sz="1200" dirty="0">
              <a:latin typeface="HelveticaNeueLT Std Lt"/>
              <a:cs typeface="HelveticaNeueLT Std Lt"/>
            </a:endParaRPr>
          </a:p>
        </p:txBody>
      </p:sp>
      <p:sp>
        <p:nvSpPr>
          <p:cNvPr id="8" name="TextBox 7" descr="if less than 72 hours, offer PEP"/>
          <p:cNvSpPr txBox="1"/>
          <p:nvPr/>
        </p:nvSpPr>
        <p:spPr>
          <a:xfrm>
            <a:off x="7881891" y="5506277"/>
            <a:ext cx="2560983" cy="369332"/>
          </a:xfrm>
          <a:prstGeom prst="rect">
            <a:avLst/>
          </a:prstGeom>
          <a:noFill/>
          <a:ln>
            <a:solidFill>
              <a:schemeClr val="tx1"/>
            </a:solidFill>
          </a:ln>
        </p:spPr>
        <p:txBody>
          <a:bodyPr wrap="square" rtlCol="0">
            <a:spAutoFit/>
          </a:bodyPr>
          <a:lstStyle/>
          <a:p>
            <a:pPr algn="ctr"/>
            <a:r>
              <a:rPr lang="en-US" dirty="0"/>
              <a:t>&lt;72 hours, offer PEP</a:t>
            </a:r>
          </a:p>
        </p:txBody>
      </p:sp>
      <p:sp>
        <p:nvSpPr>
          <p:cNvPr id="7" name="Down Arrow 6" descr="down arrow">
            <a:extLst>
              <a:ext uri="{C183D7F6-B498-43B3-948B-1728B52AA6E4}">
                <adec:decorative xmlns="" xmlns:adec="http://schemas.microsoft.com/office/drawing/2017/decorative" val="1"/>
              </a:ext>
            </a:extLst>
          </p:cNvPr>
          <p:cNvSpPr/>
          <p:nvPr/>
        </p:nvSpPr>
        <p:spPr>
          <a:xfrm>
            <a:off x="9011638" y="4056519"/>
            <a:ext cx="279951" cy="1231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Explosion 2 5" descr="When was last exposure?"/>
          <p:cNvSpPr/>
          <p:nvPr/>
        </p:nvSpPr>
        <p:spPr>
          <a:xfrm>
            <a:off x="7543959" y="1901185"/>
            <a:ext cx="3495261" cy="20464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was last exposure?</a:t>
            </a:r>
          </a:p>
        </p:txBody>
      </p:sp>
      <p:pic>
        <p:nvPicPr>
          <p:cNvPr id="3" name="Picture 2" descr="HIV status flow chart">
            <a:extLs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493371" y="1670412"/>
            <a:ext cx="6612911" cy="5263788"/>
          </a:xfrm>
          <a:prstGeom prst="rect">
            <a:avLst/>
          </a:prstGeom>
        </p:spPr>
      </p:pic>
      <p:sp>
        <p:nvSpPr>
          <p:cNvPr id="2" name="Title 1"/>
          <p:cNvSpPr>
            <a:spLocks noGrp="1"/>
          </p:cNvSpPr>
          <p:nvPr>
            <p:ph type="title"/>
          </p:nvPr>
        </p:nvSpPr>
        <p:spPr>
          <a:xfrm>
            <a:off x="961297" y="692344"/>
            <a:ext cx="10515600" cy="1325563"/>
          </a:xfrm>
        </p:spPr>
        <p:txBody>
          <a:bodyPr>
            <a:normAutofit/>
          </a:bodyPr>
          <a:lstStyle/>
          <a:p>
            <a:r>
              <a:rPr lang="en-US" sz="3600" dirty="0"/>
              <a:t>Establishing HIV status before PrEP initiation</a:t>
            </a:r>
          </a:p>
        </p:txBody>
      </p:sp>
    </p:spTree>
    <p:extLst>
      <p:ext uri="{BB962C8B-B14F-4D97-AF65-F5344CB8AC3E}">
        <p14:creationId xmlns:p14="http://schemas.microsoft.com/office/powerpoint/2010/main" val="3440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0109" y="1992917"/>
            <a:ext cx="9466381" cy="2687638"/>
          </a:xfrm>
        </p:spPr>
        <p:txBody>
          <a:bodyPr>
            <a:noAutofit/>
          </a:bodyPr>
          <a:lstStyle/>
          <a:p>
            <a:pPr marL="374904" indent="-347472">
              <a:buFont typeface="Arial"/>
              <a:buChar char="•"/>
            </a:pPr>
            <a:r>
              <a:rPr lang="en-US" sz="2400" dirty="0">
                <a:latin typeface="Arial" charset="0"/>
              </a:rPr>
              <a:t>Tenofovir/Emtricitabine (300/200 mg): 1 tablet by mouth daily</a:t>
            </a:r>
          </a:p>
          <a:p>
            <a:pPr marL="0" indent="0">
              <a:buNone/>
            </a:pPr>
            <a:endParaRPr lang="en-US" sz="2400" dirty="0">
              <a:latin typeface="Arial" charset="0"/>
            </a:endParaRPr>
          </a:p>
          <a:p>
            <a:pPr marL="374904" indent="-347472">
              <a:buFont typeface="Arial"/>
              <a:buChar char="•"/>
            </a:pPr>
            <a:r>
              <a:rPr lang="en-US" sz="2400" dirty="0">
                <a:latin typeface="Arial" charset="0"/>
              </a:rPr>
              <a:t>Rx &lt; 90-day supply</a:t>
            </a:r>
          </a:p>
          <a:p>
            <a:pPr>
              <a:buFont typeface="Arial"/>
              <a:buChar char="•"/>
            </a:pPr>
            <a:endParaRPr lang="en-US" sz="2400" dirty="0">
              <a:solidFill>
                <a:schemeClr val="bg1"/>
              </a:solidFill>
              <a:latin typeface="Arial" charset="0"/>
            </a:endParaRPr>
          </a:p>
          <a:p>
            <a:pPr marL="374904" indent="-347472">
              <a:buFont typeface="Arial"/>
              <a:buChar char="•"/>
            </a:pPr>
            <a:r>
              <a:rPr lang="en-US" sz="2400" dirty="0">
                <a:latin typeface="Arial" charset="0"/>
              </a:rPr>
              <a:t>Refill only after confirming patient remains HIV-negative</a:t>
            </a:r>
          </a:p>
          <a:p>
            <a:pPr marL="0" indent="0">
              <a:buNone/>
            </a:pPr>
            <a:endParaRPr lang="en-US" sz="2400" dirty="0">
              <a:latin typeface="Arial" charset="0"/>
            </a:endParaRPr>
          </a:p>
          <a:p>
            <a:r>
              <a:rPr lang="en-US" sz="2400" dirty="0">
                <a:latin typeface="Arial" charset="0"/>
              </a:rPr>
              <a:t>ICD-10 codes </a:t>
            </a:r>
          </a:p>
          <a:p>
            <a:pPr lvl="1"/>
            <a:r>
              <a:rPr lang="en-US" sz="2000" dirty="0"/>
              <a:t>Z20.6: Contact with or exposure to HIV/AIDS </a:t>
            </a:r>
          </a:p>
          <a:p>
            <a:pPr lvl="1"/>
            <a:r>
              <a:rPr lang="en-US" sz="2000" dirty="0"/>
              <a:t>Z20.2: Exposure to an STI</a:t>
            </a:r>
          </a:p>
          <a:p>
            <a:pPr>
              <a:buFont typeface="Arial"/>
              <a:buChar char="•"/>
            </a:pPr>
            <a:endParaRPr lang="en-US" sz="2400" dirty="0">
              <a:latin typeface="Arial" charset="0"/>
            </a:endParaRPr>
          </a:p>
          <a:p>
            <a:pPr>
              <a:buFont typeface="Arial"/>
              <a:buChar char="•"/>
            </a:pPr>
            <a:endParaRPr lang="en-US" sz="1800" dirty="0"/>
          </a:p>
        </p:txBody>
      </p:sp>
      <p:pic>
        <p:nvPicPr>
          <p:cNvPr id="4" name="Picture 3" descr="prescribing pre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15" y="2209800"/>
            <a:ext cx="1231499" cy="1841152"/>
          </a:xfrm>
          <a:prstGeom prst="rect">
            <a:avLst/>
          </a:prstGeom>
        </p:spPr>
      </p:pic>
      <p:sp>
        <p:nvSpPr>
          <p:cNvPr id="2" name="Title 1"/>
          <p:cNvSpPr>
            <a:spLocks noGrp="1"/>
          </p:cNvSpPr>
          <p:nvPr>
            <p:ph type="title"/>
          </p:nvPr>
        </p:nvSpPr>
        <p:spPr>
          <a:xfrm>
            <a:off x="1049215" y="1066800"/>
            <a:ext cx="10972800" cy="1143000"/>
          </a:xfrm>
        </p:spPr>
        <p:txBody>
          <a:bodyPr/>
          <a:lstStyle/>
          <a:p>
            <a:r>
              <a:rPr lang="en-US" dirty="0"/>
              <a:t>Prescribing PrEP</a:t>
            </a:r>
          </a:p>
        </p:txBody>
      </p:sp>
    </p:spTree>
    <p:extLst>
      <p:ext uri="{BB962C8B-B14F-4D97-AF65-F5344CB8AC3E}">
        <p14:creationId xmlns:p14="http://schemas.microsoft.com/office/powerpoint/2010/main" val="1009443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 every visit: assess behaviors, provide counseling and condoms, evaluate adherence, and assess pregnancy intentions&#10;&#10;at baseline and every 3 months: HIV testing, refill prep, and assess for STI risk for MSM with prior STI or multiple partners, test Q3mo even if asx&#10;&#10;at baseline and every 6 months: STI testing regardless of symptoms, and BUN/C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095" y="1968561"/>
            <a:ext cx="6480610" cy="4121253"/>
          </a:xfrm>
          <a:prstGeom prst="rect">
            <a:avLst/>
          </a:prstGeom>
        </p:spPr>
      </p:pic>
      <p:pic>
        <p:nvPicPr>
          <p:cNvPr id="2" name="Picture 1" descr="follow-up for pre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324" y="2004020"/>
            <a:ext cx="1231499" cy="1841152"/>
          </a:xfrm>
          <a:prstGeom prst="rect">
            <a:avLst/>
          </a:prstGeom>
        </p:spPr>
      </p:pic>
      <p:sp>
        <p:nvSpPr>
          <p:cNvPr id="68610" name="Title 1"/>
          <p:cNvSpPr>
            <a:spLocks noGrp="1"/>
          </p:cNvSpPr>
          <p:nvPr>
            <p:ph type="title"/>
          </p:nvPr>
        </p:nvSpPr>
        <p:spPr>
          <a:xfrm>
            <a:off x="1002324" y="843023"/>
            <a:ext cx="7459663" cy="1125538"/>
          </a:xfrm>
        </p:spPr>
        <p:txBody>
          <a:bodyPr>
            <a:normAutofit fontScale="90000"/>
          </a:bodyPr>
          <a:lstStyle/>
          <a:p>
            <a:r>
              <a:rPr lang="en-US" dirty="0">
                <a:latin typeface="Arial" charset="0"/>
              </a:rPr>
              <a:t>Follow-up care for patients on PrEP</a:t>
            </a:r>
          </a:p>
        </p:txBody>
      </p:sp>
    </p:spTree>
    <p:extLst>
      <p:ext uri="{BB962C8B-B14F-4D97-AF65-F5344CB8AC3E}">
        <p14:creationId xmlns:p14="http://schemas.microsoft.com/office/powerpoint/2010/main" val="14533555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 testing</a:t>
            </a:r>
          </a:p>
        </p:txBody>
      </p:sp>
      <p:sp>
        <p:nvSpPr>
          <p:cNvPr id="3" name="Content Placeholder 2"/>
          <p:cNvSpPr>
            <a:spLocks noGrp="1"/>
          </p:cNvSpPr>
          <p:nvPr>
            <p:ph idx="1"/>
          </p:nvPr>
        </p:nvSpPr>
        <p:spPr>
          <a:xfrm>
            <a:off x="609600" y="2525939"/>
            <a:ext cx="11582400" cy="3864889"/>
          </a:xfrm>
        </p:spPr>
        <p:txBody>
          <a:bodyPr>
            <a:normAutofit/>
          </a:bodyPr>
          <a:lstStyle/>
          <a:p>
            <a:r>
              <a:rPr lang="en-US" u="sng" dirty="0"/>
              <a:t>MSM</a:t>
            </a:r>
            <a:r>
              <a:rPr lang="en-US" dirty="0"/>
              <a:t>: syphilis, GC, CT every 6 months (3-site testing)</a:t>
            </a:r>
          </a:p>
          <a:p>
            <a:pPr marL="1200150" lvl="1" indent="-457200">
              <a:buFont typeface="Arial" charset="0"/>
              <a:buChar char="•"/>
            </a:pPr>
            <a:r>
              <a:rPr lang="en-US" dirty="0"/>
              <a:t>every 3 months if prior STI or multiple partners</a:t>
            </a:r>
          </a:p>
          <a:p>
            <a:pPr marL="1200150" lvl="1" indent="-457200">
              <a:buFont typeface="Arial" charset="0"/>
              <a:buChar char="•"/>
            </a:pPr>
            <a:r>
              <a:rPr lang="en-US" dirty="0"/>
              <a:t>anytime if symptomatic</a:t>
            </a:r>
          </a:p>
          <a:p>
            <a:endParaRPr lang="en-US" dirty="0"/>
          </a:p>
          <a:p>
            <a:r>
              <a:rPr lang="en-US" u="sng" dirty="0"/>
              <a:t>Other adults</a:t>
            </a:r>
            <a:r>
              <a:rPr lang="en-US" dirty="0"/>
              <a:t>: syphilis, GC every 6 months; CT per STD guidelines </a:t>
            </a:r>
          </a:p>
          <a:p>
            <a:pPr marL="1200150" lvl="1" indent="-457200">
              <a:buFont typeface="Arial" charset="0"/>
              <a:buChar char="•"/>
            </a:pPr>
            <a:r>
              <a:rPr lang="en-US" dirty="0" smtClean="0"/>
              <a:t>cisgender </a:t>
            </a:r>
            <a:r>
              <a:rPr lang="en-US" dirty="0"/>
              <a:t>women who have sex w men: &lt;25: annually; </a:t>
            </a:r>
            <a:r>
              <a:rPr lang="en-US" dirty="0" smtClean="0"/>
              <a:t>25</a:t>
            </a:r>
            <a:r>
              <a:rPr lang="en-US" dirty="0"/>
              <a:t>+ PRN</a:t>
            </a:r>
          </a:p>
          <a:p>
            <a:pPr marL="1200150" lvl="1" indent="-457200">
              <a:buFont typeface="Arial" charset="0"/>
              <a:buChar char="•"/>
            </a:pPr>
            <a:r>
              <a:rPr lang="en-US" dirty="0" smtClean="0"/>
              <a:t>cisgender </a:t>
            </a:r>
            <a:r>
              <a:rPr lang="en-US" dirty="0"/>
              <a:t>men who have sex w women: PRN</a:t>
            </a:r>
          </a:p>
        </p:txBody>
      </p:sp>
    </p:spTree>
    <p:extLst>
      <p:ext uri="{BB962C8B-B14F-4D97-AF65-F5344CB8AC3E}">
        <p14:creationId xmlns:p14="http://schemas.microsoft.com/office/powerpoint/2010/main" val="1313071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DF66-6ADA-E649-9B3A-67C623D5CD6B}"/>
              </a:ext>
            </a:extLst>
          </p:cNvPr>
          <p:cNvSpPr>
            <a:spLocks noGrp="1"/>
          </p:cNvSpPr>
          <p:nvPr>
            <p:ph type="ctrTitle"/>
          </p:nvPr>
        </p:nvSpPr>
        <p:spPr/>
        <p:txBody>
          <a:bodyPr/>
          <a:lstStyle/>
          <a:p>
            <a:r>
              <a:rPr lang="en-US" dirty="0"/>
              <a:t>Prescribing PrEP in family planning settings</a:t>
            </a:r>
          </a:p>
        </p:txBody>
      </p:sp>
      <p:sp>
        <p:nvSpPr>
          <p:cNvPr id="3" name="Subtitle 2">
            <a:extLst>
              <a:ext uri="{FF2B5EF4-FFF2-40B4-BE49-F238E27FC236}">
                <a16:creationId xmlns:a16="http://schemas.microsoft.com/office/drawing/2014/main" id="{CA549AC5-DA09-4849-9AD9-C72BEEF15963}"/>
              </a:ext>
            </a:extLst>
          </p:cNvPr>
          <p:cNvSpPr>
            <a:spLocks noGrp="1"/>
          </p:cNvSpPr>
          <p:nvPr>
            <p:ph type="subTitle" idx="1"/>
          </p:nvPr>
        </p:nvSpPr>
        <p:spPr/>
        <p:txBody>
          <a:bodyPr/>
          <a:lstStyle/>
          <a:p>
            <a:r>
              <a:rPr lang="en-US" dirty="0"/>
              <a:t>Dominika Seidman, MD MAS</a:t>
            </a:r>
          </a:p>
        </p:txBody>
      </p:sp>
    </p:spTree>
    <p:extLst>
      <p:ext uri="{BB962C8B-B14F-4D97-AF65-F5344CB8AC3E}">
        <p14:creationId xmlns:p14="http://schemas.microsoft.com/office/powerpoint/2010/main" val="359828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2680189" y="1880816"/>
            <a:ext cx="8194639" cy="4876800"/>
          </a:xfrm>
        </p:spPr>
        <p:txBody>
          <a:bodyPr>
            <a:noAutofit/>
          </a:bodyPr>
          <a:lstStyle/>
          <a:p>
            <a:r>
              <a:rPr lang="en-US" dirty="0">
                <a:latin typeface="Arial" charset="0"/>
              </a:rPr>
              <a:t>Perform HIV test(s) to confirm HIV status</a:t>
            </a:r>
          </a:p>
          <a:p>
            <a:pPr lvl="1"/>
            <a:r>
              <a:rPr lang="en-US" sz="2400" dirty="0">
                <a:latin typeface="Arial" charset="0"/>
              </a:rPr>
              <a:t>Review declining PrEP effectiveness after 7-10 d</a:t>
            </a:r>
          </a:p>
          <a:p>
            <a:pPr lvl="1"/>
            <a:r>
              <a:rPr lang="en-US" sz="2400" dirty="0">
                <a:latin typeface="Arial" charset="0"/>
              </a:rPr>
              <a:t>Establish linkage to risk-reduction support services </a:t>
            </a:r>
            <a:endParaRPr lang="en-US" sz="2000" dirty="0">
              <a:latin typeface="Arial" charset="0"/>
            </a:endParaRPr>
          </a:p>
          <a:p>
            <a:endParaRPr lang="en-US" dirty="0">
              <a:latin typeface="Arial" charset="0"/>
            </a:endParaRPr>
          </a:p>
          <a:p>
            <a:r>
              <a:rPr lang="en-US" dirty="0">
                <a:latin typeface="Arial" charset="0"/>
              </a:rPr>
              <a:t>If active HBV infection </a:t>
            </a:r>
          </a:p>
          <a:p>
            <a:pPr lvl="1"/>
            <a:r>
              <a:rPr lang="en-US" sz="2400" dirty="0">
                <a:latin typeface="Arial" charset="0"/>
              </a:rPr>
              <a:t>Discuss with hepatologist</a:t>
            </a:r>
          </a:p>
          <a:p>
            <a:endParaRPr lang="en-US" dirty="0">
              <a:latin typeface="Arial" charset="0"/>
            </a:endParaRPr>
          </a:p>
          <a:p>
            <a:r>
              <a:rPr lang="en-US" dirty="0">
                <a:latin typeface="Arial" charset="0"/>
              </a:rPr>
              <a:t>If HIV is diagnosed</a:t>
            </a:r>
          </a:p>
          <a:p>
            <a:pPr marL="740664" indent="-283464">
              <a:buFont typeface="Arial" panose="020B0604020202020204" pitchFamily="34" charset="0"/>
              <a:buChar char="•"/>
            </a:pPr>
            <a:r>
              <a:rPr lang="en-US" sz="2400" dirty="0">
                <a:latin typeface="Arial" charset="0"/>
              </a:rPr>
              <a:t>Discontinue PrEP, link to HIV care provider</a:t>
            </a:r>
          </a:p>
        </p:txBody>
      </p:sp>
      <p:pic>
        <p:nvPicPr>
          <p:cNvPr id="2" name="Picture 1" descr="discontinuing pre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1" y="2010569"/>
            <a:ext cx="1231499" cy="1841152"/>
          </a:xfrm>
          <a:prstGeom prst="rect">
            <a:avLst/>
          </a:prstGeom>
        </p:spPr>
      </p:pic>
      <p:sp>
        <p:nvSpPr>
          <p:cNvPr id="69634" name="Title 1"/>
          <p:cNvSpPr>
            <a:spLocks noGrp="1"/>
          </p:cNvSpPr>
          <p:nvPr>
            <p:ph type="title"/>
          </p:nvPr>
        </p:nvSpPr>
        <p:spPr>
          <a:xfrm>
            <a:off x="952501" y="885031"/>
            <a:ext cx="6324600" cy="1125538"/>
          </a:xfrm>
        </p:spPr>
        <p:txBody>
          <a:bodyPr>
            <a:normAutofit/>
          </a:bodyPr>
          <a:lstStyle/>
          <a:p>
            <a:r>
              <a:rPr lang="en-US" dirty="0">
                <a:latin typeface="Arial" charset="0"/>
              </a:rPr>
              <a:t>Discontinuing PrEP</a:t>
            </a:r>
          </a:p>
        </p:txBody>
      </p:sp>
    </p:spTree>
    <p:extLst>
      <p:ext uri="{BB962C8B-B14F-4D97-AF65-F5344CB8AC3E}">
        <p14:creationId xmlns:p14="http://schemas.microsoft.com/office/powerpoint/2010/main" val="1667456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F48E-B96B-B146-B78A-015A649EC4D8}"/>
              </a:ext>
            </a:extLst>
          </p:cNvPr>
          <p:cNvSpPr>
            <a:spLocks noGrp="1"/>
          </p:cNvSpPr>
          <p:nvPr>
            <p:ph type="title"/>
          </p:nvPr>
        </p:nvSpPr>
        <p:spPr/>
        <p:txBody>
          <a:bodyPr/>
          <a:lstStyle/>
          <a:p>
            <a:r>
              <a:rPr lang="en-US" dirty="0"/>
              <a:t>Prescribing PrEP to specific populations</a:t>
            </a:r>
          </a:p>
        </p:txBody>
      </p:sp>
      <p:sp>
        <p:nvSpPr>
          <p:cNvPr id="3" name="Content Placeholder 2">
            <a:extLst>
              <a:ext uri="{FF2B5EF4-FFF2-40B4-BE49-F238E27FC236}">
                <a16:creationId xmlns:a16="http://schemas.microsoft.com/office/drawing/2014/main" id="{D1050506-93D0-5A41-A4CC-C843FC61B372}"/>
              </a:ext>
            </a:extLst>
          </p:cNvPr>
          <p:cNvSpPr>
            <a:spLocks noGrp="1"/>
          </p:cNvSpPr>
          <p:nvPr>
            <p:ph idx="1"/>
          </p:nvPr>
        </p:nvSpPr>
        <p:spPr>
          <a:xfrm>
            <a:off x="609600" y="2711008"/>
            <a:ext cx="10972800" cy="2955005"/>
          </a:xfrm>
        </p:spPr>
        <p:txBody>
          <a:bodyPr>
            <a:noAutofit/>
          </a:bodyPr>
          <a:lstStyle/>
          <a:p>
            <a:pPr marL="457200" indent="-457200">
              <a:buFont typeface="Arial" panose="020B0604020202020204" pitchFamily="34" charset="0"/>
              <a:buChar char="•"/>
            </a:pPr>
            <a:r>
              <a:rPr lang="en-US" dirty="0"/>
              <a:t>Adolescents</a:t>
            </a:r>
          </a:p>
          <a:p>
            <a:endParaRPr lang="en-US" dirty="0"/>
          </a:p>
          <a:p>
            <a:pPr marL="457200" indent="-457200">
              <a:buFont typeface="Arial" panose="020B0604020202020204" pitchFamily="34" charset="0"/>
              <a:buChar char="•"/>
            </a:pPr>
            <a:r>
              <a:rPr lang="en-US" dirty="0"/>
              <a:t>Transgender individuals</a:t>
            </a:r>
          </a:p>
          <a:p>
            <a:endParaRPr lang="en-US" dirty="0"/>
          </a:p>
          <a:p>
            <a:pPr marL="457200" indent="-457200">
              <a:buFont typeface="Arial" panose="020B0604020202020204" pitchFamily="34" charset="0"/>
              <a:buChar char="•"/>
            </a:pPr>
            <a:r>
              <a:rPr lang="en-US" dirty="0"/>
              <a:t>People who desire pregnancy or are pregnant/breastfeeding</a:t>
            </a:r>
          </a:p>
        </p:txBody>
      </p:sp>
    </p:spTree>
    <p:extLst>
      <p:ext uri="{BB962C8B-B14F-4D97-AF65-F5344CB8AC3E}">
        <p14:creationId xmlns:p14="http://schemas.microsoft.com/office/powerpoint/2010/main" val="764983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ice: FDA has approved daily oral antiretroviral preexposure prophylaxis (PrEP) with Truvada for adolescents and adults who weigh at least 35 kilograms (77 pounds).&#10;On may 15, 2018, the Food and Drug Administration approved an indication for Truvada for preexposure prophylaxis (PrEP) in adults and adolescents who weigh at least 35 kg (77 lb). The indications for PrEP, initial and follow-up prescribing and laboratory testing recommendations are the same for adolescents and adult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47544"/>
            <a:ext cx="12084177" cy="1945552"/>
          </a:xfrm>
          <a:prstGeom prst="rect">
            <a:avLst/>
          </a:prstGeom>
        </p:spPr>
      </p:pic>
      <p:sp>
        <p:nvSpPr>
          <p:cNvPr id="2" name="Title 1"/>
          <p:cNvSpPr>
            <a:spLocks noGrp="1"/>
          </p:cNvSpPr>
          <p:nvPr>
            <p:ph type="title"/>
          </p:nvPr>
        </p:nvSpPr>
        <p:spPr/>
        <p:txBody>
          <a:bodyPr/>
          <a:lstStyle/>
          <a:p>
            <a:r>
              <a:rPr lang="en-US" dirty="0"/>
              <a:t>PrEP is safe for adolescents.</a:t>
            </a:r>
          </a:p>
        </p:txBody>
      </p:sp>
    </p:spTree>
    <p:extLst>
      <p:ext uri="{BB962C8B-B14F-4D97-AF65-F5344CB8AC3E}">
        <p14:creationId xmlns:p14="http://schemas.microsoft.com/office/powerpoint/2010/main" val="1114502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C08E-23C9-0A44-B3BC-F40A94A2C735}"/>
              </a:ext>
            </a:extLst>
          </p:cNvPr>
          <p:cNvSpPr>
            <a:spLocks noGrp="1"/>
          </p:cNvSpPr>
          <p:nvPr>
            <p:ph type="title"/>
          </p:nvPr>
        </p:nvSpPr>
        <p:spPr/>
        <p:txBody>
          <a:bodyPr/>
          <a:lstStyle/>
          <a:p>
            <a:r>
              <a:rPr lang="en-US" dirty="0"/>
              <a:t>PrEP is safe for transgender individuals.</a:t>
            </a:r>
          </a:p>
        </p:txBody>
      </p:sp>
      <p:sp>
        <p:nvSpPr>
          <p:cNvPr id="3" name="Content Placeholder 2">
            <a:extLst>
              <a:ext uri="{FF2B5EF4-FFF2-40B4-BE49-F238E27FC236}">
                <a16:creationId xmlns:a16="http://schemas.microsoft.com/office/drawing/2014/main" id="{B5A85630-18F9-D243-8E29-B2CFBF01181E}"/>
              </a:ext>
            </a:extLst>
          </p:cNvPr>
          <p:cNvSpPr>
            <a:spLocks noGrp="1"/>
          </p:cNvSpPr>
          <p:nvPr>
            <p:ph idx="1"/>
          </p:nvPr>
        </p:nvSpPr>
        <p:spPr/>
        <p:txBody>
          <a:bodyPr/>
          <a:lstStyle/>
          <a:p>
            <a:pPr marL="457200" indent="-457200">
              <a:buFont typeface="Arial" panose="020B0604020202020204" pitchFamily="34" charset="0"/>
              <a:buChar char="•"/>
            </a:pPr>
            <a:r>
              <a:rPr lang="en-US" dirty="0"/>
              <a:t>No known significant interactions with hormones</a:t>
            </a:r>
          </a:p>
          <a:p>
            <a:endParaRPr lang="en-US" dirty="0"/>
          </a:p>
          <a:p>
            <a:pPr marL="457200" indent="-457200">
              <a:buFont typeface="Arial" panose="020B0604020202020204" pitchFamily="34" charset="0"/>
              <a:buChar char="•"/>
            </a:pPr>
            <a:r>
              <a:rPr lang="en-US" dirty="0"/>
              <a:t>Data is emerging</a:t>
            </a:r>
          </a:p>
        </p:txBody>
      </p:sp>
    </p:spTree>
    <p:extLst>
      <p:ext uri="{BB962C8B-B14F-4D97-AF65-F5344CB8AC3E}">
        <p14:creationId xmlns:p14="http://schemas.microsoft.com/office/powerpoint/2010/main" val="21256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82939"/>
            <a:ext cx="10972800" cy="1328070"/>
          </a:xfrm>
        </p:spPr>
        <p:txBody>
          <a:bodyPr>
            <a:normAutofit/>
          </a:bodyPr>
          <a:lstStyle/>
          <a:p>
            <a:r>
              <a:rPr lang="en-US" sz="3600" dirty="0"/>
              <a:t>Offering PrEP peri-conception, in pregnancy &amp; lactation is supported by data &amp; guidelines.</a:t>
            </a:r>
          </a:p>
        </p:txBody>
      </p:sp>
      <p:sp>
        <p:nvSpPr>
          <p:cNvPr id="3" name="Content Placeholder 2"/>
          <p:cNvSpPr>
            <a:spLocks noGrp="1"/>
          </p:cNvSpPr>
          <p:nvPr>
            <p:ph idx="1"/>
          </p:nvPr>
        </p:nvSpPr>
        <p:spPr>
          <a:xfrm>
            <a:off x="609600" y="2939609"/>
            <a:ext cx="10972800" cy="2687638"/>
          </a:xfrm>
        </p:spPr>
        <p:txBody>
          <a:bodyPr>
            <a:noAutofit/>
          </a:bodyPr>
          <a:lstStyle/>
          <a:p>
            <a:pPr marL="457200" indent="-457200">
              <a:buFont typeface="Arial" panose="020B0604020202020204" pitchFamily="34" charset="0"/>
              <a:buChar char="•"/>
            </a:pPr>
            <a:r>
              <a:rPr lang="en-US" dirty="0"/>
              <a:t>CDC, WHO suggest offering PrEP in pregnancy and lactation</a:t>
            </a:r>
          </a:p>
          <a:p>
            <a:pPr marL="17145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ACOG: TDF/FTC has “reassuring” safety profile and providers should be ”vigilant” for seroconversion during lactation</a:t>
            </a:r>
          </a:p>
        </p:txBody>
      </p:sp>
    </p:spTree>
    <p:extLst>
      <p:ext uri="{BB962C8B-B14F-4D97-AF65-F5344CB8AC3E}">
        <p14:creationId xmlns:p14="http://schemas.microsoft.com/office/powerpoint/2010/main" val="570861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3831" y="6504057"/>
            <a:ext cx="10052812" cy="276999"/>
          </a:xfrm>
          <a:prstGeom prst="rect">
            <a:avLst/>
          </a:prstGeom>
          <a:noFill/>
        </p:spPr>
        <p:txBody>
          <a:bodyPr wrap="square" rtlCol="0">
            <a:spAutoFit/>
          </a:bodyPr>
          <a:lstStyle/>
          <a:p>
            <a:r>
              <a:rPr lang="en-US" sz="1200" dirty="0">
                <a:solidFill>
                  <a:srgbClr val="191914"/>
                </a:solidFill>
              </a:rPr>
              <a:t>Heffron CROI 2018; Mugo, AIDS 2011; Drake, PLoS Med 2014; Humphrey, BMJ 2010; Singh, CROI 2013</a:t>
            </a:r>
            <a:r>
              <a:rPr lang="en-US" sz="1200" dirty="0" smtClean="0">
                <a:solidFill>
                  <a:srgbClr val="191914"/>
                </a:solidFill>
              </a:rPr>
              <a:t>.</a:t>
            </a:r>
            <a:endParaRPr lang="en-US" sz="1200" dirty="0">
              <a:solidFill>
                <a:srgbClr val="191914"/>
              </a:solidFill>
            </a:endParaRPr>
          </a:p>
        </p:txBody>
      </p:sp>
      <p:sp>
        <p:nvSpPr>
          <p:cNvPr id="3" name="Content Placeholder 2"/>
          <p:cNvSpPr>
            <a:spLocks noGrp="1"/>
          </p:cNvSpPr>
          <p:nvPr>
            <p:ph idx="1"/>
          </p:nvPr>
        </p:nvSpPr>
        <p:spPr>
          <a:xfrm>
            <a:off x="1003744" y="2305215"/>
            <a:ext cx="10972801" cy="3611970"/>
          </a:xfrm>
        </p:spPr>
        <p:txBody>
          <a:bodyPr>
            <a:noAutofit/>
          </a:bodyPr>
          <a:lstStyle/>
          <a:p>
            <a:pPr marL="457200" indent="-457200">
              <a:buFont typeface="Arial" charset="0"/>
              <a:buChar char="•"/>
            </a:pPr>
            <a:r>
              <a:rPr lang="en-US" sz="2400" dirty="0"/>
              <a:t>Pregnancy is associated with ~2X increased risk of HIV acquisition </a:t>
            </a:r>
          </a:p>
          <a:p>
            <a:endParaRPr lang="en-US" sz="1200" dirty="0"/>
          </a:p>
          <a:p>
            <a:pPr marL="457200" indent="-457200">
              <a:buFont typeface="Arial" charset="0"/>
              <a:buChar char="•"/>
            </a:pPr>
            <a:r>
              <a:rPr lang="en-US" sz="2400" dirty="0"/>
              <a:t>HIV transmission risk per sex act is higher in late pregnancy (aRR 2.8, p=0.01) and postpartum (aRR 4.0, p=0.01) compared to outside of pregnancy/peripartum</a:t>
            </a:r>
          </a:p>
          <a:p>
            <a:endParaRPr lang="en-US" sz="1200" dirty="0"/>
          </a:p>
          <a:p>
            <a:pPr marL="457200" indent="-457200">
              <a:buFont typeface="Arial" charset="0"/>
              <a:buChar char="•"/>
            </a:pPr>
            <a:r>
              <a:rPr lang="en-US" sz="2400" dirty="0"/>
              <a:t>Acute HIV during pregnancy associated with ~8X increased risk of perinatal transmission</a:t>
            </a:r>
          </a:p>
          <a:p>
            <a:endParaRPr lang="en-US" sz="1200" dirty="0"/>
          </a:p>
          <a:p>
            <a:pPr marL="457200" indent="-457200">
              <a:buFont typeface="Arial" charset="0"/>
              <a:buChar char="•"/>
            </a:pPr>
            <a:r>
              <a:rPr lang="en-US" sz="2400" dirty="0"/>
              <a:t>Acute HIV during breastfeeding associated with ~4X increased risk of lactational transmission</a:t>
            </a:r>
          </a:p>
        </p:txBody>
      </p:sp>
      <p:sp>
        <p:nvSpPr>
          <p:cNvPr id="2" name="Title 1"/>
          <p:cNvSpPr>
            <a:spLocks noGrp="1"/>
          </p:cNvSpPr>
          <p:nvPr>
            <p:ph type="title"/>
          </p:nvPr>
        </p:nvSpPr>
        <p:spPr>
          <a:xfrm>
            <a:off x="1003745" y="1162215"/>
            <a:ext cx="10972800" cy="1143000"/>
          </a:xfrm>
        </p:spPr>
        <p:txBody>
          <a:bodyPr>
            <a:noAutofit/>
          </a:bodyPr>
          <a:lstStyle/>
          <a:p>
            <a:r>
              <a:rPr lang="en-US" sz="3600" dirty="0"/>
              <a:t>Why are pregnancy intentions critical to HIV prevention decisions?</a:t>
            </a:r>
          </a:p>
        </p:txBody>
      </p:sp>
    </p:spTree>
    <p:extLst>
      <p:ext uri="{BB962C8B-B14F-4D97-AF65-F5344CB8AC3E}">
        <p14:creationId xmlns:p14="http://schemas.microsoft.com/office/powerpoint/2010/main" val="554414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6908" y="6488668"/>
            <a:ext cx="10214113" cy="400110"/>
          </a:xfrm>
          <a:prstGeom prst="rect">
            <a:avLst/>
          </a:prstGeom>
          <a:noFill/>
        </p:spPr>
        <p:txBody>
          <a:bodyPr wrap="square" rtlCol="0">
            <a:spAutoFit/>
          </a:bodyPr>
          <a:lstStyle/>
          <a:p>
            <a:pPr algn="r"/>
            <a:r>
              <a:rPr lang="en-US" sz="1000" dirty="0">
                <a:solidFill>
                  <a:schemeClr val="accent5">
                    <a:lumMod val="10000"/>
                  </a:schemeClr>
                </a:solidFill>
              </a:rPr>
              <a:t>The Antiretroviral Pregnancy Registry Interim Report. Jan 1 1989 – Jan 31 2015. Mofenson, Baggaley, Mameletzis. Tenofovir disoproxil fumarate safety for women and their infants during pregnancy and breastfeeding: systematic review. AIDS. 2017;31(2):213–32. Heffron, CROI, 2017 Poster </a:t>
            </a:r>
            <a:r>
              <a:rPr lang="en-US" sz="1000" dirty="0" smtClean="0">
                <a:solidFill>
                  <a:schemeClr val="accent5">
                    <a:lumMod val="10000"/>
                  </a:schemeClr>
                </a:solidFill>
              </a:rPr>
              <a:t>934.</a:t>
            </a:r>
            <a:endParaRPr lang="en-US" sz="1000" dirty="0">
              <a:solidFill>
                <a:schemeClr val="accent5">
                  <a:lumMod val="10000"/>
                </a:schemeClr>
              </a:solidFill>
            </a:endParaRPr>
          </a:p>
        </p:txBody>
      </p:sp>
      <p:sp>
        <p:nvSpPr>
          <p:cNvPr id="3" name="Content Placeholder 2"/>
          <p:cNvSpPr>
            <a:spLocks noGrp="1"/>
          </p:cNvSpPr>
          <p:nvPr>
            <p:ph idx="1"/>
          </p:nvPr>
        </p:nvSpPr>
        <p:spPr>
          <a:xfrm>
            <a:off x="1128221" y="1916668"/>
            <a:ext cx="9425608" cy="4572000"/>
          </a:xfrm>
        </p:spPr>
        <p:txBody>
          <a:bodyPr>
            <a:noAutofit/>
          </a:bodyPr>
          <a:lstStyle/>
          <a:p>
            <a:r>
              <a:rPr lang="en-US" sz="2400" dirty="0"/>
              <a:t>Majority of data from people living with HIV</a:t>
            </a:r>
          </a:p>
          <a:p>
            <a:r>
              <a:rPr lang="en-US" sz="2400" dirty="0"/>
              <a:t>No evidence of birth defects, even with 1</a:t>
            </a:r>
            <a:r>
              <a:rPr lang="en-US" sz="2400" baseline="30000" dirty="0"/>
              <a:t>st</a:t>
            </a:r>
            <a:r>
              <a:rPr lang="en-US" sz="2400" dirty="0"/>
              <a:t> trimester exposures</a:t>
            </a:r>
          </a:p>
          <a:p>
            <a:r>
              <a:rPr lang="en-US" sz="2400" dirty="0"/>
              <a:t>S</a:t>
            </a:r>
            <a:r>
              <a:rPr lang="en-US" sz="2400" b="0" dirty="0"/>
              <a:t>ystematic review of tenofovir in pregnancy:  no differences in </a:t>
            </a:r>
          </a:p>
          <a:p>
            <a:pPr lvl="2"/>
            <a:r>
              <a:rPr lang="en-US" sz="2000" b="0" dirty="0"/>
              <a:t>pregnancy loss</a:t>
            </a:r>
          </a:p>
          <a:p>
            <a:pPr lvl="2"/>
            <a:r>
              <a:rPr lang="en-US" sz="2000" b="0" dirty="0"/>
              <a:t>preterm birth </a:t>
            </a:r>
          </a:p>
          <a:p>
            <a:pPr lvl="2"/>
            <a:r>
              <a:rPr lang="en-US" sz="2000" b="0" dirty="0"/>
              <a:t>low birth weight infants </a:t>
            </a:r>
          </a:p>
          <a:p>
            <a:pPr lvl="2"/>
            <a:r>
              <a:rPr lang="en-US" sz="2000" b="0" dirty="0"/>
              <a:t>infant or maternal mortality</a:t>
            </a:r>
          </a:p>
          <a:p>
            <a:r>
              <a:rPr lang="en-US" sz="2400" dirty="0"/>
              <a:t>Limited data on PrEP in pregnancy: no differences in preterm birth, pregnancy loss or birth defects </a:t>
            </a:r>
          </a:p>
        </p:txBody>
      </p:sp>
      <p:sp>
        <p:nvSpPr>
          <p:cNvPr id="2" name="Title 1"/>
          <p:cNvSpPr>
            <a:spLocks noGrp="1"/>
          </p:cNvSpPr>
          <p:nvPr>
            <p:ph type="title"/>
          </p:nvPr>
        </p:nvSpPr>
        <p:spPr>
          <a:xfrm>
            <a:off x="1128221" y="858323"/>
            <a:ext cx="10972800" cy="1143000"/>
          </a:xfrm>
        </p:spPr>
        <p:txBody>
          <a:bodyPr>
            <a:normAutofit/>
          </a:bodyPr>
          <a:lstStyle/>
          <a:p>
            <a:r>
              <a:rPr lang="en-US" sz="3600" dirty="0"/>
              <a:t>PrEP is safe in pregnancy.</a:t>
            </a:r>
          </a:p>
        </p:txBody>
      </p:sp>
    </p:spTree>
    <p:extLst>
      <p:ext uri="{BB962C8B-B14F-4D97-AF65-F5344CB8AC3E}">
        <p14:creationId xmlns:p14="http://schemas.microsoft.com/office/powerpoint/2010/main" val="1650485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470452" y="6283570"/>
            <a:ext cx="11569148"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ea typeface="ＭＳ Ｐゴシック" charset="0"/>
                <a:cs typeface="Arial" charset="0"/>
              </a:defRPr>
            </a:lvl1pPr>
            <a:lvl2pPr marL="742950" indent="-285750" eaLnBrk="0" hangingPunct="0">
              <a:defRPr sz="3200">
                <a:solidFill>
                  <a:schemeClr val="bg1"/>
                </a:solidFill>
                <a:latin typeface="Arial" charset="0"/>
                <a:ea typeface="Arial" charset="0"/>
                <a:cs typeface="Arial" charset="0"/>
              </a:defRPr>
            </a:lvl2pPr>
            <a:lvl3pPr marL="1143000" indent="-228600" eaLnBrk="0" hangingPunct="0">
              <a:defRPr sz="3200">
                <a:solidFill>
                  <a:schemeClr val="bg1"/>
                </a:solidFill>
                <a:latin typeface="Arial" charset="0"/>
                <a:ea typeface="Arial" charset="0"/>
                <a:cs typeface="Arial" charset="0"/>
              </a:defRPr>
            </a:lvl3pPr>
            <a:lvl4pPr marL="1600200" indent="-228600" eaLnBrk="0" hangingPunct="0">
              <a:defRPr sz="3200">
                <a:solidFill>
                  <a:schemeClr val="bg1"/>
                </a:solidFill>
                <a:latin typeface="Arial" charset="0"/>
                <a:ea typeface="Arial" charset="0"/>
                <a:cs typeface="Arial" charset="0"/>
              </a:defRPr>
            </a:lvl4pPr>
            <a:lvl5pPr marL="2057400" indent="-228600" eaLnBrk="0" hangingPunct="0">
              <a:defRPr sz="3200">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ea typeface="Arial" charset="0"/>
                <a:cs typeface="Arial" charset="0"/>
              </a:defRPr>
            </a:lvl9pPr>
          </a:lstStyle>
          <a:p>
            <a:r>
              <a:rPr lang="en-US" sz="1000" dirty="0">
                <a:solidFill>
                  <a:schemeClr val="accent5">
                    <a:lumMod val="10000"/>
                  </a:schemeClr>
                </a:solidFill>
              </a:rPr>
              <a:t>Mugwanya et al. Pre-exposure Prophylaxis Use by Breastfeeding HIV-Uninfected Women: A Prospective Short-Term Study of Antiretroviral Excretion in Breast Milk and Infant Absorption.</a:t>
            </a:r>
          </a:p>
          <a:p>
            <a:r>
              <a:rPr lang="en-US" sz="1000" dirty="0">
                <a:solidFill>
                  <a:schemeClr val="accent5">
                    <a:lumMod val="10000"/>
                  </a:schemeClr>
                </a:solidFill>
              </a:rPr>
              <a:t>PLoS Med 2016 Sep 27;13(9):e1002132. </a:t>
            </a:r>
          </a:p>
          <a:p>
            <a:pPr eaLnBrk="1" hangingPunct="1"/>
            <a:r>
              <a:rPr lang="en-US" sz="1000" dirty="0">
                <a:solidFill>
                  <a:srgbClr val="063039"/>
                </a:solidFill>
              </a:rPr>
              <a:t>Benaboud et al. Concentrations of tenofovir and emtricitabine in breast milk of HIV-1-infected women in Abidjan, Cote d'Ivoire. Antimicrobial agents and Chemotherapy 2011</a:t>
            </a:r>
            <a:r>
              <a:rPr lang="en-US" sz="1000" dirty="0" smtClean="0">
                <a:solidFill>
                  <a:srgbClr val="063039"/>
                </a:solidFill>
              </a:rPr>
              <a:t>.</a:t>
            </a:r>
            <a:endParaRPr lang="en-US" sz="1000" dirty="0">
              <a:solidFill>
                <a:srgbClr val="000000"/>
              </a:solidFill>
            </a:endParaRPr>
          </a:p>
        </p:txBody>
      </p:sp>
      <p:sp>
        <p:nvSpPr>
          <p:cNvPr id="3" name="Content Placeholder 2"/>
          <p:cNvSpPr>
            <a:spLocks noGrp="1"/>
          </p:cNvSpPr>
          <p:nvPr>
            <p:ph idx="1"/>
          </p:nvPr>
        </p:nvSpPr>
        <p:spPr>
          <a:xfrm>
            <a:off x="1066800" y="2057532"/>
            <a:ext cx="10972800" cy="2687638"/>
          </a:xfrm>
        </p:spPr>
        <p:txBody>
          <a:bodyPr>
            <a:noAutofit/>
          </a:bodyPr>
          <a:lstStyle/>
          <a:p>
            <a:r>
              <a:rPr lang="en-US" dirty="0"/>
              <a:t>TDF/FTC is secreted in breast milk, but infant levels are extremely low</a:t>
            </a:r>
          </a:p>
          <a:p>
            <a:pPr marL="457200" indent="-457200">
              <a:buFont typeface="Arial" charset="0"/>
              <a:buChar char="•"/>
            </a:pPr>
            <a:r>
              <a:rPr lang="en-US" dirty="0"/>
              <a:t>50 mother/infant pairs, exclusively breastfeeding, DOT with TDF/FTC PrEP x 10 days</a:t>
            </a:r>
          </a:p>
          <a:p>
            <a:pPr lvl="1">
              <a:buFont typeface=".AppleSystemUIFont" charset="-120"/>
              <a:buChar char="-"/>
            </a:pPr>
            <a:r>
              <a:rPr lang="en-US" dirty="0"/>
              <a:t>TDF </a:t>
            </a:r>
            <a:r>
              <a:rPr lang="en-US" u="sng" dirty="0"/>
              <a:t>not</a:t>
            </a:r>
            <a:r>
              <a:rPr lang="en-US" dirty="0"/>
              <a:t> quantifiable in 94% of infant serum samples</a:t>
            </a:r>
          </a:p>
          <a:p>
            <a:pPr lvl="1">
              <a:buFont typeface=".AppleSystemUIFont" charset="-120"/>
              <a:buChar char="-"/>
            </a:pPr>
            <a:r>
              <a:rPr lang="en-US" dirty="0"/>
              <a:t>FTC quantifiable in 96% of infant serum samples</a:t>
            </a:r>
          </a:p>
          <a:p>
            <a:pPr lvl="1">
              <a:buFont typeface=".AppleSystemUIFont" charset="-120"/>
              <a:buChar char="-"/>
            </a:pPr>
            <a:r>
              <a:rPr lang="en-US" dirty="0"/>
              <a:t>Drug levels &lt;1% those of therapeutic infant dosing </a:t>
            </a:r>
          </a:p>
        </p:txBody>
      </p:sp>
      <p:sp>
        <p:nvSpPr>
          <p:cNvPr id="2" name="Title 1"/>
          <p:cNvSpPr>
            <a:spLocks noGrp="1"/>
          </p:cNvSpPr>
          <p:nvPr>
            <p:ph type="title"/>
          </p:nvPr>
        </p:nvSpPr>
        <p:spPr>
          <a:xfrm>
            <a:off x="1066800" y="914532"/>
            <a:ext cx="10972800" cy="1143000"/>
          </a:xfrm>
        </p:spPr>
        <p:txBody>
          <a:bodyPr>
            <a:normAutofit/>
          </a:bodyPr>
          <a:lstStyle/>
          <a:p>
            <a:r>
              <a:rPr lang="en-US" sz="3600" dirty="0"/>
              <a:t>PrEP is safe during lactation.</a:t>
            </a:r>
          </a:p>
        </p:txBody>
      </p:sp>
    </p:spTree>
    <p:extLst>
      <p:ext uri="{BB962C8B-B14F-4D97-AF65-F5344CB8AC3E}">
        <p14:creationId xmlns:p14="http://schemas.microsoft.com/office/powerpoint/2010/main" val="1437482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597" y="1019467"/>
            <a:ext cx="9682589" cy="1371600"/>
          </a:xfrm>
        </p:spPr>
        <p:txBody>
          <a:bodyPr>
            <a:normAutofit/>
          </a:bodyPr>
          <a:lstStyle/>
          <a:p>
            <a:r>
              <a:rPr lang="en-US" sz="3600" dirty="0"/>
              <a:t>PrEP is one of many safer conception options.</a:t>
            </a:r>
          </a:p>
        </p:txBody>
      </p:sp>
      <p:sp>
        <p:nvSpPr>
          <p:cNvPr id="3" name="Content Placeholder 2"/>
          <p:cNvSpPr>
            <a:spLocks noGrp="1"/>
          </p:cNvSpPr>
          <p:nvPr>
            <p:ph idx="1"/>
          </p:nvPr>
        </p:nvSpPr>
        <p:spPr>
          <a:xfrm>
            <a:off x="1110597" y="2080824"/>
            <a:ext cx="9851547" cy="4986726"/>
          </a:xfrm>
        </p:spPr>
        <p:txBody>
          <a:bodyPr>
            <a:normAutofit/>
          </a:bodyPr>
          <a:lstStyle/>
          <a:p>
            <a:pPr marL="571500" indent="-571500">
              <a:buFont typeface="Arial" charset="0"/>
              <a:buChar char="•"/>
            </a:pPr>
            <a:r>
              <a:rPr lang="en-US" dirty="0"/>
              <a:t>Treatment as prevention</a:t>
            </a:r>
          </a:p>
          <a:p>
            <a:endParaRPr lang="en-US" sz="800" dirty="0"/>
          </a:p>
          <a:p>
            <a:pPr marL="571500" indent="-571500">
              <a:buFont typeface="Arial" charset="0"/>
              <a:buChar char="•"/>
            </a:pPr>
            <a:r>
              <a:rPr lang="en-US" dirty="0"/>
              <a:t>Timed condomless intercourse +/- PrEP or PEP</a:t>
            </a:r>
          </a:p>
          <a:p>
            <a:endParaRPr lang="en-US" sz="800" dirty="0"/>
          </a:p>
          <a:p>
            <a:pPr marL="571500" indent="-571500">
              <a:buFont typeface="Arial" charset="0"/>
              <a:buChar char="•"/>
            </a:pPr>
            <a:r>
              <a:rPr lang="en-US" dirty="0" smtClean="0"/>
              <a:t>Intrauterine </a:t>
            </a:r>
            <a:r>
              <a:rPr lang="en-US" dirty="0"/>
              <a:t>insemination +/- PrEP or PEP</a:t>
            </a:r>
          </a:p>
          <a:p>
            <a:endParaRPr lang="en-US" sz="800" dirty="0"/>
          </a:p>
          <a:p>
            <a:pPr marL="571500" indent="-571500">
              <a:buFont typeface="Arial" charset="0"/>
              <a:buChar char="•"/>
            </a:pPr>
            <a:r>
              <a:rPr lang="en-US" dirty="0"/>
              <a:t>IVF +/- PrEP or PEP</a:t>
            </a:r>
          </a:p>
          <a:p>
            <a:endParaRPr lang="en-US" sz="800" dirty="0"/>
          </a:p>
          <a:p>
            <a:pPr marL="571500" indent="-571500">
              <a:buFont typeface="Arial" charset="0"/>
              <a:buChar char="•"/>
            </a:pPr>
            <a:r>
              <a:rPr lang="en-US" dirty="0"/>
              <a:t>Sperm donor</a:t>
            </a:r>
          </a:p>
          <a:p>
            <a:endParaRPr lang="en-US" sz="800" dirty="0"/>
          </a:p>
          <a:p>
            <a:pPr marL="571500" indent="-571500">
              <a:buFont typeface="Arial" charset="0"/>
              <a:buChar char="•"/>
            </a:pPr>
            <a:r>
              <a:rPr lang="en-US" dirty="0"/>
              <a:t>Adoption</a:t>
            </a:r>
          </a:p>
          <a:p>
            <a:pPr marL="571500" indent="-571500">
              <a:buFont typeface="Arial" charset="0"/>
              <a:buChar char="•"/>
            </a:pPr>
            <a:endParaRPr lang="en-US" dirty="0"/>
          </a:p>
        </p:txBody>
      </p:sp>
    </p:spTree>
    <p:extLst>
      <p:ext uri="{BB962C8B-B14F-4D97-AF65-F5344CB8AC3E}">
        <p14:creationId xmlns:p14="http://schemas.microsoft.com/office/powerpoint/2010/main" val="1655543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8698" y="2399721"/>
            <a:ext cx="7023701" cy="3631425"/>
          </a:xfrm>
        </p:spPr>
        <p:txBody>
          <a:bodyPr>
            <a:noAutofit/>
          </a:bodyPr>
          <a:lstStyle/>
          <a:p>
            <a:pPr marL="457200" indent="-457200">
              <a:buFont typeface="Arial" charset="0"/>
              <a:buChar char="•"/>
            </a:pPr>
            <a:r>
              <a:rPr lang="en-US" sz="2400" dirty="0"/>
              <a:t>An HIV result is NOT required to start</a:t>
            </a:r>
          </a:p>
          <a:p>
            <a:pPr marL="457200" indent="-457200">
              <a:buFont typeface="Arial" charset="0"/>
              <a:buChar char="•"/>
            </a:pPr>
            <a:r>
              <a:rPr lang="en-US" sz="2400" dirty="0"/>
              <a:t>Time is critical </a:t>
            </a:r>
            <a:r>
              <a:rPr lang="mr-IN" sz="2400" dirty="0"/>
              <a:t>–</a:t>
            </a:r>
            <a:r>
              <a:rPr lang="en-US" sz="2400" dirty="0"/>
              <a:t> start at most 72 hours after exposure</a:t>
            </a:r>
          </a:p>
          <a:p>
            <a:pPr marL="457200" indent="-457200">
              <a:buFont typeface="Arial" charset="0"/>
              <a:buChar char="•"/>
            </a:pPr>
            <a:r>
              <a:rPr lang="en-US" sz="2400" dirty="0"/>
              <a:t>Reduces HIV transmission by ~80%</a:t>
            </a:r>
          </a:p>
          <a:p>
            <a:pPr marL="457200" indent="-457200">
              <a:buFont typeface="Arial" charset="0"/>
              <a:buChar char="•"/>
            </a:pPr>
            <a:r>
              <a:rPr lang="en-US" sz="2400" dirty="0"/>
              <a:t>Efficacy is dependent on adherence</a:t>
            </a:r>
          </a:p>
          <a:p>
            <a:pPr marL="457200" indent="-457200">
              <a:buFont typeface="Arial" charset="0"/>
              <a:buChar char="•"/>
            </a:pPr>
            <a:r>
              <a:rPr lang="en-US" sz="2400" dirty="0"/>
              <a:t>Side effects / safety profile similar to PrEP</a:t>
            </a:r>
          </a:p>
          <a:p>
            <a:pPr marL="457200" indent="-457200">
              <a:buFont typeface="Arial" charset="0"/>
              <a:buChar char="•"/>
            </a:pPr>
            <a:r>
              <a:rPr lang="en-US" sz="2400" dirty="0"/>
              <a:t>Safe in pregnancy &amp; lactation</a:t>
            </a:r>
          </a:p>
        </p:txBody>
      </p:sp>
      <p:pic>
        <p:nvPicPr>
          <p:cNvPr id="13" name="Picture 12" descr="PEP is taken after expos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3" y="2448953"/>
            <a:ext cx="3365284" cy="2645893"/>
          </a:xfrm>
          <a:prstGeom prst="rect">
            <a:avLst/>
          </a:prstGeom>
        </p:spPr>
      </p:pic>
      <p:sp>
        <p:nvSpPr>
          <p:cNvPr id="3" name="Title 2"/>
          <p:cNvSpPr>
            <a:spLocks noGrp="1"/>
          </p:cNvSpPr>
          <p:nvPr>
            <p:ph type="title"/>
          </p:nvPr>
        </p:nvSpPr>
        <p:spPr>
          <a:xfrm>
            <a:off x="609600" y="1255511"/>
            <a:ext cx="10972800" cy="1143000"/>
          </a:xfrm>
        </p:spPr>
        <p:txBody>
          <a:bodyPr/>
          <a:lstStyle/>
          <a:p>
            <a:r>
              <a:rPr lang="en-US" dirty="0"/>
              <a:t>PEP (</a:t>
            </a:r>
            <a:r>
              <a:rPr lang="en-US" b="1" u="sng" dirty="0"/>
              <a:t>post</a:t>
            </a:r>
            <a:r>
              <a:rPr lang="en-US" dirty="0"/>
              <a:t>-exposure prophylaxis)</a:t>
            </a:r>
          </a:p>
        </p:txBody>
      </p:sp>
    </p:spTree>
    <p:extLst>
      <p:ext uri="{BB962C8B-B14F-4D97-AF65-F5344CB8AC3E}">
        <p14:creationId xmlns:p14="http://schemas.microsoft.com/office/powerpoint/2010/main" val="101135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I have nothing to disclose.</a:t>
            </a:r>
          </a:p>
        </p:txBody>
      </p:sp>
    </p:spTree>
    <p:extLst>
      <p:ext uri="{BB962C8B-B14F-4D97-AF65-F5344CB8AC3E}">
        <p14:creationId xmlns:p14="http://schemas.microsoft.com/office/powerpoint/2010/main" val="12672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vicay bottle and package">
            <a:extLs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4699878" y="4496119"/>
            <a:ext cx="1900626" cy="2021943"/>
          </a:xfrm>
          <a:prstGeom prst="rect">
            <a:avLst/>
          </a:prstGeom>
        </p:spPr>
      </p:pic>
      <p:pic>
        <p:nvPicPr>
          <p:cNvPr id="5" name="Picture 4" descr="Isentress bottle">
            <a:extLs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3077308" y="4496120"/>
            <a:ext cx="1325864" cy="2021943"/>
          </a:xfrm>
          <a:prstGeom prst="rect">
            <a:avLst/>
          </a:prstGeom>
        </p:spPr>
      </p:pic>
      <p:pic>
        <p:nvPicPr>
          <p:cNvPr id="4" name="Picture 3" descr="Truvada bottle">
            <a:extLs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1125416" y="4496120"/>
            <a:ext cx="1514506" cy="2021943"/>
          </a:xfrm>
          <a:prstGeom prst="rect">
            <a:avLst/>
          </a:prstGeom>
        </p:spPr>
      </p:pic>
      <p:sp>
        <p:nvSpPr>
          <p:cNvPr id="3" name="Content Placeholder 2"/>
          <p:cNvSpPr>
            <a:spLocks noGrp="1"/>
          </p:cNvSpPr>
          <p:nvPr>
            <p:ph idx="1"/>
          </p:nvPr>
        </p:nvSpPr>
        <p:spPr>
          <a:xfrm>
            <a:off x="1014047" y="2148298"/>
            <a:ext cx="10972800" cy="2687638"/>
          </a:xfrm>
        </p:spPr>
        <p:txBody>
          <a:bodyPr/>
          <a:lstStyle/>
          <a:p>
            <a:r>
              <a:rPr lang="en-US" dirty="0"/>
              <a:t>Emtricitibine/tenofovir (Truvada) 1 pill PO QD x 28 days</a:t>
            </a:r>
          </a:p>
          <a:p>
            <a:pPr marL="0" indent="0">
              <a:buNone/>
            </a:pPr>
            <a:r>
              <a:rPr lang="en-US" u="sng" dirty="0"/>
              <a:t>AND</a:t>
            </a:r>
          </a:p>
          <a:p>
            <a:r>
              <a:rPr lang="en-US" dirty="0"/>
              <a:t>Raltegravir (Isentress) 400 mg PO BID x 28 days </a:t>
            </a:r>
            <a:r>
              <a:rPr lang="en-US" u="sng" dirty="0"/>
              <a:t>OR</a:t>
            </a:r>
          </a:p>
          <a:p>
            <a:r>
              <a:rPr lang="en-US" dirty="0"/>
              <a:t>Dolutegravir (Tivicay) 50 mg PO QD x 28 days</a:t>
            </a:r>
          </a:p>
        </p:txBody>
      </p:sp>
      <p:sp>
        <p:nvSpPr>
          <p:cNvPr id="2" name="Title 1"/>
          <p:cNvSpPr>
            <a:spLocks noGrp="1"/>
          </p:cNvSpPr>
          <p:nvPr>
            <p:ph type="title"/>
          </p:nvPr>
        </p:nvSpPr>
        <p:spPr>
          <a:xfrm>
            <a:off x="961294" y="1119168"/>
            <a:ext cx="10972800" cy="1143000"/>
          </a:xfrm>
        </p:spPr>
        <p:txBody>
          <a:bodyPr/>
          <a:lstStyle/>
          <a:p>
            <a:r>
              <a:rPr lang="en-US" sz="3600" dirty="0"/>
              <a:t>Prescribing </a:t>
            </a:r>
            <a:r>
              <a:rPr lang="en-US" sz="3600" b="1" dirty="0"/>
              <a:t>PEP</a:t>
            </a:r>
          </a:p>
        </p:txBody>
      </p:sp>
    </p:spTree>
    <p:extLst>
      <p:ext uri="{BB962C8B-B14F-4D97-AF65-F5344CB8AC3E}">
        <p14:creationId xmlns:p14="http://schemas.microsoft.com/office/powerpoint/2010/main" val="36982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PEP</a:t>
            </a:r>
            <a:r>
              <a:rPr lang="en-US" dirty="0"/>
              <a:t> in pregnancy</a:t>
            </a:r>
          </a:p>
        </p:txBody>
      </p:sp>
      <p:sp>
        <p:nvSpPr>
          <p:cNvPr id="3" name="Content Placeholder 2"/>
          <p:cNvSpPr>
            <a:spLocks noGrp="1"/>
          </p:cNvSpPr>
          <p:nvPr>
            <p:ph idx="1"/>
          </p:nvPr>
        </p:nvSpPr>
        <p:spPr>
          <a:xfrm>
            <a:off x="609600" y="2711008"/>
            <a:ext cx="10972800" cy="3689791"/>
          </a:xfrm>
        </p:spPr>
        <p:txBody>
          <a:bodyPr>
            <a:normAutofit/>
          </a:bodyPr>
          <a:lstStyle/>
          <a:p>
            <a:r>
              <a:rPr lang="en-US" dirty="0"/>
              <a:t>Emtricitibine/tenofovir (Truvada) 1 pill PO QD x 28 days</a:t>
            </a:r>
          </a:p>
          <a:p>
            <a:r>
              <a:rPr lang="en-US" u="sng" dirty="0"/>
              <a:t>AND</a:t>
            </a:r>
          </a:p>
          <a:p>
            <a:r>
              <a:rPr lang="en-US" dirty="0"/>
              <a:t>Raltegravir (Isentress) 400 mg PO BID x 28 days </a:t>
            </a:r>
            <a:r>
              <a:rPr lang="en-US" u="sng" dirty="0"/>
              <a:t>OR</a:t>
            </a:r>
          </a:p>
          <a:p>
            <a:r>
              <a:rPr lang="en-US" dirty="0"/>
              <a:t>Dolutegravir (Tivicay) 50 mg PO QD x 28 days***</a:t>
            </a:r>
          </a:p>
          <a:p>
            <a:r>
              <a:rPr lang="en-US" dirty="0"/>
              <a:t>	***Avoid in 1</a:t>
            </a:r>
            <a:r>
              <a:rPr lang="en-US" baseline="30000" dirty="0"/>
              <a:t>st</a:t>
            </a:r>
            <a:r>
              <a:rPr lang="en-US" dirty="0"/>
              <a:t> 8 wks of pregnancy; signal towards neural tube defects</a:t>
            </a:r>
          </a:p>
        </p:txBody>
      </p:sp>
      <p:sp>
        <p:nvSpPr>
          <p:cNvPr id="4" name="TextBox 3"/>
          <p:cNvSpPr txBox="1"/>
          <p:nvPr/>
        </p:nvSpPr>
        <p:spPr>
          <a:xfrm>
            <a:off x="4539574" y="6508046"/>
            <a:ext cx="7042826" cy="276999"/>
          </a:xfrm>
          <a:prstGeom prst="rect">
            <a:avLst/>
          </a:prstGeom>
          <a:noFill/>
        </p:spPr>
        <p:txBody>
          <a:bodyPr wrap="square" rtlCol="0">
            <a:spAutoFit/>
          </a:bodyPr>
          <a:lstStyle/>
          <a:p>
            <a:pPr algn="r"/>
            <a:r>
              <a:rPr lang="en-US" sz="1200" dirty="0">
                <a:latin typeface="HelveticaNeueLT Std Lt"/>
                <a:cs typeface="HelveticaNeueLT Std Lt"/>
                <a:hlinkClick r:id="rId3"/>
              </a:rPr>
              <a:t>https://www.cdc.gov/hiv/pdf/basics/cdc-hiv-dolutegravir-alert.pdf</a:t>
            </a:r>
            <a:endParaRPr lang="en-US" sz="1200" dirty="0">
              <a:latin typeface="HelveticaNeueLT Std Lt"/>
              <a:cs typeface="HelveticaNeueLT Std Lt"/>
            </a:endParaRPr>
          </a:p>
        </p:txBody>
      </p:sp>
    </p:spTree>
    <p:extLst>
      <p:ext uri="{BB962C8B-B14F-4D97-AF65-F5344CB8AC3E}">
        <p14:creationId xmlns:p14="http://schemas.microsoft.com/office/powerpoint/2010/main" val="2120277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82939"/>
            <a:ext cx="10972800" cy="1143000"/>
          </a:xfrm>
        </p:spPr>
        <p:txBody>
          <a:bodyPr/>
          <a:lstStyle/>
          <a:p>
            <a:r>
              <a:rPr lang="en-US" b="1" dirty="0"/>
              <a:t>Resources</a:t>
            </a:r>
          </a:p>
        </p:txBody>
      </p:sp>
    </p:spTree>
    <p:extLst>
      <p:ext uri="{BB962C8B-B14F-4D97-AF65-F5344CB8AC3E}">
        <p14:creationId xmlns:p14="http://schemas.microsoft.com/office/powerpoint/2010/main" val="4803894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6462" y="2183471"/>
            <a:ext cx="10972800" cy="2687638"/>
          </a:xfrm>
        </p:spPr>
        <p:txBody>
          <a:bodyPr>
            <a:noAutofit/>
          </a:bodyPr>
          <a:lstStyle/>
          <a:p>
            <a:r>
              <a:rPr lang="en-US" sz="2000" dirty="0"/>
              <a:t>CDC</a:t>
            </a:r>
          </a:p>
          <a:p>
            <a:r>
              <a:rPr lang="en-US" sz="2000" dirty="0" smtClean="0">
                <a:hlinkClick r:id="rId3"/>
              </a:rPr>
              <a:t>https</a:t>
            </a:r>
            <a:r>
              <a:rPr lang="en-US" sz="2000" dirty="0">
                <a:hlinkClick r:id="rId3"/>
              </a:rPr>
              <a:t>://www.cdc.gov/hiv/pdf/risk/prep/cdc-hiv-prep-guidelines-2017.pdf</a:t>
            </a:r>
            <a:endParaRPr lang="en-US" sz="2000" dirty="0"/>
          </a:p>
          <a:p>
            <a:r>
              <a:rPr lang="en-US" sz="2000" dirty="0" smtClean="0">
                <a:hlinkClick r:id="rId4"/>
              </a:rPr>
              <a:t>https</a:t>
            </a:r>
            <a:r>
              <a:rPr lang="en-US" sz="2000" dirty="0">
                <a:hlinkClick r:id="rId4"/>
              </a:rPr>
              <a:t>://</a:t>
            </a:r>
            <a:r>
              <a:rPr lang="en-US" sz="2000" dirty="0" smtClean="0">
                <a:hlinkClick r:id="rId4"/>
              </a:rPr>
              <a:t>www.cdc.gov/hiv/pdf/risk/prep/cdc-hiv-prep-provider-supplement-2017.pdf</a:t>
            </a:r>
            <a:r>
              <a:rPr lang="en-US" sz="2000" dirty="0" smtClean="0"/>
              <a:t> </a:t>
            </a:r>
            <a:endParaRPr lang="en-US" sz="2000" dirty="0"/>
          </a:p>
          <a:p>
            <a:endParaRPr lang="en-US" sz="2000" dirty="0"/>
          </a:p>
          <a:p>
            <a:r>
              <a:rPr lang="en-US" sz="2000" dirty="0"/>
              <a:t>DHHS</a:t>
            </a:r>
          </a:p>
          <a:p>
            <a:r>
              <a:rPr lang="en-US" sz="2000" dirty="0" smtClean="0">
                <a:hlinkClick r:id="rId5"/>
              </a:rPr>
              <a:t>https</a:t>
            </a:r>
            <a:r>
              <a:rPr lang="en-US" sz="2000" dirty="0">
                <a:hlinkClick r:id="rId5"/>
              </a:rPr>
              <a:t>://aidsinfo.nih.gov/guidelines/html/3/perinatal-guidelines/0</a:t>
            </a:r>
            <a:endParaRPr lang="en-US" sz="2000" dirty="0"/>
          </a:p>
          <a:p>
            <a:endParaRPr lang="en-US" sz="2000" dirty="0"/>
          </a:p>
          <a:p>
            <a:r>
              <a:rPr lang="en-US" sz="2000" dirty="0"/>
              <a:t>ACOG Committee </a:t>
            </a:r>
            <a:r>
              <a:rPr lang="en-US" sz="2000" dirty="0" smtClean="0"/>
              <a:t>Opinion</a:t>
            </a:r>
          </a:p>
          <a:p>
            <a:r>
              <a:rPr lang="en-US" sz="2000" dirty="0" smtClean="0">
                <a:hlinkClick r:id="rId6"/>
              </a:rPr>
              <a:t>https</a:t>
            </a:r>
            <a:r>
              <a:rPr lang="en-US" sz="2000" dirty="0">
                <a:hlinkClick r:id="rId6"/>
              </a:rPr>
              <a:t>://www.acog.org/Resources-And-Publications/Committee-Opinions/Committee-on-Gynecologic-Practice/Preexposure-Prophylaxis-for-the-Prevention-of-Human-Immunodeficiency-Virus</a:t>
            </a:r>
            <a:endParaRPr lang="en-US" sz="2000" dirty="0"/>
          </a:p>
        </p:txBody>
      </p:sp>
      <p:sp>
        <p:nvSpPr>
          <p:cNvPr id="3" name="Title 2"/>
          <p:cNvSpPr>
            <a:spLocks noGrp="1"/>
          </p:cNvSpPr>
          <p:nvPr>
            <p:ph type="title"/>
          </p:nvPr>
        </p:nvSpPr>
        <p:spPr>
          <a:xfrm>
            <a:off x="996462" y="1194899"/>
            <a:ext cx="10972800" cy="1143000"/>
          </a:xfrm>
        </p:spPr>
        <p:txBody>
          <a:bodyPr/>
          <a:lstStyle/>
          <a:p>
            <a:r>
              <a:rPr lang="en-US" dirty="0"/>
              <a:t>Guidelines</a:t>
            </a:r>
          </a:p>
        </p:txBody>
      </p:sp>
    </p:spTree>
    <p:extLst>
      <p:ext uri="{BB962C8B-B14F-4D97-AF65-F5344CB8AC3E}">
        <p14:creationId xmlns:p14="http://schemas.microsoft.com/office/powerpoint/2010/main" val="15143730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C183D7F6-B498-43B3-948B-1728B52AA6E4}">
                <adec:decorative xmlns="" xmlns:adec="http://schemas.microsoft.com/office/drawing/2017/decorative" val="1"/>
              </a:ext>
            </a:extLst>
          </p:cNvPr>
          <p:cNvSpPr>
            <a:spLocks noGrp="1"/>
          </p:cNvSpPr>
          <p:nvPr>
            <p:ph type="title"/>
          </p:nvPr>
        </p:nvSpPr>
        <p:spPr>
          <a:xfrm>
            <a:off x="645697" y="2108364"/>
            <a:ext cx="10972800" cy="676564"/>
          </a:xfrm>
          <a:noFill/>
        </p:spPr>
        <p:txBody>
          <a:bodyPr>
            <a:normAutofit fontScale="90000"/>
          </a:bodyPr>
          <a:lstStyle/>
          <a:p>
            <a:pPr lvl="0">
              <a:spcBef>
                <a:spcPct val="20000"/>
              </a:spcBef>
            </a:pPr>
            <a:r>
              <a:rPr lang="en-US" sz="2700" dirty="0">
                <a:solidFill>
                  <a:srgbClr val="052049"/>
                </a:solidFill>
                <a:latin typeface="Arial"/>
                <a:ea typeface="+mn-ea"/>
              </a:rPr>
              <a:t>Provides clinicians of all experience levels with cost-free, confidential, timely, expert responses to questions on:</a:t>
            </a:r>
          </a:p>
        </p:txBody>
      </p:sp>
      <p:sp>
        <p:nvSpPr>
          <p:cNvPr id="3" name="Subtitle 2"/>
          <p:cNvSpPr>
            <a:spLocks noGrp="1"/>
          </p:cNvSpPr>
          <p:nvPr>
            <p:ph type="subTitle" idx="4294967295"/>
          </p:nvPr>
        </p:nvSpPr>
        <p:spPr>
          <a:xfrm>
            <a:off x="1250498" y="2839936"/>
            <a:ext cx="8982075" cy="4102036"/>
          </a:xfrm>
        </p:spPr>
        <p:txBody>
          <a:bodyPr>
            <a:normAutofit fontScale="77500" lnSpcReduction="20000"/>
          </a:bodyPr>
          <a:lstStyle/>
          <a:p>
            <a:pPr lvl="1">
              <a:buFont typeface="Arial" pitchFamily="34" charset="0"/>
              <a:buChar char="•"/>
            </a:pPr>
            <a:r>
              <a:rPr lang="en-US" dirty="0" smtClean="0">
                <a:latin typeface="+mn-lt"/>
              </a:rPr>
              <a:t>HIV/AIDS </a:t>
            </a:r>
            <a:r>
              <a:rPr lang="en-US" dirty="0">
                <a:latin typeface="+mn-lt"/>
              </a:rPr>
              <a:t>management </a:t>
            </a:r>
          </a:p>
          <a:p>
            <a:pPr lvl="1">
              <a:buFont typeface="Arial" pitchFamily="34" charset="0"/>
              <a:buChar char="•"/>
            </a:pPr>
            <a:r>
              <a:rPr lang="en-US" dirty="0">
                <a:latin typeface="+mn-lt"/>
              </a:rPr>
              <a:t>Occupational and non-occupational exposure management</a:t>
            </a:r>
          </a:p>
          <a:p>
            <a:pPr lvl="1">
              <a:buFont typeface="Arial" pitchFamily="34" charset="0"/>
              <a:buChar char="•"/>
            </a:pPr>
            <a:r>
              <a:rPr lang="en-US" dirty="0">
                <a:latin typeface="+mn-lt"/>
              </a:rPr>
              <a:t>Management of HIV in pregnant women and their infants</a:t>
            </a:r>
          </a:p>
          <a:p>
            <a:pPr lvl="1">
              <a:buFont typeface="Arial" pitchFamily="34" charset="0"/>
              <a:buChar char="•"/>
            </a:pPr>
            <a:r>
              <a:rPr lang="en-US" dirty="0"/>
              <a:t>P</a:t>
            </a:r>
            <a:r>
              <a:rPr lang="en-US" dirty="0">
                <a:latin typeface="+mn-lt"/>
              </a:rPr>
              <a:t>roviding PrEP as part of HIV </a:t>
            </a:r>
            <a:r>
              <a:rPr lang="en-US" dirty="0" smtClean="0">
                <a:latin typeface="+mn-lt"/>
              </a:rPr>
              <a:t>prevention</a:t>
            </a:r>
          </a:p>
          <a:p>
            <a:pPr marL="457200" lvl="1" indent="0">
              <a:buNone/>
            </a:pPr>
            <a:endParaRPr lang="en-US" dirty="0">
              <a:latin typeface="+mn-lt"/>
            </a:endParaRPr>
          </a:p>
          <a:p>
            <a:pPr marL="457200" lvl="1" indent="0" algn="ctr">
              <a:buNone/>
            </a:pPr>
            <a:r>
              <a:rPr lang="en-US" b="1" dirty="0">
                <a:cs typeface="Helvetica Light"/>
              </a:rPr>
              <a:t>HIV Management: 800.933.3413</a:t>
            </a:r>
            <a:r>
              <a:rPr lang="en-US" sz="3200" dirty="0">
                <a:cs typeface="Helvetica Light"/>
              </a:rPr>
              <a:t/>
            </a:r>
            <a:br>
              <a:rPr lang="en-US" sz="3200" dirty="0">
                <a:cs typeface="Helvetica Light"/>
              </a:rPr>
            </a:br>
            <a:r>
              <a:rPr lang="en-US" sz="1800" dirty="0">
                <a:cs typeface="Helvetica Light"/>
              </a:rPr>
              <a:t> </a:t>
            </a:r>
            <a:r>
              <a:rPr lang="en-US" sz="2000" dirty="0">
                <a:latin typeface="Calibri" pitchFamily="34" charset="0"/>
                <a:cs typeface="Helvetica Light"/>
              </a:rPr>
              <a:t>9 am – 8 pm EST, M-F </a:t>
            </a:r>
            <a:r>
              <a:rPr lang="en-US" sz="1800" dirty="0">
                <a:cs typeface="Helvetica Light"/>
              </a:rPr>
              <a:t/>
            </a:r>
            <a:br>
              <a:rPr lang="en-US" sz="1800" dirty="0">
                <a:cs typeface="Helvetica Light"/>
              </a:rPr>
            </a:br>
            <a:r>
              <a:rPr lang="en-US" b="1" dirty="0" err="1">
                <a:cs typeface="Helvetica Light"/>
              </a:rPr>
              <a:t>PEPline</a:t>
            </a:r>
            <a:r>
              <a:rPr lang="en-US" b="1" dirty="0">
                <a:cs typeface="Helvetica Light"/>
              </a:rPr>
              <a:t>: 888.448.4911</a:t>
            </a:r>
            <a:r>
              <a:rPr lang="en-US" sz="3200" dirty="0">
                <a:cs typeface="Helvetica Light"/>
              </a:rPr>
              <a:t/>
            </a:r>
            <a:br>
              <a:rPr lang="en-US" sz="3200" dirty="0">
                <a:cs typeface="Helvetica Light"/>
              </a:rPr>
            </a:br>
            <a:r>
              <a:rPr lang="en-US" sz="2000" dirty="0">
                <a:cs typeface="Helvetica Light"/>
              </a:rPr>
              <a:t>9 am – 2 am EST, every day</a:t>
            </a:r>
            <a:r>
              <a:rPr lang="en-US" sz="3200" dirty="0">
                <a:cs typeface="Helvetica Light"/>
              </a:rPr>
              <a:t/>
            </a:r>
            <a:br>
              <a:rPr lang="en-US" sz="3200" dirty="0">
                <a:cs typeface="Helvetica Light"/>
              </a:rPr>
            </a:br>
            <a:r>
              <a:rPr lang="en-US" b="1" dirty="0">
                <a:cs typeface="Helvetica Light"/>
              </a:rPr>
              <a:t>Perinatal HIV Hotline: 888.448.8765</a:t>
            </a:r>
            <a:r>
              <a:rPr lang="en-US" sz="3200" b="1" dirty="0">
                <a:cs typeface="Helvetica Light"/>
              </a:rPr>
              <a:t/>
            </a:r>
            <a:br>
              <a:rPr lang="en-US" sz="3200" b="1" dirty="0">
                <a:cs typeface="Helvetica Light"/>
              </a:rPr>
            </a:br>
            <a:r>
              <a:rPr lang="en-US" sz="2000" dirty="0">
                <a:cs typeface="Helvetica Light"/>
              </a:rPr>
              <a:t> 9 am – 2 am EST, every day</a:t>
            </a:r>
            <a:br>
              <a:rPr lang="en-US" sz="2000" dirty="0">
                <a:cs typeface="Helvetica Light"/>
              </a:rPr>
            </a:br>
            <a:r>
              <a:rPr lang="en-US" b="1" dirty="0" err="1">
                <a:solidFill>
                  <a:srgbClr val="C00000"/>
                </a:solidFill>
                <a:cs typeface="Helvetica Light"/>
              </a:rPr>
              <a:t>PrEPline</a:t>
            </a:r>
            <a:r>
              <a:rPr lang="en-US" b="1" dirty="0">
                <a:solidFill>
                  <a:srgbClr val="C00000"/>
                </a:solidFill>
                <a:cs typeface="Helvetica Light"/>
              </a:rPr>
              <a:t>: 855.448.7737</a:t>
            </a:r>
            <a:r>
              <a:rPr lang="en-US" sz="2000" dirty="0">
                <a:solidFill>
                  <a:srgbClr val="C00000"/>
                </a:solidFill>
                <a:cs typeface="Helvetica Light"/>
              </a:rPr>
              <a:t/>
            </a:r>
            <a:br>
              <a:rPr lang="en-US" sz="2000" dirty="0">
                <a:solidFill>
                  <a:srgbClr val="C00000"/>
                </a:solidFill>
                <a:cs typeface="Helvetica Light"/>
              </a:rPr>
            </a:br>
            <a:r>
              <a:rPr lang="en-US" sz="2000" dirty="0">
                <a:solidFill>
                  <a:srgbClr val="C00000"/>
                </a:solidFill>
                <a:cs typeface="Helvetica Light"/>
              </a:rPr>
              <a:t>11 a.m. – 6 p.m. EST, M-F </a:t>
            </a:r>
            <a:br>
              <a:rPr lang="en-US" sz="2000" dirty="0">
                <a:solidFill>
                  <a:srgbClr val="C00000"/>
                </a:solidFill>
                <a:cs typeface="Helvetica Light"/>
              </a:rPr>
            </a:br>
            <a:r>
              <a:rPr lang="en-US" b="1" dirty="0">
                <a:cs typeface="Helvetica Light"/>
              </a:rPr>
              <a:t>Online Consultation: nccc.ucsf.edu</a:t>
            </a:r>
            <a:endParaRPr lang="en-US" dirty="0">
              <a:latin typeface="+mn-lt"/>
            </a:endParaRPr>
          </a:p>
          <a:p>
            <a:endParaRPr lang="en-US" dirty="0">
              <a:solidFill>
                <a:srgbClr val="063039"/>
              </a:solidFill>
            </a:endParaRPr>
          </a:p>
        </p:txBody>
      </p:sp>
      <p:pic>
        <p:nvPicPr>
          <p:cNvPr id="9" name="Picture 8" descr="CLINICIAN CONSULTATION CENTER. National rapid response for HIV management and bloodborne pathogen exposures Logo."/>
          <p:cNvPicPr>
            <a:picLocks noChangeAspect="1"/>
          </p:cNvPicPr>
          <p:nvPr/>
        </p:nvPicPr>
        <p:blipFill>
          <a:blip r:embed="rId3"/>
          <a:stretch>
            <a:fillRect/>
          </a:stretch>
        </p:blipFill>
        <p:spPr>
          <a:xfrm>
            <a:off x="4438469" y="868635"/>
            <a:ext cx="2740542" cy="1270007"/>
          </a:xfrm>
          <a:prstGeom prst="rect">
            <a:avLst/>
          </a:prstGeom>
        </p:spPr>
      </p:pic>
    </p:spTree>
    <p:extLst>
      <p:ext uri="{BB962C8B-B14F-4D97-AF65-F5344CB8AC3E}">
        <p14:creationId xmlns:p14="http://schemas.microsoft.com/office/powerpoint/2010/main" val="915326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78" y="2384764"/>
            <a:ext cx="10972800" cy="1143000"/>
          </a:xfrm>
        </p:spPr>
        <p:txBody>
          <a:bodyPr>
            <a:normAutofit fontScale="90000"/>
          </a:bodyPr>
          <a:lstStyle/>
          <a:p>
            <a:r>
              <a:rPr lang="en-US" dirty="0"/>
              <a:t>Questions?</a:t>
            </a:r>
            <a:br>
              <a:rPr lang="en-US" dirty="0"/>
            </a:br>
            <a:r>
              <a:rPr lang="en-US" dirty="0"/>
              <a:t/>
            </a:r>
            <a:br>
              <a:rPr lang="en-US" dirty="0"/>
            </a:br>
            <a:r>
              <a:rPr lang="en-US" dirty="0"/>
              <a:t/>
            </a:r>
            <a:br>
              <a:rPr lang="en-US" dirty="0"/>
            </a:br>
            <a:r>
              <a:rPr lang="en-US" dirty="0"/>
              <a:t>Feel free to contact me:</a:t>
            </a:r>
            <a:br>
              <a:rPr lang="en-US" dirty="0"/>
            </a:br>
            <a:r>
              <a:rPr lang="en-US" dirty="0">
                <a:hlinkClick r:id="rId3"/>
              </a:rPr>
              <a:t>dominika.seidman@ucsf.edu</a:t>
            </a:r>
            <a:endParaRPr lang="en-US" dirty="0"/>
          </a:p>
        </p:txBody>
      </p:sp>
    </p:spTree>
    <p:extLst>
      <p:ext uri="{BB962C8B-B14F-4D97-AF65-F5344CB8AC3E}">
        <p14:creationId xmlns:p14="http://schemas.microsoft.com/office/powerpoint/2010/main" val="2142765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7A0E-EA36-4419-B635-A7B3B329BF36}"/>
              </a:ext>
            </a:extLst>
          </p:cNvPr>
          <p:cNvSpPr>
            <a:spLocks noGrp="1"/>
          </p:cNvSpPr>
          <p:nvPr>
            <p:ph type="title"/>
          </p:nvPr>
        </p:nvSpPr>
        <p:spPr/>
        <p:txBody>
          <a:bodyPr/>
          <a:lstStyle/>
          <a:p>
            <a:r>
              <a:rPr lang="en-US" dirty="0">
                <a:cs typeface="Arial"/>
              </a:rPr>
              <a:t>OPA PrEP Training Webinar Series</a:t>
            </a:r>
            <a:endParaRPr lang="en-US" dirty="0"/>
          </a:p>
        </p:txBody>
      </p:sp>
      <p:pic>
        <p:nvPicPr>
          <p:cNvPr id="5" name="Content Placeholder 4" descr="OPA PrEP Training Webinar Seri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515233"/>
            <a:ext cx="10972800" cy="4335534"/>
          </a:xfrm>
        </p:spPr>
      </p:pic>
    </p:spTree>
    <p:extLst>
      <p:ext uri="{BB962C8B-B14F-4D97-AF65-F5344CB8AC3E}">
        <p14:creationId xmlns:p14="http://schemas.microsoft.com/office/powerpoint/2010/main" val="371885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609600" y="2316480"/>
            <a:ext cx="10972800" cy="4404360"/>
          </a:xfrm>
        </p:spPr>
        <p:txBody>
          <a:bodyPr>
            <a:normAutofit fontScale="92500" lnSpcReduction="20000"/>
          </a:bodyPr>
          <a:lstStyle/>
          <a:p>
            <a:r>
              <a:rPr lang="en-US" sz="2400" dirty="0"/>
              <a:t>Identifying PrEP candidates</a:t>
            </a:r>
          </a:p>
          <a:p>
            <a:endParaRPr lang="en-US" sz="2400" dirty="0"/>
          </a:p>
          <a:p>
            <a:r>
              <a:rPr lang="en-US" sz="2400" dirty="0"/>
              <a:t>PrEP </a:t>
            </a:r>
          </a:p>
          <a:p>
            <a:pPr marL="342900" indent="-342900">
              <a:buFont typeface="Arial" panose="020B0604020202020204" pitchFamily="34" charset="0"/>
              <a:buChar char="•"/>
            </a:pPr>
            <a:r>
              <a:rPr lang="en-US" sz="2400" dirty="0"/>
              <a:t>Counseling</a:t>
            </a:r>
          </a:p>
          <a:p>
            <a:pPr marL="342900" indent="-342900">
              <a:buFont typeface="Arial" panose="020B0604020202020204" pitchFamily="34" charset="0"/>
              <a:buChar char="•"/>
            </a:pPr>
            <a:r>
              <a:rPr lang="en-US" sz="2400" dirty="0"/>
              <a:t>Labs</a:t>
            </a:r>
          </a:p>
          <a:p>
            <a:pPr marL="342900" indent="-342900">
              <a:buFont typeface="Arial" panose="020B0604020202020204" pitchFamily="34" charset="0"/>
              <a:buChar char="•"/>
            </a:pPr>
            <a:r>
              <a:rPr lang="en-US" sz="2400" dirty="0"/>
              <a:t>Prescribing</a:t>
            </a:r>
          </a:p>
          <a:p>
            <a:pPr marL="342900" indent="-342900">
              <a:buFont typeface="Arial" panose="020B0604020202020204" pitchFamily="34" charset="0"/>
              <a:buChar char="•"/>
            </a:pPr>
            <a:r>
              <a:rPr lang="en-US" sz="2400" dirty="0"/>
              <a:t>Follow-up</a:t>
            </a:r>
          </a:p>
          <a:p>
            <a:pPr marL="342900" indent="-342900">
              <a:buFont typeface="Arial" panose="020B0604020202020204" pitchFamily="34" charset="0"/>
              <a:buChar char="•"/>
            </a:pPr>
            <a:r>
              <a:rPr lang="en-US" sz="2400" dirty="0"/>
              <a:t>Discontinuation</a:t>
            </a:r>
          </a:p>
          <a:p>
            <a:pPr marL="342900" indent="-342900">
              <a:buFont typeface="Arial" panose="020B0604020202020204" pitchFamily="34" charset="0"/>
              <a:buChar char="•"/>
            </a:pPr>
            <a:r>
              <a:rPr lang="en-US" sz="2400" dirty="0"/>
              <a:t>Specific Populations</a:t>
            </a:r>
          </a:p>
          <a:p>
            <a:endParaRPr lang="en-US" sz="2400" dirty="0"/>
          </a:p>
          <a:p>
            <a:r>
              <a:rPr lang="en-US" sz="2400" dirty="0"/>
              <a:t>PEP</a:t>
            </a:r>
          </a:p>
          <a:p>
            <a:endParaRPr lang="en-US" sz="2400" dirty="0"/>
          </a:p>
          <a:p>
            <a:r>
              <a:rPr lang="en-US" sz="2400" dirty="0"/>
              <a:t>Resources</a:t>
            </a:r>
          </a:p>
          <a:p>
            <a:endParaRPr lang="en-US" sz="2400" dirty="0"/>
          </a:p>
        </p:txBody>
      </p:sp>
    </p:spTree>
    <p:extLst>
      <p:ext uri="{BB962C8B-B14F-4D97-AF65-F5344CB8AC3E}">
        <p14:creationId xmlns:p14="http://schemas.microsoft.com/office/powerpoint/2010/main" val="838259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EP is taken after expos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122" y="3935067"/>
            <a:ext cx="3365284" cy="2645893"/>
          </a:xfrm>
          <a:prstGeom prst="rect">
            <a:avLst/>
          </a:prstGeom>
        </p:spPr>
      </p:pic>
      <p:pic>
        <p:nvPicPr>
          <p:cNvPr id="5" name="Picture 4" title="PrEP is taken before and after expos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781" y="3935067"/>
            <a:ext cx="3365284" cy="1932599"/>
          </a:xfrm>
          <a:prstGeom prst="rect">
            <a:avLst/>
          </a:prstGeom>
        </p:spPr>
      </p:pic>
      <p:sp>
        <p:nvSpPr>
          <p:cNvPr id="3" name="Content Placeholder 2"/>
          <p:cNvSpPr>
            <a:spLocks noGrp="1"/>
          </p:cNvSpPr>
          <p:nvPr>
            <p:ph idx="1"/>
          </p:nvPr>
        </p:nvSpPr>
        <p:spPr>
          <a:xfrm>
            <a:off x="1434221" y="1922786"/>
            <a:ext cx="9449943" cy="2141214"/>
          </a:xfrm>
        </p:spPr>
        <p:txBody>
          <a:bodyPr>
            <a:normAutofit lnSpcReduction="10000"/>
          </a:bodyPr>
          <a:lstStyle/>
          <a:p>
            <a:r>
              <a:rPr lang="en-US" dirty="0"/>
              <a:t>Pre-exposure prophylaxis for HIV prevention</a:t>
            </a:r>
          </a:p>
          <a:p>
            <a:pPr marL="0" indent="0">
              <a:buNone/>
            </a:pPr>
            <a:endParaRPr lang="en-US" sz="1000" dirty="0"/>
          </a:p>
          <a:p>
            <a:r>
              <a:rPr lang="en-US" dirty="0"/>
              <a:t>HIV-negative individuals take antiretroviral medications </a:t>
            </a:r>
            <a:r>
              <a:rPr lang="en-US" b="1" dirty="0">
                <a:solidFill>
                  <a:srgbClr val="660066"/>
                </a:solidFill>
              </a:rPr>
              <a:t>before and after </a:t>
            </a:r>
            <a:r>
              <a:rPr lang="en-US" dirty="0"/>
              <a:t>exposure for an indefinite amount of </a:t>
            </a:r>
            <a:r>
              <a:rPr lang="en-US" dirty="0" smtClean="0"/>
              <a:t>time</a:t>
            </a:r>
          </a:p>
          <a:p>
            <a:r>
              <a:rPr lang="en-US" i="1" dirty="0" smtClean="0">
                <a:latin typeface="Helvetica Neue" charset="0"/>
                <a:ea typeface="Helvetica Neue" charset="0"/>
                <a:cs typeface="Helvetica Neue" charset="0"/>
              </a:rPr>
              <a:t>		BOTH </a:t>
            </a:r>
            <a:r>
              <a:rPr lang="en-US" i="1" dirty="0">
                <a:latin typeface="Helvetica Neue" charset="0"/>
                <a:ea typeface="Helvetica Neue" charset="0"/>
                <a:cs typeface="Helvetica Neue" charset="0"/>
              </a:rPr>
              <a:t>PrEP and PEP are </a:t>
            </a:r>
            <a:r>
              <a:rPr lang="en-US" b="1" i="1" dirty="0">
                <a:latin typeface="Helvetica Neue" charset="0"/>
                <a:ea typeface="Helvetica Neue" charset="0"/>
                <a:cs typeface="Helvetica Neue" charset="0"/>
              </a:rPr>
              <a:t>highly effective </a:t>
            </a:r>
            <a:r>
              <a:rPr lang="en-US" i="1" dirty="0">
                <a:latin typeface="Helvetica Neue" charset="0"/>
                <a:ea typeface="Helvetica Neue" charset="0"/>
                <a:cs typeface="Helvetica Neue" charset="0"/>
              </a:rPr>
              <a:t>and </a:t>
            </a:r>
            <a:r>
              <a:rPr lang="en-US" b="1" i="1" dirty="0">
                <a:latin typeface="Helvetica Neue" charset="0"/>
                <a:ea typeface="Helvetica Neue" charset="0"/>
                <a:cs typeface="Helvetica Neue" charset="0"/>
              </a:rPr>
              <a:t>safe</a:t>
            </a:r>
            <a:r>
              <a:rPr lang="en-US" i="1" dirty="0" smtClean="0">
                <a:latin typeface="Helvetica Neue" charset="0"/>
                <a:ea typeface="Helvetica Neue" charset="0"/>
                <a:cs typeface="Helvetica Neue" charset="0"/>
              </a:rPr>
              <a:t>.</a:t>
            </a:r>
            <a:endParaRPr lang="en-US" dirty="0"/>
          </a:p>
        </p:txBody>
      </p:sp>
      <p:sp>
        <p:nvSpPr>
          <p:cNvPr id="2" name="Title 1"/>
          <p:cNvSpPr>
            <a:spLocks noGrp="1"/>
          </p:cNvSpPr>
          <p:nvPr>
            <p:ph type="title"/>
          </p:nvPr>
        </p:nvSpPr>
        <p:spPr>
          <a:xfrm>
            <a:off x="1044248" y="994099"/>
            <a:ext cx="7248525" cy="928687"/>
          </a:xfrm>
        </p:spPr>
        <p:txBody>
          <a:bodyPr>
            <a:normAutofit/>
          </a:bodyPr>
          <a:lstStyle/>
          <a:p>
            <a:r>
              <a:rPr lang="en-US" sz="3600" dirty="0"/>
              <a:t>A PrEP primer</a:t>
            </a:r>
          </a:p>
        </p:txBody>
      </p:sp>
    </p:spTree>
    <p:extLst>
      <p:ext uri="{BB962C8B-B14F-4D97-AF65-F5344CB8AC3E}">
        <p14:creationId xmlns:p14="http://schemas.microsoft.com/office/powerpoint/2010/main" val="1618099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Identifying PrEP candidates</a:t>
            </a:r>
            <a:endParaRPr lang="en-US" dirty="0"/>
          </a:p>
        </p:txBody>
      </p:sp>
    </p:spTree>
    <p:extLst>
      <p:ext uri="{BB962C8B-B14F-4D97-AF65-F5344CB8AC3E}">
        <p14:creationId xmlns:p14="http://schemas.microsoft.com/office/powerpoint/2010/main" val="729668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ult man.&#10;Without acute or established HIV infection.&#10;Any male sex partners in past 6 months (if also has sex with women, see Box B2).&#10;Not in a monogamous partnership with a recently tested, HIV-negative man.&#10;AND at least one of the following.&#10;Any anal sex without condoms (receptive or insertive) in past 6 months. &#10;A bacterial STI (syphilis, gonorrhea, or chlamydia) diagnosed or reported in past 6 months. "/>
          <p:cNvPicPr>
            <a:picLocks noChangeAspect="1"/>
          </p:cNvPicPr>
          <p:nvPr/>
        </p:nvPicPr>
        <p:blipFill>
          <a:blip r:embed="rId3"/>
          <a:stretch>
            <a:fillRect/>
          </a:stretch>
        </p:blipFill>
        <p:spPr>
          <a:xfrm>
            <a:off x="322325" y="2389079"/>
            <a:ext cx="11547349" cy="3954571"/>
          </a:xfrm>
          <a:prstGeom prst="rect">
            <a:avLst/>
          </a:prstGeom>
        </p:spPr>
      </p:pic>
      <p:sp>
        <p:nvSpPr>
          <p:cNvPr id="2" name="Title 1"/>
          <p:cNvSpPr>
            <a:spLocks noGrp="1"/>
          </p:cNvSpPr>
          <p:nvPr>
            <p:ph type="title"/>
          </p:nvPr>
        </p:nvSpPr>
        <p:spPr/>
        <p:txBody>
          <a:bodyPr/>
          <a:lstStyle/>
          <a:p>
            <a:r>
              <a:rPr lang="en-US" dirty="0"/>
              <a:t>CDC: Indications for PrEP in MSM</a:t>
            </a:r>
          </a:p>
        </p:txBody>
      </p:sp>
    </p:spTree>
    <p:extLst>
      <p:ext uri="{BB962C8B-B14F-4D97-AF65-F5344CB8AC3E}">
        <p14:creationId xmlns:p14="http://schemas.microsoft.com/office/powerpoint/2010/main" val="1249699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ult person. &#10;Without acute or established HIV infection. &#10;Any injection of drugs not prescribed by a clinician in past 6 months. &#10;AND at least one of the following. &#10;Any sharing of injection or drug preparation equipment in past 6 months. &#10;Risk of sexual acquisition (also evaluate by criteria in Box B1 or B2)."/>
          <p:cNvPicPr>
            <a:picLocks noChangeAspect="1"/>
          </p:cNvPicPr>
          <p:nvPr/>
        </p:nvPicPr>
        <p:blipFill>
          <a:blip r:embed="rId3"/>
          <a:stretch>
            <a:fillRect/>
          </a:stretch>
        </p:blipFill>
        <p:spPr>
          <a:xfrm>
            <a:off x="381000" y="2277951"/>
            <a:ext cx="11403648" cy="3703749"/>
          </a:xfrm>
          <a:prstGeom prst="rect">
            <a:avLst/>
          </a:prstGeom>
        </p:spPr>
      </p:pic>
      <p:sp>
        <p:nvSpPr>
          <p:cNvPr id="3" name="Title 2"/>
          <p:cNvSpPr>
            <a:spLocks noGrp="1"/>
          </p:cNvSpPr>
          <p:nvPr>
            <p:ph type="title"/>
          </p:nvPr>
        </p:nvSpPr>
        <p:spPr>
          <a:xfrm>
            <a:off x="596424" y="1350118"/>
            <a:ext cx="10972800" cy="1143000"/>
          </a:xfrm>
        </p:spPr>
        <p:txBody>
          <a:bodyPr>
            <a:normAutofit/>
          </a:bodyPr>
          <a:lstStyle/>
          <a:p>
            <a:r>
              <a:rPr lang="en-US" dirty="0"/>
              <a:t>CDC: Indications for people who inject </a:t>
            </a:r>
            <a:r>
              <a:rPr lang="en-US" dirty="0" smtClean="0"/>
              <a:t>drugs</a:t>
            </a:r>
            <a:endParaRPr lang="en-US" dirty="0"/>
          </a:p>
        </p:txBody>
      </p:sp>
    </p:spTree>
    <p:extLst>
      <p:ext uri="{BB962C8B-B14F-4D97-AF65-F5344CB8AC3E}">
        <p14:creationId xmlns:p14="http://schemas.microsoft.com/office/powerpoint/2010/main" val="948492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Bixby">
  <a:themeElements>
    <a:clrScheme name="Custom 27">
      <a:dk1>
        <a:srgbClr val="052049"/>
      </a:dk1>
      <a:lt1>
        <a:sysClr val="window" lastClr="FFFFFF"/>
      </a:lt1>
      <a:dk2>
        <a:srgbClr val="18A3AC"/>
      </a:dk2>
      <a:lt2>
        <a:srgbClr val="EEECE1"/>
      </a:lt2>
      <a:accent1>
        <a:srgbClr val="178CCB"/>
      </a:accent1>
      <a:accent2>
        <a:srgbClr val="716FB2"/>
      </a:accent2>
      <a:accent3>
        <a:srgbClr val="FFDD00"/>
      </a:accent3>
      <a:accent4>
        <a:srgbClr val="D1D3D3"/>
      </a:accent4>
      <a:accent5>
        <a:srgbClr val="B4B9BF"/>
      </a:accent5>
      <a:accent6>
        <a:srgbClr val="18A3AC"/>
      </a:accent6>
      <a:hlink>
        <a:srgbClr val="18A3AC"/>
      </a:hlink>
      <a:folHlink>
        <a:srgbClr val="5DBFC5"/>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NeueLT Std Lt"/>
            <a:cs typeface="HelveticaNeueLT Std Lt"/>
          </a:defRPr>
        </a:defPPr>
      </a:lstStyle>
    </a:txDef>
  </a:objectDefaults>
  <a:extraClrSchemeLst/>
  <a:extLst>
    <a:ext uri="{05A4C25C-085E-4340-85A3-A5531E510DB2}">
      <thm15:themeFamily xmlns:thm15="http://schemas.microsoft.com/office/thememl/2012/main" name="Bixby" id="{A8322A90-E17D-0940-B4AF-64FA194D8611}" vid="{372AE540-E4DF-D749-88AC-F680FD117B23}"/>
    </a:ext>
  </a:extLst>
</a:theme>
</file>

<file path=ppt/theme/theme2.xml><?xml version="1.0" encoding="utf-8"?>
<a:theme xmlns:a="http://schemas.openxmlformats.org/drawingml/2006/main" name="1_Bixby">
  <a:themeElements>
    <a:clrScheme name="Custom 27">
      <a:dk1>
        <a:srgbClr val="052049"/>
      </a:dk1>
      <a:lt1>
        <a:sysClr val="window" lastClr="FFFFFF"/>
      </a:lt1>
      <a:dk2>
        <a:srgbClr val="18A3AC"/>
      </a:dk2>
      <a:lt2>
        <a:srgbClr val="EEECE1"/>
      </a:lt2>
      <a:accent1>
        <a:srgbClr val="178CCB"/>
      </a:accent1>
      <a:accent2>
        <a:srgbClr val="716FB2"/>
      </a:accent2>
      <a:accent3>
        <a:srgbClr val="FFDD00"/>
      </a:accent3>
      <a:accent4>
        <a:srgbClr val="D1D3D3"/>
      </a:accent4>
      <a:accent5>
        <a:srgbClr val="B4B9BF"/>
      </a:accent5>
      <a:accent6>
        <a:srgbClr val="18A3AC"/>
      </a:accent6>
      <a:hlink>
        <a:srgbClr val="18A3AC"/>
      </a:hlink>
      <a:folHlink>
        <a:srgbClr val="5DBFC5"/>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NeueLT Std Lt"/>
            <a:cs typeface="HelveticaNeueLT Std Lt"/>
          </a:defRPr>
        </a:defPPr>
      </a:lstStyle>
    </a:txDef>
  </a:objectDefaults>
  <a:extraClrSchemeLst/>
  <a:extLst>
    <a:ext uri="{05A4C25C-085E-4340-85A3-A5531E510DB2}">
      <thm15:themeFamily xmlns:thm15="http://schemas.microsoft.com/office/thememl/2012/main" name="Bixby" id="{A8322A90-E17D-0940-B4AF-64FA194D8611}" vid="{372AE540-E4DF-D749-88AC-F680FD117B23}"/>
    </a:ext>
  </a:extLst>
</a:theme>
</file>

<file path=ppt/theme/theme3.xml><?xml version="1.0" encoding="utf-8"?>
<a:theme xmlns:a="http://schemas.openxmlformats.org/drawingml/2006/main" name="1_OASH Slide Master">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4.xml><?xml version="1.0" encoding="utf-8"?>
<a:theme xmlns:a="http://schemas.openxmlformats.org/drawingml/2006/main" name="2_OASH Slide Master">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Bixby</Template>
  <TotalTime>21550</TotalTime>
  <Words>8512</Words>
  <Application>Microsoft Office PowerPoint</Application>
  <PresentationFormat>Widescreen</PresentationFormat>
  <Paragraphs>499</Paragraphs>
  <Slides>46</Slides>
  <Notes>44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ＭＳ Ｐゴシック</vt:lpstr>
      <vt:lpstr>.AppleSystemUIFont</vt:lpstr>
      <vt:lpstr>Arial</vt:lpstr>
      <vt:lpstr>Calibri</vt:lpstr>
      <vt:lpstr>Helvetica Light</vt:lpstr>
      <vt:lpstr>Helvetica Neue</vt:lpstr>
      <vt:lpstr>Helvetica Neue Light</vt:lpstr>
      <vt:lpstr>HelveticaNeueLT Std Lt</vt:lpstr>
      <vt:lpstr>Lucida Grande</vt:lpstr>
      <vt:lpstr>Tahoma</vt:lpstr>
      <vt:lpstr>Times New Roman</vt:lpstr>
      <vt:lpstr>Wingdings</vt:lpstr>
      <vt:lpstr>Bixby</vt:lpstr>
      <vt:lpstr>1_Bixby</vt:lpstr>
      <vt:lpstr>1_OASH Slide Master</vt:lpstr>
      <vt:lpstr>2_OASH Slide Master</vt:lpstr>
      <vt:lpstr>HHS Office of Population Affairs Prescribing PrEP in Family Planning Settings </vt:lpstr>
      <vt:lpstr>Welcome!</vt:lpstr>
      <vt:lpstr>Prescribing PrEP in family planning settings</vt:lpstr>
      <vt:lpstr>Disclosures</vt:lpstr>
      <vt:lpstr>Agenda</vt:lpstr>
      <vt:lpstr>A PrEP primer</vt:lpstr>
      <vt:lpstr>Identifying PrEP candidates</vt:lpstr>
      <vt:lpstr>CDC: Indications for PrEP in MSM</vt:lpstr>
      <vt:lpstr>CDC: Indications for people who inject drugs</vt:lpstr>
      <vt:lpstr>CDC: Indications for PrEP in women</vt:lpstr>
      <vt:lpstr>STIs are a biomarker for HIV vulnerability</vt:lpstr>
      <vt:lpstr>Challenges of identifying at-risk women</vt:lpstr>
      <vt:lpstr>Screening may be problematic</vt:lpstr>
      <vt:lpstr>Offer universal education, then screen (or just offer!)</vt:lpstr>
      <vt:lpstr>PrEP counseling: overview</vt:lpstr>
      <vt:lpstr>PrEP is one of many HIV prevention options</vt:lpstr>
      <vt:lpstr>Undetectable = Untransmittable Source: Prevention Access Campaign PreventionAccess.org</vt:lpstr>
      <vt:lpstr>Key counseling messages about PrEP</vt:lpstr>
      <vt:lpstr>PrEP is highly effective when taken</vt:lpstr>
      <vt:lpstr>Protective levels in cervical/vaginal tissue require higher adherence.                  Cottrell et all. JID 2016</vt:lpstr>
      <vt:lpstr>Time to protection in the cervix/vagina is longer than in the rectum         No pericoital PrEP dosing for vaginal exposures!</vt:lpstr>
      <vt:lpstr>PrEP is safe and well tolerated</vt:lpstr>
      <vt:lpstr>You think PrEP might be right for a patient. Now what?</vt:lpstr>
      <vt:lpstr>Take a history</vt:lpstr>
      <vt:lpstr>Laboratory testing</vt:lpstr>
      <vt:lpstr>Establishing HIV status before PrEP initiation</vt:lpstr>
      <vt:lpstr>Prescribing PrEP</vt:lpstr>
      <vt:lpstr>Follow-up care for patients on PrEP</vt:lpstr>
      <vt:lpstr>STI testing</vt:lpstr>
      <vt:lpstr>Discontinuing PrEP</vt:lpstr>
      <vt:lpstr>Prescribing PrEP to specific populations</vt:lpstr>
      <vt:lpstr>PrEP is safe for adolescents.</vt:lpstr>
      <vt:lpstr>PrEP is safe for transgender individuals.</vt:lpstr>
      <vt:lpstr>Offering PrEP peri-conception, in pregnancy &amp; lactation is supported by data &amp; guidelines.</vt:lpstr>
      <vt:lpstr>Why are pregnancy intentions critical to HIV prevention decisions?</vt:lpstr>
      <vt:lpstr>PrEP is safe in pregnancy.</vt:lpstr>
      <vt:lpstr>PrEP is safe during lactation.</vt:lpstr>
      <vt:lpstr>PrEP is one of many safer conception options.</vt:lpstr>
      <vt:lpstr>PEP (post-exposure prophylaxis)</vt:lpstr>
      <vt:lpstr>Prescribing PEP</vt:lpstr>
      <vt:lpstr>PEP in pregnancy</vt:lpstr>
      <vt:lpstr>Resources</vt:lpstr>
      <vt:lpstr>Guidelines</vt:lpstr>
      <vt:lpstr>Provides clinicians of all experience levels with cost-free, confidential, timely, expert responses to questions on:</vt:lpstr>
      <vt:lpstr>Questions?   Feel free to contact me: dominika.seidman@ucsf.edu</vt:lpstr>
      <vt:lpstr>OPA PrEP Training Webinar Series</vt:lpstr>
    </vt:vector>
  </TitlesOfParts>
  <Company>OPA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Prescribing PrEP in Family Planning Settings</dc:title>
  <dc:subject>PrEP in family planning settings</dc:subject>
  <dc:creator>Seidman, Dominika</dc:creator>
  <cp:keywords>PrEP, PEP, family planning</cp:keywords>
  <cp:lastModifiedBy>Mary McCrimmon</cp:lastModifiedBy>
  <cp:revision>284</cp:revision>
  <dcterms:created xsi:type="dcterms:W3CDTF">2017-09-07T18:07:07Z</dcterms:created>
  <dcterms:modified xsi:type="dcterms:W3CDTF">2019-05-31T20:17:09Z</dcterms:modified>
</cp:coreProperties>
</file>