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4.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5.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6.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7.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 id="2147483670" r:id="rId5"/>
    <p:sldMasterId id="2147483676" r:id="rId6"/>
    <p:sldMasterId id="2147483682" r:id="rId7"/>
    <p:sldMasterId id="2147483688" r:id="rId8"/>
    <p:sldMasterId id="2147483694" r:id="rId9"/>
    <p:sldMasterId id="2147483700" r:id="rId10"/>
    <p:sldMasterId id="2147483706" r:id="rId11"/>
  </p:sldMasterIdLst>
  <p:notesMasterIdLst>
    <p:notesMasterId r:id="rId47"/>
  </p:notesMasterIdLst>
  <p:handoutMasterIdLst>
    <p:handoutMasterId r:id="rId48"/>
  </p:handoutMasterIdLst>
  <p:sldIdLst>
    <p:sldId id="453" r:id="rId12"/>
    <p:sldId id="454" r:id="rId13"/>
    <p:sldId id="457" r:id="rId14"/>
    <p:sldId id="459" r:id="rId15"/>
    <p:sldId id="456" r:id="rId16"/>
    <p:sldId id="458" r:id="rId17"/>
    <p:sldId id="369" r:id="rId18"/>
    <p:sldId id="402" r:id="rId19"/>
    <p:sldId id="431" r:id="rId20"/>
    <p:sldId id="451" r:id="rId21"/>
    <p:sldId id="460" r:id="rId22"/>
    <p:sldId id="441" r:id="rId23"/>
    <p:sldId id="442" r:id="rId24"/>
    <p:sldId id="416" r:id="rId25"/>
    <p:sldId id="418" r:id="rId26"/>
    <p:sldId id="450" r:id="rId27"/>
    <p:sldId id="414" r:id="rId28"/>
    <p:sldId id="394" r:id="rId29"/>
    <p:sldId id="443" r:id="rId30"/>
    <p:sldId id="445" r:id="rId31"/>
    <p:sldId id="448" r:id="rId32"/>
    <p:sldId id="438" r:id="rId33"/>
    <p:sldId id="439" r:id="rId34"/>
    <p:sldId id="440" r:id="rId35"/>
    <p:sldId id="444" r:id="rId36"/>
    <p:sldId id="449" r:id="rId37"/>
    <p:sldId id="423" r:id="rId38"/>
    <p:sldId id="426" r:id="rId39"/>
    <p:sldId id="427" r:id="rId40"/>
    <p:sldId id="428" r:id="rId41"/>
    <p:sldId id="429" r:id="rId42"/>
    <p:sldId id="425" r:id="rId43"/>
    <p:sldId id="424" r:id="rId44"/>
    <p:sldId id="430" r:id="rId45"/>
    <p:sldId id="452" r:id="rId46"/>
  </p:sldIdLst>
  <p:sldSz cx="9144000" cy="6858000" type="overhead"/>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mily McCloskey" initials="EM" lastIdx="2" clrIdx="0">
    <p:extLst/>
  </p:cmAuthor>
  <p:cmAuthor id="2" name="Ann E. Lefert" initials="AEL" lastIdx="4" clrIdx="1">
    <p:extLst/>
  </p:cmAuthor>
  <p:cmAuthor id="3" name="Terrance Moore" initials="TM" lastIdx="5" clrIdx="2">
    <p:extLst/>
  </p:cmAuthor>
  <p:cmAuthor id="4" name="Amy Killelea" initials="AK" lastIdx="11" clrIdx="3">
    <p:extLst>
      <p:ext uri="{19B8F6BF-5375-455C-9EA6-DF929625EA0E}">
        <p15:presenceInfo xmlns:p15="http://schemas.microsoft.com/office/powerpoint/2012/main" userId="Amy Killelea" providerId="None"/>
      </p:ext>
    </p:extLst>
  </p:cmAuthor>
  <p:cmAuthor id="5" name="Mary McCrimmon" initials="MM" lastIdx="3" clrIdx="4">
    <p:extLst>
      <p:ext uri="{19B8F6BF-5375-455C-9EA6-DF929625EA0E}">
        <p15:presenceInfo xmlns:p15="http://schemas.microsoft.com/office/powerpoint/2012/main" userId="Mary McCrimmo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E45F1"/>
    <a:srgbClr val="008FC5"/>
    <a:srgbClr val="262626"/>
    <a:srgbClr val="008BC3"/>
    <a:srgbClr val="E9564D"/>
    <a:srgbClr val="4DC0AC"/>
    <a:srgbClr val="000000"/>
    <a:srgbClr val="ACE8DC"/>
    <a:srgbClr val="F5DC37"/>
    <a:srgbClr val="9C870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AEC87FA-C1B7-425C-9C14-9518984D5E23}" v="116" dt="2019-05-19T14:08:54.53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95" autoAdjust="0"/>
    <p:restoredTop sz="51273" autoAdjust="0"/>
  </p:normalViewPr>
  <p:slideViewPr>
    <p:cSldViewPr snapToGrid="0">
      <p:cViewPr varScale="1">
        <p:scale>
          <a:sx n="37" d="100"/>
          <a:sy n="37" d="100"/>
        </p:scale>
        <p:origin x="1704" y="60"/>
      </p:cViewPr>
      <p:guideLst>
        <p:guide orient="horz" pos="2160"/>
        <p:guide pos="2880"/>
      </p:guideLst>
    </p:cSldViewPr>
  </p:slideViewPr>
  <p:outlineViewPr>
    <p:cViewPr>
      <p:scale>
        <a:sx n="33" d="100"/>
        <a:sy n="33" d="100"/>
      </p:scale>
      <p:origin x="0" y="-9000"/>
    </p:cViewPr>
  </p:outlineViewPr>
  <p:notesTextViewPr>
    <p:cViewPr>
      <p:scale>
        <a:sx n="1" d="1"/>
        <a:sy n="1" d="1"/>
      </p:scale>
      <p:origin x="0" y="0"/>
    </p:cViewPr>
  </p:notesTextViewPr>
  <p:notesViewPr>
    <p:cSldViewPr snapToGrid="0">
      <p:cViewPr varScale="1">
        <p:scale>
          <a:sx n="61" d="100"/>
          <a:sy n="61" d="100"/>
        </p:scale>
        <p:origin x="2742" y="6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3" Type="http://schemas.openxmlformats.org/officeDocument/2006/relationships/customXml" Target="../customXml/item3.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notesMaster" Target="notesMasters/notesMaster1.xml"/><Relationship Id="rId50"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41" Type="http://schemas.openxmlformats.org/officeDocument/2006/relationships/slide" Target="slides/slide30.xml"/><Relationship Id="rId54"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commentAuthors" Target="commentAuthors.xml"/><Relationship Id="rId10" Type="http://schemas.openxmlformats.org/officeDocument/2006/relationships/slideMaster" Target="slideMasters/slideMaster7.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handoutMaster" Target="handoutMasters/handoutMaster1.xml"/><Relationship Id="rId8" Type="http://schemas.openxmlformats.org/officeDocument/2006/relationships/slideMaster" Target="slideMasters/slideMaster5.xml"/><Relationship Id="rId51"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F6D7685-29E2-436E-9E60-66DCAA5E34CB}" type="doc">
      <dgm:prSet loTypeId="urn:microsoft.com/office/officeart/2005/8/layout/vList5" loCatId="list" qsTypeId="urn:microsoft.com/office/officeart/2005/8/quickstyle/simple1" qsCatId="simple" csTypeId="urn:microsoft.com/office/officeart/2005/8/colors/accent5_2" csCatId="accent5" phldr="1"/>
      <dgm:spPr/>
      <dgm:t>
        <a:bodyPr/>
        <a:lstStyle/>
        <a:p>
          <a:endParaRPr lang="en-US"/>
        </a:p>
      </dgm:t>
    </dgm:pt>
    <dgm:pt modelId="{37D37FB1-FEFB-42C7-8864-DBE8C0B19EB5}">
      <dgm:prSet phldrT="[Text]" custT="1"/>
      <dgm:spPr/>
      <dgm:t>
        <a:bodyPr/>
        <a:lstStyle/>
        <a:p>
          <a:r>
            <a:rPr lang="en-US" sz="2800" dirty="0"/>
            <a:t>Community Health Centers</a:t>
          </a:r>
        </a:p>
      </dgm:t>
    </dgm:pt>
    <dgm:pt modelId="{F27FF40B-F74F-4B79-A8FE-1AF5573D0110}" type="parTrans" cxnId="{3C3A1616-A463-4916-821A-1E0C3BFAA955}">
      <dgm:prSet/>
      <dgm:spPr/>
      <dgm:t>
        <a:bodyPr/>
        <a:lstStyle/>
        <a:p>
          <a:endParaRPr lang="en-US"/>
        </a:p>
      </dgm:t>
    </dgm:pt>
    <dgm:pt modelId="{24FBF72E-9C8D-4486-B7E0-4F8EA955DBB6}" type="sibTrans" cxnId="{3C3A1616-A463-4916-821A-1E0C3BFAA955}">
      <dgm:prSet/>
      <dgm:spPr/>
      <dgm:t>
        <a:bodyPr/>
        <a:lstStyle/>
        <a:p>
          <a:endParaRPr lang="en-US"/>
        </a:p>
      </dgm:t>
    </dgm:pt>
    <dgm:pt modelId="{1DAF465B-63E8-450F-AB5A-AE7E0E17A3D6}">
      <dgm:prSet phldrT="[Text]" custT="1"/>
      <dgm:spPr/>
      <dgm:t>
        <a:bodyPr/>
        <a:lstStyle/>
        <a:p>
          <a:r>
            <a:rPr lang="en-US" sz="2000" dirty="0"/>
            <a:t>Reach into some (but not all) communities at high risk for HIV</a:t>
          </a:r>
        </a:p>
      </dgm:t>
    </dgm:pt>
    <dgm:pt modelId="{7EB2E7E2-AE77-4310-BE0D-7390E5220FF3}" type="parTrans" cxnId="{CB957313-CFD6-4E1B-9571-205ABB12D28B}">
      <dgm:prSet/>
      <dgm:spPr/>
      <dgm:t>
        <a:bodyPr/>
        <a:lstStyle/>
        <a:p>
          <a:endParaRPr lang="en-US"/>
        </a:p>
      </dgm:t>
    </dgm:pt>
    <dgm:pt modelId="{61565B61-05B2-434D-8DFE-B365B20D3622}" type="sibTrans" cxnId="{CB957313-CFD6-4E1B-9571-205ABB12D28B}">
      <dgm:prSet/>
      <dgm:spPr/>
      <dgm:t>
        <a:bodyPr/>
        <a:lstStyle/>
        <a:p>
          <a:endParaRPr lang="en-US"/>
        </a:p>
      </dgm:t>
    </dgm:pt>
    <dgm:pt modelId="{847B3B90-94FF-42A6-8532-9D86AA5AC482}">
      <dgm:prSet phldrT="[Text]" custT="1"/>
      <dgm:spPr/>
      <dgm:t>
        <a:bodyPr/>
        <a:lstStyle/>
        <a:p>
          <a:r>
            <a:rPr lang="en-US" sz="2000" dirty="0"/>
            <a:t>340B savings to fund services for uninsured</a:t>
          </a:r>
        </a:p>
      </dgm:t>
    </dgm:pt>
    <dgm:pt modelId="{6DA8B89F-1942-4450-92B4-F1E08213D76D}" type="parTrans" cxnId="{79657E6B-23F4-403A-8E6C-6E43C51C85F8}">
      <dgm:prSet/>
      <dgm:spPr/>
      <dgm:t>
        <a:bodyPr/>
        <a:lstStyle/>
        <a:p>
          <a:endParaRPr lang="en-US"/>
        </a:p>
      </dgm:t>
    </dgm:pt>
    <dgm:pt modelId="{42E71134-095C-4CAE-808F-4E6E02C7568F}" type="sibTrans" cxnId="{79657E6B-23F4-403A-8E6C-6E43C51C85F8}">
      <dgm:prSet/>
      <dgm:spPr/>
      <dgm:t>
        <a:bodyPr/>
        <a:lstStyle/>
        <a:p>
          <a:endParaRPr lang="en-US"/>
        </a:p>
      </dgm:t>
    </dgm:pt>
    <dgm:pt modelId="{DDBB4EB6-BB53-4336-A0BD-0168FAC678A6}">
      <dgm:prSet phldrT="[Text]" custT="1"/>
      <dgm:spPr/>
      <dgm:t>
        <a:bodyPr/>
        <a:lstStyle/>
        <a:p>
          <a:r>
            <a:rPr lang="en-US" sz="2800" dirty="0"/>
            <a:t>STD Clinics</a:t>
          </a:r>
        </a:p>
      </dgm:t>
    </dgm:pt>
    <dgm:pt modelId="{05C8922E-40DC-4B22-BD88-AB000397B285}" type="parTrans" cxnId="{A20E1E3C-7EEF-45B7-9821-0154F559AABC}">
      <dgm:prSet/>
      <dgm:spPr/>
      <dgm:t>
        <a:bodyPr/>
        <a:lstStyle/>
        <a:p>
          <a:endParaRPr lang="en-US"/>
        </a:p>
      </dgm:t>
    </dgm:pt>
    <dgm:pt modelId="{5C946358-7FC9-4041-B980-5854D20A6758}" type="sibTrans" cxnId="{A20E1E3C-7EEF-45B7-9821-0154F559AABC}">
      <dgm:prSet/>
      <dgm:spPr/>
      <dgm:t>
        <a:bodyPr/>
        <a:lstStyle/>
        <a:p>
          <a:endParaRPr lang="en-US"/>
        </a:p>
      </dgm:t>
    </dgm:pt>
    <dgm:pt modelId="{CAE7C369-63E1-4369-9564-FA5B83F060FC}">
      <dgm:prSet phldrT="[Text]" custT="1"/>
      <dgm:spPr/>
      <dgm:t>
        <a:bodyPr/>
        <a:lstStyle/>
        <a:p>
          <a:r>
            <a:rPr lang="en-US" sz="2000" dirty="0"/>
            <a:t>Deep reach into communities at high risk for HIV</a:t>
          </a:r>
        </a:p>
      </dgm:t>
    </dgm:pt>
    <dgm:pt modelId="{5D134ECD-4B84-4FAD-AE60-900B109189B0}" type="parTrans" cxnId="{6338EED1-BC5A-4B90-ABF8-C90D0066EE7D}">
      <dgm:prSet/>
      <dgm:spPr/>
      <dgm:t>
        <a:bodyPr/>
        <a:lstStyle/>
        <a:p>
          <a:endParaRPr lang="en-US"/>
        </a:p>
      </dgm:t>
    </dgm:pt>
    <dgm:pt modelId="{3EF1AB63-4D90-490D-A4FF-A17105B155CF}" type="sibTrans" cxnId="{6338EED1-BC5A-4B90-ABF8-C90D0066EE7D}">
      <dgm:prSet/>
      <dgm:spPr/>
      <dgm:t>
        <a:bodyPr/>
        <a:lstStyle/>
        <a:p>
          <a:endParaRPr lang="en-US"/>
        </a:p>
      </dgm:t>
    </dgm:pt>
    <dgm:pt modelId="{2B65A021-9DB0-497E-AD0D-C376C28F2E94}">
      <dgm:prSet phldrT="[Text]" custT="1"/>
      <dgm:spPr/>
      <dgm:t>
        <a:bodyPr/>
        <a:lstStyle/>
        <a:p>
          <a:r>
            <a:rPr lang="en-US" sz="2000" dirty="0"/>
            <a:t>340B savings to fund services for uninsured</a:t>
          </a:r>
        </a:p>
      </dgm:t>
    </dgm:pt>
    <dgm:pt modelId="{DF61224A-9BC8-40FB-8688-98FA62053BCE}" type="parTrans" cxnId="{AE2EC64A-42F2-44F7-93B0-6C4CB39E43FA}">
      <dgm:prSet/>
      <dgm:spPr/>
      <dgm:t>
        <a:bodyPr/>
        <a:lstStyle/>
        <a:p>
          <a:endParaRPr lang="en-US"/>
        </a:p>
      </dgm:t>
    </dgm:pt>
    <dgm:pt modelId="{ED3F8CCF-EF0D-4BBD-BE6D-FFD7EFBA29CF}" type="sibTrans" cxnId="{AE2EC64A-42F2-44F7-93B0-6C4CB39E43FA}">
      <dgm:prSet/>
      <dgm:spPr/>
      <dgm:t>
        <a:bodyPr/>
        <a:lstStyle/>
        <a:p>
          <a:endParaRPr lang="en-US"/>
        </a:p>
      </dgm:t>
    </dgm:pt>
    <dgm:pt modelId="{4871574C-49A9-42DA-98BB-DE66576E1EBD}">
      <dgm:prSet phldrT="[Text]" custT="1"/>
      <dgm:spPr/>
      <dgm:t>
        <a:bodyPr/>
        <a:lstStyle/>
        <a:p>
          <a:r>
            <a:rPr lang="en-US" sz="2800" dirty="0"/>
            <a:t>Family Planning Clinics</a:t>
          </a:r>
        </a:p>
      </dgm:t>
    </dgm:pt>
    <dgm:pt modelId="{FADDF55E-17AF-4630-9C1E-BF7B2647F308}" type="parTrans" cxnId="{65CFC518-834E-42A1-9EE7-A18372319442}">
      <dgm:prSet/>
      <dgm:spPr/>
      <dgm:t>
        <a:bodyPr/>
        <a:lstStyle/>
        <a:p>
          <a:endParaRPr lang="en-US"/>
        </a:p>
      </dgm:t>
    </dgm:pt>
    <dgm:pt modelId="{F01CC1B3-7A5B-4545-B35E-8F7EF23F7C91}" type="sibTrans" cxnId="{65CFC518-834E-42A1-9EE7-A18372319442}">
      <dgm:prSet/>
      <dgm:spPr/>
      <dgm:t>
        <a:bodyPr/>
        <a:lstStyle/>
        <a:p>
          <a:endParaRPr lang="en-US"/>
        </a:p>
      </dgm:t>
    </dgm:pt>
    <dgm:pt modelId="{E070AB12-4BB4-4476-A25F-B96A4012DD80}">
      <dgm:prSet phldrT="[Text]" custT="1"/>
      <dgm:spPr/>
      <dgm:t>
        <a:bodyPr/>
        <a:lstStyle/>
        <a:p>
          <a:r>
            <a:rPr lang="en-US" sz="2000" dirty="0"/>
            <a:t>Deep reach into communities at high risk for HIV, particularly women </a:t>
          </a:r>
        </a:p>
      </dgm:t>
    </dgm:pt>
    <dgm:pt modelId="{53B80511-C207-4F4E-A0BC-51F7BAC5B6F7}" type="parTrans" cxnId="{0A96AC6E-11BC-4E0D-A5EA-EC653AA52389}">
      <dgm:prSet/>
      <dgm:spPr/>
      <dgm:t>
        <a:bodyPr/>
        <a:lstStyle/>
        <a:p>
          <a:endParaRPr lang="en-US"/>
        </a:p>
      </dgm:t>
    </dgm:pt>
    <dgm:pt modelId="{565BC685-08AA-4483-9410-13810EF0A95B}" type="sibTrans" cxnId="{0A96AC6E-11BC-4E0D-A5EA-EC653AA52389}">
      <dgm:prSet/>
      <dgm:spPr/>
      <dgm:t>
        <a:bodyPr/>
        <a:lstStyle/>
        <a:p>
          <a:endParaRPr lang="en-US"/>
        </a:p>
      </dgm:t>
    </dgm:pt>
    <dgm:pt modelId="{03D3680B-A8F8-454E-B854-712F676DDC9C}">
      <dgm:prSet phldrT="[Text]" custT="1"/>
      <dgm:spPr/>
      <dgm:t>
        <a:bodyPr/>
        <a:lstStyle/>
        <a:p>
          <a:r>
            <a:rPr lang="en-US" sz="2000" dirty="0"/>
            <a:t>340B savings to fund services for uninsured</a:t>
          </a:r>
        </a:p>
      </dgm:t>
    </dgm:pt>
    <dgm:pt modelId="{5BECD711-F3B2-45FA-9EB0-099F5E0EE52D}" type="parTrans" cxnId="{913AD79B-81BB-465C-9108-344E53C053E7}">
      <dgm:prSet/>
      <dgm:spPr/>
      <dgm:t>
        <a:bodyPr/>
        <a:lstStyle/>
        <a:p>
          <a:endParaRPr lang="en-US"/>
        </a:p>
      </dgm:t>
    </dgm:pt>
    <dgm:pt modelId="{6558A07A-DE00-4D4F-A2AA-815E5185FC5D}" type="sibTrans" cxnId="{913AD79B-81BB-465C-9108-344E53C053E7}">
      <dgm:prSet/>
      <dgm:spPr/>
      <dgm:t>
        <a:bodyPr/>
        <a:lstStyle/>
        <a:p>
          <a:endParaRPr lang="en-US"/>
        </a:p>
      </dgm:t>
    </dgm:pt>
    <dgm:pt modelId="{445407C6-4A32-40DD-ADCA-EBA7DE4D6B1A}">
      <dgm:prSet phldrT="[Text]" custT="1"/>
      <dgm:spPr/>
      <dgm:t>
        <a:bodyPr/>
        <a:lstStyle/>
        <a:p>
          <a:r>
            <a:rPr lang="en-US" sz="2000" dirty="0"/>
            <a:t>Start-up funding needed (cannot use CDC grant to purchase drug)</a:t>
          </a:r>
        </a:p>
      </dgm:t>
    </dgm:pt>
    <dgm:pt modelId="{CD474CE3-8C1D-44E4-973E-6538A2EA7B72}" type="parTrans" cxnId="{33CB5D71-F310-4014-A60E-979264324D8C}">
      <dgm:prSet/>
      <dgm:spPr/>
      <dgm:t>
        <a:bodyPr/>
        <a:lstStyle/>
        <a:p>
          <a:endParaRPr lang="en-US"/>
        </a:p>
      </dgm:t>
    </dgm:pt>
    <dgm:pt modelId="{8EACA3E6-085E-4A92-B4AA-2646B5979276}" type="sibTrans" cxnId="{33CB5D71-F310-4014-A60E-979264324D8C}">
      <dgm:prSet/>
      <dgm:spPr/>
      <dgm:t>
        <a:bodyPr/>
        <a:lstStyle/>
        <a:p>
          <a:endParaRPr lang="en-US"/>
        </a:p>
      </dgm:t>
    </dgm:pt>
    <dgm:pt modelId="{3E85CAA2-5EF7-4C24-8B15-143D7B7E561A}" type="pres">
      <dgm:prSet presAssocID="{5F6D7685-29E2-436E-9E60-66DCAA5E34CB}" presName="Name0" presStyleCnt="0">
        <dgm:presLayoutVars>
          <dgm:dir/>
          <dgm:animLvl val="lvl"/>
          <dgm:resizeHandles val="exact"/>
        </dgm:presLayoutVars>
      </dgm:prSet>
      <dgm:spPr/>
      <dgm:t>
        <a:bodyPr/>
        <a:lstStyle/>
        <a:p>
          <a:endParaRPr lang="en-US"/>
        </a:p>
      </dgm:t>
    </dgm:pt>
    <dgm:pt modelId="{01A2A3F9-85D0-4FB1-887D-5DADB38A5314}" type="pres">
      <dgm:prSet presAssocID="{37D37FB1-FEFB-42C7-8864-DBE8C0B19EB5}" presName="linNode" presStyleCnt="0"/>
      <dgm:spPr/>
    </dgm:pt>
    <dgm:pt modelId="{AD7C4C4E-7B9B-4BA8-9776-60DBD330C3CB}" type="pres">
      <dgm:prSet presAssocID="{37D37FB1-FEFB-42C7-8864-DBE8C0B19EB5}" presName="parentText" presStyleLbl="node1" presStyleIdx="0" presStyleCnt="3">
        <dgm:presLayoutVars>
          <dgm:chMax val="1"/>
          <dgm:bulletEnabled val="1"/>
        </dgm:presLayoutVars>
      </dgm:prSet>
      <dgm:spPr/>
      <dgm:t>
        <a:bodyPr/>
        <a:lstStyle/>
        <a:p>
          <a:endParaRPr lang="en-US"/>
        </a:p>
      </dgm:t>
    </dgm:pt>
    <dgm:pt modelId="{BE20A017-089B-4E3F-AB05-8C8642FF5635}" type="pres">
      <dgm:prSet presAssocID="{37D37FB1-FEFB-42C7-8864-DBE8C0B19EB5}" presName="descendantText" presStyleLbl="alignAccFollowNode1" presStyleIdx="0" presStyleCnt="3">
        <dgm:presLayoutVars>
          <dgm:bulletEnabled val="1"/>
        </dgm:presLayoutVars>
      </dgm:prSet>
      <dgm:spPr/>
      <dgm:t>
        <a:bodyPr/>
        <a:lstStyle/>
        <a:p>
          <a:endParaRPr lang="en-US"/>
        </a:p>
      </dgm:t>
    </dgm:pt>
    <dgm:pt modelId="{05A11A63-21BE-4473-8475-C380D73F7E66}" type="pres">
      <dgm:prSet presAssocID="{24FBF72E-9C8D-4486-B7E0-4F8EA955DBB6}" presName="sp" presStyleCnt="0"/>
      <dgm:spPr/>
    </dgm:pt>
    <dgm:pt modelId="{AFAA6544-DB9B-496F-B99F-89E4887ABA05}" type="pres">
      <dgm:prSet presAssocID="{DDBB4EB6-BB53-4336-A0BD-0168FAC678A6}" presName="linNode" presStyleCnt="0"/>
      <dgm:spPr/>
    </dgm:pt>
    <dgm:pt modelId="{DEA9576E-0205-4B3E-BCEC-E316A0D8780B}" type="pres">
      <dgm:prSet presAssocID="{DDBB4EB6-BB53-4336-A0BD-0168FAC678A6}" presName="parentText" presStyleLbl="node1" presStyleIdx="1" presStyleCnt="3">
        <dgm:presLayoutVars>
          <dgm:chMax val="1"/>
          <dgm:bulletEnabled val="1"/>
        </dgm:presLayoutVars>
      </dgm:prSet>
      <dgm:spPr/>
      <dgm:t>
        <a:bodyPr/>
        <a:lstStyle/>
        <a:p>
          <a:endParaRPr lang="en-US"/>
        </a:p>
      </dgm:t>
    </dgm:pt>
    <dgm:pt modelId="{ADEF31F1-5545-47E7-A2B4-26D4C10238F5}" type="pres">
      <dgm:prSet presAssocID="{DDBB4EB6-BB53-4336-A0BD-0168FAC678A6}" presName="descendantText" presStyleLbl="alignAccFollowNode1" presStyleIdx="1" presStyleCnt="3" custScaleY="138364">
        <dgm:presLayoutVars>
          <dgm:bulletEnabled val="1"/>
        </dgm:presLayoutVars>
      </dgm:prSet>
      <dgm:spPr/>
      <dgm:t>
        <a:bodyPr/>
        <a:lstStyle/>
        <a:p>
          <a:endParaRPr lang="en-US"/>
        </a:p>
      </dgm:t>
    </dgm:pt>
    <dgm:pt modelId="{B135A88A-F612-47A8-AB9E-439F4756E88A}" type="pres">
      <dgm:prSet presAssocID="{5C946358-7FC9-4041-B980-5854D20A6758}" presName="sp" presStyleCnt="0"/>
      <dgm:spPr/>
    </dgm:pt>
    <dgm:pt modelId="{5D53A606-5D8E-446F-84C4-766317954DD7}" type="pres">
      <dgm:prSet presAssocID="{4871574C-49A9-42DA-98BB-DE66576E1EBD}" presName="linNode" presStyleCnt="0"/>
      <dgm:spPr/>
    </dgm:pt>
    <dgm:pt modelId="{9CB2BA4D-062B-4ABE-B8CF-E8EB21AB8873}" type="pres">
      <dgm:prSet presAssocID="{4871574C-49A9-42DA-98BB-DE66576E1EBD}" presName="parentText" presStyleLbl="node1" presStyleIdx="2" presStyleCnt="3">
        <dgm:presLayoutVars>
          <dgm:chMax val="1"/>
          <dgm:bulletEnabled val="1"/>
        </dgm:presLayoutVars>
      </dgm:prSet>
      <dgm:spPr/>
      <dgm:t>
        <a:bodyPr/>
        <a:lstStyle/>
        <a:p>
          <a:endParaRPr lang="en-US"/>
        </a:p>
      </dgm:t>
    </dgm:pt>
    <dgm:pt modelId="{4433F02B-2F9C-423B-8784-AFC53B861962}" type="pres">
      <dgm:prSet presAssocID="{4871574C-49A9-42DA-98BB-DE66576E1EBD}" presName="descendantText" presStyleLbl="alignAccFollowNode1" presStyleIdx="2" presStyleCnt="3">
        <dgm:presLayoutVars>
          <dgm:bulletEnabled val="1"/>
        </dgm:presLayoutVars>
      </dgm:prSet>
      <dgm:spPr/>
      <dgm:t>
        <a:bodyPr/>
        <a:lstStyle/>
        <a:p>
          <a:endParaRPr lang="en-US"/>
        </a:p>
      </dgm:t>
    </dgm:pt>
  </dgm:ptLst>
  <dgm:cxnLst>
    <dgm:cxn modelId="{B10FED65-3853-4ADC-B5D8-F00C361E55C4}" type="presOf" srcId="{847B3B90-94FF-42A6-8532-9D86AA5AC482}" destId="{BE20A017-089B-4E3F-AB05-8C8642FF5635}" srcOrd="0" destOrd="1" presId="urn:microsoft.com/office/officeart/2005/8/layout/vList5"/>
    <dgm:cxn modelId="{3C3A1616-A463-4916-821A-1E0C3BFAA955}" srcId="{5F6D7685-29E2-436E-9E60-66DCAA5E34CB}" destId="{37D37FB1-FEFB-42C7-8864-DBE8C0B19EB5}" srcOrd="0" destOrd="0" parTransId="{F27FF40B-F74F-4B79-A8FE-1AF5573D0110}" sibTransId="{24FBF72E-9C8D-4486-B7E0-4F8EA955DBB6}"/>
    <dgm:cxn modelId="{A34C94A1-5FEC-4869-9C2A-D1B5D2CEC60E}" type="presOf" srcId="{1DAF465B-63E8-450F-AB5A-AE7E0E17A3D6}" destId="{BE20A017-089B-4E3F-AB05-8C8642FF5635}" srcOrd="0" destOrd="0" presId="urn:microsoft.com/office/officeart/2005/8/layout/vList5"/>
    <dgm:cxn modelId="{499D8772-4E62-4A5E-A404-D44B24260174}" type="presOf" srcId="{5F6D7685-29E2-436E-9E60-66DCAA5E34CB}" destId="{3E85CAA2-5EF7-4C24-8B15-143D7B7E561A}" srcOrd="0" destOrd="0" presId="urn:microsoft.com/office/officeart/2005/8/layout/vList5"/>
    <dgm:cxn modelId="{33CB5D71-F310-4014-A60E-979264324D8C}" srcId="{DDBB4EB6-BB53-4336-A0BD-0168FAC678A6}" destId="{445407C6-4A32-40DD-ADCA-EBA7DE4D6B1A}" srcOrd="2" destOrd="0" parTransId="{CD474CE3-8C1D-44E4-973E-6538A2EA7B72}" sibTransId="{8EACA3E6-085E-4A92-B4AA-2646B5979276}"/>
    <dgm:cxn modelId="{6842B656-22FF-45BF-B993-6C2DEF58BB30}" type="presOf" srcId="{37D37FB1-FEFB-42C7-8864-DBE8C0B19EB5}" destId="{AD7C4C4E-7B9B-4BA8-9776-60DBD330C3CB}" srcOrd="0" destOrd="0" presId="urn:microsoft.com/office/officeart/2005/8/layout/vList5"/>
    <dgm:cxn modelId="{65CFC518-834E-42A1-9EE7-A18372319442}" srcId="{5F6D7685-29E2-436E-9E60-66DCAA5E34CB}" destId="{4871574C-49A9-42DA-98BB-DE66576E1EBD}" srcOrd="2" destOrd="0" parTransId="{FADDF55E-17AF-4630-9C1E-BF7B2647F308}" sibTransId="{F01CC1B3-7A5B-4545-B35E-8F7EF23F7C91}"/>
    <dgm:cxn modelId="{A20E1E3C-7EEF-45B7-9821-0154F559AABC}" srcId="{5F6D7685-29E2-436E-9E60-66DCAA5E34CB}" destId="{DDBB4EB6-BB53-4336-A0BD-0168FAC678A6}" srcOrd="1" destOrd="0" parTransId="{05C8922E-40DC-4B22-BD88-AB000397B285}" sibTransId="{5C946358-7FC9-4041-B980-5854D20A6758}"/>
    <dgm:cxn modelId="{4E49B01B-3153-419D-A44D-36B178D5D0FA}" type="presOf" srcId="{03D3680B-A8F8-454E-B854-712F676DDC9C}" destId="{4433F02B-2F9C-423B-8784-AFC53B861962}" srcOrd="0" destOrd="1" presId="urn:microsoft.com/office/officeart/2005/8/layout/vList5"/>
    <dgm:cxn modelId="{CB957313-CFD6-4E1B-9571-205ABB12D28B}" srcId="{37D37FB1-FEFB-42C7-8864-DBE8C0B19EB5}" destId="{1DAF465B-63E8-450F-AB5A-AE7E0E17A3D6}" srcOrd="0" destOrd="0" parTransId="{7EB2E7E2-AE77-4310-BE0D-7390E5220FF3}" sibTransId="{61565B61-05B2-434D-8DFE-B365B20D3622}"/>
    <dgm:cxn modelId="{203EF7C3-D80A-4068-8646-5AF830C208F3}" type="presOf" srcId="{2B65A021-9DB0-497E-AD0D-C376C28F2E94}" destId="{ADEF31F1-5545-47E7-A2B4-26D4C10238F5}" srcOrd="0" destOrd="1" presId="urn:microsoft.com/office/officeart/2005/8/layout/vList5"/>
    <dgm:cxn modelId="{6338EED1-BC5A-4B90-ABF8-C90D0066EE7D}" srcId="{DDBB4EB6-BB53-4336-A0BD-0168FAC678A6}" destId="{CAE7C369-63E1-4369-9564-FA5B83F060FC}" srcOrd="0" destOrd="0" parTransId="{5D134ECD-4B84-4FAD-AE60-900B109189B0}" sibTransId="{3EF1AB63-4D90-490D-A4FF-A17105B155CF}"/>
    <dgm:cxn modelId="{E4DD7EAC-0F2C-44EF-9281-E5C7D57A7D5C}" type="presOf" srcId="{DDBB4EB6-BB53-4336-A0BD-0168FAC678A6}" destId="{DEA9576E-0205-4B3E-BCEC-E316A0D8780B}" srcOrd="0" destOrd="0" presId="urn:microsoft.com/office/officeart/2005/8/layout/vList5"/>
    <dgm:cxn modelId="{0A96AC6E-11BC-4E0D-A5EA-EC653AA52389}" srcId="{4871574C-49A9-42DA-98BB-DE66576E1EBD}" destId="{E070AB12-4BB4-4476-A25F-B96A4012DD80}" srcOrd="0" destOrd="0" parTransId="{53B80511-C207-4F4E-A0BC-51F7BAC5B6F7}" sibTransId="{565BC685-08AA-4483-9410-13810EF0A95B}"/>
    <dgm:cxn modelId="{0B8B3055-961E-4E25-805D-1D7AABCF9F16}" type="presOf" srcId="{4871574C-49A9-42DA-98BB-DE66576E1EBD}" destId="{9CB2BA4D-062B-4ABE-B8CF-E8EB21AB8873}" srcOrd="0" destOrd="0" presId="urn:microsoft.com/office/officeart/2005/8/layout/vList5"/>
    <dgm:cxn modelId="{913AD79B-81BB-465C-9108-344E53C053E7}" srcId="{4871574C-49A9-42DA-98BB-DE66576E1EBD}" destId="{03D3680B-A8F8-454E-B854-712F676DDC9C}" srcOrd="1" destOrd="0" parTransId="{5BECD711-F3B2-45FA-9EB0-099F5E0EE52D}" sibTransId="{6558A07A-DE00-4D4F-A2AA-815E5185FC5D}"/>
    <dgm:cxn modelId="{89C66D9B-4DD0-4400-BC46-B26F72679825}" type="presOf" srcId="{445407C6-4A32-40DD-ADCA-EBA7DE4D6B1A}" destId="{ADEF31F1-5545-47E7-A2B4-26D4C10238F5}" srcOrd="0" destOrd="2" presId="urn:microsoft.com/office/officeart/2005/8/layout/vList5"/>
    <dgm:cxn modelId="{79657E6B-23F4-403A-8E6C-6E43C51C85F8}" srcId="{37D37FB1-FEFB-42C7-8864-DBE8C0B19EB5}" destId="{847B3B90-94FF-42A6-8532-9D86AA5AC482}" srcOrd="1" destOrd="0" parTransId="{6DA8B89F-1942-4450-92B4-F1E08213D76D}" sibTransId="{42E71134-095C-4CAE-808F-4E6E02C7568F}"/>
    <dgm:cxn modelId="{90963BDB-916D-4927-B268-DAF211E4FC4A}" type="presOf" srcId="{CAE7C369-63E1-4369-9564-FA5B83F060FC}" destId="{ADEF31F1-5545-47E7-A2B4-26D4C10238F5}" srcOrd="0" destOrd="0" presId="urn:microsoft.com/office/officeart/2005/8/layout/vList5"/>
    <dgm:cxn modelId="{AE2EC64A-42F2-44F7-93B0-6C4CB39E43FA}" srcId="{DDBB4EB6-BB53-4336-A0BD-0168FAC678A6}" destId="{2B65A021-9DB0-497E-AD0D-C376C28F2E94}" srcOrd="1" destOrd="0" parTransId="{DF61224A-9BC8-40FB-8688-98FA62053BCE}" sibTransId="{ED3F8CCF-EF0D-4BBD-BE6D-FFD7EFBA29CF}"/>
    <dgm:cxn modelId="{A8CA5E67-36F5-44F2-82F8-7457CB7ACD1D}" type="presOf" srcId="{E070AB12-4BB4-4476-A25F-B96A4012DD80}" destId="{4433F02B-2F9C-423B-8784-AFC53B861962}" srcOrd="0" destOrd="0" presId="urn:microsoft.com/office/officeart/2005/8/layout/vList5"/>
    <dgm:cxn modelId="{E9AE52F9-5ECC-4A0F-AAA4-96BB2544F4C3}" type="presParOf" srcId="{3E85CAA2-5EF7-4C24-8B15-143D7B7E561A}" destId="{01A2A3F9-85D0-4FB1-887D-5DADB38A5314}" srcOrd="0" destOrd="0" presId="urn:microsoft.com/office/officeart/2005/8/layout/vList5"/>
    <dgm:cxn modelId="{208FD9D6-2CBE-4E19-8540-5B3266A9DC89}" type="presParOf" srcId="{01A2A3F9-85D0-4FB1-887D-5DADB38A5314}" destId="{AD7C4C4E-7B9B-4BA8-9776-60DBD330C3CB}" srcOrd="0" destOrd="0" presId="urn:microsoft.com/office/officeart/2005/8/layout/vList5"/>
    <dgm:cxn modelId="{85C83DBA-BDD6-4CB9-B571-AC0935D07309}" type="presParOf" srcId="{01A2A3F9-85D0-4FB1-887D-5DADB38A5314}" destId="{BE20A017-089B-4E3F-AB05-8C8642FF5635}" srcOrd="1" destOrd="0" presId="urn:microsoft.com/office/officeart/2005/8/layout/vList5"/>
    <dgm:cxn modelId="{C0EBB7FE-0FC5-4CFF-B8BE-6B0051F5831F}" type="presParOf" srcId="{3E85CAA2-5EF7-4C24-8B15-143D7B7E561A}" destId="{05A11A63-21BE-4473-8475-C380D73F7E66}" srcOrd="1" destOrd="0" presId="urn:microsoft.com/office/officeart/2005/8/layout/vList5"/>
    <dgm:cxn modelId="{7828076F-4453-443C-A225-C2659E1C4F3E}" type="presParOf" srcId="{3E85CAA2-5EF7-4C24-8B15-143D7B7E561A}" destId="{AFAA6544-DB9B-496F-B99F-89E4887ABA05}" srcOrd="2" destOrd="0" presId="urn:microsoft.com/office/officeart/2005/8/layout/vList5"/>
    <dgm:cxn modelId="{A3821AD2-8561-454B-B248-8E7E520D956B}" type="presParOf" srcId="{AFAA6544-DB9B-496F-B99F-89E4887ABA05}" destId="{DEA9576E-0205-4B3E-BCEC-E316A0D8780B}" srcOrd="0" destOrd="0" presId="urn:microsoft.com/office/officeart/2005/8/layout/vList5"/>
    <dgm:cxn modelId="{6B737417-D1EA-4894-BD1C-76E9C51F7F06}" type="presParOf" srcId="{AFAA6544-DB9B-496F-B99F-89E4887ABA05}" destId="{ADEF31F1-5545-47E7-A2B4-26D4C10238F5}" srcOrd="1" destOrd="0" presId="urn:microsoft.com/office/officeart/2005/8/layout/vList5"/>
    <dgm:cxn modelId="{C23E6612-A636-42C4-A474-87676C26058C}" type="presParOf" srcId="{3E85CAA2-5EF7-4C24-8B15-143D7B7E561A}" destId="{B135A88A-F612-47A8-AB9E-439F4756E88A}" srcOrd="3" destOrd="0" presId="urn:microsoft.com/office/officeart/2005/8/layout/vList5"/>
    <dgm:cxn modelId="{5ED8539E-A652-4AA3-B043-0396843BA63C}" type="presParOf" srcId="{3E85CAA2-5EF7-4C24-8B15-143D7B7E561A}" destId="{5D53A606-5D8E-446F-84C4-766317954DD7}" srcOrd="4" destOrd="0" presId="urn:microsoft.com/office/officeart/2005/8/layout/vList5"/>
    <dgm:cxn modelId="{A69594B9-C02C-429E-A39D-EEF6B89DA5AC}" type="presParOf" srcId="{5D53A606-5D8E-446F-84C4-766317954DD7}" destId="{9CB2BA4D-062B-4ABE-B8CF-E8EB21AB8873}" srcOrd="0" destOrd="0" presId="urn:microsoft.com/office/officeart/2005/8/layout/vList5"/>
    <dgm:cxn modelId="{9F74DD00-C77E-4864-8775-5DA338A740B1}" type="presParOf" srcId="{5D53A606-5D8E-446F-84C4-766317954DD7}" destId="{4433F02B-2F9C-423B-8784-AFC53B861962}"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E8D2A16-02A4-4A40-8122-5C09D444C8FB}" type="doc">
      <dgm:prSet loTypeId="urn:microsoft.com/office/officeart/2005/8/layout/vList5" loCatId="list" qsTypeId="urn:microsoft.com/office/officeart/2005/8/quickstyle/simple1" qsCatId="simple" csTypeId="urn:microsoft.com/office/officeart/2005/8/colors/accent5_2" csCatId="accent5" phldr="1"/>
      <dgm:spPr/>
      <dgm:t>
        <a:bodyPr/>
        <a:lstStyle/>
        <a:p>
          <a:endParaRPr lang="en-US"/>
        </a:p>
      </dgm:t>
    </dgm:pt>
    <dgm:pt modelId="{3355D7C7-F67C-47E3-8CED-BC35BBB43A70}">
      <dgm:prSet phldrT="[Text]" custT="1"/>
      <dgm:spPr/>
      <dgm:t>
        <a:bodyPr/>
        <a:lstStyle/>
        <a:p>
          <a:r>
            <a:rPr lang="en-US" sz="3000" dirty="0"/>
            <a:t>Access to </a:t>
          </a:r>
          <a:r>
            <a:rPr lang="en-US" sz="3000" dirty="0" err="1"/>
            <a:t>PrEP</a:t>
          </a:r>
          <a:r>
            <a:rPr lang="en-US" sz="3000" dirty="0"/>
            <a:t> services beyond medication</a:t>
          </a:r>
        </a:p>
      </dgm:t>
    </dgm:pt>
    <dgm:pt modelId="{0819C41C-AE7B-4B01-A15C-8363C0F1875B}" type="parTrans" cxnId="{CDC3F2C4-63EE-4DCC-BEF4-0F40032E9E69}">
      <dgm:prSet/>
      <dgm:spPr/>
      <dgm:t>
        <a:bodyPr/>
        <a:lstStyle/>
        <a:p>
          <a:endParaRPr lang="en-US"/>
        </a:p>
      </dgm:t>
    </dgm:pt>
    <dgm:pt modelId="{6BEE2E98-4646-45A0-AB8A-81CD53CA1A73}" type="sibTrans" cxnId="{CDC3F2C4-63EE-4DCC-BEF4-0F40032E9E69}">
      <dgm:prSet/>
      <dgm:spPr/>
      <dgm:t>
        <a:bodyPr/>
        <a:lstStyle/>
        <a:p>
          <a:endParaRPr lang="en-US"/>
        </a:p>
      </dgm:t>
    </dgm:pt>
    <dgm:pt modelId="{4B556D5A-8676-47AE-A719-EB2B6811C114}">
      <dgm:prSet phldrT="[Text]" custT="1"/>
      <dgm:spPr/>
      <dgm:t>
        <a:bodyPr/>
        <a:lstStyle/>
        <a:p>
          <a:r>
            <a:rPr lang="en-US" sz="2400" dirty="0"/>
            <a:t>Includes HIV, hepatitis, and STI testing at initiation and every three months as well as follow-up provider appointment every three months, all of which should be covered without cost sharing</a:t>
          </a:r>
        </a:p>
      </dgm:t>
    </dgm:pt>
    <dgm:pt modelId="{A4556747-517E-4A74-BE25-2BCA9443F933}" type="parTrans" cxnId="{1CA7897B-FF8E-498E-AC17-79C87E99D9FB}">
      <dgm:prSet/>
      <dgm:spPr/>
      <dgm:t>
        <a:bodyPr/>
        <a:lstStyle/>
        <a:p>
          <a:endParaRPr lang="en-US"/>
        </a:p>
      </dgm:t>
    </dgm:pt>
    <dgm:pt modelId="{65FD6441-3133-487A-8794-1868B66739BB}" type="sibTrans" cxnId="{1CA7897B-FF8E-498E-AC17-79C87E99D9FB}">
      <dgm:prSet/>
      <dgm:spPr/>
      <dgm:t>
        <a:bodyPr/>
        <a:lstStyle/>
        <a:p>
          <a:endParaRPr lang="en-US"/>
        </a:p>
      </dgm:t>
    </dgm:pt>
    <dgm:pt modelId="{593723F8-4C31-4220-B8FB-83F21829B5E2}">
      <dgm:prSet phldrT="[Text]" custT="1"/>
      <dgm:spPr/>
      <dgm:t>
        <a:bodyPr/>
        <a:lstStyle/>
        <a:p>
          <a:r>
            <a:rPr lang="en-US" sz="3000" dirty="0"/>
            <a:t>Access to the medication</a:t>
          </a:r>
        </a:p>
      </dgm:t>
    </dgm:pt>
    <dgm:pt modelId="{FEA200E6-B11D-48A2-9E58-BA5FE9F24649}" type="parTrans" cxnId="{C4C8942A-4AB1-4896-99E5-60A3D30DFD7D}">
      <dgm:prSet/>
      <dgm:spPr/>
      <dgm:t>
        <a:bodyPr/>
        <a:lstStyle/>
        <a:p>
          <a:endParaRPr lang="en-US"/>
        </a:p>
      </dgm:t>
    </dgm:pt>
    <dgm:pt modelId="{0C0A7213-BF49-4661-A46A-99E17AA7A0B4}" type="sibTrans" cxnId="{C4C8942A-4AB1-4896-99E5-60A3D30DFD7D}">
      <dgm:prSet/>
      <dgm:spPr/>
      <dgm:t>
        <a:bodyPr/>
        <a:lstStyle/>
        <a:p>
          <a:endParaRPr lang="en-US"/>
        </a:p>
      </dgm:t>
    </dgm:pt>
    <dgm:pt modelId="{5A936A06-3E8A-4499-95F6-0695A3879CEA}">
      <dgm:prSet phldrT="[Text]" custT="1"/>
      <dgm:spPr/>
      <dgm:t>
        <a:bodyPr/>
        <a:lstStyle/>
        <a:p>
          <a:r>
            <a:rPr lang="en-US" sz="2400" dirty="0"/>
            <a:t>Potential for UM to be used in discriminatory (e.g. prior authorization)</a:t>
          </a:r>
        </a:p>
      </dgm:t>
    </dgm:pt>
    <dgm:pt modelId="{C8BA3138-686F-409A-84BC-6DA56DBFF2DE}" type="parTrans" cxnId="{69C0474C-9E3C-4E2F-A312-A094577309D1}">
      <dgm:prSet/>
      <dgm:spPr/>
      <dgm:t>
        <a:bodyPr/>
        <a:lstStyle/>
        <a:p>
          <a:endParaRPr lang="en-US"/>
        </a:p>
      </dgm:t>
    </dgm:pt>
    <dgm:pt modelId="{E96EB29E-B57A-468C-91DC-3905D7FCF628}" type="sibTrans" cxnId="{69C0474C-9E3C-4E2F-A312-A094577309D1}">
      <dgm:prSet/>
      <dgm:spPr/>
      <dgm:t>
        <a:bodyPr/>
        <a:lstStyle/>
        <a:p>
          <a:endParaRPr lang="en-US"/>
        </a:p>
      </dgm:t>
    </dgm:pt>
    <dgm:pt modelId="{B53FA056-7E9A-4E44-B4B5-8FFA2D8A3B57}">
      <dgm:prSet phldrT="[Text]" custT="1"/>
      <dgm:spPr/>
      <dgm:t>
        <a:bodyPr/>
        <a:lstStyle/>
        <a:p>
          <a:r>
            <a:rPr lang="en-US" sz="2400" dirty="0"/>
            <a:t>Need to anticipate a different </a:t>
          </a:r>
          <a:r>
            <a:rPr lang="en-US" sz="2400" dirty="0" err="1"/>
            <a:t>PrEP</a:t>
          </a:r>
          <a:r>
            <a:rPr lang="en-US" sz="2400" dirty="0"/>
            <a:t> medication landscape in the next 1-2 years (e.g. generic </a:t>
          </a:r>
          <a:r>
            <a:rPr lang="en-US" sz="2400" dirty="0" err="1"/>
            <a:t>PreP</a:t>
          </a:r>
          <a:r>
            <a:rPr lang="en-US" sz="2400" dirty="0"/>
            <a:t>, long-acting injection)</a:t>
          </a:r>
        </a:p>
      </dgm:t>
    </dgm:pt>
    <dgm:pt modelId="{678E8BFC-A777-4AF2-9F46-F4250DED90AF}" type="parTrans" cxnId="{DFF40D5B-0C66-4BA2-867E-754C702E8A8F}">
      <dgm:prSet/>
      <dgm:spPr/>
      <dgm:t>
        <a:bodyPr/>
        <a:lstStyle/>
        <a:p>
          <a:endParaRPr lang="en-US"/>
        </a:p>
      </dgm:t>
    </dgm:pt>
    <dgm:pt modelId="{E69322ED-1BAE-44F1-A3E4-0382A6C94B90}" type="sibTrans" cxnId="{DFF40D5B-0C66-4BA2-867E-754C702E8A8F}">
      <dgm:prSet/>
      <dgm:spPr/>
      <dgm:t>
        <a:bodyPr/>
        <a:lstStyle/>
        <a:p>
          <a:endParaRPr lang="en-US"/>
        </a:p>
      </dgm:t>
    </dgm:pt>
    <dgm:pt modelId="{456945ED-6ECE-47C7-9DA9-0B4CB1269791}" type="pres">
      <dgm:prSet presAssocID="{7E8D2A16-02A4-4A40-8122-5C09D444C8FB}" presName="Name0" presStyleCnt="0">
        <dgm:presLayoutVars>
          <dgm:dir/>
          <dgm:animLvl val="lvl"/>
          <dgm:resizeHandles val="exact"/>
        </dgm:presLayoutVars>
      </dgm:prSet>
      <dgm:spPr/>
      <dgm:t>
        <a:bodyPr/>
        <a:lstStyle/>
        <a:p>
          <a:endParaRPr lang="en-US"/>
        </a:p>
      </dgm:t>
    </dgm:pt>
    <dgm:pt modelId="{80D0EF05-3946-4776-AC06-ED4CD3831D12}" type="pres">
      <dgm:prSet presAssocID="{593723F8-4C31-4220-B8FB-83F21829B5E2}" presName="linNode" presStyleCnt="0"/>
      <dgm:spPr/>
    </dgm:pt>
    <dgm:pt modelId="{2D1C2865-1E0F-4F0E-8E2B-49D57392A724}" type="pres">
      <dgm:prSet presAssocID="{593723F8-4C31-4220-B8FB-83F21829B5E2}" presName="parentText" presStyleLbl="node1" presStyleIdx="0" presStyleCnt="2" custScaleX="84082" custScaleY="79282">
        <dgm:presLayoutVars>
          <dgm:chMax val="1"/>
          <dgm:bulletEnabled val="1"/>
        </dgm:presLayoutVars>
      </dgm:prSet>
      <dgm:spPr/>
      <dgm:t>
        <a:bodyPr/>
        <a:lstStyle/>
        <a:p>
          <a:endParaRPr lang="en-US"/>
        </a:p>
      </dgm:t>
    </dgm:pt>
    <dgm:pt modelId="{7C00D475-1ED0-413D-AF43-4DA73182875D}" type="pres">
      <dgm:prSet presAssocID="{593723F8-4C31-4220-B8FB-83F21829B5E2}" presName="descendantText" presStyleLbl="alignAccFollowNode1" presStyleIdx="0" presStyleCnt="2" custScaleY="89009">
        <dgm:presLayoutVars>
          <dgm:bulletEnabled val="1"/>
        </dgm:presLayoutVars>
      </dgm:prSet>
      <dgm:spPr/>
      <dgm:t>
        <a:bodyPr/>
        <a:lstStyle/>
        <a:p>
          <a:endParaRPr lang="en-US"/>
        </a:p>
      </dgm:t>
    </dgm:pt>
    <dgm:pt modelId="{D0EC0ADC-F3CD-433D-A471-CDA20B9C6EAD}" type="pres">
      <dgm:prSet presAssocID="{0C0A7213-BF49-4661-A46A-99E17AA7A0B4}" presName="sp" presStyleCnt="0"/>
      <dgm:spPr/>
    </dgm:pt>
    <dgm:pt modelId="{8922BFD0-BA47-47ED-BDCB-DC3EA4E43A26}" type="pres">
      <dgm:prSet presAssocID="{3355D7C7-F67C-47E3-8CED-BC35BBB43A70}" presName="linNode" presStyleCnt="0"/>
      <dgm:spPr/>
    </dgm:pt>
    <dgm:pt modelId="{FAB409E4-FC47-4D4B-952A-2FCCD328DEE9}" type="pres">
      <dgm:prSet presAssocID="{3355D7C7-F67C-47E3-8CED-BC35BBB43A70}" presName="parentText" presStyleLbl="node1" presStyleIdx="1" presStyleCnt="2" custScaleX="84652" custScaleY="77595">
        <dgm:presLayoutVars>
          <dgm:chMax val="1"/>
          <dgm:bulletEnabled val="1"/>
        </dgm:presLayoutVars>
      </dgm:prSet>
      <dgm:spPr/>
      <dgm:t>
        <a:bodyPr/>
        <a:lstStyle/>
        <a:p>
          <a:endParaRPr lang="en-US"/>
        </a:p>
      </dgm:t>
    </dgm:pt>
    <dgm:pt modelId="{69E2DF95-5140-4800-9BAF-1F811491A01F}" type="pres">
      <dgm:prSet presAssocID="{3355D7C7-F67C-47E3-8CED-BC35BBB43A70}" presName="descendantText" presStyleLbl="alignAccFollowNode1" presStyleIdx="1" presStyleCnt="2" custScaleY="91277">
        <dgm:presLayoutVars>
          <dgm:bulletEnabled val="1"/>
        </dgm:presLayoutVars>
      </dgm:prSet>
      <dgm:spPr/>
      <dgm:t>
        <a:bodyPr/>
        <a:lstStyle/>
        <a:p>
          <a:endParaRPr lang="en-US"/>
        </a:p>
      </dgm:t>
    </dgm:pt>
  </dgm:ptLst>
  <dgm:cxnLst>
    <dgm:cxn modelId="{DFF40D5B-0C66-4BA2-867E-754C702E8A8F}" srcId="{593723F8-4C31-4220-B8FB-83F21829B5E2}" destId="{B53FA056-7E9A-4E44-B4B5-8FFA2D8A3B57}" srcOrd="1" destOrd="0" parTransId="{678E8BFC-A777-4AF2-9F46-F4250DED90AF}" sibTransId="{E69322ED-1BAE-44F1-A3E4-0382A6C94B90}"/>
    <dgm:cxn modelId="{61C41CCB-A508-4764-AB12-F0AB29158495}" type="presOf" srcId="{3355D7C7-F67C-47E3-8CED-BC35BBB43A70}" destId="{FAB409E4-FC47-4D4B-952A-2FCCD328DEE9}" srcOrd="0" destOrd="0" presId="urn:microsoft.com/office/officeart/2005/8/layout/vList5"/>
    <dgm:cxn modelId="{113C138D-00C5-4AFA-A890-02401815228D}" type="presOf" srcId="{7E8D2A16-02A4-4A40-8122-5C09D444C8FB}" destId="{456945ED-6ECE-47C7-9DA9-0B4CB1269791}" srcOrd="0" destOrd="0" presId="urn:microsoft.com/office/officeart/2005/8/layout/vList5"/>
    <dgm:cxn modelId="{61386CA3-8CAE-42B1-97FA-70466615E70E}" type="presOf" srcId="{B53FA056-7E9A-4E44-B4B5-8FFA2D8A3B57}" destId="{7C00D475-1ED0-413D-AF43-4DA73182875D}" srcOrd="0" destOrd="1" presId="urn:microsoft.com/office/officeart/2005/8/layout/vList5"/>
    <dgm:cxn modelId="{69C0474C-9E3C-4E2F-A312-A094577309D1}" srcId="{593723F8-4C31-4220-B8FB-83F21829B5E2}" destId="{5A936A06-3E8A-4499-95F6-0695A3879CEA}" srcOrd="0" destOrd="0" parTransId="{C8BA3138-686F-409A-84BC-6DA56DBFF2DE}" sibTransId="{E96EB29E-B57A-468C-91DC-3905D7FCF628}"/>
    <dgm:cxn modelId="{58034A90-D152-4974-B1C8-AE18C59B8E24}" type="presOf" srcId="{5A936A06-3E8A-4499-95F6-0695A3879CEA}" destId="{7C00D475-1ED0-413D-AF43-4DA73182875D}" srcOrd="0" destOrd="0" presId="urn:microsoft.com/office/officeart/2005/8/layout/vList5"/>
    <dgm:cxn modelId="{CDC3F2C4-63EE-4DCC-BEF4-0F40032E9E69}" srcId="{7E8D2A16-02A4-4A40-8122-5C09D444C8FB}" destId="{3355D7C7-F67C-47E3-8CED-BC35BBB43A70}" srcOrd="1" destOrd="0" parTransId="{0819C41C-AE7B-4B01-A15C-8363C0F1875B}" sibTransId="{6BEE2E98-4646-45A0-AB8A-81CD53CA1A73}"/>
    <dgm:cxn modelId="{C4C8942A-4AB1-4896-99E5-60A3D30DFD7D}" srcId="{7E8D2A16-02A4-4A40-8122-5C09D444C8FB}" destId="{593723F8-4C31-4220-B8FB-83F21829B5E2}" srcOrd="0" destOrd="0" parTransId="{FEA200E6-B11D-48A2-9E58-BA5FE9F24649}" sibTransId="{0C0A7213-BF49-4661-A46A-99E17AA7A0B4}"/>
    <dgm:cxn modelId="{270FB454-70CF-4D6E-8E57-581B15BA787F}" type="presOf" srcId="{593723F8-4C31-4220-B8FB-83F21829B5E2}" destId="{2D1C2865-1E0F-4F0E-8E2B-49D57392A724}" srcOrd="0" destOrd="0" presId="urn:microsoft.com/office/officeart/2005/8/layout/vList5"/>
    <dgm:cxn modelId="{1CA7897B-FF8E-498E-AC17-79C87E99D9FB}" srcId="{3355D7C7-F67C-47E3-8CED-BC35BBB43A70}" destId="{4B556D5A-8676-47AE-A719-EB2B6811C114}" srcOrd="0" destOrd="0" parTransId="{A4556747-517E-4A74-BE25-2BCA9443F933}" sibTransId="{65FD6441-3133-487A-8794-1868B66739BB}"/>
    <dgm:cxn modelId="{E8A26F0C-DE57-4EBC-B78C-9C694FD300A5}" type="presOf" srcId="{4B556D5A-8676-47AE-A719-EB2B6811C114}" destId="{69E2DF95-5140-4800-9BAF-1F811491A01F}" srcOrd="0" destOrd="0" presId="urn:microsoft.com/office/officeart/2005/8/layout/vList5"/>
    <dgm:cxn modelId="{0A9C27B8-A650-48B6-8C94-C6BF4E59B7B1}" type="presParOf" srcId="{456945ED-6ECE-47C7-9DA9-0B4CB1269791}" destId="{80D0EF05-3946-4776-AC06-ED4CD3831D12}" srcOrd="0" destOrd="0" presId="urn:microsoft.com/office/officeart/2005/8/layout/vList5"/>
    <dgm:cxn modelId="{859597A0-7F0B-4163-BD5A-A5D7A8D57FE0}" type="presParOf" srcId="{80D0EF05-3946-4776-AC06-ED4CD3831D12}" destId="{2D1C2865-1E0F-4F0E-8E2B-49D57392A724}" srcOrd="0" destOrd="0" presId="urn:microsoft.com/office/officeart/2005/8/layout/vList5"/>
    <dgm:cxn modelId="{DF1B17AC-DA28-4B82-99B0-E5880E0E1BD0}" type="presParOf" srcId="{80D0EF05-3946-4776-AC06-ED4CD3831D12}" destId="{7C00D475-1ED0-413D-AF43-4DA73182875D}" srcOrd="1" destOrd="0" presId="urn:microsoft.com/office/officeart/2005/8/layout/vList5"/>
    <dgm:cxn modelId="{DE2228E9-4D85-400F-A6EC-AB6582F157F7}" type="presParOf" srcId="{456945ED-6ECE-47C7-9DA9-0B4CB1269791}" destId="{D0EC0ADC-F3CD-433D-A471-CDA20B9C6EAD}" srcOrd="1" destOrd="0" presId="urn:microsoft.com/office/officeart/2005/8/layout/vList5"/>
    <dgm:cxn modelId="{BB4B3BF0-29A6-45EC-924D-57730AFBD167}" type="presParOf" srcId="{456945ED-6ECE-47C7-9DA9-0B4CB1269791}" destId="{8922BFD0-BA47-47ED-BDCB-DC3EA4E43A26}" srcOrd="2" destOrd="0" presId="urn:microsoft.com/office/officeart/2005/8/layout/vList5"/>
    <dgm:cxn modelId="{4E20CBDD-C4C3-4A8E-BE82-0BFE940E655D}" type="presParOf" srcId="{8922BFD0-BA47-47ED-BDCB-DC3EA4E43A26}" destId="{FAB409E4-FC47-4D4B-952A-2FCCD328DEE9}" srcOrd="0" destOrd="0" presId="urn:microsoft.com/office/officeart/2005/8/layout/vList5"/>
    <dgm:cxn modelId="{2D51A2EF-050F-4C64-B462-987C3AE501EF}" type="presParOf" srcId="{8922BFD0-BA47-47ED-BDCB-DC3EA4E43A26}" destId="{69E2DF95-5140-4800-9BAF-1F811491A01F}"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E8D2A16-02A4-4A40-8122-5C09D444C8FB}" type="doc">
      <dgm:prSet loTypeId="urn:microsoft.com/office/officeart/2005/8/layout/vList5" loCatId="list" qsTypeId="urn:microsoft.com/office/officeart/2005/8/quickstyle/simple1" qsCatId="simple" csTypeId="urn:microsoft.com/office/officeart/2005/8/colors/accent5_2" csCatId="accent5" phldr="1"/>
      <dgm:spPr/>
      <dgm:t>
        <a:bodyPr/>
        <a:lstStyle/>
        <a:p>
          <a:endParaRPr lang="en-US"/>
        </a:p>
      </dgm:t>
    </dgm:pt>
    <dgm:pt modelId="{1E8D20C2-D9F4-4F59-AEAE-17D584AF05D3}">
      <dgm:prSet phldrT="[Text]" custT="1"/>
      <dgm:spPr/>
      <dgm:t>
        <a:bodyPr/>
        <a:lstStyle/>
        <a:p>
          <a:r>
            <a:rPr lang="en-US" sz="3000" dirty="0"/>
            <a:t>Accounting for different delivery systems for </a:t>
          </a:r>
          <a:r>
            <a:rPr lang="en-US" sz="3000" dirty="0" err="1"/>
            <a:t>PrEP</a:t>
          </a:r>
          <a:endParaRPr lang="en-US" sz="3000" dirty="0"/>
        </a:p>
      </dgm:t>
    </dgm:pt>
    <dgm:pt modelId="{6DE58D08-F63A-453C-89CB-25983387B2DA}" type="parTrans" cxnId="{8BEFD55D-12A5-44A7-92F8-556EEECEE4DC}">
      <dgm:prSet/>
      <dgm:spPr/>
      <dgm:t>
        <a:bodyPr/>
        <a:lstStyle/>
        <a:p>
          <a:endParaRPr lang="en-US"/>
        </a:p>
      </dgm:t>
    </dgm:pt>
    <dgm:pt modelId="{2E4C5B38-4806-4AB9-A8A9-C49AFD35415C}" type="sibTrans" cxnId="{8BEFD55D-12A5-44A7-92F8-556EEECEE4DC}">
      <dgm:prSet/>
      <dgm:spPr/>
      <dgm:t>
        <a:bodyPr/>
        <a:lstStyle/>
        <a:p>
          <a:endParaRPr lang="en-US"/>
        </a:p>
      </dgm:t>
    </dgm:pt>
    <dgm:pt modelId="{6EC094C1-5A3B-4376-B13B-82CA556EEC33}">
      <dgm:prSet phldrT="[Text]" custT="1"/>
      <dgm:spPr/>
      <dgm:t>
        <a:bodyPr/>
        <a:lstStyle/>
        <a:p>
          <a:r>
            <a:rPr lang="en-US" sz="2400" dirty="0" err="1"/>
            <a:t>PrEP</a:t>
          </a:r>
          <a:r>
            <a:rPr lang="en-US" sz="2400" dirty="0"/>
            <a:t> is accessed at a range of provider types, including health department STD clinics, pharmacy distribution models, and tele-medicine programs </a:t>
          </a:r>
        </a:p>
      </dgm:t>
    </dgm:pt>
    <dgm:pt modelId="{4B2AA55B-DED4-4E2E-B717-80A0B2B115B5}" type="parTrans" cxnId="{DDEF89DA-EED2-4753-B0C8-CD863BB1946D}">
      <dgm:prSet/>
      <dgm:spPr/>
      <dgm:t>
        <a:bodyPr/>
        <a:lstStyle/>
        <a:p>
          <a:endParaRPr lang="en-US"/>
        </a:p>
      </dgm:t>
    </dgm:pt>
    <dgm:pt modelId="{869E63C7-244A-4C21-8B7A-D36740175256}" type="sibTrans" cxnId="{DDEF89DA-EED2-4753-B0C8-CD863BB1946D}">
      <dgm:prSet/>
      <dgm:spPr/>
      <dgm:t>
        <a:bodyPr/>
        <a:lstStyle/>
        <a:p>
          <a:endParaRPr lang="en-US"/>
        </a:p>
      </dgm:t>
    </dgm:pt>
    <dgm:pt modelId="{5ABAD375-867F-4765-935F-11A82FED3111}">
      <dgm:prSet phldrT="[Text]" custT="1"/>
      <dgm:spPr/>
      <dgm:t>
        <a:bodyPr/>
        <a:lstStyle/>
        <a:p>
          <a:r>
            <a:rPr lang="en-US" sz="3000" dirty="0"/>
            <a:t>Identifying Individuals at high risk</a:t>
          </a:r>
        </a:p>
      </dgm:t>
    </dgm:pt>
    <dgm:pt modelId="{60402F04-739F-42FC-A839-877F25727F6C}" type="parTrans" cxnId="{8D4D5C4E-F3CF-419D-9573-871A85E36A73}">
      <dgm:prSet/>
      <dgm:spPr/>
      <dgm:t>
        <a:bodyPr/>
        <a:lstStyle/>
        <a:p>
          <a:endParaRPr lang="en-US"/>
        </a:p>
      </dgm:t>
    </dgm:pt>
    <dgm:pt modelId="{C21817A2-7165-44EC-9133-E5A906364439}" type="sibTrans" cxnId="{8D4D5C4E-F3CF-419D-9573-871A85E36A73}">
      <dgm:prSet/>
      <dgm:spPr/>
      <dgm:t>
        <a:bodyPr/>
        <a:lstStyle/>
        <a:p>
          <a:endParaRPr lang="en-US"/>
        </a:p>
      </dgm:t>
    </dgm:pt>
    <dgm:pt modelId="{9AC1E0CC-E4DD-41D6-967E-73EE514CD3D6}">
      <dgm:prSet phldrT="[Text]" custT="1"/>
      <dgm:spPr/>
      <dgm:t>
        <a:bodyPr/>
        <a:lstStyle/>
        <a:p>
          <a:r>
            <a:rPr lang="en-US" sz="2400" dirty="0"/>
            <a:t>Includes heterosexual people, men who have sex with men, and transgender people with a partner living with HIV or other additional risk factors, and individuals who inject drugs</a:t>
          </a:r>
        </a:p>
      </dgm:t>
    </dgm:pt>
    <dgm:pt modelId="{DE8A0698-09F1-47BE-81D4-188D567D6884}" type="parTrans" cxnId="{8D2335A4-ED4B-44DB-9D86-C8F2690EED2B}">
      <dgm:prSet/>
      <dgm:spPr/>
      <dgm:t>
        <a:bodyPr/>
        <a:lstStyle/>
        <a:p>
          <a:endParaRPr lang="en-US"/>
        </a:p>
      </dgm:t>
    </dgm:pt>
    <dgm:pt modelId="{6A88447B-9D76-4C5D-9F30-E6F72A9D36E5}" type="sibTrans" cxnId="{8D2335A4-ED4B-44DB-9D86-C8F2690EED2B}">
      <dgm:prSet/>
      <dgm:spPr/>
      <dgm:t>
        <a:bodyPr/>
        <a:lstStyle/>
        <a:p>
          <a:endParaRPr lang="en-US"/>
        </a:p>
      </dgm:t>
    </dgm:pt>
    <dgm:pt modelId="{456945ED-6ECE-47C7-9DA9-0B4CB1269791}" type="pres">
      <dgm:prSet presAssocID="{7E8D2A16-02A4-4A40-8122-5C09D444C8FB}" presName="Name0" presStyleCnt="0">
        <dgm:presLayoutVars>
          <dgm:dir/>
          <dgm:animLvl val="lvl"/>
          <dgm:resizeHandles val="exact"/>
        </dgm:presLayoutVars>
      </dgm:prSet>
      <dgm:spPr/>
      <dgm:t>
        <a:bodyPr/>
        <a:lstStyle/>
        <a:p>
          <a:endParaRPr lang="en-US"/>
        </a:p>
      </dgm:t>
    </dgm:pt>
    <dgm:pt modelId="{8DCFE148-D914-4F74-9023-C0BC37E578FA}" type="pres">
      <dgm:prSet presAssocID="{5ABAD375-867F-4765-935F-11A82FED3111}" presName="linNode" presStyleCnt="0"/>
      <dgm:spPr/>
    </dgm:pt>
    <dgm:pt modelId="{53114E84-A6CE-41BD-BB48-D286B22A4F47}" type="pres">
      <dgm:prSet presAssocID="{5ABAD375-867F-4765-935F-11A82FED3111}" presName="parentText" presStyleLbl="node1" presStyleIdx="0" presStyleCnt="2" custScaleX="84652" custScaleY="97154">
        <dgm:presLayoutVars>
          <dgm:chMax val="1"/>
          <dgm:bulletEnabled val="1"/>
        </dgm:presLayoutVars>
      </dgm:prSet>
      <dgm:spPr/>
      <dgm:t>
        <a:bodyPr/>
        <a:lstStyle/>
        <a:p>
          <a:endParaRPr lang="en-US"/>
        </a:p>
      </dgm:t>
    </dgm:pt>
    <dgm:pt modelId="{205947BE-178C-49EF-9227-8AEA236E96F9}" type="pres">
      <dgm:prSet presAssocID="{5ABAD375-867F-4765-935F-11A82FED3111}" presName="descendantText" presStyleLbl="alignAccFollowNode1" presStyleIdx="0" presStyleCnt="2">
        <dgm:presLayoutVars>
          <dgm:bulletEnabled val="1"/>
        </dgm:presLayoutVars>
      </dgm:prSet>
      <dgm:spPr/>
      <dgm:t>
        <a:bodyPr/>
        <a:lstStyle/>
        <a:p>
          <a:endParaRPr lang="en-US"/>
        </a:p>
      </dgm:t>
    </dgm:pt>
    <dgm:pt modelId="{662B463C-0948-447A-9883-0C83A270A51C}" type="pres">
      <dgm:prSet presAssocID="{C21817A2-7165-44EC-9133-E5A906364439}" presName="sp" presStyleCnt="0"/>
      <dgm:spPr/>
    </dgm:pt>
    <dgm:pt modelId="{A547A624-8486-473E-813D-785C7693F738}" type="pres">
      <dgm:prSet presAssocID="{1E8D20C2-D9F4-4F59-AEAE-17D584AF05D3}" presName="linNode" presStyleCnt="0"/>
      <dgm:spPr/>
    </dgm:pt>
    <dgm:pt modelId="{54B8EDB3-BB4D-4195-ACC8-77C4E5609948}" type="pres">
      <dgm:prSet presAssocID="{1E8D20C2-D9F4-4F59-AEAE-17D584AF05D3}" presName="parentText" presStyleLbl="node1" presStyleIdx="1" presStyleCnt="2" custScaleX="84652" custScaleY="101379">
        <dgm:presLayoutVars>
          <dgm:chMax val="1"/>
          <dgm:bulletEnabled val="1"/>
        </dgm:presLayoutVars>
      </dgm:prSet>
      <dgm:spPr/>
      <dgm:t>
        <a:bodyPr/>
        <a:lstStyle/>
        <a:p>
          <a:endParaRPr lang="en-US"/>
        </a:p>
      </dgm:t>
    </dgm:pt>
    <dgm:pt modelId="{FB5C4F5A-EBB4-4225-BA75-A86C34E3C8E8}" type="pres">
      <dgm:prSet presAssocID="{1E8D20C2-D9F4-4F59-AEAE-17D584AF05D3}" presName="descendantText" presStyleLbl="alignAccFollowNode1" presStyleIdx="1" presStyleCnt="2">
        <dgm:presLayoutVars>
          <dgm:bulletEnabled val="1"/>
        </dgm:presLayoutVars>
      </dgm:prSet>
      <dgm:spPr/>
      <dgm:t>
        <a:bodyPr/>
        <a:lstStyle/>
        <a:p>
          <a:endParaRPr lang="en-US"/>
        </a:p>
      </dgm:t>
    </dgm:pt>
  </dgm:ptLst>
  <dgm:cxnLst>
    <dgm:cxn modelId="{113C138D-00C5-4AFA-A890-02401815228D}" type="presOf" srcId="{7E8D2A16-02A4-4A40-8122-5C09D444C8FB}" destId="{456945ED-6ECE-47C7-9DA9-0B4CB1269791}" srcOrd="0" destOrd="0" presId="urn:microsoft.com/office/officeart/2005/8/layout/vList5"/>
    <dgm:cxn modelId="{995042CA-7692-47C5-8C84-C094AA880E53}" type="presOf" srcId="{5ABAD375-867F-4765-935F-11A82FED3111}" destId="{53114E84-A6CE-41BD-BB48-D286B22A4F47}" srcOrd="0" destOrd="0" presId="urn:microsoft.com/office/officeart/2005/8/layout/vList5"/>
    <dgm:cxn modelId="{CC22C079-84E9-44CA-AD93-7B45D5D7D54E}" type="presOf" srcId="{1E8D20C2-D9F4-4F59-AEAE-17D584AF05D3}" destId="{54B8EDB3-BB4D-4195-ACC8-77C4E5609948}" srcOrd="0" destOrd="0" presId="urn:microsoft.com/office/officeart/2005/8/layout/vList5"/>
    <dgm:cxn modelId="{247C1E88-AB5F-467B-A679-33790017D658}" type="presOf" srcId="{9AC1E0CC-E4DD-41D6-967E-73EE514CD3D6}" destId="{205947BE-178C-49EF-9227-8AEA236E96F9}" srcOrd="0" destOrd="0" presId="urn:microsoft.com/office/officeart/2005/8/layout/vList5"/>
    <dgm:cxn modelId="{DDEF89DA-EED2-4753-B0C8-CD863BB1946D}" srcId="{1E8D20C2-D9F4-4F59-AEAE-17D584AF05D3}" destId="{6EC094C1-5A3B-4376-B13B-82CA556EEC33}" srcOrd="0" destOrd="0" parTransId="{4B2AA55B-DED4-4E2E-B717-80A0B2B115B5}" sibTransId="{869E63C7-244A-4C21-8B7A-D36740175256}"/>
    <dgm:cxn modelId="{8BEFD55D-12A5-44A7-92F8-556EEECEE4DC}" srcId="{7E8D2A16-02A4-4A40-8122-5C09D444C8FB}" destId="{1E8D20C2-D9F4-4F59-AEAE-17D584AF05D3}" srcOrd="1" destOrd="0" parTransId="{6DE58D08-F63A-453C-89CB-25983387B2DA}" sibTransId="{2E4C5B38-4806-4AB9-A8A9-C49AFD35415C}"/>
    <dgm:cxn modelId="{6B82A434-4B71-4450-95D9-D4EA35AF4317}" type="presOf" srcId="{6EC094C1-5A3B-4376-B13B-82CA556EEC33}" destId="{FB5C4F5A-EBB4-4225-BA75-A86C34E3C8E8}" srcOrd="0" destOrd="0" presId="urn:microsoft.com/office/officeart/2005/8/layout/vList5"/>
    <dgm:cxn modelId="{8D4D5C4E-F3CF-419D-9573-871A85E36A73}" srcId="{7E8D2A16-02A4-4A40-8122-5C09D444C8FB}" destId="{5ABAD375-867F-4765-935F-11A82FED3111}" srcOrd="0" destOrd="0" parTransId="{60402F04-739F-42FC-A839-877F25727F6C}" sibTransId="{C21817A2-7165-44EC-9133-E5A906364439}"/>
    <dgm:cxn modelId="{8D2335A4-ED4B-44DB-9D86-C8F2690EED2B}" srcId="{5ABAD375-867F-4765-935F-11A82FED3111}" destId="{9AC1E0CC-E4DD-41D6-967E-73EE514CD3D6}" srcOrd="0" destOrd="0" parTransId="{DE8A0698-09F1-47BE-81D4-188D567D6884}" sibTransId="{6A88447B-9D76-4C5D-9F30-E6F72A9D36E5}"/>
    <dgm:cxn modelId="{6B92C7AC-0D0B-454D-BFA2-5A186D67DBBC}" type="presParOf" srcId="{456945ED-6ECE-47C7-9DA9-0B4CB1269791}" destId="{8DCFE148-D914-4F74-9023-C0BC37E578FA}" srcOrd="0" destOrd="0" presId="urn:microsoft.com/office/officeart/2005/8/layout/vList5"/>
    <dgm:cxn modelId="{B082965A-E4E4-4221-AE7B-AF6FC1C7D145}" type="presParOf" srcId="{8DCFE148-D914-4F74-9023-C0BC37E578FA}" destId="{53114E84-A6CE-41BD-BB48-D286B22A4F47}" srcOrd="0" destOrd="0" presId="urn:microsoft.com/office/officeart/2005/8/layout/vList5"/>
    <dgm:cxn modelId="{84E4B6F0-DECF-48E2-90E0-6E346E27EAA8}" type="presParOf" srcId="{8DCFE148-D914-4F74-9023-C0BC37E578FA}" destId="{205947BE-178C-49EF-9227-8AEA236E96F9}" srcOrd="1" destOrd="0" presId="urn:microsoft.com/office/officeart/2005/8/layout/vList5"/>
    <dgm:cxn modelId="{C2119DC2-C02F-4845-B3E9-9C744E12754A}" type="presParOf" srcId="{456945ED-6ECE-47C7-9DA9-0B4CB1269791}" destId="{662B463C-0948-447A-9883-0C83A270A51C}" srcOrd="1" destOrd="0" presId="urn:microsoft.com/office/officeart/2005/8/layout/vList5"/>
    <dgm:cxn modelId="{34635585-0252-4AC9-BBA0-CC719FC15B22}" type="presParOf" srcId="{456945ED-6ECE-47C7-9DA9-0B4CB1269791}" destId="{A547A624-8486-473E-813D-785C7693F738}" srcOrd="2" destOrd="0" presId="urn:microsoft.com/office/officeart/2005/8/layout/vList5"/>
    <dgm:cxn modelId="{4D690442-42B0-419A-B46F-B7FCFC895F45}" type="presParOf" srcId="{A547A624-8486-473E-813D-785C7693F738}" destId="{54B8EDB3-BB4D-4195-ACC8-77C4E5609948}" srcOrd="0" destOrd="0" presId="urn:microsoft.com/office/officeart/2005/8/layout/vList5"/>
    <dgm:cxn modelId="{7B98A008-F73E-4BCC-8CDC-F07937E36046}" type="presParOf" srcId="{A547A624-8486-473E-813D-785C7693F738}" destId="{FB5C4F5A-EBB4-4225-BA75-A86C34E3C8E8}"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20A017-089B-4E3F-AB05-8C8642FF5635}">
      <dsp:nvSpPr>
        <dsp:cNvPr id="0" name=""/>
        <dsp:cNvSpPr/>
      </dsp:nvSpPr>
      <dsp:spPr>
        <a:xfrm rot="5400000">
          <a:off x="5337031" y="-2069634"/>
          <a:ext cx="1128311" cy="5554058"/>
        </a:xfrm>
        <a:prstGeom prst="round2SameRect">
          <a:avLst/>
        </a:prstGeom>
        <a:solidFill>
          <a:schemeClr val="accent5">
            <a:alpha val="90000"/>
            <a:tint val="40000"/>
            <a:hueOff val="0"/>
            <a:satOff val="0"/>
            <a:lumOff val="0"/>
            <a:alphaOff val="0"/>
          </a:schemeClr>
        </a:solidFill>
        <a:ln w="12700" cap="flat" cmpd="sng" algn="ctr">
          <a:solidFill>
            <a:schemeClr val="accent5">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t>Reach into some (but not all) communities at high risk for HIV</a:t>
          </a:r>
        </a:p>
        <a:p>
          <a:pPr marL="228600" lvl="1" indent="-228600" algn="l" defTabSz="889000">
            <a:lnSpc>
              <a:spcPct val="90000"/>
            </a:lnSpc>
            <a:spcBef>
              <a:spcPct val="0"/>
            </a:spcBef>
            <a:spcAft>
              <a:spcPct val="15000"/>
            </a:spcAft>
            <a:buChar char="••"/>
          </a:pPr>
          <a:r>
            <a:rPr lang="en-US" sz="2000" kern="1200" dirty="0"/>
            <a:t>340B savings to fund services for uninsured</a:t>
          </a:r>
        </a:p>
      </dsp:txBody>
      <dsp:txXfrm rot="-5400000">
        <a:off x="3124158" y="198319"/>
        <a:ext cx="5498978" cy="1018151"/>
      </dsp:txXfrm>
    </dsp:sp>
    <dsp:sp modelId="{AD7C4C4E-7B9B-4BA8-9776-60DBD330C3CB}">
      <dsp:nvSpPr>
        <dsp:cNvPr id="0" name=""/>
        <dsp:cNvSpPr/>
      </dsp:nvSpPr>
      <dsp:spPr>
        <a:xfrm>
          <a:off x="0" y="2199"/>
          <a:ext cx="3124157" cy="1410389"/>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US" sz="2800" kern="1200" dirty="0"/>
            <a:t>Community Health Centers</a:t>
          </a:r>
        </a:p>
      </dsp:txBody>
      <dsp:txXfrm>
        <a:off x="68850" y="71049"/>
        <a:ext cx="2986457" cy="1272689"/>
      </dsp:txXfrm>
    </dsp:sp>
    <dsp:sp modelId="{ADEF31F1-5545-47E7-A2B4-26D4C10238F5}">
      <dsp:nvSpPr>
        <dsp:cNvPr id="0" name=""/>
        <dsp:cNvSpPr/>
      </dsp:nvSpPr>
      <dsp:spPr>
        <a:xfrm rot="5400000">
          <a:off x="5114835" y="-510619"/>
          <a:ext cx="1561177" cy="5548634"/>
        </a:xfrm>
        <a:prstGeom prst="round2SameRect">
          <a:avLst/>
        </a:prstGeom>
        <a:solidFill>
          <a:schemeClr val="accent5">
            <a:alpha val="90000"/>
            <a:tint val="40000"/>
            <a:hueOff val="0"/>
            <a:satOff val="0"/>
            <a:lumOff val="0"/>
            <a:alphaOff val="0"/>
          </a:schemeClr>
        </a:solidFill>
        <a:ln w="12700" cap="flat" cmpd="sng" algn="ctr">
          <a:solidFill>
            <a:schemeClr val="accent5">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t>Deep reach into communities at high risk for HIV</a:t>
          </a:r>
        </a:p>
        <a:p>
          <a:pPr marL="228600" lvl="1" indent="-228600" algn="l" defTabSz="889000">
            <a:lnSpc>
              <a:spcPct val="90000"/>
            </a:lnSpc>
            <a:spcBef>
              <a:spcPct val="0"/>
            </a:spcBef>
            <a:spcAft>
              <a:spcPct val="15000"/>
            </a:spcAft>
            <a:buChar char="••"/>
          </a:pPr>
          <a:r>
            <a:rPr lang="en-US" sz="2000" kern="1200" dirty="0"/>
            <a:t>340B savings to fund services for uninsured</a:t>
          </a:r>
        </a:p>
        <a:p>
          <a:pPr marL="228600" lvl="1" indent="-228600" algn="l" defTabSz="889000">
            <a:lnSpc>
              <a:spcPct val="90000"/>
            </a:lnSpc>
            <a:spcBef>
              <a:spcPct val="0"/>
            </a:spcBef>
            <a:spcAft>
              <a:spcPct val="15000"/>
            </a:spcAft>
            <a:buChar char="••"/>
          </a:pPr>
          <a:r>
            <a:rPr lang="en-US" sz="2000" kern="1200" dirty="0"/>
            <a:t>Start-up funding needed (cannot use CDC grant to purchase drug)</a:t>
          </a:r>
        </a:p>
      </dsp:txBody>
      <dsp:txXfrm rot="-5400000">
        <a:off x="3121107" y="1559319"/>
        <a:ext cx="5472424" cy="1408757"/>
      </dsp:txXfrm>
    </dsp:sp>
    <dsp:sp modelId="{DEA9576E-0205-4B3E-BCEC-E316A0D8780B}">
      <dsp:nvSpPr>
        <dsp:cNvPr id="0" name=""/>
        <dsp:cNvSpPr/>
      </dsp:nvSpPr>
      <dsp:spPr>
        <a:xfrm>
          <a:off x="0" y="1558502"/>
          <a:ext cx="3121106" cy="1410389"/>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US" sz="2800" kern="1200" dirty="0"/>
            <a:t>STD Clinics</a:t>
          </a:r>
        </a:p>
      </dsp:txBody>
      <dsp:txXfrm>
        <a:off x="68850" y="1627352"/>
        <a:ext cx="2983406" cy="1272689"/>
      </dsp:txXfrm>
    </dsp:sp>
    <dsp:sp modelId="{4433F02B-2F9C-423B-8784-AFC53B861962}">
      <dsp:nvSpPr>
        <dsp:cNvPr id="0" name=""/>
        <dsp:cNvSpPr/>
      </dsp:nvSpPr>
      <dsp:spPr>
        <a:xfrm rot="5400000">
          <a:off x="5337031" y="1042971"/>
          <a:ext cx="1128311" cy="5554058"/>
        </a:xfrm>
        <a:prstGeom prst="round2SameRect">
          <a:avLst/>
        </a:prstGeom>
        <a:solidFill>
          <a:schemeClr val="accent5">
            <a:alpha val="90000"/>
            <a:tint val="40000"/>
            <a:hueOff val="0"/>
            <a:satOff val="0"/>
            <a:lumOff val="0"/>
            <a:alphaOff val="0"/>
          </a:schemeClr>
        </a:solidFill>
        <a:ln w="12700" cap="flat" cmpd="sng" algn="ctr">
          <a:solidFill>
            <a:schemeClr val="accent5">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t>Deep reach into communities at high risk for HIV, particularly women </a:t>
          </a:r>
        </a:p>
        <a:p>
          <a:pPr marL="228600" lvl="1" indent="-228600" algn="l" defTabSz="889000">
            <a:lnSpc>
              <a:spcPct val="90000"/>
            </a:lnSpc>
            <a:spcBef>
              <a:spcPct val="0"/>
            </a:spcBef>
            <a:spcAft>
              <a:spcPct val="15000"/>
            </a:spcAft>
            <a:buChar char="••"/>
          </a:pPr>
          <a:r>
            <a:rPr lang="en-US" sz="2000" kern="1200" dirty="0"/>
            <a:t>340B savings to fund services for uninsured</a:t>
          </a:r>
        </a:p>
      </dsp:txBody>
      <dsp:txXfrm rot="-5400000">
        <a:off x="3124158" y="3310924"/>
        <a:ext cx="5498978" cy="1018151"/>
      </dsp:txXfrm>
    </dsp:sp>
    <dsp:sp modelId="{9CB2BA4D-062B-4ABE-B8CF-E8EB21AB8873}">
      <dsp:nvSpPr>
        <dsp:cNvPr id="0" name=""/>
        <dsp:cNvSpPr/>
      </dsp:nvSpPr>
      <dsp:spPr>
        <a:xfrm>
          <a:off x="0" y="3114805"/>
          <a:ext cx="3124157" cy="1410389"/>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US" sz="2800" kern="1200" dirty="0"/>
            <a:t>Family Planning Clinics</a:t>
          </a:r>
        </a:p>
      </dsp:txBody>
      <dsp:txXfrm>
        <a:off x="68850" y="3183655"/>
        <a:ext cx="2986457" cy="127268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00D475-1ED0-413D-AF43-4DA73182875D}">
      <dsp:nvSpPr>
        <dsp:cNvPr id="0" name=""/>
        <dsp:cNvSpPr/>
      </dsp:nvSpPr>
      <dsp:spPr>
        <a:xfrm rot="5400000">
          <a:off x="4766522" y="-1630386"/>
          <a:ext cx="2293963" cy="5819648"/>
        </a:xfrm>
        <a:prstGeom prst="round2SameRect">
          <a:avLst/>
        </a:prstGeom>
        <a:solidFill>
          <a:schemeClr val="accent5">
            <a:alpha val="90000"/>
            <a:tint val="40000"/>
            <a:hueOff val="0"/>
            <a:satOff val="0"/>
            <a:lumOff val="0"/>
            <a:alphaOff val="0"/>
          </a:schemeClr>
        </a:solidFill>
        <a:ln w="12700" cap="flat" cmpd="sng" algn="ctr">
          <a:solidFill>
            <a:schemeClr val="accent5">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t>Potential for UM to be used in discriminatory (e.g. prior authorization)</a:t>
          </a:r>
        </a:p>
        <a:p>
          <a:pPr marL="228600" lvl="1" indent="-228600" algn="l" defTabSz="1066800">
            <a:lnSpc>
              <a:spcPct val="90000"/>
            </a:lnSpc>
            <a:spcBef>
              <a:spcPct val="0"/>
            </a:spcBef>
            <a:spcAft>
              <a:spcPct val="15000"/>
            </a:spcAft>
            <a:buChar char="••"/>
          </a:pPr>
          <a:r>
            <a:rPr lang="en-US" sz="2400" kern="1200" dirty="0"/>
            <a:t>Need to anticipate a different </a:t>
          </a:r>
          <a:r>
            <a:rPr lang="en-US" sz="2400" kern="1200" dirty="0" err="1"/>
            <a:t>PrEP</a:t>
          </a:r>
          <a:r>
            <a:rPr lang="en-US" sz="2400" kern="1200" dirty="0"/>
            <a:t> medication landscape in the next 1-2 years (e.g. generic </a:t>
          </a:r>
          <a:r>
            <a:rPr lang="en-US" sz="2400" kern="1200" dirty="0" err="1"/>
            <a:t>PreP</a:t>
          </a:r>
          <a:r>
            <a:rPr lang="en-US" sz="2400" kern="1200" dirty="0"/>
            <a:t>, long-acting injection)</a:t>
          </a:r>
        </a:p>
      </dsp:txBody>
      <dsp:txXfrm rot="-5400000">
        <a:off x="3003680" y="244438"/>
        <a:ext cx="5707666" cy="2069999"/>
      </dsp:txXfrm>
    </dsp:sp>
    <dsp:sp modelId="{2D1C2865-1E0F-4F0E-8E2B-49D57392A724}">
      <dsp:nvSpPr>
        <dsp:cNvPr id="0" name=""/>
        <dsp:cNvSpPr/>
      </dsp:nvSpPr>
      <dsp:spPr>
        <a:xfrm>
          <a:off x="251212" y="2389"/>
          <a:ext cx="2752467" cy="2554096"/>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lvl="0" algn="ctr" defTabSz="1333500">
            <a:lnSpc>
              <a:spcPct val="90000"/>
            </a:lnSpc>
            <a:spcBef>
              <a:spcPct val="0"/>
            </a:spcBef>
            <a:spcAft>
              <a:spcPct val="35000"/>
            </a:spcAft>
          </a:pPr>
          <a:r>
            <a:rPr lang="en-US" sz="3000" kern="1200" dirty="0"/>
            <a:t>Access to the medication</a:t>
          </a:r>
        </a:p>
      </dsp:txBody>
      <dsp:txXfrm>
        <a:off x="375893" y="127070"/>
        <a:ext cx="2503105" cy="2304734"/>
      </dsp:txXfrm>
    </dsp:sp>
    <dsp:sp modelId="{69E2DF95-5140-4800-9BAF-1F811491A01F}">
      <dsp:nvSpPr>
        <dsp:cNvPr id="0" name=""/>
        <dsp:cNvSpPr/>
      </dsp:nvSpPr>
      <dsp:spPr>
        <a:xfrm rot="5400000">
          <a:off x="4755955" y="1057612"/>
          <a:ext cx="2352415" cy="5819648"/>
        </a:xfrm>
        <a:prstGeom prst="round2SameRect">
          <a:avLst/>
        </a:prstGeom>
        <a:solidFill>
          <a:schemeClr val="accent5">
            <a:alpha val="90000"/>
            <a:tint val="40000"/>
            <a:hueOff val="0"/>
            <a:satOff val="0"/>
            <a:lumOff val="0"/>
            <a:alphaOff val="0"/>
          </a:schemeClr>
        </a:solidFill>
        <a:ln w="12700" cap="flat" cmpd="sng" algn="ctr">
          <a:solidFill>
            <a:schemeClr val="accent5">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t>Includes HIV, hepatitis, and STI testing at initiation and every three months as well as follow-up provider appointment every three months, all of which should be covered without cost sharing</a:t>
          </a:r>
        </a:p>
      </dsp:txBody>
      <dsp:txXfrm rot="-5400000">
        <a:off x="3022339" y="2906064"/>
        <a:ext cx="5704813" cy="2122745"/>
      </dsp:txXfrm>
    </dsp:sp>
    <dsp:sp modelId="{FAB409E4-FC47-4D4B-952A-2FCCD328DEE9}">
      <dsp:nvSpPr>
        <dsp:cNvPr id="0" name=""/>
        <dsp:cNvSpPr/>
      </dsp:nvSpPr>
      <dsp:spPr>
        <a:xfrm>
          <a:off x="251212" y="2717561"/>
          <a:ext cx="2771127" cy="2499748"/>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lvl="0" algn="ctr" defTabSz="1333500">
            <a:lnSpc>
              <a:spcPct val="90000"/>
            </a:lnSpc>
            <a:spcBef>
              <a:spcPct val="0"/>
            </a:spcBef>
            <a:spcAft>
              <a:spcPct val="35000"/>
            </a:spcAft>
          </a:pPr>
          <a:r>
            <a:rPr lang="en-US" sz="3000" kern="1200" dirty="0"/>
            <a:t>Access to </a:t>
          </a:r>
          <a:r>
            <a:rPr lang="en-US" sz="3000" kern="1200" dirty="0" err="1"/>
            <a:t>PrEP</a:t>
          </a:r>
          <a:r>
            <a:rPr lang="en-US" sz="3000" kern="1200" dirty="0"/>
            <a:t> services beyond medication</a:t>
          </a:r>
        </a:p>
      </dsp:txBody>
      <dsp:txXfrm>
        <a:off x="373240" y="2839589"/>
        <a:ext cx="2527071" cy="225569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5947BE-178C-49EF-9227-8AEA236E96F9}">
      <dsp:nvSpPr>
        <dsp:cNvPr id="0" name=""/>
        <dsp:cNvSpPr/>
      </dsp:nvSpPr>
      <dsp:spPr>
        <a:xfrm rot="5400000">
          <a:off x="4815437" y="-1619034"/>
          <a:ext cx="2051178" cy="5730240"/>
        </a:xfrm>
        <a:prstGeom prst="round2SameRect">
          <a:avLst/>
        </a:prstGeom>
        <a:solidFill>
          <a:schemeClr val="accent5">
            <a:alpha val="90000"/>
            <a:tint val="40000"/>
            <a:hueOff val="0"/>
            <a:satOff val="0"/>
            <a:lumOff val="0"/>
            <a:alphaOff val="0"/>
          </a:schemeClr>
        </a:solidFill>
        <a:ln w="12700" cap="flat" cmpd="sng" algn="ctr">
          <a:solidFill>
            <a:schemeClr val="accent5">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t>Includes heterosexual people, men who have sex with men, and transgender people with a partner living with HIV or other additional risk factors, and individuals who inject drugs</a:t>
          </a:r>
        </a:p>
      </dsp:txBody>
      <dsp:txXfrm rot="-5400000">
        <a:off x="2975906" y="320627"/>
        <a:ext cx="5630110" cy="1850918"/>
      </dsp:txXfrm>
    </dsp:sp>
    <dsp:sp modelId="{53114E84-A6CE-41BD-BB48-D286B22A4F47}">
      <dsp:nvSpPr>
        <dsp:cNvPr id="0" name=""/>
        <dsp:cNvSpPr/>
      </dsp:nvSpPr>
      <dsp:spPr>
        <a:xfrm>
          <a:off x="247352" y="583"/>
          <a:ext cx="2728554" cy="2491003"/>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lvl="0" algn="ctr" defTabSz="1333500">
            <a:lnSpc>
              <a:spcPct val="90000"/>
            </a:lnSpc>
            <a:spcBef>
              <a:spcPct val="0"/>
            </a:spcBef>
            <a:spcAft>
              <a:spcPct val="35000"/>
            </a:spcAft>
          </a:pPr>
          <a:r>
            <a:rPr lang="en-US" sz="3000" kern="1200" dirty="0"/>
            <a:t>Identifying Individuals at high risk</a:t>
          </a:r>
        </a:p>
      </dsp:txBody>
      <dsp:txXfrm>
        <a:off x="368953" y="122184"/>
        <a:ext cx="2485352" cy="2247801"/>
      </dsp:txXfrm>
    </dsp:sp>
    <dsp:sp modelId="{FB5C4F5A-EBB4-4225-BA75-A86C34E3C8E8}">
      <dsp:nvSpPr>
        <dsp:cNvPr id="0" name=""/>
        <dsp:cNvSpPr/>
      </dsp:nvSpPr>
      <dsp:spPr>
        <a:xfrm rot="5400000">
          <a:off x="4809974" y="1057128"/>
          <a:ext cx="2051178" cy="5724644"/>
        </a:xfrm>
        <a:prstGeom prst="round2SameRect">
          <a:avLst/>
        </a:prstGeom>
        <a:solidFill>
          <a:schemeClr val="accent5">
            <a:alpha val="90000"/>
            <a:tint val="40000"/>
            <a:hueOff val="0"/>
            <a:satOff val="0"/>
            <a:lumOff val="0"/>
            <a:alphaOff val="0"/>
          </a:schemeClr>
        </a:solidFill>
        <a:ln w="12700" cap="flat" cmpd="sng" algn="ctr">
          <a:solidFill>
            <a:schemeClr val="accent5">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err="1"/>
            <a:t>PrEP</a:t>
          </a:r>
          <a:r>
            <a:rPr lang="en-US" sz="2400" kern="1200" dirty="0"/>
            <a:t> is accessed at a range of provider types, including health department STD clinics, pharmacy distribution models, and tele-medicine programs </a:t>
          </a:r>
        </a:p>
      </dsp:txBody>
      <dsp:txXfrm rot="-5400000">
        <a:off x="2973241" y="2993991"/>
        <a:ext cx="5624514" cy="1850918"/>
      </dsp:txXfrm>
    </dsp:sp>
    <dsp:sp modelId="{54B8EDB3-BB4D-4195-ACC8-77C4E5609948}">
      <dsp:nvSpPr>
        <dsp:cNvPr id="0" name=""/>
        <dsp:cNvSpPr/>
      </dsp:nvSpPr>
      <dsp:spPr>
        <a:xfrm>
          <a:off x="247352" y="2619785"/>
          <a:ext cx="2725889" cy="259933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lvl="0" algn="ctr" defTabSz="1333500">
            <a:lnSpc>
              <a:spcPct val="90000"/>
            </a:lnSpc>
            <a:spcBef>
              <a:spcPct val="0"/>
            </a:spcBef>
            <a:spcAft>
              <a:spcPct val="35000"/>
            </a:spcAft>
          </a:pPr>
          <a:r>
            <a:rPr lang="en-US" sz="3000" kern="1200" dirty="0"/>
            <a:t>Accounting for different delivery systems for </a:t>
          </a:r>
          <a:r>
            <a:rPr lang="en-US" sz="3000" kern="1200" dirty="0" err="1"/>
            <a:t>PrEP</a:t>
          </a:r>
          <a:endParaRPr lang="en-US" sz="3000" kern="1200" dirty="0"/>
        </a:p>
      </dsp:txBody>
      <dsp:txXfrm>
        <a:off x="374241" y="2746674"/>
        <a:ext cx="2472111" cy="2345552"/>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dirty="0"/>
          </a:p>
        </p:txBody>
      </p:sp>
      <p:sp>
        <p:nvSpPr>
          <p:cNvPr id="3" name="Date Placeholder 2"/>
          <p:cNvSpPr>
            <a:spLocks noGrp="1"/>
          </p:cNvSpPr>
          <p:nvPr>
            <p:ph type="dt" sz="quarter" idx="1"/>
          </p:nvPr>
        </p:nvSpPr>
        <p:spPr>
          <a:xfrm>
            <a:off x="3936768" y="0"/>
            <a:ext cx="3011699" cy="463408"/>
          </a:xfrm>
          <a:prstGeom prst="rect">
            <a:avLst/>
          </a:prstGeom>
        </p:spPr>
        <p:txBody>
          <a:bodyPr vert="horz" lIns="92492" tIns="46246" rIns="92492" bIns="46246" rtlCol="0"/>
          <a:lstStyle>
            <a:lvl1pPr algn="r">
              <a:defRPr sz="1200"/>
            </a:lvl1pPr>
          </a:lstStyle>
          <a:p>
            <a:fld id="{5F5D4082-AE8C-4507-A641-D29CFF98CEA4}" type="datetimeFigureOut">
              <a:rPr lang="en-US" smtClean="0"/>
              <a:t>6/13/2019</a:t>
            </a:fld>
            <a:endParaRPr lang="en-US" dirty="0"/>
          </a:p>
        </p:txBody>
      </p:sp>
      <p:sp>
        <p:nvSpPr>
          <p:cNvPr id="4" name="Footer Placeholder 3"/>
          <p:cNvSpPr>
            <a:spLocks noGrp="1"/>
          </p:cNvSpPr>
          <p:nvPr>
            <p:ph type="ftr" sz="quarter" idx="2"/>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36768" y="8772669"/>
            <a:ext cx="3011699" cy="463407"/>
          </a:xfrm>
          <a:prstGeom prst="rect">
            <a:avLst/>
          </a:prstGeom>
        </p:spPr>
        <p:txBody>
          <a:bodyPr vert="horz" lIns="92492" tIns="46246" rIns="92492" bIns="46246" rtlCol="0" anchor="b"/>
          <a:lstStyle>
            <a:lvl1pPr algn="r">
              <a:defRPr sz="1200"/>
            </a:lvl1pPr>
          </a:lstStyle>
          <a:p>
            <a:fld id="{2320D3C8-AC7D-47EC-96E2-30B873284CEC}" type="slidenum">
              <a:rPr lang="en-US" smtClean="0"/>
              <a:t>‹#›</a:t>
            </a:fld>
            <a:endParaRPr lang="en-US" dirty="0"/>
          </a:p>
        </p:txBody>
      </p:sp>
    </p:spTree>
    <p:extLst>
      <p:ext uri="{BB962C8B-B14F-4D97-AF65-F5344CB8AC3E}">
        <p14:creationId xmlns:p14="http://schemas.microsoft.com/office/powerpoint/2010/main" val="24766704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dirty="0"/>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D249381A-B402-4F2A-B43D-09EC3C10760C}" type="datetimeFigureOut">
              <a:rPr lang="en-US" smtClean="0"/>
              <a:t>6/13/2019</a:t>
            </a:fld>
            <a:endParaRPr lang="en-US" dirty="0"/>
          </a:p>
        </p:txBody>
      </p:sp>
      <p:sp>
        <p:nvSpPr>
          <p:cNvPr id="4" name="Slide Image Placeholder 3"/>
          <p:cNvSpPr>
            <a:spLocks noGrp="1" noRot="1" noChangeAspect="1"/>
          </p:cNvSpPr>
          <p:nvPr>
            <p:ph type="sldImg" idx="2"/>
          </p:nvPr>
        </p:nvSpPr>
        <p:spPr>
          <a:xfrm>
            <a:off x="1397000" y="1154113"/>
            <a:ext cx="4156075" cy="3117850"/>
          </a:xfrm>
          <a:prstGeom prst="rect">
            <a:avLst/>
          </a:prstGeom>
          <a:noFill/>
          <a:ln w="12700">
            <a:solidFill>
              <a:prstClr val="black"/>
            </a:solidFill>
          </a:ln>
        </p:spPr>
        <p:txBody>
          <a:bodyPr vert="horz" lIns="92492" tIns="46246" rIns="92492" bIns="46246" rtlCol="0" anchor="ctr"/>
          <a:lstStyle/>
          <a:p>
            <a:endParaRPr lang="en-US" dirty="0"/>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E7210376-4FB3-4079-A926-CD40E1E62342}" type="slidenum">
              <a:rPr lang="en-US" smtClean="0"/>
              <a:t>‹#›</a:t>
            </a:fld>
            <a:endParaRPr lang="en-US" dirty="0"/>
          </a:p>
        </p:txBody>
      </p:sp>
    </p:spTree>
    <p:extLst>
      <p:ext uri="{BB962C8B-B14F-4D97-AF65-F5344CB8AC3E}">
        <p14:creationId xmlns:p14="http://schemas.microsoft.com/office/powerpoint/2010/main" val="4097342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mailto:akillelea@nastad.org" TargetMode="External"/><Relationship Id="rId2" Type="http://schemas.openxmlformats.org/officeDocument/2006/relationships/slide" Target="../slides/slide35.xml"/><Relationship Id="rId1" Type="http://schemas.openxmlformats.org/officeDocument/2006/relationships/notesMaster" Target="../notesMasters/notesMaster1.xml"/><Relationship Id="rId6" Type="http://schemas.openxmlformats.org/officeDocument/2006/relationships/hyperlink" Target="https://www.cdc.gov/hiv/risk/prep/index.html" TargetMode="External"/><Relationship Id="rId5" Type="http://schemas.openxmlformats.org/officeDocument/2006/relationships/hyperlink" Target="https://aidsvu.org/prep/" TargetMode="External"/><Relationship Id="rId4" Type="http://schemas.openxmlformats.org/officeDocument/2006/relationships/hyperlink" Target="https://www.nastad.org/prepcost-resources/additional-resources"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400" b="1" i="0" u="none" strike="noStrike" kern="1200" cap="none" spc="0" normalizeH="0" baseline="0" noProof="0" dirty="0" smtClean="0">
                <a:ln>
                  <a:noFill/>
                </a:ln>
                <a:solidFill>
                  <a:prstClr val="black"/>
                </a:solidFill>
                <a:effectLst/>
                <a:uLnTx/>
                <a:uFillTx/>
                <a:latin typeface="+mn-lt"/>
                <a:ea typeface="+mn-ea"/>
                <a:cs typeface="+mn-cs"/>
              </a:rPr>
              <a:t>Slide 1</a:t>
            </a: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p>
            <a:pPr marL="171450" indent="-171450">
              <a:buFont typeface="Arial" panose="020B0604020202020204" pitchFamily="34" charset="0"/>
              <a:buChar char="•"/>
            </a:pPr>
            <a:r>
              <a:rPr lang="en-US" dirty="0" smtClean="0"/>
              <a:t>Welcome</a:t>
            </a:r>
            <a:r>
              <a:rPr lang="en-US" baseline="0" dirty="0" smtClean="0"/>
              <a:t> </a:t>
            </a:r>
            <a:r>
              <a:rPr lang="en-US" baseline="0" dirty="0"/>
              <a:t>to today’s webinar, Financing PrEP Services in Family Planning Settings, hosted by the HHS Office of Population Affairs. </a:t>
            </a:r>
            <a:endParaRPr lang="en-US" dirty="0"/>
          </a:p>
        </p:txBody>
      </p:sp>
      <p:sp>
        <p:nvSpPr>
          <p:cNvPr id="4" name="Slide Number Placeholder 3"/>
          <p:cNvSpPr>
            <a:spLocks noGrp="1"/>
          </p:cNvSpPr>
          <p:nvPr>
            <p:ph type="sldNum" sz="quarter" idx="10"/>
          </p:nvPr>
        </p:nvSpPr>
        <p:spPr/>
        <p:txBody>
          <a:bodyPr/>
          <a:lstStyle/>
          <a:p>
            <a:fld id="{31AAEA6F-6A0E-4FE3-A78D-15F87EAF086E}"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22249185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400" b="1" i="0" u="none" strike="noStrike" kern="1200" cap="none" spc="0" normalizeH="0" baseline="0" noProof="0" dirty="0" smtClean="0">
                <a:ln>
                  <a:noFill/>
                </a:ln>
                <a:solidFill>
                  <a:prstClr val="black"/>
                </a:solidFill>
                <a:effectLst/>
                <a:uLnTx/>
                <a:uFillTx/>
                <a:latin typeface="+mn-lt"/>
                <a:ea typeface="+mn-ea"/>
                <a:cs typeface="+mn-cs"/>
              </a:rPr>
              <a:t>Slide 10</a:t>
            </a: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To get started at the beginning, in terms of PrEP as a real opportunity, it really is sort of one stop shop for both the populations who are at highest risk for HIV and are indicated for PrEP, and so what I want to underscore here is that we've got an intervention that is both highly effective, and so I really just want to reiterate the efficacy that was just presented of nearly 99% effective when used regularly at preventing HIV acquisition. </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I do want to note in terms of PrEP, just something that I think is important, that yes it's an antiretroviral medication, but unlike ARVs which are used for treatment, individuals typically aren't on PrEP for a lifetime. </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They may use PrEP for a period of time where they might be at higher risk of HIV, and then stop if those circumstances change, and that makes sense.</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In the most recent studies presented at CROI earlier this year indicated that that average timeframe that someone's on PrEP is about 14 months. It’s an important distinction and an important data piece when we think about financial forecasting, when we think about sustainability models for PrEP access. </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And then just to end with a number in bold print in front of you there, and that's taken the CDC recommendations and the populations that were just described, in terms of who is indicated for PrEP, that ends up being 1.2 million people who are actually indicated for PrEP in the U.S. </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So it’s a significant potential as an HIV prevention tool, and we'll discuss throughout why we have not quite managed to scale up access in a way that really meets the potential of </a:t>
            </a:r>
            <a:r>
              <a:rPr lang="en-US" sz="1200" kern="1200" dirty="0" err="1" smtClean="0">
                <a:solidFill>
                  <a:schemeClr val="tx1"/>
                </a:solidFill>
                <a:effectLst/>
                <a:latin typeface="+mn-lt"/>
                <a:ea typeface="+mn-ea"/>
                <a:cs typeface="+mn-cs"/>
              </a:rPr>
              <a:t>PrEP.</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7210376-4FB3-4079-A926-CD40E1E62342}" type="slidenum">
              <a:rPr lang="en-US" smtClean="0"/>
              <a:t>10</a:t>
            </a:fld>
            <a:endParaRPr lang="en-US" dirty="0"/>
          </a:p>
        </p:txBody>
      </p:sp>
    </p:spTree>
    <p:extLst>
      <p:ext uri="{BB962C8B-B14F-4D97-AF65-F5344CB8AC3E}">
        <p14:creationId xmlns:p14="http://schemas.microsoft.com/office/powerpoint/2010/main" val="38787891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1" kern="1200" dirty="0" smtClean="0">
                <a:solidFill>
                  <a:schemeClr val="tx1"/>
                </a:solidFill>
                <a:effectLst/>
                <a:latin typeface="+mn-lt"/>
                <a:ea typeface="+mn-ea"/>
                <a:cs typeface="+mn-cs"/>
              </a:rPr>
              <a:t>Slide 11</a:t>
            </a:r>
          </a:p>
          <a:p>
            <a:pPr marL="171450" indent="-171450">
              <a:buFont typeface="Arial" panose="020B0604020202020204" pitchFamily="34" charset="0"/>
              <a:buChar char="•"/>
            </a:pPr>
            <a:r>
              <a:rPr lang="en-US" dirty="0" smtClean="0"/>
              <a:t>One of the things to think about at the outset, and many of you may be more familiar or somewhat familiar with the HIV treatment and care landscape, where we've got a fairly sophisticated system mostly built on the foundation of the Ryan White HIV/AIDS Program that is incredibly comprehensive--there are still gaps, to be sure, but a comprehensive safety net for people living with HIV. </a:t>
            </a:r>
          </a:p>
          <a:p>
            <a:pPr marL="171450" indent="-171450">
              <a:buFont typeface="Arial" panose="020B0604020202020204" pitchFamily="34" charset="0"/>
              <a:buChar char="•"/>
            </a:pPr>
            <a:r>
              <a:rPr lang="en-US" dirty="0" smtClean="0"/>
              <a:t>At the outset of this question of PrEP payment, and delivery and access, is a question of why is PrEP different? Why does PrEP pose these financing and cost barriers that are unique in the HIV space? And I think there are actually a couple of reasons.</a:t>
            </a:r>
          </a:p>
          <a:p>
            <a:pPr marL="171450" indent="-171450">
              <a:buFont typeface="Arial" panose="020B0604020202020204" pitchFamily="34" charset="0"/>
              <a:buChar char="•"/>
            </a:pPr>
            <a:r>
              <a:rPr lang="en-US" dirty="0" smtClean="0"/>
              <a:t>First and foremost, we have this financing conundrum when it comes to federal grants. We have two main programs at the federal level when it comes to HIV. </a:t>
            </a:r>
          </a:p>
          <a:p>
            <a:pPr marL="171450" indent="-171450">
              <a:buFont typeface="Arial" panose="020B0604020202020204" pitchFamily="34" charset="0"/>
              <a:buChar char="•"/>
            </a:pPr>
            <a:r>
              <a:rPr lang="en-US" dirty="0" smtClean="0"/>
              <a:t>One is the Ryan White HIV/Aids Program, which I just mentioned, out of the HRSA HIV/AIDS Bureau, which funds care and treatment for people living with HIV, and it's a statutory requirement. You have to be living with HIV to get services under that program. That program houses the AIDS Drug Assistance Program, which is the program for medication access and delivery for uninsured individuals. It is a 340B entity. That is the infrastructure for medication access, but we cannot use that funding for people who are not living with HIV.</a:t>
            </a:r>
          </a:p>
          <a:p>
            <a:pPr marL="171450" indent="-171450">
              <a:buFont typeface="Arial" panose="020B0604020202020204" pitchFamily="34" charset="0"/>
              <a:buChar char="•"/>
            </a:pPr>
            <a:r>
              <a:rPr lang="en-US" dirty="0" smtClean="0"/>
              <a:t>We can use the infrastructure, and we'll learn about how jurisdictions are doing that, but that really is one funding stream that is cut off because of the statutory prohibition. </a:t>
            </a:r>
          </a:p>
          <a:p>
            <a:pPr marL="171450" indent="-171450">
              <a:buFont typeface="Arial" panose="020B0604020202020204" pitchFamily="34" charset="0"/>
              <a:buChar char="•"/>
            </a:pPr>
            <a:r>
              <a:rPr lang="en-US" dirty="0" smtClean="0"/>
              <a:t>Then the other side, you have the CDC, which is a major funder for HIV prevention services; however, they have a fairly long standing, and up till now immovable policy to not allow CDC grants to be used to actually pay for the medication itself. Unlike the Ryan White HIV/AIDS Program situation, that is a policy decision by CDC that is not a statutory bar, so more likely to change than the Ryan White situation, that creates a sort of no man's land of the two major federal programs dedicated to HIV who are not able to actually fund payment for the medication.</a:t>
            </a:r>
          </a:p>
          <a:p>
            <a:pPr marL="171450" indent="-171450">
              <a:buFont typeface="Arial" panose="020B0604020202020204" pitchFamily="34" charset="0"/>
              <a:buChar char="•"/>
            </a:pPr>
            <a:r>
              <a:rPr lang="en-US" dirty="0" smtClean="0"/>
              <a:t>What that has really caused is this sort of outsized reliance and leveraging of public and private insurance, so Medicaid, Medicare, and then commercial insurance, individual plans and employer sponsored plans, to really ensure there's a payer source for </a:t>
            </a:r>
            <a:r>
              <a:rPr lang="en-US" dirty="0" err="1" smtClean="0"/>
              <a:t>PrEP.</a:t>
            </a:r>
            <a:r>
              <a:rPr lang="en-US" dirty="0" smtClean="0"/>
              <a:t> </a:t>
            </a:r>
          </a:p>
          <a:p>
            <a:pPr marL="171450" indent="-171450">
              <a:buFont typeface="Arial" panose="020B0604020202020204" pitchFamily="34" charset="0"/>
              <a:buChar char="•"/>
            </a:pPr>
            <a:r>
              <a:rPr lang="en-US" dirty="0" smtClean="0"/>
              <a:t>There are a couple of problems with that. On the Medicaid side, in the states that have not yet expanded Medicaid, there's a big gap there, because if you think about the populations who are indicated for PrEP, they are not the populations who are meeting the really strict eligibility standards in those states who have not yet expanded Medicaid, so that cuts off a chief payer source for low income folks in those states. That's one big barrier.</a:t>
            </a:r>
          </a:p>
          <a:p>
            <a:pPr marL="171450" indent="-171450">
              <a:buFont typeface="Arial" panose="020B0604020202020204" pitchFamily="34" charset="0"/>
              <a:buChar char="•"/>
            </a:pPr>
            <a:r>
              <a:rPr lang="en-US" dirty="0" smtClean="0"/>
              <a:t>If you visually overlay this Medicaid expansion map in front of you, with thinking about PrEP utilization disparities, there's a real big overlay there, or connection there, that the states who have not yet expanded Medicaid also tend to be the jurisdictions where PrEP uptake is pretty low.</a:t>
            </a:r>
          </a:p>
          <a:p>
            <a:pPr marL="171450" indent="-171450">
              <a:buFont typeface="Arial" panose="020B0604020202020204" pitchFamily="34" charset="0"/>
              <a:buChar char="•"/>
            </a:pPr>
            <a:r>
              <a:rPr lang="en-US" dirty="0" smtClean="0"/>
              <a:t>Then on the private insurance side, we've actually done a pretty good job of really advertising private insurance as a way to pay for PrEP, of creating pathways to get people enrolled in insurance when they're eligible. But it's also a little bit problematic that private insurance is not always the best public health intervention mechanism, especially when the intervention, like </a:t>
            </a:r>
            <a:r>
              <a:rPr lang="en-US" dirty="0" err="1" smtClean="0"/>
              <a:t>Truvada</a:t>
            </a:r>
            <a:r>
              <a:rPr lang="en-US" dirty="0" smtClean="0"/>
              <a:t>, is expensive. So we've seen problems in terms of high </a:t>
            </a:r>
            <a:r>
              <a:rPr lang="en-US" dirty="0" err="1" smtClean="0"/>
              <a:t>tiering</a:t>
            </a:r>
            <a:r>
              <a:rPr lang="en-US" dirty="0" smtClean="0"/>
              <a:t> for </a:t>
            </a:r>
            <a:r>
              <a:rPr lang="en-US" dirty="0" err="1" smtClean="0"/>
              <a:t>Truvada</a:t>
            </a:r>
            <a:r>
              <a:rPr lang="en-US" dirty="0" smtClean="0"/>
              <a:t>, and subsequently high cost sharing, and other issuer behavior that makes it hard to actually be able to afford the medication, even when you do have insurance.</a:t>
            </a:r>
          </a:p>
          <a:p>
            <a:pPr marL="171450" indent="-171450">
              <a:buFont typeface="Arial" panose="020B0604020202020204" pitchFamily="34" charset="0"/>
              <a:buChar char="•"/>
            </a:pPr>
            <a:r>
              <a:rPr lang="en-US" dirty="0" smtClean="0"/>
              <a:t>CDC came out with a paper about two years ago (Source: Smith DK et al. JAIDS 76.5 (2017)), that really looked at the financial barriers in particular to PrEP, and they found some interesting things. One of the things they found was that the majority of folks had some form of insurance. They had some form of access to public or private insurance, but where the barriers were was on cost, and that was a really big barrier for folks for whom their </a:t>
            </a:r>
            <a:r>
              <a:rPr lang="en-US" dirty="0" err="1" smtClean="0"/>
              <a:t>Truvada</a:t>
            </a:r>
            <a:r>
              <a:rPr lang="en-US" dirty="0" smtClean="0"/>
              <a:t> was on a specialty, really high-cost tier, and so the prescription copays were very, very high, so that was a noted barrier.</a:t>
            </a:r>
          </a:p>
          <a:p>
            <a:pPr marL="171450" indent="-171450">
              <a:buFont typeface="Arial" panose="020B0604020202020204" pitchFamily="34" charset="0"/>
              <a:buChar char="•"/>
            </a:pPr>
            <a:r>
              <a:rPr lang="en-US" dirty="0" smtClean="0"/>
              <a:t>The other thing that’s important to the story of PrEP financing in this country is that paper doesn't lead with this. You kind of have to read the whole thing and then say it back, and say, "What is this saying?" But what the paper really did find was that we have an outsized reliance, a really significant reliance on the Gilead Patient Assistance Program, and the copay assistance program, when it comes to filling those gaps. And in some ways it sort of masks the health systems gaps, because people are still in that patchwork able, in some cases, to get access to the drug, or access to copay assistance programs through the manufacturer programs, but it's not really a substitute for an integrated and well-functioning health care and public health system, and I think that's an important point, and was an important finding of that paper.</a:t>
            </a:r>
          </a:p>
        </p:txBody>
      </p:sp>
      <p:sp>
        <p:nvSpPr>
          <p:cNvPr id="4" name="Slide Number Placeholder 3"/>
          <p:cNvSpPr>
            <a:spLocks noGrp="1"/>
          </p:cNvSpPr>
          <p:nvPr>
            <p:ph type="sldNum" sz="quarter" idx="10"/>
          </p:nvPr>
        </p:nvSpPr>
        <p:spPr/>
        <p:txBody>
          <a:bodyPr/>
          <a:lstStyle/>
          <a:p>
            <a:fld id="{E7210376-4FB3-4079-A926-CD40E1E62342}" type="slidenum">
              <a:rPr lang="en-US" smtClean="0"/>
              <a:t>11</a:t>
            </a:fld>
            <a:endParaRPr lang="en-US" dirty="0"/>
          </a:p>
        </p:txBody>
      </p:sp>
    </p:spTree>
    <p:extLst>
      <p:ext uri="{BB962C8B-B14F-4D97-AF65-F5344CB8AC3E}">
        <p14:creationId xmlns:p14="http://schemas.microsoft.com/office/powerpoint/2010/main" val="1228153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400" b="1" kern="1200" dirty="0" smtClean="0">
                <a:solidFill>
                  <a:schemeClr val="tx1"/>
                </a:solidFill>
                <a:effectLst/>
                <a:latin typeface="+mn-lt"/>
                <a:ea typeface="+mn-ea"/>
                <a:cs typeface="+mn-cs"/>
              </a:rPr>
              <a:t>Slide 12</a:t>
            </a:r>
            <a:endParaRPr lang="en-US" sz="1200" b="1"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Thank you to the folks at Emory University who put together aidsvu.org, which you’ll see referenced in a couple of these slides. It is a great resource for </a:t>
            </a:r>
            <a:r>
              <a:rPr lang="en-US" sz="1200" kern="1200" dirty="0" err="1" smtClean="0">
                <a:solidFill>
                  <a:schemeClr val="tx1"/>
                </a:solidFill>
                <a:effectLst/>
                <a:latin typeface="+mn-lt"/>
                <a:ea typeface="+mn-ea"/>
                <a:cs typeface="+mn-cs"/>
              </a:rPr>
              <a:t>PrEP.</a:t>
            </a:r>
            <a:r>
              <a:rPr lang="en-US" sz="1200" kern="1200" dirty="0" smtClean="0">
                <a:solidFill>
                  <a:schemeClr val="tx1"/>
                </a:solidFill>
                <a:effectLst/>
                <a:latin typeface="+mn-lt"/>
                <a:ea typeface="+mn-ea"/>
                <a:cs typeface="+mn-cs"/>
              </a:rPr>
              <a:t> Their PrEP data is fairly new, but you can really look at it by state, to look at what does utilization for PrEP look like in your jurisdiction, to see kind of where you stack up, and sort of what utilization looks like compared to rates of HIV infection, for instance, so it's a great resource.</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One piece of the story is that since 2012, when the FDA first approved </a:t>
            </a:r>
            <a:r>
              <a:rPr lang="en-US" sz="1200" kern="1200" dirty="0" err="1" smtClean="0">
                <a:solidFill>
                  <a:schemeClr val="tx1"/>
                </a:solidFill>
                <a:effectLst/>
                <a:latin typeface="+mn-lt"/>
                <a:ea typeface="+mn-ea"/>
                <a:cs typeface="+mn-cs"/>
              </a:rPr>
              <a:t>Truvada</a:t>
            </a:r>
            <a:r>
              <a:rPr lang="en-US" sz="1200" kern="1200" dirty="0" smtClean="0">
                <a:solidFill>
                  <a:schemeClr val="tx1"/>
                </a:solidFill>
                <a:effectLst/>
                <a:latin typeface="+mn-lt"/>
                <a:ea typeface="+mn-ea"/>
                <a:cs typeface="+mn-cs"/>
              </a:rPr>
              <a:t> for PrEP, PrEP use has certainly gone up. That is a story told by the data. There's been a 73% increase, year over year, since 2012, but I want to caution that while national PrEP uptake is going up, it is not going up for everyone, and in fact I think we've got increasing disparities when it comes to PrEP uptake. </a:t>
            </a:r>
          </a:p>
        </p:txBody>
      </p:sp>
      <p:sp>
        <p:nvSpPr>
          <p:cNvPr id="4" name="Slide Number Placeholder 3"/>
          <p:cNvSpPr>
            <a:spLocks noGrp="1"/>
          </p:cNvSpPr>
          <p:nvPr>
            <p:ph type="sldNum" sz="quarter" idx="10"/>
          </p:nvPr>
        </p:nvSpPr>
        <p:spPr/>
        <p:txBody>
          <a:bodyPr/>
          <a:lstStyle/>
          <a:p>
            <a:fld id="{E7210376-4FB3-4079-A926-CD40E1E62342}" type="slidenum">
              <a:rPr lang="en-US" smtClean="0"/>
              <a:t>12</a:t>
            </a:fld>
            <a:endParaRPr lang="en-US" dirty="0"/>
          </a:p>
        </p:txBody>
      </p:sp>
    </p:spTree>
    <p:extLst>
      <p:ext uri="{BB962C8B-B14F-4D97-AF65-F5344CB8AC3E}">
        <p14:creationId xmlns:p14="http://schemas.microsoft.com/office/powerpoint/2010/main" val="18935117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400" b="1" dirty="0" smtClean="0"/>
              <a:t>Slide 13</a:t>
            </a:r>
            <a:endParaRPr lang="en-US" b="1" dirty="0" smtClean="0"/>
          </a:p>
          <a:p>
            <a:pPr marL="171450" indent="-171450">
              <a:buFont typeface="Arial" panose="020B0604020202020204" pitchFamily="34" charset="0"/>
              <a:buChar char="•"/>
            </a:pPr>
            <a:r>
              <a:rPr lang="en-US" dirty="0" smtClean="0"/>
              <a:t>In drilling down in the disparities, and this is based of </a:t>
            </a:r>
            <a:r>
              <a:rPr lang="en-US" dirty="0" err="1" smtClean="0"/>
              <a:t>AIDSVu</a:t>
            </a:r>
            <a:r>
              <a:rPr lang="en-US" dirty="0" smtClean="0"/>
              <a:t> data and CDC data, you see disparities based on gender, based on geography, and race and ethnicity. Also, of those 1.2 million people that we talked about who are actually indicated for PrEP in this country, we only have uptake of about 7% of that number—so, 7% of the 1.2 million people who are eligible for PrEP are actually using it. That is very, very low.</a:t>
            </a:r>
          </a:p>
          <a:p>
            <a:pPr marL="171450" indent="-171450">
              <a:buFont typeface="Arial" panose="020B0604020202020204" pitchFamily="34" charset="0"/>
              <a:buChar char="•"/>
            </a:pPr>
            <a:r>
              <a:rPr lang="en-US" dirty="0" smtClean="0"/>
              <a:t>Those 7% are not the folks who actually have the highest rates of new HIV infections, so among black and Latino gay men, and other men who have sex with men, for instance, only 1% and 3% are using PrEP, respectively. Women, which I know is a focus area for family planning clinics, have far lower rates of PrEP prescriptions. 93% of all PrEP users in 2016, according to the </a:t>
            </a:r>
            <a:r>
              <a:rPr lang="en-US" dirty="0" err="1" smtClean="0"/>
              <a:t>AIDSVu</a:t>
            </a:r>
            <a:r>
              <a:rPr lang="en-US" dirty="0" smtClean="0"/>
              <a:t> data, were men. </a:t>
            </a:r>
          </a:p>
          <a:p>
            <a:pPr marL="171450" indent="-171450">
              <a:buFont typeface="Arial" panose="020B0604020202020204" pitchFamily="34" charset="0"/>
              <a:buChar char="•"/>
            </a:pPr>
            <a:r>
              <a:rPr lang="en-US" dirty="0" smtClean="0"/>
              <a:t>We also see geographic disparities. The U.S. South, again, home of a lot of non-Medicaid expansion states and some other sort of health systems inequities, the U.S. South accounts for half of all new HIV diagnoses in 2016, but also had lower rates of PrEP prescriptions than the national average.</a:t>
            </a:r>
          </a:p>
          <a:p>
            <a:pPr marL="171450" indent="-171450">
              <a:buFont typeface="Arial" panose="020B0604020202020204" pitchFamily="34" charset="0"/>
              <a:buChar char="•"/>
            </a:pPr>
            <a:r>
              <a:rPr lang="en-US" dirty="0" smtClean="0"/>
              <a:t>There are many, many reasons for these disparities. I think we can probably spend the remaining time just kind of naming them:</a:t>
            </a:r>
          </a:p>
          <a:p>
            <a:pPr marL="628650" lvl="1" indent="-171450">
              <a:buFont typeface="Arial" panose="020B0604020202020204" pitchFamily="34" charset="0"/>
              <a:buChar char="•"/>
            </a:pPr>
            <a:r>
              <a:rPr lang="en-US" dirty="0" smtClean="0"/>
              <a:t>Stigma</a:t>
            </a:r>
          </a:p>
          <a:p>
            <a:pPr marL="628650" lvl="1" indent="-171450">
              <a:buFont typeface="Arial" panose="020B0604020202020204" pitchFamily="34" charset="0"/>
              <a:buChar char="•"/>
            </a:pPr>
            <a:r>
              <a:rPr lang="en-US" dirty="0" smtClean="0"/>
              <a:t>Provider willingness to prescribe PrEP</a:t>
            </a:r>
          </a:p>
          <a:p>
            <a:pPr marL="628650" lvl="1" indent="-171450">
              <a:buFont typeface="Arial" panose="020B0604020202020204" pitchFamily="34" charset="0"/>
              <a:buChar char="•"/>
            </a:pPr>
            <a:r>
              <a:rPr lang="en-US" dirty="0" smtClean="0"/>
              <a:t>Consumer knowledge about PrEP; and</a:t>
            </a:r>
          </a:p>
          <a:p>
            <a:pPr marL="628650" lvl="1" indent="-171450">
              <a:buFont typeface="Arial" panose="020B0604020202020204" pitchFamily="34" charset="0"/>
              <a:buChar char="•"/>
            </a:pPr>
            <a:r>
              <a:rPr lang="en-US" dirty="0" smtClean="0"/>
              <a:t>Consumer willingness to access and use </a:t>
            </a:r>
            <a:r>
              <a:rPr lang="en-US" dirty="0" err="1" smtClean="0"/>
              <a:t>PrEP.</a:t>
            </a:r>
            <a:endParaRPr lang="en-US" dirty="0" smtClean="0"/>
          </a:p>
          <a:p>
            <a:pPr marL="171450" indent="-171450">
              <a:buFont typeface="Arial" panose="020B0604020202020204" pitchFamily="34" charset="0"/>
              <a:buChar char="•"/>
            </a:pPr>
            <a:r>
              <a:rPr lang="en-US" dirty="0" smtClean="0"/>
              <a:t>I don't want to minimize any of those other driving forces behind these disparities, because I think that you could do a presentation on each one of them. I'm going to drill down into one challenge in particular today, and that's the financing coverage and cost challenges with accessing PrEP, because I think that they are unique and need some individualized attention to get at what's going on and how can we best address them.</a:t>
            </a:r>
          </a:p>
        </p:txBody>
      </p:sp>
      <p:sp>
        <p:nvSpPr>
          <p:cNvPr id="4" name="Slide Number Placeholder 3"/>
          <p:cNvSpPr>
            <a:spLocks noGrp="1"/>
          </p:cNvSpPr>
          <p:nvPr>
            <p:ph type="sldNum" sz="quarter" idx="10"/>
          </p:nvPr>
        </p:nvSpPr>
        <p:spPr/>
        <p:txBody>
          <a:bodyPr/>
          <a:lstStyle/>
          <a:p>
            <a:fld id="{E7210376-4FB3-4079-A926-CD40E1E62342}" type="slidenum">
              <a:rPr lang="en-US" smtClean="0"/>
              <a:t>13</a:t>
            </a:fld>
            <a:endParaRPr lang="en-US" dirty="0"/>
          </a:p>
        </p:txBody>
      </p:sp>
    </p:spTree>
    <p:extLst>
      <p:ext uri="{BB962C8B-B14F-4D97-AF65-F5344CB8AC3E}">
        <p14:creationId xmlns:p14="http://schemas.microsoft.com/office/powerpoint/2010/main" val="15009994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Slide 14</a:t>
            </a:r>
            <a:endParaRPr kumimoji="0" lang="en-US" sz="1100" b="1" i="0" u="none" strike="noStrike" kern="1200" cap="none" spc="0" normalizeH="0" baseline="0" noProof="0" dirty="0" smtClean="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fld id="{E7210376-4FB3-4079-A926-CD40E1E62342}" type="slidenum">
              <a:rPr lang="en-US" smtClean="0"/>
              <a:t>14</a:t>
            </a:fld>
            <a:endParaRPr lang="en-US" dirty="0"/>
          </a:p>
        </p:txBody>
      </p:sp>
    </p:spTree>
    <p:extLst>
      <p:ext uri="{BB962C8B-B14F-4D97-AF65-F5344CB8AC3E}">
        <p14:creationId xmlns:p14="http://schemas.microsoft.com/office/powerpoint/2010/main" val="3868843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Slide 15</a:t>
            </a:r>
            <a:endParaRPr kumimoji="0" lang="en-US" sz="1100" b="1" i="0" u="none" strike="noStrike" kern="1200" cap="none" spc="0" normalizeH="0" baseline="0" noProof="0" dirty="0" smtClean="0">
              <a:ln>
                <a:noFill/>
              </a:ln>
              <a:solidFill>
                <a:prstClr val="black"/>
              </a:solidFill>
              <a:effectLst/>
              <a:uLnTx/>
              <a:uFillTx/>
              <a:latin typeface="+mn-lt"/>
              <a:ea typeface="+mn-ea"/>
              <a:cs typeface="+mn-cs"/>
            </a:endParaRPr>
          </a:p>
          <a:p>
            <a:pPr marL="171450" indent="-171450">
              <a:buFont typeface="Arial" panose="020B0604020202020204" pitchFamily="34" charset="0"/>
              <a:buChar char="•"/>
            </a:pPr>
            <a:r>
              <a:rPr lang="en-US" dirty="0" smtClean="0"/>
              <a:t>I debated whether to put this PrEP pipeline update at the end and going through an entire presentation of PrEP financing and sustainability, and then ending with, "But wait a minute, this is all going to change." I decided not to do that. I wanted to start with the existing financing models right now that are based on the current landscape, which is a one drug landscape. It is </a:t>
            </a:r>
            <a:r>
              <a:rPr lang="en-US" dirty="0" err="1" smtClean="0"/>
              <a:t>Truvada</a:t>
            </a:r>
            <a:r>
              <a:rPr lang="en-US" dirty="0" smtClean="0"/>
              <a:t>, a brand name product, the only FDA approved drug for PrEP right now, but that landscape is changing, and is going to change fairly rapidly, and so I think it's important just to start with that, and a quick overview of the dynamic PrEP medication landscape.</a:t>
            </a:r>
          </a:p>
          <a:p>
            <a:pPr marL="171450" indent="-171450">
              <a:buFont typeface="Arial" panose="020B0604020202020204" pitchFamily="34" charset="0"/>
              <a:buChar char="•"/>
            </a:pPr>
            <a:r>
              <a:rPr lang="en-US" dirty="0" smtClean="0"/>
              <a:t>Very soon, we're going to see competition in this PrEP space for the first time, and there are both benefits to that competition, mostly competition drives down prices. That is a huge benefit. But there are also challenges, as the space becomes more complicated. So this slide focuses only on the medications in the slide that are moving the quickest. For the other ones, particularly the ring updates, I wanted you all to have them, but for time's sake, I am not going to focus on those. Those approval timelines are far longer down the road.</a:t>
            </a:r>
          </a:p>
          <a:p>
            <a:pPr marL="171450" indent="-171450">
              <a:buFont typeface="Arial" panose="020B0604020202020204" pitchFamily="34" charset="0"/>
              <a:buChar char="•"/>
            </a:pPr>
            <a:r>
              <a:rPr lang="en-US" dirty="0" smtClean="0"/>
              <a:t>The first major change to the PrEP landscape is likely actually going to be very quick, before the end of the year and as early as October, when </a:t>
            </a:r>
            <a:r>
              <a:rPr lang="en-US" dirty="0" err="1" smtClean="0"/>
              <a:t>Descovy</a:t>
            </a:r>
            <a:r>
              <a:rPr lang="en-US" dirty="0" smtClean="0"/>
              <a:t>, which is another Gilead brand name product, gets an FDA indication for </a:t>
            </a:r>
            <a:r>
              <a:rPr lang="en-US" dirty="0" err="1" smtClean="0"/>
              <a:t>PrEP.</a:t>
            </a:r>
            <a:r>
              <a:rPr lang="en-US" dirty="0" smtClean="0"/>
              <a:t> </a:t>
            </a:r>
            <a:r>
              <a:rPr lang="en-US" dirty="0" err="1" smtClean="0"/>
              <a:t>Descovy</a:t>
            </a:r>
            <a:r>
              <a:rPr lang="en-US" dirty="0" smtClean="0"/>
              <a:t> is a slightly different formulation than </a:t>
            </a:r>
            <a:r>
              <a:rPr lang="en-US" dirty="0" err="1" smtClean="0"/>
              <a:t>Truvada</a:t>
            </a:r>
            <a:r>
              <a:rPr lang="en-US" dirty="0" smtClean="0"/>
              <a:t>. </a:t>
            </a:r>
            <a:r>
              <a:rPr lang="en-US" dirty="0" err="1" smtClean="0"/>
              <a:t>Truvada</a:t>
            </a:r>
            <a:r>
              <a:rPr lang="en-US" dirty="0" smtClean="0"/>
              <a:t> is TDF/FTC, and </a:t>
            </a:r>
            <a:r>
              <a:rPr lang="en-US" dirty="0" err="1" smtClean="0"/>
              <a:t>Descovy</a:t>
            </a:r>
            <a:r>
              <a:rPr lang="en-US" dirty="0" smtClean="0"/>
              <a:t> swaps out TDF for TAF. Gilead has shown some indication that there is slightly lower toxicity for a TAF-based regimen. There is some clinical evidence that questions exactly what that benefit is, and how to quantify it, so I'll just leave that there, as there's some back and forth on that.</a:t>
            </a:r>
          </a:p>
          <a:p>
            <a:pPr marL="171450" indent="-171450">
              <a:buFont typeface="Arial" panose="020B0604020202020204" pitchFamily="34" charset="0"/>
              <a:buChar char="•"/>
            </a:pPr>
            <a:r>
              <a:rPr lang="en-US" dirty="0" smtClean="0"/>
              <a:t>Gilead has secured a fast track review process for FDA approval of the PrEP indication, so this is happening rapidly. Before the end of the year, we're going to have more than one product for </a:t>
            </a:r>
            <a:r>
              <a:rPr lang="en-US" dirty="0" err="1" smtClean="0"/>
              <a:t>PrEP.</a:t>
            </a:r>
            <a:r>
              <a:rPr lang="en-US" dirty="0" smtClean="0"/>
              <a:t> </a:t>
            </a:r>
          </a:p>
          <a:p>
            <a:pPr marL="171450" indent="-171450">
              <a:buFont typeface="Arial" panose="020B0604020202020204" pitchFamily="34" charset="0"/>
              <a:buChar char="•"/>
            </a:pPr>
            <a:r>
              <a:rPr lang="en-US" dirty="0" smtClean="0"/>
              <a:t>We also have a generic form of </a:t>
            </a:r>
            <a:r>
              <a:rPr lang="en-US" dirty="0" err="1" smtClean="0"/>
              <a:t>Truvada</a:t>
            </a:r>
            <a:r>
              <a:rPr lang="en-US" dirty="0" smtClean="0"/>
              <a:t>, so again, that's the TDF/FTC, so generic form of </a:t>
            </a:r>
            <a:r>
              <a:rPr lang="en-US" dirty="0" err="1" smtClean="0"/>
              <a:t>Truvada</a:t>
            </a:r>
            <a:r>
              <a:rPr lang="en-US" dirty="0" smtClean="0"/>
              <a:t> on the horizon. There will be a single generic competitor, offered by </a:t>
            </a:r>
            <a:r>
              <a:rPr lang="en-US" dirty="0" err="1" smtClean="0"/>
              <a:t>Teva</a:t>
            </a:r>
            <a:r>
              <a:rPr lang="en-US" dirty="0" smtClean="0"/>
              <a:t> Pharmaceuticals, which will happen in September of 2020, with multi-generic competition beginning of March, 2021, after the six-month exclusivity period has ended. </a:t>
            </a:r>
          </a:p>
          <a:p>
            <a:pPr marL="171450" indent="-171450">
              <a:buFont typeface="Arial" panose="020B0604020202020204" pitchFamily="34" charset="0"/>
              <a:buChar char="•"/>
            </a:pPr>
            <a:r>
              <a:rPr lang="en-US" dirty="0" smtClean="0"/>
              <a:t>In terms of impact to the system, probably the multi-generic competition has the most potential for impact to the system.</a:t>
            </a:r>
          </a:p>
          <a:p>
            <a:pPr marL="171450" indent="-171450">
              <a:buFont typeface="Arial" panose="020B0604020202020204" pitchFamily="34" charset="0"/>
              <a:buChar char="•"/>
            </a:pPr>
            <a:r>
              <a:rPr lang="en-US" dirty="0" smtClean="0"/>
              <a:t>I'm going to be referencing some of these changes throughout, and how they could potentially impact our financing approaches to </a:t>
            </a:r>
            <a:r>
              <a:rPr lang="en-US" dirty="0" err="1" smtClean="0"/>
              <a:t>PrEP.</a:t>
            </a:r>
            <a:endParaRPr lang="en-US" dirty="0" smtClean="0"/>
          </a:p>
        </p:txBody>
      </p:sp>
      <p:sp>
        <p:nvSpPr>
          <p:cNvPr id="4" name="Slide Number Placeholder 3"/>
          <p:cNvSpPr>
            <a:spLocks noGrp="1"/>
          </p:cNvSpPr>
          <p:nvPr>
            <p:ph type="sldNum" sz="quarter" idx="5"/>
          </p:nvPr>
        </p:nvSpPr>
        <p:spPr/>
        <p:txBody>
          <a:bodyPr/>
          <a:lstStyle/>
          <a:p>
            <a:fld id="{E7210376-4FB3-4079-A926-CD40E1E62342}" type="slidenum">
              <a:rPr lang="en-US" smtClean="0"/>
              <a:t>15</a:t>
            </a:fld>
            <a:endParaRPr lang="en-US" dirty="0"/>
          </a:p>
        </p:txBody>
      </p:sp>
    </p:spTree>
    <p:extLst>
      <p:ext uri="{BB962C8B-B14F-4D97-AF65-F5344CB8AC3E}">
        <p14:creationId xmlns:p14="http://schemas.microsoft.com/office/powerpoint/2010/main" val="27078135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Slide 16</a:t>
            </a:r>
            <a:endParaRPr kumimoji="0" lang="en-US" sz="1100" b="1" i="0" u="none" strike="noStrike" kern="1200" cap="none" spc="0" normalizeH="0" baseline="0" noProof="0" dirty="0" smtClean="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fld id="{E7210376-4FB3-4079-A926-CD40E1E62342}" type="slidenum">
              <a:rPr lang="en-US" smtClean="0"/>
              <a:t>16</a:t>
            </a:fld>
            <a:endParaRPr lang="en-US" dirty="0"/>
          </a:p>
        </p:txBody>
      </p:sp>
    </p:spTree>
    <p:extLst>
      <p:ext uri="{BB962C8B-B14F-4D97-AF65-F5344CB8AC3E}">
        <p14:creationId xmlns:p14="http://schemas.microsoft.com/office/powerpoint/2010/main" val="35624378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Slide 17</a:t>
            </a:r>
            <a:endParaRPr kumimoji="0" lang="en-US" sz="1100" b="1" i="0" u="none" strike="noStrike" kern="1200" cap="none" spc="0" normalizeH="0" baseline="0" noProof="0" dirty="0" smtClean="0">
              <a:ln>
                <a:noFill/>
              </a:ln>
              <a:solidFill>
                <a:prstClr val="black"/>
              </a:solidFill>
              <a:effectLst/>
              <a:uLnTx/>
              <a:uFillTx/>
              <a:latin typeface="+mn-lt"/>
              <a:ea typeface="+mn-ea"/>
              <a:cs typeface="+mn-cs"/>
            </a:endParaRPr>
          </a:p>
          <a:p>
            <a:pPr marL="171450" indent="-171450">
              <a:buFont typeface="Arial" panose="020B0604020202020204" pitchFamily="34" charset="0"/>
              <a:buChar char="•"/>
            </a:pPr>
            <a:r>
              <a:rPr lang="en-US" dirty="0" smtClean="0"/>
              <a:t>Now I'm going to move into a deeper discussion of the PrEP coverage and cost landscape, and what's going on there, what's changing, what's working, what's not working, and where the gaps are</a:t>
            </a:r>
          </a:p>
          <a:p>
            <a:pPr marL="171450" indent="-171450">
              <a:buFont typeface="Arial" panose="020B0604020202020204" pitchFamily="34" charset="0"/>
              <a:buChar char="•"/>
            </a:pPr>
            <a:r>
              <a:rPr lang="en-US" dirty="0" smtClean="0"/>
              <a:t>I want to start very briefly, because throughout I reference the high cost of PrEP, and I don't want you to take my word for it. I want to have some numbers and data to back that up. This includes the cash price for three components of </a:t>
            </a:r>
            <a:r>
              <a:rPr lang="en-US" dirty="0" err="1" smtClean="0"/>
              <a:t>PrEP.</a:t>
            </a:r>
            <a:r>
              <a:rPr lang="en-US" dirty="0" smtClean="0"/>
              <a:t> These are probably not all of the components that we could say should be included in our definition of </a:t>
            </a:r>
            <a:r>
              <a:rPr lang="en-US" dirty="0" err="1" smtClean="0"/>
              <a:t>PrEP.</a:t>
            </a:r>
            <a:r>
              <a:rPr lang="en-US" dirty="0" smtClean="0"/>
              <a:t> We all know it is not just the medication, and some things that are probably missing from here are counseling and linkage services. For simplicity purposes I wanted to focus on the big three that are the focus of the CDC clinical recommendations, as well, and that breaks down into medication, the lab cost, and then physician visit costs.</a:t>
            </a:r>
          </a:p>
          <a:p>
            <a:pPr marL="171450" indent="-171450">
              <a:buFont typeface="Arial" panose="020B0604020202020204" pitchFamily="34" charset="0"/>
              <a:buChar char="•"/>
            </a:pPr>
            <a:r>
              <a:rPr lang="en-US" dirty="0" smtClean="0"/>
              <a:t>The medication, </a:t>
            </a:r>
            <a:r>
              <a:rPr lang="en-US" dirty="0" err="1" smtClean="0"/>
              <a:t>Truvada</a:t>
            </a:r>
            <a:r>
              <a:rPr lang="en-US" dirty="0" smtClean="0"/>
              <a:t>, is the drug right now that's approved for </a:t>
            </a:r>
            <a:r>
              <a:rPr lang="en-US" dirty="0" err="1" smtClean="0"/>
              <a:t>PrEP.</a:t>
            </a:r>
            <a:r>
              <a:rPr lang="en-US" dirty="0" smtClean="0"/>
              <a:t> The cost is a little bit closer to $1,800 a month now, wholesale acquisition cost, or list price, without a discount. And for completion purposes, </a:t>
            </a:r>
            <a:r>
              <a:rPr lang="en-US" dirty="0" err="1" smtClean="0"/>
              <a:t>Descovy</a:t>
            </a:r>
            <a:r>
              <a:rPr lang="en-US" dirty="0" smtClean="0"/>
              <a:t> has the exact same list price as </a:t>
            </a:r>
            <a:r>
              <a:rPr lang="en-US" dirty="0" err="1" smtClean="0"/>
              <a:t>Truvada</a:t>
            </a:r>
            <a:r>
              <a:rPr lang="en-US" dirty="0" smtClean="0"/>
              <a:t>, so if folks were thinking of that, hat piece of competition will likely not drive down price immediately.</a:t>
            </a:r>
          </a:p>
          <a:p>
            <a:pPr marL="171450" indent="-171450">
              <a:buFont typeface="Arial" panose="020B0604020202020204" pitchFamily="34" charset="0"/>
              <a:buChar char="•"/>
            </a:pPr>
            <a:r>
              <a:rPr lang="en-US" dirty="0" smtClean="0"/>
              <a:t>Then you've got lab costs. Having the range there is really important. This is all over the board. We use a national claims database to get our averages. But we also do validation testing with focus groups of providers, and what we get are answers that are all over the place in terms of the actual cost of the labs. This really does vary, and varies also by discounts that providers are able to negotiate with labs. This is a variable element, but this is the range, and it can be a fairly significant cost. You've got lab costs that need to happen at initiation, and then every three months in accordance with the CDC PrEP clinical guidelines.</a:t>
            </a:r>
          </a:p>
          <a:p>
            <a:pPr marL="171450" indent="-171450">
              <a:buFont typeface="Arial" panose="020B0604020202020204" pitchFamily="34" charset="0"/>
              <a:buChar char="•"/>
            </a:pPr>
            <a:r>
              <a:rPr lang="en-US" dirty="0" smtClean="0"/>
              <a:t>And then you have physician visits. This varies as well, but also varies by type of provider. So for a primary care provider, if you're able to bill a provider, that's going to be different than if you're a specialty provider within an infectious disease clinic. This gives you a sense of the general cost breakdown, an important starting point.</a:t>
            </a:r>
          </a:p>
        </p:txBody>
      </p:sp>
      <p:sp>
        <p:nvSpPr>
          <p:cNvPr id="4" name="Slide Number Placeholder 3"/>
          <p:cNvSpPr>
            <a:spLocks noGrp="1"/>
          </p:cNvSpPr>
          <p:nvPr>
            <p:ph type="sldNum" sz="quarter" idx="10"/>
          </p:nvPr>
        </p:nvSpPr>
        <p:spPr/>
        <p:txBody>
          <a:bodyPr/>
          <a:lstStyle/>
          <a:p>
            <a:fld id="{E7210376-4FB3-4079-A926-CD40E1E62342}" type="slidenum">
              <a:rPr lang="en-US" smtClean="0"/>
              <a:t>17</a:t>
            </a:fld>
            <a:endParaRPr lang="en-US" dirty="0"/>
          </a:p>
        </p:txBody>
      </p:sp>
    </p:spTree>
    <p:extLst>
      <p:ext uri="{BB962C8B-B14F-4D97-AF65-F5344CB8AC3E}">
        <p14:creationId xmlns:p14="http://schemas.microsoft.com/office/powerpoint/2010/main" val="387840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Slide 18</a:t>
            </a:r>
            <a:endParaRPr kumimoji="0" lang="en-US" sz="1100" b="1" i="0" u="none" strike="noStrike" kern="1200" cap="none" spc="0" normalizeH="0" baseline="0" noProof="0" dirty="0" smtClean="0">
              <a:ln>
                <a:noFill/>
              </a:ln>
              <a:solidFill>
                <a:prstClr val="black"/>
              </a:solidFill>
              <a:effectLst/>
              <a:uLnTx/>
              <a:uFillTx/>
              <a:latin typeface="+mn-lt"/>
              <a:ea typeface="+mn-ea"/>
              <a:cs typeface="+mn-cs"/>
            </a:endParaRPr>
          </a:p>
          <a:p>
            <a:pPr marL="171450" indent="-171450">
              <a:buFont typeface="Arial" panose="020B0604020202020204" pitchFamily="34" charset="0"/>
              <a:buChar char="•"/>
            </a:pPr>
            <a:r>
              <a:rPr lang="en-US" dirty="0" smtClean="0"/>
              <a:t>Before getting into some of the components of how we are financing PrEP right now, let’s take a step back and think about how the financing mechanisms really do put a thumb on the scale for a certain delivery mechanism. In thinking about PrEP in particular, and you could probably apply this to a great many interventions and services in the public health space, if we decided to design a system where the primary goal was to A, get PrEP into as many hands as possible, and B, get PrEP into hands that were disproportionately impacted by HIV and not getting access to PrEP currently, I might design a system that is very different than the system that we have right now. I might really put my thumb on the scale of innovative, and varied, and community-based providers that were really able to meet people where they were.</a:t>
            </a:r>
          </a:p>
          <a:p>
            <a:pPr marL="171450" indent="-171450">
              <a:buFont typeface="Arial" panose="020B0604020202020204" pitchFamily="34" charset="0"/>
              <a:buChar char="•"/>
            </a:pPr>
            <a:r>
              <a:rPr lang="en-US" dirty="0" smtClean="0"/>
              <a:t>Think about who are the populations, and how to pick and cultivate providers that are able to best reach them. Because this is not the system that we have. We have a system that's the opposite, very much driven by the high cost of </a:t>
            </a:r>
            <a:r>
              <a:rPr lang="en-US" dirty="0" err="1" smtClean="0"/>
              <a:t>Truvada</a:t>
            </a:r>
            <a:r>
              <a:rPr lang="en-US" dirty="0" smtClean="0"/>
              <a:t> in this case. </a:t>
            </a:r>
          </a:p>
          <a:p>
            <a:pPr marL="171450" indent="-171450">
              <a:buFont typeface="Arial" panose="020B0604020202020204" pitchFamily="34" charset="0"/>
              <a:buChar char="•"/>
            </a:pPr>
            <a:r>
              <a:rPr lang="en-US" dirty="0" smtClean="0"/>
              <a:t>We start with the financing, and we use that to really guide what exactly our delivery systems look like. It's a little backwards. If you really wanted to think in a public health lens, and access lens, how would you do it? We're a little bit hamstrung by the high cost of PrEP, in the 340B context. </a:t>
            </a:r>
          </a:p>
          <a:p>
            <a:pPr marL="171450" indent="-171450">
              <a:buFont typeface="Arial" panose="020B0604020202020204" pitchFamily="34" charset="0"/>
              <a:buChar char="•"/>
            </a:pPr>
            <a:r>
              <a:rPr lang="en-US" dirty="0" smtClean="0"/>
              <a:t>In the 340B context, that means there is a thumb on the scale of 340B entities being primary providers of PrEP because of the unique sustainability models that are available in those settings; family planning clinics, local health department STD clinics, community health centers. </a:t>
            </a:r>
          </a:p>
          <a:p>
            <a:pPr marL="171450" indent="-171450">
              <a:buFont typeface="Arial" panose="020B0604020202020204" pitchFamily="34" charset="0"/>
              <a:buChar char="•"/>
            </a:pPr>
            <a:r>
              <a:rPr lang="en-US" dirty="0" smtClean="0"/>
              <a:t>That does leave out some of the other non-340B entities, mainly PrEP drug assistance programs, from that equation. They are not 340B entities. They're only 340B entities for people living with HIV, so you are leaving out a swath of public health providers. </a:t>
            </a:r>
          </a:p>
          <a:p>
            <a:pPr marL="171450" indent="-171450">
              <a:buFont typeface="Arial" panose="020B0604020202020204" pitchFamily="34" charset="0"/>
              <a:buChar char="•"/>
            </a:pPr>
            <a:r>
              <a:rPr lang="en-US" dirty="0" smtClean="0"/>
              <a:t>The other thing is that we kind of rest our system heavily on the manufacturer copay and patient assistance programs. As we talk about those programs, note the ways in which that ends up with a fairly fragmented system for PrEP access. </a:t>
            </a:r>
          </a:p>
          <a:p>
            <a:pPr marL="171450" indent="-171450">
              <a:buFont typeface="Arial" panose="020B0604020202020204" pitchFamily="34" charset="0"/>
              <a:buChar char="•"/>
            </a:pPr>
            <a:r>
              <a:rPr lang="en-US" dirty="0" smtClean="0"/>
              <a:t>Some of you may have models where you are sending people to the patient assistance program for their medication access, or the copay assistance program. You know that anytime you add different access points, where you say you get your medication here, but you get your lab services here, and this is how we'll pay for this thing, and this is how we'll pay for that thing, you add complexity to a system, and you run the risk of creating a complex system for a consumer who's not going to want to deal with that.</a:t>
            </a:r>
          </a:p>
          <a:p>
            <a:pPr marL="171450" indent="-171450">
              <a:buFont typeface="Arial" panose="020B0604020202020204" pitchFamily="34" charset="0"/>
              <a:buChar char="•"/>
            </a:pPr>
            <a:r>
              <a:rPr lang="en-US" dirty="0" smtClean="0"/>
              <a:t>Note that this patchwork does have an impact on access. The biggest thing that turns this patchwork and these incentives on their head is the multi-generic competition. That's the even playing ground that allows us to provide access across a larger swath of providers.</a:t>
            </a:r>
          </a:p>
        </p:txBody>
      </p:sp>
      <p:sp>
        <p:nvSpPr>
          <p:cNvPr id="4" name="Slide Number Placeholder 3"/>
          <p:cNvSpPr>
            <a:spLocks noGrp="1"/>
          </p:cNvSpPr>
          <p:nvPr>
            <p:ph type="sldNum" sz="quarter" idx="10"/>
          </p:nvPr>
        </p:nvSpPr>
        <p:spPr/>
        <p:txBody>
          <a:bodyPr/>
          <a:lstStyle/>
          <a:p>
            <a:fld id="{E7210376-4FB3-4079-A926-CD40E1E62342}" type="slidenum">
              <a:rPr lang="en-US" smtClean="0"/>
              <a:t>18</a:t>
            </a:fld>
            <a:endParaRPr lang="en-US" dirty="0"/>
          </a:p>
        </p:txBody>
      </p:sp>
    </p:spTree>
    <p:extLst>
      <p:ext uri="{BB962C8B-B14F-4D97-AF65-F5344CB8AC3E}">
        <p14:creationId xmlns:p14="http://schemas.microsoft.com/office/powerpoint/2010/main" val="3339946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Slide 19</a:t>
            </a:r>
            <a:endParaRPr kumimoji="0" lang="en-US" sz="1100" b="1" i="0" u="none" strike="noStrike" kern="1200" cap="none" spc="0" normalizeH="0" baseline="0" noProof="0" dirty="0" smtClean="0">
              <a:ln>
                <a:noFill/>
              </a:ln>
              <a:solidFill>
                <a:prstClr val="black"/>
              </a:solidFill>
              <a:effectLst/>
              <a:uLnTx/>
              <a:uFillTx/>
              <a:latin typeface="+mn-lt"/>
              <a:ea typeface="+mn-ea"/>
              <a:cs typeface="+mn-cs"/>
            </a:endParaRPr>
          </a:p>
          <a:p>
            <a:pPr marL="171450" indent="-171450">
              <a:buFont typeface="Arial" panose="020B0604020202020204" pitchFamily="34" charset="0"/>
              <a:buChar char="•"/>
            </a:pPr>
            <a:r>
              <a:rPr lang="en-US" dirty="0" smtClean="0"/>
              <a:t>I'm going to spend the next several slides really picking apart this patchwork that I talked about, and really getting at how each of these patchwork systems and programs work, and how they interact with one another. We can also use this as a way to figure out where some of the gaps emerge. This slide tries to provide a visual of both the components of PrEP programs, dividing it up into three buckets that make up a PrEP access program. </a:t>
            </a:r>
          </a:p>
          <a:p>
            <a:pPr marL="171450" indent="-171450">
              <a:buFont typeface="Arial" panose="020B0604020202020204" pitchFamily="34" charset="0"/>
              <a:buChar char="•"/>
            </a:pPr>
            <a:r>
              <a:rPr lang="en-US" dirty="0" smtClean="0"/>
              <a:t>You've got drug access, that is probably one of the most important buckets, but not the only bucket. You then have the PrEP clinical visits and lab cost, and then you have counseling and linkage services. </a:t>
            </a:r>
          </a:p>
          <a:p>
            <a:pPr marL="171450" indent="-171450">
              <a:buFont typeface="Arial" panose="020B0604020202020204" pitchFamily="34" charset="0"/>
              <a:buChar char="•"/>
            </a:pPr>
            <a:r>
              <a:rPr lang="en-US" dirty="0" smtClean="0"/>
              <a:t>There is another dividing line, in terms of uninsured folks and insured folks, and the way in which individuals access each of these buckets of services varies quite a bit, both depending on the service, and depending on whether they have insurance. </a:t>
            </a:r>
          </a:p>
          <a:p>
            <a:pPr marL="171450" indent="-171450">
              <a:buFont typeface="Arial" panose="020B0604020202020204" pitchFamily="34" charset="0"/>
              <a:buChar char="•"/>
            </a:pPr>
            <a:r>
              <a:rPr lang="en-US" dirty="0" smtClean="0"/>
              <a:t>To start out with the uninsured population, for drug access, we have several different mechanisms. These are probably the most common. First and foremost, the manufacturer patient assistance program is a huge source of access to the medication itself for uninsured folks. </a:t>
            </a:r>
          </a:p>
          <a:p>
            <a:pPr marL="171450" indent="-171450">
              <a:buFont typeface="Arial" panose="020B0604020202020204" pitchFamily="34" charset="0"/>
              <a:buChar char="•"/>
            </a:pPr>
            <a:r>
              <a:rPr lang="en-US" dirty="0" smtClean="0"/>
              <a:t>You have PrEP drug assistance programs, or PrEP DAPs, these are often using the AIDS drug assistance program infrastructure at the state level, but are state or local funded. You cannot use federal funds for that, and are not 340B eligible, so PrEP drug assistance programs that are purchasing drugs, are purchasing at the full drug price. There is no discount there.</a:t>
            </a:r>
          </a:p>
          <a:p>
            <a:pPr marL="171450" indent="-171450">
              <a:buFont typeface="Arial" panose="020B0604020202020204" pitchFamily="34" charset="0"/>
              <a:buChar char="•"/>
            </a:pPr>
            <a:r>
              <a:rPr lang="en-US" dirty="0" smtClean="0"/>
              <a:t>And then you have community health centers, family planning clinics, STD clinics. The sustainability story is the ability of those clinics to generate 340B program income and savings via their models with insured clients, to then be able to provide the medication to folks who are uninsured. From left to right, that is the same way that PrEP clinical visits and lab costs are paid for uninsured folks for those 340B entities, and that counseling and linkage services are paid for by those 340B entities.</a:t>
            </a:r>
          </a:p>
          <a:p>
            <a:pPr marL="171450" indent="-171450">
              <a:buFont typeface="Arial" panose="020B0604020202020204" pitchFamily="34" charset="0"/>
              <a:buChar char="•"/>
            </a:pPr>
            <a:r>
              <a:rPr lang="en-US" dirty="0" smtClean="0"/>
              <a:t>The clinical visits and lab costs provide more of a conundrum, in terms of making sure that those services are covered for uninsured folks. Again, it's a patchwork. Some PrEP drug assistance programs are able to step in and fund those services. CDC prevention funds are able to pay for some, but not all, of those services. And then we talked about the 340B entity savings reinvestment, and then the same thing holds true for how counseling and linkage services are paid for </a:t>
            </a:r>
            <a:r>
              <a:rPr lang="en-US" dirty="0" err="1" smtClean="0"/>
              <a:t>for</a:t>
            </a:r>
            <a:r>
              <a:rPr lang="en-US" dirty="0" smtClean="0"/>
              <a:t> uninsured folks.</a:t>
            </a:r>
          </a:p>
          <a:p>
            <a:pPr marL="171450" indent="-171450">
              <a:buFont typeface="Arial" panose="020B0604020202020204" pitchFamily="34" charset="0"/>
              <a:buChar char="•"/>
            </a:pPr>
            <a:r>
              <a:rPr lang="en-US" dirty="0" smtClean="0"/>
              <a:t>For insured folks, the drug access piece is a little bit more straightforward. It is covered by payers. NASTAD does analysis of commercial plan coverage, and we've got access to a national database of plan coverage, and really the vast majority of plans have </a:t>
            </a:r>
            <a:r>
              <a:rPr lang="en-US" dirty="0" err="1" smtClean="0"/>
              <a:t>Truvada</a:t>
            </a:r>
            <a:r>
              <a:rPr lang="en-US" dirty="0" smtClean="0"/>
              <a:t> on formulary, and we don't see a lot of examples of prior authorization that denies </a:t>
            </a:r>
            <a:r>
              <a:rPr lang="en-US" dirty="0" err="1" smtClean="0"/>
              <a:t>Truvada</a:t>
            </a:r>
            <a:r>
              <a:rPr lang="en-US" dirty="0" smtClean="0"/>
              <a:t> when it's used for </a:t>
            </a:r>
            <a:r>
              <a:rPr lang="en-US" dirty="0" err="1" smtClean="0"/>
              <a:t>PrEP.</a:t>
            </a:r>
            <a:r>
              <a:rPr lang="en-US" dirty="0" smtClean="0"/>
              <a:t> </a:t>
            </a:r>
          </a:p>
          <a:p>
            <a:pPr marL="171450" indent="-171450">
              <a:buFont typeface="Arial" panose="020B0604020202020204" pitchFamily="34" charset="0"/>
              <a:buChar char="•"/>
            </a:pPr>
            <a:r>
              <a:rPr lang="en-US" dirty="0" smtClean="0"/>
              <a:t>We've got pretty saturated coverage on public and private formularies, and then we do see access challenges and affordability challenges with high copays, or even coinsurance, where folks are paying a percentage of the list price of the drug, and we talked about what the list price of the drug was, so that can get very, very expensive, when you're paying 30, 40% of that list price at every fill.</a:t>
            </a:r>
          </a:p>
          <a:p>
            <a:pPr marL="171450" indent="-171450">
              <a:buFont typeface="Arial" panose="020B0604020202020204" pitchFamily="34" charset="0"/>
              <a:buChar char="•"/>
            </a:pPr>
            <a:r>
              <a:rPr lang="en-US" dirty="0" smtClean="0"/>
              <a:t>Also for insured folks, those out-of-pocket costs for copays and coinsurance associated with your medication can go through the manufacturer, the copay assistance programs, through the manufacturer. Many, many people have used that. In terms of insured folks, PrEP clinical visits and lab costs are largely covered. </a:t>
            </a:r>
          </a:p>
          <a:p>
            <a:pPr marL="171450" indent="-171450">
              <a:buFont typeface="Arial" panose="020B0604020202020204" pitchFamily="34" charset="0"/>
              <a:buChar char="•"/>
            </a:pPr>
            <a:r>
              <a:rPr lang="en-US" dirty="0" smtClean="0"/>
              <a:t>Patient copays do exist. They're obviously not going to be as high as for a medication, but there still can be a barrier, and there are some ways that both clinics have been able to help with that, and that state PrEP drug assistance programs have been able to help with those copays, as well. </a:t>
            </a:r>
          </a:p>
          <a:p>
            <a:pPr marL="171450" indent="-171450">
              <a:buFont typeface="Arial" panose="020B0604020202020204" pitchFamily="34" charset="0"/>
              <a:buChar char="•"/>
            </a:pPr>
            <a:r>
              <a:rPr lang="en-US" dirty="0" smtClean="0"/>
              <a:t>The counseling and linkage services is one thing that is not well covered by public or private insurance. Counseling is covered a little bit more, but linkage is not a very well defined, sort of CPT code and service for public and private insurance.</a:t>
            </a:r>
          </a:p>
        </p:txBody>
      </p:sp>
      <p:sp>
        <p:nvSpPr>
          <p:cNvPr id="4" name="Slide Number Placeholder 3"/>
          <p:cNvSpPr>
            <a:spLocks noGrp="1"/>
          </p:cNvSpPr>
          <p:nvPr>
            <p:ph type="sldNum" sz="quarter" idx="10"/>
          </p:nvPr>
        </p:nvSpPr>
        <p:spPr/>
        <p:txBody>
          <a:bodyPr/>
          <a:lstStyle/>
          <a:p>
            <a:fld id="{E7210376-4FB3-4079-A926-CD40E1E62342}" type="slidenum">
              <a:rPr lang="en-US" smtClean="0"/>
              <a:t>19</a:t>
            </a:fld>
            <a:endParaRPr lang="en-US" dirty="0"/>
          </a:p>
        </p:txBody>
      </p:sp>
    </p:spTree>
    <p:extLst>
      <p:ext uri="{BB962C8B-B14F-4D97-AF65-F5344CB8AC3E}">
        <p14:creationId xmlns:p14="http://schemas.microsoft.com/office/powerpoint/2010/main" val="6711006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400" b="1" i="0" u="none" strike="noStrike" kern="1200" cap="none" spc="0" normalizeH="0" baseline="0" noProof="0" dirty="0" smtClean="0">
                <a:ln>
                  <a:noFill/>
                </a:ln>
                <a:solidFill>
                  <a:prstClr val="black"/>
                </a:solidFill>
                <a:effectLst/>
                <a:uLnTx/>
                <a:uFillTx/>
                <a:latin typeface="+mn-lt"/>
                <a:ea typeface="+mn-ea"/>
                <a:cs typeface="+mn-cs"/>
              </a:rPr>
              <a:t>Slide 2</a:t>
            </a: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p>
            <a:pPr marL="171450" indent="-171450">
              <a:buFont typeface="Arial" panose="020B0604020202020204" pitchFamily="34" charset="0"/>
              <a:buChar char="•"/>
            </a:pPr>
            <a:r>
              <a:rPr lang="en-US" b="0" dirty="0" smtClean="0"/>
              <a:t>The</a:t>
            </a:r>
            <a:r>
              <a:rPr lang="en-US" b="0" baseline="0" dirty="0" smtClean="0"/>
              <a:t> </a:t>
            </a:r>
            <a:r>
              <a:rPr lang="en-US" b="0" baseline="0" dirty="0"/>
              <a:t>objectives of today’s webinar are to describe the components of PrEP services and the associated costs, provide an overview of the various financing and delivery mechanisms for PrEP, discuss late-breaking policy developments with implications for PrEP financing, and share resources for PrEP financing</a:t>
            </a:r>
            <a:r>
              <a:rPr lang="en-US" b="0" baseline="0" dirty="0" smtClean="0"/>
              <a:t>.</a:t>
            </a:r>
            <a:endParaRPr lang="en-US" b="0" baseline="0" dirty="0"/>
          </a:p>
          <a:p>
            <a:pPr marL="171450" indent="-171450">
              <a:buFont typeface="Arial" panose="020B0604020202020204" pitchFamily="34" charset="0"/>
              <a:buChar char="•"/>
            </a:pPr>
            <a:r>
              <a:rPr lang="en-US" b="0" baseline="0" dirty="0"/>
              <a:t>Today’s speakers are Cynda Hall, Public Health Advisor at the HHS Office of Population Affairs (OPA) and Amy Killelea, Senior Director of Health Systems Integration at the National Alliance of State and Territorial AIDS Directors (NASTAD</a:t>
            </a:r>
            <a:r>
              <a:rPr lang="en-US" b="0" baseline="0" dirty="0" smtClean="0"/>
              <a:t>).</a:t>
            </a:r>
            <a:endParaRPr lang="en-US"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Cynda Hall, from the Office of Population Affairs, will lead off with some expectations from OPA around offering PrEP services, and then we'll hear from Amy </a:t>
            </a:r>
            <a:r>
              <a:rPr lang="en-US" sz="1200" kern="1200" dirty="0" err="1" smtClean="0">
                <a:solidFill>
                  <a:schemeClr val="tx1"/>
                </a:solidFill>
                <a:effectLst/>
                <a:latin typeface="+mn-lt"/>
                <a:ea typeface="+mn-ea"/>
                <a:cs typeface="+mn-cs"/>
              </a:rPr>
              <a:t>Killelea</a:t>
            </a:r>
            <a:r>
              <a:rPr lang="en-US" sz="1200" kern="1200" dirty="0" smtClean="0">
                <a:solidFill>
                  <a:schemeClr val="tx1"/>
                </a:solidFill>
                <a:effectLst/>
                <a:latin typeface="+mn-lt"/>
                <a:ea typeface="+mn-ea"/>
                <a:cs typeface="+mn-cs"/>
              </a:rPr>
              <a:t>, the director of health systems integration team at the National Association of State and Territorial AIDS Directors. Amy leads the alliance's health reform, public and private insurance, and health care financing efforts, including providing resources and technical assistance for state HIV programs, and developing recommendations to inform state and federal policy. Previously, Amy worked as a senior fellow in Harvard Law School Center for Health Law and Policy Innovation, conducting legal and regulatory analysis of federal health care reform, Medicaid, and private insurance.</a:t>
            </a:r>
            <a:endParaRPr lang="en-US" b="0" baseline="0" dirty="0"/>
          </a:p>
        </p:txBody>
      </p:sp>
      <p:sp>
        <p:nvSpPr>
          <p:cNvPr id="4" name="Slide Number Placeholder 3"/>
          <p:cNvSpPr>
            <a:spLocks noGrp="1"/>
          </p:cNvSpPr>
          <p:nvPr>
            <p:ph type="sldNum" sz="quarter" idx="10"/>
          </p:nvPr>
        </p:nvSpPr>
        <p:spPr/>
        <p:txBody>
          <a:bodyPr/>
          <a:lstStyle/>
          <a:p>
            <a:fld id="{31AAEA6F-6A0E-4FE3-A78D-15F87EAF086E}"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19454411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Slide 20</a:t>
            </a:r>
            <a:endParaRPr kumimoji="0" lang="en-US" sz="1100" b="1" i="0" u="none" strike="noStrike" kern="1200" cap="none" spc="0" normalizeH="0" baseline="0" noProof="0" dirty="0" smtClean="0">
              <a:ln>
                <a:noFill/>
              </a:ln>
              <a:solidFill>
                <a:prstClr val="black"/>
              </a:solidFill>
              <a:effectLst/>
              <a:uLnTx/>
              <a:uFillTx/>
              <a:latin typeface="+mn-lt"/>
              <a:ea typeface="+mn-ea"/>
              <a:cs typeface="+mn-cs"/>
            </a:endParaRPr>
          </a:p>
          <a:p>
            <a:pPr marL="171450" indent="-171450">
              <a:buFont typeface="Arial" panose="020B0604020202020204" pitchFamily="34" charset="0"/>
              <a:buChar char="•"/>
            </a:pPr>
            <a:r>
              <a:rPr lang="en-US" dirty="0" smtClean="0"/>
              <a:t>Because I've mentioned several times now the role that the patient assistance programs play, I want to spend a second walking through what these look like. </a:t>
            </a:r>
          </a:p>
          <a:p>
            <a:pPr marL="171450" indent="-171450">
              <a:buFont typeface="Arial" panose="020B0604020202020204" pitchFamily="34" charset="0"/>
              <a:buChar char="•"/>
            </a:pPr>
            <a:r>
              <a:rPr lang="en-US" dirty="0" smtClean="0"/>
              <a:t>Even when a clinic, or a public health program has a sophisticated PrEP program, often the sort of first referral out is to the Gilead Patient Assistance Program. Not always, but that's a part of how a lot of these programs run. That might be a part of how your program runs, and so I just want to spend a second walking through this.</a:t>
            </a:r>
          </a:p>
          <a:p>
            <a:pPr marL="171450" indent="-171450">
              <a:buFont typeface="Arial" panose="020B0604020202020204" pitchFamily="34" charset="0"/>
              <a:buChar char="•"/>
            </a:pPr>
            <a:r>
              <a:rPr lang="en-US" dirty="0" smtClean="0"/>
              <a:t>So, the first program for uninsured folks who are looking to access PrEP is the Gilead Patient Assistance Program. There is an income eligibility limit on this. To underscore the point, this is just for the medication; this is not for clinical visits and labs. So it does leave patients who are accessing the drug through this program on their own, or with the help of assisters, to really figure out how to get those other costs and services covered. </a:t>
            </a:r>
          </a:p>
          <a:p>
            <a:pPr marL="171450" indent="-171450">
              <a:buFont typeface="Arial" panose="020B0604020202020204" pitchFamily="34" charset="0"/>
              <a:buChar char="•"/>
            </a:pPr>
            <a:r>
              <a:rPr lang="en-US" dirty="0" smtClean="0"/>
              <a:t>Note that when </a:t>
            </a:r>
            <a:r>
              <a:rPr lang="en-US" dirty="0" err="1" smtClean="0"/>
              <a:t>Descovy</a:t>
            </a:r>
            <a:r>
              <a:rPr lang="en-US" dirty="0" smtClean="0"/>
              <a:t> is approved, the patient assistance program is likely to be very similar if not identical to the one for </a:t>
            </a:r>
            <a:r>
              <a:rPr lang="en-US" dirty="0" err="1" smtClean="0"/>
              <a:t>Truvada</a:t>
            </a:r>
            <a:r>
              <a:rPr lang="en-US" dirty="0" smtClean="0"/>
              <a:t>. I think that will become important when we have new drugs to make sure that we don't have confusing systems with different rules, and it looks like that's going to be fairly similar.</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E7210376-4FB3-4079-A926-CD40E1E62342}" type="slidenum">
              <a:rPr lang="en-US" smtClean="0"/>
              <a:t>20</a:t>
            </a:fld>
            <a:endParaRPr lang="en-US" dirty="0"/>
          </a:p>
        </p:txBody>
      </p:sp>
    </p:spTree>
    <p:extLst>
      <p:ext uri="{BB962C8B-B14F-4D97-AF65-F5344CB8AC3E}">
        <p14:creationId xmlns:p14="http://schemas.microsoft.com/office/powerpoint/2010/main" val="27582160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Slide 21</a:t>
            </a:r>
            <a:endParaRPr kumimoji="0" lang="en-US" sz="1100" b="1" i="0" u="none" strike="noStrike" kern="1200" cap="none" spc="0" normalizeH="0" baseline="0" noProof="0" dirty="0" smtClean="0">
              <a:ln>
                <a:noFill/>
              </a:ln>
              <a:solidFill>
                <a:prstClr val="black"/>
              </a:solidFill>
              <a:effectLst/>
              <a:uLnTx/>
              <a:uFillTx/>
              <a:latin typeface="+mn-lt"/>
              <a:ea typeface="+mn-ea"/>
              <a:cs typeface="+mn-cs"/>
            </a:endParaRPr>
          </a:p>
          <a:p>
            <a:pPr marL="171450" indent="-171450">
              <a:buFont typeface="Arial" panose="020B0604020202020204" pitchFamily="34" charset="0"/>
              <a:buChar char="•"/>
            </a:pPr>
            <a:r>
              <a:rPr lang="en-US" dirty="0" smtClean="0"/>
              <a:t>For underinsured individuals, folks who have insurance but have really high copays or coinsurance, we've got a number of different copay assistance programs. </a:t>
            </a:r>
          </a:p>
          <a:p>
            <a:pPr marL="171450" indent="-171450">
              <a:buFont typeface="Arial" panose="020B0604020202020204" pitchFamily="34" charset="0"/>
              <a:buChar char="•"/>
            </a:pPr>
            <a:r>
              <a:rPr lang="en-US" dirty="0" smtClean="0"/>
              <a:t>The Gilead Advancing Access copay program is the most widely used. It is fairly generous. There is no income limit for that, and in fact, the medication copay maximum last year was raised up to $7,200 a year, and that was a fairly significant increase from what it was before. Again, clinical visits and lab copays are not covered, and this covers copays associated with private health plans, so not Medicare and not Medicaid.</a:t>
            </a:r>
          </a:p>
          <a:p>
            <a:pPr marL="171450" indent="-171450">
              <a:buFont typeface="Arial" panose="020B0604020202020204" pitchFamily="34" charset="0"/>
              <a:buChar char="•"/>
            </a:pPr>
            <a:r>
              <a:rPr lang="en-US" dirty="0" smtClean="0"/>
              <a:t>And then you've got charitable programs, as well, so these are not operated by manufacturers. These are charities, and so they have to have income eligibility thresholds, and so the two programs listed there do. </a:t>
            </a:r>
          </a:p>
          <a:p>
            <a:pPr marL="171450" indent="-171450">
              <a:buFont typeface="Arial" panose="020B0604020202020204" pitchFamily="34" charset="0"/>
              <a:buChar char="•"/>
            </a:pPr>
            <a:r>
              <a:rPr lang="en-US" dirty="0" smtClean="0"/>
              <a:t>The first one, the Patient Advocate Foundation, it tends to ebb and flow in terms of when they're open and when they have to close, because they do not have funding, and so it's been typically used as a backstop to the Gilead Advancing Access copay program. That's usually the first stop, and then the Patient Access Network Foundation is even less used. It is only for Medicare, and we have not seen much uptake there. But that's kind of the landscape for copay assistance.</a:t>
            </a:r>
          </a:p>
        </p:txBody>
      </p:sp>
      <p:sp>
        <p:nvSpPr>
          <p:cNvPr id="4" name="Slide Number Placeholder 3"/>
          <p:cNvSpPr>
            <a:spLocks noGrp="1"/>
          </p:cNvSpPr>
          <p:nvPr>
            <p:ph type="sldNum" sz="quarter" idx="10"/>
          </p:nvPr>
        </p:nvSpPr>
        <p:spPr/>
        <p:txBody>
          <a:bodyPr/>
          <a:lstStyle/>
          <a:p>
            <a:fld id="{E7210376-4FB3-4079-A926-CD40E1E62342}" type="slidenum">
              <a:rPr lang="en-US" smtClean="0"/>
              <a:t>21</a:t>
            </a:fld>
            <a:endParaRPr lang="en-US" dirty="0"/>
          </a:p>
        </p:txBody>
      </p:sp>
    </p:spTree>
    <p:extLst>
      <p:ext uri="{BB962C8B-B14F-4D97-AF65-F5344CB8AC3E}">
        <p14:creationId xmlns:p14="http://schemas.microsoft.com/office/powerpoint/2010/main" val="22577876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Slide 22</a:t>
            </a:r>
            <a:endParaRPr kumimoji="0" lang="en-US" sz="1100" b="1" i="0" u="none" strike="noStrike" kern="1200" cap="none" spc="0" normalizeH="0" baseline="0" noProof="0" dirty="0" smtClean="0">
              <a:ln>
                <a:noFill/>
              </a:ln>
              <a:solidFill>
                <a:prstClr val="black"/>
              </a:solidFill>
              <a:effectLst/>
              <a:uLnTx/>
              <a:uFillTx/>
              <a:latin typeface="+mn-lt"/>
              <a:ea typeface="+mn-ea"/>
              <a:cs typeface="+mn-cs"/>
            </a:endParaRPr>
          </a:p>
          <a:p>
            <a:pPr marL="171450" indent="-171450">
              <a:buFont typeface="Arial" panose="020B0604020202020204" pitchFamily="34" charset="0"/>
              <a:buChar char="•"/>
            </a:pPr>
            <a:r>
              <a:rPr lang="en-US" dirty="0" smtClean="0"/>
              <a:t>I've mentioned a couple of times now the state prep assistance programs, or PrEP DAPs, and this list has grown and perhaps is continuing to grow. There may be jurisdictions on there that we need to add. This is updated as of about four months ago, and this is constantly evolving. </a:t>
            </a:r>
          </a:p>
          <a:p>
            <a:pPr marL="171450" indent="-171450">
              <a:buFont typeface="Arial" panose="020B0604020202020204" pitchFamily="34" charset="0"/>
              <a:buChar char="•"/>
            </a:pPr>
            <a:r>
              <a:rPr lang="en-US" dirty="0" smtClean="0"/>
              <a:t>These are programs that have used some combination of state and local funds to create, and these are all at the state level or District of Columbia level, a PrEP program that covers some degree of medication assistance, copay assistance, clinical visit, and lab. It differs by jurisdiction, but these are state run programs that are really attempting to mirror the Ryan White HIV/AIDS Program models, and provide financing and distribution models.</a:t>
            </a:r>
          </a:p>
          <a:p>
            <a:pPr marL="171450" indent="-171450">
              <a:buFont typeface="Arial" panose="020B0604020202020204" pitchFamily="34" charset="0"/>
              <a:buChar char="•"/>
            </a:pPr>
            <a:r>
              <a:rPr lang="en-US" dirty="0" smtClean="0"/>
              <a:t>If you're in one of the states, they all have websites, and those website links are actually up on NASTAD's website. I'll show you the link at the end of the presentation, but it's good to check out what your state is doing, and what's available to folks.</a:t>
            </a:r>
          </a:p>
        </p:txBody>
      </p:sp>
      <p:sp>
        <p:nvSpPr>
          <p:cNvPr id="4" name="Slide Number Placeholder 3"/>
          <p:cNvSpPr>
            <a:spLocks noGrp="1"/>
          </p:cNvSpPr>
          <p:nvPr>
            <p:ph type="sldNum" sz="quarter" idx="10"/>
          </p:nvPr>
        </p:nvSpPr>
        <p:spPr/>
        <p:txBody>
          <a:bodyPr/>
          <a:lstStyle/>
          <a:p>
            <a:fld id="{E7210376-4FB3-4079-A926-CD40E1E62342}" type="slidenum">
              <a:rPr lang="en-US" smtClean="0"/>
              <a:t>22</a:t>
            </a:fld>
            <a:endParaRPr lang="en-US" dirty="0"/>
          </a:p>
        </p:txBody>
      </p:sp>
    </p:spTree>
    <p:extLst>
      <p:ext uri="{BB962C8B-B14F-4D97-AF65-F5344CB8AC3E}">
        <p14:creationId xmlns:p14="http://schemas.microsoft.com/office/powerpoint/2010/main" val="32130038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Slide 23</a:t>
            </a:r>
            <a:endParaRPr kumimoji="0" lang="en-US" sz="1100" b="1" i="0" u="none" strike="noStrike" kern="1200" cap="none" spc="0" normalizeH="0" baseline="0" noProof="0" dirty="0" smtClean="0">
              <a:ln>
                <a:noFill/>
              </a:ln>
              <a:solidFill>
                <a:prstClr val="black"/>
              </a:solidFill>
              <a:effectLst/>
              <a:uLnTx/>
              <a:uFillTx/>
              <a:latin typeface="+mn-lt"/>
              <a:ea typeface="+mn-ea"/>
              <a:cs typeface="+mn-cs"/>
            </a:endParaRPr>
          </a:p>
          <a:p>
            <a:pPr marL="171450" indent="-171450">
              <a:buFont typeface="Arial" panose="020B0604020202020204" pitchFamily="34" charset="0"/>
              <a:buChar char="•"/>
            </a:pPr>
            <a:r>
              <a:rPr lang="en-US" dirty="0" smtClean="0"/>
              <a:t>In terms of 340B, this was another area where I want to have a few caveats at the outset. This is a very coverage- and policy-heavy presentation. I am not going to get into the 340B compliance and regulatory weeds. That is a topic for another day, and probably many, many hours, and folks with more 340B legal compliance background certainly than I do. </a:t>
            </a:r>
          </a:p>
          <a:p>
            <a:pPr marL="171450" indent="-171450">
              <a:buFont typeface="Arial" panose="020B0604020202020204" pitchFamily="34" charset="0"/>
              <a:buChar char="•"/>
            </a:pPr>
            <a:r>
              <a:rPr lang="en-US" dirty="0" smtClean="0"/>
              <a:t>I approach this from a coverage and systems financing piece. What I want to really underscore here is that the 340B models for PrEP have really been a sustainable and innovative financing mechanism for </a:t>
            </a:r>
            <a:r>
              <a:rPr lang="en-US" dirty="0" err="1" smtClean="0"/>
              <a:t>PrEP.</a:t>
            </a:r>
            <a:r>
              <a:rPr lang="en-US" dirty="0" smtClean="0"/>
              <a:t> But it looks a little bit different depending on what type of 340B entity you are, and there are pluses and minuses and unique challenges for each one.</a:t>
            </a:r>
          </a:p>
          <a:p>
            <a:pPr marL="171450" indent="-171450">
              <a:buFont typeface="Arial" panose="020B0604020202020204" pitchFamily="34" charset="0"/>
              <a:buChar char="•"/>
            </a:pPr>
            <a:r>
              <a:rPr lang="en-US" dirty="0" smtClean="0"/>
              <a:t>The sustainability part of this is that you have a drug, </a:t>
            </a:r>
            <a:r>
              <a:rPr lang="en-US" dirty="0" err="1" smtClean="0"/>
              <a:t>Truvada</a:t>
            </a:r>
            <a:r>
              <a:rPr lang="en-US" dirty="0" smtClean="0"/>
              <a:t>, that has a fairly high, if not very high list price, and you also have a drug, </a:t>
            </a:r>
            <a:r>
              <a:rPr lang="en-US" dirty="0" err="1" smtClean="0"/>
              <a:t>Truvada</a:t>
            </a:r>
            <a:r>
              <a:rPr lang="en-US" dirty="0" smtClean="0"/>
              <a:t>, which has had price increases year on year for the past several years. That combination of facts means that the drop down to the 340B discount from that list price is significant. That means that the drop down from the commercial usual and customary rate down to the 340B discount is significant. </a:t>
            </a:r>
          </a:p>
          <a:p>
            <a:pPr marL="171450" indent="-171450">
              <a:buFont typeface="Arial" panose="020B0604020202020204" pitchFamily="34" charset="0"/>
              <a:buChar char="•"/>
            </a:pPr>
            <a:r>
              <a:rPr lang="en-US" dirty="0" smtClean="0"/>
              <a:t>If you've got a population of commercially insured folks, you are really able to use that spread, which is significant, to cover a whole bunch of services for uninsured people. And I say reinvest the savings. These are program income, not sort of a profit, but it has allowed programs to be able to cover medication and other services for their uninsured population.</a:t>
            </a:r>
          </a:p>
          <a:p>
            <a:pPr marL="171450" indent="-171450">
              <a:buFont typeface="Arial" panose="020B0604020202020204" pitchFamily="34" charset="0"/>
              <a:buChar char="•"/>
            </a:pPr>
            <a:r>
              <a:rPr lang="en-US" dirty="0" smtClean="0"/>
              <a:t>That is probably old hat to most of you, but I think that's important just to kind of name the exact reason why the 340B models work. We see them pop up in community health centers and STD clinics, and then in family planning clinics. </a:t>
            </a:r>
          </a:p>
          <a:p>
            <a:pPr marL="171450" indent="-171450">
              <a:buFont typeface="Arial" panose="020B0604020202020204" pitchFamily="34" charset="0"/>
              <a:buChar char="•"/>
            </a:pPr>
            <a:r>
              <a:rPr lang="en-US" dirty="0" smtClean="0"/>
              <a:t>Community health centers are probably the biggest model, with the most funding, in terms of the different settings we're talking about. They have reach into some but not all communities at high risk for HIV. By their mission, they have to serve folks who are in need, and have special population focuses, and so that is one area.</a:t>
            </a:r>
          </a:p>
          <a:p>
            <a:pPr marL="171450" indent="-171450">
              <a:buFont typeface="Arial" panose="020B0604020202020204" pitchFamily="34" charset="0"/>
              <a:buChar char="•"/>
            </a:pPr>
            <a:r>
              <a:rPr lang="en-US" dirty="0" smtClean="0"/>
              <a:t>STD clinics are another really good entry point into communities at high risk for HIV. In some ways, they are reaching different populations than those who are going to community health centers, including gay and other men who have sex with men, and women, and so a little bit of a more diverse community reach. Again, the 340B savings can be generated. </a:t>
            </a:r>
          </a:p>
          <a:p>
            <a:pPr marL="171450" indent="-171450">
              <a:buFont typeface="Arial" panose="020B0604020202020204" pitchFamily="34" charset="0"/>
              <a:buChar char="•"/>
            </a:pPr>
            <a:r>
              <a:rPr lang="en-US" dirty="0" smtClean="0"/>
              <a:t>The trick with the STD clinics has been that startup funding, state or local funding, has been needed. Going back to the financing conundrum that I talked about at the beginning, CDC grant funds cannot be used to purchase the drug for STD clinics. So, we've seen more STD clinics go down the route of using their 340B status to stand up PrEP programs. We've actually seen an expansion of the 318 designation for STD clinics to get 340B status, and perhaps we will see some loosening of the grant restrictions on PrEP medication payment, as well.</a:t>
            </a:r>
          </a:p>
          <a:p>
            <a:pPr marL="171450" indent="-171450">
              <a:buFont typeface="Arial" panose="020B0604020202020204" pitchFamily="34" charset="0"/>
              <a:buChar char="•"/>
            </a:pPr>
            <a:r>
              <a:rPr lang="en-US" dirty="0" smtClean="0"/>
              <a:t>Family planning clinics, in many ways, are similar to the SDT clinics, and probably the two have and can learn a lot from one another in terms of how these models are set up. The real draw in family planning clinics is in a deep reach into communities at high risk for HIV, particularly women, who perhaps are not as well served in the other settings that are scaling up access to PrEP, so there's a real opportunity there.</a:t>
            </a:r>
          </a:p>
        </p:txBody>
      </p:sp>
      <p:sp>
        <p:nvSpPr>
          <p:cNvPr id="4" name="Slide Number Placeholder 3"/>
          <p:cNvSpPr>
            <a:spLocks noGrp="1"/>
          </p:cNvSpPr>
          <p:nvPr>
            <p:ph type="sldNum" sz="quarter" idx="10"/>
          </p:nvPr>
        </p:nvSpPr>
        <p:spPr/>
        <p:txBody>
          <a:bodyPr/>
          <a:lstStyle/>
          <a:p>
            <a:fld id="{E7210376-4FB3-4079-A926-CD40E1E62342}" type="slidenum">
              <a:rPr lang="en-US" smtClean="0"/>
              <a:t>23</a:t>
            </a:fld>
            <a:endParaRPr lang="en-US" dirty="0"/>
          </a:p>
        </p:txBody>
      </p:sp>
    </p:spTree>
    <p:extLst>
      <p:ext uri="{BB962C8B-B14F-4D97-AF65-F5344CB8AC3E}">
        <p14:creationId xmlns:p14="http://schemas.microsoft.com/office/powerpoint/2010/main" val="19792103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Slide 24</a:t>
            </a:r>
            <a:endParaRPr kumimoji="0" lang="en-US" sz="1100" b="1" i="0" u="none" strike="noStrike" kern="1200" cap="none" spc="0" normalizeH="0" baseline="0" noProof="0" dirty="0" smtClean="0">
              <a:ln>
                <a:noFill/>
              </a:ln>
              <a:solidFill>
                <a:prstClr val="black"/>
              </a:solidFill>
              <a:effectLst/>
              <a:uLnTx/>
              <a:uFillTx/>
              <a:latin typeface="+mn-lt"/>
              <a:ea typeface="+mn-ea"/>
              <a:cs typeface="+mn-cs"/>
            </a:endParaRPr>
          </a:p>
          <a:p>
            <a:pPr marL="171450" indent="-171450">
              <a:buFont typeface="Arial" panose="020B0604020202020204" pitchFamily="34" charset="0"/>
              <a:buChar char="•"/>
            </a:pPr>
            <a:r>
              <a:rPr lang="en-US" dirty="0" smtClean="0"/>
              <a:t>It’s important to reference the administration's Ending the Epidemic Initiative because it is in many ways focusing us, and putting a spotlight on PrEP access, both in some of the gaps for PrEP access, and I think in identifying areas for new funding. </a:t>
            </a:r>
          </a:p>
          <a:p>
            <a:pPr marL="171450" indent="-171450">
              <a:buFont typeface="Arial" panose="020B0604020202020204" pitchFamily="34" charset="0"/>
              <a:buChar char="•"/>
            </a:pPr>
            <a:r>
              <a:rPr lang="en-US" dirty="0" smtClean="0"/>
              <a:t>In terms of PrEP, the front and center pillar of the administration's plan to end HIV is going to be a piece of new funding for PrEP, and more attention to innovative models for PrEP, and expanding PrEP access particularly to populations who are not really using PrEP in ways that would be indicated by our HIV incidence rate.</a:t>
            </a:r>
          </a:p>
        </p:txBody>
      </p:sp>
      <p:sp>
        <p:nvSpPr>
          <p:cNvPr id="4" name="Slide Number Placeholder 3"/>
          <p:cNvSpPr>
            <a:spLocks noGrp="1"/>
          </p:cNvSpPr>
          <p:nvPr>
            <p:ph type="sldNum" sz="quarter" idx="10"/>
          </p:nvPr>
        </p:nvSpPr>
        <p:spPr/>
        <p:txBody>
          <a:bodyPr/>
          <a:lstStyle/>
          <a:p>
            <a:fld id="{E7210376-4FB3-4079-A926-CD40E1E62342}" type="slidenum">
              <a:rPr lang="en-US" smtClean="0"/>
              <a:t>24</a:t>
            </a:fld>
            <a:endParaRPr lang="en-US" dirty="0"/>
          </a:p>
        </p:txBody>
      </p:sp>
    </p:spTree>
    <p:extLst>
      <p:ext uri="{BB962C8B-B14F-4D97-AF65-F5344CB8AC3E}">
        <p14:creationId xmlns:p14="http://schemas.microsoft.com/office/powerpoint/2010/main" val="6886864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Slide 25</a:t>
            </a:r>
            <a:endParaRPr kumimoji="0" lang="en-US" sz="1100" b="1" i="0" u="none" strike="noStrike" kern="1200" cap="none" spc="0" normalizeH="0" baseline="0" noProof="0" dirty="0" smtClean="0">
              <a:ln>
                <a:noFill/>
              </a:ln>
              <a:solidFill>
                <a:prstClr val="black"/>
              </a:solidFill>
              <a:effectLst/>
              <a:uLnTx/>
              <a:uFillTx/>
              <a:latin typeface="+mn-lt"/>
              <a:ea typeface="+mn-ea"/>
              <a:cs typeface="+mn-cs"/>
            </a:endParaRPr>
          </a:p>
          <a:p>
            <a:pPr marL="171450" indent="-171450">
              <a:buFont typeface="Arial" panose="020B0604020202020204" pitchFamily="34" charset="0"/>
              <a:buChar char="•"/>
            </a:pPr>
            <a:r>
              <a:rPr lang="en-US" dirty="0" smtClean="0"/>
              <a:t>In terms of where the Ending the Epidemic Initiative is focusing, it is a geographic focus, at least in the first iteration, focused on the 48 counties and seven jurisdictions with the highest rates of HIV infections. </a:t>
            </a:r>
          </a:p>
          <a:p>
            <a:pPr marL="171450" indent="-171450">
              <a:buFont typeface="Arial" panose="020B0604020202020204" pitchFamily="34" charset="0"/>
              <a:buChar char="•"/>
            </a:pPr>
            <a:r>
              <a:rPr lang="en-US" dirty="0" smtClean="0"/>
              <a:t>That is the map that you see in front of you. If you are in one of those jurisdictions that are in blue, or, and it's a little bit harder to see, you may have to go to the website to kind of figure out that list of counties. </a:t>
            </a:r>
          </a:p>
          <a:p>
            <a:pPr marL="171450" indent="-171450">
              <a:buFont typeface="Arial" panose="020B0604020202020204" pitchFamily="34" charset="0"/>
              <a:buChar char="•"/>
            </a:pPr>
            <a:r>
              <a:rPr lang="en-US" dirty="0" smtClean="0"/>
              <a:t>This might be a real opportunity in terms of new funding, new community planning, and just new attention to how that jurisdiction is going to meet the PrEP indicators in this Ending the Epidemic Initiative. I actually think that we could see some real movement, in terms of support of new models, and certainly some new funding.</a:t>
            </a:r>
          </a:p>
        </p:txBody>
      </p:sp>
      <p:sp>
        <p:nvSpPr>
          <p:cNvPr id="4" name="Slide Number Placeholder 3"/>
          <p:cNvSpPr>
            <a:spLocks noGrp="1"/>
          </p:cNvSpPr>
          <p:nvPr>
            <p:ph type="sldNum" sz="quarter" idx="10"/>
          </p:nvPr>
        </p:nvSpPr>
        <p:spPr/>
        <p:txBody>
          <a:bodyPr/>
          <a:lstStyle/>
          <a:p>
            <a:fld id="{E7210376-4FB3-4079-A926-CD40E1E62342}" type="slidenum">
              <a:rPr lang="en-US" smtClean="0"/>
              <a:t>25</a:t>
            </a:fld>
            <a:endParaRPr lang="en-US" dirty="0"/>
          </a:p>
        </p:txBody>
      </p:sp>
    </p:spTree>
    <p:extLst>
      <p:ext uri="{BB962C8B-B14F-4D97-AF65-F5344CB8AC3E}">
        <p14:creationId xmlns:p14="http://schemas.microsoft.com/office/powerpoint/2010/main" val="37714671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Slide 26</a:t>
            </a:r>
            <a:endParaRPr kumimoji="0" lang="en-US" sz="1100" b="1" i="0" u="none" strike="noStrike" kern="1200" cap="none" spc="0" normalizeH="0" baseline="0" noProof="0" dirty="0" smtClean="0">
              <a:ln>
                <a:noFill/>
              </a:ln>
              <a:solidFill>
                <a:prstClr val="black"/>
              </a:solidFill>
              <a:effectLst/>
              <a:uLnTx/>
              <a:uFillTx/>
              <a:latin typeface="+mn-lt"/>
              <a:ea typeface="+mn-ea"/>
              <a:cs typeface="+mn-cs"/>
            </a:endParaRPr>
          </a:p>
          <a:p>
            <a:pPr marL="171450" indent="-171450">
              <a:buFont typeface="Arial" panose="020B0604020202020204" pitchFamily="34" charset="0"/>
              <a:buChar char="•"/>
            </a:pPr>
            <a:r>
              <a:rPr lang="en-US" dirty="0" smtClean="0"/>
              <a:t>Speaking of new funding, one thing that has been connected with the Ending the Epidemic Initiative has been the Gilead PrEP Donation program. On May 9th, so not so long ago, Gilead announced that they will donate PrEP medication, so </a:t>
            </a:r>
            <a:r>
              <a:rPr lang="en-US" dirty="0" err="1" smtClean="0"/>
              <a:t>Truvada</a:t>
            </a:r>
            <a:r>
              <a:rPr lang="en-US" dirty="0" smtClean="0"/>
              <a:t>, and then once </a:t>
            </a:r>
            <a:r>
              <a:rPr lang="en-US" dirty="0" err="1" smtClean="0"/>
              <a:t>Descovy</a:t>
            </a:r>
            <a:r>
              <a:rPr lang="en-US" dirty="0" smtClean="0"/>
              <a:t> is approved, </a:t>
            </a:r>
            <a:r>
              <a:rPr lang="en-US" dirty="0" err="1" smtClean="0"/>
              <a:t>Descovy</a:t>
            </a:r>
            <a:r>
              <a:rPr lang="en-US" dirty="0" smtClean="0"/>
              <a:t>, for up to 200,000 individuals per year, for up to 11 years, to assist, and this is part of meeting the Ending the Epidemic Initiative. Details are forthcoming, that is... I'd just bold and underline that. The dust has not settled, and I do not think there's a concrete plan as of yet to operationalize this. It has been committed, so I think that Gilead has sort of stepped up and committed to doing this, but I think the details of how that happens, to be determined. </a:t>
            </a:r>
          </a:p>
          <a:p>
            <a:pPr marL="171450" indent="-171450">
              <a:buFont typeface="Arial" panose="020B0604020202020204" pitchFamily="34" charset="0"/>
              <a:buChar char="•"/>
            </a:pPr>
            <a:r>
              <a:rPr lang="en-US" dirty="0" smtClean="0"/>
              <a:t>One way this could happen is to sort of put the thumb on the scale of community health centers, and that's certainly been talked about as a key piece. NASTAD and others have really pointed out that in order to really expand access to PrEP to populations who are not accessing it, you really need to think innovatively about settings, including public health settings that would include health departments and family planning clinics.</a:t>
            </a:r>
          </a:p>
          <a:p>
            <a:pPr marL="171450" indent="-171450">
              <a:buFont typeface="Arial" panose="020B0604020202020204" pitchFamily="34" charset="0"/>
              <a:buChar char="•"/>
            </a:pPr>
            <a:r>
              <a:rPr lang="en-US" dirty="0" smtClean="0"/>
              <a:t>More to come on that, but that's something to watch. That has not yet been rolled out, and details are forthcoming.</a:t>
            </a:r>
          </a:p>
        </p:txBody>
      </p:sp>
      <p:sp>
        <p:nvSpPr>
          <p:cNvPr id="4" name="Slide Number Placeholder 3"/>
          <p:cNvSpPr>
            <a:spLocks noGrp="1"/>
          </p:cNvSpPr>
          <p:nvPr>
            <p:ph type="sldNum" sz="quarter" idx="10"/>
          </p:nvPr>
        </p:nvSpPr>
        <p:spPr/>
        <p:txBody>
          <a:bodyPr/>
          <a:lstStyle/>
          <a:p>
            <a:fld id="{E7210376-4FB3-4079-A926-CD40E1E62342}" type="slidenum">
              <a:rPr lang="en-US" smtClean="0"/>
              <a:t>26</a:t>
            </a:fld>
            <a:endParaRPr lang="en-US" dirty="0"/>
          </a:p>
        </p:txBody>
      </p:sp>
    </p:spTree>
    <p:extLst>
      <p:ext uri="{BB962C8B-B14F-4D97-AF65-F5344CB8AC3E}">
        <p14:creationId xmlns:p14="http://schemas.microsoft.com/office/powerpoint/2010/main" val="1093194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Slide 27</a:t>
            </a:r>
            <a:endParaRPr kumimoji="0" lang="en-US" sz="1100" b="1" i="0" u="none" strike="noStrike" kern="1200" cap="none" spc="0" normalizeH="0" baseline="0" noProof="0" dirty="0" smtClean="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fld id="{E7210376-4FB3-4079-A926-CD40E1E62342}" type="slidenum">
              <a:rPr lang="en-US" smtClean="0"/>
              <a:t>27</a:t>
            </a:fld>
            <a:endParaRPr lang="en-US" dirty="0"/>
          </a:p>
        </p:txBody>
      </p:sp>
    </p:spTree>
    <p:extLst>
      <p:ext uri="{BB962C8B-B14F-4D97-AF65-F5344CB8AC3E}">
        <p14:creationId xmlns:p14="http://schemas.microsoft.com/office/powerpoint/2010/main" val="14182953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Slide 28</a:t>
            </a:r>
            <a:endParaRPr kumimoji="0" lang="en-US" sz="1100" b="1" i="0" u="none" strike="noStrike" kern="1200" cap="none" spc="0" normalizeH="0" baseline="0" noProof="0" dirty="0" smtClean="0">
              <a:ln>
                <a:noFill/>
              </a:ln>
              <a:solidFill>
                <a:prstClr val="black"/>
              </a:solidFill>
              <a:effectLst/>
              <a:uLnTx/>
              <a:uFillTx/>
              <a:latin typeface="+mn-lt"/>
              <a:ea typeface="+mn-ea"/>
              <a:cs typeface="+mn-cs"/>
            </a:endParaRPr>
          </a:p>
          <a:p>
            <a:pPr marL="171450" indent="-171450">
              <a:buFont typeface="Arial" panose="020B0604020202020204" pitchFamily="34" charset="0"/>
              <a:buChar char="•"/>
            </a:pPr>
            <a:r>
              <a:rPr lang="en-US" dirty="0" smtClean="0"/>
              <a:t>The last thing that I want to cover before opening it up for questions is the U.S. Preventive Services Task Force. The USPSTF is an independent body, and it reviews clinical evidence, and issues recommendations for preventative services. </a:t>
            </a:r>
          </a:p>
          <a:p>
            <a:pPr marL="171450" indent="-171450">
              <a:buFont typeface="Arial" panose="020B0604020202020204" pitchFamily="34" charset="0"/>
              <a:buChar char="•"/>
            </a:pPr>
            <a:r>
              <a:rPr lang="en-US" dirty="0" smtClean="0"/>
              <a:t>This was sort of a wonky, lesser-known body before the ACA. With the ACA, there's a really exciting provision in the ACA that requires the majority of private insurance plans to cover any preventive services with an A or B rating without cost sharing. That's huge, and that really makes these grades that USPSTF issues very, very important.</a:t>
            </a:r>
          </a:p>
          <a:p>
            <a:pPr marL="171450" indent="-171450">
              <a:buFont typeface="Arial" panose="020B0604020202020204" pitchFamily="34" charset="0"/>
              <a:buChar char="•"/>
            </a:pPr>
            <a:r>
              <a:rPr lang="en-US" dirty="0" smtClean="0"/>
              <a:t>For PrEP, in November of 2018, the USPSTF issued a draft recommendation after a multiyear review process. I will underscore, this was a laborious process. There were many comment periods, and they really are heavily clinically based. </a:t>
            </a:r>
          </a:p>
          <a:p>
            <a:pPr marL="171450" indent="-171450">
              <a:buFont typeface="Arial" panose="020B0604020202020204" pitchFamily="34" charset="0"/>
              <a:buChar char="•"/>
            </a:pPr>
            <a:r>
              <a:rPr lang="en-US" dirty="0" smtClean="0"/>
              <a:t>After this process, PrEP was given a grade A. That is the highest grade, which indicates there is a high certainty of substantial net benefit, and that's very, very exciting for PrEP access. </a:t>
            </a:r>
          </a:p>
          <a:p>
            <a:pPr marL="171450" indent="-171450">
              <a:buFont typeface="Arial" panose="020B0604020202020204" pitchFamily="34" charset="0"/>
              <a:buChar char="•"/>
            </a:pPr>
            <a:r>
              <a:rPr lang="en-US" dirty="0" smtClean="0"/>
              <a:t>The recommendation has not yet been finalized. We're anticipating that the final draft could come out as early as this month. I think we're anticipating at least some time before the end of the year</a:t>
            </a:r>
          </a:p>
          <a:p>
            <a:pPr marL="171450" indent="-171450">
              <a:buFont typeface="Arial" panose="020B0604020202020204" pitchFamily="34" charset="0"/>
              <a:buChar char="•"/>
            </a:pPr>
            <a:r>
              <a:rPr lang="en-US" dirty="0" smtClean="0"/>
              <a:t>In terms of the mandate to cover PrEP without cost sharing, of when that would go into effect, that would be January 2021. There's about at least a year lag between the final recommendation and when plans actually have to start covering.</a:t>
            </a:r>
          </a:p>
        </p:txBody>
      </p:sp>
      <p:sp>
        <p:nvSpPr>
          <p:cNvPr id="4" name="Slide Number Placeholder 3"/>
          <p:cNvSpPr>
            <a:spLocks noGrp="1"/>
          </p:cNvSpPr>
          <p:nvPr>
            <p:ph type="sldNum" sz="quarter" idx="10"/>
          </p:nvPr>
        </p:nvSpPr>
        <p:spPr/>
        <p:txBody>
          <a:bodyPr/>
          <a:lstStyle/>
          <a:p>
            <a:fld id="{E7210376-4FB3-4079-A926-CD40E1E62342}" type="slidenum">
              <a:rPr lang="en-US" smtClean="0"/>
              <a:t>28</a:t>
            </a:fld>
            <a:endParaRPr lang="en-US" dirty="0"/>
          </a:p>
        </p:txBody>
      </p:sp>
    </p:spTree>
    <p:extLst>
      <p:ext uri="{BB962C8B-B14F-4D97-AF65-F5344CB8AC3E}">
        <p14:creationId xmlns:p14="http://schemas.microsoft.com/office/powerpoint/2010/main" val="36233057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Slide 29</a:t>
            </a:r>
            <a:endParaRPr kumimoji="0" lang="en-US" sz="1100" b="1" i="0" u="none" strike="noStrike" kern="1200" cap="none" spc="0" normalizeH="0" baseline="0" noProof="0" dirty="0" smtClean="0">
              <a:ln>
                <a:noFill/>
              </a:ln>
              <a:solidFill>
                <a:prstClr val="black"/>
              </a:solidFill>
              <a:effectLst/>
              <a:uLnTx/>
              <a:uFillTx/>
              <a:latin typeface="+mn-lt"/>
              <a:ea typeface="+mn-ea"/>
              <a:cs typeface="+mn-cs"/>
            </a:endParaRPr>
          </a:p>
          <a:p>
            <a:pPr marL="171450" indent="-171450">
              <a:buFont typeface="Arial" panose="020B0604020202020204" pitchFamily="34" charset="0"/>
              <a:buChar char="•"/>
            </a:pPr>
            <a:r>
              <a:rPr lang="en-US" dirty="0" smtClean="0"/>
              <a:t>I want to talk through four major considerations when it comes to the USPSTF recommendation. There are going to be some implementation questions and challenges that we need to be aware of. </a:t>
            </a:r>
          </a:p>
          <a:p>
            <a:pPr marL="171450" indent="-171450">
              <a:buFont typeface="Arial" panose="020B0604020202020204" pitchFamily="34" charset="0"/>
              <a:buChar char="•"/>
            </a:pPr>
            <a:r>
              <a:rPr lang="en-US" dirty="0" smtClean="0"/>
              <a:t>Number one is access to the medication. You've got this interesting circumstance where the final recommendation is going to be released in a point in time where there's only one FDA approved product for </a:t>
            </a:r>
            <a:r>
              <a:rPr lang="en-US" dirty="0" err="1" smtClean="0"/>
              <a:t>PrEP.</a:t>
            </a:r>
            <a:r>
              <a:rPr lang="en-US" dirty="0" smtClean="0"/>
              <a:t> But then let's jump to January of 2021, when the recommendation will be implemented by plans, and that will be a time where we could potentially have, and likely will have three products for PrEP: two brand name and one exclusive generic. </a:t>
            </a:r>
          </a:p>
          <a:p>
            <a:pPr marL="171450" indent="-171450">
              <a:buFont typeface="Arial" panose="020B0604020202020204" pitchFamily="34" charset="0"/>
              <a:buChar char="•"/>
            </a:pPr>
            <a:r>
              <a:rPr lang="en-US" dirty="0" smtClean="0"/>
              <a:t>That's very different, and so part of the question that was not well defined in the draft recommendation is what will plans be required to cover? Will they be required to cover everything? Will they be able to say, "We're only going to cover one thing?" Will they be able to say, "We're going to start you on a generic, and if you fail on the generic, then we'll move you to </a:t>
            </a:r>
            <a:r>
              <a:rPr lang="en-US" dirty="0" err="1" smtClean="0"/>
              <a:t>Truvada</a:t>
            </a:r>
            <a:r>
              <a:rPr lang="en-US" dirty="0" smtClean="0"/>
              <a:t> or </a:t>
            </a:r>
            <a:r>
              <a:rPr lang="en-US" dirty="0" err="1" smtClean="0"/>
              <a:t>Descovy</a:t>
            </a:r>
            <a:r>
              <a:rPr lang="en-US" dirty="0" smtClean="0"/>
              <a:t>?"</a:t>
            </a:r>
          </a:p>
          <a:p>
            <a:pPr marL="171450" indent="-171450">
              <a:buFont typeface="Arial" panose="020B0604020202020204" pitchFamily="34" charset="0"/>
              <a:buChar char="•"/>
            </a:pPr>
            <a:r>
              <a:rPr lang="en-US" dirty="0" smtClean="0"/>
              <a:t>You could generate endless questions on what they will be able to do, so that is a real question that will impact how expansive the USPSTF recommendation is, both for coverage, and then coverage without cost sharing for folks in the insurance market, and the Medicaid expansion programs. The USPSTF recommendations also cover Medicaid expansion programs.</a:t>
            </a:r>
          </a:p>
          <a:p>
            <a:pPr marL="171450" indent="-171450">
              <a:buFont typeface="Arial" panose="020B0604020202020204" pitchFamily="34" charset="0"/>
              <a:buChar char="•"/>
            </a:pPr>
            <a:r>
              <a:rPr lang="en-US" dirty="0" smtClean="0"/>
              <a:t>The second consideration is access to PrEP services beyond the medication, so we talked about PrEP is not just the medication. I think the recommendation actually did a fairly good job of walking through and citing heavily to CDC guidelines about all of the ancillary services that make up PrEP, but not a lot of specific guidance for payers of, "You have to cover this entire suite of services, and you have to cover them without cost sharing." So we will look to see either clarification in the final recommendation and or </a:t>
            </a:r>
            <a:r>
              <a:rPr lang="en-US" dirty="0" err="1" smtClean="0"/>
              <a:t>subregulatory</a:t>
            </a:r>
            <a:r>
              <a:rPr lang="en-US" dirty="0" smtClean="0"/>
              <a:t> guidance clarifying that.</a:t>
            </a:r>
          </a:p>
        </p:txBody>
      </p:sp>
      <p:sp>
        <p:nvSpPr>
          <p:cNvPr id="4" name="Slide Number Placeholder 3"/>
          <p:cNvSpPr>
            <a:spLocks noGrp="1"/>
          </p:cNvSpPr>
          <p:nvPr>
            <p:ph type="sldNum" sz="quarter" idx="10"/>
          </p:nvPr>
        </p:nvSpPr>
        <p:spPr/>
        <p:txBody>
          <a:bodyPr/>
          <a:lstStyle/>
          <a:p>
            <a:fld id="{E7210376-4FB3-4079-A926-CD40E1E62342}" type="slidenum">
              <a:rPr lang="en-US" smtClean="0"/>
              <a:t>29</a:t>
            </a:fld>
            <a:endParaRPr lang="en-US" dirty="0"/>
          </a:p>
        </p:txBody>
      </p:sp>
    </p:spTree>
    <p:extLst>
      <p:ext uri="{BB962C8B-B14F-4D97-AF65-F5344CB8AC3E}">
        <p14:creationId xmlns:p14="http://schemas.microsoft.com/office/powerpoint/2010/main" val="8533368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400" b="1" i="0" u="none" strike="noStrike" kern="1200" cap="none" spc="0" normalizeH="0" baseline="0" noProof="0" dirty="0" smtClean="0">
                <a:ln>
                  <a:noFill/>
                </a:ln>
                <a:solidFill>
                  <a:prstClr val="black"/>
                </a:solidFill>
                <a:effectLst/>
                <a:uLnTx/>
                <a:uFillTx/>
                <a:latin typeface="+mn-lt"/>
                <a:ea typeface="+mn-ea"/>
                <a:cs typeface="+mn-cs"/>
              </a:rPr>
              <a:t>Slide 3</a:t>
            </a: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p>
            <a:pPr marL="0" indent="0">
              <a:spcBef>
                <a:spcPts val="306"/>
              </a:spcBef>
              <a:spcAft>
                <a:spcPts val="306"/>
              </a:spcAft>
              <a:buFont typeface="Arial" panose="020B0604020202020204" pitchFamily="34" charset="0"/>
              <a:buNone/>
            </a:pPr>
            <a:r>
              <a:rPr lang="en-US" sz="1100" dirty="0" smtClean="0"/>
              <a:t>Cynda Hall</a:t>
            </a:r>
          </a:p>
          <a:p>
            <a:pPr marL="171450" indent="-171450">
              <a:spcBef>
                <a:spcPts val="306"/>
              </a:spcBef>
              <a:spcAft>
                <a:spcPts val="306"/>
              </a:spcAft>
              <a:buFont typeface="Arial" panose="020B0604020202020204" pitchFamily="34" charset="0"/>
              <a:buChar char="•"/>
            </a:pPr>
            <a:r>
              <a:rPr lang="en-US" sz="1100" dirty="0" smtClean="0"/>
              <a:t>For </a:t>
            </a:r>
            <a:r>
              <a:rPr lang="en-US" sz="1100" dirty="0"/>
              <a:t>quick background as we get started, Pre-exposure prophylaxis,</a:t>
            </a:r>
            <a:r>
              <a:rPr lang="en-US" sz="1100" baseline="0" dirty="0"/>
              <a:t> or Pr</a:t>
            </a:r>
            <a:r>
              <a:rPr lang="en-US" sz="1100" dirty="0"/>
              <a:t>EP, is a once-a-day pill (brand name Truvada) that has been demonstrated to reduce the risk of HIV infection up to 92% when taken as directed. In 2014, the US Public Health Service released the first comprehensive clinical practice guidelines for PrEP, which recommend PrEP as one prevention option for sexually-active adult MSM, adult heterosexually active men, adult injection drug users and heterosexually-active women at substantial risk of HIV acquisition. </a:t>
            </a:r>
            <a:br>
              <a:rPr lang="en-US" sz="1100" dirty="0"/>
            </a:br>
            <a:r>
              <a:rPr lang="en-US" sz="1100" dirty="0"/>
              <a:t/>
            </a:r>
            <a:br>
              <a:rPr lang="en-US" sz="1100" dirty="0"/>
            </a:br>
            <a:endParaRPr lang="en-US" sz="1100" dirty="0"/>
          </a:p>
        </p:txBody>
      </p:sp>
      <p:sp>
        <p:nvSpPr>
          <p:cNvPr id="4" name="Slide Number Placeholder 3"/>
          <p:cNvSpPr>
            <a:spLocks noGrp="1"/>
          </p:cNvSpPr>
          <p:nvPr>
            <p:ph type="sldNum" sz="quarter" idx="10"/>
          </p:nvPr>
        </p:nvSpPr>
        <p:spPr/>
        <p:txBody>
          <a:bodyPr/>
          <a:lstStyle/>
          <a:p>
            <a:fld id="{31AAEA6F-6A0E-4FE3-A78D-15F87EAF086E}"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408476688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Slide 30</a:t>
            </a:r>
            <a:endParaRPr kumimoji="0" lang="en-US" sz="1100" b="1" i="0" u="none" strike="noStrike" kern="1200" cap="none" spc="0" normalizeH="0" baseline="0" noProof="0" dirty="0" smtClean="0">
              <a:ln>
                <a:noFill/>
              </a:ln>
              <a:solidFill>
                <a:prstClr val="black"/>
              </a:solidFill>
              <a:effectLst/>
              <a:uLnTx/>
              <a:uFillTx/>
              <a:latin typeface="+mn-lt"/>
              <a:ea typeface="+mn-ea"/>
              <a:cs typeface="+mn-cs"/>
            </a:endParaRPr>
          </a:p>
          <a:p>
            <a:pPr marL="171450" indent="-171450">
              <a:buFont typeface="Arial" panose="020B0604020202020204" pitchFamily="34" charset="0"/>
              <a:buChar char="•"/>
            </a:pPr>
            <a:r>
              <a:rPr lang="en-US" dirty="0" smtClean="0"/>
              <a:t>Identifying individuals who are at high risk. Our main concern here is that identifying folks for whom PrEP is appropriate really should be at the provider level, and should not be in the hands of an insurance company. </a:t>
            </a:r>
          </a:p>
          <a:p>
            <a:pPr marL="171450" indent="-171450">
              <a:buFont typeface="Arial" panose="020B0604020202020204" pitchFamily="34" charset="0"/>
              <a:buChar char="•"/>
            </a:pPr>
            <a:r>
              <a:rPr lang="en-US" dirty="0" smtClean="0"/>
              <a:t>Using prior authorization, for instance, to identify who is eligible for PrEP, really has potential stigmatizing and discriminatory implications. So we would certainly argue that that is not an appropriate use of prior authorization, and that that sort of decision is a clinical one, and it should be with the provider.</a:t>
            </a:r>
          </a:p>
          <a:p>
            <a:pPr marL="171450" indent="-171450">
              <a:buFont typeface="Arial" panose="020B0604020202020204" pitchFamily="34" charset="0"/>
              <a:buChar char="•"/>
            </a:pPr>
            <a:r>
              <a:rPr lang="en-US" dirty="0" smtClean="0"/>
              <a:t>Finally, there are different delivery systems for PrEP than I think the USPSTF body typically writes for. Their primary audience is primary care clinicians, and we know that PrEP is provided in many, many settings, including public health, family planning settings. Really ensuring that the recommendations are disseminated and applied across varied settings is critical, because they're applicable across varied settings.</a:t>
            </a:r>
          </a:p>
        </p:txBody>
      </p:sp>
      <p:sp>
        <p:nvSpPr>
          <p:cNvPr id="4" name="Slide Number Placeholder 3"/>
          <p:cNvSpPr>
            <a:spLocks noGrp="1"/>
          </p:cNvSpPr>
          <p:nvPr>
            <p:ph type="sldNum" sz="quarter" idx="10"/>
          </p:nvPr>
        </p:nvSpPr>
        <p:spPr/>
        <p:txBody>
          <a:bodyPr/>
          <a:lstStyle/>
          <a:p>
            <a:fld id="{E7210376-4FB3-4079-A926-CD40E1E62342}" type="slidenum">
              <a:rPr lang="en-US" smtClean="0"/>
              <a:t>30</a:t>
            </a:fld>
            <a:endParaRPr lang="en-US" dirty="0"/>
          </a:p>
        </p:txBody>
      </p:sp>
    </p:spTree>
    <p:extLst>
      <p:ext uri="{BB962C8B-B14F-4D97-AF65-F5344CB8AC3E}">
        <p14:creationId xmlns:p14="http://schemas.microsoft.com/office/powerpoint/2010/main" val="221040976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Slide 31</a:t>
            </a:r>
            <a:endParaRPr kumimoji="0" lang="en-US" sz="1100" b="1" i="0" u="none" strike="noStrike" kern="1200" cap="none" spc="0" normalizeH="0" baseline="0" noProof="0" dirty="0" smtClean="0">
              <a:ln>
                <a:noFill/>
              </a:ln>
              <a:solidFill>
                <a:prstClr val="black"/>
              </a:solidFill>
              <a:effectLst/>
              <a:uLnTx/>
              <a:uFillTx/>
              <a:latin typeface="+mn-lt"/>
              <a:ea typeface="+mn-ea"/>
              <a:cs typeface="+mn-cs"/>
            </a:endParaRPr>
          </a:p>
          <a:p>
            <a:pPr marL="171450" indent="-171450">
              <a:buFont typeface="Arial" panose="020B0604020202020204" pitchFamily="34" charset="0"/>
              <a:buChar char="•"/>
            </a:pPr>
            <a:r>
              <a:rPr lang="en-US" dirty="0" smtClean="0"/>
              <a:t>In terms of next steps, we can anticipate federal </a:t>
            </a:r>
            <a:r>
              <a:rPr lang="en-US" dirty="0" err="1" smtClean="0"/>
              <a:t>subregulatory</a:t>
            </a:r>
            <a:r>
              <a:rPr lang="en-US" dirty="0" smtClean="0"/>
              <a:t> guidance. We are certainly working to inform what that federal and state </a:t>
            </a:r>
            <a:r>
              <a:rPr lang="en-US" dirty="0" err="1" smtClean="0"/>
              <a:t>subregulatory</a:t>
            </a:r>
            <a:r>
              <a:rPr lang="en-US" dirty="0" smtClean="0"/>
              <a:t> guidance looks like to make sure that the recommendation is interpreted as widely and broadly as possible.</a:t>
            </a:r>
          </a:p>
          <a:p>
            <a:pPr marL="171450" indent="-171450">
              <a:buFont typeface="Arial" panose="020B0604020202020204" pitchFamily="34" charset="0"/>
              <a:buChar char="•"/>
            </a:pPr>
            <a:r>
              <a:rPr lang="en-US" dirty="0" smtClean="0"/>
              <a:t> For provider and consumer education, I actually think the USPSTF recommendation in addition to the Ending the Epidemic Initiative are a one-two punch together, and a great way to build provider education and awareness around </a:t>
            </a:r>
            <a:r>
              <a:rPr lang="en-US" dirty="0" err="1" smtClean="0"/>
              <a:t>PrEP.</a:t>
            </a:r>
            <a:r>
              <a:rPr lang="en-US" dirty="0" smtClean="0"/>
              <a:t> It will be a good rallying cry just to build awareness of </a:t>
            </a:r>
            <a:r>
              <a:rPr lang="en-US" dirty="0" err="1" smtClean="0"/>
              <a:t>PrEP.</a:t>
            </a:r>
            <a:endParaRPr lang="en-US" dirty="0" smtClean="0"/>
          </a:p>
        </p:txBody>
      </p:sp>
      <p:sp>
        <p:nvSpPr>
          <p:cNvPr id="4" name="Slide Number Placeholder 3"/>
          <p:cNvSpPr>
            <a:spLocks noGrp="1"/>
          </p:cNvSpPr>
          <p:nvPr>
            <p:ph type="sldNum" sz="quarter" idx="10"/>
          </p:nvPr>
        </p:nvSpPr>
        <p:spPr/>
        <p:txBody>
          <a:bodyPr/>
          <a:lstStyle/>
          <a:p>
            <a:fld id="{E7210376-4FB3-4079-A926-CD40E1E62342}" type="slidenum">
              <a:rPr lang="en-US" smtClean="0"/>
              <a:t>31</a:t>
            </a:fld>
            <a:endParaRPr lang="en-US" dirty="0"/>
          </a:p>
        </p:txBody>
      </p:sp>
    </p:spTree>
    <p:extLst>
      <p:ext uri="{BB962C8B-B14F-4D97-AF65-F5344CB8AC3E}">
        <p14:creationId xmlns:p14="http://schemas.microsoft.com/office/powerpoint/2010/main" val="45350466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Slide 32</a:t>
            </a:r>
            <a:endParaRPr kumimoji="0" lang="en-US" sz="1100" b="1" i="0" u="none" strike="noStrike" kern="1200" cap="none" spc="0" normalizeH="0" baseline="0" noProof="0" dirty="0" smtClean="0">
              <a:ln>
                <a:noFill/>
              </a:ln>
              <a:solidFill>
                <a:prstClr val="black"/>
              </a:solidFill>
              <a:effectLst/>
              <a:uLnTx/>
              <a:uFillTx/>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7210376-4FB3-4079-A926-CD40E1E62342}" type="slidenum">
              <a:rPr lang="en-US" smtClean="0"/>
              <a:t>32</a:t>
            </a:fld>
            <a:endParaRPr lang="en-US" dirty="0"/>
          </a:p>
        </p:txBody>
      </p:sp>
    </p:spTree>
    <p:extLst>
      <p:ext uri="{BB962C8B-B14F-4D97-AF65-F5344CB8AC3E}">
        <p14:creationId xmlns:p14="http://schemas.microsoft.com/office/powerpoint/2010/main" val="22248098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Slide 33</a:t>
            </a:r>
            <a:endParaRPr kumimoji="0" lang="en-US" sz="1100" b="1" i="0" u="none" strike="noStrike" kern="1200" cap="none" spc="0" normalizeH="0" baseline="0" noProof="0" dirty="0" smtClean="0">
              <a:ln>
                <a:noFill/>
              </a:ln>
              <a:solidFill>
                <a:prstClr val="black"/>
              </a:solidFill>
              <a:effectLst/>
              <a:uLnTx/>
              <a:uFillTx/>
              <a:latin typeface="+mn-lt"/>
              <a:ea typeface="+mn-ea"/>
              <a:cs typeface="+mn-cs"/>
            </a:endParaRPr>
          </a:p>
          <a:p>
            <a:pPr marL="171450" indent="-171450">
              <a:buFont typeface="Arial" panose="020B0604020202020204" pitchFamily="34" charset="0"/>
              <a:buChar char="•"/>
            </a:pPr>
            <a:r>
              <a:rPr lang="en-US" dirty="0" smtClean="0"/>
              <a:t>To bring it together in terms of what's on the horizon, we’ll look at changes to the medication landscape, and how that impacts sustainability. I will give all the credit in the world to my brilliant colleague Tim Horn who put together this slide, which presents a great color-coded way of walking through what are some, particularly 340B, implications for how our landscape is changing. </a:t>
            </a:r>
          </a:p>
          <a:p>
            <a:pPr marL="171450" indent="-171450">
              <a:buFont typeface="Arial" panose="020B0604020202020204" pitchFamily="34" charset="0"/>
              <a:buChar char="•"/>
            </a:pPr>
            <a:r>
              <a:rPr lang="en-US" dirty="0" err="1" smtClean="0"/>
              <a:t>Truvada</a:t>
            </a:r>
            <a:r>
              <a:rPr lang="en-US" dirty="0" smtClean="0"/>
              <a:t> and </a:t>
            </a:r>
            <a:r>
              <a:rPr lang="en-US" dirty="0" err="1" smtClean="0"/>
              <a:t>Descovy</a:t>
            </a:r>
            <a:r>
              <a:rPr lang="en-US" dirty="0" smtClean="0"/>
              <a:t> are priced identically. The rebate for </a:t>
            </a:r>
            <a:r>
              <a:rPr lang="en-US" dirty="0" err="1" smtClean="0"/>
              <a:t>Truvada</a:t>
            </a:r>
            <a:r>
              <a:rPr lang="en-US" dirty="0" smtClean="0"/>
              <a:t> is a little bit more, because they've had more year on year increases, but the manufacturer's offering supplemental rebates for </a:t>
            </a:r>
            <a:r>
              <a:rPr lang="en-US" dirty="0" err="1" smtClean="0"/>
              <a:t>Descovy</a:t>
            </a:r>
            <a:r>
              <a:rPr lang="en-US" dirty="0" smtClean="0"/>
              <a:t>, so that really makes those two products identical, and you could see why the manufacturer would want to do that. We're probably going to see more pushes from them to get people onto </a:t>
            </a:r>
            <a:r>
              <a:rPr lang="en-US" dirty="0" err="1" smtClean="0"/>
              <a:t>Descovy</a:t>
            </a:r>
            <a:r>
              <a:rPr lang="en-US" dirty="0" smtClean="0"/>
              <a:t>, particularly as the TDF/FTC-based regimen goes off patent. </a:t>
            </a:r>
          </a:p>
          <a:p>
            <a:pPr marL="171450" indent="-171450">
              <a:buFont typeface="Arial" panose="020B0604020202020204" pitchFamily="34" charset="0"/>
              <a:buChar char="•"/>
            </a:pPr>
            <a:r>
              <a:rPr lang="en-US" dirty="0" smtClean="0"/>
              <a:t>The thing I really want to draw your attention to is on the right hand side of the screen. In September 2020, we have the first, single TDF/FTC generic, with no competition there. Without competition, that price is not going to come down that much. </a:t>
            </a:r>
          </a:p>
          <a:p>
            <a:pPr marL="171450" indent="-171450">
              <a:buFont typeface="Arial" panose="020B0604020202020204" pitchFamily="34" charset="0"/>
              <a:buChar char="•"/>
            </a:pPr>
            <a:r>
              <a:rPr lang="en-US" dirty="0" smtClean="0"/>
              <a:t>Because it's a generic, though, you really don't get the spread that you get on a high list price brand name drug. The long story short there is that the large impact in terms of sustainability is a couple years out to 2021, where we have multiple TDF/FTC generics</a:t>
            </a:r>
          </a:p>
          <a:p>
            <a:pPr marL="171450" indent="-171450">
              <a:buFont typeface="Arial" panose="020B0604020202020204" pitchFamily="34" charset="0"/>
              <a:buChar char="•"/>
            </a:pPr>
            <a:r>
              <a:rPr lang="en-US" dirty="0" smtClean="0"/>
              <a:t>This is all a little bit in flux, and I think we'll have to observe systems and payer behavior, and particularly when it comes to </a:t>
            </a:r>
            <a:r>
              <a:rPr lang="en-US" dirty="0" err="1" smtClean="0"/>
              <a:t>Descovy</a:t>
            </a:r>
            <a:r>
              <a:rPr lang="en-US" dirty="0" smtClean="0"/>
              <a:t>, when it comes to the single generic.</a:t>
            </a:r>
          </a:p>
        </p:txBody>
      </p:sp>
      <p:sp>
        <p:nvSpPr>
          <p:cNvPr id="4" name="Slide Number Placeholder 3"/>
          <p:cNvSpPr>
            <a:spLocks noGrp="1"/>
          </p:cNvSpPr>
          <p:nvPr>
            <p:ph type="sldNum" sz="quarter" idx="10"/>
          </p:nvPr>
        </p:nvSpPr>
        <p:spPr/>
        <p:txBody>
          <a:bodyPr/>
          <a:lstStyle/>
          <a:p>
            <a:fld id="{E7210376-4FB3-4079-A926-CD40E1E62342}" type="slidenum">
              <a:rPr lang="en-US" smtClean="0"/>
              <a:t>33</a:t>
            </a:fld>
            <a:endParaRPr lang="en-US" dirty="0"/>
          </a:p>
        </p:txBody>
      </p:sp>
    </p:spTree>
    <p:extLst>
      <p:ext uri="{BB962C8B-B14F-4D97-AF65-F5344CB8AC3E}">
        <p14:creationId xmlns:p14="http://schemas.microsoft.com/office/powerpoint/2010/main" val="391725995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Slide 34</a:t>
            </a:r>
            <a:endParaRPr kumimoji="0" lang="en-US" sz="1100" b="1" i="0" u="none" strike="noStrike" kern="1200" cap="none" spc="0" normalizeH="0" baseline="0" noProof="0" dirty="0" smtClean="0">
              <a:ln>
                <a:noFill/>
              </a:ln>
              <a:solidFill>
                <a:prstClr val="black"/>
              </a:solidFill>
              <a:effectLst/>
              <a:uLnTx/>
              <a:uFillTx/>
              <a:latin typeface="+mn-lt"/>
              <a:ea typeface="+mn-ea"/>
              <a:cs typeface="+mn-cs"/>
            </a:endParaRPr>
          </a:p>
          <a:p>
            <a:pPr marL="171450" indent="-171450">
              <a:buFont typeface="Arial" panose="020B0604020202020204" pitchFamily="34" charset="0"/>
              <a:buChar char="•"/>
            </a:pPr>
            <a:r>
              <a:rPr lang="en-US" dirty="0" smtClean="0"/>
              <a:t>The last question that I think this is really important for the entire HIV community to really grapple with is how do we respond to formulary designs in particular (but you could say it's program designs) that preference certain forms of PrEP over others based on cost? </a:t>
            </a:r>
          </a:p>
          <a:p>
            <a:pPr marL="171450" indent="-171450">
              <a:buFont typeface="Arial" panose="020B0604020202020204" pitchFamily="34" charset="0"/>
              <a:buChar char="•"/>
            </a:pPr>
            <a:r>
              <a:rPr lang="en-US" dirty="0" smtClean="0"/>
              <a:t>This is a real ethical question we need to grapple with on who gets what. We're sort of there, and I think we'll see that when </a:t>
            </a:r>
            <a:r>
              <a:rPr lang="en-US" dirty="0" err="1" smtClean="0"/>
              <a:t>Descovy</a:t>
            </a:r>
            <a:r>
              <a:rPr lang="en-US" dirty="0" smtClean="0"/>
              <a:t> is approved, of who gets a TAF-based regimen, and for whom is that indicated, and we'll see that when payers start making decisions about </a:t>
            </a:r>
            <a:r>
              <a:rPr lang="en-US" dirty="0" err="1" smtClean="0"/>
              <a:t>preferencing</a:t>
            </a:r>
            <a:r>
              <a:rPr lang="en-US" dirty="0" smtClean="0"/>
              <a:t> generic or lower cost options over brand name and higher cost options. We as a community will have to be prepared to deal with that, and to message that to consumers as well.</a:t>
            </a:r>
          </a:p>
        </p:txBody>
      </p:sp>
      <p:sp>
        <p:nvSpPr>
          <p:cNvPr id="4" name="Slide Number Placeholder 3"/>
          <p:cNvSpPr>
            <a:spLocks noGrp="1"/>
          </p:cNvSpPr>
          <p:nvPr>
            <p:ph type="sldNum" sz="quarter" idx="10"/>
          </p:nvPr>
        </p:nvSpPr>
        <p:spPr/>
        <p:txBody>
          <a:bodyPr/>
          <a:lstStyle/>
          <a:p>
            <a:fld id="{E7210376-4FB3-4079-A926-CD40E1E62342}" type="slidenum">
              <a:rPr lang="en-US" smtClean="0"/>
              <a:t>34</a:t>
            </a:fld>
            <a:endParaRPr lang="en-US" dirty="0"/>
          </a:p>
        </p:txBody>
      </p:sp>
    </p:spTree>
    <p:extLst>
      <p:ext uri="{BB962C8B-B14F-4D97-AF65-F5344CB8AC3E}">
        <p14:creationId xmlns:p14="http://schemas.microsoft.com/office/powerpoint/2010/main" val="162801357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prstClr val="black"/>
                </a:solidFill>
                <a:effectLst/>
                <a:uLnTx/>
                <a:uFillTx/>
                <a:latin typeface="+mn-lt"/>
                <a:ea typeface="+mn-ea"/>
                <a:cs typeface="+mn-cs"/>
              </a:rPr>
              <a:t>Slide 35</a:t>
            </a:r>
          </a:p>
          <a:p>
            <a:pPr marL="0" marR="0" lvl="0" indent="0" algn="l" defTabSz="914377" rtl="0" eaLnBrk="1" fontAlgn="auto" latinLnBrk="0" hangingPunct="1">
              <a:lnSpc>
                <a:spcPct val="100000"/>
              </a:lnSpc>
              <a:spcBef>
                <a:spcPts val="0"/>
              </a:spcBef>
              <a:spcAft>
                <a:spcPts val="0"/>
              </a:spcAft>
              <a:buClr>
                <a:srgbClr val="008FC5"/>
              </a:buClr>
              <a:buSzTx/>
              <a:buFont typeface="Wingdings" panose="05000000000000000000" pitchFamily="2" charset="2"/>
              <a:buNone/>
              <a:tabLst/>
              <a:defRPr/>
            </a:pPr>
            <a:endParaRPr kumimoji="0" lang="en-US" sz="1200" b="0" i="0" u="none" strike="noStrike" kern="1200" cap="none" spc="0" normalizeH="0" baseline="0" noProof="0" dirty="0" smtClean="0">
              <a:ln>
                <a:noFill/>
              </a:ln>
              <a:solidFill>
                <a:schemeClr val="tx1"/>
              </a:solidFill>
              <a:effectLst/>
              <a:uLnTx/>
              <a:uFillTx/>
              <a:latin typeface="Calibri" panose="020F0502020204030204" pitchFamily="34" charset="0"/>
              <a:ea typeface="+mn-ea"/>
              <a:cs typeface="Calibri" panose="020F0502020204030204" pitchFamily="34" charset="0"/>
            </a:endParaRPr>
          </a:p>
          <a:p>
            <a:pPr marL="0" marR="0" lvl="0" indent="0" algn="l" defTabSz="914377" rtl="0" eaLnBrk="1" fontAlgn="auto" latinLnBrk="0" hangingPunct="1">
              <a:lnSpc>
                <a:spcPct val="100000"/>
              </a:lnSpc>
              <a:spcBef>
                <a:spcPts val="0"/>
              </a:spcBef>
              <a:spcAft>
                <a:spcPts val="0"/>
              </a:spcAft>
              <a:buClr>
                <a:srgbClr val="008FC5"/>
              </a:buClr>
              <a:buSzTx/>
              <a:buFont typeface="Wingdings" panose="05000000000000000000" pitchFamily="2" charset="2"/>
              <a:buNone/>
              <a:tabLst/>
              <a:defRPr/>
            </a:pPr>
            <a:r>
              <a:rPr kumimoji="0" lang="en-US" sz="1200" b="0" i="0" u="none" strike="noStrike" kern="1200" cap="none" spc="0" normalizeH="0" baseline="0" noProof="0" dirty="0" smtClean="0">
                <a:ln>
                  <a:noFill/>
                </a:ln>
                <a:solidFill>
                  <a:schemeClr val="tx1"/>
                </a:solidFill>
                <a:effectLst/>
                <a:uLnTx/>
                <a:uFillTx/>
                <a:latin typeface="Calibri" panose="020F0502020204030204" pitchFamily="34" charset="0"/>
                <a:ea typeface="+mn-ea"/>
                <a:cs typeface="Calibri" panose="020F0502020204030204" pitchFamily="34" charset="0"/>
              </a:rPr>
              <a:t>Resources:</a:t>
            </a:r>
          </a:p>
          <a:p>
            <a:pPr marL="0" marR="0" lvl="0" indent="0" algn="l" defTabSz="914377" rtl="0" eaLnBrk="1" fontAlgn="auto" latinLnBrk="0" hangingPunct="1">
              <a:lnSpc>
                <a:spcPct val="100000"/>
              </a:lnSpc>
              <a:spcBef>
                <a:spcPts val="0"/>
              </a:spcBef>
              <a:spcAft>
                <a:spcPts val="0"/>
              </a:spcAft>
              <a:buClr>
                <a:srgbClr val="008FC5"/>
              </a:buClr>
              <a:buSzTx/>
              <a:buFont typeface="Wingdings" panose="05000000000000000000" pitchFamily="2" charset="2"/>
              <a:buNone/>
              <a:tabLst/>
              <a:defRPr/>
            </a:pPr>
            <a:endParaRPr kumimoji="0" lang="en-US" sz="1200" b="0" i="0" u="none" strike="noStrike" kern="1200" cap="none" spc="0" normalizeH="0" baseline="0" noProof="0" dirty="0" smtClean="0">
              <a:ln>
                <a:noFill/>
              </a:ln>
              <a:solidFill>
                <a:schemeClr val="tx1"/>
              </a:solidFill>
              <a:effectLst/>
              <a:uLnTx/>
              <a:uFillTx/>
              <a:latin typeface="Calibri" panose="020F0502020204030204" pitchFamily="34" charset="0"/>
              <a:ea typeface="+mn-ea"/>
              <a:cs typeface="Calibri" panose="020F0502020204030204" pitchFamily="34" charset="0"/>
            </a:endParaRPr>
          </a:p>
          <a:p>
            <a:pPr marL="0" marR="0" lvl="0" indent="0" algn="l" defTabSz="914377" rtl="0" eaLnBrk="1" fontAlgn="auto" latinLnBrk="0" hangingPunct="1">
              <a:lnSpc>
                <a:spcPct val="100000"/>
              </a:lnSpc>
              <a:spcBef>
                <a:spcPts val="0"/>
              </a:spcBef>
              <a:spcAft>
                <a:spcPts val="0"/>
              </a:spcAft>
              <a:buClr>
                <a:srgbClr val="008FC5"/>
              </a:buClr>
              <a:buSzTx/>
              <a:buFont typeface="Wingdings" panose="05000000000000000000" pitchFamily="2" charset="2"/>
              <a:buNone/>
              <a:tabLst/>
              <a:defRPr/>
            </a:pPr>
            <a:r>
              <a:rPr kumimoji="0" lang="en-US" sz="1200" b="0" i="0" u="none" strike="noStrike" kern="1200" cap="none" spc="0" normalizeH="0" baseline="0" noProof="0" dirty="0" smtClean="0">
                <a:ln>
                  <a:noFill/>
                </a:ln>
                <a:solidFill>
                  <a:schemeClr val="tx1"/>
                </a:solidFill>
                <a:effectLst/>
                <a:uLnTx/>
                <a:uFillTx/>
                <a:latin typeface="+mn-lt"/>
                <a:ea typeface="+mn-ea"/>
                <a:cs typeface="Calibri" panose="020F0502020204030204" pitchFamily="34" charset="0"/>
              </a:rPr>
              <a:t>Amy </a:t>
            </a:r>
            <a:r>
              <a:rPr kumimoji="0" lang="en-US" sz="1200" b="0" i="0" u="none" strike="noStrike" kern="1200" cap="none" spc="0" normalizeH="0" baseline="0" noProof="0" dirty="0" err="1" smtClean="0">
                <a:ln>
                  <a:noFill/>
                </a:ln>
                <a:solidFill>
                  <a:schemeClr val="tx1"/>
                </a:solidFill>
                <a:effectLst/>
                <a:uLnTx/>
                <a:uFillTx/>
                <a:latin typeface="+mn-lt"/>
                <a:ea typeface="+mn-ea"/>
                <a:cs typeface="Calibri" panose="020F0502020204030204" pitchFamily="34" charset="0"/>
              </a:rPr>
              <a:t>Killelea</a:t>
            </a:r>
            <a:r>
              <a:rPr kumimoji="0" lang="en-US" sz="1200" b="0" i="0" u="none" strike="noStrike" kern="1200" cap="none" spc="0" normalizeH="0" baseline="0" noProof="0" dirty="0" smtClean="0">
                <a:ln>
                  <a:noFill/>
                </a:ln>
                <a:solidFill>
                  <a:schemeClr val="tx1"/>
                </a:solidFill>
                <a:effectLst/>
                <a:uLnTx/>
                <a:uFillTx/>
                <a:latin typeface="+mn-lt"/>
                <a:ea typeface="+mn-ea"/>
                <a:cs typeface="Calibri" panose="020F0502020204030204" pitchFamily="34" charset="0"/>
              </a:rPr>
              <a:t>, NASTAD email</a:t>
            </a:r>
          </a:p>
          <a:p>
            <a:pPr marL="0" marR="0" lvl="0" indent="0" algn="l" defTabSz="914377" rtl="0" eaLnBrk="1" fontAlgn="auto" latinLnBrk="0" hangingPunct="1">
              <a:lnSpc>
                <a:spcPct val="100000"/>
              </a:lnSpc>
              <a:spcBef>
                <a:spcPts val="0"/>
              </a:spcBef>
              <a:spcAft>
                <a:spcPts val="0"/>
              </a:spcAft>
              <a:buClr>
                <a:srgbClr val="008FC5"/>
              </a:buClr>
              <a:buSzTx/>
              <a:buFont typeface="Wingdings" panose="05000000000000000000" pitchFamily="2" charset="2"/>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hlinkClick r:id="rId3"/>
              </a:rPr>
              <a:t>akillelea@nastad.org</a:t>
            </a: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377" rtl="0" eaLnBrk="1" fontAlgn="auto" latinLnBrk="0" hangingPunct="1">
              <a:lnSpc>
                <a:spcPct val="100000"/>
              </a:lnSpc>
              <a:spcBef>
                <a:spcPts val="0"/>
              </a:spcBef>
              <a:spcAft>
                <a:spcPts val="0"/>
              </a:spcAft>
              <a:buClr>
                <a:srgbClr val="008FC5"/>
              </a:buClr>
              <a:buSzTx/>
              <a:buFont typeface="Wingdings" panose="05000000000000000000" pitchFamily="2" charset="2"/>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377" rtl="0" eaLnBrk="1" fontAlgn="auto" latinLnBrk="0" hangingPunct="1">
              <a:lnSpc>
                <a:spcPct val="100000"/>
              </a:lnSpc>
              <a:spcBef>
                <a:spcPts val="0"/>
              </a:spcBef>
              <a:spcAft>
                <a:spcPts val="0"/>
              </a:spcAft>
              <a:buClr>
                <a:srgbClr val="008FC5"/>
              </a:buClr>
              <a:buSzTx/>
              <a:buFont typeface="Wingdings" panose="05000000000000000000" pitchFamily="2" charset="2"/>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NASTAD PrEP Resources</a:t>
            </a: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377" rtl="0" eaLnBrk="1" fontAlgn="auto" latinLnBrk="0" hangingPunct="1">
              <a:lnSpc>
                <a:spcPct val="100000"/>
              </a:lnSpc>
              <a:spcBef>
                <a:spcPts val="0"/>
              </a:spcBef>
              <a:spcAft>
                <a:spcPts val="0"/>
              </a:spcAft>
              <a:buClr>
                <a:srgbClr val="008FC5"/>
              </a:buClr>
              <a:buSzTx/>
              <a:buFont typeface="Wingdings" panose="05000000000000000000" pitchFamily="2" charset="2"/>
              <a:buNone/>
              <a:tabLst/>
              <a:defRPr/>
            </a:pPr>
            <a:r>
              <a:rPr lang="en-US" sz="1200" dirty="0" smtClean="0">
                <a:latin typeface="+mn-lt"/>
                <a:hlinkClick r:id="rId4"/>
              </a:rPr>
              <a:t>https://www.nastad.org/prepcost-resources/additional-resources</a:t>
            </a:r>
            <a:endParaRPr lang="en-US" sz="1200" dirty="0" smtClean="0">
              <a:latin typeface="+mn-lt"/>
            </a:endParaRPr>
          </a:p>
          <a:p>
            <a:pPr marL="0" marR="0" lvl="0" indent="0" algn="l" defTabSz="914377" rtl="0" eaLnBrk="1" fontAlgn="auto" latinLnBrk="0" hangingPunct="1">
              <a:lnSpc>
                <a:spcPct val="100000"/>
              </a:lnSpc>
              <a:spcBef>
                <a:spcPts val="0"/>
              </a:spcBef>
              <a:spcAft>
                <a:spcPts val="0"/>
              </a:spcAft>
              <a:buClr>
                <a:srgbClr val="008FC5"/>
              </a:buClr>
              <a:buSzTx/>
              <a:buFont typeface="Wingdings" panose="05000000000000000000" pitchFamily="2" charset="2"/>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377" rtl="0" eaLnBrk="1" fontAlgn="auto" latinLnBrk="0" hangingPunct="1">
              <a:lnSpc>
                <a:spcPct val="100000"/>
              </a:lnSpc>
              <a:spcBef>
                <a:spcPts val="0"/>
              </a:spcBef>
              <a:spcAft>
                <a:spcPts val="0"/>
              </a:spcAft>
              <a:buClr>
                <a:srgbClr val="008FC5"/>
              </a:buClr>
              <a:buSzTx/>
              <a:buFont typeface="Wingdings" panose="05000000000000000000" pitchFamily="2" charset="2"/>
              <a:buNone/>
              <a:tabLst/>
              <a:defRPr/>
            </a:pP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AIDVu</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PrEP Mapping</a:t>
            </a:r>
          </a:p>
          <a:p>
            <a:pPr marL="0" marR="0" lvl="0" indent="0" algn="l" defTabSz="914377" rtl="0" eaLnBrk="1" fontAlgn="auto" latinLnBrk="0" hangingPunct="1">
              <a:lnSpc>
                <a:spcPct val="100000"/>
              </a:lnSpc>
              <a:spcBef>
                <a:spcPts val="0"/>
              </a:spcBef>
              <a:spcAft>
                <a:spcPts val="0"/>
              </a:spcAft>
              <a:buClr>
                <a:srgbClr val="008FC5"/>
              </a:buClr>
              <a:buSzTx/>
              <a:buFont typeface="Wingdings" panose="05000000000000000000" pitchFamily="2" charset="2"/>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hlinkClick r:id="rId5"/>
              </a:rPr>
              <a:t>https://aidsvu.org/prep/</a:t>
            </a: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377" rtl="0" eaLnBrk="1" fontAlgn="auto" latinLnBrk="0" hangingPunct="1">
              <a:lnSpc>
                <a:spcPct val="100000"/>
              </a:lnSpc>
              <a:spcBef>
                <a:spcPts val="0"/>
              </a:spcBef>
              <a:spcAft>
                <a:spcPts val="0"/>
              </a:spcAft>
              <a:buClr>
                <a:srgbClr val="008FC5"/>
              </a:buClr>
              <a:buSzTx/>
              <a:buFont typeface="Wingdings" panose="05000000000000000000" pitchFamily="2" charset="2"/>
              <a:buNone/>
              <a:tabLst/>
              <a:defRPr/>
            </a:pPr>
            <a:endParaRPr lang="en-US" sz="1200" noProof="0" dirty="0" smtClean="0">
              <a:latin typeface="+mn-lt"/>
            </a:endParaRPr>
          </a:p>
          <a:p>
            <a:pPr marL="0" marR="0" lvl="0" indent="0" algn="l" defTabSz="914377" rtl="0" eaLnBrk="1" fontAlgn="auto" latinLnBrk="0" hangingPunct="1">
              <a:lnSpc>
                <a:spcPct val="100000"/>
              </a:lnSpc>
              <a:spcBef>
                <a:spcPts val="0"/>
              </a:spcBef>
              <a:spcAft>
                <a:spcPts val="0"/>
              </a:spcAft>
              <a:buClr>
                <a:srgbClr val="008FC5"/>
              </a:buClr>
              <a:buSzTx/>
              <a:buFont typeface="Wingdings" panose="05000000000000000000" pitchFamily="2" charset="2"/>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CDC PrEP Guidelines</a:t>
            </a:r>
          </a:p>
          <a:p>
            <a:pPr marL="0" marR="0" lvl="0" indent="0" algn="l" defTabSz="914377" rtl="0" eaLnBrk="1" fontAlgn="auto" latinLnBrk="0" hangingPunct="1">
              <a:lnSpc>
                <a:spcPct val="100000"/>
              </a:lnSpc>
              <a:spcBef>
                <a:spcPts val="0"/>
              </a:spcBef>
              <a:spcAft>
                <a:spcPts val="0"/>
              </a:spcAft>
              <a:buClr>
                <a:srgbClr val="008FC5"/>
              </a:buClr>
              <a:buSzTx/>
              <a:buFont typeface="Wingdings" panose="05000000000000000000" pitchFamily="2" charset="2"/>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hlinkClick r:id="rId6"/>
              </a:rPr>
              <a:t>https://www.cdc.gov/hiv/risk/prep/index.html</a:t>
            </a: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fld id="{E7210376-4FB3-4079-A926-CD40E1E62342}" type="slidenum">
              <a:rPr lang="en-US" smtClean="0"/>
              <a:t>35</a:t>
            </a:fld>
            <a:endParaRPr lang="en-US" dirty="0"/>
          </a:p>
        </p:txBody>
      </p:sp>
    </p:spTree>
    <p:extLst>
      <p:ext uri="{BB962C8B-B14F-4D97-AF65-F5344CB8AC3E}">
        <p14:creationId xmlns:p14="http://schemas.microsoft.com/office/powerpoint/2010/main" val="28517681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400" b="1" i="0" u="none" strike="noStrike" kern="1200" cap="none" spc="0" normalizeH="0" baseline="0" noProof="0" dirty="0" smtClean="0">
                <a:ln>
                  <a:noFill/>
                </a:ln>
                <a:solidFill>
                  <a:prstClr val="black"/>
                </a:solidFill>
                <a:effectLst/>
                <a:uLnTx/>
                <a:uFillTx/>
                <a:latin typeface="+mn-lt"/>
                <a:ea typeface="+mn-ea"/>
                <a:cs typeface="+mn-cs"/>
              </a:rPr>
              <a:t>Slide 4</a:t>
            </a: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t>In </a:t>
            </a:r>
            <a:r>
              <a:rPr lang="en-US" sz="1200" dirty="0"/>
              <a:t>our context, we are specifically discussing integrating</a:t>
            </a:r>
            <a:r>
              <a:rPr lang="en-US" sz="1200" baseline="0" dirty="0"/>
              <a:t> PrEP services in the family planning setting as a way to reduce the barriers to PrEP awareness, access, and uptake that we know cisgender women face specifically. </a:t>
            </a:r>
            <a:endParaRPr lang="en-US" sz="1200" baseline="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Title </a:t>
            </a:r>
            <a:r>
              <a:rPr lang="en-US" dirty="0"/>
              <a:t>X family planning sites are a primary source of care for many women and serve approximately 3.5 million women annually,</a:t>
            </a:r>
            <a:r>
              <a:rPr lang="en-US" baseline="0" dirty="0"/>
              <a:t> </a:t>
            </a:r>
            <a:r>
              <a:rPr lang="en-US" sz="1200" baseline="0" dirty="0"/>
              <a:t>and r</a:t>
            </a:r>
            <a:r>
              <a:rPr lang="en-US" sz="1200" dirty="0"/>
              <a:t>esearch</a:t>
            </a:r>
            <a:r>
              <a:rPr lang="en-US" sz="1200" baseline="0" dirty="0"/>
              <a:t> shows that women want to learn about PrEP and access PrEP through their family planning providers. </a:t>
            </a:r>
            <a:r>
              <a:rPr lang="en-US" sz="1200" dirty="0"/>
              <a:t>Title X sites have a key opportunity to address gaps in PrEP awareness and access among women by integrating PrEP services into existing HIV prevention services, which often include HIV and STD prevention education, testing and referral, risk reduction counseling, and behavioral interventions, such as condom use promotion and post-exposure prophylaxis (PEP).</a:t>
            </a:r>
            <a:endParaRPr lang="en-US" dirty="0"/>
          </a:p>
        </p:txBody>
      </p:sp>
      <p:sp>
        <p:nvSpPr>
          <p:cNvPr id="4" name="Slide Number Placeholder 3"/>
          <p:cNvSpPr>
            <a:spLocks noGrp="1"/>
          </p:cNvSpPr>
          <p:nvPr>
            <p:ph type="sldNum" sz="quarter" idx="10"/>
          </p:nvPr>
        </p:nvSpPr>
        <p:spPr/>
        <p:txBody>
          <a:bodyPr/>
          <a:lstStyle/>
          <a:p>
            <a:fld id="{31AAEA6F-6A0E-4FE3-A78D-15F87EAF086E}"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3274413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400" b="1" i="0" u="none" strike="noStrike" kern="1200" cap="none" spc="0" normalizeH="0" baseline="0" noProof="0" dirty="0" smtClean="0">
                <a:ln>
                  <a:noFill/>
                </a:ln>
                <a:solidFill>
                  <a:prstClr val="black"/>
                </a:solidFill>
                <a:effectLst/>
                <a:uLnTx/>
                <a:uFillTx/>
                <a:latin typeface="+mn-lt"/>
                <a:ea typeface="+mn-ea"/>
                <a:cs typeface="+mn-cs"/>
              </a:rPr>
              <a:t>Slide 5</a:t>
            </a: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p>
            <a:pPr marL="171450" indent="-171450">
              <a:buFont typeface="Arial" panose="020B0604020202020204" pitchFamily="34" charset="0"/>
              <a:buChar char="•"/>
            </a:pPr>
            <a:r>
              <a:rPr lang="en-US" sz="1000" dirty="0" smtClean="0"/>
              <a:t>Today’s </a:t>
            </a:r>
            <a:r>
              <a:rPr lang="en-US" sz="1000" dirty="0"/>
              <a:t>webinar will cover PrEP financing and Amy</a:t>
            </a:r>
            <a:r>
              <a:rPr lang="en-US" sz="1000" baseline="0" dirty="0"/>
              <a:t> will discuss the various financing and delivery mechanisms for PrEP more broadly, but I do want to start by speaking to the Title X context specifically</a:t>
            </a:r>
            <a:r>
              <a:rPr lang="en-US" sz="1000" baseline="0" dirty="0" smtClean="0"/>
              <a:t>.</a:t>
            </a:r>
          </a:p>
          <a:p>
            <a:pPr marL="171450" indent="-171450">
              <a:buFont typeface="Arial" panose="020B0604020202020204" pitchFamily="34" charset="0"/>
              <a:buChar char="•"/>
            </a:pPr>
            <a:r>
              <a:rPr lang="en-US" sz="1000" dirty="0" smtClean="0"/>
              <a:t>In </a:t>
            </a:r>
            <a:r>
              <a:rPr lang="en-US" sz="1000" dirty="0"/>
              <a:t>2014, OPA and CDC released the MMWR, Providing Quality Family Planning Services (QFP). In the QFP, STD and HIV services are considered family planning services because they improve the health of both men and women and can influence a person’s ability to conceive or to have a healthy birth outcome, and all Title X funded agencies are required to provide, at a minimum, HIV/AIDS prevention education, including education on risks and infection prevention, and testing, either on-site or by referral. Family planning clients who are at risk for an STD should be screened for HIV and other STDs, in accordance with CDC’s STD treatment guidelines.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a:t>PrEP</a:t>
            </a:r>
            <a:r>
              <a:rPr lang="en-US" sz="1000" baseline="0" dirty="0"/>
              <a:t> </a:t>
            </a:r>
            <a:r>
              <a:rPr lang="en-US" sz="1000" dirty="0"/>
              <a:t>also offers an option for those clients who are at risk for HIV infection, and the family planning visit provides a key opportunity to educate the client about HIV prevention and about PrEP, and many family planning service sites are already offering PrEP counseling,</a:t>
            </a:r>
            <a:r>
              <a:rPr lang="en-US" sz="1000" baseline="0" dirty="0"/>
              <a:t> referrals, or on-site </a:t>
            </a:r>
            <a:r>
              <a:rPr lang="en-US" sz="1000" dirty="0"/>
              <a:t>services. Providing PrEP as a part of Title X services is allowable and can be covered as a Title X service if a grantee includes it in their description of their Title X project.</a:t>
            </a:r>
          </a:p>
          <a:p>
            <a:endParaRPr lang="en-US" sz="1000" dirty="0"/>
          </a:p>
        </p:txBody>
      </p:sp>
      <p:sp>
        <p:nvSpPr>
          <p:cNvPr id="4" name="Slide Number Placeholder 3"/>
          <p:cNvSpPr>
            <a:spLocks noGrp="1"/>
          </p:cNvSpPr>
          <p:nvPr>
            <p:ph type="sldNum" sz="quarter" idx="10"/>
          </p:nvPr>
        </p:nvSpPr>
        <p:spPr/>
        <p:txBody>
          <a:bodyPr/>
          <a:lstStyle/>
          <a:p>
            <a:fld id="{31AAEA6F-6A0E-4FE3-A78D-15F87EAF086E}"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12871344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400" b="1" i="0" u="none" strike="noStrike" kern="1200" cap="none" spc="0" normalizeH="0" baseline="0" noProof="0" dirty="0" smtClean="0">
                <a:ln>
                  <a:noFill/>
                </a:ln>
                <a:solidFill>
                  <a:prstClr val="black"/>
                </a:solidFill>
                <a:effectLst/>
                <a:uLnTx/>
                <a:uFillTx/>
                <a:latin typeface="+mn-lt"/>
                <a:ea typeface="+mn-ea"/>
                <a:cs typeface="+mn-cs"/>
              </a:rPr>
              <a:t>Slide 6</a:t>
            </a: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Lastly</a:t>
            </a:r>
            <a:r>
              <a:rPr lang="en-US" baseline="0" dirty="0"/>
              <a:t>, I’d like to note that this webinar is a part of a PrEP training webinar series our office began in April. Our future webinars this summer will cover innovative models for PrEP programs in family planning sites, and leveraging community partnerships for PrEP in family planning sites</a:t>
            </a:r>
            <a:r>
              <a:rPr lang="en-US" baseline="0" dirty="0" smtClean="0"/>
              <a:t>.</a:t>
            </a:r>
            <a:endParaRPr lang="en-US" i="1" dirty="0"/>
          </a:p>
          <a:p>
            <a:pPr marL="171450" indent="-171450">
              <a:buFont typeface="Arial" panose="020B0604020202020204" pitchFamily="34" charset="0"/>
              <a:buChar char="•"/>
            </a:pPr>
            <a:r>
              <a:rPr lang="en-US" baseline="0" dirty="0"/>
              <a:t>If you did not have an opportunity to participate in the past webinars, the recordings and slides are available on the Family Planning National Training Center’s website, FPNTC.org.</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31AAEA6F-6A0E-4FE3-A78D-15F87EAF086E}"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20291054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400" b="1" i="0" u="none" strike="noStrike" kern="1200" cap="none" spc="0" normalizeH="0" baseline="0" noProof="0" dirty="0" smtClean="0">
                <a:ln>
                  <a:noFill/>
                </a:ln>
                <a:solidFill>
                  <a:prstClr val="black"/>
                </a:solidFill>
                <a:effectLst/>
                <a:uLnTx/>
                <a:uFillTx/>
                <a:latin typeface="+mn-lt"/>
                <a:ea typeface="+mn-ea"/>
                <a:cs typeface="+mn-cs"/>
              </a:rPr>
              <a:t>Slide 7</a:t>
            </a: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fld id="{E7210376-4FB3-4079-A926-CD40E1E62342}" type="slidenum">
              <a:rPr lang="en-US" smtClean="0"/>
              <a:t>7</a:t>
            </a:fld>
            <a:endParaRPr lang="en-US" dirty="0"/>
          </a:p>
        </p:txBody>
      </p:sp>
    </p:spTree>
    <p:extLst>
      <p:ext uri="{BB962C8B-B14F-4D97-AF65-F5344CB8AC3E}">
        <p14:creationId xmlns:p14="http://schemas.microsoft.com/office/powerpoint/2010/main" val="8653351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400" b="1" i="0" u="none" strike="noStrike" kern="1200" cap="none" spc="0" normalizeH="0" baseline="0" noProof="0" dirty="0" smtClean="0">
                <a:ln>
                  <a:noFill/>
                </a:ln>
                <a:solidFill>
                  <a:prstClr val="black"/>
                </a:solidFill>
                <a:effectLst/>
                <a:uLnTx/>
                <a:uFillTx/>
                <a:latin typeface="+mn-lt"/>
                <a:ea typeface="+mn-ea"/>
                <a:cs typeface="+mn-cs"/>
              </a:rPr>
              <a:t>Slide 8</a:t>
            </a: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p>
            <a:r>
              <a:rPr lang="en-US" dirty="0" smtClean="0"/>
              <a:t>Amy </a:t>
            </a:r>
            <a:r>
              <a:rPr lang="en-US" dirty="0" err="1" smtClean="0"/>
              <a:t>Killelea</a:t>
            </a:r>
            <a:endParaRPr lang="en-US" dirty="0" smtClean="0"/>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To give you just a sort of road map of what I want to cover in fairly short order, is to do a quick rundown of the importance of PrEP, what it offers as a prevention intervention for HIV, and some of the unique financing challenges that we're confronting with </a:t>
            </a:r>
            <a:r>
              <a:rPr lang="en-US" sz="1200" kern="1200" dirty="0" err="1" smtClean="0">
                <a:solidFill>
                  <a:schemeClr val="tx1"/>
                </a:solidFill>
                <a:effectLst/>
                <a:latin typeface="+mn-lt"/>
                <a:ea typeface="+mn-ea"/>
                <a:cs typeface="+mn-cs"/>
              </a:rPr>
              <a:t>PrEP.</a:t>
            </a:r>
            <a:r>
              <a:rPr lang="en-US" sz="1200" kern="1200" dirty="0" smtClean="0">
                <a:solidFill>
                  <a:schemeClr val="tx1"/>
                </a:solidFill>
                <a:effectLst/>
                <a:latin typeface="+mn-lt"/>
                <a:ea typeface="+mn-ea"/>
                <a:cs typeface="+mn-cs"/>
              </a:rPr>
              <a:t> I do want to spend some time talking about the PrEP pipeline. </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We've got a lot happening in terms of the PrEP medication landscape, and particularly a lot is going to change over the next months and couple of years that will impact how we finance and deliver </a:t>
            </a:r>
            <a:r>
              <a:rPr lang="en-US" sz="1200" kern="1200" dirty="0" err="1" smtClean="0">
                <a:solidFill>
                  <a:schemeClr val="tx1"/>
                </a:solidFill>
                <a:effectLst/>
                <a:latin typeface="+mn-lt"/>
                <a:ea typeface="+mn-ea"/>
                <a:cs typeface="+mn-cs"/>
              </a:rPr>
              <a:t>PrEP.</a:t>
            </a:r>
            <a:r>
              <a:rPr lang="en-US" sz="1200" kern="1200" dirty="0" smtClean="0">
                <a:solidFill>
                  <a:schemeClr val="tx1"/>
                </a:solidFill>
                <a:effectLst/>
                <a:latin typeface="+mn-lt"/>
                <a:ea typeface="+mn-ea"/>
                <a:cs typeface="+mn-cs"/>
              </a:rPr>
              <a:t> </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And then I really want to focus the rest of the presentation on our current coverage and cost landscape, the coverage policies that will impact PrEP access and affordability, and then considerations for how we can really leverage family planning clinics and other delivery settings to support sustainable PrEP payment and delivery models. And I will leave some time at the very end for questions and comment, and definitely want to hear from all of you.</a:t>
            </a:r>
          </a:p>
        </p:txBody>
      </p:sp>
      <p:sp>
        <p:nvSpPr>
          <p:cNvPr id="4" name="Slide Number Placeholder 3"/>
          <p:cNvSpPr>
            <a:spLocks noGrp="1"/>
          </p:cNvSpPr>
          <p:nvPr>
            <p:ph type="sldNum" sz="quarter" idx="10"/>
          </p:nvPr>
        </p:nvSpPr>
        <p:spPr/>
        <p:txBody>
          <a:bodyPr/>
          <a:lstStyle/>
          <a:p>
            <a:fld id="{E7210376-4FB3-4079-A926-CD40E1E62342}" type="slidenum">
              <a:rPr lang="en-US" smtClean="0"/>
              <a:t>8</a:t>
            </a:fld>
            <a:endParaRPr lang="en-US" dirty="0"/>
          </a:p>
        </p:txBody>
      </p:sp>
    </p:spTree>
    <p:extLst>
      <p:ext uri="{BB962C8B-B14F-4D97-AF65-F5344CB8AC3E}">
        <p14:creationId xmlns:p14="http://schemas.microsoft.com/office/powerpoint/2010/main" val="21291406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400" b="1" i="0" u="none" strike="noStrike" kern="1200" cap="none" spc="0" normalizeH="0" baseline="0" noProof="0" dirty="0" smtClean="0">
                <a:ln>
                  <a:noFill/>
                </a:ln>
                <a:solidFill>
                  <a:prstClr val="black"/>
                </a:solidFill>
                <a:effectLst/>
                <a:uLnTx/>
                <a:uFillTx/>
                <a:latin typeface="+mn-lt"/>
                <a:ea typeface="+mn-ea"/>
                <a:cs typeface="+mn-cs"/>
              </a:rPr>
              <a:t>Slide 9</a:t>
            </a: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fld id="{E7210376-4FB3-4079-A926-CD40E1E62342}" type="slidenum">
              <a:rPr lang="en-US" smtClean="0"/>
              <a:t>9</a:t>
            </a:fld>
            <a:endParaRPr lang="en-US" dirty="0"/>
          </a:p>
        </p:txBody>
      </p:sp>
    </p:spTree>
    <p:extLst>
      <p:ext uri="{BB962C8B-B14F-4D97-AF65-F5344CB8AC3E}">
        <p14:creationId xmlns:p14="http://schemas.microsoft.com/office/powerpoint/2010/main" val="10952209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5.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6.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7.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7.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Master" Target="../slideMasters/slideMaster7.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8.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8.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8.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Master" Target="../slideMasters/slideMaster8.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00395" y="1706501"/>
            <a:ext cx="7757809" cy="2076699"/>
          </a:xfrm>
          <a:prstGeom prst="rect">
            <a:avLst/>
          </a:prstGeom>
        </p:spPr>
        <p:txBody>
          <a:bodyPr anchor="b"/>
          <a:lstStyle>
            <a:lvl1pPr algn="r">
              <a:defRPr lang="en-US" sz="5000" b="0" kern="1200" dirty="0">
                <a:solidFill>
                  <a:schemeClr val="tx1">
                    <a:lumMod val="75000"/>
                    <a:lumOff val="25000"/>
                  </a:schemeClr>
                </a:solidFill>
                <a:latin typeface="+mj-lt"/>
                <a:ea typeface="+mn-ea"/>
                <a:cs typeface="+mn-cs"/>
              </a:defRPr>
            </a:lvl1pPr>
          </a:lstStyle>
          <a:p>
            <a:r>
              <a:rPr lang="en-US" dirty="0"/>
              <a:t>CLICK TO EDIT</a:t>
            </a:r>
            <a:br>
              <a:rPr lang="en-US" dirty="0"/>
            </a:br>
            <a:r>
              <a:rPr lang="en-US" dirty="0"/>
              <a:t>MASTER TITLE SLIDE</a:t>
            </a:r>
          </a:p>
        </p:txBody>
      </p:sp>
      <p:pic>
        <p:nvPicPr>
          <p:cNvPr id="15" name="Picture 14" title="Logo for the National Alliance of State and Territorial AIDS Director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87184" y="6123154"/>
            <a:ext cx="2658393" cy="612343"/>
          </a:xfrm>
          <a:prstGeom prst="rect">
            <a:avLst/>
          </a:prstGeom>
        </p:spPr>
      </p:pic>
      <p:cxnSp>
        <p:nvCxnSpPr>
          <p:cNvPr id="9" name="Straight Connector 8"/>
          <p:cNvCxnSpPr/>
          <p:nvPr userDrawn="1"/>
        </p:nvCxnSpPr>
        <p:spPr>
          <a:xfrm>
            <a:off x="8579796" y="1386767"/>
            <a:ext cx="0" cy="2716171"/>
          </a:xfrm>
          <a:prstGeom prst="line">
            <a:avLst/>
          </a:prstGeom>
          <a:ln w="28575">
            <a:solidFill>
              <a:srgbClr val="008BC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54451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2100" b="1">
                <a:solidFill>
                  <a:srgbClr val="102B62"/>
                </a:solidFill>
              </a:defRPr>
            </a:lvl1pPr>
          </a:lstStyle>
          <a:p>
            <a:r>
              <a:rPr lang="en-US" dirty="0"/>
              <a:t>DIFFERENT TITLE PER SLIDE, ARIAL 28 PT</a:t>
            </a:r>
          </a:p>
        </p:txBody>
      </p:sp>
      <p:sp>
        <p:nvSpPr>
          <p:cNvPr id="3" name="Content Placeholder 2"/>
          <p:cNvSpPr>
            <a:spLocks noGrp="1"/>
          </p:cNvSpPr>
          <p:nvPr>
            <p:ph sz="half" idx="1"/>
          </p:nvPr>
        </p:nvSpPr>
        <p:spPr>
          <a:xfrm>
            <a:off x="457200" y="1498600"/>
            <a:ext cx="4038600" cy="4368800"/>
          </a:xfrm>
        </p:spPr>
        <p:txBody>
          <a:bodyPr/>
          <a:lstStyle>
            <a:lvl1pPr marL="342892" indent="-342892">
              <a:buFont typeface="Arial" panose="020B0604020202020204" pitchFamily="34" charset="0"/>
              <a:buChar char="•"/>
              <a:defRPr sz="1650">
                <a:solidFill>
                  <a:srgbClr val="102B62"/>
                </a:solidFill>
              </a:defRPr>
            </a:lvl1pPr>
            <a:lvl2pPr marL="742931" indent="-285743">
              <a:buFont typeface="Wingdings" panose="05000000000000000000" pitchFamily="2" charset="2"/>
              <a:buChar char="§"/>
              <a:defRPr sz="1500">
                <a:solidFill>
                  <a:srgbClr val="102B62"/>
                </a:solidFill>
              </a:defRPr>
            </a:lvl2pPr>
            <a:lvl3pPr marL="1142972" indent="-228594">
              <a:buFont typeface="Wingdings" panose="05000000000000000000" pitchFamily="2" charset="2"/>
              <a:buChar char="ü"/>
              <a:defRPr sz="1350">
                <a:solidFill>
                  <a:srgbClr val="102B62"/>
                </a:solidFill>
              </a:defRPr>
            </a:lvl3pPr>
            <a:lvl4pPr>
              <a:defRPr sz="1800">
                <a:solidFill>
                  <a:srgbClr val="002060"/>
                </a:solidFill>
              </a:defRPr>
            </a:lvl4pPr>
            <a:lvl5pPr>
              <a:defRPr sz="1800">
                <a:solidFill>
                  <a:srgbClr val="002060"/>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4648200" y="1498600"/>
            <a:ext cx="4038600" cy="4368800"/>
          </a:xfrm>
        </p:spPr>
        <p:txBody>
          <a:bodyPr>
            <a:normAutofit/>
          </a:bodyPr>
          <a:lstStyle>
            <a:lvl1pPr marL="342892" indent="-342892" algn="l" defTabSz="914378" rtl="0" eaLnBrk="1" latinLnBrk="0" hangingPunct="1">
              <a:spcBef>
                <a:spcPct val="20000"/>
              </a:spcBef>
              <a:buFont typeface="Arial" panose="020B0604020202020204" pitchFamily="34" charset="0"/>
              <a:buChar char="•"/>
              <a:defRPr lang="en-US" sz="1650" kern="1200" dirty="0" smtClean="0">
                <a:solidFill>
                  <a:srgbClr val="102B62"/>
                </a:solidFill>
                <a:latin typeface="+mn-lt"/>
                <a:ea typeface="+mn-ea"/>
                <a:cs typeface="+mn-cs"/>
              </a:defRPr>
            </a:lvl1pPr>
            <a:lvl2pPr marL="800080" indent="-342892" algn="l" defTabSz="914378" rtl="0" eaLnBrk="1" latinLnBrk="0" hangingPunct="1">
              <a:spcBef>
                <a:spcPct val="20000"/>
              </a:spcBef>
              <a:buFont typeface="Wingdings" panose="05000000000000000000" pitchFamily="2" charset="2"/>
              <a:buChar char="§"/>
              <a:defRPr lang="en-US" sz="1500" kern="1200" dirty="0" smtClean="0">
                <a:solidFill>
                  <a:srgbClr val="102B62"/>
                </a:solidFill>
                <a:latin typeface="+mn-lt"/>
                <a:ea typeface="+mn-ea"/>
                <a:cs typeface="+mn-cs"/>
              </a:defRPr>
            </a:lvl2pPr>
            <a:lvl3pPr marL="1142972" indent="-228594" algn="l" defTabSz="914378" rtl="0" eaLnBrk="1" latinLnBrk="0" hangingPunct="1">
              <a:spcBef>
                <a:spcPct val="20000"/>
              </a:spcBef>
              <a:buFont typeface="Wingdings" panose="05000000000000000000" pitchFamily="2" charset="2"/>
              <a:buChar char="ü"/>
              <a:defRPr lang="en-US" sz="1350" kern="1200" dirty="0" smtClean="0">
                <a:solidFill>
                  <a:srgbClr val="102B62"/>
                </a:solidFill>
                <a:latin typeface="+mn-lt"/>
                <a:ea typeface="+mn-ea"/>
                <a:cs typeface="+mn-cs"/>
              </a:defRPr>
            </a:lvl3pPr>
            <a:lvl4pPr>
              <a:defRPr sz="1800">
                <a:solidFill>
                  <a:srgbClr val="002060"/>
                </a:solidFill>
              </a:defRPr>
            </a:lvl4pPr>
            <a:lvl5pPr>
              <a:defRPr sz="1800">
                <a:solidFill>
                  <a:srgbClr val="002060"/>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9" name="Slide Number Placeholder 5"/>
          <p:cNvSpPr txBox="1">
            <a:spLocks/>
          </p:cNvSpPr>
          <p:nvPr userDrawn="1"/>
        </p:nvSpPr>
        <p:spPr>
          <a:xfrm>
            <a:off x="8229600" y="6375401"/>
            <a:ext cx="533400" cy="259316"/>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85E4B45-3C0D-4DB7-A4A8-89FEB5CAB5B2}" type="slidenum">
              <a:rPr lang="en-US" sz="1000" smtClean="0">
                <a:solidFill>
                  <a:prstClr val="white"/>
                </a:solidFill>
              </a:rPr>
              <a:pPr/>
              <a:t>‹#›</a:t>
            </a:fld>
            <a:endParaRPr lang="en-US" sz="1000" dirty="0">
              <a:solidFill>
                <a:prstClr val="white"/>
              </a:solidFill>
            </a:endParaRPr>
          </a:p>
        </p:txBody>
      </p:sp>
      <p:cxnSp>
        <p:nvCxnSpPr>
          <p:cNvPr id="12" name="Straight Connector 11"/>
          <p:cNvCxnSpPr/>
          <p:nvPr userDrawn="1"/>
        </p:nvCxnSpPr>
        <p:spPr>
          <a:xfrm>
            <a:off x="338204" y="5913720"/>
            <a:ext cx="8430016" cy="0"/>
          </a:xfrm>
          <a:prstGeom prst="line">
            <a:avLst/>
          </a:prstGeom>
          <a:ln w="28575">
            <a:solidFill>
              <a:srgbClr val="001D78"/>
            </a:solidFill>
          </a:ln>
          <a:effectLst/>
        </p:spPr>
        <p:style>
          <a:lnRef idx="3">
            <a:schemeClr val="accent5"/>
          </a:lnRef>
          <a:fillRef idx="0">
            <a:schemeClr val="accent5"/>
          </a:fillRef>
          <a:effectRef idx="2">
            <a:schemeClr val="accent5"/>
          </a:effectRef>
          <a:fontRef idx="minor">
            <a:schemeClr val="tx1"/>
          </a:fontRef>
        </p:style>
      </p:cxnSp>
      <p:grpSp>
        <p:nvGrpSpPr>
          <p:cNvPr id="11" name="Group 10"/>
          <p:cNvGrpSpPr/>
          <p:nvPr userDrawn="1"/>
        </p:nvGrpSpPr>
        <p:grpSpPr>
          <a:xfrm>
            <a:off x="366196" y="5980023"/>
            <a:ext cx="4918112" cy="729672"/>
            <a:chOff x="450938" y="5980023"/>
            <a:chExt cx="6557482" cy="729672"/>
          </a:xfrm>
        </p:grpSpPr>
        <p:sp>
          <p:nvSpPr>
            <p:cNvPr id="13" name="TextBox 12">
              <a:extLst>
                <a:ext uri="{FF2B5EF4-FFF2-40B4-BE49-F238E27FC236}">
                  <a16:creationId xmlns:a16="http://schemas.microsoft.com/office/drawing/2014/main" id="{02A808B7-C663-444D-8554-2EB12485EF0B}"/>
                </a:ext>
              </a:extLst>
            </p:cNvPr>
            <p:cNvSpPr txBox="1"/>
            <p:nvPr userDrawn="1"/>
          </p:nvSpPr>
          <p:spPr>
            <a:xfrm>
              <a:off x="1304933" y="6152058"/>
              <a:ext cx="2817427" cy="184666"/>
            </a:xfrm>
            <a:prstGeom prst="rect">
              <a:avLst/>
            </a:prstGeom>
            <a:noFill/>
          </p:spPr>
          <p:txBody>
            <a:bodyPr wrap="square" rtlCol="0">
              <a:spAutoFit/>
            </a:bodyPr>
            <a:lstStyle/>
            <a:p>
              <a:r>
                <a:rPr lang="en-US" sz="600" spc="450" dirty="0">
                  <a:solidFill>
                    <a:srgbClr val="00277E"/>
                  </a:solidFill>
                  <a:latin typeface="Times New Roman" panose="02020603050405020304" pitchFamily="18" charset="0"/>
                  <a:cs typeface="Times New Roman" panose="02020603050405020304" pitchFamily="18" charset="0"/>
                </a:rPr>
                <a:t>OFFICE OF THE</a:t>
              </a:r>
            </a:p>
          </p:txBody>
        </p:sp>
        <p:sp>
          <p:nvSpPr>
            <p:cNvPr id="16" name="TextBox 15">
              <a:extLst>
                <a:ext uri="{FF2B5EF4-FFF2-40B4-BE49-F238E27FC236}">
                  <a16:creationId xmlns:a16="http://schemas.microsoft.com/office/drawing/2014/main" id="{B2A9E0A1-7231-47F2-8D67-24CB2FFF3917}"/>
                </a:ext>
              </a:extLst>
            </p:cNvPr>
            <p:cNvSpPr txBox="1"/>
            <p:nvPr userDrawn="1"/>
          </p:nvSpPr>
          <p:spPr>
            <a:xfrm>
              <a:off x="1299741" y="6344859"/>
              <a:ext cx="5708679" cy="213585"/>
            </a:xfrm>
            <a:prstGeom prst="rect">
              <a:avLst/>
            </a:prstGeom>
            <a:noFill/>
          </p:spPr>
          <p:txBody>
            <a:bodyPr wrap="square" rtlCol="0">
              <a:spAutoFit/>
            </a:bodyPr>
            <a:lstStyle/>
            <a:p>
              <a:r>
                <a:rPr lang="en-US" sz="788" b="1" spc="225" dirty="0">
                  <a:solidFill>
                    <a:srgbClr val="00277E"/>
                  </a:solidFill>
                  <a:latin typeface="Times New Roman" panose="02020603050405020304" pitchFamily="18" charset="0"/>
                  <a:cs typeface="Times New Roman" panose="02020603050405020304" pitchFamily="18" charset="0"/>
                </a:rPr>
                <a:t>ASSISTANT SECRETARY FOR HEALTH</a:t>
              </a:r>
            </a:p>
          </p:txBody>
        </p:sp>
        <p:pic>
          <p:nvPicPr>
            <p:cNvPr id="17" name="Picture 16"/>
            <p:cNvPicPr>
              <a:picLocks noChangeAspect="1"/>
            </p:cNvPicPr>
            <p:nvPr userDrawn="1"/>
          </p:nvPicPr>
          <p:blipFill>
            <a:blip r:embed="rId2"/>
            <a:stretch>
              <a:fillRect/>
            </a:stretch>
          </p:blipFill>
          <p:spPr>
            <a:xfrm>
              <a:off x="450938" y="5980023"/>
              <a:ext cx="729672" cy="729672"/>
            </a:xfrm>
            <a:prstGeom prst="rect">
              <a:avLst/>
            </a:prstGeom>
          </p:spPr>
        </p:pic>
      </p:grpSp>
    </p:spTree>
    <p:extLst>
      <p:ext uri="{BB962C8B-B14F-4D97-AF65-F5344CB8AC3E}">
        <p14:creationId xmlns:p14="http://schemas.microsoft.com/office/powerpoint/2010/main" val="2490729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2100" b="1">
                <a:solidFill>
                  <a:srgbClr val="102B62"/>
                </a:solidFill>
              </a:defRPr>
            </a:lvl1pPr>
          </a:lstStyle>
          <a:p>
            <a:r>
              <a:rPr lang="en-US" dirty="0"/>
              <a:t>DIFFERENT TITLE PER SLIDE, ARIAL 28 PT</a:t>
            </a:r>
          </a:p>
        </p:txBody>
      </p:sp>
      <p:sp>
        <p:nvSpPr>
          <p:cNvPr id="7" name="Slide Number Placeholder 5"/>
          <p:cNvSpPr txBox="1">
            <a:spLocks/>
          </p:cNvSpPr>
          <p:nvPr/>
        </p:nvSpPr>
        <p:spPr>
          <a:xfrm>
            <a:off x="8229600" y="6375401"/>
            <a:ext cx="533400" cy="259316"/>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85E4B45-3C0D-4DB7-A4A8-89FEB5CAB5B2}" type="slidenum">
              <a:rPr lang="en-US" sz="1000" smtClean="0">
                <a:solidFill>
                  <a:prstClr val="white"/>
                </a:solidFill>
              </a:rPr>
              <a:pPr/>
              <a:t>‹#›</a:t>
            </a:fld>
            <a:endParaRPr lang="en-US" sz="1000" dirty="0">
              <a:solidFill>
                <a:prstClr val="white"/>
              </a:solidFill>
            </a:endParaRPr>
          </a:p>
        </p:txBody>
      </p:sp>
      <p:pic>
        <p:nvPicPr>
          <p:cNvPr id="11" name="Picture 10" descr="Assistant Secretary for Preparedness and Response logo"/>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04800" y="6273800"/>
            <a:ext cx="1220532" cy="406400"/>
          </a:xfrm>
          <a:prstGeom prst="rect">
            <a:avLst/>
          </a:prstGeom>
        </p:spPr>
      </p:pic>
      <p:cxnSp>
        <p:nvCxnSpPr>
          <p:cNvPr id="15" name="Straight Connector 14"/>
          <p:cNvCxnSpPr/>
          <p:nvPr userDrawn="1"/>
        </p:nvCxnSpPr>
        <p:spPr>
          <a:xfrm>
            <a:off x="338204" y="5913720"/>
            <a:ext cx="8430016" cy="0"/>
          </a:xfrm>
          <a:prstGeom prst="line">
            <a:avLst/>
          </a:prstGeom>
          <a:ln w="28575">
            <a:solidFill>
              <a:srgbClr val="001D78"/>
            </a:solidFill>
          </a:ln>
          <a:effectLst/>
        </p:spPr>
        <p:style>
          <a:lnRef idx="3">
            <a:schemeClr val="accent5"/>
          </a:lnRef>
          <a:fillRef idx="0">
            <a:schemeClr val="accent5"/>
          </a:fillRef>
          <a:effectRef idx="2">
            <a:schemeClr val="accent5"/>
          </a:effectRef>
          <a:fontRef idx="minor">
            <a:schemeClr val="tx1"/>
          </a:fontRef>
        </p:style>
      </p:cxnSp>
      <p:grpSp>
        <p:nvGrpSpPr>
          <p:cNvPr id="12" name="Group 11"/>
          <p:cNvGrpSpPr/>
          <p:nvPr userDrawn="1"/>
        </p:nvGrpSpPr>
        <p:grpSpPr>
          <a:xfrm>
            <a:off x="359198" y="5980023"/>
            <a:ext cx="4918112" cy="729672"/>
            <a:chOff x="450938" y="5980023"/>
            <a:chExt cx="6557482" cy="729672"/>
          </a:xfrm>
        </p:grpSpPr>
        <p:sp>
          <p:nvSpPr>
            <p:cNvPr id="13" name="TextBox 12">
              <a:extLst>
                <a:ext uri="{FF2B5EF4-FFF2-40B4-BE49-F238E27FC236}">
                  <a16:creationId xmlns:a16="http://schemas.microsoft.com/office/drawing/2014/main" id="{02A808B7-C663-444D-8554-2EB12485EF0B}"/>
                </a:ext>
              </a:extLst>
            </p:cNvPr>
            <p:cNvSpPr txBox="1"/>
            <p:nvPr userDrawn="1"/>
          </p:nvSpPr>
          <p:spPr>
            <a:xfrm>
              <a:off x="1304933" y="6152058"/>
              <a:ext cx="2817427" cy="184666"/>
            </a:xfrm>
            <a:prstGeom prst="rect">
              <a:avLst/>
            </a:prstGeom>
            <a:noFill/>
          </p:spPr>
          <p:txBody>
            <a:bodyPr wrap="square" rtlCol="0">
              <a:spAutoFit/>
            </a:bodyPr>
            <a:lstStyle/>
            <a:p>
              <a:r>
                <a:rPr lang="en-US" sz="600" spc="450" dirty="0">
                  <a:solidFill>
                    <a:srgbClr val="00277E"/>
                  </a:solidFill>
                  <a:latin typeface="Times New Roman" panose="02020603050405020304" pitchFamily="18" charset="0"/>
                  <a:cs typeface="Times New Roman" panose="02020603050405020304" pitchFamily="18" charset="0"/>
                </a:rPr>
                <a:t>OFFICE OF THE</a:t>
              </a:r>
            </a:p>
          </p:txBody>
        </p:sp>
        <p:sp>
          <p:nvSpPr>
            <p:cNvPr id="14" name="TextBox 13">
              <a:extLst>
                <a:ext uri="{FF2B5EF4-FFF2-40B4-BE49-F238E27FC236}">
                  <a16:creationId xmlns:a16="http://schemas.microsoft.com/office/drawing/2014/main" id="{B2A9E0A1-7231-47F2-8D67-24CB2FFF3917}"/>
                </a:ext>
              </a:extLst>
            </p:cNvPr>
            <p:cNvSpPr txBox="1"/>
            <p:nvPr userDrawn="1"/>
          </p:nvSpPr>
          <p:spPr>
            <a:xfrm>
              <a:off x="1299741" y="6344859"/>
              <a:ext cx="5708679" cy="213585"/>
            </a:xfrm>
            <a:prstGeom prst="rect">
              <a:avLst/>
            </a:prstGeom>
            <a:noFill/>
          </p:spPr>
          <p:txBody>
            <a:bodyPr wrap="square" rtlCol="0">
              <a:spAutoFit/>
            </a:bodyPr>
            <a:lstStyle/>
            <a:p>
              <a:r>
                <a:rPr lang="en-US" sz="788" b="1" spc="225" dirty="0">
                  <a:solidFill>
                    <a:srgbClr val="00277E"/>
                  </a:solidFill>
                  <a:latin typeface="Times New Roman" panose="02020603050405020304" pitchFamily="18" charset="0"/>
                  <a:cs typeface="Times New Roman" panose="02020603050405020304" pitchFamily="18" charset="0"/>
                </a:rPr>
                <a:t>ASSISTANT SECRETARY FOR HEALTH</a:t>
              </a:r>
            </a:p>
          </p:txBody>
        </p:sp>
        <p:pic>
          <p:nvPicPr>
            <p:cNvPr id="16" name="Picture 15"/>
            <p:cNvPicPr>
              <a:picLocks noChangeAspect="1"/>
            </p:cNvPicPr>
            <p:nvPr userDrawn="1"/>
          </p:nvPicPr>
          <p:blipFill>
            <a:blip r:embed="rId3"/>
            <a:stretch>
              <a:fillRect/>
            </a:stretch>
          </p:blipFill>
          <p:spPr>
            <a:xfrm>
              <a:off x="450938" y="5980023"/>
              <a:ext cx="729672" cy="729672"/>
            </a:xfrm>
            <a:prstGeom prst="rect">
              <a:avLst/>
            </a:prstGeom>
          </p:spPr>
        </p:pic>
      </p:grpSp>
    </p:spTree>
    <p:extLst>
      <p:ext uri="{BB962C8B-B14F-4D97-AF65-F5344CB8AC3E}">
        <p14:creationId xmlns:p14="http://schemas.microsoft.com/office/powerpoint/2010/main" val="33155640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Slide Number Placeholder 5"/>
          <p:cNvSpPr txBox="1">
            <a:spLocks/>
          </p:cNvSpPr>
          <p:nvPr/>
        </p:nvSpPr>
        <p:spPr>
          <a:xfrm>
            <a:off x="8229600" y="6375401"/>
            <a:ext cx="533400" cy="259316"/>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85E4B45-3C0D-4DB7-A4A8-89FEB5CAB5B2}" type="slidenum">
              <a:rPr lang="en-US" sz="1000" smtClean="0">
                <a:solidFill>
                  <a:prstClr val="white"/>
                </a:solidFill>
              </a:rPr>
              <a:pPr/>
              <a:t>‹#›</a:t>
            </a:fld>
            <a:endParaRPr lang="en-US" sz="1000" dirty="0">
              <a:solidFill>
                <a:prstClr val="white"/>
              </a:solidFill>
            </a:endParaRPr>
          </a:p>
        </p:txBody>
      </p:sp>
      <p:pic>
        <p:nvPicPr>
          <p:cNvPr id="10" name="Picture 9" descr="Assistant Secretary for Preparedness and Response logo"/>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04800" y="6273800"/>
            <a:ext cx="1220532" cy="406400"/>
          </a:xfrm>
          <a:prstGeom prst="rect">
            <a:avLst/>
          </a:prstGeom>
        </p:spPr>
      </p:pic>
      <p:cxnSp>
        <p:nvCxnSpPr>
          <p:cNvPr id="14" name="Straight Connector 13"/>
          <p:cNvCxnSpPr/>
          <p:nvPr userDrawn="1"/>
        </p:nvCxnSpPr>
        <p:spPr>
          <a:xfrm>
            <a:off x="338204" y="5913720"/>
            <a:ext cx="8430016" cy="0"/>
          </a:xfrm>
          <a:prstGeom prst="line">
            <a:avLst/>
          </a:prstGeom>
          <a:ln w="28575">
            <a:solidFill>
              <a:srgbClr val="001D78"/>
            </a:solidFill>
          </a:ln>
          <a:effectLst/>
        </p:spPr>
        <p:style>
          <a:lnRef idx="3">
            <a:schemeClr val="accent5"/>
          </a:lnRef>
          <a:fillRef idx="0">
            <a:schemeClr val="accent5"/>
          </a:fillRef>
          <a:effectRef idx="2">
            <a:schemeClr val="accent5"/>
          </a:effectRef>
          <a:fontRef idx="minor">
            <a:schemeClr val="tx1"/>
          </a:fontRef>
        </p:style>
      </p:cxnSp>
      <p:grpSp>
        <p:nvGrpSpPr>
          <p:cNvPr id="9" name="Group 8"/>
          <p:cNvGrpSpPr/>
          <p:nvPr userDrawn="1"/>
        </p:nvGrpSpPr>
        <p:grpSpPr>
          <a:xfrm>
            <a:off x="366196" y="5980023"/>
            <a:ext cx="4918112" cy="729672"/>
            <a:chOff x="450938" y="5980023"/>
            <a:chExt cx="6557482" cy="729672"/>
          </a:xfrm>
        </p:grpSpPr>
        <p:sp>
          <p:nvSpPr>
            <p:cNvPr id="11" name="TextBox 10">
              <a:extLst>
                <a:ext uri="{FF2B5EF4-FFF2-40B4-BE49-F238E27FC236}">
                  <a16:creationId xmlns:a16="http://schemas.microsoft.com/office/drawing/2014/main" id="{02A808B7-C663-444D-8554-2EB12485EF0B}"/>
                </a:ext>
              </a:extLst>
            </p:cNvPr>
            <p:cNvSpPr txBox="1"/>
            <p:nvPr userDrawn="1"/>
          </p:nvSpPr>
          <p:spPr>
            <a:xfrm>
              <a:off x="1304933" y="6152058"/>
              <a:ext cx="2817427" cy="184666"/>
            </a:xfrm>
            <a:prstGeom prst="rect">
              <a:avLst/>
            </a:prstGeom>
            <a:noFill/>
          </p:spPr>
          <p:txBody>
            <a:bodyPr wrap="square" rtlCol="0">
              <a:spAutoFit/>
            </a:bodyPr>
            <a:lstStyle/>
            <a:p>
              <a:r>
                <a:rPr lang="en-US" sz="600" spc="450" dirty="0">
                  <a:solidFill>
                    <a:srgbClr val="00277E"/>
                  </a:solidFill>
                  <a:latin typeface="Times New Roman" panose="02020603050405020304" pitchFamily="18" charset="0"/>
                  <a:cs typeface="Times New Roman" panose="02020603050405020304" pitchFamily="18" charset="0"/>
                </a:rPr>
                <a:t>OFFICE OF THE</a:t>
              </a:r>
            </a:p>
          </p:txBody>
        </p:sp>
        <p:sp>
          <p:nvSpPr>
            <p:cNvPr id="12" name="TextBox 11">
              <a:extLst>
                <a:ext uri="{FF2B5EF4-FFF2-40B4-BE49-F238E27FC236}">
                  <a16:creationId xmlns:a16="http://schemas.microsoft.com/office/drawing/2014/main" id="{B2A9E0A1-7231-47F2-8D67-24CB2FFF3917}"/>
                </a:ext>
              </a:extLst>
            </p:cNvPr>
            <p:cNvSpPr txBox="1"/>
            <p:nvPr userDrawn="1"/>
          </p:nvSpPr>
          <p:spPr>
            <a:xfrm>
              <a:off x="1299741" y="6344859"/>
              <a:ext cx="5708679" cy="213585"/>
            </a:xfrm>
            <a:prstGeom prst="rect">
              <a:avLst/>
            </a:prstGeom>
            <a:noFill/>
          </p:spPr>
          <p:txBody>
            <a:bodyPr wrap="square" rtlCol="0">
              <a:spAutoFit/>
            </a:bodyPr>
            <a:lstStyle/>
            <a:p>
              <a:r>
                <a:rPr lang="en-US" sz="788" b="1" spc="225" dirty="0">
                  <a:solidFill>
                    <a:srgbClr val="00277E"/>
                  </a:solidFill>
                  <a:latin typeface="Times New Roman" panose="02020603050405020304" pitchFamily="18" charset="0"/>
                  <a:cs typeface="Times New Roman" panose="02020603050405020304" pitchFamily="18" charset="0"/>
                </a:rPr>
                <a:t>ASSISTANT SECRETARY FOR HEALTH</a:t>
              </a:r>
            </a:p>
          </p:txBody>
        </p:sp>
        <p:pic>
          <p:nvPicPr>
            <p:cNvPr id="13" name="Picture 12"/>
            <p:cNvPicPr>
              <a:picLocks noChangeAspect="1"/>
            </p:cNvPicPr>
            <p:nvPr userDrawn="1"/>
          </p:nvPicPr>
          <p:blipFill>
            <a:blip r:embed="rId3"/>
            <a:stretch>
              <a:fillRect/>
            </a:stretch>
          </p:blipFill>
          <p:spPr>
            <a:xfrm>
              <a:off x="450938" y="5980023"/>
              <a:ext cx="729672" cy="729672"/>
            </a:xfrm>
            <a:prstGeom prst="rect">
              <a:avLst/>
            </a:prstGeom>
          </p:spPr>
        </p:pic>
      </p:grpSp>
    </p:spTree>
    <p:extLst>
      <p:ext uri="{BB962C8B-B14F-4D97-AF65-F5344CB8AC3E}">
        <p14:creationId xmlns:p14="http://schemas.microsoft.com/office/powerpoint/2010/main" val="33394446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365377"/>
            <a:ext cx="7772400" cy="1470025"/>
          </a:xfrm>
        </p:spPr>
        <p:txBody>
          <a:bodyPr>
            <a:normAutofit/>
          </a:bodyPr>
          <a:lstStyle>
            <a:lvl1pPr algn="ctr">
              <a:defRPr sz="2400" b="1">
                <a:solidFill>
                  <a:srgbClr val="102B62"/>
                </a:solidFill>
              </a:defRPr>
            </a:lvl1pPr>
          </a:lstStyle>
          <a:p>
            <a:r>
              <a:rPr lang="en-US" dirty="0"/>
              <a:t>Program Reviews</a:t>
            </a:r>
            <a:br>
              <a:rPr lang="en-US" dirty="0"/>
            </a:br>
            <a:r>
              <a:rPr lang="en-US" dirty="0"/>
              <a:t>Meeting Context</a:t>
            </a:r>
          </a:p>
        </p:txBody>
      </p:sp>
      <p:sp>
        <p:nvSpPr>
          <p:cNvPr id="3" name="Subtitle 2"/>
          <p:cNvSpPr>
            <a:spLocks noGrp="1"/>
          </p:cNvSpPr>
          <p:nvPr>
            <p:ph type="subTitle" idx="1" hasCustomPrompt="1"/>
          </p:nvPr>
        </p:nvSpPr>
        <p:spPr>
          <a:xfrm>
            <a:off x="1371600" y="4718594"/>
            <a:ext cx="6400800" cy="1752600"/>
          </a:xfrm>
        </p:spPr>
        <p:txBody>
          <a:bodyPr>
            <a:normAutofit/>
          </a:bodyPr>
          <a:lstStyle>
            <a:lvl1pPr marL="0" indent="0" algn="ctr">
              <a:buNone/>
              <a:defRPr sz="1800" b="0" baseline="0">
                <a:solidFill>
                  <a:srgbClr val="102B62"/>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Susan Moskosky, MS, WHNP-BC</a:t>
            </a:r>
          </a:p>
          <a:p>
            <a:r>
              <a:rPr lang="en-US" dirty="0"/>
              <a:t>Deputy Director, OPA</a:t>
            </a:r>
          </a:p>
          <a:p>
            <a:r>
              <a:rPr lang="en-US" dirty="0"/>
              <a:t>August 14, 2018</a:t>
            </a:r>
          </a:p>
        </p:txBody>
      </p:sp>
      <p:pic>
        <p:nvPicPr>
          <p:cNvPr id="7" name="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934201" y="397218"/>
            <a:ext cx="1968549" cy="1133132"/>
          </a:xfrm>
          <a:prstGeom prst="rect">
            <a:avLst/>
          </a:prstGeom>
        </p:spPr>
      </p:pic>
      <p:pic>
        <p:nvPicPr>
          <p:cNvPr id="9" name="Picture 8" descr="Department of Health and Human Services logo"/>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8600" y="88900"/>
            <a:ext cx="1219200" cy="1625600"/>
          </a:xfrm>
          <a:prstGeom prst="rect">
            <a:avLst/>
          </a:prstGeom>
        </p:spPr>
      </p:pic>
      <p:pic>
        <p:nvPicPr>
          <p:cNvPr id="10" name="Picture 9" descr="Assistant Secretary for Preparedness and Response logo"/>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934201" y="584201"/>
            <a:ext cx="1968549" cy="655467"/>
          </a:xfrm>
          <a:prstGeom prst="rect">
            <a:avLst/>
          </a:prstGeom>
        </p:spPr>
      </p:pic>
      <p:pic>
        <p:nvPicPr>
          <p:cNvPr id="11" name="Picture 10"/>
          <p:cNvPicPr>
            <a:picLocks noChangeAspect="1"/>
          </p:cNvPicPr>
          <p:nvPr/>
        </p:nvPicPr>
        <p:blipFill>
          <a:blip r:embed="rId5"/>
          <a:stretch>
            <a:fillRect/>
          </a:stretch>
        </p:blipFill>
        <p:spPr>
          <a:xfrm>
            <a:off x="1" y="3"/>
            <a:ext cx="9197885" cy="1636005"/>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a:effectLst>
            <a:outerShdw blurRad="50800" dist="38100" dir="8100000" algn="tr" rotWithShape="0">
              <a:prstClr val="black">
                <a:alpha val="40000"/>
              </a:prstClr>
            </a:outerShdw>
          </a:effectLst>
        </p:spPr>
      </p:pic>
      <p:pic>
        <p:nvPicPr>
          <p:cNvPr id="12" name="Picture 11"/>
          <p:cNvPicPr>
            <a:picLocks noChangeAspect="1"/>
          </p:cNvPicPr>
          <p:nvPr/>
        </p:nvPicPr>
        <p:blipFill>
          <a:blip r:embed="rId6"/>
          <a:stretch>
            <a:fillRect/>
          </a:stretch>
        </p:blipFill>
        <p:spPr>
          <a:xfrm>
            <a:off x="386631" y="100837"/>
            <a:ext cx="1389526" cy="1844681"/>
          </a:xfrm>
          <a:prstGeom prst="rect">
            <a:avLst/>
          </a:prstGeom>
          <a:effectLst>
            <a:outerShdw blurRad="50800" dist="38100" dir="8100000" algn="tr" rotWithShape="0">
              <a:prstClr val="black">
                <a:alpha val="40000"/>
              </a:prstClr>
            </a:outerShdw>
          </a:effectLst>
        </p:spPr>
      </p:pic>
      <p:sp>
        <p:nvSpPr>
          <p:cNvPr id="13" name="Title 1"/>
          <p:cNvSpPr txBox="1">
            <a:spLocks/>
          </p:cNvSpPr>
          <p:nvPr/>
        </p:nvSpPr>
        <p:spPr>
          <a:xfrm>
            <a:off x="1447801" y="378246"/>
            <a:ext cx="7851422" cy="1567272"/>
          </a:xfrm>
          <a:prstGeom prst="rect">
            <a:avLst/>
          </a:prstGeom>
        </p:spPr>
        <p:txBody>
          <a:bodyPr vert="horz" lIns="121920" tIns="60960" rIns="121920" bIns="6096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defTabSz="609570">
              <a:defRPr/>
            </a:pPr>
            <a:r>
              <a:rPr lang="en-US" sz="1500" spc="400" dirty="0">
                <a:solidFill>
                  <a:prstClr val="white"/>
                </a:solidFill>
                <a:effectLst>
                  <a:outerShdw blurRad="38100" dist="38100" dir="2700000" algn="tl">
                    <a:srgbClr val="000000">
                      <a:alpha val="43137"/>
                    </a:srgbClr>
                  </a:outerShdw>
                </a:effectLst>
                <a:latin typeface="Times New Roman" panose="02020603050405020304" pitchFamily="18" charset="0"/>
                <a:ea typeface="Tahoma" panose="020B0604030504040204" pitchFamily="34" charset="0"/>
                <a:cs typeface="Times New Roman" panose="02020603050405020304" pitchFamily="18" charset="0"/>
              </a:rPr>
              <a:t>OFFICE OF THE ASSISTANT SECRETARY FOR HEALTH</a:t>
            </a:r>
          </a:p>
        </p:txBody>
      </p:sp>
      <p:pic>
        <p:nvPicPr>
          <p:cNvPr id="6" name="Picture 5"/>
          <p:cNvPicPr>
            <a:picLocks noChangeAspect="1"/>
          </p:cNvPicPr>
          <p:nvPr userDrawn="1"/>
        </p:nvPicPr>
        <p:blipFill>
          <a:blip r:embed="rId7"/>
          <a:stretch>
            <a:fillRect/>
          </a:stretch>
        </p:blipFill>
        <p:spPr>
          <a:xfrm>
            <a:off x="7171855" y="4512624"/>
            <a:ext cx="1476536" cy="1968715"/>
          </a:xfrm>
          <a:prstGeom prst="rect">
            <a:avLst/>
          </a:prstGeom>
        </p:spPr>
      </p:pic>
    </p:spTree>
    <p:extLst>
      <p:ext uri="{BB962C8B-B14F-4D97-AF65-F5344CB8AC3E}">
        <p14:creationId xmlns:p14="http://schemas.microsoft.com/office/powerpoint/2010/main" val="31175383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2100" b="1" baseline="0">
                <a:solidFill>
                  <a:srgbClr val="102B62"/>
                </a:solidFill>
              </a:defRPr>
            </a:lvl1pPr>
          </a:lstStyle>
          <a:p>
            <a:r>
              <a:rPr lang="en-US" dirty="0"/>
              <a:t>Meeting Purpose and Goals</a:t>
            </a:r>
          </a:p>
        </p:txBody>
      </p:sp>
      <p:sp>
        <p:nvSpPr>
          <p:cNvPr id="3" name="Content Placeholder 2"/>
          <p:cNvSpPr>
            <a:spLocks noGrp="1"/>
          </p:cNvSpPr>
          <p:nvPr>
            <p:ph idx="1" hasCustomPrompt="1"/>
          </p:nvPr>
        </p:nvSpPr>
        <p:spPr>
          <a:xfrm>
            <a:off x="457200" y="1498602"/>
            <a:ext cx="8229600" cy="4368799"/>
          </a:xfrm>
        </p:spPr>
        <p:txBody>
          <a:bodyPr/>
          <a:lstStyle>
            <a:lvl1pPr marL="342892" indent="-342892">
              <a:buSzPct val="125000"/>
              <a:buFont typeface="Arial" panose="020B0604020202020204" pitchFamily="34" charset="0"/>
              <a:buChar char="•"/>
              <a:defRPr sz="1650">
                <a:solidFill>
                  <a:srgbClr val="102B62"/>
                </a:solidFill>
              </a:defRPr>
            </a:lvl1pPr>
            <a:lvl2pPr marL="742931" indent="-285743">
              <a:buFont typeface="Wingdings" panose="05000000000000000000" pitchFamily="2" charset="2"/>
              <a:buChar char="§"/>
              <a:defRPr sz="1500" baseline="0">
                <a:solidFill>
                  <a:srgbClr val="102B62"/>
                </a:solidFill>
              </a:defRPr>
            </a:lvl2pPr>
            <a:lvl3pPr marL="914378" indent="0">
              <a:buFont typeface="Wingdings" panose="05000000000000000000" pitchFamily="2" charset="2"/>
              <a:buNone/>
              <a:defRPr sz="1350" baseline="0">
                <a:solidFill>
                  <a:srgbClr val="102B62"/>
                </a:solidFill>
              </a:defRPr>
            </a:lvl3pPr>
          </a:lstStyle>
          <a:p>
            <a:pPr lvl="0"/>
            <a:r>
              <a:rPr lang="en-US" dirty="0"/>
              <a:t>Purpose</a:t>
            </a:r>
          </a:p>
          <a:p>
            <a:pPr lvl="2"/>
            <a:r>
              <a:rPr lang="en-US" dirty="0"/>
              <a:t>To provide Title X program review stakeholders with information to support uniform implementation of Title X program reviews</a:t>
            </a:r>
          </a:p>
          <a:p>
            <a:pPr lvl="2"/>
            <a:endParaRPr lang="en-US" dirty="0"/>
          </a:p>
          <a:p>
            <a:pPr lvl="0"/>
            <a:r>
              <a:rPr lang="en-US" dirty="0"/>
              <a:t>Goals</a:t>
            </a:r>
          </a:p>
          <a:p>
            <a:pPr lvl="1"/>
            <a:r>
              <a:rPr lang="en-US" dirty="0"/>
              <a:t>Enhance consultant capacity to implement program review tool</a:t>
            </a:r>
          </a:p>
          <a:p>
            <a:pPr lvl="1"/>
            <a:r>
              <a:rPr lang="en-US" dirty="0"/>
              <a:t>Provide tools and support to implement </a:t>
            </a:r>
          </a:p>
          <a:p>
            <a:pPr lvl="2"/>
            <a:endParaRPr lang="en-US" dirty="0"/>
          </a:p>
          <a:p>
            <a:pPr lvl="2"/>
            <a:endParaRPr lang="en-US" dirty="0"/>
          </a:p>
        </p:txBody>
      </p:sp>
      <p:sp>
        <p:nvSpPr>
          <p:cNvPr id="8" name="Slide Number Placeholder 5"/>
          <p:cNvSpPr txBox="1">
            <a:spLocks/>
          </p:cNvSpPr>
          <p:nvPr userDrawn="1"/>
        </p:nvSpPr>
        <p:spPr>
          <a:xfrm>
            <a:off x="8229600" y="6375401"/>
            <a:ext cx="533400" cy="259316"/>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85E4B45-3C0D-4DB7-A4A8-89FEB5CAB5B2}" type="slidenum">
              <a:rPr lang="en-US" sz="1000" smtClean="0">
                <a:solidFill>
                  <a:prstClr val="white"/>
                </a:solidFill>
              </a:rPr>
              <a:pPr/>
              <a:t>‹#›</a:t>
            </a:fld>
            <a:endParaRPr lang="en-US" sz="1000" dirty="0">
              <a:solidFill>
                <a:prstClr val="white"/>
              </a:solidFill>
            </a:endParaRPr>
          </a:p>
        </p:txBody>
      </p:sp>
      <p:cxnSp>
        <p:nvCxnSpPr>
          <p:cNvPr id="6" name="Straight Connector 5"/>
          <p:cNvCxnSpPr/>
          <p:nvPr userDrawn="1"/>
        </p:nvCxnSpPr>
        <p:spPr>
          <a:xfrm>
            <a:off x="338204" y="5913720"/>
            <a:ext cx="8430016" cy="0"/>
          </a:xfrm>
          <a:prstGeom prst="line">
            <a:avLst/>
          </a:prstGeom>
          <a:ln w="28575">
            <a:solidFill>
              <a:srgbClr val="001D78"/>
            </a:solidFill>
          </a:ln>
          <a:effectLst/>
        </p:spPr>
        <p:style>
          <a:lnRef idx="3">
            <a:schemeClr val="accent5"/>
          </a:lnRef>
          <a:fillRef idx="0">
            <a:schemeClr val="accent5"/>
          </a:fillRef>
          <a:effectRef idx="2">
            <a:schemeClr val="accent5"/>
          </a:effectRef>
          <a:fontRef idx="minor">
            <a:schemeClr val="tx1"/>
          </a:fontRef>
        </p:style>
      </p:cxnSp>
      <p:grpSp>
        <p:nvGrpSpPr>
          <p:cNvPr id="4" name="Group 3"/>
          <p:cNvGrpSpPr/>
          <p:nvPr userDrawn="1"/>
        </p:nvGrpSpPr>
        <p:grpSpPr>
          <a:xfrm>
            <a:off x="366196" y="5980023"/>
            <a:ext cx="4918112" cy="729672"/>
            <a:chOff x="450938" y="5980023"/>
            <a:chExt cx="6557482" cy="729672"/>
          </a:xfrm>
        </p:grpSpPr>
        <p:sp>
          <p:nvSpPr>
            <p:cNvPr id="13" name="TextBox 12">
              <a:extLst>
                <a:ext uri="{FF2B5EF4-FFF2-40B4-BE49-F238E27FC236}">
                  <a16:creationId xmlns:a16="http://schemas.microsoft.com/office/drawing/2014/main" id="{02A808B7-C663-444D-8554-2EB12485EF0B}"/>
                </a:ext>
              </a:extLst>
            </p:cNvPr>
            <p:cNvSpPr txBox="1"/>
            <p:nvPr userDrawn="1"/>
          </p:nvSpPr>
          <p:spPr>
            <a:xfrm>
              <a:off x="1304933" y="6152058"/>
              <a:ext cx="2817427" cy="184666"/>
            </a:xfrm>
            <a:prstGeom prst="rect">
              <a:avLst/>
            </a:prstGeom>
            <a:noFill/>
          </p:spPr>
          <p:txBody>
            <a:bodyPr wrap="square" rtlCol="0">
              <a:spAutoFit/>
            </a:bodyPr>
            <a:lstStyle/>
            <a:p>
              <a:r>
                <a:rPr lang="en-US" sz="600" spc="450" dirty="0">
                  <a:solidFill>
                    <a:srgbClr val="00277E"/>
                  </a:solidFill>
                  <a:latin typeface="Times New Roman" panose="02020603050405020304" pitchFamily="18" charset="0"/>
                  <a:cs typeface="Times New Roman" panose="02020603050405020304" pitchFamily="18" charset="0"/>
                </a:rPr>
                <a:t>OFFICE OF THE</a:t>
              </a:r>
            </a:p>
          </p:txBody>
        </p:sp>
        <p:sp>
          <p:nvSpPr>
            <p:cNvPr id="14" name="TextBox 13">
              <a:extLst>
                <a:ext uri="{FF2B5EF4-FFF2-40B4-BE49-F238E27FC236}">
                  <a16:creationId xmlns:a16="http://schemas.microsoft.com/office/drawing/2014/main" id="{B2A9E0A1-7231-47F2-8D67-24CB2FFF3917}"/>
                </a:ext>
              </a:extLst>
            </p:cNvPr>
            <p:cNvSpPr txBox="1"/>
            <p:nvPr userDrawn="1"/>
          </p:nvSpPr>
          <p:spPr>
            <a:xfrm>
              <a:off x="1299741" y="6344859"/>
              <a:ext cx="5708679" cy="213585"/>
            </a:xfrm>
            <a:prstGeom prst="rect">
              <a:avLst/>
            </a:prstGeom>
            <a:noFill/>
          </p:spPr>
          <p:txBody>
            <a:bodyPr wrap="square" rtlCol="0">
              <a:spAutoFit/>
            </a:bodyPr>
            <a:lstStyle/>
            <a:p>
              <a:r>
                <a:rPr lang="en-US" sz="788" b="1" spc="225" dirty="0">
                  <a:solidFill>
                    <a:srgbClr val="00277E"/>
                  </a:solidFill>
                  <a:latin typeface="Times New Roman" panose="02020603050405020304" pitchFamily="18" charset="0"/>
                  <a:cs typeface="Times New Roman" panose="02020603050405020304" pitchFamily="18" charset="0"/>
                </a:rPr>
                <a:t>ASSISTANT SECRETARY FOR HEALTH</a:t>
              </a:r>
            </a:p>
          </p:txBody>
        </p:sp>
        <p:pic>
          <p:nvPicPr>
            <p:cNvPr id="5" name="Picture 4"/>
            <p:cNvPicPr>
              <a:picLocks noChangeAspect="1"/>
            </p:cNvPicPr>
            <p:nvPr userDrawn="1"/>
          </p:nvPicPr>
          <p:blipFill>
            <a:blip r:embed="rId2"/>
            <a:stretch>
              <a:fillRect/>
            </a:stretch>
          </p:blipFill>
          <p:spPr>
            <a:xfrm>
              <a:off x="450938" y="5980023"/>
              <a:ext cx="729672" cy="729672"/>
            </a:xfrm>
            <a:prstGeom prst="rect">
              <a:avLst/>
            </a:prstGeom>
          </p:spPr>
        </p:pic>
      </p:gr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25034" y="6189143"/>
            <a:ext cx="1243186" cy="409632"/>
          </a:xfrm>
          <a:prstGeom prst="rect">
            <a:avLst/>
          </a:prstGeom>
        </p:spPr>
      </p:pic>
    </p:spTree>
    <p:extLst>
      <p:ext uri="{BB962C8B-B14F-4D97-AF65-F5344CB8AC3E}">
        <p14:creationId xmlns:p14="http://schemas.microsoft.com/office/powerpoint/2010/main" val="39799434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2100" b="1">
                <a:solidFill>
                  <a:srgbClr val="102B62"/>
                </a:solidFill>
              </a:defRPr>
            </a:lvl1pPr>
          </a:lstStyle>
          <a:p>
            <a:r>
              <a:rPr lang="en-US" dirty="0"/>
              <a:t>DIFFERENT TITLE PER SLIDE, ARIAL 28 PT</a:t>
            </a:r>
          </a:p>
        </p:txBody>
      </p:sp>
      <p:sp>
        <p:nvSpPr>
          <p:cNvPr id="3" name="Content Placeholder 2"/>
          <p:cNvSpPr>
            <a:spLocks noGrp="1"/>
          </p:cNvSpPr>
          <p:nvPr>
            <p:ph sz="half" idx="1"/>
          </p:nvPr>
        </p:nvSpPr>
        <p:spPr>
          <a:xfrm>
            <a:off x="457200" y="1498600"/>
            <a:ext cx="4038600" cy="4368800"/>
          </a:xfrm>
        </p:spPr>
        <p:txBody>
          <a:bodyPr/>
          <a:lstStyle>
            <a:lvl1pPr marL="342892" indent="-342892">
              <a:buFont typeface="Arial" panose="020B0604020202020204" pitchFamily="34" charset="0"/>
              <a:buChar char="•"/>
              <a:defRPr sz="1650">
                <a:solidFill>
                  <a:srgbClr val="102B62"/>
                </a:solidFill>
              </a:defRPr>
            </a:lvl1pPr>
            <a:lvl2pPr marL="742931" indent="-285743">
              <a:buFont typeface="Wingdings" panose="05000000000000000000" pitchFamily="2" charset="2"/>
              <a:buChar char="§"/>
              <a:defRPr sz="1500">
                <a:solidFill>
                  <a:srgbClr val="102B62"/>
                </a:solidFill>
              </a:defRPr>
            </a:lvl2pPr>
            <a:lvl3pPr marL="1142972" indent="-228594">
              <a:buFont typeface="Wingdings" panose="05000000000000000000" pitchFamily="2" charset="2"/>
              <a:buChar char="ü"/>
              <a:defRPr sz="1350">
                <a:solidFill>
                  <a:srgbClr val="102B62"/>
                </a:solidFill>
              </a:defRPr>
            </a:lvl3pPr>
            <a:lvl4pPr>
              <a:defRPr sz="1800">
                <a:solidFill>
                  <a:srgbClr val="002060"/>
                </a:solidFill>
              </a:defRPr>
            </a:lvl4pPr>
            <a:lvl5pPr>
              <a:defRPr sz="1800">
                <a:solidFill>
                  <a:srgbClr val="002060"/>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4648200" y="1498600"/>
            <a:ext cx="4038600" cy="4368800"/>
          </a:xfrm>
        </p:spPr>
        <p:txBody>
          <a:bodyPr>
            <a:normAutofit/>
          </a:bodyPr>
          <a:lstStyle>
            <a:lvl1pPr marL="342892" indent="-342892" algn="l" defTabSz="914378" rtl="0" eaLnBrk="1" latinLnBrk="0" hangingPunct="1">
              <a:spcBef>
                <a:spcPct val="20000"/>
              </a:spcBef>
              <a:buFont typeface="Arial" panose="020B0604020202020204" pitchFamily="34" charset="0"/>
              <a:buChar char="•"/>
              <a:defRPr lang="en-US" sz="1650" kern="1200" dirty="0" smtClean="0">
                <a:solidFill>
                  <a:srgbClr val="102B62"/>
                </a:solidFill>
                <a:latin typeface="+mn-lt"/>
                <a:ea typeface="+mn-ea"/>
                <a:cs typeface="+mn-cs"/>
              </a:defRPr>
            </a:lvl1pPr>
            <a:lvl2pPr marL="800080" indent="-342892" algn="l" defTabSz="914378" rtl="0" eaLnBrk="1" latinLnBrk="0" hangingPunct="1">
              <a:spcBef>
                <a:spcPct val="20000"/>
              </a:spcBef>
              <a:buFont typeface="Wingdings" panose="05000000000000000000" pitchFamily="2" charset="2"/>
              <a:buChar char="§"/>
              <a:defRPr lang="en-US" sz="1500" kern="1200" dirty="0" smtClean="0">
                <a:solidFill>
                  <a:srgbClr val="102B62"/>
                </a:solidFill>
                <a:latin typeface="+mn-lt"/>
                <a:ea typeface="+mn-ea"/>
                <a:cs typeface="+mn-cs"/>
              </a:defRPr>
            </a:lvl2pPr>
            <a:lvl3pPr marL="1142972" indent="-228594" algn="l" defTabSz="914378" rtl="0" eaLnBrk="1" latinLnBrk="0" hangingPunct="1">
              <a:spcBef>
                <a:spcPct val="20000"/>
              </a:spcBef>
              <a:buFont typeface="Wingdings" panose="05000000000000000000" pitchFamily="2" charset="2"/>
              <a:buChar char="ü"/>
              <a:defRPr lang="en-US" sz="1350" kern="1200" dirty="0" smtClean="0">
                <a:solidFill>
                  <a:srgbClr val="102B62"/>
                </a:solidFill>
                <a:latin typeface="+mn-lt"/>
                <a:ea typeface="+mn-ea"/>
                <a:cs typeface="+mn-cs"/>
              </a:defRPr>
            </a:lvl3pPr>
            <a:lvl4pPr>
              <a:defRPr sz="1800">
                <a:solidFill>
                  <a:srgbClr val="002060"/>
                </a:solidFill>
              </a:defRPr>
            </a:lvl4pPr>
            <a:lvl5pPr>
              <a:defRPr sz="1800">
                <a:solidFill>
                  <a:srgbClr val="002060"/>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9" name="Slide Number Placeholder 5"/>
          <p:cNvSpPr txBox="1">
            <a:spLocks/>
          </p:cNvSpPr>
          <p:nvPr userDrawn="1"/>
        </p:nvSpPr>
        <p:spPr>
          <a:xfrm>
            <a:off x="8229600" y="6375401"/>
            <a:ext cx="533400" cy="259316"/>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85E4B45-3C0D-4DB7-A4A8-89FEB5CAB5B2}" type="slidenum">
              <a:rPr lang="en-US" sz="1000" smtClean="0">
                <a:solidFill>
                  <a:prstClr val="white"/>
                </a:solidFill>
              </a:rPr>
              <a:pPr/>
              <a:t>‹#›</a:t>
            </a:fld>
            <a:endParaRPr lang="en-US" sz="1000" dirty="0">
              <a:solidFill>
                <a:prstClr val="white"/>
              </a:solidFill>
            </a:endParaRPr>
          </a:p>
        </p:txBody>
      </p:sp>
      <p:cxnSp>
        <p:nvCxnSpPr>
          <p:cNvPr id="12" name="Straight Connector 11"/>
          <p:cNvCxnSpPr/>
          <p:nvPr userDrawn="1"/>
        </p:nvCxnSpPr>
        <p:spPr>
          <a:xfrm>
            <a:off x="338204" y="5913720"/>
            <a:ext cx="8430016" cy="0"/>
          </a:xfrm>
          <a:prstGeom prst="line">
            <a:avLst/>
          </a:prstGeom>
          <a:ln w="28575">
            <a:solidFill>
              <a:srgbClr val="001D78"/>
            </a:solidFill>
          </a:ln>
          <a:effectLst/>
        </p:spPr>
        <p:style>
          <a:lnRef idx="3">
            <a:schemeClr val="accent5"/>
          </a:lnRef>
          <a:fillRef idx="0">
            <a:schemeClr val="accent5"/>
          </a:fillRef>
          <a:effectRef idx="2">
            <a:schemeClr val="accent5"/>
          </a:effectRef>
          <a:fontRef idx="minor">
            <a:schemeClr val="tx1"/>
          </a:fontRef>
        </p:style>
      </p:cxnSp>
      <p:grpSp>
        <p:nvGrpSpPr>
          <p:cNvPr id="11" name="Group 10"/>
          <p:cNvGrpSpPr/>
          <p:nvPr userDrawn="1"/>
        </p:nvGrpSpPr>
        <p:grpSpPr>
          <a:xfrm>
            <a:off x="366196" y="5980023"/>
            <a:ext cx="4918112" cy="729672"/>
            <a:chOff x="450938" y="5980023"/>
            <a:chExt cx="6557482" cy="729672"/>
          </a:xfrm>
        </p:grpSpPr>
        <p:sp>
          <p:nvSpPr>
            <p:cNvPr id="13" name="TextBox 12">
              <a:extLst>
                <a:ext uri="{FF2B5EF4-FFF2-40B4-BE49-F238E27FC236}">
                  <a16:creationId xmlns:a16="http://schemas.microsoft.com/office/drawing/2014/main" id="{02A808B7-C663-444D-8554-2EB12485EF0B}"/>
                </a:ext>
              </a:extLst>
            </p:cNvPr>
            <p:cNvSpPr txBox="1"/>
            <p:nvPr userDrawn="1"/>
          </p:nvSpPr>
          <p:spPr>
            <a:xfrm>
              <a:off x="1304933" y="6152058"/>
              <a:ext cx="2817427" cy="184666"/>
            </a:xfrm>
            <a:prstGeom prst="rect">
              <a:avLst/>
            </a:prstGeom>
            <a:noFill/>
          </p:spPr>
          <p:txBody>
            <a:bodyPr wrap="square" rtlCol="0">
              <a:spAutoFit/>
            </a:bodyPr>
            <a:lstStyle/>
            <a:p>
              <a:r>
                <a:rPr lang="en-US" sz="600" spc="450" dirty="0">
                  <a:solidFill>
                    <a:srgbClr val="00277E"/>
                  </a:solidFill>
                  <a:latin typeface="Times New Roman" panose="02020603050405020304" pitchFamily="18" charset="0"/>
                  <a:cs typeface="Times New Roman" panose="02020603050405020304" pitchFamily="18" charset="0"/>
                </a:rPr>
                <a:t>OFFICE OF THE</a:t>
              </a:r>
            </a:p>
          </p:txBody>
        </p:sp>
        <p:sp>
          <p:nvSpPr>
            <p:cNvPr id="16" name="TextBox 15">
              <a:extLst>
                <a:ext uri="{FF2B5EF4-FFF2-40B4-BE49-F238E27FC236}">
                  <a16:creationId xmlns:a16="http://schemas.microsoft.com/office/drawing/2014/main" id="{B2A9E0A1-7231-47F2-8D67-24CB2FFF3917}"/>
                </a:ext>
              </a:extLst>
            </p:cNvPr>
            <p:cNvSpPr txBox="1"/>
            <p:nvPr userDrawn="1"/>
          </p:nvSpPr>
          <p:spPr>
            <a:xfrm>
              <a:off x="1299741" y="6344859"/>
              <a:ext cx="5708679" cy="213585"/>
            </a:xfrm>
            <a:prstGeom prst="rect">
              <a:avLst/>
            </a:prstGeom>
            <a:noFill/>
          </p:spPr>
          <p:txBody>
            <a:bodyPr wrap="square" rtlCol="0">
              <a:spAutoFit/>
            </a:bodyPr>
            <a:lstStyle/>
            <a:p>
              <a:r>
                <a:rPr lang="en-US" sz="788" b="1" spc="225" dirty="0">
                  <a:solidFill>
                    <a:srgbClr val="00277E"/>
                  </a:solidFill>
                  <a:latin typeface="Times New Roman" panose="02020603050405020304" pitchFamily="18" charset="0"/>
                  <a:cs typeface="Times New Roman" panose="02020603050405020304" pitchFamily="18" charset="0"/>
                </a:rPr>
                <a:t>ASSISTANT SECRETARY FOR HEALTH</a:t>
              </a:r>
            </a:p>
          </p:txBody>
        </p:sp>
        <p:pic>
          <p:nvPicPr>
            <p:cNvPr id="17" name="Picture 16"/>
            <p:cNvPicPr>
              <a:picLocks noChangeAspect="1"/>
            </p:cNvPicPr>
            <p:nvPr userDrawn="1"/>
          </p:nvPicPr>
          <p:blipFill>
            <a:blip r:embed="rId2"/>
            <a:stretch>
              <a:fillRect/>
            </a:stretch>
          </p:blipFill>
          <p:spPr>
            <a:xfrm>
              <a:off x="450938" y="5980023"/>
              <a:ext cx="729672" cy="729672"/>
            </a:xfrm>
            <a:prstGeom prst="rect">
              <a:avLst/>
            </a:prstGeom>
          </p:spPr>
        </p:pic>
      </p:grpSp>
    </p:spTree>
    <p:extLst>
      <p:ext uri="{BB962C8B-B14F-4D97-AF65-F5344CB8AC3E}">
        <p14:creationId xmlns:p14="http://schemas.microsoft.com/office/powerpoint/2010/main" val="24749477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2100" b="1">
                <a:solidFill>
                  <a:srgbClr val="102B62"/>
                </a:solidFill>
              </a:defRPr>
            </a:lvl1pPr>
          </a:lstStyle>
          <a:p>
            <a:r>
              <a:rPr lang="en-US" dirty="0"/>
              <a:t>DIFFERENT TITLE PER SLIDE, ARIAL 28 PT</a:t>
            </a:r>
          </a:p>
        </p:txBody>
      </p:sp>
      <p:sp>
        <p:nvSpPr>
          <p:cNvPr id="7" name="Slide Number Placeholder 5"/>
          <p:cNvSpPr txBox="1">
            <a:spLocks/>
          </p:cNvSpPr>
          <p:nvPr/>
        </p:nvSpPr>
        <p:spPr>
          <a:xfrm>
            <a:off x="8229600" y="6375401"/>
            <a:ext cx="533400" cy="259316"/>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85E4B45-3C0D-4DB7-A4A8-89FEB5CAB5B2}" type="slidenum">
              <a:rPr lang="en-US" sz="1000" smtClean="0">
                <a:solidFill>
                  <a:prstClr val="white"/>
                </a:solidFill>
              </a:rPr>
              <a:pPr/>
              <a:t>‹#›</a:t>
            </a:fld>
            <a:endParaRPr lang="en-US" sz="1000" dirty="0">
              <a:solidFill>
                <a:prstClr val="white"/>
              </a:solidFill>
            </a:endParaRPr>
          </a:p>
        </p:txBody>
      </p:sp>
      <p:pic>
        <p:nvPicPr>
          <p:cNvPr id="11" name="Picture 10" descr="Assistant Secretary for Preparedness and Response logo"/>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04800" y="6273800"/>
            <a:ext cx="1220532" cy="406400"/>
          </a:xfrm>
          <a:prstGeom prst="rect">
            <a:avLst/>
          </a:prstGeom>
        </p:spPr>
      </p:pic>
      <p:cxnSp>
        <p:nvCxnSpPr>
          <p:cNvPr id="15" name="Straight Connector 14"/>
          <p:cNvCxnSpPr/>
          <p:nvPr userDrawn="1"/>
        </p:nvCxnSpPr>
        <p:spPr>
          <a:xfrm>
            <a:off x="338204" y="5913720"/>
            <a:ext cx="8430016" cy="0"/>
          </a:xfrm>
          <a:prstGeom prst="line">
            <a:avLst/>
          </a:prstGeom>
          <a:ln w="28575">
            <a:solidFill>
              <a:srgbClr val="001D78"/>
            </a:solidFill>
          </a:ln>
          <a:effectLst/>
        </p:spPr>
        <p:style>
          <a:lnRef idx="3">
            <a:schemeClr val="accent5"/>
          </a:lnRef>
          <a:fillRef idx="0">
            <a:schemeClr val="accent5"/>
          </a:fillRef>
          <a:effectRef idx="2">
            <a:schemeClr val="accent5"/>
          </a:effectRef>
          <a:fontRef idx="minor">
            <a:schemeClr val="tx1"/>
          </a:fontRef>
        </p:style>
      </p:cxnSp>
      <p:grpSp>
        <p:nvGrpSpPr>
          <p:cNvPr id="12" name="Group 11"/>
          <p:cNvGrpSpPr/>
          <p:nvPr userDrawn="1"/>
        </p:nvGrpSpPr>
        <p:grpSpPr>
          <a:xfrm>
            <a:off x="359198" y="5980023"/>
            <a:ext cx="4918112" cy="729672"/>
            <a:chOff x="450938" y="5980023"/>
            <a:chExt cx="6557482" cy="729672"/>
          </a:xfrm>
        </p:grpSpPr>
        <p:sp>
          <p:nvSpPr>
            <p:cNvPr id="13" name="TextBox 12">
              <a:extLst>
                <a:ext uri="{FF2B5EF4-FFF2-40B4-BE49-F238E27FC236}">
                  <a16:creationId xmlns:a16="http://schemas.microsoft.com/office/drawing/2014/main" id="{02A808B7-C663-444D-8554-2EB12485EF0B}"/>
                </a:ext>
              </a:extLst>
            </p:cNvPr>
            <p:cNvSpPr txBox="1"/>
            <p:nvPr userDrawn="1"/>
          </p:nvSpPr>
          <p:spPr>
            <a:xfrm>
              <a:off x="1304933" y="6152058"/>
              <a:ext cx="2817427" cy="184666"/>
            </a:xfrm>
            <a:prstGeom prst="rect">
              <a:avLst/>
            </a:prstGeom>
            <a:noFill/>
          </p:spPr>
          <p:txBody>
            <a:bodyPr wrap="square" rtlCol="0">
              <a:spAutoFit/>
            </a:bodyPr>
            <a:lstStyle/>
            <a:p>
              <a:r>
                <a:rPr lang="en-US" sz="600" spc="450" dirty="0">
                  <a:solidFill>
                    <a:srgbClr val="00277E"/>
                  </a:solidFill>
                  <a:latin typeface="Times New Roman" panose="02020603050405020304" pitchFamily="18" charset="0"/>
                  <a:cs typeface="Times New Roman" panose="02020603050405020304" pitchFamily="18" charset="0"/>
                </a:rPr>
                <a:t>OFFICE OF THE</a:t>
              </a:r>
            </a:p>
          </p:txBody>
        </p:sp>
        <p:sp>
          <p:nvSpPr>
            <p:cNvPr id="14" name="TextBox 13">
              <a:extLst>
                <a:ext uri="{FF2B5EF4-FFF2-40B4-BE49-F238E27FC236}">
                  <a16:creationId xmlns:a16="http://schemas.microsoft.com/office/drawing/2014/main" id="{B2A9E0A1-7231-47F2-8D67-24CB2FFF3917}"/>
                </a:ext>
              </a:extLst>
            </p:cNvPr>
            <p:cNvSpPr txBox="1"/>
            <p:nvPr userDrawn="1"/>
          </p:nvSpPr>
          <p:spPr>
            <a:xfrm>
              <a:off x="1299741" y="6344859"/>
              <a:ext cx="5708679" cy="213585"/>
            </a:xfrm>
            <a:prstGeom prst="rect">
              <a:avLst/>
            </a:prstGeom>
            <a:noFill/>
          </p:spPr>
          <p:txBody>
            <a:bodyPr wrap="square" rtlCol="0">
              <a:spAutoFit/>
            </a:bodyPr>
            <a:lstStyle/>
            <a:p>
              <a:r>
                <a:rPr lang="en-US" sz="788" b="1" spc="225" dirty="0">
                  <a:solidFill>
                    <a:srgbClr val="00277E"/>
                  </a:solidFill>
                  <a:latin typeface="Times New Roman" panose="02020603050405020304" pitchFamily="18" charset="0"/>
                  <a:cs typeface="Times New Roman" panose="02020603050405020304" pitchFamily="18" charset="0"/>
                </a:rPr>
                <a:t>ASSISTANT SECRETARY FOR HEALTH</a:t>
              </a:r>
            </a:p>
          </p:txBody>
        </p:sp>
        <p:pic>
          <p:nvPicPr>
            <p:cNvPr id="16" name="Picture 15"/>
            <p:cNvPicPr>
              <a:picLocks noChangeAspect="1"/>
            </p:cNvPicPr>
            <p:nvPr userDrawn="1"/>
          </p:nvPicPr>
          <p:blipFill>
            <a:blip r:embed="rId3"/>
            <a:stretch>
              <a:fillRect/>
            </a:stretch>
          </p:blipFill>
          <p:spPr>
            <a:xfrm>
              <a:off x="450938" y="5980023"/>
              <a:ext cx="729672" cy="729672"/>
            </a:xfrm>
            <a:prstGeom prst="rect">
              <a:avLst/>
            </a:prstGeom>
          </p:spPr>
        </p:pic>
      </p:grpSp>
    </p:spTree>
    <p:extLst>
      <p:ext uri="{BB962C8B-B14F-4D97-AF65-F5344CB8AC3E}">
        <p14:creationId xmlns:p14="http://schemas.microsoft.com/office/powerpoint/2010/main" val="24381455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Slide Number Placeholder 5"/>
          <p:cNvSpPr txBox="1">
            <a:spLocks/>
          </p:cNvSpPr>
          <p:nvPr/>
        </p:nvSpPr>
        <p:spPr>
          <a:xfrm>
            <a:off x="8229600" y="6375401"/>
            <a:ext cx="533400" cy="259316"/>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85E4B45-3C0D-4DB7-A4A8-89FEB5CAB5B2}" type="slidenum">
              <a:rPr lang="en-US" sz="1000" smtClean="0">
                <a:solidFill>
                  <a:prstClr val="white"/>
                </a:solidFill>
              </a:rPr>
              <a:pPr/>
              <a:t>‹#›</a:t>
            </a:fld>
            <a:endParaRPr lang="en-US" sz="1000" dirty="0">
              <a:solidFill>
                <a:prstClr val="white"/>
              </a:solidFill>
            </a:endParaRPr>
          </a:p>
        </p:txBody>
      </p:sp>
      <p:pic>
        <p:nvPicPr>
          <p:cNvPr id="10" name="Picture 9" descr="Assistant Secretary for Preparedness and Response logo"/>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04800" y="6273800"/>
            <a:ext cx="1220532" cy="406400"/>
          </a:xfrm>
          <a:prstGeom prst="rect">
            <a:avLst/>
          </a:prstGeom>
        </p:spPr>
      </p:pic>
      <p:cxnSp>
        <p:nvCxnSpPr>
          <p:cNvPr id="14" name="Straight Connector 13"/>
          <p:cNvCxnSpPr/>
          <p:nvPr userDrawn="1"/>
        </p:nvCxnSpPr>
        <p:spPr>
          <a:xfrm>
            <a:off x="338204" y="5913720"/>
            <a:ext cx="8430016" cy="0"/>
          </a:xfrm>
          <a:prstGeom prst="line">
            <a:avLst/>
          </a:prstGeom>
          <a:ln w="28575">
            <a:solidFill>
              <a:srgbClr val="001D78"/>
            </a:solidFill>
          </a:ln>
          <a:effectLst/>
        </p:spPr>
        <p:style>
          <a:lnRef idx="3">
            <a:schemeClr val="accent5"/>
          </a:lnRef>
          <a:fillRef idx="0">
            <a:schemeClr val="accent5"/>
          </a:fillRef>
          <a:effectRef idx="2">
            <a:schemeClr val="accent5"/>
          </a:effectRef>
          <a:fontRef idx="minor">
            <a:schemeClr val="tx1"/>
          </a:fontRef>
        </p:style>
      </p:cxnSp>
      <p:grpSp>
        <p:nvGrpSpPr>
          <p:cNvPr id="9" name="Group 8"/>
          <p:cNvGrpSpPr/>
          <p:nvPr userDrawn="1"/>
        </p:nvGrpSpPr>
        <p:grpSpPr>
          <a:xfrm>
            <a:off x="366196" y="5980023"/>
            <a:ext cx="4918112" cy="729672"/>
            <a:chOff x="450938" y="5980023"/>
            <a:chExt cx="6557482" cy="729672"/>
          </a:xfrm>
        </p:grpSpPr>
        <p:sp>
          <p:nvSpPr>
            <p:cNvPr id="11" name="TextBox 10">
              <a:extLst>
                <a:ext uri="{FF2B5EF4-FFF2-40B4-BE49-F238E27FC236}">
                  <a16:creationId xmlns:a16="http://schemas.microsoft.com/office/drawing/2014/main" id="{02A808B7-C663-444D-8554-2EB12485EF0B}"/>
                </a:ext>
              </a:extLst>
            </p:cNvPr>
            <p:cNvSpPr txBox="1"/>
            <p:nvPr userDrawn="1"/>
          </p:nvSpPr>
          <p:spPr>
            <a:xfrm>
              <a:off x="1304933" y="6152058"/>
              <a:ext cx="2817427" cy="184666"/>
            </a:xfrm>
            <a:prstGeom prst="rect">
              <a:avLst/>
            </a:prstGeom>
            <a:noFill/>
          </p:spPr>
          <p:txBody>
            <a:bodyPr wrap="square" rtlCol="0">
              <a:spAutoFit/>
            </a:bodyPr>
            <a:lstStyle/>
            <a:p>
              <a:r>
                <a:rPr lang="en-US" sz="600" spc="450" dirty="0">
                  <a:solidFill>
                    <a:srgbClr val="00277E"/>
                  </a:solidFill>
                  <a:latin typeface="Times New Roman" panose="02020603050405020304" pitchFamily="18" charset="0"/>
                  <a:cs typeface="Times New Roman" panose="02020603050405020304" pitchFamily="18" charset="0"/>
                </a:rPr>
                <a:t>OFFICE OF THE</a:t>
              </a:r>
            </a:p>
          </p:txBody>
        </p:sp>
        <p:sp>
          <p:nvSpPr>
            <p:cNvPr id="12" name="TextBox 11">
              <a:extLst>
                <a:ext uri="{FF2B5EF4-FFF2-40B4-BE49-F238E27FC236}">
                  <a16:creationId xmlns:a16="http://schemas.microsoft.com/office/drawing/2014/main" id="{B2A9E0A1-7231-47F2-8D67-24CB2FFF3917}"/>
                </a:ext>
              </a:extLst>
            </p:cNvPr>
            <p:cNvSpPr txBox="1"/>
            <p:nvPr userDrawn="1"/>
          </p:nvSpPr>
          <p:spPr>
            <a:xfrm>
              <a:off x="1299741" y="6344859"/>
              <a:ext cx="5708679" cy="213585"/>
            </a:xfrm>
            <a:prstGeom prst="rect">
              <a:avLst/>
            </a:prstGeom>
            <a:noFill/>
          </p:spPr>
          <p:txBody>
            <a:bodyPr wrap="square" rtlCol="0">
              <a:spAutoFit/>
            </a:bodyPr>
            <a:lstStyle/>
            <a:p>
              <a:r>
                <a:rPr lang="en-US" sz="788" b="1" spc="225" dirty="0">
                  <a:solidFill>
                    <a:srgbClr val="00277E"/>
                  </a:solidFill>
                  <a:latin typeface="Times New Roman" panose="02020603050405020304" pitchFamily="18" charset="0"/>
                  <a:cs typeface="Times New Roman" panose="02020603050405020304" pitchFamily="18" charset="0"/>
                </a:rPr>
                <a:t>ASSISTANT SECRETARY FOR HEALTH</a:t>
              </a:r>
            </a:p>
          </p:txBody>
        </p:sp>
        <p:pic>
          <p:nvPicPr>
            <p:cNvPr id="13" name="Picture 12"/>
            <p:cNvPicPr>
              <a:picLocks noChangeAspect="1"/>
            </p:cNvPicPr>
            <p:nvPr userDrawn="1"/>
          </p:nvPicPr>
          <p:blipFill>
            <a:blip r:embed="rId3"/>
            <a:stretch>
              <a:fillRect/>
            </a:stretch>
          </p:blipFill>
          <p:spPr>
            <a:xfrm>
              <a:off x="450938" y="5980023"/>
              <a:ext cx="729672" cy="729672"/>
            </a:xfrm>
            <a:prstGeom prst="rect">
              <a:avLst/>
            </a:prstGeom>
          </p:spPr>
        </p:pic>
      </p:grpSp>
    </p:spTree>
    <p:extLst>
      <p:ext uri="{BB962C8B-B14F-4D97-AF65-F5344CB8AC3E}">
        <p14:creationId xmlns:p14="http://schemas.microsoft.com/office/powerpoint/2010/main" val="28381018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365377"/>
            <a:ext cx="7772400" cy="1470025"/>
          </a:xfrm>
        </p:spPr>
        <p:txBody>
          <a:bodyPr>
            <a:normAutofit/>
          </a:bodyPr>
          <a:lstStyle>
            <a:lvl1pPr algn="ctr">
              <a:defRPr sz="2400" b="1">
                <a:solidFill>
                  <a:srgbClr val="102B62"/>
                </a:solidFill>
              </a:defRPr>
            </a:lvl1pPr>
          </a:lstStyle>
          <a:p>
            <a:r>
              <a:rPr lang="en-US" dirty="0"/>
              <a:t>Program Reviews</a:t>
            </a:r>
            <a:br>
              <a:rPr lang="en-US" dirty="0"/>
            </a:br>
            <a:r>
              <a:rPr lang="en-US" dirty="0"/>
              <a:t>Meeting Context</a:t>
            </a:r>
          </a:p>
        </p:txBody>
      </p:sp>
      <p:sp>
        <p:nvSpPr>
          <p:cNvPr id="3" name="Subtitle 2"/>
          <p:cNvSpPr>
            <a:spLocks noGrp="1"/>
          </p:cNvSpPr>
          <p:nvPr>
            <p:ph type="subTitle" idx="1" hasCustomPrompt="1"/>
          </p:nvPr>
        </p:nvSpPr>
        <p:spPr>
          <a:xfrm>
            <a:off x="1371600" y="4718594"/>
            <a:ext cx="6400800" cy="1752600"/>
          </a:xfrm>
        </p:spPr>
        <p:txBody>
          <a:bodyPr>
            <a:normAutofit/>
          </a:bodyPr>
          <a:lstStyle>
            <a:lvl1pPr marL="0" indent="0" algn="ctr">
              <a:buNone/>
              <a:defRPr sz="1800" b="0" baseline="0">
                <a:solidFill>
                  <a:srgbClr val="102B62"/>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Susan Moskosky, MS, WHNP-BC</a:t>
            </a:r>
          </a:p>
          <a:p>
            <a:r>
              <a:rPr lang="en-US" dirty="0"/>
              <a:t>Deputy Director, OPA</a:t>
            </a:r>
          </a:p>
          <a:p>
            <a:r>
              <a:rPr lang="en-US" dirty="0"/>
              <a:t>August 14, 2018</a:t>
            </a:r>
          </a:p>
        </p:txBody>
      </p:sp>
      <p:pic>
        <p:nvPicPr>
          <p:cNvPr id="7" name="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934201" y="397218"/>
            <a:ext cx="1968549" cy="1133132"/>
          </a:xfrm>
          <a:prstGeom prst="rect">
            <a:avLst/>
          </a:prstGeom>
        </p:spPr>
      </p:pic>
      <p:pic>
        <p:nvPicPr>
          <p:cNvPr id="9" name="Picture 8" descr="Department of Health and Human Services logo"/>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8600" y="88900"/>
            <a:ext cx="1219200" cy="1625600"/>
          </a:xfrm>
          <a:prstGeom prst="rect">
            <a:avLst/>
          </a:prstGeom>
        </p:spPr>
      </p:pic>
      <p:pic>
        <p:nvPicPr>
          <p:cNvPr id="10" name="Picture 9" descr="Assistant Secretary for Preparedness and Response logo"/>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934201" y="584201"/>
            <a:ext cx="1968549" cy="655467"/>
          </a:xfrm>
          <a:prstGeom prst="rect">
            <a:avLst/>
          </a:prstGeom>
        </p:spPr>
      </p:pic>
      <p:pic>
        <p:nvPicPr>
          <p:cNvPr id="11" name="Picture 10"/>
          <p:cNvPicPr>
            <a:picLocks noChangeAspect="1"/>
          </p:cNvPicPr>
          <p:nvPr/>
        </p:nvPicPr>
        <p:blipFill>
          <a:blip r:embed="rId5"/>
          <a:stretch>
            <a:fillRect/>
          </a:stretch>
        </p:blipFill>
        <p:spPr>
          <a:xfrm>
            <a:off x="1" y="3"/>
            <a:ext cx="9197885" cy="1636005"/>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a:effectLst>
            <a:outerShdw blurRad="50800" dist="38100" dir="8100000" algn="tr" rotWithShape="0">
              <a:prstClr val="black">
                <a:alpha val="40000"/>
              </a:prstClr>
            </a:outerShdw>
          </a:effectLst>
        </p:spPr>
      </p:pic>
      <p:pic>
        <p:nvPicPr>
          <p:cNvPr id="12" name="Picture 11"/>
          <p:cNvPicPr>
            <a:picLocks noChangeAspect="1"/>
          </p:cNvPicPr>
          <p:nvPr/>
        </p:nvPicPr>
        <p:blipFill>
          <a:blip r:embed="rId6"/>
          <a:stretch>
            <a:fillRect/>
          </a:stretch>
        </p:blipFill>
        <p:spPr>
          <a:xfrm>
            <a:off x="386631" y="100837"/>
            <a:ext cx="1389526" cy="1844681"/>
          </a:xfrm>
          <a:prstGeom prst="rect">
            <a:avLst/>
          </a:prstGeom>
          <a:effectLst>
            <a:outerShdw blurRad="50800" dist="38100" dir="8100000" algn="tr" rotWithShape="0">
              <a:prstClr val="black">
                <a:alpha val="40000"/>
              </a:prstClr>
            </a:outerShdw>
          </a:effectLst>
        </p:spPr>
      </p:pic>
      <p:sp>
        <p:nvSpPr>
          <p:cNvPr id="13" name="Title 1"/>
          <p:cNvSpPr txBox="1">
            <a:spLocks/>
          </p:cNvSpPr>
          <p:nvPr/>
        </p:nvSpPr>
        <p:spPr>
          <a:xfrm>
            <a:off x="1447801" y="378246"/>
            <a:ext cx="7851422" cy="1567272"/>
          </a:xfrm>
          <a:prstGeom prst="rect">
            <a:avLst/>
          </a:prstGeom>
        </p:spPr>
        <p:txBody>
          <a:bodyPr vert="horz" lIns="121920" tIns="60960" rIns="121920" bIns="6096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defTabSz="609570">
              <a:defRPr/>
            </a:pPr>
            <a:r>
              <a:rPr lang="en-US" sz="1500" spc="400" dirty="0">
                <a:solidFill>
                  <a:prstClr val="white"/>
                </a:solidFill>
                <a:effectLst>
                  <a:outerShdw blurRad="38100" dist="38100" dir="2700000" algn="tl">
                    <a:srgbClr val="000000">
                      <a:alpha val="43137"/>
                    </a:srgbClr>
                  </a:outerShdw>
                </a:effectLst>
                <a:latin typeface="Times New Roman" panose="02020603050405020304" pitchFamily="18" charset="0"/>
                <a:ea typeface="Tahoma" panose="020B0604030504040204" pitchFamily="34" charset="0"/>
                <a:cs typeface="Times New Roman" panose="02020603050405020304" pitchFamily="18" charset="0"/>
              </a:rPr>
              <a:t>OFFICE OF THE ASSISTANT SECRETARY FOR HEALTH</a:t>
            </a:r>
          </a:p>
        </p:txBody>
      </p:sp>
      <p:pic>
        <p:nvPicPr>
          <p:cNvPr id="6" name="Picture 5"/>
          <p:cNvPicPr>
            <a:picLocks noChangeAspect="1"/>
          </p:cNvPicPr>
          <p:nvPr userDrawn="1"/>
        </p:nvPicPr>
        <p:blipFill>
          <a:blip r:embed="rId7"/>
          <a:stretch>
            <a:fillRect/>
          </a:stretch>
        </p:blipFill>
        <p:spPr>
          <a:xfrm>
            <a:off x="7171855" y="4512624"/>
            <a:ext cx="1476536" cy="1968715"/>
          </a:xfrm>
          <a:prstGeom prst="rect">
            <a:avLst/>
          </a:prstGeom>
        </p:spPr>
      </p:pic>
    </p:spTree>
    <p:extLst>
      <p:ext uri="{BB962C8B-B14F-4D97-AF65-F5344CB8AC3E}">
        <p14:creationId xmlns:p14="http://schemas.microsoft.com/office/powerpoint/2010/main" val="24590611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2100" b="1" baseline="0">
                <a:solidFill>
                  <a:srgbClr val="102B62"/>
                </a:solidFill>
              </a:defRPr>
            </a:lvl1pPr>
          </a:lstStyle>
          <a:p>
            <a:r>
              <a:rPr lang="en-US" dirty="0"/>
              <a:t>Meeting Purpose and Goals</a:t>
            </a:r>
          </a:p>
        </p:txBody>
      </p:sp>
      <p:sp>
        <p:nvSpPr>
          <p:cNvPr id="3" name="Content Placeholder 2"/>
          <p:cNvSpPr>
            <a:spLocks noGrp="1"/>
          </p:cNvSpPr>
          <p:nvPr>
            <p:ph idx="1" hasCustomPrompt="1"/>
          </p:nvPr>
        </p:nvSpPr>
        <p:spPr>
          <a:xfrm>
            <a:off x="457200" y="1498602"/>
            <a:ext cx="8229600" cy="4368799"/>
          </a:xfrm>
        </p:spPr>
        <p:txBody>
          <a:bodyPr/>
          <a:lstStyle>
            <a:lvl1pPr marL="342892" indent="-342892">
              <a:buSzPct val="125000"/>
              <a:buFont typeface="Arial" panose="020B0604020202020204" pitchFamily="34" charset="0"/>
              <a:buChar char="•"/>
              <a:defRPr sz="1650">
                <a:solidFill>
                  <a:srgbClr val="102B62"/>
                </a:solidFill>
              </a:defRPr>
            </a:lvl1pPr>
            <a:lvl2pPr marL="742931" indent="-285743">
              <a:buFont typeface="Wingdings" panose="05000000000000000000" pitchFamily="2" charset="2"/>
              <a:buChar char="§"/>
              <a:defRPr sz="1500" baseline="0">
                <a:solidFill>
                  <a:srgbClr val="102B62"/>
                </a:solidFill>
              </a:defRPr>
            </a:lvl2pPr>
            <a:lvl3pPr marL="914378" indent="0">
              <a:buFont typeface="Wingdings" panose="05000000000000000000" pitchFamily="2" charset="2"/>
              <a:buNone/>
              <a:defRPr sz="1350" baseline="0">
                <a:solidFill>
                  <a:srgbClr val="102B62"/>
                </a:solidFill>
              </a:defRPr>
            </a:lvl3pPr>
          </a:lstStyle>
          <a:p>
            <a:pPr lvl="0"/>
            <a:r>
              <a:rPr lang="en-US" dirty="0"/>
              <a:t>Purpose</a:t>
            </a:r>
          </a:p>
          <a:p>
            <a:pPr lvl="2"/>
            <a:r>
              <a:rPr lang="en-US" dirty="0"/>
              <a:t>To provide Title X program review stakeholders with information to support uniform implementation of Title X program reviews</a:t>
            </a:r>
          </a:p>
          <a:p>
            <a:pPr lvl="2"/>
            <a:endParaRPr lang="en-US" dirty="0"/>
          </a:p>
          <a:p>
            <a:pPr lvl="0"/>
            <a:r>
              <a:rPr lang="en-US" dirty="0"/>
              <a:t>Goals</a:t>
            </a:r>
          </a:p>
          <a:p>
            <a:pPr lvl="1"/>
            <a:r>
              <a:rPr lang="en-US" dirty="0"/>
              <a:t>Enhance consultant capacity to implement program review tool</a:t>
            </a:r>
          </a:p>
          <a:p>
            <a:pPr lvl="1"/>
            <a:r>
              <a:rPr lang="en-US" dirty="0"/>
              <a:t>Provide tools and support to implement </a:t>
            </a:r>
          </a:p>
          <a:p>
            <a:pPr lvl="2"/>
            <a:endParaRPr lang="en-US" dirty="0"/>
          </a:p>
          <a:p>
            <a:pPr lvl="2"/>
            <a:endParaRPr lang="en-US" dirty="0"/>
          </a:p>
        </p:txBody>
      </p:sp>
      <p:sp>
        <p:nvSpPr>
          <p:cNvPr id="8" name="Slide Number Placeholder 5"/>
          <p:cNvSpPr txBox="1">
            <a:spLocks/>
          </p:cNvSpPr>
          <p:nvPr userDrawn="1"/>
        </p:nvSpPr>
        <p:spPr>
          <a:xfrm>
            <a:off x="8229600" y="6375401"/>
            <a:ext cx="533400" cy="259316"/>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85E4B45-3C0D-4DB7-A4A8-89FEB5CAB5B2}" type="slidenum">
              <a:rPr lang="en-US" sz="1000" smtClean="0">
                <a:solidFill>
                  <a:prstClr val="white"/>
                </a:solidFill>
              </a:rPr>
              <a:pPr/>
              <a:t>‹#›</a:t>
            </a:fld>
            <a:endParaRPr lang="en-US" sz="1000" dirty="0">
              <a:solidFill>
                <a:prstClr val="white"/>
              </a:solidFill>
            </a:endParaRPr>
          </a:p>
        </p:txBody>
      </p:sp>
      <p:cxnSp>
        <p:nvCxnSpPr>
          <p:cNvPr id="6" name="Straight Connector 5"/>
          <p:cNvCxnSpPr/>
          <p:nvPr userDrawn="1"/>
        </p:nvCxnSpPr>
        <p:spPr>
          <a:xfrm>
            <a:off x="338204" y="5913720"/>
            <a:ext cx="8430016" cy="0"/>
          </a:xfrm>
          <a:prstGeom prst="line">
            <a:avLst/>
          </a:prstGeom>
          <a:ln w="28575">
            <a:solidFill>
              <a:srgbClr val="001D78"/>
            </a:solidFill>
          </a:ln>
          <a:effectLst/>
        </p:spPr>
        <p:style>
          <a:lnRef idx="3">
            <a:schemeClr val="accent5"/>
          </a:lnRef>
          <a:fillRef idx="0">
            <a:schemeClr val="accent5"/>
          </a:fillRef>
          <a:effectRef idx="2">
            <a:schemeClr val="accent5"/>
          </a:effectRef>
          <a:fontRef idx="minor">
            <a:schemeClr val="tx1"/>
          </a:fontRef>
        </p:style>
      </p:cxnSp>
      <p:grpSp>
        <p:nvGrpSpPr>
          <p:cNvPr id="4" name="Group 3"/>
          <p:cNvGrpSpPr/>
          <p:nvPr userDrawn="1"/>
        </p:nvGrpSpPr>
        <p:grpSpPr>
          <a:xfrm>
            <a:off x="366196" y="5980023"/>
            <a:ext cx="4918112" cy="729672"/>
            <a:chOff x="450938" y="5980023"/>
            <a:chExt cx="6557482" cy="729672"/>
          </a:xfrm>
        </p:grpSpPr>
        <p:sp>
          <p:nvSpPr>
            <p:cNvPr id="13" name="TextBox 12">
              <a:extLst>
                <a:ext uri="{FF2B5EF4-FFF2-40B4-BE49-F238E27FC236}">
                  <a16:creationId xmlns:a16="http://schemas.microsoft.com/office/drawing/2014/main" id="{02A808B7-C663-444D-8554-2EB12485EF0B}"/>
                </a:ext>
              </a:extLst>
            </p:cNvPr>
            <p:cNvSpPr txBox="1"/>
            <p:nvPr userDrawn="1"/>
          </p:nvSpPr>
          <p:spPr>
            <a:xfrm>
              <a:off x="1304933" y="6152058"/>
              <a:ext cx="2817427" cy="184666"/>
            </a:xfrm>
            <a:prstGeom prst="rect">
              <a:avLst/>
            </a:prstGeom>
            <a:noFill/>
          </p:spPr>
          <p:txBody>
            <a:bodyPr wrap="square" rtlCol="0">
              <a:spAutoFit/>
            </a:bodyPr>
            <a:lstStyle/>
            <a:p>
              <a:r>
                <a:rPr lang="en-US" sz="600" spc="450" dirty="0">
                  <a:solidFill>
                    <a:srgbClr val="00277E"/>
                  </a:solidFill>
                  <a:latin typeface="Times New Roman" panose="02020603050405020304" pitchFamily="18" charset="0"/>
                  <a:cs typeface="Times New Roman" panose="02020603050405020304" pitchFamily="18" charset="0"/>
                </a:rPr>
                <a:t>OFFICE OF THE</a:t>
              </a:r>
            </a:p>
          </p:txBody>
        </p:sp>
        <p:sp>
          <p:nvSpPr>
            <p:cNvPr id="14" name="TextBox 13">
              <a:extLst>
                <a:ext uri="{FF2B5EF4-FFF2-40B4-BE49-F238E27FC236}">
                  <a16:creationId xmlns:a16="http://schemas.microsoft.com/office/drawing/2014/main" id="{B2A9E0A1-7231-47F2-8D67-24CB2FFF3917}"/>
                </a:ext>
              </a:extLst>
            </p:cNvPr>
            <p:cNvSpPr txBox="1"/>
            <p:nvPr userDrawn="1"/>
          </p:nvSpPr>
          <p:spPr>
            <a:xfrm>
              <a:off x="1299741" y="6344859"/>
              <a:ext cx="5708679" cy="213585"/>
            </a:xfrm>
            <a:prstGeom prst="rect">
              <a:avLst/>
            </a:prstGeom>
            <a:noFill/>
          </p:spPr>
          <p:txBody>
            <a:bodyPr wrap="square" rtlCol="0">
              <a:spAutoFit/>
            </a:bodyPr>
            <a:lstStyle/>
            <a:p>
              <a:r>
                <a:rPr lang="en-US" sz="788" b="1" spc="225" dirty="0">
                  <a:solidFill>
                    <a:srgbClr val="00277E"/>
                  </a:solidFill>
                  <a:latin typeface="Times New Roman" panose="02020603050405020304" pitchFamily="18" charset="0"/>
                  <a:cs typeface="Times New Roman" panose="02020603050405020304" pitchFamily="18" charset="0"/>
                </a:rPr>
                <a:t>ASSISTANT SECRETARY FOR HEALTH</a:t>
              </a:r>
            </a:p>
          </p:txBody>
        </p:sp>
        <p:pic>
          <p:nvPicPr>
            <p:cNvPr id="5" name="Picture 4"/>
            <p:cNvPicPr>
              <a:picLocks noChangeAspect="1"/>
            </p:cNvPicPr>
            <p:nvPr userDrawn="1"/>
          </p:nvPicPr>
          <p:blipFill>
            <a:blip r:embed="rId2"/>
            <a:stretch>
              <a:fillRect/>
            </a:stretch>
          </p:blipFill>
          <p:spPr>
            <a:xfrm>
              <a:off x="450938" y="5980023"/>
              <a:ext cx="729672" cy="729672"/>
            </a:xfrm>
            <a:prstGeom prst="rect">
              <a:avLst/>
            </a:prstGeom>
          </p:spPr>
        </p:pic>
      </p:gr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25034" y="6189143"/>
            <a:ext cx="1243186" cy="409632"/>
          </a:xfrm>
          <a:prstGeom prst="rect">
            <a:avLst/>
          </a:prstGeom>
        </p:spPr>
      </p:pic>
    </p:spTree>
    <p:extLst>
      <p:ext uri="{BB962C8B-B14F-4D97-AF65-F5344CB8AC3E}">
        <p14:creationId xmlns:p14="http://schemas.microsoft.com/office/powerpoint/2010/main" val="28770289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7" name="Group 6" title="NASTAD Logo"/>
          <p:cNvGrpSpPr/>
          <p:nvPr userDrawn="1"/>
        </p:nvGrpSpPr>
        <p:grpSpPr>
          <a:xfrm>
            <a:off x="0" y="6329965"/>
            <a:ext cx="9144000" cy="528035"/>
            <a:chOff x="-2631" y="6328845"/>
            <a:chExt cx="9144000" cy="528034"/>
          </a:xfrm>
        </p:grpSpPr>
        <p:sp>
          <p:nvSpPr>
            <p:cNvPr id="8" name="Rectangle 7"/>
            <p:cNvSpPr/>
            <p:nvPr userDrawn="1"/>
          </p:nvSpPr>
          <p:spPr>
            <a:xfrm>
              <a:off x="-2631" y="6328845"/>
              <a:ext cx="9144000" cy="528034"/>
            </a:xfrm>
            <a:prstGeom prst="rect">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86200" y="6454888"/>
              <a:ext cx="1371600" cy="334092"/>
            </a:xfrm>
            <a:prstGeom prst="rect">
              <a:avLst/>
            </a:prstGeom>
          </p:spPr>
        </p:pic>
      </p:grpSp>
      <p:sp>
        <p:nvSpPr>
          <p:cNvPr id="2" name="Title 1"/>
          <p:cNvSpPr>
            <a:spLocks noGrp="1"/>
          </p:cNvSpPr>
          <p:nvPr>
            <p:ph type="title" hasCustomPrompt="1"/>
          </p:nvPr>
        </p:nvSpPr>
        <p:spPr>
          <a:xfrm>
            <a:off x="823281" y="365127"/>
            <a:ext cx="7497442" cy="643175"/>
          </a:xfrm>
          <a:prstGeom prst="rect">
            <a:avLst/>
          </a:prstGeom>
        </p:spPr>
        <p:txBody>
          <a:bodyPr/>
          <a:lstStyle>
            <a:lvl1pPr algn="ctr">
              <a:defRPr baseline="0">
                <a:solidFill>
                  <a:srgbClr val="262626"/>
                </a:solidFill>
              </a:defRPr>
            </a:lvl1pPr>
          </a:lstStyle>
          <a:p>
            <a:r>
              <a:rPr lang="en-US" dirty="0"/>
              <a:t>TITLE HERE</a:t>
            </a:r>
          </a:p>
        </p:txBody>
      </p:sp>
      <p:sp>
        <p:nvSpPr>
          <p:cNvPr id="3" name="Content Placeholder 2"/>
          <p:cNvSpPr>
            <a:spLocks noGrp="1"/>
          </p:cNvSpPr>
          <p:nvPr>
            <p:ph idx="1"/>
          </p:nvPr>
        </p:nvSpPr>
        <p:spPr>
          <a:xfrm>
            <a:off x="628650" y="1493464"/>
            <a:ext cx="7886700" cy="4351339"/>
          </a:xfrm>
          <a:prstGeom prst="rect">
            <a:avLst/>
          </a:prstGeom>
        </p:spPr>
        <p:txBody>
          <a:bodyPr/>
          <a:lstStyle>
            <a:lvl1pPr marL="228594" indent="-228594">
              <a:buClr>
                <a:srgbClr val="008FC5"/>
              </a:buClr>
              <a:buFont typeface="Wingdings" panose="05000000000000000000" pitchFamily="2" charset="2"/>
              <a:buChar char="§"/>
              <a:defRPr sz="2800">
                <a:latin typeface="+mj-lt"/>
              </a:defRPr>
            </a:lvl1pPr>
            <a:lvl2pPr marL="685783" indent="-228594">
              <a:buClr>
                <a:srgbClr val="008FC5"/>
              </a:buClr>
              <a:buSzPct val="80000"/>
              <a:buFont typeface="Courier New" panose="02070309020205020404" pitchFamily="49" charset="0"/>
              <a:buChar char="o"/>
              <a:defRPr sz="2400">
                <a:latin typeface="+mj-lt"/>
              </a:defRPr>
            </a:lvl2pPr>
            <a:lvl3pPr>
              <a:buClr>
                <a:srgbClr val="008FC5"/>
              </a:buClr>
              <a:buSzPct val="80000"/>
              <a:defRPr sz="2000">
                <a:latin typeface="+mj-lt"/>
              </a:defRPr>
            </a:lvl3pPr>
            <a:lvl4pPr>
              <a:buClr>
                <a:srgbClr val="008FC5"/>
              </a:buClr>
              <a:buSzPct val="60000"/>
              <a:defRPr sz="1800">
                <a:latin typeface="+mj-lt"/>
              </a:defRPr>
            </a:lvl4pPr>
            <a:lvl5pPr>
              <a:buClr>
                <a:srgbClr val="008FC5"/>
              </a:buClr>
              <a:buSzPct val="60000"/>
              <a:defRPr sz="1800">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854993" y="6440499"/>
            <a:ext cx="2057400" cy="365125"/>
          </a:xfrm>
        </p:spPr>
        <p:txBody>
          <a:bodyPr/>
          <a:lstStyle/>
          <a:p>
            <a:fld id="{DB15D044-B35F-4A77-B573-9EB4C86BF88C}" type="slidenum">
              <a:rPr lang="en-US" smtClean="0"/>
              <a:t>‹#›</a:t>
            </a:fld>
            <a:endParaRPr lang="en-US" dirty="0"/>
          </a:p>
        </p:txBody>
      </p:sp>
      <p:cxnSp>
        <p:nvCxnSpPr>
          <p:cNvPr id="10" name="Straight Connector 9" descr="Slide Title Footer Bar" title="Slide Title Footer Bar"/>
          <p:cNvCxnSpPr/>
          <p:nvPr userDrawn="1"/>
        </p:nvCxnSpPr>
        <p:spPr>
          <a:xfrm>
            <a:off x="820651" y="1008300"/>
            <a:ext cx="7497441" cy="0"/>
          </a:xfrm>
          <a:prstGeom prst="line">
            <a:avLst/>
          </a:prstGeom>
          <a:ln w="28575">
            <a:solidFill>
              <a:srgbClr val="008FC5"/>
            </a:solidFill>
          </a:ln>
        </p:spPr>
        <p:style>
          <a:lnRef idx="1">
            <a:schemeClr val="accent1"/>
          </a:lnRef>
          <a:fillRef idx="0">
            <a:schemeClr val="accent1"/>
          </a:fillRef>
          <a:effectRef idx="0">
            <a:schemeClr val="accent1"/>
          </a:effectRef>
          <a:fontRef idx="minor">
            <a:schemeClr val="tx1"/>
          </a:fontRef>
        </p:style>
      </p:cxnSp>
      <p:sp>
        <p:nvSpPr>
          <p:cNvPr id="11" name="Date Placeholder 3"/>
          <p:cNvSpPr>
            <a:spLocks noGrp="1"/>
          </p:cNvSpPr>
          <p:nvPr>
            <p:ph type="dt" sz="half" idx="10"/>
          </p:nvPr>
        </p:nvSpPr>
        <p:spPr>
          <a:xfrm>
            <a:off x="623888" y="6492880"/>
            <a:ext cx="2057400" cy="365125"/>
          </a:xfrm>
          <a:prstGeom prst="rect">
            <a:avLst/>
          </a:prstGeom>
        </p:spPr>
        <p:txBody>
          <a:bodyPr/>
          <a:lstStyle>
            <a:lvl1pPr>
              <a:defRPr lang="en-US" sz="1200" kern="1200" dirty="0">
                <a:solidFill>
                  <a:schemeClr val="tx1">
                    <a:tint val="75000"/>
                  </a:schemeClr>
                </a:solidFill>
                <a:latin typeface="+mn-lt"/>
                <a:ea typeface="+mn-ea"/>
                <a:cs typeface="+mn-cs"/>
              </a:defRPr>
            </a:lvl1pPr>
          </a:lstStyle>
          <a:p>
            <a:endParaRPr lang="en-US" dirty="0"/>
          </a:p>
        </p:txBody>
      </p:sp>
    </p:spTree>
    <p:extLst>
      <p:ext uri="{BB962C8B-B14F-4D97-AF65-F5344CB8AC3E}">
        <p14:creationId xmlns:p14="http://schemas.microsoft.com/office/powerpoint/2010/main" val="36002972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2100" b="1">
                <a:solidFill>
                  <a:srgbClr val="102B62"/>
                </a:solidFill>
              </a:defRPr>
            </a:lvl1pPr>
          </a:lstStyle>
          <a:p>
            <a:r>
              <a:rPr lang="en-US" dirty="0"/>
              <a:t>DIFFERENT TITLE PER SLIDE, ARIAL 28 PT</a:t>
            </a:r>
          </a:p>
        </p:txBody>
      </p:sp>
      <p:sp>
        <p:nvSpPr>
          <p:cNvPr id="3" name="Content Placeholder 2"/>
          <p:cNvSpPr>
            <a:spLocks noGrp="1"/>
          </p:cNvSpPr>
          <p:nvPr>
            <p:ph sz="half" idx="1"/>
          </p:nvPr>
        </p:nvSpPr>
        <p:spPr>
          <a:xfrm>
            <a:off x="457200" y="1498600"/>
            <a:ext cx="4038600" cy="4368800"/>
          </a:xfrm>
        </p:spPr>
        <p:txBody>
          <a:bodyPr/>
          <a:lstStyle>
            <a:lvl1pPr marL="342892" indent="-342892">
              <a:buFont typeface="Arial" panose="020B0604020202020204" pitchFamily="34" charset="0"/>
              <a:buChar char="•"/>
              <a:defRPr sz="1650">
                <a:solidFill>
                  <a:srgbClr val="102B62"/>
                </a:solidFill>
              </a:defRPr>
            </a:lvl1pPr>
            <a:lvl2pPr marL="742931" indent="-285743">
              <a:buFont typeface="Wingdings" panose="05000000000000000000" pitchFamily="2" charset="2"/>
              <a:buChar char="§"/>
              <a:defRPr sz="1500">
                <a:solidFill>
                  <a:srgbClr val="102B62"/>
                </a:solidFill>
              </a:defRPr>
            </a:lvl2pPr>
            <a:lvl3pPr marL="1142972" indent="-228594">
              <a:buFont typeface="Wingdings" panose="05000000000000000000" pitchFamily="2" charset="2"/>
              <a:buChar char="ü"/>
              <a:defRPr sz="1350">
                <a:solidFill>
                  <a:srgbClr val="102B62"/>
                </a:solidFill>
              </a:defRPr>
            </a:lvl3pPr>
            <a:lvl4pPr>
              <a:defRPr sz="1800">
                <a:solidFill>
                  <a:srgbClr val="002060"/>
                </a:solidFill>
              </a:defRPr>
            </a:lvl4pPr>
            <a:lvl5pPr>
              <a:defRPr sz="1800">
                <a:solidFill>
                  <a:srgbClr val="002060"/>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4648200" y="1498600"/>
            <a:ext cx="4038600" cy="4368800"/>
          </a:xfrm>
        </p:spPr>
        <p:txBody>
          <a:bodyPr>
            <a:normAutofit/>
          </a:bodyPr>
          <a:lstStyle>
            <a:lvl1pPr marL="342892" indent="-342892" algn="l" defTabSz="914378" rtl="0" eaLnBrk="1" latinLnBrk="0" hangingPunct="1">
              <a:spcBef>
                <a:spcPct val="20000"/>
              </a:spcBef>
              <a:buFont typeface="Arial" panose="020B0604020202020204" pitchFamily="34" charset="0"/>
              <a:buChar char="•"/>
              <a:defRPr lang="en-US" sz="1650" kern="1200" dirty="0" smtClean="0">
                <a:solidFill>
                  <a:srgbClr val="102B62"/>
                </a:solidFill>
                <a:latin typeface="+mn-lt"/>
                <a:ea typeface="+mn-ea"/>
                <a:cs typeface="+mn-cs"/>
              </a:defRPr>
            </a:lvl1pPr>
            <a:lvl2pPr marL="800080" indent="-342892" algn="l" defTabSz="914378" rtl="0" eaLnBrk="1" latinLnBrk="0" hangingPunct="1">
              <a:spcBef>
                <a:spcPct val="20000"/>
              </a:spcBef>
              <a:buFont typeface="Wingdings" panose="05000000000000000000" pitchFamily="2" charset="2"/>
              <a:buChar char="§"/>
              <a:defRPr lang="en-US" sz="1500" kern="1200" dirty="0" smtClean="0">
                <a:solidFill>
                  <a:srgbClr val="102B62"/>
                </a:solidFill>
                <a:latin typeface="+mn-lt"/>
                <a:ea typeface="+mn-ea"/>
                <a:cs typeface="+mn-cs"/>
              </a:defRPr>
            </a:lvl2pPr>
            <a:lvl3pPr marL="1142972" indent="-228594" algn="l" defTabSz="914378" rtl="0" eaLnBrk="1" latinLnBrk="0" hangingPunct="1">
              <a:spcBef>
                <a:spcPct val="20000"/>
              </a:spcBef>
              <a:buFont typeface="Wingdings" panose="05000000000000000000" pitchFamily="2" charset="2"/>
              <a:buChar char="ü"/>
              <a:defRPr lang="en-US" sz="1350" kern="1200" dirty="0" smtClean="0">
                <a:solidFill>
                  <a:srgbClr val="102B62"/>
                </a:solidFill>
                <a:latin typeface="+mn-lt"/>
                <a:ea typeface="+mn-ea"/>
                <a:cs typeface="+mn-cs"/>
              </a:defRPr>
            </a:lvl3pPr>
            <a:lvl4pPr>
              <a:defRPr sz="1800">
                <a:solidFill>
                  <a:srgbClr val="002060"/>
                </a:solidFill>
              </a:defRPr>
            </a:lvl4pPr>
            <a:lvl5pPr>
              <a:defRPr sz="1800">
                <a:solidFill>
                  <a:srgbClr val="002060"/>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9" name="Slide Number Placeholder 5"/>
          <p:cNvSpPr txBox="1">
            <a:spLocks/>
          </p:cNvSpPr>
          <p:nvPr userDrawn="1"/>
        </p:nvSpPr>
        <p:spPr>
          <a:xfrm>
            <a:off x="8229600" y="6375401"/>
            <a:ext cx="533400" cy="259316"/>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85E4B45-3C0D-4DB7-A4A8-89FEB5CAB5B2}" type="slidenum">
              <a:rPr lang="en-US" sz="1000" smtClean="0">
                <a:solidFill>
                  <a:prstClr val="white"/>
                </a:solidFill>
              </a:rPr>
              <a:pPr/>
              <a:t>‹#›</a:t>
            </a:fld>
            <a:endParaRPr lang="en-US" sz="1000" dirty="0">
              <a:solidFill>
                <a:prstClr val="white"/>
              </a:solidFill>
            </a:endParaRPr>
          </a:p>
        </p:txBody>
      </p:sp>
      <p:cxnSp>
        <p:nvCxnSpPr>
          <p:cNvPr id="12" name="Straight Connector 11"/>
          <p:cNvCxnSpPr/>
          <p:nvPr userDrawn="1"/>
        </p:nvCxnSpPr>
        <p:spPr>
          <a:xfrm>
            <a:off x="338204" y="5913720"/>
            <a:ext cx="8430016" cy="0"/>
          </a:xfrm>
          <a:prstGeom prst="line">
            <a:avLst/>
          </a:prstGeom>
          <a:ln w="28575">
            <a:solidFill>
              <a:srgbClr val="001D78"/>
            </a:solidFill>
          </a:ln>
          <a:effectLst/>
        </p:spPr>
        <p:style>
          <a:lnRef idx="3">
            <a:schemeClr val="accent5"/>
          </a:lnRef>
          <a:fillRef idx="0">
            <a:schemeClr val="accent5"/>
          </a:fillRef>
          <a:effectRef idx="2">
            <a:schemeClr val="accent5"/>
          </a:effectRef>
          <a:fontRef idx="minor">
            <a:schemeClr val="tx1"/>
          </a:fontRef>
        </p:style>
      </p:cxnSp>
      <p:grpSp>
        <p:nvGrpSpPr>
          <p:cNvPr id="11" name="Group 10"/>
          <p:cNvGrpSpPr/>
          <p:nvPr userDrawn="1"/>
        </p:nvGrpSpPr>
        <p:grpSpPr>
          <a:xfrm>
            <a:off x="366196" y="5980023"/>
            <a:ext cx="4918112" cy="729672"/>
            <a:chOff x="450938" y="5980023"/>
            <a:chExt cx="6557482" cy="729672"/>
          </a:xfrm>
        </p:grpSpPr>
        <p:sp>
          <p:nvSpPr>
            <p:cNvPr id="13" name="TextBox 12">
              <a:extLst>
                <a:ext uri="{FF2B5EF4-FFF2-40B4-BE49-F238E27FC236}">
                  <a16:creationId xmlns:a16="http://schemas.microsoft.com/office/drawing/2014/main" id="{02A808B7-C663-444D-8554-2EB12485EF0B}"/>
                </a:ext>
              </a:extLst>
            </p:cNvPr>
            <p:cNvSpPr txBox="1"/>
            <p:nvPr userDrawn="1"/>
          </p:nvSpPr>
          <p:spPr>
            <a:xfrm>
              <a:off x="1304933" y="6152058"/>
              <a:ext cx="2817427" cy="184666"/>
            </a:xfrm>
            <a:prstGeom prst="rect">
              <a:avLst/>
            </a:prstGeom>
            <a:noFill/>
          </p:spPr>
          <p:txBody>
            <a:bodyPr wrap="square" rtlCol="0">
              <a:spAutoFit/>
            </a:bodyPr>
            <a:lstStyle/>
            <a:p>
              <a:r>
                <a:rPr lang="en-US" sz="600" spc="450" dirty="0">
                  <a:solidFill>
                    <a:srgbClr val="00277E"/>
                  </a:solidFill>
                  <a:latin typeface="Times New Roman" panose="02020603050405020304" pitchFamily="18" charset="0"/>
                  <a:cs typeface="Times New Roman" panose="02020603050405020304" pitchFamily="18" charset="0"/>
                </a:rPr>
                <a:t>OFFICE OF THE</a:t>
              </a:r>
            </a:p>
          </p:txBody>
        </p:sp>
        <p:sp>
          <p:nvSpPr>
            <p:cNvPr id="16" name="TextBox 15">
              <a:extLst>
                <a:ext uri="{FF2B5EF4-FFF2-40B4-BE49-F238E27FC236}">
                  <a16:creationId xmlns:a16="http://schemas.microsoft.com/office/drawing/2014/main" id="{B2A9E0A1-7231-47F2-8D67-24CB2FFF3917}"/>
                </a:ext>
              </a:extLst>
            </p:cNvPr>
            <p:cNvSpPr txBox="1"/>
            <p:nvPr userDrawn="1"/>
          </p:nvSpPr>
          <p:spPr>
            <a:xfrm>
              <a:off x="1299741" y="6344859"/>
              <a:ext cx="5708679" cy="213585"/>
            </a:xfrm>
            <a:prstGeom prst="rect">
              <a:avLst/>
            </a:prstGeom>
            <a:noFill/>
          </p:spPr>
          <p:txBody>
            <a:bodyPr wrap="square" rtlCol="0">
              <a:spAutoFit/>
            </a:bodyPr>
            <a:lstStyle/>
            <a:p>
              <a:r>
                <a:rPr lang="en-US" sz="788" b="1" spc="225" dirty="0">
                  <a:solidFill>
                    <a:srgbClr val="00277E"/>
                  </a:solidFill>
                  <a:latin typeface="Times New Roman" panose="02020603050405020304" pitchFamily="18" charset="0"/>
                  <a:cs typeface="Times New Roman" panose="02020603050405020304" pitchFamily="18" charset="0"/>
                </a:rPr>
                <a:t>ASSISTANT SECRETARY FOR HEALTH</a:t>
              </a:r>
            </a:p>
          </p:txBody>
        </p:sp>
        <p:pic>
          <p:nvPicPr>
            <p:cNvPr id="17" name="Picture 16"/>
            <p:cNvPicPr>
              <a:picLocks noChangeAspect="1"/>
            </p:cNvPicPr>
            <p:nvPr userDrawn="1"/>
          </p:nvPicPr>
          <p:blipFill>
            <a:blip r:embed="rId2"/>
            <a:stretch>
              <a:fillRect/>
            </a:stretch>
          </p:blipFill>
          <p:spPr>
            <a:xfrm>
              <a:off x="450938" y="5980023"/>
              <a:ext cx="729672" cy="729672"/>
            </a:xfrm>
            <a:prstGeom prst="rect">
              <a:avLst/>
            </a:prstGeom>
          </p:spPr>
        </p:pic>
      </p:grpSp>
    </p:spTree>
    <p:extLst>
      <p:ext uri="{BB962C8B-B14F-4D97-AF65-F5344CB8AC3E}">
        <p14:creationId xmlns:p14="http://schemas.microsoft.com/office/powerpoint/2010/main" val="30310963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2100" b="1">
                <a:solidFill>
                  <a:srgbClr val="102B62"/>
                </a:solidFill>
              </a:defRPr>
            </a:lvl1pPr>
          </a:lstStyle>
          <a:p>
            <a:r>
              <a:rPr lang="en-US" dirty="0"/>
              <a:t>DIFFERENT TITLE PER SLIDE, ARIAL 28 PT</a:t>
            </a:r>
          </a:p>
        </p:txBody>
      </p:sp>
      <p:sp>
        <p:nvSpPr>
          <p:cNvPr id="7" name="Slide Number Placeholder 5"/>
          <p:cNvSpPr txBox="1">
            <a:spLocks/>
          </p:cNvSpPr>
          <p:nvPr/>
        </p:nvSpPr>
        <p:spPr>
          <a:xfrm>
            <a:off x="8229600" y="6375401"/>
            <a:ext cx="533400" cy="259316"/>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85E4B45-3C0D-4DB7-A4A8-89FEB5CAB5B2}" type="slidenum">
              <a:rPr lang="en-US" sz="1000" smtClean="0">
                <a:solidFill>
                  <a:prstClr val="white"/>
                </a:solidFill>
              </a:rPr>
              <a:pPr/>
              <a:t>‹#›</a:t>
            </a:fld>
            <a:endParaRPr lang="en-US" sz="1000" dirty="0">
              <a:solidFill>
                <a:prstClr val="white"/>
              </a:solidFill>
            </a:endParaRPr>
          </a:p>
        </p:txBody>
      </p:sp>
      <p:pic>
        <p:nvPicPr>
          <p:cNvPr id="11" name="Picture 10" descr="Assistant Secretary for Preparedness and Response logo"/>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04800" y="6273800"/>
            <a:ext cx="1220532" cy="406400"/>
          </a:xfrm>
          <a:prstGeom prst="rect">
            <a:avLst/>
          </a:prstGeom>
        </p:spPr>
      </p:pic>
      <p:cxnSp>
        <p:nvCxnSpPr>
          <p:cNvPr id="15" name="Straight Connector 14"/>
          <p:cNvCxnSpPr/>
          <p:nvPr userDrawn="1"/>
        </p:nvCxnSpPr>
        <p:spPr>
          <a:xfrm>
            <a:off x="338204" y="5913720"/>
            <a:ext cx="8430016" cy="0"/>
          </a:xfrm>
          <a:prstGeom prst="line">
            <a:avLst/>
          </a:prstGeom>
          <a:ln w="28575">
            <a:solidFill>
              <a:srgbClr val="001D78"/>
            </a:solidFill>
          </a:ln>
          <a:effectLst/>
        </p:spPr>
        <p:style>
          <a:lnRef idx="3">
            <a:schemeClr val="accent5"/>
          </a:lnRef>
          <a:fillRef idx="0">
            <a:schemeClr val="accent5"/>
          </a:fillRef>
          <a:effectRef idx="2">
            <a:schemeClr val="accent5"/>
          </a:effectRef>
          <a:fontRef idx="minor">
            <a:schemeClr val="tx1"/>
          </a:fontRef>
        </p:style>
      </p:cxnSp>
      <p:grpSp>
        <p:nvGrpSpPr>
          <p:cNvPr id="12" name="Group 11"/>
          <p:cNvGrpSpPr/>
          <p:nvPr userDrawn="1"/>
        </p:nvGrpSpPr>
        <p:grpSpPr>
          <a:xfrm>
            <a:off x="359198" y="5980023"/>
            <a:ext cx="4918112" cy="729672"/>
            <a:chOff x="450938" y="5980023"/>
            <a:chExt cx="6557482" cy="729672"/>
          </a:xfrm>
        </p:grpSpPr>
        <p:sp>
          <p:nvSpPr>
            <p:cNvPr id="13" name="TextBox 12">
              <a:extLst>
                <a:ext uri="{FF2B5EF4-FFF2-40B4-BE49-F238E27FC236}">
                  <a16:creationId xmlns:a16="http://schemas.microsoft.com/office/drawing/2014/main" id="{02A808B7-C663-444D-8554-2EB12485EF0B}"/>
                </a:ext>
              </a:extLst>
            </p:cNvPr>
            <p:cNvSpPr txBox="1"/>
            <p:nvPr userDrawn="1"/>
          </p:nvSpPr>
          <p:spPr>
            <a:xfrm>
              <a:off x="1304933" y="6152058"/>
              <a:ext cx="2817427" cy="184666"/>
            </a:xfrm>
            <a:prstGeom prst="rect">
              <a:avLst/>
            </a:prstGeom>
            <a:noFill/>
          </p:spPr>
          <p:txBody>
            <a:bodyPr wrap="square" rtlCol="0">
              <a:spAutoFit/>
            </a:bodyPr>
            <a:lstStyle/>
            <a:p>
              <a:r>
                <a:rPr lang="en-US" sz="600" spc="450" dirty="0">
                  <a:solidFill>
                    <a:srgbClr val="00277E"/>
                  </a:solidFill>
                  <a:latin typeface="Times New Roman" panose="02020603050405020304" pitchFamily="18" charset="0"/>
                  <a:cs typeface="Times New Roman" panose="02020603050405020304" pitchFamily="18" charset="0"/>
                </a:rPr>
                <a:t>OFFICE OF THE</a:t>
              </a:r>
            </a:p>
          </p:txBody>
        </p:sp>
        <p:sp>
          <p:nvSpPr>
            <p:cNvPr id="14" name="TextBox 13">
              <a:extLst>
                <a:ext uri="{FF2B5EF4-FFF2-40B4-BE49-F238E27FC236}">
                  <a16:creationId xmlns:a16="http://schemas.microsoft.com/office/drawing/2014/main" id="{B2A9E0A1-7231-47F2-8D67-24CB2FFF3917}"/>
                </a:ext>
              </a:extLst>
            </p:cNvPr>
            <p:cNvSpPr txBox="1"/>
            <p:nvPr userDrawn="1"/>
          </p:nvSpPr>
          <p:spPr>
            <a:xfrm>
              <a:off x="1299741" y="6344859"/>
              <a:ext cx="5708679" cy="213585"/>
            </a:xfrm>
            <a:prstGeom prst="rect">
              <a:avLst/>
            </a:prstGeom>
            <a:noFill/>
          </p:spPr>
          <p:txBody>
            <a:bodyPr wrap="square" rtlCol="0">
              <a:spAutoFit/>
            </a:bodyPr>
            <a:lstStyle/>
            <a:p>
              <a:r>
                <a:rPr lang="en-US" sz="788" b="1" spc="225" dirty="0">
                  <a:solidFill>
                    <a:srgbClr val="00277E"/>
                  </a:solidFill>
                  <a:latin typeface="Times New Roman" panose="02020603050405020304" pitchFamily="18" charset="0"/>
                  <a:cs typeface="Times New Roman" panose="02020603050405020304" pitchFamily="18" charset="0"/>
                </a:rPr>
                <a:t>ASSISTANT SECRETARY FOR HEALTH</a:t>
              </a:r>
            </a:p>
          </p:txBody>
        </p:sp>
        <p:pic>
          <p:nvPicPr>
            <p:cNvPr id="16" name="Picture 15"/>
            <p:cNvPicPr>
              <a:picLocks noChangeAspect="1"/>
            </p:cNvPicPr>
            <p:nvPr userDrawn="1"/>
          </p:nvPicPr>
          <p:blipFill>
            <a:blip r:embed="rId3"/>
            <a:stretch>
              <a:fillRect/>
            </a:stretch>
          </p:blipFill>
          <p:spPr>
            <a:xfrm>
              <a:off x="450938" y="5980023"/>
              <a:ext cx="729672" cy="729672"/>
            </a:xfrm>
            <a:prstGeom prst="rect">
              <a:avLst/>
            </a:prstGeom>
          </p:spPr>
        </p:pic>
      </p:grpSp>
    </p:spTree>
    <p:extLst>
      <p:ext uri="{BB962C8B-B14F-4D97-AF65-F5344CB8AC3E}">
        <p14:creationId xmlns:p14="http://schemas.microsoft.com/office/powerpoint/2010/main" val="41712973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Slide Number Placeholder 5"/>
          <p:cNvSpPr txBox="1">
            <a:spLocks/>
          </p:cNvSpPr>
          <p:nvPr/>
        </p:nvSpPr>
        <p:spPr>
          <a:xfrm>
            <a:off x="8229600" y="6375401"/>
            <a:ext cx="533400" cy="259316"/>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85E4B45-3C0D-4DB7-A4A8-89FEB5CAB5B2}" type="slidenum">
              <a:rPr lang="en-US" sz="1000" smtClean="0">
                <a:solidFill>
                  <a:prstClr val="white"/>
                </a:solidFill>
              </a:rPr>
              <a:pPr/>
              <a:t>‹#›</a:t>
            </a:fld>
            <a:endParaRPr lang="en-US" sz="1000" dirty="0">
              <a:solidFill>
                <a:prstClr val="white"/>
              </a:solidFill>
            </a:endParaRPr>
          </a:p>
        </p:txBody>
      </p:sp>
      <p:pic>
        <p:nvPicPr>
          <p:cNvPr id="10" name="Picture 9" descr="Assistant Secretary for Preparedness and Response logo"/>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04800" y="6273800"/>
            <a:ext cx="1220532" cy="406400"/>
          </a:xfrm>
          <a:prstGeom prst="rect">
            <a:avLst/>
          </a:prstGeom>
        </p:spPr>
      </p:pic>
      <p:cxnSp>
        <p:nvCxnSpPr>
          <p:cNvPr id="14" name="Straight Connector 13"/>
          <p:cNvCxnSpPr/>
          <p:nvPr userDrawn="1"/>
        </p:nvCxnSpPr>
        <p:spPr>
          <a:xfrm>
            <a:off x="338204" y="5913720"/>
            <a:ext cx="8430016" cy="0"/>
          </a:xfrm>
          <a:prstGeom prst="line">
            <a:avLst/>
          </a:prstGeom>
          <a:ln w="28575">
            <a:solidFill>
              <a:srgbClr val="001D78"/>
            </a:solidFill>
          </a:ln>
          <a:effectLst/>
        </p:spPr>
        <p:style>
          <a:lnRef idx="3">
            <a:schemeClr val="accent5"/>
          </a:lnRef>
          <a:fillRef idx="0">
            <a:schemeClr val="accent5"/>
          </a:fillRef>
          <a:effectRef idx="2">
            <a:schemeClr val="accent5"/>
          </a:effectRef>
          <a:fontRef idx="minor">
            <a:schemeClr val="tx1"/>
          </a:fontRef>
        </p:style>
      </p:cxnSp>
      <p:grpSp>
        <p:nvGrpSpPr>
          <p:cNvPr id="9" name="Group 8"/>
          <p:cNvGrpSpPr/>
          <p:nvPr userDrawn="1"/>
        </p:nvGrpSpPr>
        <p:grpSpPr>
          <a:xfrm>
            <a:off x="366196" y="5980023"/>
            <a:ext cx="4918112" cy="729672"/>
            <a:chOff x="450938" y="5980023"/>
            <a:chExt cx="6557482" cy="729672"/>
          </a:xfrm>
        </p:grpSpPr>
        <p:sp>
          <p:nvSpPr>
            <p:cNvPr id="11" name="TextBox 10">
              <a:extLst>
                <a:ext uri="{FF2B5EF4-FFF2-40B4-BE49-F238E27FC236}">
                  <a16:creationId xmlns:a16="http://schemas.microsoft.com/office/drawing/2014/main" id="{02A808B7-C663-444D-8554-2EB12485EF0B}"/>
                </a:ext>
              </a:extLst>
            </p:cNvPr>
            <p:cNvSpPr txBox="1"/>
            <p:nvPr userDrawn="1"/>
          </p:nvSpPr>
          <p:spPr>
            <a:xfrm>
              <a:off x="1304933" y="6152058"/>
              <a:ext cx="2817427" cy="184666"/>
            </a:xfrm>
            <a:prstGeom prst="rect">
              <a:avLst/>
            </a:prstGeom>
            <a:noFill/>
          </p:spPr>
          <p:txBody>
            <a:bodyPr wrap="square" rtlCol="0">
              <a:spAutoFit/>
            </a:bodyPr>
            <a:lstStyle/>
            <a:p>
              <a:r>
                <a:rPr lang="en-US" sz="600" spc="450" dirty="0">
                  <a:solidFill>
                    <a:srgbClr val="00277E"/>
                  </a:solidFill>
                  <a:latin typeface="Times New Roman" panose="02020603050405020304" pitchFamily="18" charset="0"/>
                  <a:cs typeface="Times New Roman" panose="02020603050405020304" pitchFamily="18" charset="0"/>
                </a:rPr>
                <a:t>OFFICE OF THE</a:t>
              </a:r>
            </a:p>
          </p:txBody>
        </p:sp>
        <p:sp>
          <p:nvSpPr>
            <p:cNvPr id="12" name="TextBox 11">
              <a:extLst>
                <a:ext uri="{FF2B5EF4-FFF2-40B4-BE49-F238E27FC236}">
                  <a16:creationId xmlns:a16="http://schemas.microsoft.com/office/drawing/2014/main" id="{B2A9E0A1-7231-47F2-8D67-24CB2FFF3917}"/>
                </a:ext>
              </a:extLst>
            </p:cNvPr>
            <p:cNvSpPr txBox="1"/>
            <p:nvPr userDrawn="1"/>
          </p:nvSpPr>
          <p:spPr>
            <a:xfrm>
              <a:off x="1299741" y="6344859"/>
              <a:ext cx="5708679" cy="213585"/>
            </a:xfrm>
            <a:prstGeom prst="rect">
              <a:avLst/>
            </a:prstGeom>
            <a:noFill/>
          </p:spPr>
          <p:txBody>
            <a:bodyPr wrap="square" rtlCol="0">
              <a:spAutoFit/>
            </a:bodyPr>
            <a:lstStyle/>
            <a:p>
              <a:r>
                <a:rPr lang="en-US" sz="788" b="1" spc="225" dirty="0">
                  <a:solidFill>
                    <a:srgbClr val="00277E"/>
                  </a:solidFill>
                  <a:latin typeface="Times New Roman" panose="02020603050405020304" pitchFamily="18" charset="0"/>
                  <a:cs typeface="Times New Roman" panose="02020603050405020304" pitchFamily="18" charset="0"/>
                </a:rPr>
                <a:t>ASSISTANT SECRETARY FOR HEALTH</a:t>
              </a:r>
            </a:p>
          </p:txBody>
        </p:sp>
        <p:pic>
          <p:nvPicPr>
            <p:cNvPr id="13" name="Picture 12"/>
            <p:cNvPicPr>
              <a:picLocks noChangeAspect="1"/>
            </p:cNvPicPr>
            <p:nvPr userDrawn="1"/>
          </p:nvPicPr>
          <p:blipFill>
            <a:blip r:embed="rId3"/>
            <a:stretch>
              <a:fillRect/>
            </a:stretch>
          </p:blipFill>
          <p:spPr>
            <a:xfrm>
              <a:off x="450938" y="5980023"/>
              <a:ext cx="729672" cy="729672"/>
            </a:xfrm>
            <a:prstGeom prst="rect">
              <a:avLst/>
            </a:prstGeom>
          </p:spPr>
        </p:pic>
      </p:grpSp>
    </p:spTree>
    <p:extLst>
      <p:ext uri="{BB962C8B-B14F-4D97-AF65-F5344CB8AC3E}">
        <p14:creationId xmlns:p14="http://schemas.microsoft.com/office/powerpoint/2010/main" val="12557545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365377"/>
            <a:ext cx="7772400" cy="1470025"/>
          </a:xfrm>
        </p:spPr>
        <p:txBody>
          <a:bodyPr>
            <a:normAutofit/>
          </a:bodyPr>
          <a:lstStyle>
            <a:lvl1pPr algn="ctr">
              <a:defRPr sz="2400" b="1">
                <a:solidFill>
                  <a:srgbClr val="102B62"/>
                </a:solidFill>
              </a:defRPr>
            </a:lvl1pPr>
          </a:lstStyle>
          <a:p>
            <a:r>
              <a:rPr lang="en-US" dirty="0"/>
              <a:t>Program Reviews</a:t>
            </a:r>
            <a:br>
              <a:rPr lang="en-US" dirty="0"/>
            </a:br>
            <a:r>
              <a:rPr lang="en-US" dirty="0"/>
              <a:t>Meeting Context</a:t>
            </a:r>
          </a:p>
        </p:txBody>
      </p:sp>
      <p:sp>
        <p:nvSpPr>
          <p:cNvPr id="3" name="Subtitle 2"/>
          <p:cNvSpPr>
            <a:spLocks noGrp="1"/>
          </p:cNvSpPr>
          <p:nvPr>
            <p:ph type="subTitle" idx="1" hasCustomPrompt="1"/>
          </p:nvPr>
        </p:nvSpPr>
        <p:spPr>
          <a:xfrm>
            <a:off x="1371600" y="4718594"/>
            <a:ext cx="6400800" cy="1752600"/>
          </a:xfrm>
        </p:spPr>
        <p:txBody>
          <a:bodyPr>
            <a:normAutofit/>
          </a:bodyPr>
          <a:lstStyle>
            <a:lvl1pPr marL="0" indent="0" algn="ctr">
              <a:buNone/>
              <a:defRPr sz="1800" b="0" baseline="0">
                <a:solidFill>
                  <a:srgbClr val="102B62"/>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Susan Moskosky, MS, WHNP-BC</a:t>
            </a:r>
          </a:p>
          <a:p>
            <a:r>
              <a:rPr lang="en-US" dirty="0"/>
              <a:t>Deputy Director, OPA</a:t>
            </a:r>
          </a:p>
          <a:p>
            <a:r>
              <a:rPr lang="en-US" dirty="0"/>
              <a:t>August 14, 2018</a:t>
            </a:r>
          </a:p>
        </p:txBody>
      </p:sp>
      <p:pic>
        <p:nvPicPr>
          <p:cNvPr id="7" name="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934201" y="397218"/>
            <a:ext cx="1968549" cy="1133132"/>
          </a:xfrm>
          <a:prstGeom prst="rect">
            <a:avLst/>
          </a:prstGeom>
        </p:spPr>
      </p:pic>
      <p:pic>
        <p:nvPicPr>
          <p:cNvPr id="9" name="Picture 8" descr="Department of Health and Human Services logo"/>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8600" y="88900"/>
            <a:ext cx="1219200" cy="1625600"/>
          </a:xfrm>
          <a:prstGeom prst="rect">
            <a:avLst/>
          </a:prstGeom>
        </p:spPr>
      </p:pic>
      <p:pic>
        <p:nvPicPr>
          <p:cNvPr id="10" name="Picture 9" descr="Assistant Secretary for Preparedness and Response logo"/>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934201" y="584201"/>
            <a:ext cx="1968549" cy="655467"/>
          </a:xfrm>
          <a:prstGeom prst="rect">
            <a:avLst/>
          </a:prstGeom>
        </p:spPr>
      </p:pic>
      <p:pic>
        <p:nvPicPr>
          <p:cNvPr id="11" name="Picture 10"/>
          <p:cNvPicPr>
            <a:picLocks noChangeAspect="1"/>
          </p:cNvPicPr>
          <p:nvPr/>
        </p:nvPicPr>
        <p:blipFill>
          <a:blip r:embed="rId5"/>
          <a:stretch>
            <a:fillRect/>
          </a:stretch>
        </p:blipFill>
        <p:spPr>
          <a:xfrm>
            <a:off x="1" y="3"/>
            <a:ext cx="9197885" cy="1636005"/>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a:effectLst>
            <a:outerShdw blurRad="50800" dist="38100" dir="8100000" algn="tr" rotWithShape="0">
              <a:prstClr val="black">
                <a:alpha val="40000"/>
              </a:prstClr>
            </a:outerShdw>
          </a:effectLst>
        </p:spPr>
      </p:pic>
      <p:pic>
        <p:nvPicPr>
          <p:cNvPr id="12" name="Picture 11"/>
          <p:cNvPicPr>
            <a:picLocks noChangeAspect="1"/>
          </p:cNvPicPr>
          <p:nvPr/>
        </p:nvPicPr>
        <p:blipFill>
          <a:blip r:embed="rId6"/>
          <a:stretch>
            <a:fillRect/>
          </a:stretch>
        </p:blipFill>
        <p:spPr>
          <a:xfrm>
            <a:off x="386631" y="100837"/>
            <a:ext cx="1389526" cy="1844681"/>
          </a:xfrm>
          <a:prstGeom prst="rect">
            <a:avLst/>
          </a:prstGeom>
          <a:effectLst>
            <a:outerShdw blurRad="50800" dist="38100" dir="8100000" algn="tr" rotWithShape="0">
              <a:prstClr val="black">
                <a:alpha val="40000"/>
              </a:prstClr>
            </a:outerShdw>
          </a:effectLst>
        </p:spPr>
      </p:pic>
      <p:sp>
        <p:nvSpPr>
          <p:cNvPr id="13" name="Title 1"/>
          <p:cNvSpPr txBox="1">
            <a:spLocks/>
          </p:cNvSpPr>
          <p:nvPr/>
        </p:nvSpPr>
        <p:spPr>
          <a:xfrm>
            <a:off x="1447801" y="378246"/>
            <a:ext cx="7851422" cy="1567272"/>
          </a:xfrm>
          <a:prstGeom prst="rect">
            <a:avLst/>
          </a:prstGeom>
        </p:spPr>
        <p:txBody>
          <a:bodyPr vert="horz" lIns="121920" tIns="60960" rIns="121920" bIns="6096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defTabSz="609570">
              <a:defRPr/>
            </a:pPr>
            <a:r>
              <a:rPr lang="en-US" sz="1500" spc="400" dirty="0">
                <a:solidFill>
                  <a:prstClr val="white"/>
                </a:solidFill>
                <a:effectLst>
                  <a:outerShdw blurRad="38100" dist="38100" dir="2700000" algn="tl">
                    <a:srgbClr val="000000">
                      <a:alpha val="43137"/>
                    </a:srgbClr>
                  </a:outerShdw>
                </a:effectLst>
                <a:latin typeface="Times New Roman" panose="02020603050405020304" pitchFamily="18" charset="0"/>
                <a:ea typeface="Tahoma" panose="020B0604030504040204" pitchFamily="34" charset="0"/>
                <a:cs typeface="Times New Roman" panose="02020603050405020304" pitchFamily="18" charset="0"/>
              </a:rPr>
              <a:t>OFFICE OF THE ASSISTANT SECRETARY FOR HEALTH</a:t>
            </a:r>
          </a:p>
        </p:txBody>
      </p:sp>
      <p:pic>
        <p:nvPicPr>
          <p:cNvPr id="6" name="Picture 5"/>
          <p:cNvPicPr>
            <a:picLocks noChangeAspect="1"/>
          </p:cNvPicPr>
          <p:nvPr userDrawn="1"/>
        </p:nvPicPr>
        <p:blipFill>
          <a:blip r:embed="rId7"/>
          <a:stretch>
            <a:fillRect/>
          </a:stretch>
        </p:blipFill>
        <p:spPr>
          <a:xfrm>
            <a:off x="7171855" y="4512624"/>
            <a:ext cx="1476536" cy="1968715"/>
          </a:xfrm>
          <a:prstGeom prst="rect">
            <a:avLst/>
          </a:prstGeom>
        </p:spPr>
      </p:pic>
    </p:spTree>
    <p:extLst>
      <p:ext uri="{BB962C8B-B14F-4D97-AF65-F5344CB8AC3E}">
        <p14:creationId xmlns:p14="http://schemas.microsoft.com/office/powerpoint/2010/main" val="10831431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2100" b="1" baseline="0">
                <a:solidFill>
                  <a:srgbClr val="102B62"/>
                </a:solidFill>
              </a:defRPr>
            </a:lvl1pPr>
          </a:lstStyle>
          <a:p>
            <a:r>
              <a:rPr lang="en-US" dirty="0"/>
              <a:t>Meeting Purpose and Goals</a:t>
            </a:r>
          </a:p>
        </p:txBody>
      </p:sp>
      <p:sp>
        <p:nvSpPr>
          <p:cNvPr id="3" name="Content Placeholder 2"/>
          <p:cNvSpPr>
            <a:spLocks noGrp="1"/>
          </p:cNvSpPr>
          <p:nvPr>
            <p:ph idx="1" hasCustomPrompt="1"/>
          </p:nvPr>
        </p:nvSpPr>
        <p:spPr>
          <a:xfrm>
            <a:off x="457200" y="1498602"/>
            <a:ext cx="8229600" cy="4368799"/>
          </a:xfrm>
        </p:spPr>
        <p:txBody>
          <a:bodyPr/>
          <a:lstStyle>
            <a:lvl1pPr marL="342892" indent="-342892">
              <a:buSzPct val="125000"/>
              <a:buFont typeface="Arial" panose="020B0604020202020204" pitchFamily="34" charset="0"/>
              <a:buChar char="•"/>
              <a:defRPr sz="1650">
                <a:solidFill>
                  <a:srgbClr val="102B62"/>
                </a:solidFill>
              </a:defRPr>
            </a:lvl1pPr>
            <a:lvl2pPr marL="742931" indent="-285743">
              <a:buFont typeface="Wingdings" panose="05000000000000000000" pitchFamily="2" charset="2"/>
              <a:buChar char="§"/>
              <a:defRPr sz="1500" baseline="0">
                <a:solidFill>
                  <a:srgbClr val="102B62"/>
                </a:solidFill>
              </a:defRPr>
            </a:lvl2pPr>
            <a:lvl3pPr marL="914378" indent="0">
              <a:buFont typeface="Wingdings" panose="05000000000000000000" pitchFamily="2" charset="2"/>
              <a:buNone/>
              <a:defRPr sz="1350" baseline="0">
                <a:solidFill>
                  <a:srgbClr val="102B62"/>
                </a:solidFill>
              </a:defRPr>
            </a:lvl3pPr>
          </a:lstStyle>
          <a:p>
            <a:pPr lvl="0"/>
            <a:r>
              <a:rPr lang="en-US" dirty="0"/>
              <a:t>Purpose</a:t>
            </a:r>
          </a:p>
          <a:p>
            <a:pPr lvl="2"/>
            <a:r>
              <a:rPr lang="en-US" dirty="0"/>
              <a:t>To provide Title X program review stakeholders with information to support uniform implementation of Title X program reviews</a:t>
            </a:r>
          </a:p>
          <a:p>
            <a:pPr lvl="2"/>
            <a:endParaRPr lang="en-US" dirty="0"/>
          </a:p>
          <a:p>
            <a:pPr lvl="0"/>
            <a:r>
              <a:rPr lang="en-US" dirty="0"/>
              <a:t>Goals</a:t>
            </a:r>
          </a:p>
          <a:p>
            <a:pPr lvl="1"/>
            <a:r>
              <a:rPr lang="en-US" dirty="0"/>
              <a:t>Enhance consultant capacity to implement program review tool</a:t>
            </a:r>
          </a:p>
          <a:p>
            <a:pPr lvl="1"/>
            <a:r>
              <a:rPr lang="en-US" dirty="0"/>
              <a:t>Provide tools and support to implement </a:t>
            </a:r>
          </a:p>
          <a:p>
            <a:pPr lvl="2"/>
            <a:endParaRPr lang="en-US" dirty="0"/>
          </a:p>
          <a:p>
            <a:pPr lvl="2"/>
            <a:endParaRPr lang="en-US" dirty="0"/>
          </a:p>
        </p:txBody>
      </p:sp>
      <p:sp>
        <p:nvSpPr>
          <p:cNvPr id="8" name="Slide Number Placeholder 5"/>
          <p:cNvSpPr txBox="1">
            <a:spLocks/>
          </p:cNvSpPr>
          <p:nvPr userDrawn="1"/>
        </p:nvSpPr>
        <p:spPr>
          <a:xfrm>
            <a:off x="8229600" y="6375401"/>
            <a:ext cx="533400" cy="259316"/>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85E4B45-3C0D-4DB7-A4A8-89FEB5CAB5B2}" type="slidenum">
              <a:rPr lang="en-US" sz="1000" smtClean="0">
                <a:solidFill>
                  <a:prstClr val="white"/>
                </a:solidFill>
              </a:rPr>
              <a:pPr/>
              <a:t>‹#›</a:t>
            </a:fld>
            <a:endParaRPr lang="en-US" sz="1000" dirty="0">
              <a:solidFill>
                <a:prstClr val="white"/>
              </a:solidFill>
            </a:endParaRPr>
          </a:p>
        </p:txBody>
      </p:sp>
      <p:cxnSp>
        <p:nvCxnSpPr>
          <p:cNvPr id="6" name="Straight Connector 5"/>
          <p:cNvCxnSpPr/>
          <p:nvPr userDrawn="1"/>
        </p:nvCxnSpPr>
        <p:spPr>
          <a:xfrm>
            <a:off x="338204" y="5913720"/>
            <a:ext cx="8430016" cy="0"/>
          </a:xfrm>
          <a:prstGeom prst="line">
            <a:avLst/>
          </a:prstGeom>
          <a:ln w="28575">
            <a:solidFill>
              <a:srgbClr val="001D78"/>
            </a:solidFill>
          </a:ln>
          <a:effectLst/>
        </p:spPr>
        <p:style>
          <a:lnRef idx="3">
            <a:schemeClr val="accent5"/>
          </a:lnRef>
          <a:fillRef idx="0">
            <a:schemeClr val="accent5"/>
          </a:fillRef>
          <a:effectRef idx="2">
            <a:schemeClr val="accent5"/>
          </a:effectRef>
          <a:fontRef idx="minor">
            <a:schemeClr val="tx1"/>
          </a:fontRef>
        </p:style>
      </p:cxnSp>
      <p:grpSp>
        <p:nvGrpSpPr>
          <p:cNvPr id="4" name="Group 3"/>
          <p:cNvGrpSpPr/>
          <p:nvPr userDrawn="1"/>
        </p:nvGrpSpPr>
        <p:grpSpPr>
          <a:xfrm>
            <a:off x="366196" y="5980023"/>
            <a:ext cx="4918112" cy="729672"/>
            <a:chOff x="450938" y="5980023"/>
            <a:chExt cx="6557482" cy="729672"/>
          </a:xfrm>
        </p:grpSpPr>
        <p:sp>
          <p:nvSpPr>
            <p:cNvPr id="13" name="TextBox 12">
              <a:extLst>
                <a:ext uri="{FF2B5EF4-FFF2-40B4-BE49-F238E27FC236}">
                  <a16:creationId xmlns:a16="http://schemas.microsoft.com/office/drawing/2014/main" id="{02A808B7-C663-444D-8554-2EB12485EF0B}"/>
                </a:ext>
              </a:extLst>
            </p:cNvPr>
            <p:cNvSpPr txBox="1"/>
            <p:nvPr userDrawn="1"/>
          </p:nvSpPr>
          <p:spPr>
            <a:xfrm>
              <a:off x="1304933" y="6152058"/>
              <a:ext cx="2817427" cy="184666"/>
            </a:xfrm>
            <a:prstGeom prst="rect">
              <a:avLst/>
            </a:prstGeom>
            <a:noFill/>
          </p:spPr>
          <p:txBody>
            <a:bodyPr wrap="square" rtlCol="0">
              <a:spAutoFit/>
            </a:bodyPr>
            <a:lstStyle/>
            <a:p>
              <a:r>
                <a:rPr lang="en-US" sz="600" spc="450" dirty="0">
                  <a:solidFill>
                    <a:srgbClr val="00277E"/>
                  </a:solidFill>
                  <a:latin typeface="Times New Roman" panose="02020603050405020304" pitchFamily="18" charset="0"/>
                  <a:cs typeface="Times New Roman" panose="02020603050405020304" pitchFamily="18" charset="0"/>
                </a:rPr>
                <a:t>OFFICE OF THE</a:t>
              </a:r>
            </a:p>
          </p:txBody>
        </p:sp>
        <p:sp>
          <p:nvSpPr>
            <p:cNvPr id="14" name="TextBox 13">
              <a:extLst>
                <a:ext uri="{FF2B5EF4-FFF2-40B4-BE49-F238E27FC236}">
                  <a16:creationId xmlns:a16="http://schemas.microsoft.com/office/drawing/2014/main" id="{B2A9E0A1-7231-47F2-8D67-24CB2FFF3917}"/>
                </a:ext>
              </a:extLst>
            </p:cNvPr>
            <p:cNvSpPr txBox="1"/>
            <p:nvPr userDrawn="1"/>
          </p:nvSpPr>
          <p:spPr>
            <a:xfrm>
              <a:off x="1299741" y="6344859"/>
              <a:ext cx="5708679" cy="213585"/>
            </a:xfrm>
            <a:prstGeom prst="rect">
              <a:avLst/>
            </a:prstGeom>
            <a:noFill/>
          </p:spPr>
          <p:txBody>
            <a:bodyPr wrap="square" rtlCol="0">
              <a:spAutoFit/>
            </a:bodyPr>
            <a:lstStyle/>
            <a:p>
              <a:r>
                <a:rPr lang="en-US" sz="788" b="1" spc="225" dirty="0">
                  <a:solidFill>
                    <a:srgbClr val="00277E"/>
                  </a:solidFill>
                  <a:latin typeface="Times New Roman" panose="02020603050405020304" pitchFamily="18" charset="0"/>
                  <a:cs typeface="Times New Roman" panose="02020603050405020304" pitchFamily="18" charset="0"/>
                </a:rPr>
                <a:t>ASSISTANT SECRETARY FOR HEALTH</a:t>
              </a:r>
            </a:p>
          </p:txBody>
        </p:sp>
        <p:pic>
          <p:nvPicPr>
            <p:cNvPr id="5" name="Picture 4"/>
            <p:cNvPicPr>
              <a:picLocks noChangeAspect="1"/>
            </p:cNvPicPr>
            <p:nvPr userDrawn="1"/>
          </p:nvPicPr>
          <p:blipFill>
            <a:blip r:embed="rId2"/>
            <a:stretch>
              <a:fillRect/>
            </a:stretch>
          </p:blipFill>
          <p:spPr>
            <a:xfrm>
              <a:off x="450938" y="5980023"/>
              <a:ext cx="729672" cy="729672"/>
            </a:xfrm>
            <a:prstGeom prst="rect">
              <a:avLst/>
            </a:prstGeom>
          </p:spPr>
        </p:pic>
      </p:gr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25034" y="6189143"/>
            <a:ext cx="1243186" cy="409632"/>
          </a:xfrm>
          <a:prstGeom prst="rect">
            <a:avLst/>
          </a:prstGeom>
        </p:spPr>
      </p:pic>
    </p:spTree>
    <p:extLst>
      <p:ext uri="{BB962C8B-B14F-4D97-AF65-F5344CB8AC3E}">
        <p14:creationId xmlns:p14="http://schemas.microsoft.com/office/powerpoint/2010/main" val="1369864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2100" b="1">
                <a:solidFill>
                  <a:srgbClr val="102B62"/>
                </a:solidFill>
              </a:defRPr>
            </a:lvl1pPr>
          </a:lstStyle>
          <a:p>
            <a:r>
              <a:rPr lang="en-US" dirty="0"/>
              <a:t>DIFFERENT TITLE PER SLIDE, ARIAL 28 PT</a:t>
            </a:r>
          </a:p>
        </p:txBody>
      </p:sp>
      <p:sp>
        <p:nvSpPr>
          <p:cNvPr id="3" name="Content Placeholder 2"/>
          <p:cNvSpPr>
            <a:spLocks noGrp="1"/>
          </p:cNvSpPr>
          <p:nvPr>
            <p:ph sz="half" idx="1"/>
          </p:nvPr>
        </p:nvSpPr>
        <p:spPr>
          <a:xfrm>
            <a:off x="457200" y="1498600"/>
            <a:ext cx="4038600" cy="4368800"/>
          </a:xfrm>
        </p:spPr>
        <p:txBody>
          <a:bodyPr/>
          <a:lstStyle>
            <a:lvl1pPr marL="342892" indent="-342892">
              <a:buFont typeface="Arial" panose="020B0604020202020204" pitchFamily="34" charset="0"/>
              <a:buChar char="•"/>
              <a:defRPr sz="1650">
                <a:solidFill>
                  <a:srgbClr val="102B62"/>
                </a:solidFill>
              </a:defRPr>
            </a:lvl1pPr>
            <a:lvl2pPr marL="742931" indent="-285743">
              <a:buFont typeface="Wingdings" panose="05000000000000000000" pitchFamily="2" charset="2"/>
              <a:buChar char="§"/>
              <a:defRPr sz="1500">
                <a:solidFill>
                  <a:srgbClr val="102B62"/>
                </a:solidFill>
              </a:defRPr>
            </a:lvl2pPr>
            <a:lvl3pPr marL="1142972" indent="-228594">
              <a:buFont typeface="Wingdings" panose="05000000000000000000" pitchFamily="2" charset="2"/>
              <a:buChar char="ü"/>
              <a:defRPr sz="1350">
                <a:solidFill>
                  <a:srgbClr val="102B62"/>
                </a:solidFill>
              </a:defRPr>
            </a:lvl3pPr>
            <a:lvl4pPr>
              <a:defRPr sz="1800">
                <a:solidFill>
                  <a:srgbClr val="002060"/>
                </a:solidFill>
              </a:defRPr>
            </a:lvl4pPr>
            <a:lvl5pPr>
              <a:defRPr sz="1800">
                <a:solidFill>
                  <a:srgbClr val="002060"/>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4648200" y="1498600"/>
            <a:ext cx="4038600" cy="4368800"/>
          </a:xfrm>
        </p:spPr>
        <p:txBody>
          <a:bodyPr>
            <a:normAutofit/>
          </a:bodyPr>
          <a:lstStyle>
            <a:lvl1pPr marL="342892" indent="-342892" algn="l" defTabSz="914378" rtl="0" eaLnBrk="1" latinLnBrk="0" hangingPunct="1">
              <a:spcBef>
                <a:spcPct val="20000"/>
              </a:spcBef>
              <a:buFont typeface="Arial" panose="020B0604020202020204" pitchFamily="34" charset="0"/>
              <a:buChar char="•"/>
              <a:defRPr lang="en-US" sz="1650" kern="1200" dirty="0" smtClean="0">
                <a:solidFill>
                  <a:srgbClr val="102B62"/>
                </a:solidFill>
                <a:latin typeface="+mn-lt"/>
                <a:ea typeface="+mn-ea"/>
                <a:cs typeface="+mn-cs"/>
              </a:defRPr>
            </a:lvl1pPr>
            <a:lvl2pPr marL="800080" indent="-342892" algn="l" defTabSz="914378" rtl="0" eaLnBrk="1" latinLnBrk="0" hangingPunct="1">
              <a:spcBef>
                <a:spcPct val="20000"/>
              </a:spcBef>
              <a:buFont typeface="Wingdings" panose="05000000000000000000" pitchFamily="2" charset="2"/>
              <a:buChar char="§"/>
              <a:defRPr lang="en-US" sz="1500" kern="1200" dirty="0" smtClean="0">
                <a:solidFill>
                  <a:srgbClr val="102B62"/>
                </a:solidFill>
                <a:latin typeface="+mn-lt"/>
                <a:ea typeface="+mn-ea"/>
                <a:cs typeface="+mn-cs"/>
              </a:defRPr>
            </a:lvl2pPr>
            <a:lvl3pPr marL="1142972" indent="-228594" algn="l" defTabSz="914378" rtl="0" eaLnBrk="1" latinLnBrk="0" hangingPunct="1">
              <a:spcBef>
                <a:spcPct val="20000"/>
              </a:spcBef>
              <a:buFont typeface="Wingdings" panose="05000000000000000000" pitchFamily="2" charset="2"/>
              <a:buChar char="ü"/>
              <a:defRPr lang="en-US" sz="1350" kern="1200" dirty="0" smtClean="0">
                <a:solidFill>
                  <a:srgbClr val="102B62"/>
                </a:solidFill>
                <a:latin typeface="+mn-lt"/>
                <a:ea typeface="+mn-ea"/>
                <a:cs typeface="+mn-cs"/>
              </a:defRPr>
            </a:lvl3pPr>
            <a:lvl4pPr>
              <a:defRPr sz="1800">
                <a:solidFill>
                  <a:srgbClr val="002060"/>
                </a:solidFill>
              </a:defRPr>
            </a:lvl4pPr>
            <a:lvl5pPr>
              <a:defRPr sz="1800">
                <a:solidFill>
                  <a:srgbClr val="002060"/>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9" name="Slide Number Placeholder 5"/>
          <p:cNvSpPr txBox="1">
            <a:spLocks/>
          </p:cNvSpPr>
          <p:nvPr userDrawn="1"/>
        </p:nvSpPr>
        <p:spPr>
          <a:xfrm>
            <a:off x="8229600" y="6375401"/>
            <a:ext cx="533400" cy="259316"/>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85E4B45-3C0D-4DB7-A4A8-89FEB5CAB5B2}" type="slidenum">
              <a:rPr lang="en-US" sz="1000" smtClean="0">
                <a:solidFill>
                  <a:prstClr val="white"/>
                </a:solidFill>
              </a:rPr>
              <a:pPr/>
              <a:t>‹#›</a:t>
            </a:fld>
            <a:endParaRPr lang="en-US" sz="1000" dirty="0">
              <a:solidFill>
                <a:prstClr val="white"/>
              </a:solidFill>
            </a:endParaRPr>
          </a:p>
        </p:txBody>
      </p:sp>
      <p:cxnSp>
        <p:nvCxnSpPr>
          <p:cNvPr id="12" name="Straight Connector 11"/>
          <p:cNvCxnSpPr/>
          <p:nvPr userDrawn="1"/>
        </p:nvCxnSpPr>
        <p:spPr>
          <a:xfrm>
            <a:off x="338204" y="5913720"/>
            <a:ext cx="8430016" cy="0"/>
          </a:xfrm>
          <a:prstGeom prst="line">
            <a:avLst/>
          </a:prstGeom>
          <a:ln w="28575">
            <a:solidFill>
              <a:srgbClr val="001D78"/>
            </a:solidFill>
          </a:ln>
          <a:effectLst/>
        </p:spPr>
        <p:style>
          <a:lnRef idx="3">
            <a:schemeClr val="accent5"/>
          </a:lnRef>
          <a:fillRef idx="0">
            <a:schemeClr val="accent5"/>
          </a:fillRef>
          <a:effectRef idx="2">
            <a:schemeClr val="accent5"/>
          </a:effectRef>
          <a:fontRef idx="minor">
            <a:schemeClr val="tx1"/>
          </a:fontRef>
        </p:style>
      </p:cxnSp>
      <p:grpSp>
        <p:nvGrpSpPr>
          <p:cNvPr id="11" name="Group 10"/>
          <p:cNvGrpSpPr/>
          <p:nvPr userDrawn="1"/>
        </p:nvGrpSpPr>
        <p:grpSpPr>
          <a:xfrm>
            <a:off x="366196" y="5980023"/>
            <a:ext cx="4918112" cy="729672"/>
            <a:chOff x="450938" y="5980023"/>
            <a:chExt cx="6557482" cy="729672"/>
          </a:xfrm>
        </p:grpSpPr>
        <p:sp>
          <p:nvSpPr>
            <p:cNvPr id="13" name="TextBox 12">
              <a:extLst>
                <a:ext uri="{FF2B5EF4-FFF2-40B4-BE49-F238E27FC236}">
                  <a16:creationId xmlns:a16="http://schemas.microsoft.com/office/drawing/2014/main" id="{02A808B7-C663-444D-8554-2EB12485EF0B}"/>
                </a:ext>
              </a:extLst>
            </p:cNvPr>
            <p:cNvSpPr txBox="1"/>
            <p:nvPr userDrawn="1"/>
          </p:nvSpPr>
          <p:spPr>
            <a:xfrm>
              <a:off x="1304933" y="6152058"/>
              <a:ext cx="2817427" cy="184666"/>
            </a:xfrm>
            <a:prstGeom prst="rect">
              <a:avLst/>
            </a:prstGeom>
            <a:noFill/>
          </p:spPr>
          <p:txBody>
            <a:bodyPr wrap="square" rtlCol="0">
              <a:spAutoFit/>
            </a:bodyPr>
            <a:lstStyle/>
            <a:p>
              <a:r>
                <a:rPr lang="en-US" sz="600" spc="450" dirty="0">
                  <a:solidFill>
                    <a:srgbClr val="00277E"/>
                  </a:solidFill>
                  <a:latin typeface="Times New Roman" panose="02020603050405020304" pitchFamily="18" charset="0"/>
                  <a:cs typeface="Times New Roman" panose="02020603050405020304" pitchFamily="18" charset="0"/>
                </a:rPr>
                <a:t>OFFICE OF THE</a:t>
              </a:r>
            </a:p>
          </p:txBody>
        </p:sp>
        <p:sp>
          <p:nvSpPr>
            <p:cNvPr id="16" name="TextBox 15">
              <a:extLst>
                <a:ext uri="{FF2B5EF4-FFF2-40B4-BE49-F238E27FC236}">
                  <a16:creationId xmlns:a16="http://schemas.microsoft.com/office/drawing/2014/main" id="{B2A9E0A1-7231-47F2-8D67-24CB2FFF3917}"/>
                </a:ext>
              </a:extLst>
            </p:cNvPr>
            <p:cNvSpPr txBox="1"/>
            <p:nvPr userDrawn="1"/>
          </p:nvSpPr>
          <p:spPr>
            <a:xfrm>
              <a:off x="1299741" y="6344859"/>
              <a:ext cx="5708679" cy="213585"/>
            </a:xfrm>
            <a:prstGeom prst="rect">
              <a:avLst/>
            </a:prstGeom>
            <a:noFill/>
          </p:spPr>
          <p:txBody>
            <a:bodyPr wrap="square" rtlCol="0">
              <a:spAutoFit/>
            </a:bodyPr>
            <a:lstStyle/>
            <a:p>
              <a:r>
                <a:rPr lang="en-US" sz="788" b="1" spc="225" dirty="0">
                  <a:solidFill>
                    <a:srgbClr val="00277E"/>
                  </a:solidFill>
                  <a:latin typeface="Times New Roman" panose="02020603050405020304" pitchFamily="18" charset="0"/>
                  <a:cs typeface="Times New Roman" panose="02020603050405020304" pitchFamily="18" charset="0"/>
                </a:rPr>
                <a:t>ASSISTANT SECRETARY FOR HEALTH</a:t>
              </a:r>
            </a:p>
          </p:txBody>
        </p:sp>
        <p:pic>
          <p:nvPicPr>
            <p:cNvPr id="17" name="Picture 16"/>
            <p:cNvPicPr>
              <a:picLocks noChangeAspect="1"/>
            </p:cNvPicPr>
            <p:nvPr userDrawn="1"/>
          </p:nvPicPr>
          <p:blipFill>
            <a:blip r:embed="rId2"/>
            <a:stretch>
              <a:fillRect/>
            </a:stretch>
          </p:blipFill>
          <p:spPr>
            <a:xfrm>
              <a:off x="450938" y="5980023"/>
              <a:ext cx="729672" cy="729672"/>
            </a:xfrm>
            <a:prstGeom prst="rect">
              <a:avLst/>
            </a:prstGeom>
          </p:spPr>
        </p:pic>
      </p:grpSp>
    </p:spTree>
    <p:extLst>
      <p:ext uri="{BB962C8B-B14F-4D97-AF65-F5344CB8AC3E}">
        <p14:creationId xmlns:p14="http://schemas.microsoft.com/office/powerpoint/2010/main" val="4295336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2100" b="1">
                <a:solidFill>
                  <a:srgbClr val="102B62"/>
                </a:solidFill>
              </a:defRPr>
            </a:lvl1pPr>
          </a:lstStyle>
          <a:p>
            <a:r>
              <a:rPr lang="en-US" dirty="0"/>
              <a:t>DIFFERENT TITLE PER SLIDE, ARIAL 28 PT</a:t>
            </a:r>
          </a:p>
        </p:txBody>
      </p:sp>
      <p:sp>
        <p:nvSpPr>
          <p:cNvPr id="7" name="Slide Number Placeholder 5"/>
          <p:cNvSpPr txBox="1">
            <a:spLocks/>
          </p:cNvSpPr>
          <p:nvPr/>
        </p:nvSpPr>
        <p:spPr>
          <a:xfrm>
            <a:off x="8229600" y="6375401"/>
            <a:ext cx="533400" cy="259316"/>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85E4B45-3C0D-4DB7-A4A8-89FEB5CAB5B2}" type="slidenum">
              <a:rPr lang="en-US" sz="1000" smtClean="0">
                <a:solidFill>
                  <a:prstClr val="white"/>
                </a:solidFill>
              </a:rPr>
              <a:pPr/>
              <a:t>‹#›</a:t>
            </a:fld>
            <a:endParaRPr lang="en-US" sz="1000" dirty="0">
              <a:solidFill>
                <a:prstClr val="white"/>
              </a:solidFill>
            </a:endParaRPr>
          </a:p>
        </p:txBody>
      </p:sp>
      <p:pic>
        <p:nvPicPr>
          <p:cNvPr id="11" name="Picture 10" descr="Assistant Secretary for Preparedness and Response logo"/>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04800" y="6273800"/>
            <a:ext cx="1220532" cy="406400"/>
          </a:xfrm>
          <a:prstGeom prst="rect">
            <a:avLst/>
          </a:prstGeom>
        </p:spPr>
      </p:pic>
      <p:cxnSp>
        <p:nvCxnSpPr>
          <p:cNvPr id="15" name="Straight Connector 14"/>
          <p:cNvCxnSpPr/>
          <p:nvPr userDrawn="1"/>
        </p:nvCxnSpPr>
        <p:spPr>
          <a:xfrm>
            <a:off x="338204" y="5913720"/>
            <a:ext cx="8430016" cy="0"/>
          </a:xfrm>
          <a:prstGeom prst="line">
            <a:avLst/>
          </a:prstGeom>
          <a:ln w="28575">
            <a:solidFill>
              <a:srgbClr val="001D78"/>
            </a:solidFill>
          </a:ln>
          <a:effectLst/>
        </p:spPr>
        <p:style>
          <a:lnRef idx="3">
            <a:schemeClr val="accent5"/>
          </a:lnRef>
          <a:fillRef idx="0">
            <a:schemeClr val="accent5"/>
          </a:fillRef>
          <a:effectRef idx="2">
            <a:schemeClr val="accent5"/>
          </a:effectRef>
          <a:fontRef idx="minor">
            <a:schemeClr val="tx1"/>
          </a:fontRef>
        </p:style>
      </p:cxnSp>
      <p:grpSp>
        <p:nvGrpSpPr>
          <p:cNvPr id="12" name="Group 11"/>
          <p:cNvGrpSpPr/>
          <p:nvPr userDrawn="1"/>
        </p:nvGrpSpPr>
        <p:grpSpPr>
          <a:xfrm>
            <a:off x="359198" y="5980023"/>
            <a:ext cx="4918112" cy="729672"/>
            <a:chOff x="450938" y="5980023"/>
            <a:chExt cx="6557482" cy="729672"/>
          </a:xfrm>
        </p:grpSpPr>
        <p:sp>
          <p:nvSpPr>
            <p:cNvPr id="13" name="TextBox 12">
              <a:extLst>
                <a:ext uri="{FF2B5EF4-FFF2-40B4-BE49-F238E27FC236}">
                  <a16:creationId xmlns:a16="http://schemas.microsoft.com/office/drawing/2014/main" id="{02A808B7-C663-444D-8554-2EB12485EF0B}"/>
                </a:ext>
              </a:extLst>
            </p:cNvPr>
            <p:cNvSpPr txBox="1"/>
            <p:nvPr userDrawn="1"/>
          </p:nvSpPr>
          <p:spPr>
            <a:xfrm>
              <a:off x="1304933" y="6152058"/>
              <a:ext cx="2817427" cy="184666"/>
            </a:xfrm>
            <a:prstGeom prst="rect">
              <a:avLst/>
            </a:prstGeom>
            <a:noFill/>
          </p:spPr>
          <p:txBody>
            <a:bodyPr wrap="square" rtlCol="0">
              <a:spAutoFit/>
            </a:bodyPr>
            <a:lstStyle/>
            <a:p>
              <a:r>
                <a:rPr lang="en-US" sz="600" spc="450" dirty="0">
                  <a:solidFill>
                    <a:srgbClr val="00277E"/>
                  </a:solidFill>
                  <a:latin typeface="Times New Roman" panose="02020603050405020304" pitchFamily="18" charset="0"/>
                  <a:cs typeface="Times New Roman" panose="02020603050405020304" pitchFamily="18" charset="0"/>
                </a:rPr>
                <a:t>OFFICE OF THE</a:t>
              </a:r>
            </a:p>
          </p:txBody>
        </p:sp>
        <p:sp>
          <p:nvSpPr>
            <p:cNvPr id="14" name="TextBox 13">
              <a:extLst>
                <a:ext uri="{FF2B5EF4-FFF2-40B4-BE49-F238E27FC236}">
                  <a16:creationId xmlns:a16="http://schemas.microsoft.com/office/drawing/2014/main" id="{B2A9E0A1-7231-47F2-8D67-24CB2FFF3917}"/>
                </a:ext>
              </a:extLst>
            </p:cNvPr>
            <p:cNvSpPr txBox="1"/>
            <p:nvPr userDrawn="1"/>
          </p:nvSpPr>
          <p:spPr>
            <a:xfrm>
              <a:off x="1299741" y="6344859"/>
              <a:ext cx="5708679" cy="213585"/>
            </a:xfrm>
            <a:prstGeom prst="rect">
              <a:avLst/>
            </a:prstGeom>
            <a:noFill/>
          </p:spPr>
          <p:txBody>
            <a:bodyPr wrap="square" rtlCol="0">
              <a:spAutoFit/>
            </a:bodyPr>
            <a:lstStyle/>
            <a:p>
              <a:r>
                <a:rPr lang="en-US" sz="788" b="1" spc="225" dirty="0">
                  <a:solidFill>
                    <a:srgbClr val="00277E"/>
                  </a:solidFill>
                  <a:latin typeface="Times New Roman" panose="02020603050405020304" pitchFamily="18" charset="0"/>
                  <a:cs typeface="Times New Roman" panose="02020603050405020304" pitchFamily="18" charset="0"/>
                </a:rPr>
                <a:t>ASSISTANT SECRETARY FOR HEALTH</a:t>
              </a:r>
            </a:p>
          </p:txBody>
        </p:sp>
        <p:pic>
          <p:nvPicPr>
            <p:cNvPr id="16" name="Picture 15"/>
            <p:cNvPicPr>
              <a:picLocks noChangeAspect="1"/>
            </p:cNvPicPr>
            <p:nvPr userDrawn="1"/>
          </p:nvPicPr>
          <p:blipFill>
            <a:blip r:embed="rId3"/>
            <a:stretch>
              <a:fillRect/>
            </a:stretch>
          </p:blipFill>
          <p:spPr>
            <a:xfrm>
              <a:off x="450938" y="5980023"/>
              <a:ext cx="729672" cy="729672"/>
            </a:xfrm>
            <a:prstGeom prst="rect">
              <a:avLst/>
            </a:prstGeom>
          </p:spPr>
        </p:pic>
      </p:grpSp>
    </p:spTree>
    <p:extLst>
      <p:ext uri="{BB962C8B-B14F-4D97-AF65-F5344CB8AC3E}">
        <p14:creationId xmlns:p14="http://schemas.microsoft.com/office/powerpoint/2010/main" val="413888994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Slide Number Placeholder 5"/>
          <p:cNvSpPr txBox="1">
            <a:spLocks/>
          </p:cNvSpPr>
          <p:nvPr/>
        </p:nvSpPr>
        <p:spPr>
          <a:xfrm>
            <a:off x="8229600" y="6375401"/>
            <a:ext cx="533400" cy="259316"/>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85E4B45-3C0D-4DB7-A4A8-89FEB5CAB5B2}" type="slidenum">
              <a:rPr lang="en-US" sz="1000" smtClean="0">
                <a:solidFill>
                  <a:prstClr val="white"/>
                </a:solidFill>
              </a:rPr>
              <a:pPr/>
              <a:t>‹#›</a:t>
            </a:fld>
            <a:endParaRPr lang="en-US" sz="1000" dirty="0">
              <a:solidFill>
                <a:prstClr val="white"/>
              </a:solidFill>
            </a:endParaRPr>
          </a:p>
        </p:txBody>
      </p:sp>
      <p:pic>
        <p:nvPicPr>
          <p:cNvPr id="10" name="Picture 9" descr="Assistant Secretary for Preparedness and Response logo"/>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04800" y="6273800"/>
            <a:ext cx="1220532" cy="406400"/>
          </a:xfrm>
          <a:prstGeom prst="rect">
            <a:avLst/>
          </a:prstGeom>
        </p:spPr>
      </p:pic>
      <p:cxnSp>
        <p:nvCxnSpPr>
          <p:cNvPr id="14" name="Straight Connector 13"/>
          <p:cNvCxnSpPr/>
          <p:nvPr userDrawn="1"/>
        </p:nvCxnSpPr>
        <p:spPr>
          <a:xfrm>
            <a:off x="338204" y="5913720"/>
            <a:ext cx="8430016" cy="0"/>
          </a:xfrm>
          <a:prstGeom prst="line">
            <a:avLst/>
          </a:prstGeom>
          <a:ln w="28575">
            <a:solidFill>
              <a:srgbClr val="001D78"/>
            </a:solidFill>
          </a:ln>
          <a:effectLst/>
        </p:spPr>
        <p:style>
          <a:lnRef idx="3">
            <a:schemeClr val="accent5"/>
          </a:lnRef>
          <a:fillRef idx="0">
            <a:schemeClr val="accent5"/>
          </a:fillRef>
          <a:effectRef idx="2">
            <a:schemeClr val="accent5"/>
          </a:effectRef>
          <a:fontRef idx="minor">
            <a:schemeClr val="tx1"/>
          </a:fontRef>
        </p:style>
      </p:cxnSp>
      <p:grpSp>
        <p:nvGrpSpPr>
          <p:cNvPr id="9" name="Group 8"/>
          <p:cNvGrpSpPr/>
          <p:nvPr userDrawn="1"/>
        </p:nvGrpSpPr>
        <p:grpSpPr>
          <a:xfrm>
            <a:off x="366196" y="5980023"/>
            <a:ext cx="4918112" cy="729672"/>
            <a:chOff x="450938" y="5980023"/>
            <a:chExt cx="6557482" cy="729672"/>
          </a:xfrm>
        </p:grpSpPr>
        <p:sp>
          <p:nvSpPr>
            <p:cNvPr id="11" name="TextBox 10">
              <a:extLst>
                <a:ext uri="{FF2B5EF4-FFF2-40B4-BE49-F238E27FC236}">
                  <a16:creationId xmlns:a16="http://schemas.microsoft.com/office/drawing/2014/main" id="{02A808B7-C663-444D-8554-2EB12485EF0B}"/>
                </a:ext>
              </a:extLst>
            </p:cNvPr>
            <p:cNvSpPr txBox="1"/>
            <p:nvPr userDrawn="1"/>
          </p:nvSpPr>
          <p:spPr>
            <a:xfrm>
              <a:off x="1304933" y="6152058"/>
              <a:ext cx="2817427" cy="184666"/>
            </a:xfrm>
            <a:prstGeom prst="rect">
              <a:avLst/>
            </a:prstGeom>
            <a:noFill/>
          </p:spPr>
          <p:txBody>
            <a:bodyPr wrap="square" rtlCol="0">
              <a:spAutoFit/>
            </a:bodyPr>
            <a:lstStyle/>
            <a:p>
              <a:r>
                <a:rPr lang="en-US" sz="600" spc="450" dirty="0">
                  <a:solidFill>
                    <a:srgbClr val="00277E"/>
                  </a:solidFill>
                  <a:latin typeface="Times New Roman" panose="02020603050405020304" pitchFamily="18" charset="0"/>
                  <a:cs typeface="Times New Roman" panose="02020603050405020304" pitchFamily="18" charset="0"/>
                </a:rPr>
                <a:t>OFFICE OF THE</a:t>
              </a:r>
            </a:p>
          </p:txBody>
        </p:sp>
        <p:sp>
          <p:nvSpPr>
            <p:cNvPr id="12" name="TextBox 11">
              <a:extLst>
                <a:ext uri="{FF2B5EF4-FFF2-40B4-BE49-F238E27FC236}">
                  <a16:creationId xmlns:a16="http://schemas.microsoft.com/office/drawing/2014/main" id="{B2A9E0A1-7231-47F2-8D67-24CB2FFF3917}"/>
                </a:ext>
              </a:extLst>
            </p:cNvPr>
            <p:cNvSpPr txBox="1"/>
            <p:nvPr userDrawn="1"/>
          </p:nvSpPr>
          <p:spPr>
            <a:xfrm>
              <a:off x="1299741" y="6344859"/>
              <a:ext cx="5708679" cy="213585"/>
            </a:xfrm>
            <a:prstGeom prst="rect">
              <a:avLst/>
            </a:prstGeom>
            <a:noFill/>
          </p:spPr>
          <p:txBody>
            <a:bodyPr wrap="square" rtlCol="0">
              <a:spAutoFit/>
            </a:bodyPr>
            <a:lstStyle/>
            <a:p>
              <a:r>
                <a:rPr lang="en-US" sz="788" b="1" spc="225" dirty="0">
                  <a:solidFill>
                    <a:srgbClr val="00277E"/>
                  </a:solidFill>
                  <a:latin typeface="Times New Roman" panose="02020603050405020304" pitchFamily="18" charset="0"/>
                  <a:cs typeface="Times New Roman" panose="02020603050405020304" pitchFamily="18" charset="0"/>
                </a:rPr>
                <a:t>ASSISTANT SECRETARY FOR HEALTH</a:t>
              </a:r>
            </a:p>
          </p:txBody>
        </p:sp>
        <p:pic>
          <p:nvPicPr>
            <p:cNvPr id="13" name="Picture 12"/>
            <p:cNvPicPr>
              <a:picLocks noChangeAspect="1"/>
            </p:cNvPicPr>
            <p:nvPr userDrawn="1"/>
          </p:nvPicPr>
          <p:blipFill>
            <a:blip r:embed="rId3"/>
            <a:stretch>
              <a:fillRect/>
            </a:stretch>
          </p:blipFill>
          <p:spPr>
            <a:xfrm>
              <a:off x="450938" y="5980023"/>
              <a:ext cx="729672" cy="729672"/>
            </a:xfrm>
            <a:prstGeom prst="rect">
              <a:avLst/>
            </a:prstGeom>
          </p:spPr>
        </p:pic>
      </p:grpSp>
    </p:spTree>
    <p:extLst>
      <p:ext uri="{BB962C8B-B14F-4D97-AF65-F5344CB8AC3E}">
        <p14:creationId xmlns:p14="http://schemas.microsoft.com/office/powerpoint/2010/main" val="232807204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365377"/>
            <a:ext cx="7772400" cy="1470025"/>
          </a:xfrm>
        </p:spPr>
        <p:txBody>
          <a:bodyPr>
            <a:normAutofit/>
          </a:bodyPr>
          <a:lstStyle>
            <a:lvl1pPr algn="ctr">
              <a:defRPr sz="2400" b="1">
                <a:solidFill>
                  <a:srgbClr val="102B62"/>
                </a:solidFill>
              </a:defRPr>
            </a:lvl1pPr>
          </a:lstStyle>
          <a:p>
            <a:r>
              <a:rPr lang="en-US" dirty="0"/>
              <a:t>Program Reviews</a:t>
            </a:r>
            <a:br>
              <a:rPr lang="en-US" dirty="0"/>
            </a:br>
            <a:r>
              <a:rPr lang="en-US" dirty="0"/>
              <a:t>Meeting Context</a:t>
            </a:r>
          </a:p>
        </p:txBody>
      </p:sp>
      <p:sp>
        <p:nvSpPr>
          <p:cNvPr id="3" name="Subtitle 2"/>
          <p:cNvSpPr>
            <a:spLocks noGrp="1"/>
          </p:cNvSpPr>
          <p:nvPr>
            <p:ph type="subTitle" idx="1" hasCustomPrompt="1"/>
          </p:nvPr>
        </p:nvSpPr>
        <p:spPr>
          <a:xfrm>
            <a:off x="1371600" y="4718594"/>
            <a:ext cx="6400800" cy="1752600"/>
          </a:xfrm>
        </p:spPr>
        <p:txBody>
          <a:bodyPr>
            <a:normAutofit/>
          </a:bodyPr>
          <a:lstStyle>
            <a:lvl1pPr marL="0" indent="0" algn="ctr">
              <a:buNone/>
              <a:defRPr sz="1800" b="0" baseline="0">
                <a:solidFill>
                  <a:srgbClr val="102B62"/>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Susan Moskosky, MS, WHNP-BC</a:t>
            </a:r>
          </a:p>
          <a:p>
            <a:r>
              <a:rPr lang="en-US" dirty="0"/>
              <a:t>Deputy Director, OPA</a:t>
            </a:r>
          </a:p>
          <a:p>
            <a:r>
              <a:rPr lang="en-US" dirty="0"/>
              <a:t>August 14, 2018</a:t>
            </a:r>
          </a:p>
        </p:txBody>
      </p:sp>
      <p:pic>
        <p:nvPicPr>
          <p:cNvPr id="7" name="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934201" y="397218"/>
            <a:ext cx="1968549" cy="1133132"/>
          </a:xfrm>
          <a:prstGeom prst="rect">
            <a:avLst/>
          </a:prstGeom>
        </p:spPr>
      </p:pic>
      <p:pic>
        <p:nvPicPr>
          <p:cNvPr id="9" name="Picture 8" descr="Department of Health and Human Services logo"/>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8600" y="88900"/>
            <a:ext cx="1219200" cy="1625600"/>
          </a:xfrm>
          <a:prstGeom prst="rect">
            <a:avLst/>
          </a:prstGeom>
        </p:spPr>
      </p:pic>
      <p:pic>
        <p:nvPicPr>
          <p:cNvPr id="10" name="Picture 9" descr="Assistant Secretary for Preparedness and Response logo"/>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934201" y="584201"/>
            <a:ext cx="1968549" cy="655467"/>
          </a:xfrm>
          <a:prstGeom prst="rect">
            <a:avLst/>
          </a:prstGeom>
        </p:spPr>
      </p:pic>
      <p:pic>
        <p:nvPicPr>
          <p:cNvPr id="11" name="Picture 10"/>
          <p:cNvPicPr>
            <a:picLocks noChangeAspect="1"/>
          </p:cNvPicPr>
          <p:nvPr/>
        </p:nvPicPr>
        <p:blipFill>
          <a:blip r:embed="rId5"/>
          <a:stretch>
            <a:fillRect/>
          </a:stretch>
        </p:blipFill>
        <p:spPr>
          <a:xfrm>
            <a:off x="1" y="3"/>
            <a:ext cx="9197885" cy="1636005"/>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a:effectLst>
            <a:outerShdw blurRad="50800" dist="38100" dir="8100000" algn="tr" rotWithShape="0">
              <a:prstClr val="black">
                <a:alpha val="40000"/>
              </a:prstClr>
            </a:outerShdw>
          </a:effectLst>
        </p:spPr>
      </p:pic>
      <p:pic>
        <p:nvPicPr>
          <p:cNvPr id="12" name="Picture 11"/>
          <p:cNvPicPr>
            <a:picLocks noChangeAspect="1"/>
          </p:cNvPicPr>
          <p:nvPr/>
        </p:nvPicPr>
        <p:blipFill>
          <a:blip r:embed="rId6"/>
          <a:stretch>
            <a:fillRect/>
          </a:stretch>
        </p:blipFill>
        <p:spPr>
          <a:xfrm>
            <a:off x="386631" y="100837"/>
            <a:ext cx="1389526" cy="1844681"/>
          </a:xfrm>
          <a:prstGeom prst="rect">
            <a:avLst/>
          </a:prstGeom>
          <a:effectLst>
            <a:outerShdw blurRad="50800" dist="38100" dir="8100000" algn="tr" rotWithShape="0">
              <a:prstClr val="black">
                <a:alpha val="40000"/>
              </a:prstClr>
            </a:outerShdw>
          </a:effectLst>
        </p:spPr>
      </p:pic>
      <p:sp>
        <p:nvSpPr>
          <p:cNvPr id="13" name="Title 1"/>
          <p:cNvSpPr txBox="1">
            <a:spLocks/>
          </p:cNvSpPr>
          <p:nvPr/>
        </p:nvSpPr>
        <p:spPr>
          <a:xfrm>
            <a:off x="1447801" y="378246"/>
            <a:ext cx="7851422" cy="1567272"/>
          </a:xfrm>
          <a:prstGeom prst="rect">
            <a:avLst/>
          </a:prstGeom>
        </p:spPr>
        <p:txBody>
          <a:bodyPr vert="horz" lIns="121920" tIns="60960" rIns="121920" bIns="6096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defTabSz="609570">
              <a:defRPr/>
            </a:pPr>
            <a:r>
              <a:rPr lang="en-US" sz="1500" spc="400" dirty="0">
                <a:solidFill>
                  <a:prstClr val="white"/>
                </a:solidFill>
                <a:effectLst>
                  <a:outerShdw blurRad="38100" dist="38100" dir="2700000" algn="tl">
                    <a:srgbClr val="000000">
                      <a:alpha val="43137"/>
                    </a:srgbClr>
                  </a:outerShdw>
                </a:effectLst>
                <a:latin typeface="Times New Roman" panose="02020603050405020304" pitchFamily="18" charset="0"/>
                <a:ea typeface="Tahoma" panose="020B0604030504040204" pitchFamily="34" charset="0"/>
                <a:cs typeface="Times New Roman" panose="02020603050405020304" pitchFamily="18" charset="0"/>
              </a:rPr>
              <a:t>OFFICE OF THE ASSISTANT SECRETARY FOR HEALTH</a:t>
            </a:r>
          </a:p>
        </p:txBody>
      </p:sp>
      <p:pic>
        <p:nvPicPr>
          <p:cNvPr id="6" name="Picture 5"/>
          <p:cNvPicPr>
            <a:picLocks noChangeAspect="1"/>
          </p:cNvPicPr>
          <p:nvPr userDrawn="1"/>
        </p:nvPicPr>
        <p:blipFill>
          <a:blip r:embed="rId7"/>
          <a:stretch>
            <a:fillRect/>
          </a:stretch>
        </p:blipFill>
        <p:spPr>
          <a:xfrm>
            <a:off x="7171855" y="4512624"/>
            <a:ext cx="1476536" cy="1968715"/>
          </a:xfrm>
          <a:prstGeom prst="rect">
            <a:avLst/>
          </a:prstGeom>
        </p:spPr>
      </p:pic>
    </p:spTree>
    <p:extLst>
      <p:ext uri="{BB962C8B-B14F-4D97-AF65-F5344CB8AC3E}">
        <p14:creationId xmlns:p14="http://schemas.microsoft.com/office/powerpoint/2010/main" val="130739225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2100" b="1" baseline="0">
                <a:solidFill>
                  <a:srgbClr val="102B62"/>
                </a:solidFill>
              </a:defRPr>
            </a:lvl1pPr>
          </a:lstStyle>
          <a:p>
            <a:r>
              <a:rPr lang="en-US" dirty="0"/>
              <a:t>Meeting Purpose and Goals</a:t>
            </a:r>
          </a:p>
        </p:txBody>
      </p:sp>
      <p:sp>
        <p:nvSpPr>
          <p:cNvPr id="3" name="Content Placeholder 2"/>
          <p:cNvSpPr>
            <a:spLocks noGrp="1"/>
          </p:cNvSpPr>
          <p:nvPr>
            <p:ph idx="1" hasCustomPrompt="1"/>
          </p:nvPr>
        </p:nvSpPr>
        <p:spPr>
          <a:xfrm>
            <a:off x="457200" y="1498602"/>
            <a:ext cx="8229600" cy="4368799"/>
          </a:xfrm>
        </p:spPr>
        <p:txBody>
          <a:bodyPr/>
          <a:lstStyle>
            <a:lvl1pPr marL="342892" indent="-342892">
              <a:buSzPct val="125000"/>
              <a:buFont typeface="Arial" panose="020B0604020202020204" pitchFamily="34" charset="0"/>
              <a:buChar char="•"/>
              <a:defRPr sz="1650">
                <a:solidFill>
                  <a:srgbClr val="102B62"/>
                </a:solidFill>
              </a:defRPr>
            </a:lvl1pPr>
            <a:lvl2pPr marL="742931" indent="-285743">
              <a:buFont typeface="Wingdings" panose="05000000000000000000" pitchFamily="2" charset="2"/>
              <a:buChar char="§"/>
              <a:defRPr sz="1500" baseline="0">
                <a:solidFill>
                  <a:srgbClr val="102B62"/>
                </a:solidFill>
              </a:defRPr>
            </a:lvl2pPr>
            <a:lvl3pPr marL="914378" indent="0">
              <a:buFont typeface="Wingdings" panose="05000000000000000000" pitchFamily="2" charset="2"/>
              <a:buNone/>
              <a:defRPr sz="1350" baseline="0">
                <a:solidFill>
                  <a:srgbClr val="102B62"/>
                </a:solidFill>
              </a:defRPr>
            </a:lvl3pPr>
          </a:lstStyle>
          <a:p>
            <a:pPr lvl="0"/>
            <a:r>
              <a:rPr lang="en-US" dirty="0"/>
              <a:t>Purpose</a:t>
            </a:r>
          </a:p>
          <a:p>
            <a:pPr lvl="2"/>
            <a:r>
              <a:rPr lang="en-US" dirty="0"/>
              <a:t>To provide Title X program review stakeholders with information to support uniform implementation of Title X program reviews</a:t>
            </a:r>
          </a:p>
          <a:p>
            <a:pPr lvl="2"/>
            <a:endParaRPr lang="en-US" dirty="0"/>
          </a:p>
          <a:p>
            <a:pPr lvl="0"/>
            <a:r>
              <a:rPr lang="en-US" dirty="0"/>
              <a:t>Goals</a:t>
            </a:r>
          </a:p>
          <a:p>
            <a:pPr lvl="1"/>
            <a:r>
              <a:rPr lang="en-US" dirty="0"/>
              <a:t>Enhance consultant capacity to implement program review tool</a:t>
            </a:r>
          </a:p>
          <a:p>
            <a:pPr lvl="1"/>
            <a:r>
              <a:rPr lang="en-US" dirty="0"/>
              <a:t>Provide tools and support to implement </a:t>
            </a:r>
          </a:p>
          <a:p>
            <a:pPr lvl="2"/>
            <a:endParaRPr lang="en-US" dirty="0"/>
          </a:p>
          <a:p>
            <a:pPr lvl="2"/>
            <a:endParaRPr lang="en-US" dirty="0"/>
          </a:p>
        </p:txBody>
      </p:sp>
      <p:sp>
        <p:nvSpPr>
          <p:cNvPr id="8" name="Slide Number Placeholder 5"/>
          <p:cNvSpPr txBox="1">
            <a:spLocks/>
          </p:cNvSpPr>
          <p:nvPr userDrawn="1"/>
        </p:nvSpPr>
        <p:spPr>
          <a:xfrm>
            <a:off x="8229600" y="6375401"/>
            <a:ext cx="533400" cy="259316"/>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85E4B45-3C0D-4DB7-A4A8-89FEB5CAB5B2}" type="slidenum">
              <a:rPr lang="en-US" sz="1000" smtClean="0">
                <a:solidFill>
                  <a:prstClr val="white"/>
                </a:solidFill>
              </a:rPr>
              <a:pPr/>
              <a:t>‹#›</a:t>
            </a:fld>
            <a:endParaRPr lang="en-US" sz="1000" dirty="0">
              <a:solidFill>
                <a:prstClr val="white"/>
              </a:solidFill>
            </a:endParaRPr>
          </a:p>
        </p:txBody>
      </p:sp>
      <p:cxnSp>
        <p:nvCxnSpPr>
          <p:cNvPr id="6" name="Straight Connector 5"/>
          <p:cNvCxnSpPr/>
          <p:nvPr userDrawn="1"/>
        </p:nvCxnSpPr>
        <p:spPr>
          <a:xfrm>
            <a:off x="338204" y="5913720"/>
            <a:ext cx="8430016" cy="0"/>
          </a:xfrm>
          <a:prstGeom prst="line">
            <a:avLst/>
          </a:prstGeom>
          <a:ln w="28575">
            <a:solidFill>
              <a:srgbClr val="001D78"/>
            </a:solidFill>
          </a:ln>
          <a:effectLst/>
        </p:spPr>
        <p:style>
          <a:lnRef idx="3">
            <a:schemeClr val="accent5"/>
          </a:lnRef>
          <a:fillRef idx="0">
            <a:schemeClr val="accent5"/>
          </a:fillRef>
          <a:effectRef idx="2">
            <a:schemeClr val="accent5"/>
          </a:effectRef>
          <a:fontRef idx="minor">
            <a:schemeClr val="tx1"/>
          </a:fontRef>
        </p:style>
      </p:cxnSp>
      <p:grpSp>
        <p:nvGrpSpPr>
          <p:cNvPr id="4" name="Group 3"/>
          <p:cNvGrpSpPr/>
          <p:nvPr userDrawn="1"/>
        </p:nvGrpSpPr>
        <p:grpSpPr>
          <a:xfrm>
            <a:off x="366196" y="5980023"/>
            <a:ext cx="4918112" cy="729672"/>
            <a:chOff x="450938" y="5980023"/>
            <a:chExt cx="6557482" cy="729672"/>
          </a:xfrm>
        </p:grpSpPr>
        <p:sp>
          <p:nvSpPr>
            <p:cNvPr id="13" name="TextBox 12">
              <a:extLst>
                <a:ext uri="{FF2B5EF4-FFF2-40B4-BE49-F238E27FC236}">
                  <a16:creationId xmlns:a16="http://schemas.microsoft.com/office/drawing/2014/main" id="{02A808B7-C663-444D-8554-2EB12485EF0B}"/>
                </a:ext>
              </a:extLst>
            </p:cNvPr>
            <p:cNvSpPr txBox="1"/>
            <p:nvPr userDrawn="1"/>
          </p:nvSpPr>
          <p:spPr>
            <a:xfrm>
              <a:off x="1304933" y="6152058"/>
              <a:ext cx="2817427" cy="184666"/>
            </a:xfrm>
            <a:prstGeom prst="rect">
              <a:avLst/>
            </a:prstGeom>
            <a:noFill/>
          </p:spPr>
          <p:txBody>
            <a:bodyPr wrap="square" rtlCol="0">
              <a:spAutoFit/>
            </a:bodyPr>
            <a:lstStyle/>
            <a:p>
              <a:r>
                <a:rPr lang="en-US" sz="600" spc="450" dirty="0">
                  <a:solidFill>
                    <a:srgbClr val="00277E"/>
                  </a:solidFill>
                  <a:latin typeface="Times New Roman" panose="02020603050405020304" pitchFamily="18" charset="0"/>
                  <a:cs typeface="Times New Roman" panose="02020603050405020304" pitchFamily="18" charset="0"/>
                </a:rPr>
                <a:t>OFFICE OF THE</a:t>
              </a:r>
            </a:p>
          </p:txBody>
        </p:sp>
        <p:sp>
          <p:nvSpPr>
            <p:cNvPr id="14" name="TextBox 13">
              <a:extLst>
                <a:ext uri="{FF2B5EF4-FFF2-40B4-BE49-F238E27FC236}">
                  <a16:creationId xmlns:a16="http://schemas.microsoft.com/office/drawing/2014/main" id="{B2A9E0A1-7231-47F2-8D67-24CB2FFF3917}"/>
                </a:ext>
              </a:extLst>
            </p:cNvPr>
            <p:cNvSpPr txBox="1"/>
            <p:nvPr userDrawn="1"/>
          </p:nvSpPr>
          <p:spPr>
            <a:xfrm>
              <a:off x="1299741" y="6344859"/>
              <a:ext cx="5708679" cy="213585"/>
            </a:xfrm>
            <a:prstGeom prst="rect">
              <a:avLst/>
            </a:prstGeom>
            <a:noFill/>
          </p:spPr>
          <p:txBody>
            <a:bodyPr wrap="square" rtlCol="0">
              <a:spAutoFit/>
            </a:bodyPr>
            <a:lstStyle/>
            <a:p>
              <a:r>
                <a:rPr lang="en-US" sz="788" b="1" spc="225" dirty="0">
                  <a:solidFill>
                    <a:srgbClr val="00277E"/>
                  </a:solidFill>
                  <a:latin typeface="Times New Roman" panose="02020603050405020304" pitchFamily="18" charset="0"/>
                  <a:cs typeface="Times New Roman" panose="02020603050405020304" pitchFamily="18" charset="0"/>
                </a:rPr>
                <a:t>ASSISTANT SECRETARY FOR HEALTH</a:t>
              </a:r>
            </a:p>
          </p:txBody>
        </p:sp>
        <p:pic>
          <p:nvPicPr>
            <p:cNvPr id="5" name="Picture 4"/>
            <p:cNvPicPr>
              <a:picLocks noChangeAspect="1"/>
            </p:cNvPicPr>
            <p:nvPr userDrawn="1"/>
          </p:nvPicPr>
          <p:blipFill>
            <a:blip r:embed="rId2"/>
            <a:stretch>
              <a:fillRect/>
            </a:stretch>
          </p:blipFill>
          <p:spPr>
            <a:xfrm>
              <a:off x="450938" y="5980023"/>
              <a:ext cx="729672" cy="729672"/>
            </a:xfrm>
            <a:prstGeom prst="rect">
              <a:avLst/>
            </a:prstGeom>
          </p:spPr>
        </p:pic>
      </p:gr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25034" y="6189143"/>
            <a:ext cx="1243186" cy="409632"/>
          </a:xfrm>
          <a:prstGeom prst="rect">
            <a:avLst/>
          </a:prstGeom>
        </p:spPr>
      </p:pic>
    </p:spTree>
    <p:extLst>
      <p:ext uri="{BB962C8B-B14F-4D97-AF65-F5344CB8AC3E}">
        <p14:creationId xmlns:p14="http://schemas.microsoft.com/office/powerpoint/2010/main" val="4387902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grpSp>
        <p:nvGrpSpPr>
          <p:cNvPr id="7" name="Group 6" title="NASTAD Logo"/>
          <p:cNvGrpSpPr/>
          <p:nvPr userDrawn="1"/>
        </p:nvGrpSpPr>
        <p:grpSpPr>
          <a:xfrm>
            <a:off x="0" y="6329965"/>
            <a:ext cx="9144000" cy="528035"/>
            <a:chOff x="-2631" y="6328845"/>
            <a:chExt cx="9144000" cy="528034"/>
          </a:xfrm>
        </p:grpSpPr>
        <p:sp>
          <p:nvSpPr>
            <p:cNvPr id="8" name="Rectangle 7"/>
            <p:cNvSpPr/>
            <p:nvPr userDrawn="1"/>
          </p:nvSpPr>
          <p:spPr>
            <a:xfrm>
              <a:off x="-2631" y="6328845"/>
              <a:ext cx="9144000" cy="528034"/>
            </a:xfrm>
            <a:prstGeom prst="rect">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86200" y="6454888"/>
              <a:ext cx="1371600" cy="334092"/>
            </a:xfrm>
            <a:prstGeom prst="rect">
              <a:avLst/>
            </a:prstGeom>
          </p:spPr>
        </p:pic>
      </p:grpSp>
      <p:sp>
        <p:nvSpPr>
          <p:cNvPr id="4" name="Date Placeholder 3"/>
          <p:cNvSpPr>
            <a:spLocks noGrp="1"/>
          </p:cNvSpPr>
          <p:nvPr>
            <p:ph type="dt" sz="half" idx="10"/>
          </p:nvPr>
        </p:nvSpPr>
        <p:spPr>
          <a:xfrm>
            <a:off x="623888" y="6492880"/>
            <a:ext cx="2057400" cy="365125"/>
          </a:xfrm>
          <a:prstGeom prst="rect">
            <a:avLst/>
          </a:prstGeom>
        </p:spPr>
        <p:txBody>
          <a:bodyPr/>
          <a:lstStyle>
            <a:lvl1pPr>
              <a:defRPr lang="en-US" sz="1200" kern="1200" dirty="0">
                <a:solidFill>
                  <a:schemeClr val="tx1">
                    <a:tint val="75000"/>
                  </a:schemeClr>
                </a:solidFill>
                <a:latin typeface="+mn-lt"/>
                <a:ea typeface="+mn-ea"/>
                <a:cs typeface="+mn-cs"/>
              </a:defRPr>
            </a:lvl1p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B15D044-B35F-4A77-B573-9EB4C86BF88C}" type="slidenum">
              <a:rPr lang="en-US" smtClean="0"/>
              <a:t>‹#›</a:t>
            </a:fld>
            <a:endParaRPr lang="en-US" dirty="0"/>
          </a:p>
        </p:txBody>
      </p:sp>
      <p:cxnSp>
        <p:nvCxnSpPr>
          <p:cNvPr id="11" name="Straight Connector 10"/>
          <p:cNvCxnSpPr/>
          <p:nvPr userDrawn="1"/>
        </p:nvCxnSpPr>
        <p:spPr>
          <a:xfrm>
            <a:off x="8579796" y="2495716"/>
            <a:ext cx="0" cy="2716171"/>
          </a:xfrm>
          <a:prstGeom prst="line">
            <a:avLst/>
          </a:prstGeom>
          <a:ln w="28575">
            <a:solidFill>
              <a:srgbClr val="008BC3"/>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ctrTitle" hasCustomPrompt="1"/>
          </p:nvPr>
        </p:nvSpPr>
        <p:spPr>
          <a:xfrm>
            <a:off x="693100" y="2815452"/>
            <a:ext cx="7757809" cy="2076699"/>
          </a:xfrm>
          <a:prstGeom prst="rect">
            <a:avLst/>
          </a:prstGeom>
        </p:spPr>
        <p:txBody>
          <a:bodyPr anchor="b"/>
          <a:lstStyle>
            <a:lvl1pPr algn="r">
              <a:defRPr lang="en-US" sz="5000" b="0" kern="1200" dirty="0">
                <a:solidFill>
                  <a:schemeClr val="tx1">
                    <a:lumMod val="75000"/>
                    <a:lumOff val="25000"/>
                  </a:schemeClr>
                </a:solidFill>
                <a:latin typeface="+mj-lt"/>
                <a:ea typeface="+mn-ea"/>
                <a:cs typeface="+mn-cs"/>
              </a:defRPr>
            </a:lvl1pPr>
          </a:lstStyle>
          <a:p>
            <a:r>
              <a:rPr lang="en-US" dirty="0"/>
              <a:t>CLICK TO EDIT</a:t>
            </a:r>
            <a:br>
              <a:rPr lang="en-US" dirty="0"/>
            </a:br>
            <a:r>
              <a:rPr lang="en-US" dirty="0"/>
              <a:t>SECTION TITLE SLIDE</a:t>
            </a:r>
          </a:p>
        </p:txBody>
      </p:sp>
    </p:spTree>
    <p:extLst>
      <p:ext uri="{BB962C8B-B14F-4D97-AF65-F5344CB8AC3E}">
        <p14:creationId xmlns:p14="http://schemas.microsoft.com/office/powerpoint/2010/main" val="48105796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2100" b="1">
                <a:solidFill>
                  <a:srgbClr val="102B62"/>
                </a:solidFill>
              </a:defRPr>
            </a:lvl1pPr>
          </a:lstStyle>
          <a:p>
            <a:r>
              <a:rPr lang="en-US" dirty="0"/>
              <a:t>DIFFERENT TITLE PER SLIDE, ARIAL 28 PT</a:t>
            </a:r>
          </a:p>
        </p:txBody>
      </p:sp>
      <p:sp>
        <p:nvSpPr>
          <p:cNvPr id="3" name="Content Placeholder 2"/>
          <p:cNvSpPr>
            <a:spLocks noGrp="1"/>
          </p:cNvSpPr>
          <p:nvPr>
            <p:ph sz="half" idx="1"/>
          </p:nvPr>
        </p:nvSpPr>
        <p:spPr>
          <a:xfrm>
            <a:off x="457200" y="1498600"/>
            <a:ext cx="4038600" cy="4368800"/>
          </a:xfrm>
        </p:spPr>
        <p:txBody>
          <a:bodyPr/>
          <a:lstStyle>
            <a:lvl1pPr marL="342892" indent="-342892">
              <a:buFont typeface="Arial" panose="020B0604020202020204" pitchFamily="34" charset="0"/>
              <a:buChar char="•"/>
              <a:defRPr sz="1650">
                <a:solidFill>
                  <a:srgbClr val="102B62"/>
                </a:solidFill>
              </a:defRPr>
            </a:lvl1pPr>
            <a:lvl2pPr marL="742931" indent="-285743">
              <a:buFont typeface="Wingdings" panose="05000000000000000000" pitchFamily="2" charset="2"/>
              <a:buChar char="§"/>
              <a:defRPr sz="1500">
                <a:solidFill>
                  <a:srgbClr val="102B62"/>
                </a:solidFill>
              </a:defRPr>
            </a:lvl2pPr>
            <a:lvl3pPr marL="1142972" indent="-228594">
              <a:buFont typeface="Wingdings" panose="05000000000000000000" pitchFamily="2" charset="2"/>
              <a:buChar char="ü"/>
              <a:defRPr sz="1350">
                <a:solidFill>
                  <a:srgbClr val="102B62"/>
                </a:solidFill>
              </a:defRPr>
            </a:lvl3pPr>
            <a:lvl4pPr>
              <a:defRPr sz="1800">
                <a:solidFill>
                  <a:srgbClr val="002060"/>
                </a:solidFill>
              </a:defRPr>
            </a:lvl4pPr>
            <a:lvl5pPr>
              <a:defRPr sz="1800">
                <a:solidFill>
                  <a:srgbClr val="002060"/>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4648200" y="1498600"/>
            <a:ext cx="4038600" cy="4368800"/>
          </a:xfrm>
        </p:spPr>
        <p:txBody>
          <a:bodyPr>
            <a:normAutofit/>
          </a:bodyPr>
          <a:lstStyle>
            <a:lvl1pPr marL="342892" indent="-342892" algn="l" defTabSz="914378" rtl="0" eaLnBrk="1" latinLnBrk="0" hangingPunct="1">
              <a:spcBef>
                <a:spcPct val="20000"/>
              </a:spcBef>
              <a:buFont typeface="Arial" panose="020B0604020202020204" pitchFamily="34" charset="0"/>
              <a:buChar char="•"/>
              <a:defRPr lang="en-US" sz="1650" kern="1200" dirty="0" smtClean="0">
                <a:solidFill>
                  <a:srgbClr val="102B62"/>
                </a:solidFill>
                <a:latin typeface="+mn-lt"/>
                <a:ea typeface="+mn-ea"/>
                <a:cs typeface="+mn-cs"/>
              </a:defRPr>
            </a:lvl1pPr>
            <a:lvl2pPr marL="800080" indent="-342892" algn="l" defTabSz="914378" rtl="0" eaLnBrk="1" latinLnBrk="0" hangingPunct="1">
              <a:spcBef>
                <a:spcPct val="20000"/>
              </a:spcBef>
              <a:buFont typeface="Wingdings" panose="05000000000000000000" pitchFamily="2" charset="2"/>
              <a:buChar char="§"/>
              <a:defRPr lang="en-US" sz="1500" kern="1200" dirty="0" smtClean="0">
                <a:solidFill>
                  <a:srgbClr val="102B62"/>
                </a:solidFill>
                <a:latin typeface="+mn-lt"/>
                <a:ea typeface="+mn-ea"/>
                <a:cs typeface="+mn-cs"/>
              </a:defRPr>
            </a:lvl2pPr>
            <a:lvl3pPr marL="1142972" indent="-228594" algn="l" defTabSz="914378" rtl="0" eaLnBrk="1" latinLnBrk="0" hangingPunct="1">
              <a:spcBef>
                <a:spcPct val="20000"/>
              </a:spcBef>
              <a:buFont typeface="Wingdings" panose="05000000000000000000" pitchFamily="2" charset="2"/>
              <a:buChar char="ü"/>
              <a:defRPr lang="en-US" sz="1350" kern="1200" dirty="0" smtClean="0">
                <a:solidFill>
                  <a:srgbClr val="102B62"/>
                </a:solidFill>
                <a:latin typeface="+mn-lt"/>
                <a:ea typeface="+mn-ea"/>
                <a:cs typeface="+mn-cs"/>
              </a:defRPr>
            </a:lvl3pPr>
            <a:lvl4pPr>
              <a:defRPr sz="1800">
                <a:solidFill>
                  <a:srgbClr val="002060"/>
                </a:solidFill>
              </a:defRPr>
            </a:lvl4pPr>
            <a:lvl5pPr>
              <a:defRPr sz="1800">
                <a:solidFill>
                  <a:srgbClr val="002060"/>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9" name="Slide Number Placeholder 5"/>
          <p:cNvSpPr txBox="1">
            <a:spLocks/>
          </p:cNvSpPr>
          <p:nvPr userDrawn="1"/>
        </p:nvSpPr>
        <p:spPr>
          <a:xfrm>
            <a:off x="8229600" y="6375401"/>
            <a:ext cx="533400" cy="259316"/>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85E4B45-3C0D-4DB7-A4A8-89FEB5CAB5B2}" type="slidenum">
              <a:rPr lang="en-US" sz="1000" smtClean="0">
                <a:solidFill>
                  <a:prstClr val="white"/>
                </a:solidFill>
              </a:rPr>
              <a:pPr/>
              <a:t>‹#›</a:t>
            </a:fld>
            <a:endParaRPr lang="en-US" sz="1000" dirty="0">
              <a:solidFill>
                <a:prstClr val="white"/>
              </a:solidFill>
            </a:endParaRPr>
          </a:p>
        </p:txBody>
      </p:sp>
      <p:cxnSp>
        <p:nvCxnSpPr>
          <p:cNvPr id="12" name="Straight Connector 11"/>
          <p:cNvCxnSpPr/>
          <p:nvPr userDrawn="1"/>
        </p:nvCxnSpPr>
        <p:spPr>
          <a:xfrm>
            <a:off x="338204" y="5913720"/>
            <a:ext cx="8430016" cy="0"/>
          </a:xfrm>
          <a:prstGeom prst="line">
            <a:avLst/>
          </a:prstGeom>
          <a:ln w="28575">
            <a:solidFill>
              <a:srgbClr val="001D78"/>
            </a:solidFill>
          </a:ln>
          <a:effectLst/>
        </p:spPr>
        <p:style>
          <a:lnRef idx="3">
            <a:schemeClr val="accent5"/>
          </a:lnRef>
          <a:fillRef idx="0">
            <a:schemeClr val="accent5"/>
          </a:fillRef>
          <a:effectRef idx="2">
            <a:schemeClr val="accent5"/>
          </a:effectRef>
          <a:fontRef idx="minor">
            <a:schemeClr val="tx1"/>
          </a:fontRef>
        </p:style>
      </p:cxnSp>
      <p:grpSp>
        <p:nvGrpSpPr>
          <p:cNvPr id="11" name="Group 10"/>
          <p:cNvGrpSpPr/>
          <p:nvPr userDrawn="1"/>
        </p:nvGrpSpPr>
        <p:grpSpPr>
          <a:xfrm>
            <a:off x="366196" y="5980023"/>
            <a:ext cx="4918112" cy="729672"/>
            <a:chOff x="450938" y="5980023"/>
            <a:chExt cx="6557482" cy="729672"/>
          </a:xfrm>
        </p:grpSpPr>
        <p:sp>
          <p:nvSpPr>
            <p:cNvPr id="13" name="TextBox 12">
              <a:extLst>
                <a:ext uri="{FF2B5EF4-FFF2-40B4-BE49-F238E27FC236}">
                  <a16:creationId xmlns:a16="http://schemas.microsoft.com/office/drawing/2014/main" id="{02A808B7-C663-444D-8554-2EB12485EF0B}"/>
                </a:ext>
              </a:extLst>
            </p:cNvPr>
            <p:cNvSpPr txBox="1"/>
            <p:nvPr userDrawn="1"/>
          </p:nvSpPr>
          <p:spPr>
            <a:xfrm>
              <a:off x="1304933" y="6152058"/>
              <a:ext cx="2817427" cy="184666"/>
            </a:xfrm>
            <a:prstGeom prst="rect">
              <a:avLst/>
            </a:prstGeom>
            <a:noFill/>
          </p:spPr>
          <p:txBody>
            <a:bodyPr wrap="square" rtlCol="0">
              <a:spAutoFit/>
            </a:bodyPr>
            <a:lstStyle/>
            <a:p>
              <a:r>
                <a:rPr lang="en-US" sz="600" spc="450" dirty="0">
                  <a:solidFill>
                    <a:srgbClr val="00277E"/>
                  </a:solidFill>
                  <a:latin typeface="Times New Roman" panose="02020603050405020304" pitchFamily="18" charset="0"/>
                  <a:cs typeface="Times New Roman" panose="02020603050405020304" pitchFamily="18" charset="0"/>
                </a:rPr>
                <a:t>OFFICE OF THE</a:t>
              </a:r>
            </a:p>
          </p:txBody>
        </p:sp>
        <p:sp>
          <p:nvSpPr>
            <p:cNvPr id="16" name="TextBox 15">
              <a:extLst>
                <a:ext uri="{FF2B5EF4-FFF2-40B4-BE49-F238E27FC236}">
                  <a16:creationId xmlns:a16="http://schemas.microsoft.com/office/drawing/2014/main" id="{B2A9E0A1-7231-47F2-8D67-24CB2FFF3917}"/>
                </a:ext>
              </a:extLst>
            </p:cNvPr>
            <p:cNvSpPr txBox="1"/>
            <p:nvPr userDrawn="1"/>
          </p:nvSpPr>
          <p:spPr>
            <a:xfrm>
              <a:off x="1299741" y="6344859"/>
              <a:ext cx="5708679" cy="213585"/>
            </a:xfrm>
            <a:prstGeom prst="rect">
              <a:avLst/>
            </a:prstGeom>
            <a:noFill/>
          </p:spPr>
          <p:txBody>
            <a:bodyPr wrap="square" rtlCol="0">
              <a:spAutoFit/>
            </a:bodyPr>
            <a:lstStyle/>
            <a:p>
              <a:r>
                <a:rPr lang="en-US" sz="788" b="1" spc="225" dirty="0">
                  <a:solidFill>
                    <a:srgbClr val="00277E"/>
                  </a:solidFill>
                  <a:latin typeface="Times New Roman" panose="02020603050405020304" pitchFamily="18" charset="0"/>
                  <a:cs typeface="Times New Roman" panose="02020603050405020304" pitchFamily="18" charset="0"/>
                </a:rPr>
                <a:t>ASSISTANT SECRETARY FOR HEALTH</a:t>
              </a:r>
            </a:p>
          </p:txBody>
        </p:sp>
        <p:pic>
          <p:nvPicPr>
            <p:cNvPr id="17" name="Picture 16"/>
            <p:cNvPicPr>
              <a:picLocks noChangeAspect="1"/>
            </p:cNvPicPr>
            <p:nvPr userDrawn="1"/>
          </p:nvPicPr>
          <p:blipFill>
            <a:blip r:embed="rId2"/>
            <a:stretch>
              <a:fillRect/>
            </a:stretch>
          </p:blipFill>
          <p:spPr>
            <a:xfrm>
              <a:off x="450938" y="5980023"/>
              <a:ext cx="729672" cy="729672"/>
            </a:xfrm>
            <a:prstGeom prst="rect">
              <a:avLst/>
            </a:prstGeom>
          </p:spPr>
        </p:pic>
      </p:grpSp>
    </p:spTree>
    <p:extLst>
      <p:ext uri="{BB962C8B-B14F-4D97-AF65-F5344CB8AC3E}">
        <p14:creationId xmlns:p14="http://schemas.microsoft.com/office/powerpoint/2010/main" val="12480841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2100" b="1">
                <a:solidFill>
                  <a:srgbClr val="102B62"/>
                </a:solidFill>
              </a:defRPr>
            </a:lvl1pPr>
          </a:lstStyle>
          <a:p>
            <a:r>
              <a:rPr lang="en-US" dirty="0"/>
              <a:t>DIFFERENT TITLE PER SLIDE, ARIAL 28 PT</a:t>
            </a:r>
          </a:p>
        </p:txBody>
      </p:sp>
      <p:sp>
        <p:nvSpPr>
          <p:cNvPr id="7" name="Slide Number Placeholder 5"/>
          <p:cNvSpPr txBox="1">
            <a:spLocks/>
          </p:cNvSpPr>
          <p:nvPr/>
        </p:nvSpPr>
        <p:spPr>
          <a:xfrm>
            <a:off x="8229600" y="6375401"/>
            <a:ext cx="533400" cy="259316"/>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85E4B45-3C0D-4DB7-A4A8-89FEB5CAB5B2}" type="slidenum">
              <a:rPr lang="en-US" sz="1000" smtClean="0">
                <a:solidFill>
                  <a:prstClr val="white"/>
                </a:solidFill>
              </a:rPr>
              <a:pPr/>
              <a:t>‹#›</a:t>
            </a:fld>
            <a:endParaRPr lang="en-US" sz="1000" dirty="0">
              <a:solidFill>
                <a:prstClr val="white"/>
              </a:solidFill>
            </a:endParaRPr>
          </a:p>
        </p:txBody>
      </p:sp>
      <p:pic>
        <p:nvPicPr>
          <p:cNvPr id="11" name="Picture 10" descr="Assistant Secretary for Preparedness and Response logo"/>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04800" y="6273800"/>
            <a:ext cx="1220532" cy="406400"/>
          </a:xfrm>
          <a:prstGeom prst="rect">
            <a:avLst/>
          </a:prstGeom>
        </p:spPr>
      </p:pic>
      <p:cxnSp>
        <p:nvCxnSpPr>
          <p:cNvPr id="15" name="Straight Connector 14"/>
          <p:cNvCxnSpPr/>
          <p:nvPr userDrawn="1"/>
        </p:nvCxnSpPr>
        <p:spPr>
          <a:xfrm>
            <a:off x="338204" y="5913720"/>
            <a:ext cx="8430016" cy="0"/>
          </a:xfrm>
          <a:prstGeom prst="line">
            <a:avLst/>
          </a:prstGeom>
          <a:ln w="28575">
            <a:solidFill>
              <a:srgbClr val="001D78"/>
            </a:solidFill>
          </a:ln>
          <a:effectLst/>
        </p:spPr>
        <p:style>
          <a:lnRef idx="3">
            <a:schemeClr val="accent5"/>
          </a:lnRef>
          <a:fillRef idx="0">
            <a:schemeClr val="accent5"/>
          </a:fillRef>
          <a:effectRef idx="2">
            <a:schemeClr val="accent5"/>
          </a:effectRef>
          <a:fontRef idx="minor">
            <a:schemeClr val="tx1"/>
          </a:fontRef>
        </p:style>
      </p:cxnSp>
      <p:grpSp>
        <p:nvGrpSpPr>
          <p:cNvPr id="12" name="Group 11"/>
          <p:cNvGrpSpPr/>
          <p:nvPr userDrawn="1"/>
        </p:nvGrpSpPr>
        <p:grpSpPr>
          <a:xfrm>
            <a:off x="359198" y="5980023"/>
            <a:ext cx="4918112" cy="729672"/>
            <a:chOff x="450938" y="5980023"/>
            <a:chExt cx="6557482" cy="729672"/>
          </a:xfrm>
        </p:grpSpPr>
        <p:sp>
          <p:nvSpPr>
            <p:cNvPr id="13" name="TextBox 12">
              <a:extLst>
                <a:ext uri="{FF2B5EF4-FFF2-40B4-BE49-F238E27FC236}">
                  <a16:creationId xmlns:a16="http://schemas.microsoft.com/office/drawing/2014/main" id="{02A808B7-C663-444D-8554-2EB12485EF0B}"/>
                </a:ext>
              </a:extLst>
            </p:cNvPr>
            <p:cNvSpPr txBox="1"/>
            <p:nvPr userDrawn="1"/>
          </p:nvSpPr>
          <p:spPr>
            <a:xfrm>
              <a:off x="1304933" y="6152058"/>
              <a:ext cx="2817427" cy="184666"/>
            </a:xfrm>
            <a:prstGeom prst="rect">
              <a:avLst/>
            </a:prstGeom>
            <a:noFill/>
          </p:spPr>
          <p:txBody>
            <a:bodyPr wrap="square" rtlCol="0">
              <a:spAutoFit/>
            </a:bodyPr>
            <a:lstStyle/>
            <a:p>
              <a:r>
                <a:rPr lang="en-US" sz="600" spc="450" dirty="0">
                  <a:solidFill>
                    <a:srgbClr val="00277E"/>
                  </a:solidFill>
                  <a:latin typeface="Times New Roman" panose="02020603050405020304" pitchFamily="18" charset="0"/>
                  <a:cs typeface="Times New Roman" panose="02020603050405020304" pitchFamily="18" charset="0"/>
                </a:rPr>
                <a:t>OFFICE OF THE</a:t>
              </a:r>
            </a:p>
          </p:txBody>
        </p:sp>
        <p:sp>
          <p:nvSpPr>
            <p:cNvPr id="14" name="TextBox 13">
              <a:extLst>
                <a:ext uri="{FF2B5EF4-FFF2-40B4-BE49-F238E27FC236}">
                  <a16:creationId xmlns:a16="http://schemas.microsoft.com/office/drawing/2014/main" id="{B2A9E0A1-7231-47F2-8D67-24CB2FFF3917}"/>
                </a:ext>
              </a:extLst>
            </p:cNvPr>
            <p:cNvSpPr txBox="1"/>
            <p:nvPr userDrawn="1"/>
          </p:nvSpPr>
          <p:spPr>
            <a:xfrm>
              <a:off x="1299741" y="6344859"/>
              <a:ext cx="5708679" cy="213585"/>
            </a:xfrm>
            <a:prstGeom prst="rect">
              <a:avLst/>
            </a:prstGeom>
            <a:noFill/>
          </p:spPr>
          <p:txBody>
            <a:bodyPr wrap="square" rtlCol="0">
              <a:spAutoFit/>
            </a:bodyPr>
            <a:lstStyle/>
            <a:p>
              <a:r>
                <a:rPr lang="en-US" sz="788" b="1" spc="225" dirty="0">
                  <a:solidFill>
                    <a:srgbClr val="00277E"/>
                  </a:solidFill>
                  <a:latin typeface="Times New Roman" panose="02020603050405020304" pitchFamily="18" charset="0"/>
                  <a:cs typeface="Times New Roman" panose="02020603050405020304" pitchFamily="18" charset="0"/>
                </a:rPr>
                <a:t>ASSISTANT SECRETARY FOR HEALTH</a:t>
              </a:r>
            </a:p>
          </p:txBody>
        </p:sp>
        <p:pic>
          <p:nvPicPr>
            <p:cNvPr id="16" name="Picture 15"/>
            <p:cNvPicPr>
              <a:picLocks noChangeAspect="1"/>
            </p:cNvPicPr>
            <p:nvPr userDrawn="1"/>
          </p:nvPicPr>
          <p:blipFill>
            <a:blip r:embed="rId3"/>
            <a:stretch>
              <a:fillRect/>
            </a:stretch>
          </p:blipFill>
          <p:spPr>
            <a:xfrm>
              <a:off x="450938" y="5980023"/>
              <a:ext cx="729672" cy="729672"/>
            </a:xfrm>
            <a:prstGeom prst="rect">
              <a:avLst/>
            </a:prstGeom>
          </p:spPr>
        </p:pic>
      </p:grpSp>
    </p:spTree>
    <p:extLst>
      <p:ext uri="{BB962C8B-B14F-4D97-AF65-F5344CB8AC3E}">
        <p14:creationId xmlns:p14="http://schemas.microsoft.com/office/powerpoint/2010/main" val="334601034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Slide Number Placeholder 5"/>
          <p:cNvSpPr txBox="1">
            <a:spLocks/>
          </p:cNvSpPr>
          <p:nvPr/>
        </p:nvSpPr>
        <p:spPr>
          <a:xfrm>
            <a:off x="8229600" y="6375401"/>
            <a:ext cx="533400" cy="259316"/>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85E4B45-3C0D-4DB7-A4A8-89FEB5CAB5B2}" type="slidenum">
              <a:rPr lang="en-US" sz="1000" smtClean="0">
                <a:solidFill>
                  <a:prstClr val="white"/>
                </a:solidFill>
              </a:rPr>
              <a:pPr/>
              <a:t>‹#›</a:t>
            </a:fld>
            <a:endParaRPr lang="en-US" sz="1000" dirty="0">
              <a:solidFill>
                <a:prstClr val="white"/>
              </a:solidFill>
            </a:endParaRPr>
          </a:p>
        </p:txBody>
      </p:sp>
      <p:pic>
        <p:nvPicPr>
          <p:cNvPr id="10" name="Picture 9" descr="Assistant Secretary for Preparedness and Response logo"/>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04800" y="6273800"/>
            <a:ext cx="1220532" cy="406400"/>
          </a:xfrm>
          <a:prstGeom prst="rect">
            <a:avLst/>
          </a:prstGeom>
        </p:spPr>
      </p:pic>
      <p:cxnSp>
        <p:nvCxnSpPr>
          <p:cNvPr id="14" name="Straight Connector 13"/>
          <p:cNvCxnSpPr/>
          <p:nvPr userDrawn="1"/>
        </p:nvCxnSpPr>
        <p:spPr>
          <a:xfrm>
            <a:off x="338204" y="5913720"/>
            <a:ext cx="8430016" cy="0"/>
          </a:xfrm>
          <a:prstGeom prst="line">
            <a:avLst/>
          </a:prstGeom>
          <a:ln w="28575">
            <a:solidFill>
              <a:srgbClr val="001D78"/>
            </a:solidFill>
          </a:ln>
          <a:effectLst/>
        </p:spPr>
        <p:style>
          <a:lnRef idx="3">
            <a:schemeClr val="accent5"/>
          </a:lnRef>
          <a:fillRef idx="0">
            <a:schemeClr val="accent5"/>
          </a:fillRef>
          <a:effectRef idx="2">
            <a:schemeClr val="accent5"/>
          </a:effectRef>
          <a:fontRef idx="minor">
            <a:schemeClr val="tx1"/>
          </a:fontRef>
        </p:style>
      </p:cxnSp>
      <p:grpSp>
        <p:nvGrpSpPr>
          <p:cNvPr id="9" name="Group 8"/>
          <p:cNvGrpSpPr/>
          <p:nvPr userDrawn="1"/>
        </p:nvGrpSpPr>
        <p:grpSpPr>
          <a:xfrm>
            <a:off x="366196" y="5980023"/>
            <a:ext cx="4918112" cy="729672"/>
            <a:chOff x="450938" y="5980023"/>
            <a:chExt cx="6557482" cy="729672"/>
          </a:xfrm>
        </p:grpSpPr>
        <p:sp>
          <p:nvSpPr>
            <p:cNvPr id="11" name="TextBox 10">
              <a:extLst>
                <a:ext uri="{FF2B5EF4-FFF2-40B4-BE49-F238E27FC236}">
                  <a16:creationId xmlns:a16="http://schemas.microsoft.com/office/drawing/2014/main" id="{02A808B7-C663-444D-8554-2EB12485EF0B}"/>
                </a:ext>
              </a:extLst>
            </p:cNvPr>
            <p:cNvSpPr txBox="1"/>
            <p:nvPr userDrawn="1"/>
          </p:nvSpPr>
          <p:spPr>
            <a:xfrm>
              <a:off x="1304933" y="6152058"/>
              <a:ext cx="2817427" cy="184666"/>
            </a:xfrm>
            <a:prstGeom prst="rect">
              <a:avLst/>
            </a:prstGeom>
            <a:noFill/>
          </p:spPr>
          <p:txBody>
            <a:bodyPr wrap="square" rtlCol="0">
              <a:spAutoFit/>
            </a:bodyPr>
            <a:lstStyle/>
            <a:p>
              <a:r>
                <a:rPr lang="en-US" sz="600" spc="450" dirty="0">
                  <a:solidFill>
                    <a:srgbClr val="00277E"/>
                  </a:solidFill>
                  <a:latin typeface="Times New Roman" panose="02020603050405020304" pitchFamily="18" charset="0"/>
                  <a:cs typeface="Times New Roman" panose="02020603050405020304" pitchFamily="18" charset="0"/>
                </a:rPr>
                <a:t>OFFICE OF THE</a:t>
              </a:r>
            </a:p>
          </p:txBody>
        </p:sp>
        <p:sp>
          <p:nvSpPr>
            <p:cNvPr id="12" name="TextBox 11">
              <a:extLst>
                <a:ext uri="{FF2B5EF4-FFF2-40B4-BE49-F238E27FC236}">
                  <a16:creationId xmlns:a16="http://schemas.microsoft.com/office/drawing/2014/main" id="{B2A9E0A1-7231-47F2-8D67-24CB2FFF3917}"/>
                </a:ext>
              </a:extLst>
            </p:cNvPr>
            <p:cNvSpPr txBox="1"/>
            <p:nvPr userDrawn="1"/>
          </p:nvSpPr>
          <p:spPr>
            <a:xfrm>
              <a:off x="1299741" y="6344859"/>
              <a:ext cx="5708679" cy="213585"/>
            </a:xfrm>
            <a:prstGeom prst="rect">
              <a:avLst/>
            </a:prstGeom>
            <a:noFill/>
          </p:spPr>
          <p:txBody>
            <a:bodyPr wrap="square" rtlCol="0">
              <a:spAutoFit/>
            </a:bodyPr>
            <a:lstStyle/>
            <a:p>
              <a:r>
                <a:rPr lang="en-US" sz="788" b="1" spc="225" dirty="0">
                  <a:solidFill>
                    <a:srgbClr val="00277E"/>
                  </a:solidFill>
                  <a:latin typeface="Times New Roman" panose="02020603050405020304" pitchFamily="18" charset="0"/>
                  <a:cs typeface="Times New Roman" panose="02020603050405020304" pitchFamily="18" charset="0"/>
                </a:rPr>
                <a:t>ASSISTANT SECRETARY FOR HEALTH</a:t>
              </a:r>
            </a:p>
          </p:txBody>
        </p:sp>
        <p:pic>
          <p:nvPicPr>
            <p:cNvPr id="13" name="Picture 12"/>
            <p:cNvPicPr>
              <a:picLocks noChangeAspect="1"/>
            </p:cNvPicPr>
            <p:nvPr userDrawn="1"/>
          </p:nvPicPr>
          <p:blipFill>
            <a:blip r:embed="rId3"/>
            <a:stretch>
              <a:fillRect/>
            </a:stretch>
          </p:blipFill>
          <p:spPr>
            <a:xfrm>
              <a:off x="450938" y="5980023"/>
              <a:ext cx="729672" cy="729672"/>
            </a:xfrm>
            <a:prstGeom prst="rect">
              <a:avLst/>
            </a:prstGeom>
          </p:spPr>
        </p:pic>
      </p:grpSp>
    </p:spTree>
    <p:extLst>
      <p:ext uri="{BB962C8B-B14F-4D97-AF65-F5344CB8AC3E}">
        <p14:creationId xmlns:p14="http://schemas.microsoft.com/office/powerpoint/2010/main" val="18776374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365377"/>
            <a:ext cx="7772400" cy="1470025"/>
          </a:xfrm>
        </p:spPr>
        <p:txBody>
          <a:bodyPr>
            <a:normAutofit/>
          </a:bodyPr>
          <a:lstStyle>
            <a:lvl1pPr algn="ctr">
              <a:defRPr sz="2400" b="1">
                <a:solidFill>
                  <a:srgbClr val="102B62"/>
                </a:solidFill>
              </a:defRPr>
            </a:lvl1pPr>
          </a:lstStyle>
          <a:p>
            <a:r>
              <a:rPr lang="en-US" dirty="0"/>
              <a:t>Program Reviews</a:t>
            </a:r>
            <a:br>
              <a:rPr lang="en-US" dirty="0"/>
            </a:br>
            <a:r>
              <a:rPr lang="en-US" dirty="0"/>
              <a:t>Meeting Context</a:t>
            </a:r>
          </a:p>
        </p:txBody>
      </p:sp>
      <p:sp>
        <p:nvSpPr>
          <p:cNvPr id="3" name="Subtitle 2"/>
          <p:cNvSpPr>
            <a:spLocks noGrp="1"/>
          </p:cNvSpPr>
          <p:nvPr>
            <p:ph type="subTitle" idx="1" hasCustomPrompt="1"/>
          </p:nvPr>
        </p:nvSpPr>
        <p:spPr>
          <a:xfrm>
            <a:off x="1371600" y="4718594"/>
            <a:ext cx="6400800" cy="1752600"/>
          </a:xfrm>
        </p:spPr>
        <p:txBody>
          <a:bodyPr>
            <a:normAutofit/>
          </a:bodyPr>
          <a:lstStyle>
            <a:lvl1pPr marL="0" indent="0" algn="ctr">
              <a:buNone/>
              <a:defRPr sz="1800" b="0" baseline="0">
                <a:solidFill>
                  <a:srgbClr val="102B62"/>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Susan Moskosky, MS, WHNP-BC</a:t>
            </a:r>
          </a:p>
          <a:p>
            <a:r>
              <a:rPr lang="en-US" dirty="0"/>
              <a:t>Deputy Director, OPA</a:t>
            </a:r>
          </a:p>
          <a:p>
            <a:r>
              <a:rPr lang="en-US" dirty="0"/>
              <a:t>August 14, 2018</a:t>
            </a:r>
          </a:p>
        </p:txBody>
      </p:sp>
      <p:pic>
        <p:nvPicPr>
          <p:cNvPr id="7" name="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934201" y="397218"/>
            <a:ext cx="1968549" cy="1133132"/>
          </a:xfrm>
          <a:prstGeom prst="rect">
            <a:avLst/>
          </a:prstGeom>
        </p:spPr>
      </p:pic>
      <p:pic>
        <p:nvPicPr>
          <p:cNvPr id="9" name="Picture 8" descr="Department of Health and Human Services logo"/>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8600" y="88900"/>
            <a:ext cx="1219200" cy="1625600"/>
          </a:xfrm>
          <a:prstGeom prst="rect">
            <a:avLst/>
          </a:prstGeom>
        </p:spPr>
      </p:pic>
      <p:pic>
        <p:nvPicPr>
          <p:cNvPr id="10" name="Picture 9" descr="Assistant Secretary for Preparedness and Response logo"/>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934201" y="584201"/>
            <a:ext cx="1968549" cy="655467"/>
          </a:xfrm>
          <a:prstGeom prst="rect">
            <a:avLst/>
          </a:prstGeom>
        </p:spPr>
      </p:pic>
      <p:pic>
        <p:nvPicPr>
          <p:cNvPr id="11" name="Picture 10"/>
          <p:cNvPicPr>
            <a:picLocks noChangeAspect="1"/>
          </p:cNvPicPr>
          <p:nvPr/>
        </p:nvPicPr>
        <p:blipFill>
          <a:blip r:embed="rId5"/>
          <a:stretch>
            <a:fillRect/>
          </a:stretch>
        </p:blipFill>
        <p:spPr>
          <a:xfrm>
            <a:off x="1" y="3"/>
            <a:ext cx="9197885" cy="1636005"/>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a:effectLst>
            <a:outerShdw blurRad="50800" dist="38100" dir="8100000" algn="tr" rotWithShape="0">
              <a:prstClr val="black">
                <a:alpha val="40000"/>
              </a:prstClr>
            </a:outerShdw>
          </a:effectLst>
        </p:spPr>
      </p:pic>
      <p:pic>
        <p:nvPicPr>
          <p:cNvPr id="12" name="Picture 11"/>
          <p:cNvPicPr>
            <a:picLocks noChangeAspect="1"/>
          </p:cNvPicPr>
          <p:nvPr/>
        </p:nvPicPr>
        <p:blipFill>
          <a:blip r:embed="rId6"/>
          <a:stretch>
            <a:fillRect/>
          </a:stretch>
        </p:blipFill>
        <p:spPr>
          <a:xfrm>
            <a:off x="386631" y="100837"/>
            <a:ext cx="1389526" cy="1844681"/>
          </a:xfrm>
          <a:prstGeom prst="rect">
            <a:avLst/>
          </a:prstGeom>
          <a:effectLst>
            <a:outerShdw blurRad="50800" dist="38100" dir="8100000" algn="tr" rotWithShape="0">
              <a:prstClr val="black">
                <a:alpha val="40000"/>
              </a:prstClr>
            </a:outerShdw>
          </a:effectLst>
        </p:spPr>
      </p:pic>
      <p:sp>
        <p:nvSpPr>
          <p:cNvPr id="13" name="Title 1"/>
          <p:cNvSpPr txBox="1">
            <a:spLocks/>
          </p:cNvSpPr>
          <p:nvPr/>
        </p:nvSpPr>
        <p:spPr>
          <a:xfrm>
            <a:off x="1447801" y="378246"/>
            <a:ext cx="7851422" cy="1567272"/>
          </a:xfrm>
          <a:prstGeom prst="rect">
            <a:avLst/>
          </a:prstGeom>
        </p:spPr>
        <p:txBody>
          <a:bodyPr vert="horz" lIns="121920" tIns="60960" rIns="121920" bIns="6096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defTabSz="609570">
              <a:defRPr/>
            </a:pPr>
            <a:r>
              <a:rPr lang="en-US" sz="1500" spc="400" dirty="0">
                <a:solidFill>
                  <a:prstClr val="white"/>
                </a:solidFill>
                <a:effectLst>
                  <a:outerShdw blurRad="38100" dist="38100" dir="2700000" algn="tl">
                    <a:srgbClr val="000000">
                      <a:alpha val="43137"/>
                    </a:srgbClr>
                  </a:outerShdw>
                </a:effectLst>
                <a:latin typeface="Times New Roman" panose="02020603050405020304" pitchFamily="18" charset="0"/>
                <a:ea typeface="Tahoma" panose="020B0604030504040204" pitchFamily="34" charset="0"/>
                <a:cs typeface="Times New Roman" panose="02020603050405020304" pitchFamily="18" charset="0"/>
              </a:rPr>
              <a:t>OFFICE OF THE ASSISTANT SECRETARY FOR HEALTH</a:t>
            </a:r>
          </a:p>
        </p:txBody>
      </p:sp>
      <p:pic>
        <p:nvPicPr>
          <p:cNvPr id="6" name="Picture 5"/>
          <p:cNvPicPr>
            <a:picLocks noChangeAspect="1"/>
          </p:cNvPicPr>
          <p:nvPr userDrawn="1"/>
        </p:nvPicPr>
        <p:blipFill>
          <a:blip r:embed="rId7"/>
          <a:stretch>
            <a:fillRect/>
          </a:stretch>
        </p:blipFill>
        <p:spPr>
          <a:xfrm>
            <a:off x="7171855" y="4512624"/>
            <a:ext cx="1476536" cy="1968715"/>
          </a:xfrm>
          <a:prstGeom prst="rect">
            <a:avLst/>
          </a:prstGeom>
        </p:spPr>
      </p:pic>
    </p:spTree>
    <p:extLst>
      <p:ext uri="{BB962C8B-B14F-4D97-AF65-F5344CB8AC3E}">
        <p14:creationId xmlns:p14="http://schemas.microsoft.com/office/powerpoint/2010/main" val="138402669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2100" b="1" baseline="0">
                <a:solidFill>
                  <a:srgbClr val="102B62"/>
                </a:solidFill>
              </a:defRPr>
            </a:lvl1pPr>
          </a:lstStyle>
          <a:p>
            <a:r>
              <a:rPr lang="en-US" dirty="0"/>
              <a:t>Meeting Purpose and Goals</a:t>
            </a:r>
          </a:p>
        </p:txBody>
      </p:sp>
      <p:sp>
        <p:nvSpPr>
          <p:cNvPr id="3" name="Content Placeholder 2"/>
          <p:cNvSpPr>
            <a:spLocks noGrp="1"/>
          </p:cNvSpPr>
          <p:nvPr>
            <p:ph idx="1" hasCustomPrompt="1"/>
          </p:nvPr>
        </p:nvSpPr>
        <p:spPr>
          <a:xfrm>
            <a:off x="457200" y="1498602"/>
            <a:ext cx="8229600" cy="4368799"/>
          </a:xfrm>
        </p:spPr>
        <p:txBody>
          <a:bodyPr/>
          <a:lstStyle>
            <a:lvl1pPr marL="342892" indent="-342892">
              <a:buSzPct val="125000"/>
              <a:buFont typeface="Arial" panose="020B0604020202020204" pitchFamily="34" charset="0"/>
              <a:buChar char="•"/>
              <a:defRPr sz="1650">
                <a:solidFill>
                  <a:srgbClr val="102B62"/>
                </a:solidFill>
              </a:defRPr>
            </a:lvl1pPr>
            <a:lvl2pPr marL="742931" indent="-285743">
              <a:buFont typeface="Wingdings" panose="05000000000000000000" pitchFamily="2" charset="2"/>
              <a:buChar char="§"/>
              <a:defRPr sz="1500" baseline="0">
                <a:solidFill>
                  <a:srgbClr val="102B62"/>
                </a:solidFill>
              </a:defRPr>
            </a:lvl2pPr>
            <a:lvl3pPr marL="914378" indent="0">
              <a:buFont typeface="Wingdings" panose="05000000000000000000" pitchFamily="2" charset="2"/>
              <a:buNone/>
              <a:defRPr sz="1350" baseline="0">
                <a:solidFill>
                  <a:srgbClr val="102B62"/>
                </a:solidFill>
              </a:defRPr>
            </a:lvl3pPr>
          </a:lstStyle>
          <a:p>
            <a:pPr lvl="0"/>
            <a:r>
              <a:rPr lang="en-US" dirty="0"/>
              <a:t>Purpose</a:t>
            </a:r>
          </a:p>
          <a:p>
            <a:pPr lvl="2"/>
            <a:r>
              <a:rPr lang="en-US" dirty="0"/>
              <a:t>To provide Title X program review stakeholders with information to support uniform implementation of Title X program reviews</a:t>
            </a:r>
          </a:p>
          <a:p>
            <a:pPr lvl="2"/>
            <a:endParaRPr lang="en-US" dirty="0"/>
          </a:p>
          <a:p>
            <a:pPr lvl="0"/>
            <a:r>
              <a:rPr lang="en-US" dirty="0"/>
              <a:t>Goals</a:t>
            </a:r>
          </a:p>
          <a:p>
            <a:pPr lvl="1"/>
            <a:r>
              <a:rPr lang="en-US" dirty="0"/>
              <a:t>Enhance consultant capacity to implement program review tool</a:t>
            </a:r>
          </a:p>
          <a:p>
            <a:pPr lvl="1"/>
            <a:r>
              <a:rPr lang="en-US" dirty="0"/>
              <a:t>Provide tools and support to implement </a:t>
            </a:r>
          </a:p>
          <a:p>
            <a:pPr lvl="2"/>
            <a:endParaRPr lang="en-US" dirty="0"/>
          </a:p>
          <a:p>
            <a:pPr lvl="2"/>
            <a:endParaRPr lang="en-US" dirty="0"/>
          </a:p>
        </p:txBody>
      </p:sp>
      <p:sp>
        <p:nvSpPr>
          <p:cNvPr id="8" name="Slide Number Placeholder 5"/>
          <p:cNvSpPr txBox="1">
            <a:spLocks/>
          </p:cNvSpPr>
          <p:nvPr userDrawn="1"/>
        </p:nvSpPr>
        <p:spPr>
          <a:xfrm>
            <a:off x="8229600" y="6375401"/>
            <a:ext cx="533400" cy="259316"/>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85E4B45-3C0D-4DB7-A4A8-89FEB5CAB5B2}" type="slidenum">
              <a:rPr lang="en-US" sz="1000" smtClean="0">
                <a:solidFill>
                  <a:prstClr val="white"/>
                </a:solidFill>
              </a:rPr>
              <a:pPr/>
              <a:t>‹#›</a:t>
            </a:fld>
            <a:endParaRPr lang="en-US" sz="1000" dirty="0">
              <a:solidFill>
                <a:prstClr val="white"/>
              </a:solidFill>
            </a:endParaRPr>
          </a:p>
        </p:txBody>
      </p:sp>
      <p:cxnSp>
        <p:nvCxnSpPr>
          <p:cNvPr id="6" name="Straight Connector 5"/>
          <p:cNvCxnSpPr/>
          <p:nvPr userDrawn="1"/>
        </p:nvCxnSpPr>
        <p:spPr>
          <a:xfrm>
            <a:off x="338204" y="5913720"/>
            <a:ext cx="8430016" cy="0"/>
          </a:xfrm>
          <a:prstGeom prst="line">
            <a:avLst/>
          </a:prstGeom>
          <a:ln w="28575">
            <a:solidFill>
              <a:srgbClr val="001D78"/>
            </a:solidFill>
          </a:ln>
          <a:effectLst/>
        </p:spPr>
        <p:style>
          <a:lnRef idx="3">
            <a:schemeClr val="accent5"/>
          </a:lnRef>
          <a:fillRef idx="0">
            <a:schemeClr val="accent5"/>
          </a:fillRef>
          <a:effectRef idx="2">
            <a:schemeClr val="accent5"/>
          </a:effectRef>
          <a:fontRef idx="minor">
            <a:schemeClr val="tx1"/>
          </a:fontRef>
        </p:style>
      </p:cxnSp>
      <p:grpSp>
        <p:nvGrpSpPr>
          <p:cNvPr id="4" name="Group 3"/>
          <p:cNvGrpSpPr/>
          <p:nvPr userDrawn="1"/>
        </p:nvGrpSpPr>
        <p:grpSpPr>
          <a:xfrm>
            <a:off x="366196" y="5980023"/>
            <a:ext cx="4918112" cy="729672"/>
            <a:chOff x="450938" y="5980023"/>
            <a:chExt cx="6557482" cy="729672"/>
          </a:xfrm>
        </p:grpSpPr>
        <p:sp>
          <p:nvSpPr>
            <p:cNvPr id="13" name="TextBox 12">
              <a:extLst>
                <a:ext uri="{FF2B5EF4-FFF2-40B4-BE49-F238E27FC236}">
                  <a16:creationId xmlns:a16="http://schemas.microsoft.com/office/drawing/2014/main" id="{02A808B7-C663-444D-8554-2EB12485EF0B}"/>
                </a:ext>
              </a:extLst>
            </p:cNvPr>
            <p:cNvSpPr txBox="1"/>
            <p:nvPr userDrawn="1"/>
          </p:nvSpPr>
          <p:spPr>
            <a:xfrm>
              <a:off x="1304933" y="6152058"/>
              <a:ext cx="2817427" cy="184666"/>
            </a:xfrm>
            <a:prstGeom prst="rect">
              <a:avLst/>
            </a:prstGeom>
            <a:noFill/>
          </p:spPr>
          <p:txBody>
            <a:bodyPr wrap="square" rtlCol="0">
              <a:spAutoFit/>
            </a:bodyPr>
            <a:lstStyle/>
            <a:p>
              <a:r>
                <a:rPr lang="en-US" sz="600" spc="450" dirty="0">
                  <a:solidFill>
                    <a:srgbClr val="00277E"/>
                  </a:solidFill>
                  <a:latin typeface="Times New Roman" panose="02020603050405020304" pitchFamily="18" charset="0"/>
                  <a:cs typeface="Times New Roman" panose="02020603050405020304" pitchFamily="18" charset="0"/>
                </a:rPr>
                <a:t>OFFICE OF THE</a:t>
              </a:r>
            </a:p>
          </p:txBody>
        </p:sp>
        <p:sp>
          <p:nvSpPr>
            <p:cNvPr id="14" name="TextBox 13">
              <a:extLst>
                <a:ext uri="{FF2B5EF4-FFF2-40B4-BE49-F238E27FC236}">
                  <a16:creationId xmlns:a16="http://schemas.microsoft.com/office/drawing/2014/main" id="{B2A9E0A1-7231-47F2-8D67-24CB2FFF3917}"/>
                </a:ext>
              </a:extLst>
            </p:cNvPr>
            <p:cNvSpPr txBox="1"/>
            <p:nvPr userDrawn="1"/>
          </p:nvSpPr>
          <p:spPr>
            <a:xfrm>
              <a:off x="1299741" y="6344859"/>
              <a:ext cx="5708679" cy="213585"/>
            </a:xfrm>
            <a:prstGeom prst="rect">
              <a:avLst/>
            </a:prstGeom>
            <a:noFill/>
          </p:spPr>
          <p:txBody>
            <a:bodyPr wrap="square" rtlCol="0">
              <a:spAutoFit/>
            </a:bodyPr>
            <a:lstStyle/>
            <a:p>
              <a:r>
                <a:rPr lang="en-US" sz="788" b="1" spc="225" dirty="0">
                  <a:solidFill>
                    <a:srgbClr val="00277E"/>
                  </a:solidFill>
                  <a:latin typeface="Times New Roman" panose="02020603050405020304" pitchFamily="18" charset="0"/>
                  <a:cs typeface="Times New Roman" panose="02020603050405020304" pitchFamily="18" charset="0"/>
                </a:rPr>
                <a:t>ASSISTANT SECRETARY FOR HEALTH</a:t>
              </a:r>
            </a:p>
          </p:txBody>
        </p:sp>
        <p:pic>
          <p:nvPicPr>
            <p:cNvPr id="5" name="Picture 4"/>
            <p:cNvPicPr>
              <a:picLocks noChangeAspect="1"/>
            </p:cNvPicPr>
            <p:nvPr userDrawn="1"/>
          </p:nvPicPr>
          <p:blipFill>
            <a:blip r:embed="rId2"/>
            <a:stretch>
              <a:fillRect/>
            </a:stretch>
          </p:blipFill>
          <p:spPr>
            <a:xfrm>
              <a:off x="450938" y="5980023"/>
              <a:ext cx="729672" cy="729672"/>
            </a:xfrm>
            <a:prstGeom prst="rect">
              <a:avLst/>
            </a:prstGeom>
          </p:spPr>
        </p:pic>
      </p:gr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25034" y="6189143"/>
            <a:ext cx="1243186" cy="409632"/>
          </a:xfrm>
          <a:prstGeom prst="rect">
            <a:avLst/>
          </a:prstGeom>
        </p:spPr>
      </p:pic>
    </p:spTree>
    <p:extLst>
      <p:ext uri="{BB962C8B-B14F-4D97-AF65-F5344CB8AC3E}">
        <p14:creationId xmlns:p14="http://schemas.microsoft.com/office/powerpoint/2010/main" val="350753147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2100" b="1">
                <a:solidFill>
                  <a:srgbClr val="102B62"/>
                </a:solidFill>
              </a:defRPr>
            </a:lvl1pPr>
          </a:lstStyle>
          <a:p>
            <a:r>
              <a:rPr lang="en-US" dirty="0"/>
              <a:t>DIFFERENT TITLE PER SLIDE, ARIAL 28 PT</a:t>
            </a:r>
          </a:p>
        </p:txBody>
      </p:sp>
      <p:sp>
        <p:nvSpPr>
          <p:cNvPr id="3" name="Content Placeholder 2"/>
          <p:cNvSpPr>
            <a:spLocks noGrp="1"/>
          </p:cNvSpPr>
          <p:nvPr>
            <p:ph sz="half" idx="1"/>
          </p:nvPr>
        </p:nvSpPr>
        <p:spPr>
          <a:xfrm>
            <a:off x="457200" y="1498600"/>
            <a:ext cx="4038600" cy="4368800"/>
          </a:xfrm>
        </p:spPr>
        <p:txBody>
          <a:bodyPr/>
          <a:lstStyle>
            <a:lvl1pPr marL="342892" indent="-342892">
              <a:buFont typeface="Arial" panose="020B0604020202020204" pitchFamily="34" charset="0"/>
              <a:buChar char="•"/>
              <a:defRPr sz="1650">
                <a:solidFill>
                  <a:srgbClr val="102B62"/>
                </a:solidFill>
              </a:defRPr>
            </a:lvl1pPr>
            <a:lvl2pPr marL="742931" indent="-285743">
              <a:buFont typeface="Wingdings" panose="05000000000000000000" pitchFamily="2" charset="2"/>
              <a:buChar char="§"/>
              <a:defRPr sz="1500">
                <a:solidFill>
                  <a:srgbClr val="102B62"/>
                </a:solidFill>
              </a:defRPr>
            </a:lvl2pPr>
            <a:lvl3pPr marL="1142972" indent="-228594">
              <a:buFont typeface="Wingdings" panose="05000000000000000000" pitchFamily="2" charset="2"/>
              <a:buChar char="ü"/>
              <a:defRPr sz="1350">
                <a:solidFill>
                  <a:srgbClr val="102B62"/>
                </a:solidFill>
              </a:defRPr>
            </a:lvl3pPr>
            <a:lvl4pPr>
              <a:defRPr sz="1800">
                <a:solidFill>
                  <a:srgbClr val="002060"/>
                </a:solidFill>
              </a:defRPr>
            </a:lvl4pPr>
            <a:lvl5pPr>
              <a:defRPr sz="1800">
                <a:solidFill>
                  <a:srgbClr val="002060"/>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4648200" y="1498600"/>
            <a:ext cx="4038600" cy="4368800"/>
          </a:xfrm>
        </p:spPr>
        <p:txBody>
          <a:bodyPr>
            <a:normAutofit/>
          </a:bodyPr>
          <a:lstStyle>
            <a:lvl1pPr marL="342892" indent="-342892" algn="l" defTabSz="914378" rtl="0" eaLnBrk="1" latinLnBrk="0" hangingPunct="1">
              <a:spcBef>
                <a:spcPct val="20000"/>
              </a:spcBef>
              <a:buFont typeface="Arial" panose="020B0604020202020204" pitchFamily="34" charset="0"/>
              <a:buChar char="•"/>
              <a:defRPr lang="en-US" sz="1650" kern="1200" dirty="0" smtClean="0">
                <a:solidFill>
                  <a:srgbClr val="102B62"/>
                </a:solidFill>
                <a:latin typeface="+mn-lt"/>
                <a:ea typeface="+mn-ea"/>
                <a:cs typeface="+mn-cs"/>
              </a:defRPr>
            </a:lvl1pPr>
            <a:lvl2pPr marL="800080" indent="-342892" algn="l" defTabSz="914378" rtl="0" eaLnBrk="1" latinLnBrk="0" hangingPunct="1">
              <a:spcBef>
                <a:spcPct val="20000"/>
              </a:spcBef>
              <a:buFont typeface="Wingdings" panose="05000000000000000000" pitchFamily="2" charset="2"/>
              <a:buChar char="§"/>
              <a:defRPr lang="en-US" sz="1500" kern="1200" dirty="0" smtClean="0">
                <a:solidFill>
                  <a:srgbClr val="102B62"/>
                </a:solidFill>
                <a:latin typeface="+mn-lt"/>
                <a:ea typeface="+mn-ea"/>
                <a:cs typeface="+mn-cs"/>
              </a:defRPr>
            </a:lvl2pPr>
            <a:lvl3pPr marL="1142972" indent="-228594" algn="l" defTabSz="914378" rtl="0" eaLnBrk="1" latinLnBrk="0" hangingPunct="1">
              <a:spcBef>
                <a:spcPct val="20000"/>
              </a:spcBef>
              <a:buFont typeface="Wingdings" panose="05000000000000000000" pitchFamily="2" charset="2"/>
              <a:buChar char="ü"/>
              <a:defRPr lang="en-US" sz="1350" kern="1200" dirty="0" smtClean="0">
                <a:solidFill>
                  <a:srgbClr val="102B62"/>
                </a:solidFill>
                <a:latin typeface="+mn-lt"/>
                <a:ea typeface="+mn-ea"/>
                <a:cs typeface="+mn-cs"/>
              </a:defRPr>
            </a:lvl3pPr>
            <a:lvl4pPr>
              <a:defRPr sz="1800">
                <a:solidFill>
                  <a:srgbClr val="002060"/>
                </a:solidFill>
              </a:defRPr>
            </a:lvl4pPr>
            <a:lvl5pPr>
              <a:defRPr sz="1800">
                <a:solidFill>
                  <a:srgbClr val="002060"/>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9" name="Slide Number Placeholder 5"/>
          <p:cNvSpPr txBox="1">
            <a:spLocks/>
          </p:cNvSpPr>
          <p:nvPr userDrawn="1"/>
        </p:nvSpPr>
        <p:spPr>
          <a:xfrm>
            <a:off x="8229600" y="6375401"/>
            <a:ext cx="533400" cy="259316"/>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85E4B45-3C0D-4DB7-A4A8-89FEB5CAB5B2}" type="slidenum">
              <a:rPr lang="en-US" sz="1000" smtClean="0">
                <a:solidFill>
                  <a:prstClr val="white"/>
                </a:solidFill>
              </a:rPr>
              <a:pPr/>
              <a:t>‹#›</a:t>
            </a:fld>
            <a:endParaRPr lang="en-US" sz="1000" dirty="0">
              <a:solidFill>
                <a:prstClr val="white"/>
              </a:solidFill>
            </a:endParaRPr>
          </a:p>
        </p:txBody>
      </p:sp>
      <p:cxnSp>
        <p:nvCxnSpPr>
          <p:cNvPr id="12" name="Straight Connector 11"/>
          <p:cNvCxnSpPr/>
          <p:nvPr userDrawn="1"/>
        </p:nvCxnSpPr>
        <p:spPr>
          <a:xfrm>
            <a:off x="338204" y="5913720"/>
            <a:ext cx="8430016" cy="0"/>
          </a:xfrm>
          <a:prstGeom prst="line">
            <a:avLst/>
          </a:prstGeom>
          <a:ln w="28575">
            <a:solidFill>
              <a:srgbClr val="001D78"/>
            </a:solidFill>
          </a:ln>
          <a:effectLst/>
        </p:spPr>
        <p:style>
          <a:lnRef idx="3">
            <a:schemeClr val="accent5"/>
          </a:lnRef>
          <a:fillRef idx="0">
            <a:schemeClr val="accent5"/>
          </a:fillRef>
          <a:effectRef idx="2">
            <a:schemeClr val="accent5"/>
          </a:effectRef>
          <a:fontRef idx="minor">
            <a:schemeClr val="tx1"/>
          </a:fontRef>
        </p:style>
      </p:cxnSp>
      <p:grpSp>
        <p:nvGrpSpPr>
          <p:cNvPr id="11" name="Group 10"/>
          <p:cNvGrpSpPr/>
          <p:nvPr userDrawn="1"/>
        </p:nvGrpSpPr>
        <p:grpSpPr>
          <a:xfrm>
            <a:off x="366196" y="5980023"/>
            <a:ext cx="4918112" cy="729672"/>
            <a:chOff x="450938" y="5980023"/>
            <a:chExt cx="6557482" cy="729672"/>
          </a:xfrm>
        </p:grpSpPr>
        <p:sp>
          <p:nvSpPr>
            <p:cNvPr id="13" name="TextBox 12">
              <a:extLst>
                <a:ext uri="{FF2B5EF4-FFF2-40B4-BE49-F238E27FC236}">
                  <a16:creationId xmlns:a16="http://schemas.microsoft.com/office/drawing/2014/main" id="{02A808B7-C663-444D-8554-2EB12485EF0B}"/>
                </a:ext>
              </a:extLst>
            </p:cNvPr>
            <p:cNvSpPr txBox="1"/>
            <p:nvPr userDrawn="1"/>
          </p:nvSpPr>
          <p:spPr>
            <a:xfrm>
              <a:off x="1304933" y="6152058"/>
              <a:ext cx="2817427" cy="184666"/>
            </a:xfrm>
            <a:prstGeom prst="rect">
              <a:avLst/>
            </a:prstGeom>
            <a:noFill/>
          </p:spPr>
          <p:txBody>
            <a:bodyPr wrap="square" rtlCol="0">
              <a:spAutoFit/>
            </a:bodyPr>
            <a:lstStyle/>
            <a:p>
              <a:r>
                <a:rPr lang="en-US" sz="600" spc="450" dirty="0">
                  <a:solidFill>
                    <a:srgbClr val="00277E"/>
                  </a:solidFill>
                  <a:latin typeface="Times New Roman" panose="02020603050405020304" pitchFamily="18" charset="0"/>
                  <a:cs typeface="Times New Roman" panose="02020603050405020304" pitchFamily="18" charset="0"/>
                </a:rPr>
                <a:t>OFFICE OF THE</a:t>
              </a:r>
            </a:p>
          </p:txBody>
        </p:sp>
        <p:sp>
          <p:nvSpPr>
            <p:cNvPr id="16" name="TextBox 15">
              <a:extLst>
                <a:ext uri="{FF2B5EF4-FFF2-40B4-BE49-F238E27FC236}">
                  <a16:creationId xmlns:a16="http://schemas.microsoft.com/office/drawing/2014/main" id="{B2A9E0A1-7231-47F2-8D67-24CB2FFF3917}"/>
                </a:ext>
              </a:extLst>
            </p:cNvPr>
            <p:cNvSpPr txBox="1"/>
            <p:nvPr userDrawn="1"/>
          </p:nvSpPr>
          <p:spPr>
            <a:xfrm>
              <a:off x="1299741" y="6344859"/>
              <a:ext cx="5708679" cy="213585"/>
            </a:xfrm>
            <a:prstGeom prst="rect">
              <a:avLst/>
            </a:prstGeom>
            <a:noFill/>
          </p:spPr>
          <p:txBody>
            <a:bodyPr wrap="square" rtlCol="0">
              <a:spAutoFit/>
            </a:bodyPr>
            <a:lstStyle/>
            <a:p>
              <a:r>
                <a:rPr lang="en-US" sz="788" b="1" spc="225" dirty="0">
                  <a:solidFill>
                    <a:srgbClr val="00277E"/>
                  </a:solidFill>
                  <a:latin typeface="Times New Roman" panose="02020603050405020304" pitchFamily="18" charset="0"/>
                  <a:cs typeface="Times New Roman" panose="02020603050405020304" pitchFamily="18" charset="0"/>
                </a:rPr>
                <a:t>ASSISTANT SECRETARY FOR HEALTH</a:t>
              </a:r>
            </a:p>
          </p:txBody>
        </p:sp>
        <p:pic>
          <p:nvPicPr>
            <p:cNvPr id="17" name="Picture 16"/>
            <p:cNvPicPr>
              <a:picLocks noChangeAspect="1"/>
            </p:cNvPicPr>
            <p:nvPr userDrawn="1"/>
          </p:nvPicPr>
          <p:blipFill>
            <a:blip r:embed="rId2"/>
            <a:stretch>
              <a:fillRect/>
            </a:stretch>
          </p:blipFill>
          <p:spPr>
            <a:xfrm>
              <a:off x="450938" y="5980023"/>
              <a:ext cx="729672" cy="729672"/>
            </a:xfrm>
            <a:prstGeom prst="rect">
              <a:avLst/>
            </a:prstGeom>
          </p:spPr>
        </p:pic>
      </p:grpSp>
    </p:spTree>
    <p:extLst>
      <p:ext uri="{BB962C8B-B14F-4D97-AF65-F5344CB8AC3E}">
        <p14:creationId xmlns:p14="http://schemas.microsoft.com/office/powerpoint/2010/main" val="89123040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2100" b="1">
                <a:solidFill>
                  <a:srgbClr val="102B62"/>
                </a:solidFill>
              </a:defRPr>
            </a:lvl1pPr>
          </a:lstStyle>
          <a:p>
            <a:r>
              <a:rPr lang="en-US" dirty="0"/>
              <a:t>DIFFERENT TITLE PER SLIDE, ARIAL 28 PT</a:t>
            </a:r>
          </a:p>
        </p:txBody>
      </p:sp>
      <p:sp>
        <p:nvSpPr>
          <p:cNvPr id="7" name="Slide Number Placeholder 5"/>
          <p:cNvSpPr txBox="1">
            <a:spLocks/>
          </p:cNvSpPr>
          <p:nvPr/>
        </p:nvSpPr>
        <p:spPr>
          <a:xfrm>
            <a:off x="8229600" y="6375401"/>
            <a:ext cx="533400" cy="259316"/>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85E4B45-3C0D-4DB7-A4A8-89FEB5CAB5B2}" type="slidenum">
              <a:rPr lang="en-US" sz="1000" smtClean="0">
                <a:solidFill>
                  <a:prstClr val="white"/>
                </a:solidFill>
              </a:rPr>
              <a:pPr/>
              <a:t>‹#›</a:t>
            </a:fld>
            <a:endParaRPr lang="en-US" sz="1000" dirty="0">
              <a:solidFill>
                <a:prstClr val="white"/>
              </a:solidFill>
            </a:endParaRPr>
          </a:p>
        </p:txBody>
      </p:sp>
      <p:pic>
        <p:nvPicPr>
          <p:cNvPr id="11" name="Picture 10" descr="Assistant Secretary for Preparedness and Response logo"/>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04800" y="6273800"/>
            <a:ext cx="1220532" cy="406400"/>
          </a:xfrm>
          <a:prstGeom prst="rect">
            <a:avLst/>
          </a:prstGeom>
        </p:spPr>
      </p:pic>
      <p:cxnSp>
        <p:nvCxnSpPr>
          <p:cNvPr id="15" name="Straight Connector 14"/>
          <p:cNvCxnSpPr/>
          <p:nvPr userDrawn="1"/>
        </p:nvCxnSpPr>
        <p:spPr>
          <a:xfrm>
            <a:off x="338204" y="5913720"/>
            <a:ext cx="8430016" cy="0"/>
          </a:xfrm>
          <a:prstGeom prst="line">
            <a:avLst/>
          </a:prstGeom>
          <a:ln w="28575">
            <a:solidFill>
              <a:srgbClr val="001D78"/>
            </a:solidFill>
          </a:ln>
          <a:effectLst/>
        </p:spPr>
        <p:style>
          <a:lnRef idx="3">
            <a:schemeClr val="accent5"/>
          </a:lnRef>
          <a:fillRef idx="0">
            <a:schemeClr val="accent5"/>
          </a:fillRef>
          <a:effectRef idx="2">
            <a:schemeClr val="accent5"/>
          </a:effectRef>
          <a:fontRef idx="minor">
            <a:schemeClr val="tx1"/>
          </a:fontRef>
        </p:style>
      </p:cxnSp>
      <p:grpSp>
        <p:nvGrpSpPr>
          <p:cNvPr id="12" name="Group 11"/>
          <p:cNvGrpSpPr/>
          <p:nvPr userDrawn="1"/>
        </p:nvGrpSpPr>
        <p:grpSpPr>
          <a:xfrm>
            <a:off x="359198" y="5980023"/>
            <a:ext cx="4918112" cy="729672"/>
            <a:chOff x="450938" y="5980023"/>
            <a:chExt cx="6557482" cy="729672"/>
          </a:xfrm>
        </p:grpSpPr>
        <p:sp>
          <p:nvSpPr>
            <p:cNvPr id="13" name="TextBox 12">
              <a:extLst>
                <a:ext uri="{FF2B5EF4-FFF2-40B4-BE49-F238E27FC236}">
                  <a16:creationId xmlns:a16="http://schemas.microsoft.com/office/drawing/2014/main" id="{02A808B7-C663-444D-8554-2EB12485EF0B}"/>
                </a:ext>
              </a:extLst>
            </p:cNvPr>
            <p:cNvSpPr txBox="1"/>
            <p:nvPr userDrawn="1"/>
          </p:nvSpPr>
          <p:spPr>
            <a:xfrm>
              <a:off x="1304933" y="6152058"/>
              <a:ext cx="2817427" cy="184666"/>
            </a:xfrm>
            <a:prstGeom prst="rect">
              <a:avLst/>
            </a:prstGeom>
            <a:noFill/>
          </p:spPr>
          <p:txBody>
            <a:bodyPr wrap="square" rtlCol="0">
              <a:spAutoFit/>
            </a:bodyPr>
            <a:lstStyle/>
            <a:p>
              <a:r>
                <a:rPr lang="en-US" sz="600" spc="450" dirty="0">
                  <a:solidFill>
                    <a:srgbClr val="00277E"/>
                  </a:solidFill>
                  <a:latin typeface="Times New Roman" panose="02020603050405020304" pitchFamily="18" charset="0"/>
                  <a:cs typeface="Times New Roman" panose="02020603050405020304" pitchFamily="18" charset="0"/>
                </a:rPr>
                <a:t>OFFICE OF THE</a:t>
              </a:r>
            </a:p>
          </p:txBody>
        </p:sp>
        <p:sp>
          <p:nvSpPr>
            <p:cNvPr id="14" name="TextBox 13">
              <a:extLst>
                <a:ext uri="{FF2B5EF4-FFF2-40B4-BE49-F238E27FC236}">
                  <a16:creationId xmlns:a16="http://schemas.microsoft.com/office/drawing/2014/main" id="{B2A9E0A1-7231-47F2-8D67-24CB2FFF3917}"/>
                </a:ext>
              </a:extLst>
            </p:cNvPr>
            <p:cNvSpPr txBox="1"/>
            <p:nvPr userDrawn="1"/>
          </p:nvSpPr>
          <p:spPr>
            <a:xfrm>
              <a:off x="1299741" y="6344859"/>
              <a:ext cx="5708679" cy="213585"/>
            </a:xfrm>
            <a:prstGeom prst="rect">
              <a:avLst/>
            </a:prstGeom>
            <a:noFill/>
          </p:spPr>
          <p:txBody>
            <a:bodyPr wrap="square" rtlCol="0">
              <a:spAutoFit/>
            </a:bodyPr>
            <a:lstStyle/>
            <a:p>
              <a:r>
                <a:rPr lang="en-US" sz="788" b="1" spc="225" dirty="0">
                  <a:solidFill>
                    <a:srgbClr val="00277E"/>
                  </a:solidFill>
                  <a:latin typeface="Times New Roman" panose="02020603050405020304" pitchFamily="18" charset="0"/>
                  <a:cs typeface="Times New Roman" panose="02020603050405020304" pitchFamily="18" charset="0"/>
                </a:rPr>
                <a:t>ASSISTANT SECRETARY FOR HEALTH</a:t>
              </a:r>
            </a:p>
          </p:txBody>
        </p:sp>
        <p:pic>
          <p:nvPicPr>
            <p:cNvPr id="16" name="Picture 15"/>
            <p:cNvPicPr>
              <a:picLocks noChangeAspect="1"/>
            </p:cNvPicPr>
            <p:nvPr userDrawn="1"/>
          </p:nvPicPr>
          <p:blipFill>
            <a:blip r:embed="rId3"/>
            <a:stretch>
              <a:fillRect/>
            </a:stretch>
          </p:blipFill>
          <p:spPr>
            <a:xfrm>
              <a:off x="450938" y="5980023"/>
              <a:ext cx="729672" cy="729672"/>
            </a:xfrm>
            <a:prstGeom prst="rect">
              <a:avLst/>
            </a:prstGeom>
          </p:spPr>
        </p:pic>
      </p:grpSp>
    </p:spTree>
    <p:extLst>
      <p:ext uri="{BB962C8B-B14F-4D97-AF65-F5344CB8AC3E}">
        <p14:creationId xmlns:p14="http://schemas.microsoft.com/office/powerpoint/2010/main" val="151323888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Slide Number Placeholder 5"/>
          <p:cNvSpPr txBox="1">
            <a:spLocks/>
          </p:cNvSpPr>
          <p:nvPr/>
        </p:nvSpPr>
        <p:spPr>
          <a:xfrm>
            <a:off x="8229600" y="6375401"/>
            <a:ext cx="533400" cy="259316"/>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85E4B45-3C0D-4DB7-A4A8-89FEB5CAB5B2}" type="slidenum">
              <a:rPr lang="en-US" sz="1000" smtClean="0">
                <a:solidFill>
                  <a:prstClr val="white"/>
                </a:solidFill>
              </a:rPr>
              <a:pPr/>
              <a:t>‹#›</a:t>
            </a:fld>
            <a:endParaRPr lang="en-US" sz="1000" dirty="0">
              <a:solidFill>
                <a:prstClr val="white"/>
              </a:solidFill>
            </a:endParaRPr>
          </a:p>
        </p:txBody>
      </p:sp>
      <p:pic>
        <p:nvPicPr>
          <p:cNvPr id="10" name="Picture 9" descr="Assistant Secretary for Preparedness and Response logo"/>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04800" y="6273800"/>
            <a:ext cx="1220532" cy="406400"/>
          </a:xfrm>
          <a:prstGeom prst="rect">
            <a:avLst/>
          </a:prstGeom>
        </p:spPr>
      </p:pic>
      <p:cxnSp>
        <p:nvCxnSpPr>
          <p:cNvPr id="14" name="Straight Connector 13"/>
          <p:cNvCxnSpPr/>
          <p:nvPr userDrawn="1"/>
        </p:nvCxnSpPr>
        <p:spPr>
          <a:xfrm>
            <a:off x="338204" y="5913720"/>
            <a:ext cx="8430016" cy="0"/>
          </a:xfrm>
          <a:prstGeom prst="line">
            <a:avLst/>
          </a:prstGeom>
          <a:ln w="28575">
            <a:solidFill>
              <a:srgbClr val="001D78"/>
            </a:solidFill>
          </a:ln>
          <a:effectLst/>
        </p:spPr>
        <p:style>
          <a:lnRef idx="3">
            <a:schemeClr val="accent5"/>
          </a:lnRef>
          <a:fillRef idx="0">
            <a:schemeClr val="accent5"/>
          </a:fillRef>
          <a:effectRef idx="2">
            <a:schemeClr val="accent5"/>
          </a:effectRef>
          <a:fontRef idx="minor">
            <a:schemeClr val="tx1"/>
          </a:fontRef>
        </p:style>
      </p:cxnSp>
      <p:grpSp>
        <p:nvGrpSpPr>
          <p:cNvPr id="9" name="Group 8"/>
          <p:cNvGrpSpPr/>
          <p:nvPr userDrawn="1"/>
        </p:nvGrpSpPr>
        <p:grpSpPr>
          <a:xfrm>
            <a:off x="366196" y="5980023"/>
            <a:ext cx="4918112" cy="729672"/>
            <a:chOff x="450938" y="5980023"/>
            <a:chExt cx="6557482" cy="729672"/>
          </a:xfrm>
        </p:grpSpPr>
        <p:sp>
          <p:nvSpPr>
            <p:cNvPr id="11" name="TextBox 10">
              <a:extLst>
                <a:ext uri="{FF2B5EF4-FFF2-40B4-BE49-F238E27FC236}">
                  <a16:creationId xmlns:a16="http://schemas.microsoft.com/office/drawing/2014/main" id="{02A808B7-C663-444D-8554-2EB12485EF0B}"/>
                </a:ext>
              </a:extLst>
            </p:cNvPr>
            <p:cNvSpPr txBox="1"/>
            <p:nvPr userDrawn="1"/>
          </p:nvSpPr>
          <p:spPr>
            <a:xfrm>
              <a:off x="1304933" y="6152058"/>
              <a:ext cx="2817427" cy="184666"/>
            </a:xfrm>
            <a:prstGeom prst="rect">
              <a:avLst/>
            </a:prstGeom>
            <a:noFill/>
          </p:spPr>
          <p:txBody>
            <a:bodyPr wrap="square" rtlCol="0">
              <a:spAutoFit/>
            </a:bodyPr>
            <a:lstStyle/>
            <a:p>
              <a:r>
                <a:rPr lang="en-US" sz="600" spc="450" dirty="0">
                  <a:solidFill>
                    <a:srgbClr val="00277E"/>
                  </a:solidFill>
                  <a:latin typeface="Times New Roman" panose="02020603050405020304" pitchFamily="18" charset="0"/>
                  <a:cs typeface="Times New Roman" panose="02020603050405020304" pitchFamily="18" charset="0"/>
                </a:rPr>
                <a:t>OFFICE OF THE</a:t>
              </a:r>
            </a:p>
          </p:txBody>
        </p:sp>
        <p:sp>
          <p:nvSpPr>
            <p:cNvPr id="12" name="TextBox 11">
              <a:extLst>
                <a:ext uri="{FF2B5EF4-FFF2-40B4-BE49-F238E27FC236}">
                  <a16:creationId xmlns:a16="http://schemas.microsoft.com/office/drawing/2014/main" id="{B2A9E0A1-7231-47F2-8D67-24CB2FFF3917}"/>
                </a:ext>
              </a:extLst>
            </p:cNvPr>
            <p:cNvSpPr txBox="1"/>
            <p:nvPr userDrawn="1"/>
          </p:nvSpPr>
          <p:spPr>
            <a:xfrm>
              <a:off x="1299741" y="6344859"/>
              <a:ext cx="5708679" cy="213585"/>
            </a:xfrm>
            <a:prstGeom prst="rect">
              <a:avLst/>
            </a:prstGeom>
            <a:noFill/>
          </p:spPr>
          <p:txBody>
            <a:bodyPr wrap="square" rtlCol="0">
              <a:spAutoFit/>
            </a:bodyPr>
            <a:lstStyle/>
            <a:p>
              <a:r>
                <a:rPr lang="en-US" sz="788" b="1" spc="225" dirty="0">
                  <a:solidFill>
                    <a:srgbClr val="00277E"/>
                  </a:solidFill>
                  <a:latin typeface="Times New Roman" panose="02020603050405020304" pitchFamily="18" charset="0"/>
                  <a:cs typeface="Times New Roman" panose="02020603050405020304" pitchFamily="18" charset="0"/>
                </a:rPr>
                <a:t>ASSISTANT SECRETARY FOR HEALTH</a:t>
              </a:r>
            </a:p>
          </p:txBody>
        </p:sp>
        <p:pic>
          <p:nvPicPr>
            <p:cNvPr id="13" name="Picture 12"/>
            <p:cNvPicPr>
              <a:picLocks noChangeAspect="1"/>
            </p:cNvPicPr>
            <p:nvPr userDrawn="1"/>
          </p:nvPicPr>
          <p:blipFill>
            <a:blip r:embed="rId3"/>
            <a:stretch>
              <a:fillRect/>
            </a:stretch>
          </p:blipFill>
          <p:spPr>
            <a:xfrm>
              <a:off x="450938" y="5980023"/>
              <a:ext cx="729672" cy="729672"/>
            </a:xfrm>
            <a:prstGeom prst="rect">
              <a:avLst/>
            </a:prstGeom>
          </p:spPr>
        </p:pic>
      </p:grpSp>
    </p:spTree>
    <p:extLst>
      <p:ext uri="{BB962C8B-B14F-4D97-AF65-F5344CB8AC3E}">
        <p14:creationId xmlns:p14="http://schemas.microsoft.com/office/powerpoint/2010/main" val="204511484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365377"/>
            <a:ext cx="7772400" cy="1470025"/>
          </a:xfrm>
        </p:spPr>
        <p:txBody>
          <a:bodyPr>
            <a:normAutofit/>
          </a:bodyPr>
          <a:lstStyle>
            <a:lvl1pPr algn="ctr">
              <a:defRPr sz="2400" b="1">
                <a:solidFill>
                  <a:srgbClr val="102B62"/>
                </a:solidFill>
              </a:defRPr>
            </a:lvl1pPr>
          </a:lstStyle>
          <a:p>
            <a:r>
              <a:rPr lang="en-US" dirty="0"/>
              <a:t>Program Reviews</a:t>
            </a:r>
            <a:br>
              <a:rPr lang="en-US" dirty="0"/>
            </a:br>
            <a:r>
              <a:rPr lang="en-US" dirty="0"/>
              <a:t>Meeting Context</a:t>
            </a:r>
          </a:p>
        </p:txBody>
      </p:sp>
      <p:sp>
        <p:nvSpPr>
          <p:cNvPr id="3" name="Subtitle 2"/>
          <p:cNvSpPr>
            <a:spLocks noGrp="1"/>
          </p:cNvSpPr>
          <p:nvPr>
            <p:ph type="subTitle" idx="1" hasCustomPrompt="1"/>
          </p:nvPr>
        </p:nvSpPr>
        <p:spPr>
          <a:xfrm>
            <a:off x="1371600" y="4718594"/>
            <a:ext cx="6400800" cy="1752600"/>
          </a:xfrm>
        </p:spPr>
        <p:txBody>
          <a:bodyPr>
            <a:normAutofit/>
          </a:bodyPr>
          <a:lstStyle>
            <a:lvl1pPr marL="0" indent="0" algn="ctr">
              <a:buNone/>
              <a:defRPr sz="1800" b="0" baseline="0">
                <a:solidFill>
                  <a:srgbClr val="102B62"/>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Susan Moskosky, MS, WHNP-BC</a:t>
            </a:r>
          </a:p>
          <a:p>
            <a:r>
              <a:rPr lang="en-US" dirty="0"/>
              <a:t>Deputy Director, OPA</a:t>
            </a:r>
          </a:p>
          <a:p>
            <a:r>
              <a:rPr lang="en-US" dirty="0"/>
              <a:t>August 14, 2018</a:t>
            </a:r>
          </a:p>
        </p:txBody>
      </p:sp>
      <p:pic>
        <p:nvPicPr>
          <p:cNvPr id="7" name="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934201" y="397218"/>
            <a:ext cx="1968549" cy="1133132"/>
          </a:xfrm>
          <a:prstGeom prst="rect">
            <a:avLst/>
          </a:prstGeom>
        </p:spPr>
      </p:pic>
      <p:pic>
        <p:nvPicPr>
          <p:cNvPr id="9" name="Picture 8" descr="Department of Health and Human Services logo"/>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8600" y="88900"/>
            <a:ext cx="1219200" cy="1625600"/>
          </a:xfrm>
          <a:prstGeom prst="rect">
            <a:avLst/>
          </a:prstGeom>
        </p:spPr>
      </p:pic>
      <p:pic>
        <p:nvPicPr>
          <p:cNvPr id="10" name="Picture 9" descr="Assistant Secretary for Preparedness and Response logo"/>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934201" y="584201"/>
            <a:ext cx="1968549" cy="655467"/>
          </a:xfrm>
          <a:prstGeom prst="rect">
            <a:avLst/>
          </a:prstGeom>
        </p:spPr>
      </p:pic>
      <p:pic>
        <p:nvPicPr>
          <p:cNvPr id="11" name="Picture 10"/>
          <p:cNvPicPr>
            <a:picLocks noChangeAspect="1"/>
          </p:cNvPicPr>
          <p:nvPr/>
        </p:nvPicPr>
        <p:blipFill>
          <a:blip r:embed="rId5"/>
          <a:stretch>
            <a:fillRect/>
          </a:stretch>
        </p:blipFill>
        <p:spPr>
          <a:xfrm>
            <a:off x="1" y="3"/>
            <a:ext cx="9197885" cy="1636005"/>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a:effectLst>
            <a:outerShdw blurRad="50800" dist="38100" dir="8100000" algn="tr" rotWithShape="0">
              <a:prstClr val="black">
                <a:alpha val="40000"/>
              </a:prstClr>
            </a:outerShdw>
          </a:effectLst>
        </p:spPr>
      </p:pic>
      <p:pic>
        <p:nvPicPr>
          <p:cNvPr id="12" name="Picture 11"/>
          <p:cNvPicPr>
            <a:picLocks noChangeAspect="1"/>
          </p:cNvPicPr>
          <p:nvPr/>
        </p:nvPicPr>
        <p:blipFill>
          <a:blip r:embed="rId6"/>
          <a:stretch>
            <a:fillRect/>
          </a:stretch>
        </p:blipFill>
        <p:spPr>
          <a:xfrm>
            <a:off x="386631" y="100837"/>
            <a:ext cx="1389526" cy="1844681"/>
          </a:xfrm>
          <a:prstGeom prst="rect">
            <a:avLst/>
          </a:prstGeom>
          <a:effectLst>
            <a:outerShdw blurRad="50800" dist="38100" dir="8100000" algn="tr" rotWithShape="0">
              <a:prstClr val="black">
                <a:alpha val="40000"/>
              </a:prstClr>
            </a:outerShdw>
          </a:effectLst>
        </p:spPr>
      </p:pic>
      <p:sp>
        <p:nvSpPr>
          <p:cNvPr id="13" name="Title 1"/>
          <p:cNvSpPr txBox="1">
            <a:spLocks/>
          </p:cNvSpPr>
          <p:nvPr/>
        </p:nvSpPr>
        <p:spPr>
          <a:xfrm>
            <a:off x="1447801" y="378246"/>
            <a:ext cx="7851422" cy="1567272"/>
          </a:xfrm>
          <a:prstGeom prst="rect">
            <a:avLst/>
          </a:prstGeom>
        </p:spPr>
        <p:txBody>
          <a:bodyPr vert="horz" lIns="121920" tIns="60960" rIns="121920" bIns="6096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defTabSz="609570">
              <a:defRPr/>
            </a:pPr>
            <a:r>
              <a:rPr lang="en-US" sz="1500" spc="400" dirty="0">
                <a:solidFill>
                  <a:prstClr val="white"/>
                </a:solidFill>
                <a:effectLst>
                  <a:outerShdw blurRad="38100" dist="38100" dir="2700000" algn="tl">
                    <a:srgbClr val="000000">
                      <a:alpha val="43137"/>
                    </a:srgbClr>
                  </a:outerShdw>
                </a:effectLst>
                <a:latin typeface="Times New Roman" panose="02020603050405020304" pitchFamily="18" charset="0"/>
                <a:ea typeface="Tahoma" panose="020B0604030504040204" pitchFamily="34" charset="0"/>
                <a:cs typeface="Times New Roman" panose="02020603050405020304" pitchFamily="18" charset="0"/>
              </a:rPr>
              <a:t>OFFICE OF THE ASSISTANT SECRETARY FOR HEALTH</a:t>
            </a:r>
          </a:p>
        </p:txBody>
      </p:sp>
      <p:pic>
        <p:nvPicPr>
          <p:cNvPr id="6" name="Picture 5"/>
          <p:cNvPicPr>
            <a:picLocks noChangeAspect="1"/>
          </p:cNvPicPr>
          <p:nvPr userDrawn="1"/>
        </p:nvPicPr>
        <p:blipFill>
          <a:blip r:embed="rId7"/>
          <a:stretch>
            <a:fillRect/>
          </a:stretch>
        </p:blipFill>
        <p:spPr>
          <a:xfrm>
            <a:off x="7171855" y="4512624"/>
            <a:ext cx="1476536" cy="1968715"/>
          </a:xfrm>
          <a:prstGeom prst="rect">
            <a:avLst/>
          </a:prstGeom>
        </p:spPr>
      </p:pic>
    </p:spTree>
    <p:extLst>
      <p:ext uri="{BB962C8B-B14F-4D97-AF65-F5344CB8AC3E}">
        <p14:creationId xmlns:p14="http://schemas.microsoft.com/office/powerpoint/2010/main" val="227815267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2100" b="1" baseline="0">
                <a:solidFill>
                  <a:srgbClr val="102B62"/>
                </a:solidFill>
              </a:defRPr>
            </a:lvl1pPr>
          </a:lstStyle>
          <a:p>
            <a:r>
              <a:rPr lang="en-US" dirty="0"/>
              <a:t>Meeting Purpose and Goals</a:t>
            </a:r>
          </a:p>
        </p:txBody>
      </p:sp>
      <p:sp>
        <p:nvSpPr>
          <p:cNvPr id="3" name="Content Placeholder 2"/>
          <p:cNvSpPr>
            <a:spLocks noGrp="1"/>
          </p:cNvSpPr>
          <p:nvPr>
            <p:ph idx="1" hasCustomPrompt="1"/>
          </p:nvPr>
        </p:nvSpPr>
        <p:spPr>
          <a:xfrm>
            <a:off x="457200" y="1498602"/>
            <a:ext cx="8229600" cy="4368799"/>
          </a:xfrm>
        </p:spPr>
        <p:txBody>
          <a:bodyPr/>
          <a:lstStyle>
            <a:lvl1pPr marL="342892" indent="-342892">
              <a:buSzPct val="125000"/>
              <a:buFont typeface="Arial" panose="020B0604020202020204" pitchFamily="34" charset="0"/>
              <a:buChar char="•"/>
              <a:defRPr sz="1650">
                <a:solidFill>
                  <a:srgbClr val="102B62"/>
                </a:solidFill>
              </a:defRPr>
            </a:lvl1pPr>
            <a:lvl2pPr marL="742931" indent="-285743">
              <a:buFont typeface="Wingdings" panose="05000000000000000000" pitchFamily="2" charset="2"/>
              <a:buChar char="§"/>
              <a:defRPr sz="1500" baseline="0">
                <a:solidFill>
                  <a:srgbClr val="102B62"/>
                </a:solidFill>
              </a:defRPr>
            </a:lvl2pPr>
            <a:lvl3pPr marL="914378" indent="0">
              <a:buFont typeface="Wingdings" panose="05000000000000000000" pitchFamily="2" charset="2"/>
              <a:buNone/>
              <a:defRPr sz="1350" baseline="0">
                <a:solidFill>
                  <a:srgbClr val="102B62"/>
                </a:solidFill>
              </a:defRPr>
            </a:lvl3pPr>
          </a:lstStyle>
          <a:p>
            <a:pPr lvl="0"/>
            <a:r>
              <a:rPr lang="en-US" dirty="0"/>
              <a:t>Purpose</a:t>
            </a:r>
          </a:p>
          <a:p>
            <a:pPr lvl="2"/>
            <a:r>
              <a:rPr lang="en-US" dirty="0"/>
              <a:t>To provide Title X program review stakeholders with information to support uniform implementation of Title X program reviews</a:t>
            </a:r>
          </a:p>
          <a:p>
            <a:pPr lvl="2"/>
            <a:endParaRPr lang="en-US" dirty="0"/>
          </a:p>
          <a:p>
            <a:pPr lvl="0"/>
            <a:r>
              <a:rPr lang="en-US" dirty="0"/>
              <a:t>Goals</a:t>
            </a:r>
          </a:p>
          <a:p>
            <a:pPr lvl="1"/>
            <a:r>
              <a:rPr lang="en-US" dirty="0"/>
              <a:t>Enhance consultant capacity to implement program review tool</a:t>
            </a:r>
          </a:p>
          <a:p>
            <a:pPr lvl="1"/>
            <a:r>
              <a:rPr lang="en-US" dirty="0"/>
              <a:t>Provide tools and support to implement </a:t>
            </a:r>
          </a:p>
          <a:p>
            <a:pPr lvl="2"/>
            <a:endParaRPr lang="en-US" dirty="0"/>
          </a:p>
          <a:p>
            <a:pPr lvl="2"/>
            <a:endParaRPr lang="en-US" dirty="0"/>
          </a:p>
        </p:txBody>
      </p:sp>
      <p:sp>
        <p:nvSpPr>
          <p:cNvPr id="8" name="Slide Number Placeholder 5"/>
          <p:cNvSpPr txBox="1">
            <a:spLocks/>
          </p:cNvSpPr>
          <p:nvPr userDrawn="1"/>
        </p:nvSpPr>
        <p:spPr>
          <a:xfrm>
            <a:off x="8229600" y="6375401"/>
            <a:ext cx="533400" cy="259316"/>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85E4B45-3C0D-4DB7-A4A8-89FEB5CAB5B2}" type="slidenum">
              <a:rPr lang="en-US" sz="1000" smtClean="0">
                <a:solidFill>
                  <a:prstClr val="white"/>
                </a:solidFill>
              </a:rPr>
              <a:pPr/>
              <a:t>‹#›</a:t>
            </a:fld>
            <a:endParaRPr lang="en-US" sz="1000" dirty="0">
              <a:solidFill>
                <a:prstClr val="white"/>
              </a:solidFill>
            </a:endParaRPr>
          </a:p>
        </p:txBody>
      </p:sp>
      <p:cxnSp>
        <p:nvCxnSpPr>
          <p:cNvPr id="6" name="Straight Connector 5"/>
          <p:cNvCxnSpPr/>
          <p:nvPr userDrawn="1"/>
        </p:nvCxnSpPr>
        <p:spPr>
          <a:xfrm>
            <a:off x="338204" y="5913720"/>
            <a:ext cx="8430016" cy="0"/>
          </a:xfrm>
          <a:prstGeom prst="line">
            <a:avLst/>
          </a:prstGeom>
          <a:ln w="28575">
            <a:solidFill>
              <a:srgbClr val="001D78"/>
            </a:solidFill>
          </a:ln>
          <a:effectLst/>
        </p:spPr>
        <p:style>
          <a:lnRef idx="3">
            <a:schemeClr val="accent5"/>
          </a:lnRef>
          <a:fillRef idx="0">
            <a:schemeClr val="accent5"/>
          </a:fillRef>
          <a:effectRef idx="2">
            <a:schemeClr val="accent5"/>
          </a:effectRef>
          <a:fontRef idx="minor">
            <a:schemeClr val="tx1"/>
          </a:fontRef>
        </p:style>
      </p:cxnSp>
      <p:grpSp>
        <p:nvGrpSpPr>
          <p:cNvPr id="4" name="Group 3"/>
          <p:cNvGrpSpPr/>
          <p:nvPr userDrawn="1"/>
        </p:nvGrpSpPr>
        <p:grpSpPr>
          <a:xfrm>
            <a:off x="366196" y="5980023"/>
            <a:ext cx="4918112" cy="729672"/>
            <a:chOff x="450938" y="5980023"/>
            <a:chExt cx="6557482" cy="729672"/>
          </a:xfrm>
        </p:grpSpPr>
        <p:sp>
          <p:nvSpPr>
            <p:cNvPr id="13" name="TextBox 12">
              <a:extLst>
                <a:ext uri="{FF2B5EF4-FFF2-40B4-BE49-F238E27FC236}">
                  <a16:creationId xmlns:a16="http://schemas.microsoft.com/office/drawing/2014/main" id="{02A808B7-C663-444D-8554-2EB12485EF0B}"/>
                </a:ext>
              </a:extLst>
            </p:cNvPr>
            <p:cNvSpPr txBox="1"/>
            <p:nvPr userDrawn="1"/>
          </p:nvSpPr>
          <p:spPr>
            <a:xfrm>
              <a:off x="1304933" y="6152058"/>
              <a:ext cx="2817427" cy="184666"/>
            </a:xfrm>
            <a:prstGeom prst="rect">
              <a:avLst/>
            </a:prstGeom>
            <a:noFill/>
          </p:spPr>
          <p:txBody>
            <a:bodyPr wrap="square" rtlCol="0">
              <a:spAutoFit/>
            </a:bodyPr>
            <a:lstStyle/>
            <a:p>
              <a:r>
                <a:rPr lang="en-US" sz="600" spc="450" dirty="0">
                  <a:solidFill>
                    <a:srgbClr val="00277E"/>
                  </a:solidFill>
                  <a:latin typeface="Times New Roman" panose="02020603050405020304" pitchFamily="18" charset="0"/>
                  <a:cs typeface="Times New Roman" panose="02020603050405020304" pitchFamily="18" charset="0"/>
                </a:rPr>
                <a:t>OFFICE OF THE</a:t>
              </a:r>
            </a:p>
          </p:txBody>
        </p:sp>
        <p:sp>
          <p:nvSpPr>
            <p:cNvPr id="14" name="TextBox 13">
              <a:extLst>
                <a:ext uri="{FF2B5EF4-FFF2-40B4-BE49-F238E27FC236}">
                  <a16:creationId xmlns:a16="http://schemas.microsoft.com/office/drawing/2014/main" id="{B2A9E0A1-7231-47F2-8D67-24CB2FFF3917}"/>
                </a:ext>
              </a:extLst>
            </p:cNvPr>
            <p:cNvSpPr txBox="1"/>
            <p:nvPr userDrawn="1"/>
          </p:nvSpPr>
          <p:spPr>
            <a:xfrm>
              <a:off x="1299741" y="6344859"/>
              <a:ext cx="5708679" cy="213585"/>
            </a:xfrm>
            <a:prstGeom prst="rect">
              <a:avLst/>
            </a:prstGeom>
            <a:noFill/>
          </p:spPr>
          <p:txBody>
            <a:bodyPr wrap="square" rtlCol="0">
              <a:spAutoFit/>
            </a:bodyPr>
            <a:lstStyle/>
            <a:p>
              <a:r>
                <a:rPr lang="en-US" sz="788" b="1" spc="225" dirty="0">
                  <a:solidFill>
                    <a:srgbClr val="00277E"/>
                  </a:solidFill>
                  <a:latin typeface="Times New Roman" panose="02020603050405020304" pitchFamily="18" charset="0"/>
                  <a:cs typeface="Times New Roman" panose="02020603050405020304" pitchFamily="18" charset="0"/>
                </a:rPr>
                <a:t>ASSISTANT SECRETARY FOR HEALTH</a:t>
              </a:r>
            </a:p>
          </p:txBody>
        </p:sp>
        <p:pic>
          <p:nvPicPr>
            <p:cNvPr id="5" name="Picture 4"/>
            <p:cNvPicPr>
              <a:picLocks noChangeAspect="1"/>
            </p:cNvPicPr>
            <p:nvPr userDrawn="1"/>
          </p:nvPicPr>
          <p:blipFill>
            <a:blip r:embed="rId2"/>
            <a:stretch>
              <a:fillRect/>
            </a:stretch>
          </p:blipFill>
          <p:spPr>
            <a:xfrm>
              <a:off x="450938" y="5980023"/>
              <a:ext cx="729672" cy="729672"/>
            </a:xfrm>
            <a:prstGeom prst="rect">
              <a:avLst/>
            </a:prstGeom>
          </p:spPr>
        </p:pic>
      </p:gr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25034" y="6189143"/>
            <a:ext cx="1243186" cy="409632"/>
          </a:xfrm>
          <a:prstGeom prst="rect">
            <a:avLst/>
          </a:prstGeom>
        </p:spPr>
      </p:pic>
    </p:spTree>
    <p:extLst>
      <p:ext uri="{BB962C8B-B14F-4D97-AF65-F5344CB8AC3E}">
        <p14:creationId xmlns:p14="http://schemas.microsoft.com/office/powerpoint/2010/main" val="39327017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pSp>
        <p:nvGrpSpPr>
          <p:cNvPr id="8" name="Group 7" title="NASTAD Logo"/>
          <p:cNvGrpSpPr/>
          <p:nvPr userDrawn="1"/>
        </p:nvGrpSpPr>
        <p:grpSpPr>
          <a:xfrm>
            <a:off x="0" y="6329965"/>
            <a:ext cx="9144000" cy="528035"/>
            <a:chOff x="-2631" y="6328845"/>
            <a:chExt cx="9144000" cy="528034"/>
          </a:xfrm>
        </p:grpSpPr>
        <p:sp>
          <p:nvSpPr>
            <p:cNvPr id="9" name="Rectangle 8"/>
            <p:cNvSpPr/>
            <p:nvPr userDrawn="1"/>
          </p:nvSpPr>
          <p:spPr>
            <a:xfrm>
              <a:off x="-2631" y="6328845"/>
              <a:ext cx="9144000" cy="528034"/>
            </a:xfrm>
            <a:prstGeom prst="rect">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86200" y="6454888"/>
              <a:ext cx="1371600" cy="334092"/>
            </a:xfrm>
            <a:prstGeom prst="rect">
              <a:avLst/>
            </a:prstGeom>
          </p:spPr>
        </p:pic>
      </p:grpSp>
      <p:sp>
        <p:nvSpPr>
          <p:cNvPr id="3" name="Content Placeholder 2"/>
          <p:cNvSpPr>
            <a:spLocks noGrp="1"/>
          </p:cNvSpPr>
          <p:nvPr>
            <p:ph sz="half" idx="1"/>
          </p:nvPr>
        </p:nvSpPr>
        <p:spPr>
          <a:xfrm>
            <a:off x="628650" y="1465700"/>
            <a:ext cx="3886200" cy="4351339"/>
          </a:xfrm>
          <a:prstGeom prst="rect">
            <a:avLst/>
          </a:prstGeo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465700"/>
            <a:ext cx="3886200" cy="4351339"/>
          </a:xfrm>
          <a:prstGeom prst="rect">
            <a:avLst/>
          </a:prstGeo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B15D044-B35F-4A77-B573-9EB4C86BF88C}" type="slidenum">
              <a:rPr lang="en-US" smtClean="0"/>
              <a:t>‹#›</a:t>
            </a:fld>
            <a:endParaRPr lang="en-US" dirty="0"/>
          </a:p>
        </p:txBody>
      </p:sp>
      <p:sp>
        <p:nvSpPr>
          <p:cNvPr id="11" name="Date Placeholder 3"/>
          <p:cNvSpPr>
            <a:spLocks noGrp="1"/>
          </p:cNvSpPr>
          <p:nvPr>
            <p:ph type="dt" sz="half" idx="10"/>
          </p:nvPr>
        </p:nvSpPr>
        <p:spPr>
          <a:xfrm>
            <a:off x="623888" y="6492880"/>
            <a:ext cx="2057400" cy="365125"/>
          </a:xfrm>
          <a:prstGeom prst="rect">
            <a:avLst/>
          </a:prstGeom>
        </p:spPr>
        <p:txBody>
          <a:bodyPr/>
          <a:lstStyle>
            <a:lvl1pPr>
              <a:defRPr lang="en-US" sz="1200" kern="1200" dirty="0">
                <a:solidFill>
                  <a:schemeClr val="tx1">
                    <a:tint val="75000"/>
                  </a:schemeClr>
                </a:solidFill>
                <a:latin typeface="+mn-lt"/>
                <a:ea typeface="+mn-ea"/>
                <a:cs typeface="+mn-cs"/>
              </a:defRPr>
            </a:lvl1pPr>
          </a:lstStyle>
          <a:p>
            <a:endParaRPr lang="en-US" dirty="0"/>
          </a:p>
        </p:txBody>
      </p:sp>
      <p:sp>
        <p:nvSpPr>
          <p:cNvPr id="12" name="Title 1"/>
          <p:cNvSpPr>
            <a:spLocks noGrp="1"/>
          </p:cNvSpPr>
          <p:nvPr>
            <p:ph type="title" hasCustomPrompt="1"/>
          </p:nvPr>
        </p:nvSpPr>
        <p:spPr>
          <a:xfrm>
            <a:off x="823281" y="365127"/>
            <a:ext cx="7497442" cy="643175"/>
          </a:xfrm>
          <a:prstGeom prst="rect">
            <a:avLst/>
          </a:prstGeom>
        </p:spPr>
        <p:txBody>
          <a:bodyPr/>
          <a:lstStyle>
            <a:lvl1pPr algn="ctr">
              <a:defRPr baseline="0">
                <a:solidFill>
                  <a:srgbClr val="262626"/>
                </a:solidFill>
              </a:defRPr>
            </a:lvl1pPr>
          </a:lstStyle>
          <a:p>
            <a:r>
              <a:rPr lang="en-US" dirty="0"/>
              <a:t>TITLE HERE</a:t>
            </a:r>
          </a:p>
        </p:txBody>
      </p:sp>
      <p:cxnSp>
        <p:nvCxnSpPr>
          <p:cNvPr id="13" name="Straight Connector 12" descr="Slide Title Footer Bar" title="Slide Title Footer Bar"/>
          <p:cNvCxnSpPr/>
          <p:nvPr userDrawn="1"/>
        </p:nvCxnSpPr>
        <p:spPr>
          <a:xfrm>
            <a:off x="820651" y="1008300"/>
            <a:ext cx="7497441" cy="0"/>
          </a:xfrm>
          <a:prstGeom prst="line">
            <a:avLst/>
          </a:prstGeom>
          <a:ln w="28575">
            <a:solidFill>
              <a:srgbClr val="008FC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593989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2100" b="1">
                <a:solidFill>
                  <a:srgbClr val="102B62"/>
                </a:solidFill>
              </a:defRPr>
            </a:lvl1pPr>
          </a:lstStyle>
          <a:p>
            <a:r>
              <a:rPr lang="en-US" dirty="0"/>
              <a:t>DIFFERENT TITLE PER SLIDE, ARIAL 28 PT</a:t>
            </a:r>
          </a:p>
        </p:txBody>
      </p:sp>
      <p:sp>
        <p:nvSpPr>
          <p:cNvPr id="3" name="Content Placeholder 2"/>
          <p:cNvSpPr>
            <a:spLocks noGrp="1"/>
          </p:cNvSpPr>
          <p:nvPr>
            <p:ph sz="half" idx="1"/>
          </p:nvPr>
        </p:nvSpPr>
        <p:spPr>
          <a:xfrm>
            <a:off x="457200" y="1498600"/>
            <a:ext cx="4038600" cy="4368800"/>
          </a:xfrm>
        </p:spPr>
        <p:txBody>
          <a:bodyPr/>
          <a:lstStyle>
            <a:lvl1pPr marL="342892" indent="-342892">
              <a:buFont typeface="Arial" panose="020B0604020202020204" pitchFamily="34" charset="0"/>
              <a:buChar char="•"/>
              <a:defRPr sz="1650">
                <a:solidFill>
                  <a:srgbClr val="102B62"/>
                </a:solidFill>
              </a:defRPr>
            </a:lvl1pPr>
            <a:lvl2pPr marL="742931" indent="-285743">
              <a:buFont typeface="Wingdings" panose="05000000000000000000" pitchFamily="2" charset="2"/>
              <a:buChar char="§"/>
              <a:defRPr sz="1500">
                <a:solidFill>
                  <a:srgbClr val="102B62"/>
                </a:solidFill>
              </a:defRPr>
            </a:lvl2pPr>
            <a:lvl3pPr marL="1142972" indent="-228594">
              <a:buFont typeface="Wingdings" panose="05000000000000000000" pitchFamily="2" charset="2"/>
              <a:buChar char="ü"/>
              <a:defRPr sz="1350">
                <a:solidFill>
                  <a:srgbClr val="102B62"/>
                </a:solidFill>
              </a:defRPr>
            </a:lvl3pPr>
            <a:lvl4pPr>
              <a:defRPr sz="1800">
                <a:solidFill>
                  <a:srgbClr val="002060"/>
                </a:solidFill>
              </a:defRPr>
            </a:lvl4pPr>
            <a:lvl5pPr>
              <a:defRPr sz="1800">
                <a:solidFill>
                  <a:srgbClr val="002060"/>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4648200" y="1498600"/>
            <a:ext cx="4038600" cy="4368800"/>
          </a:xfrm>
        </p:spPr>
        <p:txBody>
          <a:bodyPr>
            <a:normAutofit/>
          </a:bodyPr>
          <a:lstStyle>
            <a:lvl1pPr marL="342892" indent="-342892" algn="l" defTabSz="914378" rtl="0" eaLnBrk="1" latinLnBrk="0" hangingPunct="1">
              <a:spcBef>
                <a:spcPct val="20000"/>
              </a:spcBef>
              <a:buFont typeface="Arial" panose="020B0604020202020204" pitchFamily="34" charset="0"/>
              <a:buChar char="•"/>
              <a:defRPr lang="en-US" sz="1650" kern="1200" dirty="0" smtClean="0">
                <a:solidFill>
                  <a:srgbClr val="102B62"/>
                </a:solidFill>
                <a:latin typeface="+mn-lt"/>
                <a:ea typeface="+mn-ea"/>
                <a:cs typeface="+mn-cs"/>
              </a:defRPr>
            </a:lvl1pPr>
            <a:lvl2pPr marL="800080" indent="-342892" algn="l" defTabSz="914378" rtl="0" eaLnBrk="1" latinLnBrk="0" hangingPunct="1">
              <a:spcBef>
                <a:spcPct val="20000"/>
              </a:spcBef>
              <a:buFont typeface="Wingdings" panose="05000000000000000000" pitchFamily="2" charset="2"/>
              <a:buChar char="§"/>
              <a:defRPr lang="en-US" sz="1500" kern="1200" dirty="0" smtClean="0">
                <a:solidFill>
                  <a:srgbClr val="102B62"/>
                </a:solidFill>
                <a:latin typeface="+mn-lt"/>
                <a:ea typeface="+mn-ea"/>
                <a:cs typeface="+mn-cs"/>
              </a:defRPr>
            </a:lvl2pPr>
            <a:lvl3pPr marL="1142972" indent="-228594" algn="l" defTabSz="914378" rtl="0" eaLnBrk="1" latinLnBrk="0" hangingPunct="1">
              <a:spcBef>
                <a:spcPct val="20000"/>
              </a:spcBef>
              <a:buFont typeface="Wingdings" panose="05000000000000000000" pitchFamily="2" charset="2"/>
              <a:buChar char="ü"/>
              <a:defRPr lang="en-US" sz="1350" kern="1200" dirty="0" smtClean="0">
                <a:solidFill>
                  <a:srgbClr val="102B62"/>
                </a:solidFill>
                <a:latin typeface="+mn-lt"/>
                <a:ea typeface="+mn-ea"/>
                <a:cs typeface="+mn-cs"/>
              </a:defRPr>
            </a:lvl3pPr>
            <a:lvl4pPr>
              <a:defRPr sz="1800">
                <a:solidFill>
                  <a:srgbClr val="002060"/>
                </a:solidFill>
              </a:defRPr>
            </a:lvl4pPr>
            <a:lvl5pPr>
              <a:defRPr sz="1800">
                <a:solidFill>
                  <a:srgbClr val="002060"/>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9" name="Slide Number Placeholder 5"/>
          <p:cNvSpPr txBox="1">
            <a:spLocks/>
          </p:cNvSpPr>
          <p:nvPr userDrawn="1"/>
        </p:nvSpPr>
        <p:spPr>
          <a:xfrm>
            <a:off x="8229600" y="6375401"/>
            <a:ext cx="533400" cy="259316"/>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85E4B45-3C0D-4DB7-A4A8-89FEB5CAB5B2}" type="slidenum">
              <a:rPr lang="en-US" sz="1000" smtClean="0">
                <a:solidFill>
                  <a:prstClr val="white"/>
                </a:solidFill>
              </a:rPr>
              <a:pPr/>
              <a:t>‹#›</a:t>
            </a:fld>
            <a:endParaRPr lang="en-US" sz="1000" dirty="0">
              <a:solidFill>
                <a:prstClr val="white"/>
              </a:solidFill>
            </a:endParaRPr>
          </a:p>
        </p:txBody>
      </p:sp>
      <p:cxnSp>
        <p:nvCxnSpPr>
          <p:cNvPr id="12" name="Straight Connector 11"/>
          <p:cNvCxnSpPr/>
          <p:nvPr userDrawn="1"/>
        </p:nvCxnSpPr>
        <p:spPr>
          <a:xfrm>
            <a:off x="338204" y="5913720"/>
            <a:ext cx="8430016" cy="0"/>
          </a:xfrm>
          <a:prstGeom prst="line">
            <a:avLst/>
          </a:prstGeom>
          <a:ln w="28575">
            <a:solidFill>
              <a:srgbClr val="001D78"/>
            </a:solidFill>
          </a:ln>
          <a:effectLst/>
        </p:spPr>
        <p:style>
          <a:lnRef idx="3">
            <a:schemeClr val="accent5"/>
          </a:lnRef>
          <a:fillRef idx="0">
            <a:schemeClr val="accent5"/>
          </a:fillRef>
          <a:effectRef idx="2">
            <a:schemeClr val="accent5"/>
          </a:effectRef>
          <a:fontRef idx="minor">
            <a:schemeClr val="tx1"/>
          </a:fontRef>
        </p:style>
      </p:cxnSp>
      <p:grpSp>
        <p:nvGrpSpPr>
          <p:cNvPr id="11" name="Group 10"/>
          <p:cNvGrpSpPr/>
          <p:nvPr userDrawn="1"/>
        </p:nvGrpSpPr>
        <p:grpSpPr>
          <a:xfrm>
            <a:off x="366196" y="5980023"/>
            <a:ext cx="4918112" cy="729672"/>
            <a:chOff x="450938" y="5980023"/>
            <a:chExt cx="6557482" cy="729672"/>
          </a:xfrm>
        </p:grpSpPr>
        <p:sp>
          <p:nvSpPr>
            <p:cNvPr id="13" name="TextBox 12">
              <a:extLst>
                <a:ext uri="{FF2B5EF4-FFF2-40B4-BE49-F238E27FC236}">
                  <a16:creationId xmlns:a16="http://schemas.microsoft.com/office/drawing/2014/main" id="{02A808B7-C663-444D-8554-2EB12485EF0B}"/>
                </a:ext>
              </a:extLst>
            </p:cNvPr>
            <p:cNvSpPr txBox="1"/>
            <p:nvPr userDrawn="1"/>
          </p:nvSpPr>
          <p:spPr>
            <a:xfrm>
              <a:off x="1304933" y="6152058"/>
              <a:ext cx="2817427" cy="184666"/>
            </a:xfrm>
            <a:prstGeom prst="rect">
              <a:avLst/>
            </a:prstGeom>
            <a:noFill/>
          </p:spPr>
          <p:txBody>
            <a:bodyPr wrap="square" rtlCol="0">
              <a:spAutoFit/>
            </a:bodyPr>
            <a:lstStyle/>
            <a:p>
              <a:r>
                <a:rPr lang="en-US" sz="600" spc="450" dirty="0">
                  <a:solidFill>
                    <a:srgbClr val="00277E"/>
                  </a:solidFill>
                  <a:latin typeface="Times New Roman" panose="02020603050405020304" pitchFamily="18" charset="0"/>
                  <a:cs typeface="Times New Roman" panose="02020603050405020304" pitchFamily="18" charset="0"/>
                </a:rPr>
                <a:t>OFFICE OF THE</a:t>
              </a:r>
            </a:p>
          </p:txBody>
        </p:sp>
        <p:sp>
          <p:nvSpPr>
            <p:cNvPr id="16" name="TextBox 15">
              <a:extLst>
                <a:ext uri="{FF2B5EF4-FFF2-40B4-BE49-F238E27FC236}">
                  <a16:creationId xmlns:a16="http://schemas.microsoft.com/office/drawing/2014/main" id="{B2A9E0A1-7231-47F2-8D67-24CB2FFF3917}"/>
                </a:ext>
              </a:extLst>
            </p:cNvPr>
            <p:cNvSpPr txBox="1"/>
            <p:nvPr userDrawn="1"/>
          </p:nvSpPr>
          <p:spPr>
            <a:xfrm>
              <a:off x="1299741" y="6344859"/>
              <a:ext cx="5708679" cy="213585"/>
            </a:xfrm>
            <a:prstGeom prst="rect">
              <a:avLst/>
            </a:prstGeom>
            <a:noFill/>
          </p:spPr>
          <p:txBody>
            <a:bodyPr wrap="square" rtlCol="0">
              <a:spAutoFit/>
            </a:bodyPr>
            <a:lstStyle/>
            <a:p>
              <a:r>
                <a:rPr lang="en-US" sz="788" b="1" spc="225" dirty="0">
                  <a:solidFill>
                    <a:srgbClr val="00277E"/>
                  </a:solidFill>
                  <a:latin typeface="Times New Roman" panose="02020603050405020304" pitchFamily="18" charset="0"/>
                  <a:cs typeface="Times New Roman" panose="02020603050405020304" pitchFamily="18" charset="0"/>
                </a:rPr>
                <a:t>ASSISTANT SECRETARY FOR HEALTH</a:t>
              </a:r>
            </a:p>
          </p:txBody>
        </p:sp>
        <p:pic>
          <p:nvPicPr>
            <p:cNvPr id="17" name="Picture 16"/>
            <p:cNvPicPr>
              <a:picLocks noChangeAspect="1"/>
            </p:cNvPicPr>
            <p:nvPr userDrawn="1"/>
          </p:nvPicPr>
          <p:blipFill>
            <a:blip r:embed="rId2"/>
            <a:stretch>
              <a:fillRect/>
            </a:stretch>
          </p:blipFill>
          <p:spPr>
            <a:xfrm>
              <a:off x="450938" y="5980023"/>
              <a:ext cx="729672" cy="729672"/>
            </a:xfrm>
            <a:prstGeom prst="rect">
              <a:avLst/>
            </a:prstGeom>
          </p:spPr>
        </p:pic>
      </p:grpSp>
    </p:spTree>
    <p:extLst>
      <p:ext uri="{BB962C8B-B14F-4D97-AF65-F5344CB8AC3E}">
        <p14:creationId xmlns:p14="http://schemas.microsoft.com/office/powerpoint/2010/main" val="43775024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2100" b="1">
                <a:solidFill>
                  <a:srgbClr val="102B62"/>
                </a:solidFill>
              </a:defRPr>
            </a:lvl1pPr>
          </a:lstStyle>
          <a:p>
            <a:r>
              <a:rPr lang="en-US" dirty="0"/>
              <a:t>DIFFERENT TITLE PER SLIDE, ARIAL 28 PT</a:t>
            </a:r>
          </a:p>
        </p:txBody>
      </p:sp>
      <p:sp>
        <p:nvSpPr>
          <p:cNvPr id="7" name="Slide Number Placeholder 5"/>
          <p:cNvSpPr txBox="1">
            <a:spLocks/>
          </p:cNvSpPr>
          <p:nvPr/>
        </p:nvSpPr>
        <p:spPr>
          <a:xfrm>
            <a:off x="8229600" y="6375401"/>
            <a:ext cx="533400" cy="259316"/>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85E4B45-3C0D-4DB7-A4A8-89FEB5CAB5B2}" type="slidenum">
              <a:rPr lang="en-US" sz="1000" smtClean="0">
                <a:solidFill>
                  <a:prstClr val="white"/>
                </a:solidFill>
              </a:rPr>
              <a:pPr/>
              <a:t>‹#›</a:t>
            </a:fld>
            <a:endParaRPr lang="en-US" sz="1000" dirty="0">
              <a:solidFill>
                <a:prstClr val="white"/>
              </a:solidFill>
            </a:endParaRPr>
          </a:p>
        </p:txBody>
      </p:sp>
      <p:pic>
        <p:nvPicPr>
          <p:cNvPr id="11" name="Picture 10" descr="Assistant Secretary for Preparedness and Response logo"/>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04800" y="6273800"/>
            <a:ext cx="1220532" cy="406400"/>
          </a:xfrm>
          <a:prstGeom prst="rect">
            <a:avLst/>
          </a:prstGeom>
        </p:spPr>
      </p:pic>
      <p:cxnSp>
        <p:nvCxnSpPr>
          <p:cNvPr id="15" name="Straight Connector 14"/>
          <p:cNvCxnSpPr/>
          <p:nvPr userDrawn="1"/>
        </p:nvCxnSpPr>
        <p:spPr>
          <a:xfrm>
            <a:off x="338204" y="5913720"/>
            <a:ext cx="8430016" cy="0"/>
          </a:xfrm>
          <a:prstGeom prst="line">
            <a:avLst/>
          </a:prstGeom>
          <a:ln w="28575">
            <a:solidFill>
              <a:srgbClr val="001D78"/>
            </a:solidFill>
          </a:ln>
          <a:effectLst/>
        </p:spPr>
        <p:style>
          <a:lnRef idx="3">
            <a:schemeClr val="accent5"/>
          </a:lnRef>
          <a:fillRef idx="0">
            <a:schemeClr val="accent5"/>
          </a:fillRef>
          <a:effectRef idx="2">
            <a:schemeClr val="accent5"/>
          </a:effectRef>
          <a:fontRef idx="minor">
            <a:schemeClr val="tx1"/>
          </a:fontRef>
        </p:style>
      </p:cxnSp>
      <p:grpSp>
        <p:nvGrpSpPr>
          <p:cNvPr id="12" name="Group 11"/>
          <p:cNvGrpSpPr/>
          <p:nvPr userDrawn="1"/>
        </p:nvGrpSpPr>
        <p:grpSpPr>
          <a:xfrm>
            <a:off x="359198" y="5980023"/>
            <a:ext cx="4918112" cy="729672"/>
            <a:chOff x="450938" y="5980023"/>
            <a:chExt cx="6557482" cy="729672"/>
          </a:xfrm>
        </p:grpSpPr>
        <p:sp>
          <p:nvSpPr>
            <p:cNvPr id="13" name="TextBox 12">
              <a:extLst>
                <a:ext uri="{FF2B5EF4-FFF2-40B4-BE49-F238E27FC236}">
                  <a16:creationId xmlns:a16="http://schemas.microsoft.com/office/drawing/2014/main" id="{02A808B7-C663-444D-8554-2EB12485EF0B}"/>
                </a:ext>
              </a:extLst>
            </p:cNvPr>
            <p:cNvSpPr txBox="1"/>
            <p:nvPr userDrawn="1"/>
          </p:nvSpPr>
          <p:spPr>
            <a:xfrm>
              <a:off x="1304933" y="6152058"/>
              <a:ext cx="2817427" cy="184666"/>
            </a:xfrm>
            <a:prstGeom prst="rect">
              <a:avLst/>
            </a:prstGeom>
            <a:noFill/>
          </p:spPr>
          <p:txBody>
            <a:bodyPr wrap="square" rtlCol="0">
              <a:spAutoFit/>
            </a:bodyPr>
            <a:lstStyle/>
            <a:p>
              <a:r>
                <a:rPr lang="en-US" sz="600" spc="450" dirty="0">
                  <a:solidFill>
                    <a:srgbClr val="00277E"/>
                  </a:solidFill>
                  <a:latin typeface="Times New Roman" panose="02020603050405020304" pitchFamily="18" charset="0"/>
                  <a:cs typeface="Times New Roman" panose="02020603050405020304" pitchFamily="18" charset="0"/>
                </a:rPr>
                <a:t>OFFICE OF THE</a:t>
              </a:r>
            </a:p>
          </p:txBody>
        </p:sp>
        <p:sp>
          <p:nvSpPr>
            <p:cNvPr id="14" name="TextBox 13">
              <a:extLst>
                <a:ext uri="{FF2B5EF4-FFF2-40B4-BE49-F238E27FC236}">
                  <a16:creationId xmlns:a16="http://schemas.microsoft.com/office/drawing/2014/main" id="{B2A9E0A1-7231-47F2-8D67-24CB2FFF3917}"/>
                </a:ext>
              </a:extLst>
            </p:cNvPr>
            <p:cNvSpPr txBox="1"/>
            <p:nvPr userDrawn="1"/>
          </p:nvSpPr>
          <p:spPr>
            <a:xfrm>
              <a:off x="1299741" y="6344859"/>
              <a:ext cx="5708679" cy="213585"/>
            </a:xfrm>
            <a:prstGeom prst="rect">
              <a:avLst/>
            </a:prstGeom>
            <a:noFill/>
          </p:spPr>
          <p:txBody>
            <a:bodyPr wrap="square" rtlCol="0">
              <a:spAutoFit/>
            </a:bodyPr>
            <a:lstStyle/>
            <a:p>
              <a:r>
                <a:rPr lang="en-US" sz="788" b="1" spc="225" dirty="0">
                  <a:solidFill>
                    <a:srgbClr val="00277E"/>
                  </a:solidFill>
                  <a:latin typeface="Times New Roman" panose="02020603050405020304" pitchFamily="18" charset="0"/>
                  <a:cs typeface="Times New Roman" panose="02020603050405020304" pitchFamily="18" charset="0"/>
                </a:rPr>
                <a:t>ASSISTANT SECRETARY FOR HEALTH</a:t>
              </a:r>
            </a:p>
          </p:txBody>
        </p:sp>
        <p:pic>
          <p:nvPicPr>
            <p:cNvPr id="16" name="Picture 15"/>
            <p:cNvPicPr>
              <a:picLocks noChangeAspect="1"/>
            </p:cNvPicPr>
            <p:nvPr userDrawn="1"/>
          </p:nvPicPr>
          <p:blipFill>
            <a:blip r:embed="rId3"/>
            <a:stretch>
              <a:fillRect/>
            </a:stretch>
          </p:blipFill>
          <p:spPr>
            <a:xfrm>
              <a:off x="450938" y="5980023"/>
              <a:ext cx="729672" cy="729672"/>
            </a:xfrm>
            <a:prstGeom prst="rect">
              <a:avLst/>
            </a:prstGeom>
          </p:spPr>
        </p:pic>
      </p:grpSp>
    </p:spTree>
    <p:extLst>
      <p:ext uri="{BB962C8B-B14F-4D97-AF65-F5344CB8AC3E}">
        <p14:creationId xmlns:p14="http://schemas.microsoft.com/office/powerpoint/2010/main" val="1653836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Slide Number Placeholder 5"/>
          <p:cNvSpPr txBox="1">
            <a:spLocks/>
          </p:cNvSpPr>
          <p:nvPr/>
        </p:nvSpPr>
        <p:spPr>
          <a:xfrm>
            <a:off x="8229600" y="6375401"/>
            <a:ext cx="533400" cy="259316"/>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85E4B45-3C0D-4DB7-A4A8-89FEB5CAB5B2}" type="slidenum">
              <a:rPr lang="en-US" sz="1000" smtClean="0">
                <a:solidFill>
                  <a:prstClr val="white"/>
                </a:solidFill>
              </a:rPr>
              <a:pPr/>
              <a:t>‹#›</a:t>
            </a:fld>
            <a:endParaRPr lang="en-US" sz="1000" dirty="0">
              <a:solidFill>
                <a:prstClr val="white"/>
              </a:solidFill>
            </a:endParaRPr>
          </a:p>
        </p:txBody>
      </p:sp>
      <p:pic>
        <p:nvPicPr>
          <p:cNvPr id="10" name="Picture 9" descr="Assistant Secretary for Preparedness and Response logo"/>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04800" y="6273800"/>
            <a:ext cx="1220532" cy="406400"/>
          </a:xfrm>
          <a:prstGeom prst="rect">
            <a:avLst/>
          </a:prstGeom>
        </p:spPr>
      </p:pic>
      <p:cxnSp>
        <p:nvCxnSpPr>
          <p:cNvPr id="14" name="Straight Connector 13"/>
          <p:cNvCxnSpPr/>
          <p:nvPr userDrawn="1"/>
        </p:nvCxnSpPr>
        <p:spPr>
          <a:xfrm>
            <a:off x="338204" y="5913720"/>
            <a:ext cx="8430016" cy="0"/>
          </a:xfrm>
          <a:prstGeom prst="line">
            <a:avLst/>
          </a:prstGeom>
          <a:ln w="28575">
            <a:solidFill>
              <a:srgbClr val="001D78"/>
            </a:solidFill>
          </a:ln>
          <a:effectLst/>
        </p:spPr>
        <p:style>
          <a:lnRef idx="3">
            <a:schemeClr val="accent5"/>
          </a:lnRef>
          <a:fillRef idx="0">
            <a:schemeClr val="accent5"/>
          </a:fillRef>
          <a:effectRef idx="2">
            <a:schemeClr val="accent5"/>
          </a:effectRef>
          <a:fontRef idx="minor">
            <a:schemeClr val="tx1"/>
          </a:fontRef>
        </p:style>
      </p:cxnSp>
      <p:grpSp>
        <p:nvGrpSpPr>
          <p:cNvPr id="9" name="Group 8"/>
          <p:cNvGrpSpPr/>
          <p:nvPr userDrawn="1"/>
        </p:nvGrpSpPr>
        <p:grpSpPr>
          <a:xfrm>
            <a:off x="366196" y="5980023"/>
            <a:ext cx="4918112" cy="729672"/>
            <a:chOff x="450938" y="5980023"/>
            <a:chExt cx="6557482" cy="729672"/>
          </a:xfrm>
        </p:grpSpPr>
        <p:sp>
          <p:nvSpPr>
            <p:cNvPr id="11" name="TextBox 10">
              <a:extLst>
                <a:ext uri="{FF2B5EF4-FFF2-40B4-BE49-F238E27FC236}">
                  <a16:creationId xmlns:a16="http://schemas.microsoft.com/office/drawing/2014/main" id="{02A808B7-C663-444D-8554-2EB12485EF0B}"/>
                </a:ext>
              </a:extLst>
            </p:cNvPr>
            <p:cNvSpPr txBox="1"/>
            <p:nvPr userDrawn="1"/>
          </p:nvSpPr>
          <p:spPr>
            <a:xfrm>
              <a:off x="1304933" y="6152058"/>
              <a:ext cx="2817427" cy="184666"/>
            </a:xfrm>
            <a:prstGeom prst="rect">
              <a:avLst/>
            </a:prstGeom>
            <a:noFill/>
          </p:spPr>
          <p:txBody>
            <a:bodyPr wrap="square" rtlCol="0">
              <a:spAutoFit/>
            </a:bodyPr>
            <a:lstStyle/>
            <a:p>
              <a:r>
                <a:rPr lang="en-US" sz="600" spc="450" dirty="0">
                  <a:solidFill>
                    <a:srgbClr val="00277E"/>
                  </a:solidFill>
                  <a:latin typeface="Times New Roman" panose="02020603050405020304" pitchFamily="18" charset="0"/>
                  <a:cs typeface="Times New Roman" panose="02020603050405020304" pitchFamily="18" charset="0"/>
                </a:rPr>
                <a:t>OFFICE OF THE</a:t>
              </a:r>
            </a:p>
          </p:txBody>
        </p:sp>
        <p:sp>
          <p:nvSpPr>
            <p:cNvPr id="12" name="TextBox 11">
              <a:extLst>
                <a:ext uri="{FF2B5EF4-FFF2-40B4-BE49-F238E27FC236}">
                  <a16:creationId xmlns:a16="http://schemas.microsoft.com/office/drawing/2014/main" id="{B2A9E0A1-7231-47F2-8D67-24CB2FFF3917}"/>
                </a:ext>
              </a:extLst>
            </p:cNvPr>
            <p:cNvSpPr txBox="1"/>
            <p:nvPr userDrawn="1"/>
          </p:nvSpPr>
          <p:spPr>
            <a:xfrm>
              <a:off x="1299741" y="6344859"/>
              <a:ext cx="5708679" cy="213585"/>
            </a:xfrm>
            <a:prstGeom prst="rect">
              <a:avLst/>
            </a:prstGeom>
            <a:noFill/>
          </p:spPr>
          <p:txBody>
            <a:bodyPr wrap="square" rtlCol="0">
              <a:spAutoFit/>
            </a:bodyPr>
            <a:lstStyle/>
            <a:p>
              <a:r>
                <a:rPr lang="en-US" sz="788" b="1" spc="225" dirty="0">
                  <a:solidFill>
                    <a:srgbClr val="00277E"/>
                  </a:solidFill>
                  <a:latin typeface="Times New Roman" panose="02020603050405020304" pitchFamily="18" charset="0"/>
                  <a:cs typeface="Times New Roman" panose="02020603050405020304" pitchFamily="18" charset="0"/>
                </a:rPr>
                <a:t>ASSISTANT SECRETARY FOR HEALTH</a:t>
              </a:r>
            </a:p>
          </p:txBody>
        </p:sp>
        <p:pic>
          <p:nvPicPr>
            <p:cNvPr id="13" name="Picture 12"/>
            <p:cNvPicPr>
              <a:picLocks noChangeAspect="1"/>
            </p:cNvPicPr>
            <p:nvPr userDrawn="1"/>
          </p:nvPicPr>
          <p:blipFill>
            <a:blip r:embed="rId3"/>
            <a:stretch>
              <a:fillRect/>
            </a:stretch>
          </p:blipFill>
          <p:spPr>
            <a:xfrm>
              <a:off x="450938" y="5980023"/>
              <a:ext cx="729672" cy="729672"/>
            </a:xfrm>
            <a:prstGeom prst="rect">
              <a:avLst/>
            </a:prstGeom>
          </p:spPr>
        </p:pic>
      </p:grpSp>
    </p:spTree>
    <p:extLst>
      <p:ext uri="{BB962C8B-B14F-4D97-AF65-F5344CB8AC3E}">
        <p14:creationId xmlns:p14="http://schemas.microsoft.com/office/powerpoint/2010/main" val="28758206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grpSp>
        <p:nvGrpSpPr>
          <p:cNvPr id="10" name="Group 9" title="NASTAD Logo"/>
          <p:cNvGrpSpPr/>
          <p:nvPr userDrawn="1"/>
        </p:nvGrpSpPr>
        <p:grpSpPr>
          <a:xfrm>
            <a:off x="0" y="6329965"/>
            <a:ext cx="9144000" cy="528035"/>
            <a:chOff x="-2631" y="6328845"/>
            <a:chExt cx="9144000" cy="528034"/>
          </a:xfrm>
        </p:grpSpPr>
        <p:sp>
          <p:nvSpPr>
            <p:cNvPr id="11" name="Rectangle 10"/>
            <p:cNvSpPr/>
            <p:nvPr userDrawn="1"/>
          </p:nvSpPr>
          <p:spPr>
            <a:xfrm>
              <a:off x="-2631" y="6328845"/>
              <a:ext cx="9144000" cy="528034"/>
            </a:xfrm>
            <a:prstGeom prst="rect">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86200" y="6454888"/>
              <a:ext cx="1371600" cy="334092"/>
            </a:xfrm>
            <a:prstGeom prst="rect">
              <a:avLst/>
            </a:prstGeom>
          </p:spPr>
        </p:pic>
      </p:grpSp>
      <p:sp>
        <p:nvSpPr>
          <p:cNvPr id="3" name="Text Placeholder 2"/>
          <p:cNvSpPr>
            <a:spLocks noGrp="1"/>
          </p:cNvSpPr>
          <p:nvPr>
            <p:ph type="body" idx="1"/>
          </p:nvPr>
        </p:nvSpPr>
        <p:spPr>
          <a:xfrm>
            <a:off x="629842" y="1408788"/>
            <a:ext cx="3868340" cy="823912"/>
          </a:xfrm>
          <a:prstGeom prst="rect">
            <a:avLst/>
          </a:prstGeom>
        </p:spPr>
        <p:txBody>
          <a:bodyPr anchor="b"/>
          <a:lstStyle>
            <a:lvl1pPr marL="0" indent="0">
              <a:buNone/>
              <a:defRPr sz="2400" b="1">
                <a:latin typeface="+mj-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29842" y="2232701"/>
            <a:ext cx="3868340" cy="3684588"/>
          </a:xfrm>
          <a:prstGeom prst="rect">
            <a:avLst/>
          </a:prstGeo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4" y="1408788"/>
            <a:ext cx="3887391" cy="823912"/>
          </a:xfrm>
          <a:prstGeom prst="rect">
            <a:avLst/>
          </a:prstGeom>
        </p:spPr>
        <p:txBody>
          <a:bodyPr anchor="b"/>
          <a:lstStyle>
            <a:lvl1pPr marL="0" indent="0">
              <a:buNone/>
              <a:defRPr sz="2400" b="1">
                <a:latin typeface="+mj-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29154" y="2232701"/>
            <a:ext cx="3887391" cy="3684588"/>
          </a:xfrm>
          <a:prstGeom prst="rect">
            <a:avLst/>
          </a:prstGeo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B15D044-B35F-4A77-B573-9EB4C86BF88C}" type="slidenum">
              <a:rPr lang="en-US" smtClean="0"/>
              <a:t>‹#›</a:t>
            </a:fld>
            <a:endParaRPr lang="en-US" dirty="0"/>
          </a:p>
        </p:txBody>
      </p:sp>
      <p:sp>
        <p:nvSpPr>
          <p:cNvPr id="13" name="Date Placeholder 3"/>
          <p:cNvSpPr>
            <a:spLocks noGrp="1"/>
          </p:cNvSpPr>
          <p:nvPr>
            <p:ph type="dt" sz="half" idx="10"/>
          </p:nvPr>
        </p:nvSpPr>
        <p:spPr>
          <a:xfrm>
            <a:off x="623888" y="6492880"/>
            <a:ext cx="2057400" cy="365125"/>
          </a:xfrm>
          <a:prstGeom prst="rect">
            <a:avLst/>
          </a:prstGeom>
        </p:spPr>
        <p:txBody>
          <a:bodyPr/>
          <a:lstStyle>
            <a:lvl1pPr>
              <a:defRPr lang="en-US" sz="1200" kern="1200" dirty="0">
                <a:solidFill>
                  <a:schemeClr val="tx1">
                    <a:tint val="75000"/>
                  </a:schemeClr>
                </a:solidFill>
                <a:latin typeface="+mn-lt"/>
                <a:ea typeface="+mn-ea"/>
                <a:cs typeface="+mn-cs"/>
              </a:defRPr>
            </a:lvl1pPr>
          </a:lstStyle>
          <a:p>
            <a:endParaRPr lang="en-US" dirty="0"/>
          </a:p>
        </p:txBody>
      </p:sp>
      <p:sp>
        <p:nvSpPr>
          <p:cNvPr id="14" name="Title 1"/>
          <p:cNvSpPr>
            <a:spLocks noGrp="1"/>
          </p:cNvSpPr>
          <p:nvPr>
            <p:ph type="title" hasCustomPrompt="1"/>
          </p:nvPr>
        </p:nvSpPr>
        <p:spPr>
          <a:xfrm>
            <a:off x="823281" y="365127"/>
            <a:ext cx="7497442" cy="643175"/>
          </a:xfrm>
          <a:prstGeom prst="rect">
            <a:avLst/>
          </a:prstGeom>
        </p:spPr>
        <p:txBody>
          <a:bodyPr/>
          <a:lstStyle>
            <a:lvl1pPr algn="ctr">
              <a:defRPr baseline="0">
                <a:solidFill>
                  <a:srgbClr val="262626"/>
                </a:solidFill>
              </a:defRPr>
            </a:lvl1pPr>
          </a:lstStyle>
          <a:p>
            <a:r>
              <a:rPr lang="en-US" dirty="0"/>
              <a:t>TITLE HERE</a:t>
            </a:r>
          </a:p>
        </p:txBody>
      </p:sp>
      <p:cxnSp>
        <p:nvCxnSpPr>
          <p:cNvPr id="15" name="Straight Connector 14" descr="Slide Title Footer Bar" title="Slide Title Footer Bar"/>
          <p:cNvCxnSpPr/>
          <p:nvPr userDrawn="1"/>
        </p:nvCxnSpPr>
        <p:spPr>
          <a:xfrm>
            <a:off x="820651" y="1008300"/>
            <a:ext cx="7497441" cy="0"/>
          </a:xfrm>
          <a:prstGeom prst="line">
            <a:avLst/>
          </a:prstGeom>
          <a:ln w="28575">
            <a:solidFill>
              <a:srgbClr val="008FC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1288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pSp>
        <p:nvGrpSpPr>
          <p:cNvPr id="6" name="Group 5" title="NASTAD Logo"/>
          <p:cNvGrpSpPr/>
          <p:nvPr userDrawn="1"/>
        </p:nvGrpSpPr>
        <p:grpSpPr>
          <a:xfrm>
            <a:off x="0" y="6329965"/>
            <a:ext cx="9144000" cy="528035"/>
            <a:chOff x="-2631" y="6328845"/>
            <a:chExt cx="9144000" cy="528034"/>
          </a:xfrm>
        </p:grpSpPr>
        <p:sp>
          <p:nvSpPr>
            <p:cNvPr id="7" name="Rectangle 6"/>
            <p:cNvSpPr/>
            <p:nvPr userDrawn="1"/>
          </p:nvSpPr>
          <p:spPr>
            <a:xfrm>
              <a:off x="-2631" y="6328845"/>
              <a:ext cx="9144000" cy="528034"/>
            </a:xfrm>
            <a:prstGeom prst="rect">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86200" y="6454888"/>
              <a:ext cx="1371600" cy="334092"/>
            </a:xfrm>
            <a:prstGeom prst="rect">
              <a:avLst/>
            </a:prstGeom>
          </p:spPr>
        </p:pic>
      </p:gr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B15D044-B35F-4A77-B573-9EB4C86BF88C}" type="slidenum">
              <a:rPr lang="en-US" smtClean="0"/>
              <a:t>‹#›</a:t>
            </a:fld>
            <a:endParaRPr lang="en-US" dirty="0"/>
          </a:p>
        </p:txBody>
      </p:sp>
      <p:sp>
        <p:nvSpPr>
          <p:cNvPr id="9" name="Date Placeholder 3"/>
          <p:cNvSpPr>
            <a:spLocks noGrp="1"/>
          </p:cNvSpPr>
          <p:nvPr>
            <p:ph type="dt" sz="half" idx="10"/>
          </p:nvPr>
        </p:nvSpPr>
        <p:spPr>
          <a:xfrm>
            <a:off x="623888" y="6492880"/>
            <a:ext cx="2057400" cy="365125"/>
          </a:xfrm>
          <a:prstGeom prst="rect">
            <a:avLst/>
          </a:prstGeom>
        </p:spPr>
        <p:txBody>
          <a:bodyPr/>
          <a:lstStyle>
            <a:lvl1pPr>
              <a:defRPr lang="en-US" sz="1200" kern="1200" dirty="0">
                <a:solidFill>
                  <a:schemeClr val="tx1">
                    <a:tint val="75000"/>
                  </a:schemeClr>
                </a:solidFill>
                <a:latin typeface="+mn-lt"/>
                <a:ea typeface="+mn-ea"/>
                <a:cs typeface="+mn-cs"/>
              </a:defRPr>
            </a:lvl1pPr>
          </a:lstStyle>
          <a:p>
            <a:endParaRPr lang="en-US" dirty="0"/>
          </a:p>
        </p:txBody>
      </p:sp>
      <p:sp>
        <p:nvSpPr>
          <p:cNvPr id="10" name="Title 1"/>
          <p:cNvSpPr>
            <a:spLocks noGrp="1"/>
          </p:cNvSpPr>
          <p:nvPr>
            <p:ph type="title" hasCustomPrompt="1"/>
          </p:nvPr>
        </p:nvSpPr>
        <p:spPr>
          <a:xfrm>
            <a:off x="823281" y="365127"/>
            <a:ext cx="7497442" cy="643175"/>
          </a:xfrm>
          <a:prstGeom prst="rect">
            <a:avLst/>
          </a:prstGeom>
        </p:spPr>
        <p:txBody>
          <a:bodyPr/>
          <a:lstStyle>
            <a:lvl1pPr algn="ctr">
              <a:defRPr baseline="0">
                <a:solidFill>
                  <a:srgbClr val="262626"/>
                </a:solidFill>
              </a:defRPr>
            </a:lvl1pPr>
          </a:lstStyle>
          <a:p>
            <a:r>
              <a:rPr lang="en-US" dirty="0"/>
              <a:t>TITLE HERE</a:t>
            </a:r>
          </a:p>
        </p:txBody>
      </p:sp>
      <p:cxnSp>
        <p:nvCxnSpPr>
          <p:cNvPr id="11" name="Straight Connector 10" descr="Slide Title Footer Bar" title="Slide Title Footer Bar"/>
          <p:cNvCxnSpPr/>
          <p:nvPr userDrawn="1"/>
        </p:nvCxnSpPr>
        <p:spPr>
          <a:xfrm>
            <a:off x="820651" y="1008300"/>
            <a:ext cx="7497441" cy="0"/>
          </a:xfrm>
          <a:prstGeom prst="line">
            <a:avLst/>
          </a:prstGeom>
          <a:ln w="28575">
            <a:solidFill>
              <a:srgbClr val="008FC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98734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grpSp>
        <p:nvGrpSpPr>
          <p:cNvPr id="8" name="Group 7" title="NASTAD Logo"/>
          <p:cNvGrpSpPr/>
          <p:nvPr userDrawn="1"/>
        </p:nvGrpSpPr>
        <p:grpSpPr>
          <a:xfrm>
            <a:off x="0" y="6329965"/>
            <a:ext cx="9144000" cy="528035"/>
            <a:chOff x="-2631" y="6328845"/>
            <a:chExt cx="9144000" cy="528034"/>
          </a:xfrm>
        </p:grpSpPr>
        <p:sp>
          <p:nvSpPr>
            <p:cNvPr id="9" name="Rectangle 8"/>
            <p:cNvSpPr/>
            <p:nvPr userDrawn="1"/>
          </p:nvSpPr>
          <p:spPr>
            <a:xfrm>
              <a:off x="-2631" y="6328845"/>
              <a:ext cx="9144000" cy="528034"/>
            </a:xfrm>
            <a:prstGeom prst="rect">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86200" y="6454888"/>
              <a:ext cx="1371600" cy="334092"/>
            </a:xfrm>
            <a:prstGeom prst="rect">
              <a:avLst/>
            </a:prstGeom>
          </p:spPr>
        </p:pic>
      </p:grpSp>
      <p:sp>
        <p:nvSpPr>
          <p:cNvPr id="3" name="Content Placeholder 2"/>
          <p:cNvSpPr>
            <a:spLocks noGrp="1"/>
          </p:cNvSpPr>
          <p:nvPr>
            <p:ph idx="1"/>
          </p:nvPr>
        </p:nvSpPr>
        <p:spPr>
          <a:xfrm>
            <a:off x="3887391" y="1361877"/>
            <a:ext cx="4629150" cy="4499179"/>
          </a:xfrm>
          <a:prstGeom prst="rect">
            <a:avLst/>
          </a:prstGeom>
        </p:spPr>
        <p:txBody>
          <a:bodyPr/>
          <a:lstStyle>
            <a:lvl1pPr>
              <a:defRPr sz="3200">
                <a:latin typeface="+mj-lt"/>
              </a:defRPr>
            </a:lvl1pPr>
            <a:lvl2pPr>
              <a:defRPr sz="2800">
                <a:latin typeface="+mj-lt"/>
              </a:defRPr>
            </a:lvl2pPr>
            <a:lvl3pPr>
              <a:defRPr sz="2400">
                <a:latin typeface="+mj-lt"/>
              </a:defRPr>
            </a:lvl3pPr>
            <a:lvl4pPr>
              <a:defRPr sz="2000">
                <a:latin typeface="+mj-lt"/>
              </a:defRPr>
            </a:lvl4pPr>
            <a:lvl5pPr>
              <a:defRPr sz="2000">
                <a:latin typeface="+mj-lt"/>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29841" y="2057401"/>
            <a:ext cx="2949178" cy="3811588"/>
          </a:xfrm>
          <a:prstGeom prst="rect">
            <a:avLst/>
          </a:prstGeom>
        </p:spPr>
        <p:txBody>
          <a:bodyPr/>
          <a:lstStyle>
            <a:lvl1pPr marL="0" indent="0">
              <a:buNone/>
              <a:defRPr sz="1600">
                <a:latin typeface="+mj-lt"/>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Click to 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B15D044-B35F-4A77-B573-9EB4C86BF88C}" type="slidenum">
              <a:rPr lang="en-US" smtClean="0"/>
              <a:t>‹#›</a:t>
            </a:fld>
            <a:endParaRPr lang="en-US" dirty="0"/>
          </a:p>
        </p:txBody>
      </p:sp>
      <p:sp>
        <p:nvSpPr>
          <p:cNvPr id="11" name="Date Placeholder 3"/>
          <p:cNvSpPr>
            <a:spLocks noGrp="1"/>
          </p:cNvSpPr>
          <p:nvPr>
            <p:ph type="dt" sz="half" idx="10"/>
          </p:nvPr>
        </p:nvSpPr>
        <p:spPr>
          <a:xfrm>
            <a:off x="623888" y="6492880"/>
            <a:ext cx="2057400" cy="365125"/>
          </a:xfrm>
          <a:prstGeom prst="rect">
            <a:avLst/>
          </a:prstGeom>
        </p:spPr>
        <p:txBody>
          <a:bodyPr/>
          <a:lstStyle>
            <a:lvl1pPr>
              <a:defRPr lang="en-US" sz="1200" kern="1200" dirty="0">
                <a:solidFill>
                  <a:schemeClr val="tx1">
                    <a:tint val="75000"/>
                  </a:schemeClr>
                </a:solidFill>
                <a:latin typeface="+mn-lt"/>
                <a:ea typeface="+mn-ea"/>
                <a:cs typeface="+mn-cs"/>
              </a:defRPr>
            </a:lvl1pPr>
          </a:lstStyle>
          <a:p>
            <a:endParaRPr lang="en-US" dirty="0"/>
          </a:p>
        </p:txBody>
      </p:sp>
      <p:sp>
        <p:nvSpPr>
          <p:cNvPr id="12" name="Title 1"/>
          <p:cNvSpPr>
            <a:spLocks noGrp="1"/>
          </p:cNvSpPr>
          <p:nvPr>
            <p:ph type="title" hasCustomPrompt="1"/>
          </p:nvPr>
        </p:nvSpPr>
        <p:spPr>
          <a:xfrm>
            <a:off x="823281" y="365127"/>
            <a:ext cx="7497442" cy="643175"/>
          </a:xfrm>
          <a:prstGeom prst="rect">
            <a:avLst/>
          </a:prstGeom>
        </p:spPr>
        <p:txBody>
          <a:bodyPr/>
          <a:lstStyle>
            <a:lvl1pPr algn="ctr">
              <a:defRPr baseline="0">
                <a:solidFill>
                  <a:srgbClr val="262626"/>
                </a:solidFill>
              </a:defRPr>
            </a:lvl1pPr>
          </a:lstStyle>
          <a:p>
            <a:r>
              <a:rPr lang="en-US" dirty="0"/>
              <a:t>TITLE HERE</a:t>
            </a:r>
          </a:p>
        </p:txBody>
      </p:sp>
      <p:cxnSp>
        <p:nvCxnSpPr>
          <p:cNvPr id="13" name="Straight Connector 12" descr="Slide Title Footer Bar" title="Slide Title Footer Bar"/>
          <p:cNvCxnSpPr/>
          <p:nvPr userDrawn="1"/>
        </p:nvCxnSpPr>
        <p:spPr>
          <a:xfrm>
            <a:off x="820651" y="1008300"/>
            <a:ext cx="7497441" cy="0"/>
          </a:xfrm>
          <a:prstGeom prst="line">
            <a:avLst/>
          </a:prstGeom>
          <a:ln w="28575">
            <a:solidFill>
              <a:srgbClr val="008FC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39657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365377"/>
            <a:ext cx="7772400" cy="1470025"/>
          </a:xfrm>
        </p:spPr>
        <p:txBody>
          <a:bodyPr>
            <a:normAutofit/>
          </a:bodyPr>
          <a:lstStyle>
            <a:lvl1pPr algn="ctr">
              <a:defRPr sz="2400" b="1">
                <a:solidFill>
                  <a:srgbClr val="102B62"/>
                </a:solidFill>
              </a:defRPr>
            </a:lvl1pPr>
          </a:lstStyle>
          <a:p>
            <a:r>
              <a:rPr lang="en-US" dirty="0"/>
              <a:t>Program Reviews</a:t>
            </a:r>
            <a:br>
              <a:rPr lang="en-US" dirty="0"/>
            </a:br>
            <a:r>
              <a:rPr lang="en-US" dirty="0"/>
              <a:t>Meeting Context</a:t>
            </a:r>
          </a:p>
        </p:txBody>
      </p:sp>
      <p:sp>
        <p:nvSpPr>
          <p:cNvPr id="3" name="Subtitle 2"/>
          <p:cNvSpPr>
            <a:spLocks noGrp="1"/>
          </p:cNvSpPr>
          <p:nvPr>
            <p:ph type="subTitle" idx="1" hasCustomPrompt="1"/>
          </p:nvPr>
        </p:nvSpPr>
        <p:spPr>
          <a:xfrm>
            <a:off x="1371600" y="4718594"/>
            <a:ext cx="6400800" cy="1752600"/>
          </a:xfrm>
        </p:spPr>
        <p:txBody>
          <a:bodyPr>
            <a:normAutofit/>
          </a:bodyPr>
          <a:lstStyle>
            <a:lvl1pPr marL="0" indent="0" algn="ctr">
              <a:buNone/>
              <a:defRPr sz="1800" b="0" baseline="0">
                <a:solidFill>
                  <a:srgbClr val="102B62"/>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Susan Moskosky, MS, WHNP-BC</a:t>
            </a:r>
          </a:p>
          <a:p>
            <a:r>
              <a:rPr lang="en-US" dirty="0"/>
              <a:t>Deputy Director, OPA</a:t>
            </a:r>
          </a:p>
          <a:p>
            <a:r>
              <a:rPr lang="en-US" dirty="0"/>
              <a:t>August 14, 2018</a:t>
            </a:r>
          </a:p>
        </p:txBody>
      </p:sp>
      <p:pic>
        <p:nvPicPr>
          <p:cNvPr id="7" name="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934201" y="397218"/>
            <a:ext cx="1968549" cy="1133132"/>
          </a:xfrm>
          <a:prstGeom prst="rect">
            <a:avLst/>
          </a:prstGeom>
        </p:spPr>
      </p:pic>
      <p:pic>
        <p:nvPicPr>
          <p:cNvPr id="9" name="Picture 8" descr="Department of Health and Human Services logo"/>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8600" y="88900"/>
            <a:ext cx="1219200" cy="1625600"/>
          </a:xfrm>
          <a:prstGeom prst="rect">
            <a:avLst/>
          </a:prstGeom>
        </p:spPr>
      </p:pic>
      <p:pic>
        <p:nvPicPr>
          <p:cNvPr id="10" name="Picture 9" descr="Assistant Secretary for Preparedness and Response logo"/>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934201" y="584201"/>
            <a:ext cx="1968549" cy="655467"/>
          </a:xfrm>
          <a:prstGeom prst="rect">
            <a:avLst/>
          </a:prstGeom>
        </p:spPr>
      </p:pic>
      <p:pic>
        <p:nvPicPr>
          <p:cNvPr id="11" name="Picture 10"/>
          <p:cNvPicPr>
            <a:picLocks noChangeAspect="1"/>
          </p:cNvPicPr>
          <p:nvPr/>
        </p:nvPicPr>
        <p:blipFill>
          <a:blip r:embed="rId5"/>
          <a:stretch>
            <a:fillRect/>
          </a:stretch>
        </p:blipFill>
        <p:spPr>
          <a:xfrm>
            <a:off x="1" y="3"/>
            <a:ext cx="9197885" cy="1636005"/>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a:effectLst>
            <a:outerShdw blurRad="50800" dist="38100" dir="8100000" algn="tr" rotWithShape="0">
              <a:prstClr val="black">
                <a:alpha val="40000"/>
              </a:prstClr>
            </a:outerShdw>
          </a:effectLst>
        </p:spPr>
      </p:pic>
      <p:pic>
        <p:nvPicPr>
          <p:cNvPr id="12" name="Picture 11"/>
          <p:cNvPicPr>
            <a:picLocks noChangeAspect="1"/>
          </p:cNvPicPr>
          <p:nvPr/>
        </p:nvPicPr>
        <p:blipFill>
          <a:blip r:embed="rId6"/>
          <a:stretch>
            <a:fillRect/>
          </a:stretch>
        </p:blipFill>
        <p:spPr>
          <a:xfrm>
            <a:off x="386631" y="100837"/>
            <a:ext cx="1389526" cy="1844681"/>
          </a:xfrm>
          <a:prstGeom prst="rect">
            <a:avLst/>
          </a:prstGeom>
          <a:effectLst>
            <a:outerShdw blurRad="50800" dist="38100" dir="8100000" algn="tr" rotWithShape="0">
              <a:prstClr val="black">
                <a:alpha val="40000"/>
              </a:prstClr>
            </a:outerShdw>
          </a:effectLst>
        </p:spPr>
      </p:pic>
      <p:sp>
        <p:nvSpPr>
          <p:cNvPr id="13" name="Title 1"/>
          <p:cNvSpPr txBox="1">
            <a:spLocks/>
          </p:cNvSpPr>
          <p:nvPr/>
        </p:nvSpPr>
        <p:spPr>
          <a:xfrm>
            <a:off x="1447801" y="378246"/>
            <a:ext cx="7851422" cy="1567272"/>
          </a:xfrm>
          <a:prstGeom prst="rect">
            <a:avLst/>
          </a:prstGeom>
        </p:spPr>
        <p:txBody>
          <a:bodyPr vert="horz" lIns="121920" tIns="60960" rIns="121920" bIns="6096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defTabSz="609570">
              <a:defRPr/>
            </a:pPr>
            <a:r>
              <a:rPr lang="en-US" sz="1500" spc="400" dirty="0">
                <a:solidFill>
                  <a:prstClr val="white"/>
                </a:solidFill>
                <a:effectLst>
                  <a:outerShdw blurRad="38100" dist="38100" dir="2700000" algn="tl">
                    <a:srgbClr val="000000">
                      <a:alpha val="43137"/>
                    </a:srgbClr>
                  </a:outerShdw>
                </a:effectLst>
                <a:latin typeface="Times New Roman" panose="02020603050405020304" pitchFamily="18" charset="0"/>
                <a:ea typeface="Tahoma" panose="020B0604030504040204" pitchFamily="34" charset="0"/>
                <a:cs typeface="Times New Roman" panose="02020603050405020304" pitchFamily="18" charset="0"/>
              </a:rPr>
              <a:t>OFFICE OF THE ASSISTANT SECRETARY FOR HEALTH</a:t>
            </a:r>
          </a:p>
        </p:txBody>
      </p:sp>
      <p:pic>
        <p:nvPicPr>
          <p:cNvPr id="6" name="Picture 5"/>
          <p:cNvPicPr>
            <a:picLocks noChangeAspect="1"/>
          </p:cNvPicPr>
          <p:nvPr userDrawn="1"/>
        </p:nvPicPr>
        <p:blipFill>
          <a:blip r:embed="rId7"/>
          <a:stretch>
            <a:fillRect/>
          </a:stretch>
        </p:blipFill>
        <p:spPr>
          <a:xfrm>
            <a:off x="7171855" y="4512624"/>
            <a:ext cx="1476536" cy="1968715"/>
          </a:xfrm>
          <a:prstGeom prst="rect">
            <a:avLst/>
          </a:prstGeom>
        </p:spPr>
      </p:pic>
    </p:spTree>
    <p:extLst>
      <p:ext uri="{BB962C8B-B14F-4D97-AF65-F5344CB8AC3E}">
        <p14:creationId xmlns:p14="http://schemas.microsoft.com/office/powerpoint/2010/main" val="1100741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2100" b="1" baseline="0">
                <a:solidFill>
                  <a:srgbClr val="102B62"/>
                </a:solidFill>
              </a:defRPr>
            </a:lvl1pPr>
          </a:lstStyle>
          <a:p>
            <a:r>
              <a:rPr lang="en-US" dirty="0"/>
              <a:t>Meeting Purpose and Goals</a:t>
            </a:r>
          </a:p>
        </p:txBody>
      </p:sp>
      <p:sp>
        <p:nvSpPr>
          <p:cNvPr id="3" name="Content Placeholder 2"/>
          <p:cNvSpPr>
            <a:spLocks noGrp="1"/>
          </p:cNvSpPr>
          <p:nvPr>
            <p:ph idx="1" hasCustomPrompt="1"/>
          </p:nvPr>
        </p:nvSpPr>
        <p:spPr>
          <a:xfrm>
            <a:off x="457200" y="1498602"/>
            <a:ext cx="8229600" cy="4368799"/>
          </a:xfrm>
        </p:spPr>
        <p:txBody>
          <a:bodyPr/>
          <a:lstStyle>
            <a:lvl1pPr marL="342892" indent="-342892">
              <a:buSzPct val="125000"/>
              <a:buFont typeface="Arial" panose="020B0604020202020204" pitchFamily="34" charset="0"/>
              <a:buChar char="•"/>
              <a:defRPr sz="1650">
                <a:solidFill>
                  <a:srgbClr val="102B62"/>
                </a:solidFill>
              </a:defRPr>
            </a:lvl1pPr>
            <a:lvl2pPr marL="742931" indent="-285743">
              <a:buFont typeface="Wingdings" panose="05000000000000000000" pitchFamily="2" charset="2"/>
              <a:buChar char="§"/>
              <a:defRPr sz="1500" baseline="0">
                <a:solidFill>
                  <a:srgbClr val="102B62"/>
                </a:solidFill>
              </a:defRPr>
            </a:lvl2pPr>
            <a:lvl3pPr marL="914378" indent="0">
              <a:buFont typeface="Wingdings" panose="05000000000000000000" pitchFamily="2" charset="2"/>
              <a:buNone/>
              <a:defRPr sz="1350" baseline="0">
                <a:solidFill>
                  <a:srgbClr val="102B62"/>
                </a:solidFill>
              </a:defRPr>
            </a:lvl3pPr>
          </a:lstStyle>
          <a:p>
            <a:pPr lvl="0"/>
            <a:r>
              <a:rPr lang="en-US" dirty="0"/>
              <a:t>Purpose</a:t>
            </a:r>
          </a:p>
          <a:p>
            <a:pPr lvl="2"/>
            <a:r>
              <a:rPr lang="en-US" dirty="0"/>
              <a:t>To provide Title X program review stakeholders with information to support uniform implementation of Title X program reviews</a:t>
            </a:r>
          </a:p>
          <a:p>
            <a:pPr lvl="2"/>
            <a:endParaRPr lang="en-US" dirty="0"/>
          </a:p>
          <a:p>
            <a:pPr lvl="0"/>
            <a:r>
              <a:rPr lang="en-US" dirty="0"/>
              <a:t>Goals</a:t>
            </a:r>
          </a:p>
          <a:p>
            <a:pPr lvl="1"/>
            <a:r>
              <a:rPr lang="en-US" dirty="0"/>
              <a:t>Enhance consultant capacity to implement program review tool</a:t>
            </a:r>
          </a:p>
          <a:p>
            <a:pPr lvl="1"/>
            <a:r>
              <a:rPr lang="en-US" dirty="0"/>
              <a:t>Provide tools and support to implement </a:t>
            </a:r>
          </a:p>
          <a:p>
            <a:pPr lvl="2"/>
            <a:endParaRPr lang="en-US" dirty="0"/>
          </a:p>
          <a:p>
            <a:pPr lvl="2"/>
            <a:endParaRPr lang="en-US" dirty="0"/>
          </a:p>
        </p:txBody>
      </p:sp>
      <p:sp>
        <p:nvSpPr>
          <p:cNvPr id="8" name="Slide Number Placeholder 5"/>
          <p:cNvSpPr txBox="1">
            <a:spLocks/>
          </p:cNvSpPr>
          <p:nvPr userDrawn="1"/>
        </p:nvSpPr>
        <p:spPr>
          <a:xfrm>
            <a:off x="8229600" y="6375401"/>
            <a:ext cx="533400" cy="259316"/>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85E4B45-3C0D-4DB7-A4A8-89FEB5CAB5B2}" type="slidenum">
              <a:rPr lang="en-US" sz="1000" smtClean="0">
                <a:solidFill>
                  <a:prstClr val="white"/>
                </a:solidFill>
              </a:rPr>
              <a:pPr/>
              <a:t>‹#›</a:t>
            </a:fld>
            <a:endParaRPr lang="en-US" sz="1000" dirty="0">
              <a:solidFill>
                <a:prstClr val="white"/>
              </a:solidFill>
            </a:endParaRPr>
          </a:p>
        </p:txBody>
      </p:sp>
      <p:cxnSp>
        <p:nvCxnSpPr>
          <p:cNvPr id="6" name="Straight Connector 5"/>
          <p:cNvCxnSpPr/>
          <p:nvPr userDrawn="1"/>
        </p:nvCxnSpPr>
        <p:spPr>
          <a:xfrm>
            <a:off x="338204" y="5913720"/>
            <a:ext cx="8430016" cy="0"/>
          </a:xfrm>
          <a:prstGeom prst="line">
            <a:avLst/>
          </a:prstGeom>
          <a:ln w="28575">
            <a:solidFill>
              <a:srgbClr val="001D78"/>
            </a:solidFill>
          </a:ln>
          <a:effectLst/>
        </p:spPr>
        <p:style>
          <a:lnRef idx="3">
            <a:schemeClr val="accent5"/>
          </a:lnRef>
          <a:fillRef idx="0">
            <a:schemeClr val="accent5"/>
          </a:fillRef>
          <a:effectRef idx="2">
            <a:schemeClr val="accent5"/>
          </a:effectRef>
          <a:fontRef idx="minor">
            <a:schemeClr val="tx1"/>
          </a:fontRef>
        </p:style>
      </p:cxnSp>
      <p:grpSp>
        <p:nvGrpSpPr>
          <p:cNvPr id="4" name="Group 3"/>
          <p:cNvGrpSpPr/>
          <p:nvPr userDrawn="1"/>
        </p:nvGrpSpPr>
        <p:grpSpPr>
          <a:xfrm>
            <a:off x="366196" y="5980023"/>
            <a:ext cx="4918112" cy="729672"/>
            <a:chOff x="450938" y="5980023"/>
            <a:chExt cx="6557482" cy="729672"/>
          </a:xfrm>
        </p:grpSpPr>
        <p:sp>
          <p:nvSpPr>
            <p:cNvPr id="13" name="TextBox 12">
              <a:extLst>
                <a:ext uri="{FF2B5EF4-FFF2-40B4-BE49-F238E27FC236}">
                  <a16:creationId xmlns:a16="http://schemas.microsoft.com/office/drawing/2014/main" id="{02A808B7-C663-444D-8554-2EB12485EF0B}"/>
                </a:ext>
              </a:extLst>
            </p:cNvPr>
            <p:cNvSpPr txBox="1"/>
            <p:nvPr userDrawn="1"/>
          </p:nvSpPr>
          <p:spPr>
            <a:xfrm>
              <a:off x="1304933" y="6152058"/>
              <a:ext cx="2817427" cy="184666"/>
            </a:xfrm>
            <a:prstGeom prst="rect">
              <a:avLst/>
            </a:prstGeom>
            <a:noFill/>
          </p:spPr>
          <p:txBody>
            <a:bodyPr wrap="square" rtlCol="0">
              <a:spAutoFit/>
            </a:bodyPr>
            <a:lstStyle/>
            <a:p>
              <a:r>
                <a:rPr lang="en-US" sz="600" spc="450" dirty="0">
                  <a:solidFill>
                    <a:srgbClr val="00277E"/>
                  </a:solidFill>
                  <a:latin typeface="Times New Roman" panose="02020603050405020304" pitchFamily="18" charset="0"/>
                  <a:cs typeface="Times New Roman" panose="02020603050405020304" pitchFamily="18" charset="0"/>
                </a:rPr>
                <a:t>OFFICE OF THE</a:t>
              </a:r>
            </a:p>
          </p:txBody>
        </p:sp>
        <p:sp>
          <p:nvSpPr>
            <p:cNvPr id="14" name="TextBox 13">
              <a:extLst>
                <a:ext uri="{FF2B5EF4-FFF2-40B4-BE49-F238E27FC236}">
                  <a16:creationId xmlns:a16="http://schemas.microsoft.com/office/drawing/2014/main" id="{B2A9E0A1-7231-47F2-8D67-24CB2FFF3917}"/>
                </a:ext>
              </a:extLst>
            </p:cNvPr>
            <p:cNvSpPr txBox="1"/>
            <p:nvPr userDrawn="1"/>
          </p:nvSpPr>
          <p:spPr>
            <a:xfrm>
              <a:off x="1299741" y="6344859"/>
              <a:ext cx="5708679" cy="213585"/>
            </a:xfrm>
            <a:prstGeom prst="rect">
              <a:avLst/>
            </a:prstGeom>
            <a:noFill/>
          </p:spPr>
          <p:txBody>
            <a:bodyPr wrap="square" rtlCol="0">
              <a:spAutoFit/>
            </a:bodyPr>
            <a:lstStyle/>
            <a:p>
              <a:r>
                <a:rPr lang="en-US" sz="788" b="1" spc="225" dirty="0">
                  <a:solidFill>
                    <a:srgbClr val="00277E"/>
                  </a:solidFill>
                  <a:latin typeface="Times New Roman" panose="02020603050405020304" pitchFamily="18" charset="0"/>
                  <a:cs typeface="Times New Roman" panose="02020603050405020304" pitchFamily="18" charset="0"/>
                </a:rPr>
                <a:t>ASSISTANT SECRETARY FOR HEALTH</a:t>
              </a:r>
            </a:p>
          </p:txBody>
        </p:sp>
        <p:pic>
          <p:nvPicPr>
            <p:cNvPr id="5" name="Picture 4"/>
            <p:cNvPicPr>
              <a:picLocks noChangeAspect="1"/>
            </p:cNvPicPr>
            <p:nvPr userDrawn="1"/>
          </p:nvPicPr>
          <p:blipFill>
            <a:blip r:embed="rId2"/>
            <a:stretch>
              <a:fillRect/>
            </a:stretch>
          </p:blipFill>
          <p:spPr>
            <a:xfrm>
              <a:off x="450938" y="5980023"/>
              <a:ext cx="729672" cy="729672"/>
            </a:xfrm>
            <a:prstGeom prst="rect">
              <a:avLst/>
            </a:prstGeom>
          </p:spPr>
        </p:pic>
      </p:gr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25034" y="6189143"/>
            <a:ext cx="1243186" cy="409632"/>
          </a:xfrm>
          <a:prstGeom prst="rect">
            <a:avLst/>
          </a:prstGeom>
        </p:spPr>
      </p:pic>
    </p:spTree>
    <p:extLst>
      <p:ext uri="{BB962C8B-B14F-4D97-AF65-F5344CB8AC3E}">
        <p14:creationId xmlns:p14="http://schemas.microsoft.com/office/powerpoint/2010/main" val="37553545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theme" Target="../theme/theme2.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theme" Target="../theme/theme3.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theme" Target="../theme/theme4.xml"/><Relationship Id="rId5" Type="http://schemas.openxmlformats.org/officeDocument/2006/relationships/slideLayout" Target="../slideLayouts/slideLayout22.xml"/><Relationship Id="rId4" Type="http://schemas.openxmlformats.org/officeDocument/2006/relationships/slideLayout" Target="../slideLayouts/slideLayout21.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theme" Target="../theme/theme5.xml"/><Relationship Id="rId5" Type="http://schemas.openxmlformats.org/officeDocument/2006/relationships/slideLayout" Target="../slideLayouts/slideLayout27.xml"/><Relationship Id="rId4" Type="http://schemas.openxmlformats.org/officeDocument/2006/relationships/slideLayout" Target="../slideLayouts/slideLayout26.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30.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theme" Target="../theme/theme6.xml"/><Relationship Id="rId5" Type="http://schemas.openxmlformats.org/officeDocument/2006/relationships/slideLayout" Target="../slideLayouts/slideLayout32.xml"/><Relationship Id="rId4" Type="http://schemas.openxmlformats.org/officeDocument/2006/relationships/slideLayout" Target="../slideLayouts/slideLayout31.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35.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theme" Target="../theme/theme7.xml"/><Relationship Id="rId5" Type="http://schemas.openxmlformats.org/officeDocument/2006/relationships/slideLayout" Target="../slideLayouts/slideLayout37.xml"/><Relationship Id="rId4" Type="http://schemas.openxmlformats.org/officeDocument/2006/relationships/slideLayout" Target="../slideLayouts/slideLayout36.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40.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theme" Target="../theme/theme8.xml"/><Relationship Id="rId5" Type="http://schemas.openxmlformats.org/officeDocument/2006/relationships/slideLayout" Target="../slideLayouts/slideLayout42.xml"/><Relationship Id="rId4"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3028950" y="6356358"/>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879055" y="6492882"/>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15D044-B35F-4A77-B573-9EB4C86BF88C}" type="slidenum">
              <a:rPr lang="en-US" smtClean="0"/>
              <a:t>‹#›</a:t>
            </a:fld>
            <a:endParaRPr lang="en-US" dirty="0"/>
          </a:p>
        </p:txBody>
      </p:sp>
    </p:spTree>
    <p:extLst>
      <p:ext uri="{BB962C8B-B14F-4D97-AF65-F5344CB8AC3E}">
        <p14:creationId xmlns:p14="http://schemas.microsoft.com/office/powerpoint/2010/main" val="40681921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8" r:id="rId7"/>
  </p:sldLayoutIdLst>
  <p:hf hdr="0" ft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77800"/>
            <a:ext cx="8229600" cy="1143000"/>
          </a:xfrm>
          <a:prstGeom prst="rect">
            <a:avLst/>
          </a:prstGeom>
        </p:spPr>
        <p:txBody>
          <a:bodyPr vert="horz" lIns="91440" tIns="45720" rIns="91440" bIns="45720" rtlCol="0" anchor="ctr">
            <a:normAutofit/>
          </a:bodyPr>
          <a:lstStyle/>
          <a:p>
            <a:r>
              <a:rPr lang="en-US" dirty="0"/>
              <a:t>DIFFERENT TITLE PER SLIDE, ARIAL 28 PT</a:t>
            </a:r>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249844715"/>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Lst>
  <p:txStyles>
    <p:titleStyle>
      <a:lvl1pPr algn="l" defTabSz="914378" rtl="0" eaLnBrk="1" latinLnBrk="0" hangingPunct="1">
        <a:spcBef>
          <a:spcPct val="0"/>
        </a:spcBef>
        <a:buNone/>
        <a:defRPr sz="2100" b="1" kern="1200" baseline="0">
          <a:solidFill>
            <a:srgbClr val="273D77"/>
          </a:solidFill>
          <a:latin typeface="+mj-lt"/>
          <a:ea typeface="+mj-ea"/>
          <a:cs typeface="+mj-cs"/>
        </a:defRPr>
      </a:lvl1pPr>
    </p:titleStyle>
    <p:bodyStyle>
      <a:lvl1pPr marL="342892" indent="-342892" algn="l" defTabSz="914378" rtl="0" eaLnBrk="1" latinLnBrk="0" hangingPunct="1">
        <a:spcBef>
          <a:spcPct val="20000"/>
        </a:spcBef>
        <a:buSzPct val="125000"/>
        <a:buFont typeface="Arial" panose="020B0604020202020204" pitchFamily="34" charset="0"/>
        <a:buChar char="•"/>
        <a:defRPr sz="2200" kern="1200">
          <a:solidFill>
            <a:srgbClr val="002060"/>
          </a:solidFill>
          <a:latin typeface="+mn-lt"/>
          <a:ea typeface="+mn-ea"/>
          <a:cs typeface="+mn-cs"/>
        </a:defRPr>
      </a:lvl1pPr>
      <a:lvl2pPr marL="742931" indent="-285743" algn="l" defTabSz="914378" rtl="0" eaLnBrk="1" latinLnBrk="0" hangingPunct="1">
        <a:spcBef>
          <a:spcPct val="20000"/>
        </a:spcBef>
        <a:buFont typeface="Wingdings" panose="05000000000000000000" pitchFamily="2" charset="2"/>
        <a:buChar char="§"/>
        <a:defRPr sz="2000" kern="1200">
          <a:solidFill>
            <a:srgbClr val="002060"/>
          </a:solidFill>
          <a:latin typeface="+mn-lt"/>
          <a:ea typeface="+mn-ea"/>
          <a:cs typeface="+mn-cs"/>
        </a:defRPr>
      </a:lvl2pPr>
      <a:lvl3pPr marL="1142972" indent="-228594" algn="l" defTabSz="914378" rtl="0" eaLnBrk="1" latinLnBrk="0" hangingPunct="1">
        <a:spcBef>
          <a:spcPct val="20000"/>
        </a:spcBef>
        <a:buFont typeface="Wingdings" panose="05000000000000000000" pitchFamily="2" charset="2"/>
        <a:buChar char="ü"/>
        <a:defRPr sz="1800" kern="1200">
          <a:solidFill>
            <a:srgbClr val="002060"/>
          </a:solidFill>
          <a:latin typeface="+mn-lt"/>
          <a:ea typeface="+mn-ea"/>
          <a:cs typeface="+mn-cs"/>
        </a:defRPr>
      </a:lvl3pPr>
      <a:lvl4pPr marL="1600160"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348"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77800"/>
            <a:ext cx="8229600" cy="1143000"/>
          </a:xfrm>
          <a:prstGeom prst="rect">
            <a:avLst/>
          </a:prstGeom>
        </p:spPr>
        <p:txBody>
          <a:bodyPr vert="horz" lIns="91440" tIns="45720" rIns="91440" bIns="45720" rtlCol="0" anchor="ctr">
            <a:normAutofit/>
          </a:bodyPr>
          <a:lstStyle/>
          <a:p>
            <a:r>
              <a:rPr lang="en-US" dirty="0"/>
              <a:t>DIFFERENT TITLE PER SLIDE, ARIAL 28 PT</a:t>
            </a:r>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007466445"/>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Lst>
  <p:txStyles>
    <p:titleStyle>
      <a:lvl1pPr algn="l" defTabSz="914378" rtl="0" eaLnBrk="1" latinLnBrk="0" hangingPunct="1">
        <a:spcBef>
          <a:spcPct val="0"/>
        </a:spcBef>
        <a:buNone/>
        <a:defRPr sz="2100" b="1" kern="1200" baseline="0">
          <a:solidFill>
            <a:srgbClr val="273D77"/>
          </a:solidFill>
          <a:latin typeface="+mj-lt"/>
          <a:ea typeface="+mj-ea"/>
          <a:cs typeface="+mj-cs"/>
        </a:defRPr>
      </a:lvl1pPr>
    </p:titleStyle>
    <p:bodyStyle>
      <a:lvl1pPr marL="342892" indent="-342892" algn="l" defTabSz="914378" rtl="0" eaLnBrk="1" latinLnBrk="0" hangingPunct="1">
        <a:spcBef>
          <a:spcPct val="20000"/>
        </a:spcBef>
        <a:buSzPct val="125000"/>
        <a:buFont typeface="Arial" panose="020B0604020202020204" pitchFamily="34" charset="0"/>
        <a:buChar char="•"/>
        <a:defRPr sz="2200" kern="1200">
          <a:solidFill>
            <a:srgbClr val="002060"/>
          </a:solidFill>
          <a:latin typeface="+mn-lt"/>
          <a:ea typeface="+mn-ea"/>
          <a:cs typeface="+mn-cs"/>
        </a:defRPr>
      </a:lvl1pPr>
      <a:lvl2pPr marL="742931" indent="-285743" algn="l" defTabSz="914378" rtl="0" eaLnBrk="1" latinLnBrk="0" hangingPunct="1">
        <a:spcBef>
          <a:spcPct val="20000"/>
        </a:spcBef>
        <a:buFont typeface="Wingdings" panose="05000000000000000000" pitchFamily="2" charset="2"/>
        <a:buChar char="§"/>
        <a:defRPr sz="2000" kern="1200">
          <a:solidFill>
            <a:srgbClr val="002060"/>
          </a:solidFill>
          <a:latin typeface="+mn-lt"/>
          <a:ea typeface="+mn-ea"/>
          <a:cs typeface="+mn-cs"/>
        </a:defRPr>
      </a:lvl2pPr>
      <a:lvl3pPr marL="1142972" indent="-228594" algn="l" defTabSz="914378" rtl="0" eaLnBrk="1" latinLnBrk="0" hangingPunct="1">
        <a:spcBef>
          <a:spcPct val="20000"/>
        </a:spcBef>
        <a:buFont typeface="Wingdings" panose="05000000000000000000" pitchFamily="2" charset="2"/>
        <a:buChar char="ü"/>
        <a:defRPr sz="1800" kern="1200">
          <a:solidFill>
            <a:srgbClr val="002060"/>
          </a:solidFill>
          <a:latin typeface="+mn-lt"/>
          <a:ea typeface="+mn-ea"/>
          <a:cs typeface="+mn-cs"/>
        </a:defRPr>
      </a:lvl3pPr>
      <a:lvl4pPr marL="1600160"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348"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77800"/>
            <a:ext cx="8229600" cy="1143000"/>
          </a:xfrm>
          <a:prstGeom prst="rect">
            <a:avLst/>
          </a:prstGeom>
        </p:spPr>
        <p:txBody>
          <a:bodyPr vert="horz" lIns="91440" tIns="45720" rIns="91440" bIns="45720" rtlCol="0" anchor="ctr">
            <a:normAutofit/>
          </a:bodyPr>
          <a:lstStyle/>
          <a:p>
            <a:r>
              <a:rPr lang="en-US" dirty="0"/>
              <a:t>DIFFERENT TITLE PER SLIDE, ARIAL 28 PT</a:t>
            </a:r>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421831610"/>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Lst>
  <p:txStyles>
    <p:titleStyle>
      <a:lvl1pPr algn="l" defTabSz="914378" rtl="0" eaLnBrk="1" latinLnBrk="0" hangingPunct="1">
        <a:spcBef>
          <a:spcPct val="0"/>
        </a:spcBef>
        <a:buNone/>
        <a:defRPr sz="2100" b="1" kern="1200" baseline="0">
          <a:solidFill>
            <a:srgbClr val="273D77"/>
          </a:solidFill>
          <a:latin typeface="+mj-lt"/>
          <a:ea typeface="+mj-ea"/>
          <a:cs typeface="+mj-cs"/>
        </a:defRPr>
      </a:lvl1pPr>
    </p:titleStyle>
    <p:bodyStyle>
      <a:lvl1pPr marL="342892" indent="-342892" algn="l" defTabSz="914378" rtl="0" eaLnBrk="1" latinLnBrk="0" hangingPunct="1">
        <a:spcBef>
          <a:spcPct val="20000"/>
        </a:spcBef>
        <a:buSzPct val="125000"/>
        <a:buFont typeface="Arial" panose="020B0604020202020204" pitchFamily="34" charset="0"/>
        <a:buChar char="•"/>
        <a:defRPr sz="2200" kern="1200">
          <a:solidFill>
            <a:srgbClr val="002060"/>
          </a:solidFill>
          <a:latin typeface="+mn-lt"/>
          <a:ea typeface="+mn-ea"/>
          <a:cs typeface="+mn-cs"/>
        </a:defRPr>
      </a:lvl1pPr>
      <a:lvl2pPr marL="742931" indent="-285743" algn="l" defTabSz="914378" rtl="0" eaLnBrk="1" latinLnBrk="0" hangingPunct="1">
        <a:spcBef>
          <a:spcPct val="20000"/>
        </a:spcBef>
        <a:buFont typeface="Wingdings" panose="05000000000000000000" pitchFamily="2" charset="2"/>
        <a:buChar char="§"/>
        <a:defRPr sz="2000" kern="1200">
          <a:solidFill>
            <a:srgbClr val="002060"/>
          </a:solidFill>
          <a:latin typeface="+mn-lt"/>
          <a:ea typeface="+mn-ea"/>
          <a:cs typeface="+mn-cs"/>
        </a:defRPr>
      </a:lvl2pPr>
      <a:lvl3pPr marL="1142972" indent="-228594" algn="l" defTabSz="914378" rtl="0" eaLnBrk="1" latinLnBrk="0" hangingPunct="1">
        <a:spcBef>
          <a:spcPct val="20000"/>
        </a:spcBef>
        <a:buFont typeface="Wingdings" panose="05000000000000000000" pitchFamily="2" charset="2"/>
        <a:buChar char="ü"/>
        <a:defRPr sz="1800" kern="1200">
          <a:solidFill>
            <a:srgbClr val="002060"/>
          </a:solidFill>
          <a:latin typeface="+mn-lt"/>
          <a:ea typeface="+mn-ea"/>
          <a:cs typeface="+mn-cs"/>
        </a:defRPr>
      </a:lvl3pPr>
      <a:lvl4pPr marL="1600160"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348"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77800"/>
            <a:ext cx="8229600" cy="1143000"/>
          </a:xfrm>
          <a:prstGeom prst="rect">
            <a:avLst/>
          </a:prstGeom>
        </p:spPr>
        <p:txBody>
          <a:bodyPr vert="horz" lIns="91440" tIns="45720" rIns="91440" bIns="45720" rtlCol="0" anchor="ctr">
            <a:normAutofit/>
          </a:bodyPr>
          <a:lstStyle/>
          <a:p>
            <a:r>
              <a:rPr lang="en-US" dirty="0"/>
              <a:t>DIFFERENT TITLE PER SLIDE, ARIAL 28 PT</a:t>
            </a:r>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031611349"/>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Lst>
  <p:txStyles>
    <p:titleStyle>
      <a:lvl1pPr algn="l" defTabSz="914378" rtl="0" eaLnBrk="1" latinLnBrk="0" hangingPunct="1">
        <a:spcBef>
          <a:spcPct val="0"/>
        </a:spcBef>
        <a:buNone/>
        <a:defRPr sz="2100" b="1" kern="1200" baseline="0">
          <a:solidFill>
            <a:srgbClr val="273D77"/>
          </a:solidFill>
          <a:latin typeface="+mj-lt"/>
          <a:ea typeface="+mj-ea"/>
          <a:cs typeface="+mj-cs"/>
        </a:defRPr>
      </a:lvl1pPr>
    </p:titleStyle>
    <p:bodyStyle>
      <a:lvl1pPr marL="342892" indent="-342892" algn="l" defTabSz="914378" rtl="0" eaLnBrk="1" latinLnBrk="0" hangingPunct="1">
        <a:spcBef>
          <a:spcPct val="20000"/>
        </a:spcBef>
        <a:buSzPct val="125000"/>
        <a:buFont typeface="Arial" panose="020B0604020202020204" pitchFamily="34" charset="0"/>
        <a:buChar char="•"/>
        <a:defRPr sz="2200" kern="1200">
          <a:solidFill>
            <a:srgbClr val="002060"/>
          </a:solidFill>
          <a:latin typeface="+mn-lt"/>
          <a:ea typeface="+mn-ea"/>
          <a:cs typeface="+mn-cs"/>
        </a:defRPr>
      </a:lvl1pPr>
      <a:lvl2pPr marL="742931" indent="-285743" algn="l" defTabSz="914378" rtl="0" eaLnBrk="1" latinLnBrk="0" hangingPunct="1">
        <a:spcBef>
          <a:spcPct val="20000"/>
        </a:spcBef>
        <a:buFont typeface="Wingdings" panose="05000000000000000000" pitchFamily="2" charset="2"/>
        <a:buChar char="§"/>
        <a:defRPr sz="2000" kern="1200">
          <a:solidFill>
            <a:srgbClr val="002060"/>
          </a:solidFill>
          <a:latin typeface="+mn-lt"/>
          <a:ea typeface="+mn-ea"/>
          <a:cs typeface="+mn-cs"/>
        </a:defRPr>
      </a:lvl2pPr>
      <a:lvl3pPr marL="1142972" indent="-228594" algn="l" defTabSz="914378" rtl="0" eaLnBrk="1" latinLnBrk="0" hangingPunct="1">
        <a:spcBef>
          <a:spcPct val="20000"/>
        </a:spcBef>
        <a:buFont typeface="Wingdings" panose="05000000000000000000" pitchFamily="2" charset="2"/>
        <a:buChar char="ü"/>
        <a:defRPr sz="1800" kern="1200">
          <a:solidFill>
            <a:srgbClr val="002060"/>
          </a:solidFill>
          <a:latin typeface="+mn-lt"/>
          <a:ea typeface="+mn-ea"/>
          <a:cs typeface="+mn-cs"/>
        </a:defRPr>
      </a:lvl3pPr>
      <a:lvl4pPr marL="1600160"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348"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77800"/>
            <a:ext cx="8229600" cy="1143000"/>
          </a:xfrm>
          <a:prstGeom prst="rect">
            <a:avLst/>
          </a:prstGeom>
        </p:spPr>
        <p:txBody>
          <a:bodyPr vert="horz" lIns="91440" tIns="45720" rIns="91440" bIns="45720" rtlCol="0" anchor="ctr">
            <a:normAutofit/>
          </a:bodyPr>
          <a:lstStyle/>
          <a:p>
            <a:r>
              <a:rPr lang="en-US" dirty="0"/>
              <a:t>DIFFERENT TITLE PER SLIDE, ARIAL 28 PT</a:t>
            </a:r>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979375212"/>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Lst>
  <p:txStyles>
    <p:titleStyle>
      <a:lvl1pPr algn="l" defTabSz="914378" rtl="0" eaLnBrk="1" latinLnBrk="0" hangingPunct="1">
        <a:spcBef>
          <a:spcPct val="0"/>
        </a:spcBef>
        <a:buNone/>
        <a:defRPr sz="2100" b="1" kern="1200" baseline="0">
          <a:solidFill>
            <a:srgbClr val="273D77"/>
          </a:solidFill>
          <a:latin typeface="+mj-lt"/>
          <a:ea typeface="+mj-ea"/>
          <a:cs typeface="+mj-cs"/>
        </a:defRPr>
      </a:lvl1pPr>
    </p:titleStyle>
    <p:bodyStyle>
      <a:lvl1pPr marL="342892" indent="-342892" algn="l" defTabSz="914378" rtl="0" eaLnBrk="1" latinLnBrk="0" hangingPunct="1">
        <a:spcBef>
          <a:spcPct val="20000"/>
        </a:spcBef>
        <a:buSzPct val="125000"/>
        <a:buFont typeface="Arial" panose="020B0604020202020204" pitchFamily="34" charset="0"/>
        <a:buChar char="•"/>
        <a:defRPr sz="2200" kern="1200">
          <a:solidFill>
            <a:srgbClr val="002060"/>
          </a:solidFill>
          <a:latin typeface="+mn-lt"/>
          <a:ea typeface="+mn-ea"/>
          <a:cs typeface="+mn-cs"/>
        </a:defRPr>
      </a:lvl1pPr>
      <a:lvl2pPr marL="742931" indent="-285743" algn="l" defTabSz="914378" rtl="0" eaLnBrk="1" latinLnBrk="0" hangingPunct="1">
        <a:spcBef>
          <a:spcPct val="20000"/>
        </a:spcBef>
        <a:buFont typeface="Wingdings" panose="05000000000000000000" pitchFamily="2" charset="2"/>
        <a:buChar char="§"/>
        <a:defRPr sz="2000" kern="1200">
          <a:solidFill>
            <a:srgbClr val="002060"/>
          </a:solidFill>
          <a:latin typeface="+mn-lt"/>
          <a:ea typeface="+mn-ea"/>
          <a:cs typeface="+mn-cs"/>
        </a:defRPr>
      </a:lvl2pPr>
      <a:lvl3pPr marL="1142972" indent="-228594" algn="l" defTabSz="914378" rtl="0" eaLnBrk="1" latinLnBrk="0" hangingPunct="1">
        <a:spcBef>
          <a:spcPct val="20000"/>
        </a:spcBef>
        <a:buFont typeface="Wingdings" panose="05000000000000000000" pitchFamily="2" charset="2"/>
        <a:buChar char="ü"/>
        <a:defRPr sz="1800" kern="1200">
          <a:solidFill>
            <a:srgbClr val="002060"/>
          </a:solidFill>
          <a:latin typeface="+mn-lt"/>
          <a:ea typeface="+mn-ea"/>
          <a:cs typeface="+mn-cs"/>
        </a:defRPr>
      </a:lvl3pPr>
      <a:lvl4pPr marL="1600160"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348"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77800"/>
            <a:ext cx="8229600" cy="1143000"/>
          </a:xfrm>
          <a:prstGeom prst="rect">
            <a:avLst/>
          </a:prstGeom>
        </p:spPr>
        <p:txBody>
          <a:bodyPr vert="horz" lIns="91440" tIns="45720" rIns="91440" bIns="45720" rtlCol="0" anchor="ctr">
            <a:normAutofit/>
          </a:bodyPr>
          <a:lstStyle/>
          <a:p>
            <a:r>
              <a:rPr lang="en-US" dirty="0"/>
              <a:t>DIFFERENT TITLE PER SLIDE, ARIAL 28 PT</a:t>
            </a:r>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519844183"/>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Lst>
  <p:txStyles>
    <p:titleStyle>
      <a:lvl1pPr algn="l" defTabSz="914378" rtl="0" eaLnBrk="1" latinLnBrk="0" hangingPunct="1">
        <a:spcBef>
          <a:spcPct val="0"/>
        </a:spcBef>
        <a:buNone/>
        <a:defRPr sz="2100" b="1" kern="1200" baseline="0">
          <a:solidFill>
            <a:srgbClr val="273D77"/>
          </a:solidFill>
          <a:latin typeface="+mj-lt"/>
          <a:ea typeface="+mj-ea"/>
          <a:cs typeface="+mj-cs"/>
        </a:defRPr>
      </a:lvl1pPr>
    </p:titleStyle>
    <p:bodyStyle>
      <a:lvl1pPr marL="342892" indent="-342892" algn="l" defTabSz="914378" rtl="0" eaLnBrk="1" latinLnBrk="0" hangingPunct="1">
        <a:spcBef>
          <a:spcPct val="20000"/>
        </a:spcBef>
        <a:buSzPct val="125000"/>
        <a:buFont typeface="Arial" panose="020B0604020202020204" pitchFamily="34" charset="0"/>
        <a:buChar char="•"/>
        <a:defRPr sz="2200" kern="1200">
          <a:solidFill>
            <a:srgbClr val="002060"/>
          </a:solidFill>
          <a:latin typeface="+mn-lt"/>
          <a:ea typeface="+mn-ea"/>
          <a:cs typeface="+mn-cs"/>
        </a:defRPr>
      </a:lvl1pPr>
      <a:lvl2pPr marL="742931" indent="-285743" algn="l" defTabSz="914378" rtl="0" eaLnBrk="1" latinLnBrk="0" hangingPunct="1">
        <a:spcBef>
          <a:spcPct val="20000"/>
        </a:spcBef>
        <a:buFont typeface="Wingdings" panose="05000000000000000000" pitchFamily="2" charset="2"/>
        <a:buChar char="§"/>
        <a:defRPr sz="2000" kern="1200">
          <a:solidFill>
            <a:srgbClr val="002060"/>
          </a:solidFill>
          <a:latin typeface="+mn-lt"/>
          <a:ea typeface="+mn-ea"/>
          <a:cs typeface="+mn-cs"/>
        </a:defRPr>
      </a:lvl2pPr>
      <a:lvl3pPr marL="1142972" indent="-228594" algn="l" defTabSz="914378" rtl="0" eaLnBrk="1" latinLnBrk="0" hangingPunct="1">
        <a:spcBef>
          <a:spcPct val="20000"/>
        </a:spcBef>
        <a:buFont typeface="Wingdings" panose="05000000000000000000" pitchFamily="2" charset="2"/>
        <a:buChar char="ü"/>
        <a:defRPr sz="1800" kern="1200">
          <a:solidFill>
            <a:srgbClr val="002060"/>
          </a:solidFill>
          <a:latin typeface="+mn-lt"/>
          <a:ea typeface="+mn-ea"/>
          <a:cs typeface="+mn-cs"/>
        </a:defRPr>
      </a:lvl3pPr>
      <a:lvl4pPr marL="1600160"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348"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77800"/>
            <a:ext cx="8229600" cy="1143000"/>
          </a:xfrm>
          <a:prstGeom prst="rect">
            <a:avLst/>
          </a:prstGeom>
        </p:spPr>
        <p:txBody>
          <a:bodyPr vert="horz" lIns="91440" tIns="45720" rIns="91440" bIns="45720" rtlCol="0" anchor="ctr">
            <a:normAutofit/>
          </a:bodyPr>
          <a:lstStyle/>
          <a:p>
            <a:r>
              <a:rPr lang="en-US" dirty="0"/>
              <a:t>DIFFERENT TITLE PER SLIDE, ARIAL 28 PT</a:t>
            </a:r>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401882629"/>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Lst>
  <p:txStyles>
    <p:titleStyle>
      <a:lvl1pPr algn="l" defTabSz="914378" rtl="0" eaLnBrk="1" latinLnBrk="0" hangingPunct="1">
        <a:spcBef>
          <a:spcPct val="0"/>
        </a:spcBef>
        <a:buNone/>
        <a:defRPr sz="2100" b="1" kern="1200" baseline="0">
          <a:solidFill>
            <a:srgbClr val="273D77"/>
          </a:solidFill>
          <a:latin typeface="+mj-lt"/>
          <a:ea typeface="+mj-ea"/>
          <a:cs typeface="+mj-cs"/>
        </a:defRPr>
      </a:lvl1pPr>
    </p:titleStyle>
    <p:bodyStyle>
      <a:lvl1pPr marL="342892" indent="-342892" algn="l" defTabSz="914378" rtl="0" eaLnBrk="1" latinLnBrk="0" hangingPunct="1">
        <a:spcBef>
          <a:spcPct val="20000"/>
        </a:spcBef>
        <a:buSzPct val="125000"/>
        <a:buFont typeface="Arial" panose="020B0604020202020204" pitchFamily="34" charset="0"/>
        <a:buChar char="•"/>
        <a:defRPr sz="2200" kern="1200">
          <a:solidFill>
            <a:srgbClr val="002060"/>
          </a:solidFill>
          <a:latin typeface="+mn-lt"/>
          <a:ea typeface="+mn-ea"/>
          <a:cs typeface="+mn-cs"/>
        </a:defRPr>
      </a:lvl1pPr>
      <a:lvl2pPr marL="742931" indent="-285743" algn="l" defTabSz="914378" rtl="0" eaLnBrk="1" latinLnBrk="0" hangingPunct="1">
        <a:spcBef>
          <a:spcPct val="20000"/>
        </a:spcBef>
        <a:buFont typeface="Wingdings" panose="05000000000000000000" pitchFamily="2" charset="2"/>
        <a:buChar char="§"/>
        <a:defRPr sz="2000" kern="1200">
          <a:solidFill>
            <a:srgbClr val="002060"/>
          </a:solidFill>
          <a:latin typeface="+mn-lt"/>
          <a:ea typeface="+mn-ea"/>
          <a:cs typeface="+mn-cs"/>
        </a:defRPr>
      </a:lvl2pPr>
      <a:lvl3pPr marL="1142972" indent="-228594" algn="l" defTabSz="914378" rtl="0" eaLnBrk="1" latinLnBrk="0" hangingPunct="1">
        <a:spcBef>
          <a:spcPct val="20000"/>
        </a:spcBef>
        <a:buFont typeface="Wingdings" panose="05000000000000000000" pitchFamily="2" charset="2"/>
        <a:buChar char="ü"/>
        <a:defRPr sz="1800" kern="1200">
          <a:solidFill>
            <a:srgbClr val="002060"/>
          </a:solidFill>
          <a:latin typeface="+mn-lt"/>
          <a:ea typeface="+mn-ea"/>
          <a:cs typeface="+mn-cs"/>
        </a:defRPr>
      </a:lvl3pPr>
      <a:lvl4pPr marL="1600160"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348"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https://www.cdc.gov/hiv/pdf/risk/prep/cdc-hiv-prep-guidelines-2017.pdf"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mailto:akillelea@nastad.org"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hyperlink" Target="https://www.cdc.gov/hiv/risk/prep/index.html" TargetMode="External"/><Relationship Id="rId5" Type="http://schemas.openxmlformats.org/officeDocument/2006/relationships/hyperlink" Target="https://aidsvu.org/prep/" TargetMode="External"/><Relationship Id="rId4" Type="http://schemas.openxmlformats.org/officeDocument/2006/relationships/hyperlink" Target="https://www.nastad.org/prepcost-resources/additional-resources"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39.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9985AA4-7039-45C7-952C-2F4EBACDD2C4}"/>
              </a:ext>
            </a:extLst>
          </p:cNvPr>
          <p:cNvSpPr txBox="1"/>
          <p:nvPr/>
        </p:nvSpPr>
        <p:spPr>
          <a:xfrm>
            <a:off x="2806235" y="4187388"/>
            <a:ext cx="3650226" cy="646331"/>
          </a:xfrm>
          <a:prstGeom prst="rect">
            <a:avLst/>
          </a:prstGeom>
          <a:noFill/>
        </p:spPr>
        <p:txBody>
          <a:bodyPr wrap="square" rtlCol="0">
            <a:spAutoFit/>
          </a:bodyPr>
          <a:lstStyle/>
          <a:p>
            <a:pPr algn="ctr"/>
            <a:r>
              <a:rPr lang="en-US" b="1" dirty="0">
                <a:solidFill>
                  <a:srgbClr val="102B62"/>
                </a:solidFill>
              </a:rPr>
              <a:t>June 6, 2019</a:t>
            </a:r>
          </a:p>
          <a:p>
            <a:pPr algn="ctr"/>
            <a:r>
              <a:rPr lang="en-US" b="1" dirty="0">
                <a:solidFill>
                  <a:srgbClr val="102B62"/>
                </a:solidFill>
              </a:rPr>
              <a:t>3:00 pm ET</a:t>
            </a:r>
          </a:p>
        </p:txBody>
      </p:sp>
      <p:sp>
        <p:nvSpPr>
          <p:cNvPr id="2" name="Title 1"/>
          <p:cNvSpPr>
            <a:spLocks noGrp="1"/>
          </p:cNvSpPr>
          <p:nvPr>
            <p:ph type="ctrTitle"/>
          </p:nvPr>
        </p:nvSpPr>
        <p:spPr>
          <a:xfrm>
            <a:off x="745148" y="2801103"/>
            <a:ext cx="7772400" cy="1448278"/>
          </a:xfrm>
        </p:spPr>
        <p:txBody>
          <a:bodyPr>
            <a:normAutofit fontScale="90000"/>
          </a:bodyPr>
          <a:lstStyle/>
          <a:p>
            <a:r>
              <a:rPr lang="en-US" sz="3000" dirty="0"/>
              <a:t>HHS Office of Population Affairs</a:t>
            </a:r>
            <a:r>
              <a:rPr lang="en-US" dirty="0"/>
              <a:t/>
            </a:r>
            <a:br>
              <a:rPr lang="en-US" dirty="0"/>
            </a:br>
            <a:r>
              <a:rPr lang="en-US" sz="2700" dirty="0"/>
              <a:t/>
            </a:r>
            <a:br>
              <a:rPr lang="en-US" sz="2700" dirty="0"/>
            </a:br>
            <a:r>
              <a:rPr lang="en-US" sz="2700" b="0" dirty="0"/>
              <a:t>Financing PrEP Services in Family Planning Settings</a:t>
            </a:r>
            <a:r>
              <a:rPr lang="en-US" dirty="0"/>
              <a:t/>
            </a:r>
            <a:br>
              <a:rPr lang="en-US" dirty="0"/>
            </a:br>
            <a:endParaRPr lang="en-US" b="0" dirty="0"/>
          </a:p>
        </p:txBody>
      </p:sp>
    </p:spTree>
    <p:extLst>
      <p:ext uri="{BB962C8B-B14F-4D97-AF65-F5344CB8AC3E}">
        <p14:creationId xmlns:p14="http://schemas.microsoft.com/office/powerpoint/2010/main" val="6087406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What is PrEP, or Pre-Exposure Prophylaxis?&#10;Pre = before.&#10;Exposure = coming into contact with HIV.&#10;Prophylaxis = treatment to prevent an infection from happening.&#10;Approximately 1.2 Million People are at high risk for HIV and could benefit fro comprehensive HIV prevention strategies, including PrEP.&#10;PrEP is when people at high risk for HIV take HIV medicine daily to lower their chances of getting infected. &#10;AIDSVU.org&#10;Source: U.S. Centers for Disease Control and Prevention">
            <a:extLst>
              <a:ext uri="{FF2B5EF4-FFF2-40B4-BE49-F238E27FC236}">
                <a16:creationId xmlns:a16="http://schemas.microsoft.com/office/drawing/2014/main" id="{06011244-37E6-4FEB-A202-CD8B1455C7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061" y="1154151"/>
            <a:ext cx="8943278" cy="4744844"/>
          </a:xfrm>
          <a:prstGeom prst="rect">
            <a:avLst/>
          </a:prstGeom>
        </p:spPr>
      </p:pic>
      <p:sp>
        <p:nvSpPr>
          <p:cNvPr id="2" name="Title 1">
            <a:extLst>
              <a:ext uri="{FF2B5EF4-FFF2-40B4-BE49-F238E27FC236}">
                <a16:creationId xmlns:a16="http://schemas.microsoft.com/office/drawing/2014/main" id="{450B0232-4470-44EA-B038-6AB33C25E330}"/>
              </a:ext>
            </a:extLst>
          </p:cNvPr>
          <p:cNvSpPr>
            <a:spLocks noGrp="1"/>
          </p:cNvSpPr>
          <p:nvPr>
            <p:ph type="title"/>
          </p:nvPr>
        </p:nvSpPr>
        <p:spPr/>
        <p:txBody>
          <a:bodyPr/>
          <a:lstStyle/>
          <a:p>
            <a:r>
              <a:rPr lang="en-US" dirty="0"/>
              <a:t>What is </a:t>
            </a:r>
            <a:r>
              <a:rPr lang="en-US" dirty="0" err="1"/>
              <a:t>PrEP</a:t>
            </a:r>
            <a:endParaRPr lang="en-US" dirty="0"/>
          </a:p>
        </p:txBody>
      </p:sp>
    </p:spTree>
    <p:extLst>
      <p:ext uri="{BB962C8B-B14F-4D97-AF65-F5344CB8AC3E}">
        <p14:creationId xmlns:p14="http://schemas.microsoft.com/office/powerpoint/2010/main" val="21071271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Payment &amp; Delivery Conundrum&#10; - CDC funds may not be used for PrEP medication (policy).&#10; - Ryan White HIV/AIDS Program cannot pay for the medication (statutorily).&#10; - CLinical expertise necessary for appropriate PrEP access. &#10; - 17 states have still not expanded Medicaid. &#10;&#10;High Cost &#10; - Without 340B discount, the drug cost is prohibitively expensive for many public health programs. &#10; - High co-payments/co-insurance for a specialty-tier medication. &#10;&#10;Coverage for PrEP Candidates:&#10;21% Covered&#10;7% Ineligible&#10;72% Uninsured">
            <a:extLst>
              <a:ext uri="{FF2B5EF4-FFF2-40B4-BE49-F238E27FC236}">
                <a16:creationId xmlns:a16="http://schemas.microsoft.com/office/drawing/2014/main" id="{5D9A76A0-2F4F-4A8C-B6BD-8C86DE2208DE}"/>
              </a:ext>
            </a:extLst>
          </p:cNvPr>
          <p:cNvPicPr>
            <a:picLocks noGrp="1" noChangeAspect="1"/>
          </p:cNvPicPr>
          <p:nvPr>
            <p:ph idx="1"/>
          </p:nvPr>
        </p:nvPicPr>
        <p:blipFill>
          <a:blip r:embed="rId3"/>
          <a:stretch>
            <a:fillRect/>
          </a:stretch>
        </p:blipFill>
        <p:spPr>
          <a:xfrm>
            <a:off x="448288" y="1092820"/>
            <a:ext cx="8102989" cy="4995745"/>
          </a:xfrm>
          <a:prstGeom prst="rect">
            <a:avLst/>
          </a:prstGeom>
        </p:spPr>
      </p:pic>
      <p:sp>
        <p:nvSpPr>
          <p:cNvPr id="2" name="Title 1">
            <a:extLst>
              <a:ext uri="{FF2B5EF4-FFF2-40B4-BE49-F238E27FC236}">
                <a16:creationId xmlns:a16="http://schemas.microsoft.com/office/drawing/2014/main" id="{F84A6F91-9A1F-4B2E-B0FD-676324EF5794}"/>
              </a:ext>
            </a:extLst>
          </p:cNvPr>
          <p:cNvSpPr>
            <a:spLocks noGrp="1"/>
          </p:cNvSpPr>
          <p:nvPr>
            <p:ph type="title"/>
          </p:nvPr>
        </p:nvSpPr>
        <p:spPr/>
        <p:txBody>
          <a:bodyPr/>
          <a:lstStyle/>
          <a:p>
            <a:r>
              <a:rPr lang="en-US" sz="3600" dirty="0"/>
              <a:t>Payment and Delivery Barriers to </a:t>
            </a:r>
            <a:r>
              <a:rPr lang="en-US" sz="3600" dirty="0" err="1"/>
              <a:t>PrEP</a:t>
            </a:r>
            <a:r>
              <a:rPr lang="en-US" sz="3600" dirty="0"/>
              <a:t/>
            </a:r>
            <a:br>
              <a:rPr lang="en-US" sz="3600" dirty="0"/>
            </a:br>
            <a:endParaRPr lang="en-US" sz="3600" dirty="0"/>
          </a:p>
        </p:txBody>
      </p:sp>
    </p:spTree>
    <p:extLst>
      <p:ext uri="{BB962C8B-B14F-4D97-AF65-F5344CB8AC3E}">
        <p14:creationId xmlns:p14="http://schemas.microsoft.com/office/powerpoint/2010/main" val="32499120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D68771B-A00C-4E80-8199-C52418E6F951}"/>
              </a:ext>
            </a:extLst>
          </p:cNvPr>
          <p:cNvSpPr txBox="1"/>
          <p:nvPr/>
        </p:nvSpPr>
        <p:spPr>
          <a:xfrm>
            <a:off x="2046249" y="5504695"/>
            <a:ext cx="5051502" cy="492443"/>
          </a:xfrm>
          <a:prstGeom prst="rect">
            <a:avLst/>
          </a:prstGeom>
          <a:noFill/>
        </p:spPr>
        <p:txBody>
          <a:bodyPr wrap="square" rtlCol="0">
            <a:spAutoFit/>
          </a:bodyPr>
          <a:lstStyle/>
          <a:p>
            <a:r>
              <a:rPr lang="en-US" sz="2600" dirty="0"/>
              <a:t>But it’s not nearly enough… </a:t>
            </a:r>
          </a:p>
        </p:txBody>
      </p:sp>
      <p:pic>
        <p:nvPicPr>
          <p:cNvPr id="1026" name="Picture 2" descr="There were over 77,000 PrEP users in 2016.&#10;That's a 73% increase year over years since 2012. AIDSVU.org">
            <a:extLst>
              <a:ext uri="{FF2B5EF4-FFF2-40B4-BE49-F238E27FC236}">
                <a16:creationId xmlns:a16="http://schemas.microsoft.com/office/drawing/2014/main" id="{0A43927B-7AC7-41D8-B2DB-A18A7F642D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679" y="1107083"/>
            <a:ext cx="8416714" cy="424550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253533FF-BCA4-411E-A804-93ED9553095C}"/>
              </a:ext>
            </a:extLst>
          </p:cNvPr>
          <p:cNvSpPr>
            <a:spLocks noGrp="1"/>
          </p:cNvSpPr>
          <p:nvPr>
            <p:ph type="title"/>
          </p:nvPr>
        </p:nvSpPr>
        <p:spPr/>
        <p:txBody>
          <a:bodyPr/>
          <a:lstStyle/>
          <a:p>
            <a:r>
              <a:rPr lang="en-US" sz="3600" dirty="0"/>
              <a:t>PrEP Prescribing Patterns</a:t>
            </a:r>
          </a:p>
        </p:txBody>
      </p:sp>
    </p:spTree>
    <p:extLst>
      <p:ext uri="{BB962C8B-B14F-4D97-AF65-F5344CB8AC3E}">
        <p14:creationId xmlns:p14="http://schemas.microsoft.com/office/powerpoint/2010/main" val="20118687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F53A1A4-14DE-4A9E-9270-FECC32E39D26}"/>
              </a:ext>
            </a:extLst>
          </p:cNvPr>
          <p:cNvSpPr>
            <a:spLocks noGrp="1"/>
          </p:cNvSpPr>
          <p:nvPr>
            <p:ph idx="1"/>
          </p:nvPr>
        </p:nvSpPr>
        <p:spPr/>
        <p:txBody>
          <a:bodyPr/>
          <a:lstStyle/>
          <a:p>
            <a:r>
              <a:rPr lang="en-US" dirty="0" err="1"/>
              <a:t>PrEP</a:t>
            </a:r>
            <a:r>
              <a:rPr lang="en-US" dirty="0"/>
              <a:t> prescriptions varied significantly based on gender, geography, and race/ethnicity:</a:t>
            </a:r>
          </a:p>
          <a:p>
            <a:pPr lvl="1"/>
            <a:r>
              <a:rPr lang="en-US" dirty="0"/>
              <a:t>Only ~7% of the 1.2 million people eligible for </a:t>
            </a:r>
            <a:r>
              <a:rPr lang="en-US" dirty="0" err="1"/>
              <a:t>PrEP</a:t>
            </a:r>
            <a:r>
              <a:rPr lang="en-US" dirty="0"/>
              <a:t> are actually using it as a prevention tool</a:t>
            </a:r>
          </a:p>
          <a:p>
            <a:pPr lvl="1"/>
            <a:r>
              <a:rPr lang="en-US" dirty="0"/>
              <a:t>Among Black and Latino gay and other men who have sex with men, only 1% and 3% are using </a:t>
            </a:r>
            <a:r>
              <a:rPr lang="en-US" dirty="0" err="1"/>
              <a:t>PrEP</a:t>
            </a:r>
            <a:r>
              <a:rPr lang="en-US" dirty="0"/>
              <a:t> respectively</a:t>
            </a:r>
          </a:p>
          <a:p>
            <a:pPr lvl="1"/>
            <a:r>
              <a:rPr lang="en-US" dirty="0"/>
              <a:t>Women had far lower rates of </a:t>
            </a:r>
            <a:r>
              <a:rPr lang="en-US" dirty="0" err="1"/>
              <a:t>PrEP</a:t>
            </a:r>
            <a:r>
              <a:rPr lang="en-US" dirty="0"/>
              <a:t> prescriptions (93% of all </a:t>
            </a:r>
            <a:r>
              <a:rPr lang="en-US" dirty="0" err="1"/>
              <a:t>PrEP</a:t>
            </a:r>
            <a:r>
              <a:rPr lang="en-US" dirty="0"/>
              <a:t> users in 2016 were men)</a:t>
            </a:r>
          </a:p>
          <a:p>
            <a:pPr lvl="1"/>
            <a:r>
              <a:rPr lang="en-US" dirty="0"/>
              <a:t>The U.S. South, which accounted for half of all new HIV diagnoses in 2016, had lower rates of </a:t>
            </a:r>
            <a:r>
              <a:rPr lang="en-US" dirty="0" err="1"/>
              <a:t>PrEP</a:t>
            </a:r>
            <a:r>
              <a:rPr lang="en-US" dirty="0"/>
              <a:t> prescriptions</a:t>
            </a:r>
          </a:p>
        </p:txBody>
      </p:sp>
      <p:sp>
        <p:nvSpPr>
          <p:cNvPr id="2" name="Title 1">
            <a:extLst>
              <a:ext uri="{FF2B5EF4-FFF2-40B4-BE49-F238E27FC236}">
                <a16:creationId xmlns:a16="http://schemas.microsoft.com/office/drawing/2014/main" id="{D5A715B6-0B5C-4947-8A6A-7477BD371CB9}"/>
              </a:ext>
            </a:extLst>
          </p:cNvPr>
          <p:cNvSpPr>
            <a:spLocks noGrp="1"/>
          </p:cNvSpPr>
          <p:nvPr>
            <p:ph type="title"/>
          </p:nvPr>
        </p:nvSpPr>
        <p:spPr/>
        <p:txBody>
          <a:bodyPr/>
          <a:lstStyle/>
          <a:p>
            <a:r>
              <a:rPr lang="en-US" sz="3600" dirty="0" err="1"/>
              <a:t>PrEP</a:t>
            </a:r>
            <a:r>
              <a:rPr lang="en-US" sz="3600" dirty="0"/>
              <a:t> Disparities</a:t>
            </a:r>
          </a:p>
        </p:txBody>
      </p:sp>
    </p:spTree>
    <p:extLst>
      <p:ext uri="{BB962C8B-B14F-4D97-AF65-F5344CB8AC3E}">
        <p14:creationId xmlns:p14="http://schemas.microsoft.com/office/powerpoint/2010/main" val="36745564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0258B17-A1A3-DE4A-BCC2-6C6DC983BD30}"/>
              </a:ext>
            </a:extLst>
          </p:cNvPr>
          <p:cNvSpPr>
            <a:spLocks noGrp="1"/>
          </p:cNvSpPr>
          <p:nvPr>
            <p:ph type="ctrTitle"/>
          </p:nvPr>
        </p:nvSpPr>
        <p:spPr/>
        <p:txBody>
          <a:bodyPr/>
          <a:lstStyle/>
          <a:p>
            <a:r>
              <a:rPr lang="en-US" dirty="0"/>
              <a:t>PrEP Pipeline Overview </a:t>
            </a:r>
            <a:br>
              <a:rPr lang="en-US" dirty="0"/>
            </a:br>
            <a:endParaRPr lang="en-US" dirty="0"/>
          </a:p>
        </p:txBody>
      </p:sp>
    </p:spTree>
    <p:extLst>
      <p:ext uri="{BB962C8B-B14F-4D97-AF65-F5344CB8AC3E}">
        <p14:creationId xmlns:p14="http://schemas.microsoft.com/office/powerpoint/2010/main" val="34534502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CAD47A0F-DBCF-F746-8D9A-5542190A2EF1}"/>
              </a:ext>
            </a:extLst>
          </p:cNvPr>
          <p:cNvGraphicFramePr>
            <a:graphicFrameLocks noGrp="1"/>
          </p:cNvGraphicFramePr>
          <p:nvPr>
            <p:ph idx="1"/>
            <p:extLst>
              <p:ext uri="{D42A27DB-BD31-4B8C-83A1-F6EECF244321}">
                <p14:modId xmlns:p14="http://schemas.microsoft.com/office/powerpoint/2010/main" val="1715932512"/>
              </p:ext>
            </p:extLst>
          </p:nvPr>
        </p:nvGraphicFramePr>
        <p:xfrm>
          <a:off x="700670" y="1079902"/>
          <a:ext cx="7886282" cy="5093277"/>
        </p:xfrm>
        <a:graphic>
          <a:graphicData uri="http://schemas.openxmlformats.org/drawingml/2006/table">
            <a:tbl>
              <a:tblPr firstRow="1" bandRow="1">
                <a:tableStyleId>{5C22544A-7EE6-4342-B048-85BDC9FD1C3A}</a:tableStyleId>
              </a:tblPr>
              <a:tblGrid>
                <a:gridCol w="2695564">
                  <a:extLst>
                    <a:ext uri="{9D8B030D-6E8A-4147-A177-3AD203B41FA5}">
                      <a16:colId xmlns:a16="http://schemas.microsoft.com/office/drawing/2014/main" val="1261326111"/>
                    </a:ext>
                  </a:extLst>
                </a:gridCol>
                <a:gridCol w="1803564">
                  <a:extLst>
                    <a:ext uri="{9D8B030D-6E8A-4147-A177-3AD203B41FA5}">
                      <a16:colId xmlns:a16="http://schemas.microsoft.com/office/drawing/2014/main" val="575732340"/>
                    </a:ext>
                  </a:extLst>
                </a:gridCol>
                <a:gridCol w="3387154">
                  <a:extLst>
                    <a:ext uri="{9D8B030D-6E8A-4147-A177-3AD203B41FA5}">
                      <a16:colId xmlns:a16="http://schemas.microsoft.com/office/drawing/2014/main" val="1530865798"/>
                    </a:ext>
                  </a:extLst>
                </a:gridCol>
              </a:tblGrid>
              <a:tr h="399357">
                <a:tc>
                  <a:txBody>
                    <a:bodyPr/>
                    <a:lstStyle/>
                    <a:p>
                      <a:pPr algn="ctr"/>
                      <a:r>
                        <a:rPr lang="en-US" dirty="0"/>
                        <a:t>Product</a:t>
                      </a:r>
                    </a:p>
                  </a:txBody>
                  <a:tcPr anchor="ctr">
                    <a:solidFill>
                      <a:srgbClr val="008FC5"/>
                    </a:solidFill>
                  </a:tcPr>
                </a:tc>
                <a:tc>
                  <a:txBody>
                    <a:bodyPr/>
                    <a:lstStyle/>
                    <a:p>
                      <a:pPr algn="ctr"/>
                      <a:r>
                        <a:rPr lang="en-US" dirty="0"/>
                        <a:t>Route of Administration</a:t>
                      </a:r>
                    </a:p>
                  </a:txBody>
                  <a:tcPr anchor="ctr">
                    <a:solidFill>
                      <a:srgbClr val="008FC5"/>
                    </a:solidFill>
                  </a:tcPr>
                </a:tc>
                <a:tc>
                  <a:txBody>
                    <a:bodyPr/>
                    <a:lstStyle/>
                    <a:p>
                      <a:pPr algn="ctr"/>
                      <a:r>
                        <a:rPr lang="en-US" dirty="0"/>
                        <a:t>Status</a:t>
                      </a:r>
                    </a:p>
                  </a:txBody>
                  <a:tcPr anchor="ctr">
                    <a:solidFill>
                      <a:srgbClr val="008FC5"/>
                    </a:solidFill>
                  </a:tcPr>
                </a:tc>
                <a:extLst>
                  <a:ext uri="{0D108BD9-81ED-4DB2-BD59-A6C34878D82A}">
                    <a16:rowId xmlns:a16="http://schemas.microsoft.com/office/drawing/2014/main" val="1738099985"/>
                  </a:ext>
                </a:extLst>
              </a:tr>
              <a:tr h="570510">
                <a:tc>
                  <a:txBody>
                    <a:bodyPr/>
                    <a:lstStyle/>
                    <a:p>
                      <a:r>
                        <a:rPr lang="en-US" sz="1600" b="0" dirty="0"/>
                        <a:t>TDF/FTC</a:t>
                      </a:r>
                    </a:p>
                  </a:txBody>
                  <a:tcPr>
                    <a:solidFill>
                      <a:schemeClr val="bg1">
                        <a:lumMod val="85000"/>
                      </a:schemeClr>
                    </a:solidFill>
                  </a:tcPr>
                </a:tc>
                <a:tc>
                  <a:txBody>
                    <a:bodyPr/>
                    <a:lstStyle/>
                    <a:p>
                      <a:pPr algn="ctr"/>
                      <a:r>
                        <a:rPr lang="en-US" sz="1600" dirty="0"/>
                        <a:t>Oral </a:t>
                      </a:r>
                    </a:p>
                  </a:txBody>
                  <a:tcPr anchor="ctr">
                    <a:solidFill>
                      <a:schemeClr val="bg1">
                        <a:lumMod val="85000"/>
                      </a:schemeClr>
                    </a:solidFill>
                  </a:tcPr>
                </a:tc>
                <a:tc>
                  <a:txBody>
                    <a:bodyPr/>
                    <a:lstStyle/>
                    <a:p>
                      <a:r>
                        <a:rPr lang="en-US" sz="1600" dirty="0"/>
                        <a:t>Single generic competitor in Sept 2020; multiple competitors beginning March 2012 </a:t>
                      </a:r>
                    </a:p>
                  </a:txBody>
                  <a:tcPr>
                    <a:solidFill>
                      <a:schemeClr val="bg1">
                        <a:lumMod val="85000"/>
                      </a:schemeClr>
                    </a:solidFill>
                  </a:tcPr>
                </a:tc>
                <a:extLst>
                  <a:ext uri="{0D108BD9-81ED-4DB2-BD59-A6C34878D82A}">
                    <a16:rowId xmlns:a16="http://schemas.microsoft.com/office/drawing/2014/main" val="1835219048"/>
                  </a:ext>
                </a:extLst>
              </a:tr>
              <a:tr h="399357">
                <a:tc>
                  <a:txBody>
                    <a:bodyPr/>
                    <a:lstStyle/>
                    <a:p>
                      <a:r>
                        <a:rPr lang="en-US" sz="1600" dirty="0"/>
                        <a:t>TAF/FTC</a:t>
                      </a:r>
                    </a:p>
                  </a:txBody>
                  <a:tcPr>
                    <a:solidFill>
                      <a:schemeClr val="bg1">
                        <a:lumMod val="85000"/>
                      </a:schemeClr>
                    </a:solidFill>
                  </a:tcPr>
                </a:tc>
                <a:tc>
                  <a:txBody>
                    <a:bodyPr/>
                    <a:lstStyle/>
                    <a:p>
                      <a:pPr algn="ctr"/>
                      <a:r>
                        <a:rPr lang="en-US" sz="1600" dirty="0"/>
                        <a:t>Oral</a:t>
                      </a:r>
                    </a:p>
                  </a:txBody>
                  <a:tcPr anchor="ctr">
                    <a:solidFill>
                      <a:schemeClr val="bg1">
                        <a:lumMod val="85000"/>
                      </a:schemeClr>
                    </a:solidFill>
                  </a:tcPr>
                </a:tc>
                <a:tc>
                  <a:txBody>
                    <a:bodyPr/>
                    <a:lstStyle/>
                    <a:p>
                      <a:r>
                        <a:rPr lang="en-US" sz="1600" dirty="0"/>
                        <a:t>Phase III (Phase I-II in African women)</a:t>
                      </a:r>
                    </a:p>
                  </a:txBody>
                  <a:tcPr>
                    <a:solidFill>
                      <a:schemeClr val="bg1">
                        <a:lumMod val="85000"/>
                      </a:schemeClr>
                    </a:solidFill>
                  </a:tcPr>
                </a:tc>
                <a:extLst>
                  <a:ext uri="{0D108BD9-81ED-4DB2-BD59-A6C34878D82A}">
                    <a16:rowId xmlns:a16="http://schemas.microsoft.com/office/drawing/2014/main" val="4121994620"/>
                  </a:ext>
                </a:extLst>
              </a:tr>
              <a:tr h="228204">
                <a:tc>
                  <a:txBody>
                    <a:bodyPr/>
                    <a:lstStyle/>
                    <a:p>
                      <a:r>
                        <a:rPr lang="en-US" sz="1600" dirty="0"/>
                        <a:t>RAL/3TC</a:t>
                      </a:r>
                    </a:p>
                  </a:txBody>
                  <a:tcPr>
                    <a:solidFill>
                      <a:schemeClr val="bg1">
                        <a:lumMod val="85000"/>
                      </a:schemeClr>
                    </a:solidFill>
                  </a:tcPr>
                </a:tc>
                <a:tc>
                  <a:txBody>
                    <a:bodyPr/>
                    <a:lstStyle/>
                    <a:p>
                      <a:pPr algn="ctr"/>
                      <a:r>
                        <a:rPr lang="en-US" sz="1600" dirty="0"/>
                        <a:t>Oral</a:t>
                      </a:r>
                    </a:p>
                  </a:txBody>
                  <a:tcPr anchor="ctr">
                    <a:solidFill>
                      <a:schemeClr val="bg1">
                        <a:lumMod val="85000"/>
                      </a:schemeClr>
                    </a:solidFill>
                  </a:tcPr>
                </a:tc>
                <a:tc>
                  <a:txBody>
                    <a:bodyPr/>
                    <a:lstStyle/>
                    <a:p>
                      <a:r>
                        <a:rPr lang="en-US" sz="1600" dirty="0"/>
                        <a:t>Phase IV </a:t>
                      </a:r>
                    </a:p>
                  </a:txBody>
                  <a:tcPr>
                    <a:solidFill>
                      <a:schemeClr val="bg1">
                        <a:lumMod val="85000"/>
                      </a:schemeClr>
                    </a:solidFill>
                  </a:tcPr>
                </a:tc>
                <a:extLst>
                  <a:ext uri="{0D108BD9-81ED-4DB2-BD59-A6C34878D82A}">
                    <a16:rowId xmlns:a16="http://schemas.microsoft.com/office/drawing/2014/main" val="2965796153"/>
                  </a:ext>
                </a:extLst>
              </a:tr>
              <a:tr h="228204">
                <a:tc>
                  <a:txBody>
                    <a:bodyPr/>
                    <a:lstStyle/>
                    <a:p>
                      <a:r>
                        <a:rPr lang="en-US" sz="1600" dirty="0"/>
                        <a:t>Cabotegravir</a:t>
                      </a:r>
                    </a:p>
                  </a:txBody>
                  <a:tcPr>
                    <a:solidFill>
                      <a:schemeClr val="bg1">
                        <a:lumMod val="95000"/>
                      </a:schemeClr>
                    </a:solidFill>
                  </a:tcPr>
                </a:tc>
                <a:tc>
                  <a:txBody>
                    <a:bodyPr/>
                    <a:lstStyle/>
                    <a:p>
                      <a:pPr algn="ctr"/>
                      <a:r>
                        <a:rPr lang="en-US" sz="1600" dirty="0"/>
                        <a:t>Long-acting </a:t>
                      </a:r>
                    </a:p>
                  </a:txBody>
                  <a:tcPr anchor="ctr">
                    <a:solidFill>
                      <a:schemeClr val="bg1">
                        <a:lumMod val="95000"/>
                      </a:schemeClr>
                    </a:solidFill>
                  </a:tcPr>
                </a:tc>
                <a:tc>
                  <a:txBody>
                    <a:bodyPr/>
                    <a:lstStyle/>
                    <a:p>
                      <a:r>
                        <a:rPr lang="en-US" sz="1600" dirty="0"/>
                        <a:t>Phase III</a:t>
                      </a:r>
                    </a:p>
                  </a:txBody>
                  <a:tcPr>
                    <a:solidFill>
                      <a:schemeClr val="bg1">
                        <a:lumMod val="95000"/>
                      </a:schemeClr>
                    </a:solidFill>
                  </a:tcPr>
                </a:tc>
                <a:extLst>
                  <a:ext uri="{0D108BD9-81ED-4DB2-BD59-A6C34878D82A}">
                    <a16:rowId xmlns:a16="http://schemas.microsoft.com/office/drawing/2014/main" val="1816910541"/>
                  </a:ext>
                </a:extLst>
              </a:tr>
              <a:tr h="570510">
                <a:tc>
                  <a:txBody>
                    <a:bodyPr/>
                    <a:lstStyle/>
                    <a:p>
                      <a:r>
                        <a:rPr lang="en-US" sz="1600" dirty="0"/>
                        <a:t>Dapivirine</a:t>
                      </a:r>
                    </a:p>
                  </a:txBody>
                  <a:tcPr>
                    <a:solidFill>
                      <a:schemeClr val="bg1">
                        <a:lumMod val="85000"/>
                      </a:schemeClr>
                    </a:solidFill>
                  </a:tcPr>
                </a:tc>
                <a:tc>
                  <a:txBody>
                    <a:bodyPr/>
                    <a:lstStyle/>
                    <a:p>
                      <a:pPr algn="ctr"/>
                      <a:r>
                        <a:rPr lang="en-US" sz="1600" dirty="0"/>
                        <a:t>Ring</a:t>
                      </a:r>
                    </a:p>
                  </a:txBody>
                  <a:tcPr anchor="ctr">
                    <a:solidFill>
                      <a:schemeClr val="bg1">
                        <a:lumMod val="85000"/>
                      </a:schemeClr>
                    </a:solidFill>
                  </a:tcPr>
                </a:tc>
                <a:tc>
                  <a:txBody>
                    <a:bodyPr/>
                    <a:lstStyle/>
                    <a:p>
                      <a:r>
                        <a:rPr lang="en-US" sz="1600" dirty="0"/>
                        <a:t>Phase III/FDA review (ring); 3-month ring and rectal gel in development </a:t>
                      </a:r>
                    </a:p>
                  </a:txBody>
                  <a:tcPr>
                    <a:solidFill>
                      <a:schemeClr val="bg1">
                        <a:lumMod val="85000"/>
                      </a:schemeClr>
                    </a:solidFill>
                  </a:tcPr>
                </a:tc>
                <a:extLst>
                  <a:ext uri="{0D108BD9-81ED-4DB2-BD59-A6C34878D82A}">
                    <a16:rowId xmlns:a16="http://schemas.microsoft.com/office/drawing/2014/main" val="3171215232"/>
                  </a:ext>
                </a:extLst>
              </a:tr>
              <a:tr h="399357">
                <a:tc>
                  <a:txBody>
                    <a:bodyPr/>
                    <a:lstStyle/>
                    <a:p>
                      <a:r>
                        <a:rPr lang="en-US" sz="1600" dirty="0"/>
                        <a:t>Tenofovir</a:t>
                      </a:r>
                    </a:p>
                  </a:txBody>
                  <a:tcPr>
                    <a:solidFill>
                      <a:schemeClr val="bg1">
                        <a:lumMod val="85000"/>
                      </a:schemeClr>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600" dirty="0"/>
                        <a:t>Ring</a:t>
                      </a:r>
                    </a:p>
                    <a:p>
                      <a:pPr algn="ctr"/>
                      <a:endParaRPr lang="en-US" sz="1600" dirty="0"/>
                    </a:p>
                  </a:txBody>
                  <a:tcPr anchor="ctr">
                    <a:solidFill>
                      <a:schemeClr val="bg1">
                        <a:lumMod val="85000"/>
                      </a:schemeClr>
                    </a:solidFill>
                  </a:tcPr>
                </a:tc>
                <a:tc>
                  <a:txBody>
                    <a:bodyPr/>
                    <a:lstStyle/>
                    <a:p>
                      <a:r>
                        <a:rPr lang="en-US" sz="1600" dirty="0"/>
                        <a:t>Phase I </a:t>
                      </a:r>
                    </a:p>
                  </a:txBody>
                  <a:tcPr>
                    <a:solidFill>
                      <a:schemeClr val="bg1">
                        <a:lumMod val="85000"/>
                      </a:schemeClr>
                    </a:solidFill>
                  </a:tcPr>
                </a:tc>
                <a:extLst>
                  <a:ext uri="{0D108BD9-81ED-4DB2-BD59-A6C34878D82A}">
                    <a16:rowId xmlns:a16="http://schemas.microsoft.com/office/drawing/2014/main" val="2075430525"/>
                  </a:ext>
                </a:extLst>
              </a:tr>
              <a:tr h="399357">
                <a:tc>
                  <a:txBody>
                    <a:bodyPr/>
                    <a:lstStyle/>
                    <a:p>
                      <a:r>
                        <a:rPr lang="en-US" sz="1600" dirty="0" err="1"/>
                        <a:t>Dapivirine</a:t>
                      </a:r>
                      <a:r>
                        <a:rPr lang="en-US" sz="1600" dirty="0"/>
                        <a:t> or tenofovir +</a:t>
                      </a:r>
                      <a:br>
                        <a:rPr lang="en-US" sz="1600" dirty="0"/>
                      </a:br>
                      <a:r>
                        <a:rPr lang="en-US" sz="1600" dirty="0"/>
                        <a:t>levonorgestrel</a:t>
                      </a:r>
                    </a:p>
                  </a:txBody>
                  <a:tcPr>
                    <a:solidFill>
                      <a:schemeClr val="bg1">
                        <a:lumMod val="85000"/>
                      </a:schemeClr>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600" dirty="0"/>
                        <a:t>Ring</a:t>
                      </a:r>
                    </a:p>
                    <a:p>
                      <a:pPr algn="ctr"/>
                      <a:endParaRPr lang="en-US" sz="1600" dirty="0"/>
                    </a:p>
                  </a:txBody>
                  <a:tcPr anchor="ctr">
                    <a:solidFill>
                      <a:schemeClr val="bg1">
                        <a:lumMod val="85000"/>
                      </a:schemeClr>
                    </a:solidFill>
                  </a:tcPr>
                </a:tc>
                <a:tc>
                  <a:txBody>
                    <a:bodyPr/>
                    <a:lstStyle/>
                    <a:p>
                      <a:r>
                        <a:rPr lang="en-US" sz="1600" dirty="0"/>
                        <a:t>Phase I</a:t>
                      </a:r>
                    </a:p>
                  </a:txBody>
                  <a:tcPr anchor="ctr">
                    <a:solidFill>
                      <a:schemeClr val="bg1">
                        <a:lumMod val="85000"/>
                      </a:schemeClr>
                    </a:solidFill>
                  </a:tcPr>
                </a:tc>
                <a:extLst>
                  <a:ext uri="{0D108BD9-81ED-4DB2-BD59-A6C34878D82A}">
                    <a16:rowId xmlns:a16="http://schemas.microsoft.com/office/drawing/2014/main" val="1129943340"/>
                  </a:ext>
                </a:extLst>
              </a:tr>
              <a:tr h="570510">
                <a:tc>
                  <a:txBody>
                    <a:bodyPr/>
                    <a:lstStyle/>
                    <a:p>
                      <a:r>
                        <a:rPr lang="en-US" sz="1600" dirty="0"/>
                        <a:t>Tenofovir, TAF/EVG, IQP-0528, </a:t>
                      </a:r>
                      <a:r>
                        <a:rPr lang="en-US" sz="1600" dirty="0" err="1"/>
                        <a:t>Griffithsin</a:t>
                      </a:r>
                      <a:r>
                        <a:rPr lang="en-US" sz="1600" dirty="0"/>
                        <a:t>, PC-1005, DS-003 </a:t>
                      </a:r>
                    </a:p>
                  </a:txBody>
                  <a:tcPr>
                    <a:solidFill>
                      <a:schemeClr val="bg1">
                        <a:lumMod val="95000"/>
                      </a:schemeClr>
                    </a:solidFill>
                  </a:tcPr>
                </a:tc>
                <a:tc>
                  <a:txBody>
                    <a:bodyPr/>
                    <a:lstStyle/>
                    <a:p>
                      <a:r>
                        <a:rPr lang="en-US" sz="1600" dirty="0"/>
                        <a:t>Vaginal or rectal inserts, enemas, and tablets</a:t>
                      </a:r>
                    </a:p>
                  </a:txBody>
                  <a:tcPr>
                    <a:solidFill>
                      <a:schemeClr val="bg1">
                        <a:lumMod val="95000"/>
                      </a:schemeClr>
                    </a:solidFill>
                  </a:tcPr>
                </a:tc>
                <a:tc>
                  <a:txBody>
                    <a:bodyPr/>
                    <a:lstStyle/>
                    <a:p>
                      <a:r>
                        <a:rPr lang="en-US" sz="1600" dirty="0"/>
                        <a:t>Pre-clinical – Phase I</a:t>
                      </a:r>
                    </a:p>
                  </a:txBody>
                  <a:tcPr>
                    <a:solidFill>
                      <a:schemeClr val="bg1">
                        <a:lumMod val="95000"/>
                      </a:schemeClr>
                    </a:solidFill>
                  </a:tcPr>
                </a:tc>
                <a:extLst>
                  <a:ext uri="{0D108BD9-81ED-4DB2-BD59-A6C34878D82A}">
                    <a16:rowId xmlns:a16="http://schemas.microsoft.com/office/drawing/2014/main" val="3048887745"/>
                  </a:ext>
                </a:extLst>
              </a:tr>
            </a:tbl>
          </a:graphicData>
        </a:graphic>
      </p:graphicFrame>
      <p:sp>
        <p:nvSpPr>
          <p:cNvPr id="2" name="Title 1">
            <a:extLst>
              <a:ext uri="{FF2B5EF4-FFF2-40B4-BE49-F238E27FC236}">
                <a16:creationId xmlns:a16="http://schemas.microsoft.com/office/drawing/2014/main" id="{C89B78A9-9E13-E64B-98B9-61A3463B4B4A}"/>
              </a:ext>
            </a:extLst>
          </p:cNvPr>
          <p:cNvSpPr>
            <a:spLocks noGrp="1"/>
          </p:cNvSpPr>
          <p:nvPr>
            <p:ph type="title"/>
          </p:nvPr>
        </p:nvSpPr>
        <p:spPr/>
        <p:txBody>
          <a:bodyPr/>
          <a:lstStyle/>
          <a:p>
            <a:r>
              <a:rPr lang="en-US" sz="3600" dirty="0"/>
              <a:t>PrEP Pipeline: At-a-Glance</a:t>
            </a:r>
          </a:p>
        </p:txBody>
      </p:sp>
    </p:spTree>
    <p:extLst>
      <p:ext uri="{BB962C8B-B14F-4D97-AF65-F5344CB8AC3E}">
        <p14:creationId xmlns:p14="http://schemas.microsoft.com/office/powerpoint/2010/main" val="18285147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0258B17-A1A3-DE4A-BCC2-6C6DC983BD30}"/>
              </a:ext>
            </a:extLst>
          </p:cNvPr>
          <p:cNvSpPr>
            <a:spLocks noGrp="1"/>
          </p:cNvSpPr>
          <p:nvPr>
            <p:ph type="ctrTitle"/>
          </p:nvPr>
        </p:nvSpPr>
        <p:spPr/>
        <p:txBody>
          <a:bodyPr/>
          <a:lstStyle/>
          <a:p>
            <a:r>
              <a:rPr lang="en-US" dirty="0" err="1"/>
              <a:t>PrEP</a:t>
            </a:r>
            <a:r>
              <a:rPr lang="en-US" dirty="0"/>
              <a:t> Coverage and Cost Landscape</a:t>
            </a:r>
            <a:br>
              <a:rPr lang="en-US" dirty="0"/>
            </a:br>
            <a:endParaRPr lang="en-US" dirty="0"/>
          </a:p>
        </p:txBody>
      </p:sp>
    </p:spTree>
    <p:extLst>
      <p:ext uri="{BB962C8B-B14F-4D97-AF65-F5344CB8AC3E}">
        <p14:creationId xmlns:p14="http://schemas.microsoft.com/office/powerpoint/2010/main" val="23569224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E4CF5A5-DEE3-4006-ACEF-48B2CE059A94}"/>
              </a:ext>
            </a:extLst>
          </p:cNvPr>
          <p:cNvGraphicFramePr>
            <a:graphicFrameLocks noGrp="1"/>
          </p:cNvGraphicFramePr>
          <p:nvPr>
            <p:extLst>
              <p:ext uri="{D42A27DB-BD31-4B8C-83A1-F6EECF244321}">
                <p14:modId xmlns:p14="http://schemas.microsoft.com/office/powerpoint/2010/main" val="2700976580"/>
              </p:ext>
            </p:extLst>
          </p:nvPr>
        </p:nvGraphicFramePr>
        <p:xfrm>
          <a:off x="33455" y="941354"/>
          <a:ext cx="9054790" cy="5386095"/>
        </p:xfrm>
        <a:graphic>
          <a:graphicData uri="http://schemas.openxmlformats.org/drawingml/2006/table">
            <a:tbl>
              <a:tblPr firstRow="1" bandRow="1">
                <a:tableStyleId>{7DF18680-E054-41AD-8BC1-D1AEF772440D}</a:tableStyleId>
              </a:tblPr>
              <a:tblGrid>
                <a:gridCol w="5595416">
                  <a:extLst>
                    <a:ext uri="{9D8B030D-6E8A-4147-A177-3AD203B41FA5}">
                      <a16:colId xmlns:a16="http://schemas.microsoft.com/office/drawing/2014/main" val="1938886500"/>
                    </a:ext>
                  </a:extLst>
                </a:gridCol>
                <a:gridCol w="3459374">
                  <a:extLst>
                    <a:ext uri="{9D8B030D-6E8A-4147-A177-3AD203B41FA5}">
                      <a16:colId xmlns:a16="http://schemas.microsoft.com/office/drawing/2014/main" val="1446626109"/>
                    </a:ext>
                  </a:extLst>
                </a:gridCol>
              </a:tblGrid>
              <a:tr h="391856">
                <a:tc>
                  <a:txBody>
                    <a:bodyPr/>
                    <a:lstStyle/>
                    <a:p>
                      <a:pPr algn="ctr"/>
                      <a:r>
                        <a:rPr lang="en-US" sz="2200" dirty="0"/>
                        <a:t>PrEP Components</a:t>
                      </a:r>
                    </a:p>
                  </a:txBody>
                  <a:tcPr/>
                </a:tc>
                <a:tc>
                  <a:txBody>
                    <a:bodyPr/>
                    <a:lstStyle/>
                    <a:p>
                      <a:pPr algn="ctr"/>
                      <a:r>
                        <a:rPr lang="en-US" sz="2200" dirty="0"/>
                        <a:t>Cash Price*</a:t>
                      </a:r>
                    </a:p>
                  </a:txBody>
                  <a:tcPr/>
                </a:tc>
                <a:extLst>
                  <a:ext uri="{0D108BD9-81ED-4DB2-BD59-A6C34878D82A}">
                    <a16:rowId xmlns:a16="http://schemas.microsoft.com/office/drawing/2014/main" val="85142834"/>
                  </a:ext>
                </a:extLst>
              </a:tr>
              <a:tr h="676354">
                <a:tc>
                  <a:txBody>
                    <a:bodyPr/>
                    <a:lstStyle/>
                    <a:p>
                      <a:r>
                        <a:rPr lang="en-US" dirty="0"/>
                        <a:t>Medication (Truvada is only FDA-approved medication for </a:t>
                      </a:r>
                      <a:r>
                        <a:rPr lang="en-US" dirty="0" err="1"/>
                        <a:t>PrEP</a:t>
                      </a:r>
                      <a:r>
                        <a:rPr lang="en-US" dirty="0"/>
                        <a:t> currently)</a:t>
                      </a:r>
                    </a:p>
                  </a:txBody>
                  <a:tcPr/>
                </a:tc>
                <a:tc>
                  <a:txBody>
                    <a:bodyPr/>
                    <a:lstStyle/>
                    <a:p>
                      <a:r>
                        <a:rPr lang="en-US" dirty="0"/>
                        <a:t>~$1,700/month (Wholesale Acquisition Cost, no discount); ~$440/month (340B Price) </a:t>
                      </a:r>
                    </a:p>
                  </a:txBody>
                  <a:tcPr/>
                </a:tc>
                <a:extLst>
                  <a:ext uri="{0D108BD9-81ED-4DB2-BD59-A6C34878D82A}">
                    <a16:rowId xmlns:a16="http://schemas.microsoft.com/office/drawing/2014/main" val="3029672325"/>
                  </a:ext>
                </a:extLst>
              </a:tr>
              <a:tr h="1774215">
                <a:tc>
                  <a:txBody>
                    <a:bodyPr/>
                    <a:lstStyle/>
                    <a:p>
                      <a:r>
                        <a:rPr lang="en-US" dirty="0"/>
                        <a:t>Lab costs** (at PrEP initiation and every three months)</a:t>
                      </a:r>
                    </a:p>
                    <a:p>
                      <a:pPr marL="285750" lvl="0" indent="-285750">
                        <a:buFont typeface="Arial" panose="020B0604020202020204" pitchFamily="34" charset="0"/>
                        <a:buChar char="•"/>
                      </a:pPr>
                      <a:r>
                        <a:rPr lang="en-US" sz="1800" kern="1200" dirty="0">
                          <a:effectLst/>
                        </a:rPr>
                        <a:t>Baseline HIV test </a:t>
                      </a:r>
                    </a:p>
                    <a:p>
                      <a:pPr marL="285750" lvl="0" indent="-285750">
                        <a:buFont typeface="Arial" panose="020B0604020202020204" pitchFamily="34" charset="0"/>
                        <a:buChar char="•"/>
                      </a:pPr>
                      <a:r>
                        <a:rPr lang="en-US" sz="1800" kern="1200" dirty="0">
                          <a:effectLst/>
                        </a:rPr>
                        <a:t>HBV tests (at initiation only)</a:t>
                      </a:r>
                    </a:p>
                    <a:p>
                      <a:pPr marL="285750" lvl="0" indent="-285750">
                        <a:buFont typeface="Arial" panose="020B0604020202020204" pitchFamily="34" charset="0"/>
                        <a:buChar char="•"/>
                      </a:pPr>
                      <a:r>
                        <a:rPr lang="en-US" sz="1800" kern="1200" dirty="0">
                          <a:effectLst/>
                        </a:rPr>
                        <a:t>Metabolic panel/creatine test </a:t>
                      </a:r>
                    </a:p>
                    <a:p>
                      <a:pPr marL="285750" lvl="0" indent="-285750">
                        <a:buFont typeface="Arial" panose="020B0604020202020204" pitchFamily="34" charset="0"/>
                        <a:buChar char="•"/>
                      </a:pPr>
                      <a:r>
                        <a:rPr lang="en-US" sz="1800" kern="1200" dirty="0">
                          <a:effectLst/>
                        </a:rPr>
                        <a:t>Gonorrhea and Chlamydia screening </a:t>
                      </a:r>
                    </a:p>
                    <a:p>
                      <a:pPr marL="285750" lvl="0" indent="-285750">
                        <a:buFont typeface="Arial" panose="020B0604020202020204" pitchFamily="34" charset="0"/>
                        <a:buChar char="•"/>
                      </a:pPr>
                      <a:r>
                        <a:rPr lang="en-US" sz="1800" kern="1200" dirty="0">
                          <a:effectLst/>
                        </a:rPr>
                        <a:t>Syphilis screening</a:t>
                      </a:r>
                      <a:endParaRPr lang="en-US" dirty="0"/>
                    </a:p>
                  </a:txBody>
                  <a:tcPr/>
                </a:tc>
                <a:tc>
                  <a:txBody>
                    <a:bodyPr/>
                    <a:lstStyle/>
                    <a:p>
                      <a:r>
                        <a:rPr lang="en-US" dirty="0"/>
                        <a:t>~$291 to $3,955</a:t>
                      </a:r>
                    </a:p>
                    <a:p>
                      <a:endParaRPr lang="en-US" dirty="0"/>
                    </a:p>
                  </a:txBody>
                  <a:tcPr/>
                </a:tc>
                <a:extLst>
                  <a:ext uri="{0D108BD9-81ED-4DB2-BD59-A6C34878D82A}">
                    <a16:rowId xmlns:a16="http://schemas.microsoft.com/office/drawing/2014/main" val="1786231268"/>
                  </a:ext>
                </a:extLst>
              </a:tr>
              <a:tr h="499730">
                <a:tc>
                  <a:txBody>
                    <a:bodyPr/>
                    <a:lstStyle/>
                    <a:p>
                      <a:r>
                        <a:rPr lang="en-US" dirty="0"/>
                        <a:t>Physician visit (at initiation and every three months)</a:t>
                      </a:r>
                    </a:p>
                  </a:txBody>
                  <a:tcPr/>
                </a:tc>
                <a:tc>
                  <a:txBody>
                    <a:bodyPr/>
                    <a:lstStyle/>
                    <a:p>
                      <a:r>
                        <a:rPr lang="en-US" dirty="0"/>
                        <a:t>~$60 to $177 per visit</a:t>
                      </a:r>
                    </a:p>
                    <a:p>
                      <a:endParaRPr lang="en-US" dirty="0"/>
                    </a:p>
                  </a:txBody>
                  <a:tcPr/>
                </a:tc>
                <a:extLst>
                  <a:ext uri="{0D108BD9-81ED-4DB2-BD59-A6C34878D82A}">
                    <a16:rowId xmlns:a16="http://schemas.microsoft.com/office/drawing/2014/main" val="1970521806"/>
                  </a:ext>
                </a:extLst>
              </a:tr>
              <a:tr h="676354">
                <a:tc gridSpan="2">
                  <a:txBody>
                    <a:bodyPr/>
                    <a:lstStyle/>
                    <a:p>
                      <a:r>
                        <a:rPr lang="en-US" sz="1600" dirty="0"/>
                        <a:t>* Above costs are estimates, the cash price of services varies significantly depending on geography and provider. Many providers provide lab and clinical services to uninsured patients at a reduced rate.</a:t>
                      </a:r>
                    </a:p>
                    <a:p>
                      <a:endParaRPr lang="en-US" sz="500" dirty="0"/>
                    </a:p>
                    <a:p>
                      <a:r>
                        <a:rPr lang="en-US" sz="1600" dirty="0"/>
                        <a:t>** Providers should refer to the </a:t>
                      </a:r>
                      <a:r>
                        <a:rPr lang="en-US" sz="1600" dirty="0">
                          <a:hlinkClick r:id="rId3"/>
                        </a:rPr>
                        <a:t>CDC PrEP Clinical Guidelines </a:t>
                      </a:r>
                      <a:r>
                        <a:rPr lang="en-US" sz="1600" dirty="0"/>
                        <a:t>for specific lab recommendations based on patient risk and other factors.</a:t>
                      </a:r>
                    </a:p>
                    <a:p>
                      <a:r>
                        <a:rPr lang="en-US" sz="1600" dirty="0"/>
                        <a:t>Source: Whitman, et al, Costs of Providing </a:t>
                      </a:r>
                      <a:r>
                        <a:rPr lang="en-US" sz="1600" dirty="0" err="1"/>
                        <a:t>PrEP</a:t>
                      </a:r>
                      <a:r>
                        <a:rPr lang="en-US" sz="1600" dirty="0"/>
                        <a:t> for HIV Prevention: Estimates from a Community Health Center, (Abstract PS3-44, 39</a:t>
                      </a:r>
                      <a:r>
                        <a:rPr lang="en-US" sz="1600" baseline="30000" dirty="0"/>
                        <a:t>th</a:t>
                      </a:r>
                      <a:r>
                        <a:rPr lang="en-US" sz="1600" dirty="0"/>
                        <a:t> SMDH, 2017).</a:t>
                      </a:r>
                      <a:endParaRPr lang="en-US" sz="1600" i="1" dirty="0"/>
                    </a:p>
                  </a:txBody>
                  <a:tcPr/>
                </a:tc>
                <a:tc hMerge="1">
                  <a:txBody>
                    <a:bodyPr/>
                    <a:lstStyle/>
                    <a:p>
                      <a:endParaRPr lang="en-US" dirty="0"/>
                    </a:p>
                  </a:txBody>
                  <a:tcPr/>
                </a:tc>
                <a:extLst>
                  <a:ext uri="{0D108BD9-81ED-4DB2-BD59-A6C34878D82A}">
                    <a16:rowId xmlns:a16="http://schemas.microsoft.com/office/drawing/2014/main" val="1424176817"/>
                  </a:ext>
                </a:extLst>
              </a:tr>
            </a:tbl>
          </a:graphicData>
        </a:graphic>
      </p:graphicFrame>
      <p:sp>
        <p:nvSpPr>
          <p:cNvPr id="2" name="Title 1">
            <a:extLst>
              <a:ext uri="{FF2B5EF4-FFF2-40B4-BE49-F238E27FC236}">
                <a16:creationId xmlns:a16="http://schemas.microsoft.com/office/drawing/2014/main" id="{A0BE0CC8-2D47-4E18-B55E-097636983665}"/>
              </a:ext>
            </a:extLst>
          </p:cNvPr>
          <p:cNvSpPr>
            <a:spLocks noGrp="1"/>
          </p:cNvSpPr>
          <p:nvPr>
            <p:ph type="title"/>
          </p:nvPr>
        </p:nvSpPr>
        <p:spPr/>
        <p:txBody>
          <a:bodyPr/>
          <a:lstStyle/>
          <a:p>
            <a:r>
              <a:rPr lang="en-US" sz="3600" dirty="0"/>
              <a:t>PrEP Components and Costs</a:t>
            </a:r>
          </a:p>
        </p:txBody>
      </p:sp>
    </p:spTree>
    <p:extLst>
      <p:ext uri="{BB962C8B-B14F-4D97-AF65-F5344CB8AC3E}">
        <p14:creationId xmlns:p14="http://schemas.microsoft.com/office/powerpoint/2010/main" val="13127079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descr="Manufacturer Co-pay and Patient Assistance Programs &amp; Donation Program&#10;">
            <a:extLst>
              <a:ext uri="{FF2B5EF4-FFF2-40B4-BE49-F238E27FC236}">
                <a16:creationId xmlns:a16="http://schemas.microsoft.com/office/drawing/2014/main" id="{A1D4B942-5F17-4F49-B3C6-0C9B054F14A7}"/>
              </a:ext>
            </a:extLst>
          </p:cNvPr>
          <p:cNvGrpSpPr/>
          <p:nvPr/>
        </p:nvGrpSpPr>
        <p:grpSpPr>
          <a:xfrm>
            <a:off x="1312646" y="5421030"/>
            <a:ext cx="7316425" cy="821857"/>
            <a:chOff x="1551679" y="2558823"/>
            <a:chExt cx="2936035" cy="586727"/>
          </a:xfrm>
        </p:grpSpPr>
        <p:sp>
          <p:nvSpPr>
            <p:cNvPr id="22" name="Rectangle: Rounded Corners 21">
              <a:extLst>
                <a:ext uri="{FF2B5EF4-FFF2-40B4-BE49-F238E27FC236}">
                  <a16:creationId xmlns:a16="http://schemas.microsoft.com/office/drawing/2014/main" id="{58E019BB-E904-4EDA-A41C-B60EF45BC2EB}"/>
                </a:ext>
              </a:extLst>
            </p:cNvPr>
            <p:cNvSpPr/>
            <p:nvPr/>
          </p:nvSpPr>
          <p:spPr>
            <a:xfrm>
              <a:off x="1551679" y="2558823"/>
              <a:ext cx="2936035" cy="586727"/>
            </a:xfrm>
            <a:prstGeom prst="roundRect">
              <a:avLst>
                <a:gd name="adj" fmla="val 10000"/>
              </a:avLst>
            </a:prstGeom>
            <a:solidFill>
              <a:schemeClr val="accent2">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3" name="Rectangle: Rounded Corners 4">
              <a:extLst>
                <a:ext uri="{FF2B5EF4-FFF2-40B4-BE49-F238E27FC236}">
                  <a16:creationId xmlns:a16="http://schemas.microsoft.com/office/drawing/2014/main" id="{8E073DF5-F1E1-43BE-BBF7-BC37CD4A5AF9}"/>
                </a:ext>
              </a:extLst>
            </p:cNvPr>
            <p:cNvSpPr txBox="1"/>
            <p:nvPr/>
          </p:nvSpPr>
          <p:spPr>
            <a:xfrm>
              <a:off x="1568864" y="2576008"/>
              <a:ext cx="2901665" cy="55235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2400" kern="1200" dirty="0"/>
                <a:t>Manufacturer Co-pay and Patient Assistance Programs</a:t>
              </a:r>
            </a:p>
            <a:p>
              <a:pPr marL="0" lvl="0" indent="0" algn="ctr" defTabSz="800100">
                <a:lnSpc>
                  <a:spcPct val="90000"/>
                </a:lnSpc>
                <a:spcBef>
                  <a:spcPct val="0"/>
                </a:spcBef>
                <a:spcAft>
                  <a:spcPct val="35000"/>
                </a:spcAft>
                <a:buNone/>
              </a:pPr>
              <a:r>
                <a:rPr lang="en-US" sz="2400" dirty="0"/>
                <a:t>&amp; Donation Program</a:t>
              </a:r>
              <a:endParaRPr lang="en-US" sz="2400" kern="1200" dirty="0"/>
            </a:p>
          </p:txBody>
        </p:sp>
      </p:grpSp>
      <p:grpSp>
        <p:nvGrpSpPr>
          <p:cNvPr id="47" name="Group 46" descr="Uninsured populations (340B discount)&#10;Underinsured populations Insured populations">
            <a:extLst>
              <a:ext uri="{FF2B5EF4-FFF2-40B4-BE49-F238E27FC236}">
                <a16:creationId xmlns:a16="http://schemas.microsoft.com/office/drawing/2014/main" id="{398BA930-491D-40E4-BA76-354EB6111A4D}"/>
              </a:ext>
            </a:extLst>
          </p:cNvPr>
          <p:cNvGrpSpPr/>
          <p:nvPr/>
        </p:nvGrpSpPr>
        <p:grpSpPr>
          <a:xfrm>
            <a:off x="5751120" y="3862831"/>
            <a:ext cx="2683699" cy="1461190"/>
            <a:chOff x="1946300" y="-10631"/>
            <a:chExt cx="2226731" cy="692227"/>
          </a:xfrm>
        </p:grpSpPr>
        <p:sp>
          <p:nvSpPr>
            <p:cNvPr id="48" name="Rectangle: Rounded Corners 47">
              <a:extLst>
                <a:ext uri="{FF2B5EF4-FFF2-40B4-BE49-F238E27FC236}">
                  <a16:creationId xmlns:a16="http://schemas.microsoft.com/office/drawing/2014/main" id="{DD80B4F6-3C7B-4D99-B61C-27CE6D4F4A59}"/>
                </a:ext>
              </a:extLst>
            </p:cNvPr>
            <p:cNvSpPr/>
            <p:nvPr/>
          </p:nvSpPr>
          <p:spPr>
            <a:xfrm>
              <a:off x="1952275" y="-10631"/>
              <a:ext cx="2220756" cy="692227"/>
            </a:xfrm>
            <a:prstGeom prst="roundRect">
              <a:avLst>
                <a:gd name="adj" fmla="val 10000"/>
              </a:avLst>
            </a:prstGeom>
            <a:solidFill>
              <a:schemeClr val="accent6">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9" name="Rectangle: Rounded Corners 4" descr="&#10;">
              <a:extLst>
                <a:ext uri="{FF2B5EF4-FFF2-40B4-BE49-F238E27FC236}">
                  <a16:creationId xmlns:a16="http://schemas.microsoft.com/office/drawing/2014/main" id="{93EAB203-AAF4-49F3-A6F7-6E11C6B4D8BA}"/>
                </a:ext>
              </a:extLst>
            </p:cNvPr>
            <p:cNvSpPr txBox="1"/>
            <p:nvPr/>
          </p:nvSpPr>
          <p:spPr>
            <a:xfrm>
              <a:off x="1946300" y="41979"/>
              <a:ext cx="2183774" cy="594364"/>
            </a:xfrm>
            <a:prstGeom prst="rect">
              <a:avLst/>
            </a:prstGeom>
            <a:solidFill>
              <a:schemeClr val="accent6">
                <a:lumMod val="75000"/>
              </a:schemeClr>
            </a:solidFill>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dirty="0"/>
                <a:t>Uninsured populations (340B discount)</a:t>
              </a:r>
            </a:p>
            <a:p>
              <a:pPr marL="0" lvl="0" indent="0" algn="ctr" defTabSz="800100">
                <a:lnSpc>
                  <a:spcPct val="90000"/>
                </a:lnSpc>
                <a:spcBef>
                  <a:spcPct val="0"/>
                </a:spcBef>
                <a:spcAft>
                  <a:spcPct val="35000"/>
                </a:spcAft>
                <a:buNone/>
              </a:pPr>
              <a:r>
                <a:rPr lang="en-US" sz="1800" kern="1200" dirty="0"/>
                <a:t>Underinsured populations</a:t>
              </a:r>
            </a:p>
            <a:p>
              <a:pPr marL="0" lvl="0" indent="0" algn="ctr" defTabSz="800100">
                <a:lnSpc>
                  <a:spcPct val="90000"/>
                </a:lnSpc>
                <a:spcBef>
                  <a:spcPct val="0"/>
                </a:spcBef>
                <a:spcAft>
                  <a:spcPct val="35000"/>
                </a:spcAft>
                <a:buNone/>
              </a:pPr>
              <a:r>
                <a:rPr lang="en-US" dirty="0"/>
                <a:t>Insured populations</a:t>
              </a:r>
              <a:endParaRPr lang="en-US" sz="1800" kern="1200" dirty="0"/>
            </a:p>
          </p:txBody>
        </p:sp>
      </p:grpSp>
      <p:cxnSp>
        <p:nvCxnSpPr>
          <p:cNvPr id="38" name="Straight Arrow Connector 37">
            <a:extLst>
              <a:ext uri="{FF2B5EF4-FFF2-40B4-BE49-F238E27FC236}">
                <a16:creationId xmlns:a16="http://schemas.microsoft.com/office/drawing/2014/main" id="{D7C5972E-8385-4CB9-AD53-68DFB8DBEBF5}"/>
              </a:ext>
              <a:ext uri="{C183D7F6-B498-43B3-948B-1728B52AA6E4}">
                <adec:decorative xmlns:adec="http://schemas.microsoft.com/office/drawing/2017/decorative" xmlns="" val="1"/>
              </a:ext>
            </a:extLst>
          </p:cNvPr>
          <p:cNvCxnSpPr/>
          <p:nvPr/>
        </p:nvCxnSpPr>
        <p:spPr>
          <a:xfrm>
            <a:off x="6854061" y="3306232"/>
            <a:ext cx="0" cy="3979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25" name="Group 24" descr="Community health centers">
            <a:extLst>
              <a:ext uri="{FF2B5EF4-FFF2-40B4-BE49-F238E27FC236}">
                <a16:creationId xmlns:a16="http://schemas.microsoft.com/office/drawing/2014/main" id="{3DCAC95C-8D07-47E6-96CC-CB98406AD59B}"/>
              </a:ext>
            </a:extLst>
          </p:cNvPr>
          <p:cNvGrpSpPr/>
          <p:nvPr/>
        </p:nvGrpSpPr>
        <p:grpSpPr>
          <a:xfrm>
            <a:off x="6923244" y="2251823"/>
            <a:ext cx="2220756" cy="891535"/>
            <a:chOff x="1909318" y="2590"/>
            <a:chExt cx="2220756" cy="631346"/>
          </a:xfrm>
          <a:solidFill>
            <a:schemeClr val="accent6">
              <a:lumMod val="75000"/>
            </a:schemeClr>
          </a:solidFill>
        </p:grpSpPr>
        <p:sp>
          <p:nvSpPr>
            <p:cNvPr id="27" name="Rectangle: Rounded Corners 26">
              <a:extLst>
                <a:ext uri="{FF2B5EF4-FFF2-40B4-BE49-F238E27FC236}">
                  <a16:creationId xmlns:a16="http://schemas.microsoft.com/office/drawing/2014/main" id="{CAB531C9-F869-4929-AA6E-1250CC79A0F8}"/>
                </a:ext>
              </a:extLst>
            </p:cNvPr>
            <p:cNvSpPr/>
            <p:nvPr/>
          </p:nvSpPr>
          <p:spPr>
            <a:xfrm>
              <a:off x="1909318" y="2590"/>
              <a:ext cx="2220756" cy="631346"/>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8" name="Rectangle: Rounded Corners 4">
              <a:extLst>
                <a:ext uri="{FF2B5EF4-FFF2-40B4-BE49-F238E27FC236}">
                  <a16:creationId xmlns:a16="http://schemas.microsoft.com/office/drawing/2014/main" id="{5BE18092-8B66-4CFE-97D3-9027B73BA3E9}"/>
                </a:ext>
              </a:extLst>
            </p:cNvPr>
            <p:cNvSpPr txBox="1"/>
            <p:nvPr/>
          </p:nvSpPr>
          <p:spPr>
            <a:xfrm>
              <a:off x="1971555" y="53798"/>
              <a:ext cx="2140028" cy="56393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dirty="0"/>
                <a:t>Community health centers</a:t>
              </a:r>
              <a:endParaRPr lang="en-US" sz="1800" kern="1200" dirty="0"/>
            </a:p>
          </p:txBody>
        </p:sp>
      </p:grpSp>
      <p:grpSp>
        <p:nvGrpSpPr>
          <p:cNvPr id="17" name="Group 16" descr="Local health departments (STD clinics)">
            <a:extLst>
              <a:ext uri="{FF2B5EF4-FFF2-40B4-BE49-F238E27FC236}">
                <a16:creationId xmlns:a16="http://schemas.microsoft.com/office/drawing/2014/main" id="{0F8B9950-9265-4660-9211-F432270E048D}"/>
              </a:ext>
            </a:extLst>
          </p:cNvPr>
          <p:cNvGrpSpPr/>
          <p:nvPr/>
        </p:nvGrpSpPr>
        <p:grpSpPr>
          <a:xfrm>
            <a:off x="4631262" y="2269067"/>
            <a:ext cx="2114431" cy="920507"/>
            <a:chOff x="1909318" y="2590"/>
            <a:chExt cx="2220756" cy="631346"/>
          </a:xfrm>
          <a:solidFill>
            <a:schemeClr val="accent6">
              <a:lumMod val="75000"/>
            </a:schemeClr>
          </a:solidFill>
        </p:grpSpPr>
        <p:sp>
          <p:nvSpPr>
            <p:cNvPr id="18" name="Rectangle: Rounded Corners 17">
              <a:extLst>
                <a:ext uri="{FF2B5EF4-FFF2-40B4-BE49-F238E27FC236}">
                  <a16:creationId xmlns:a16="http://schemas.microsoft.com/office/drawing/2014/main" id="{0FB0E3CA-94A8-4115-8CD1-2165C9B120EF}"/>
                </a:ext>
              </a:extLst>
            </p:cNvPr>
            <p:cNvSpPr/>
            <p:nvPr/>
          </p:nvSpPr>
          <p:spPr>
            <a:xfrm>
              <a:off x="1909318" y="2590"/>
              <a:ext cx="2220756" cy="631346"/>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9" name="Rectangle: Rounded Corners 4">
              <a:extLst>
                <a:ext uri="{FF2B5EF4-FFF2-40B4-BE49-F238E27FC236}">
                  <a16:creationId xmlns:a16="http://schemas.microsoft.com/office/drawing/2014/main" id="{6379899B-1313-4D44-8973-571D9C55A436}"/>
                </a:ext>
              </a:extLst>
            </p:cNvPr>
            <p:cNvSpPr txBox="1"/>
            <p:nvPr/>
          </p:nvSpPr>
          <p:spPr>
            <a:xfrm>
              <a:off x="1929722" y="35414"/>
              <a:ext cx="2183774" cy="56917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dirty="0"/>
                <a:t>Local health departments (STD clinics)</a:t>
              </a:r>
              <a:endParaRPr lang="en-US" sz="1800" kern="1200" dirty="0"/>
            </a:p>
          </p:txBody>
        </p:sp>
      </p:grpSp>
      <p:grpSp>
        <p:nvGrpSpPr>
          <p:cNvPr id="29" name="Group 28" descr="Family planning clinics">
            <a:extLst>
              <a:ext uri="{FF2B5EF4-FFF2-40B4-BE49-F238E27FC236}">
                <a16:creationId xmlns:a16="http://schemas.microsoft.com/office/drawing/2014/main" id="{F6477196-A693-4AFA-B8E8-36B2C944306C}"/>
              </a:ext>
            </a:extLst>
          </p:cNvPr>
          <p:cNvGrpSpPr/>
          <p:nvPr/>
        </p:nvGrpSpPr>
        <p:grpSpPr>
          <a:xfrm>
            <a:off x="5961517" y="1335511"/>
            <a:ext cx="2220756" cy="803366"/>
            <a:chOff x="1909318" y="2590"/>
            <a:chExt cx="2220756" cy="631346"/>
          </a:xfrm>
        </p:grpSpPr>
        <p:sp>
          <p:nvSpPr>
            <p:cNvPr id="30" name="Rectangle: Rounded Corners 29">
              <a:extLst>
                <a:ext uri="{FF2B5EF4-FFF2-40B4-BE49-F238E27FC236}">
                  <a16:creationId xmlns:a16="http://schemas.microsoft.com/office/drawing/2014/main" id="{A4F8A1E8-DC40-47D7-8E0E-C56F9178717C}"/>
                </a:ext>
              </a:extLst>
            </p:cNvPr>
            <p:cNvSpPr/>
            <p:nvPr/>
          </p:nvSpPr>
          <p:spPr>
            <a:xfrm>
              <a:off x="1909318" y="2590"/>
              <a:ext cx="2220756" cy="631346"/>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1" name="Rectangle: Rounded Corners 4">
              <a:extLst>
                <a:ext uri="{FF2B5EF4-FFF2-40B4-BE49-F238E27FC236}">
                  <a16:creationId xmlns:a16="http://schemas.microsoft.com/office/drawing/2014/main" id="{81ED167E-08B1-4A11-A86F-FE83D089D9B6}"/>
                </a:ext>
              </a:extLst>
            </p:cNvPr>
            <p:cNvSpPr txBox="1"/>
            <p:nvPr/>
          </p:nvSpPr>
          <p:spPr>
            <a:xfrm>
              <a:off x="1927809" y="21081"/>
              <a:ext cx="2183774" cy="594364"/>
            </a:xfrm>
            <a:prstGeom prst="rect">
              <a:avLst/>
            </a:prstGeom>
            <a:solidFill>
              <a:schemeClr val="accent6">
                <a:lumMod val="75000"/>
              </a:schemeClr>
            </a:solidFill>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dirty="0"/>
                <a:t>Family planning clinics</a:t>
              </a:r>
              <a:endParaRPr lang="en-US" sz="1800" kern="1200" dirty="0"/>
            </a:p>
          </p:txBody>
        </p:sp>
      </p:grpSp>
      <p:grpSp>
        <p:nvGrpSpPr>
          <p:cNvPr id="43" name="Group 42" descr="Insured populations">
            <a:extLst>
              <a:ext uri="{FF2B5EF4-FFF2-40B4-BE49-F238E27FC236}">
                <a16:creationId xmlns:a16="http://schemas.microsoft.com/office/drawing/2014/main" id="{FC92E8CA-F1CE-4D89-869A-14237242D42B}"/>
              </a:ext>
            </a:extLst>
          </p:cNvPr>
          <p:cNvGrpSpPr/>
          <p:nvPr/>
        </p:nvGrpSpPr>
        <p:grpSpPr>
          <a:xfrm>
            <a:off x="2470832" y="4102443"/>
            <a:ext cx="1966827" cy="960624"/>
            <a:chOff x="1909318" y="2590"/>
            <a:chExt cx="2220756" cy="737946"/>
          </a:xfrm>
          <a:solidFill>
            <a:schemeClr val="accent3">
              <a:lumMod val="75000"/>
            </a:schemeClr>
          </a:solidFill>
        </p:grpSpPr>
        <p:sp>
          <p:nvSpPr>
            <p:cNvPr id="45" name="Rectangle: Rounded Corners 44">
              <a:extLst>
                <a:ext uri="{FF2B5EF4-FFF2-40B4-BE49-F238E27FC236}">
                  <a16:creationId xmlns:a16="http://schemas.microsoft.com/office/drawing/2014/main" id="{58B1B91C-B443-4C9B-92EF-950BF153CDAE}"/>
                </a:ext>
              </a:extLst>
            </p:cNvPr>
            <p:cNvSpPr/>
            <p:nvPr/>
          </p:nvSpPr>
          <p:spPr>
            <a:xfrm>
              <a:off x="1909318" y="2590"/>
              <a:ext cx="2220756" cy="737946"/>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6" name="Rectangle: Rounded Corners 4">
              <a:extLst>
                <a:ext uri="{FF2B5EF4-FFF2-40B4-BE49-F238E27FC236}">
                  <a16:creationId xmlns:a16="http://schemas.microsoft.com/office/drawing/2014/main" id="{F2B24F8B-E274-4DB9-8E1B-D4A3D3462469}"/>
                </a:ext>
              </a:extLst>
            </p:cNvPr>
            <p:cNvSpPr txBox="1"/>
            <p:nvPr/>
          </p:nvSpPr>
          <p:spPr>
            <a:xfrm>
              <a:off x="1934481" y="91122"/>
              <a:ext cx="2183774" cy="59436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dirty="0"/>
                <a:t>Insured populations</a:t>
              </a:r>
              <a:endParaRPr lang="en-US" sz="1800" kern="1200" dirty="0"/>
            </a:p>
          </p:txBody>
        </p:sp>
      </p:grpSp>
      <p:cxnSp>
        <p:nvCxnSpPr>
          <p:cNvPr id="36" name="Straight Arrow Connector 35">
            <a:extLst>
              <a:ext uri="{FF2B5EF4-FFF2-40B4-BE49-F238E27FC236}">
                <a16:creationId xmlns:a16="http://schemas.microsoft.com/office/drawing/2014/main" id="{171DB2AD-6721-4A1F-A2ED-10C27F0ABD6E}"/>
              </a:ext>
              <a:ext uri="{C183D7F6-B498-43B3-948B-1728B52AA6E4}">
                <adec:decorative xmlns:adec="http://schemas.microsoft.com/office/drawing/2017/decorative" xmlns="" val="1"/>
              </a:ext>
            </a:extLst>
          </p:cNvPr>
          <p:cNvCxnSpPr/>
          <p:nvPr/>
        </p:nvCxnSpPr>
        <p:spPr>
          <a:xfrm>
            <a:off x="3334677" y="3365500"/>
            <a:ext cx="0" cy="3979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33" name="Group 32" descr="Private providers">
            <a:extLst>
              <a:ext uri="{FF2B5EF4-FFF2-40B4-BE49-F238E27FC236}">
                <a16:creationId xmlns:a16="http://schemas.microsoft.com/office/drawing/2014/main" id="{B0D468D9-8899-4AE4-A9D6-A3CBF58CB80D}"/>
              </a:ext>
            </a:extLst>
          </p:cNvPr>
          <p:cNvGrpSpPr/>
          <p:nvPr/>
        </p:nvGrpSpPr>
        <p:grpSpPr>
          <a:xfrm>
            <a:off x="2346905" y="2345266"/>
            <a:ext cx="1966827" cy="803366"/>
            <a:chOff x="1909318" y="2590"/>
            <a:chExt cx="2220756" cy="631346"/>
          </a:xfrm>
          <a:solidFill>
            <a:schemeClr val="accent3">
              <a:lumMod val="75000"/>
            </a:schemeClr>
          </a:solidFill>
        </p:grpSpPr>
        <p:sp>
          <p:nvSpPr>
            <p:cNvPr id="34" name="Rectangle: Rounded Corners 33">
              <a:extLst>
                <a:ext uri="{FF2B5EF4-FFF2-40B4-BE49-F238E27FC236}">
                  <a16:creationId xmlns:a16="http://schemas.microsoft.com/office/drawing/2014/main" id="{FE0ABDE0-2328-4220-A296-9383D68BB24C}"/>
                </a:ext>
              </a:extLst>
            </p:cNvPr>
            <p:cNvSpPr/>
            <p:nvPr/>
          </p:nvSpPr>
          <p:spPr>
            <a:xfrm>
              <a:off x="1909318" y="2590"/>
              <a:ext cx="2220756" cy="631346"/>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5" name="Rectangle: Rounded Corners 4">
              <a:extLst>
                <a:ext uri="{FF2B5EF4-FFF2-40B4-BE49-F238E27FC236}">
                  <a16:creationId xmlns:a16="http://schemas.microsoft.com/office/drawing/2014/main" id="{D90F3F32-232D-4046-81FC-F798621B5E9B}"/>
                </a:ext>
              </a:extLst>
            </p:cNvPr>
            <p:cNvSpPr txBox="1"/>
            <p:nvPr/>
          </p:nvSpPr>
          <p:spPr>
            <a:xfrm>
              <a:off x="1927809" y="21081"/>
              <a:ext cx="2183774" cy="59436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dirty="0"/>
                <a:t>Private providers</a:t>
              </a:r>
              <a:endParaRPr lang="en-US" sz="1800" kern="1200" dirty="0"/>
            </a:p>
          </p:txBody>
        </p:sp>
      </p:grpSp>
      <p:grpSp>
        <p:nvGrpSpPr>
          <p:cNvPr id="14" name="Group 13" descr="Uninsured populations (non-340B discount) Underinsured populations">
            <a:extLst>
              <a:ext uri="{FF2B5EF4-FFF2-40B4-BE49-F238E27FC236}">
                <a16:creationId xmlns:a16="http://schemas.microsoft.com/office/drawing/2014/main" id="{AFD1F973-CA80-46D0-967E-0D79BB7BE748}"/>
              </a:ext>
            </a:extLst>
          </p:cNvPr>
          <p:cNvGrpSpPr/>
          <p:nvPr/>
        </p:nvGrpSpPr>
        <p:grpSpPr>
          <a:xfrm>
            <a:off x="-23715" y="3985678"/>
            <a:ext cx="2494547" cy="1237740"/>
            <a:chOff x="1762511" y="2590"/>
            <a:chExt cx="2500773" cy="631346"/>
          </a:xfrm>
        </p:grpSpPr>
        <p:sp>
          <p:nvSpPr>
            <p:cNvPr id="15" name="Rectangle: Rounded Corners 14">
              <a:extLst>
                <a:ext uri="{FF2B5EF4-FFF2-40B4-BE49-F238E27FC236}">
                  <a16:creationId xmlns:a16="http://schemas.microsoft.com/office/drawing/2014/main" id="{87A7131B-205A-41DC-B83A-15D18656FD8A}"/>
                </a:ext>
              </a:extLst>
            </p:cNvPr>
            <p:cNvSpPr/>
            <p:nvPr/>
          </p:nvSpPr>
          <p:spPr>
            <a:xfrm>
              <a:off x="1909318" y="2590"/>
              <a:ext cx="2220756" cy="631346"/>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Rectangle: Rounded Corners 4" descr="&#10;">
              <a:extLst>
                <a:ext uri="{FF2B5EF4-FFF2-40B4-BE49-F238E27FC236}">
                  <a16:creationId xmlns:a16="http://schemas.microsoft.com/office/drawing/2014/main" id="{DCA2BBF3-3AD0-46F1-9E6C-93AE25FF35C4}"/>
                </a:ext>
              </a:extLst>
            </p:cNvPr>
            <p:cNvSpPr txBox="1"/>
            <p:nvPr/>
          </p:nvSpPr>
          <p:spPr>
            <a:xfrm>
              <a:off x="1762511" y="21081"/>
              <a:ext cx="2500773" cy="59436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dirty="0"/>
                <a:t>Uninsured populations (non-340B discount)</a:t>
              </a:r>
            </a:p>
            <a:p>
              <a:pPr marL="0" lvl="0" indent="0" algn="ctr" defTabSz="800100">
                <a:lnSpc>
                  <a:spcPct val="90000"/>
                </a:lnSpc>
                <a:spcBef>
                  <a:spcPct val="0"/>
                </a:spcBef>
                <a:spcAft>
                  <a:spcPct val="35000"/>
                </a:spcAft>
                <a:buNone/>
              </a:pPr>
              <a:r>
                <a:rPr lang="en-US" dirty="0"/>
                <a:t>Underinsured populations</a:t>
              </a:r>
            </a:p>
          </p:txBody>
        </p:sp>
      </p:grpSp>
      <p:cxnSp>
        <p:nvCxnSpPr>
          <p:cNvPr id="5" name="Straight Arrow Connector 4">
            <a:extLst>
              <a:ext uri="{FF2B5EF4-FFF2-40B4-BE49-F238E27FC236}">
                <a16:creationId xmlns:a16="http://schemas.microsoft.com/office/drawing/2014/main" id="{7B38DA0A-57F9-4CE7-85F9-12B1E78EF1AB}"/>
              </a:ext>
              <a:ext uri="{C183D7F6-B498-43B3-948B-1728B52AA6E4}">
                <adec:decorative xmlns:adec="http://schemas.microsoft.com/office/drawing/2017/decorative" xmlns="" val="1"/>
              </a:ext>
            </a:extLst>
          </p:cNvPr>
          <p:cNvCxnSpPr/>
          <p:nvPr/>
        </p:nvCxnSpPr>
        <p:spPr>
          <a:xfrm>
            <a:off x="1071159" y="3378201"/>
            <a:ext cx="0" cy="3979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39" name="Group 38" descr="PrEP DAPs (state HD)">
            <a:extLst>
              <a:ext uri="{FF2B5EF4-FFF2-40B4-BE49-F238E27FC236}">
                <a16:creationId xmlns:a16="http://schemas.microsoft.com/office/drawing/2014/main" id="{3B36215B-3113-4801-9DA5-443DEEFA9678}"/>
              </a:ext>
            </a:extLst>
          </p:cNvPr>
          <p:cNvGrpSpPr/>
          <p:nvPr/>
        </p:nvGrpSpPr>
        <p:grpSpPr>
          <a:xfrm>
            <a:off x="113181" y="2319559"/>
            <a:ext cx="2220756" cy="823799"/>
            <a:chOff x="1762511" y="2590"/>
            <a:chExt cx="2500773" cy="631346"/>
          </a:xfrm>
        </p:grpSpPr>
        <p:sp>
          <p:nvSpPr>
            <p:cNvPr id="40" name="Rectangle: Rounded Corners 39">
              <a:extLst>
                <a:ext uri="{FF2B5EF4-FFF2-40B4-BE49-F238E27FC236}">
                  <a16:creationId xmlns:a16="http://schemas.microsoft.com/office/drawing/2014/main" id="{81D90994-B36E-4021-8534-738A74B142D7}"/>
                </a:ext>
              </a:extLst>
            </p:cNvPr>
            <p:cNvSpPr/>
            <p:nvPr/>
          </p:nvSpPr>
          <p:spPr>
            <a:xfrm>
              <a:off x="1909318" y="2590"/>
              <a:ext cx="2220756" cy="631346"/>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1" name="Rectangle: Rounded Corners 4" descr="&#10;">
              <a:extLst>
                <a:ext uri="{FF2B5EF4-FFF2-40B4-BE49-F238E27FC236}">
                  <a16:creationId xmlns:a16="http://schemas.microsoft.com/office/drawing/2014/main" id="{255576DA-9070-41D0-BCC5-477A3EAEE584}"/>
                </a:ext>
              </a:extLst>
            </p:cNvPr>
            <p:cNvSpPr txBox="1"/>
            <p:nvPr/>
          </p:nvSpPr>
          <p:spPr>
            <a:xfrm>
              <a:off x="1762511" y="21081"/>
              <a:ext cx="2500773" cy="59436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dirty="0" err="1"/>
                <a:t>PrEP</a:t>
              </a:r>
              <a:r>
                <a:rPr lang="en-US" dirty="0"/>
                <a:t> DAPs</a:t>
              </a:r>
            </a:p>
            <a:p>
              <a:pPr marL="0" lvl="0" indent="0" algn="ctr" defTabSz="800100">
                <a:lnSpc>
                  <a:spcPct val="90000"/>
                </a:lnSpc>
                <a:spcBef>
                  <a:spcPct val="0"/>
                </a:spcBef>
                <a:spcAft>
                  <a:spcPct val="35000"/>
                </a:spcAft>
                <a:buNone/>
              </a:pPr>
              <a:r>
                <a:rPr lang="en-US" dirty="0"/>
                <a:t> (state HD)</a:t>
              </a:r>
            </a:p>
          </p:txBody>
        </p:sp>
      </p:grpSp>
      <p:pic>
        <p:nvPicPr>
          <p:cNvPr id="1028" name="Picture 4" descr="PrEP">
            <a:extLst>
              <a:ext uri="{FF2B5EF4-FFF2-40B4-BE49-F238E27FC236}">
                <a16:creationId xmlns:a16="http://schemas.microsoft.com/office/drawing/2014/main" id="{BBBA1205-7DCD-4D29-939E-501D1C5E076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450" t="24747" r="13011" b="19821"/>
          <a:stretch/>
        </p:blipFill>
        <p:spPr bwMode="auto">
          <a:xfrm>
            <a:off x="3574566" y="1276498"/>
            <a:ext cx="1600780" cy="80336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C3B820DE-4070-481D-9E3E-EF9F93779597}"/>
              </a:ext>
            </a:extLst>
          </p:cNvPr>
          <p:cNvSpPr>
            <a:spLocks noGrp="1"/>
          </p:cNvSpPr>
          <p:nvPr>
            <p:ph type="title"/>
          </p:nvPr>
        </p:nvSpPr>
        <p:spPr>
          <a:xfrm>
            <a:off x="316268" y="332762"/>
            <a:ext cx="8668842" cy="775544"/>
          </a:xfrm>
        </p:spPr>
        <p:txBody>
          <a:bodyPr/>
          <a:lstStyle/>
          <a:p>
            <a:r>
              <a:rPr lang="en-US" sz="3600" dirty="0"/>
              <a:t>Getting the Cost and Access Incentives Right</a:t>
            </a:r>
          </a:p>
        </p:txBody>
      </p:sp>
    </p:spTree>
    <p:extLst>
      <p:ext uri="{BB962C8B-B14F-4D97-AF65-F5344CB8AC3E}">
        <p14:creationId xmlns:p14="http://schemas.microsoft.com/office/powerpoint/2010/main" val="5910658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10">
            <a:extLst>
              <a:ext uri="{FF2B5EF4-FFF2-40B4-BE49-F238E27FC236}">
                <a16:creationId xmlns:a16="http://schemas.microsoft.com/office/drawing/2014/main" id="{7AA2B9F4-F82D-492F-BDBE-1A181E0AC2D7}"/>
              </a:ext>
            </a:extLst>
          </p:cNvPr>
          <p:cNvGraphicFramePr>
            <a:graphicFrameLocks noGrp="1"/>
          </p:cNvGraphicFramePr>
          <p:nvPr>
            <p:extLst>
              <p:ext uri="{D42A27DB-BD31-4B8C-83A1-F6EECF244321}">
                <p14:modId xmlns:p14="http://schemas.microsoft.com/office/powerpoint/2010/main" val="416573653"/>
              </p:ext>
            </p:extLst>
          </p:nvPr>
        </p:nvGraphicFramePr>
        <p:xfrm>
          <a:off x="78059" y="1039750"/>
          <a:ext cx="8946671" cy="5181600"/>
        </p:xfrm>
        <a:graphic>
          <a:graphicData uri="http://schemas.openxmlformats.org/drawingml/2006/table">
            <a:tbl>
              <a:tblPr firstRow="1" bandRow="1">
                <a:tableStyleId>{7DF18680-E054-41AD-8BC1-D1AEF772440D}</a:tableStyleId>
              </a:tblPr>
              <a:tblGrid>
                <a:gridCol w="1182029">
                  <a:extLst>
                    <a:ext uri="{9D8B030D-6E8A-4147-A177-3AD203B41FA5}">
                      <a16:colId xmlns:a16="http://schemas.microsoft.com/office/drawing/2014/main" val="788505706"/>
                    </a:ext>
                  </a:extLst>
                </a:gridCol>
                <a:gridCol w="2518313">
                  <a:extLst>
                    <a:ext uri="{9D8B030D-6E8A-4147-A177-3AD203B41FA5}">
                      <a16:colId xmlns:a16="http://schemas.microsoft.com/office/drawing/2014/main" val="2005463647"/>
                    </a:ext>
                  </a:extLst>
                </a:gridCol>
                <a:gridCol w="2610258">
                  <a:extLst>
                    <a:ext uri="{9D8B030D-6E8A-4147-A177-3AD203B41FA5}">
                      <a16:colId xmlns:a16="http://schemas.microsoft.com/office/drawing/2014/main" val="1110157727"/>
                    </a:ext>
                  </a:extLst>
                </a:gridCol>
                <a:gridCol w="2636071">
                  <a:extLst>
                    <a:ext uri="{9D8B030D-6E8A-4147-A177-3AD203B41FA5}">
                      <a16:colId xmlns:a16="http://schemas.microsoft.com/office/drawing/2014/main" val="3657807184"/>
                    </a:ext>
                  </a:extLst>
                </a:gridCol>
              </a:tblGrid>
              <a:tr h="367671">
                <a:tc>
                  <a:txBody>
                    <a:bodyPr/>
                    <a:lstStyle/>
                    <a:p>
                      <a:endParaRPr lang="en-US" sz="1800" b="1" dirty="0"/>
                    </a:p>
                  </a:txBody>
                  <a:tcPr/>
                </a:tc>
                <a:tc>
                  <a:txBody>
                    <a:bodyPr/>
                    <a:lstStyle/>
                    <a:p>
                      <a:r>
                        <a:rPr lang="en-US" sz="2000" dirty="0"/>
                        <a:t>Drug Access </a:t>
                      </a:r>
                      <a:endParaRPr lang="en-US" sz="2000" b="1" dirty="0"/>
                    </a:p>
                  </a:txBody>
                  <a:tcPr/>
                </a:tc>
                <a:tc>
                  <a:txBody>
                    <a:bodyPr/>
                    <a:lstStyle/>
                    <a:p>
                      <a:r>
                        <a:rPr lang="en-US" sz="2000" dirty="0"/>
                        <a:t>PrEP Clinical Visits &amp; Lab Costs </a:t>
                      </a:r>
                      <a:endParaRPr lang="en-US" sz="2000" b="1" dirty="0"/>
                    </a:p>
                  </a:txBody>
                  <a:tcPr/>
                </a:tc>
                <a:tc>
                  <a:txBody>
                    <a:bodyPr/>
                    <a:lstStyle/>
                    <a:p>
                      <a:r>
                        <a:rPr lang="en-US" sz="2000" dirty="0"/>
                        <a:t>Counseling and Linkage</a:t>
                      </a:r>
                      <a:endParaRPr lang="en-US" sz="2000" b="1" dirty="0"/>
                    </a:p>
                  </a:txBody>
                  <a:tcPr/>
                </a:tc>
                <a:extLst>
                  <a:ext uri="{0D108BD9-81ED-4DB2-BD59-A6C34878D82A}">
                    <a16:rowId xmlns:a16="http://schemas.microsoft.com/office/drawing/2014/main" val="3161571985"/>
                  </a:ext>
                </a:extLst>
              </a:tr>
              <a:tr h="267641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Uninsured</a:t>
                      </a:r>
                      <a:endParaRPr lang="en-US" sz="1800" b="1" dirty="0"/>
                    </a:p>
                  </a:txBody>
                  <a:tcPr/>
                </a:tc>
                <a:tc>
                  <a:txBody>
                    <a:bodyPr/>
                    <a:lstStyle/>
                    <a:p>
                      <a:r>
                        <a:rPr lang="en-US" sz="1800" dirty="0"/>
                        <a:t>Manufacturer Patient Assistance Program</a:t>
                      </a:r>
                    </a:p>
                    <a:p>
                      <a:endParaRPr lang="en-US" sz="1000" dirty="0"/>
                    </a:p>
                    <a:p>
                      <a:r>
                        <a:rPr lang="en-US" sz="1800" dirty="0" err="1"/>
                        <a:t>PrEP</a:t>
                      </a:r>
                      <a:r>
                        <a:rPr lang="en-US" sz="1800" dirty="0"/>
                        <a:t> Drug Assistance Programs or “</a:t>
                      </a:r>
                      <a:r>
                        <a:rPr lang="en-US" sz="1800" dirty="0" err="1"/>
                        <a:t>PrEP</a:t>
                      </a:r>
                      <a:r>
                        <a:rPr lang="en-US" sz="1800" dirty="0"/>
                        <a:t> DAPs” (state funded)</a:t>
                      </a:r>
                    </a:p>
                    <a:p>
                      <a:endParaRPr lang="en-US" sz="1000" dirty="0"/>
                    </a:p>
                    <a:p>
                      <a:r>
                        <a:rPr lang="en-US" sz="1800" dirty="0"/>
                        <a:t>Community Health Centers; Family Planning Clinics; STD Clinics using 340B savings</a:t>
                      </a:r>
                    </a:p>
                  </a:txBody>
                  <a:tcPr/>
                </a:tc>
                <a:tc>
                  <a:txBody>
                    <a:bodyPr/>
                    <a:lstStyle/>
                    <a:p>
                      <a:r>
                        <a:rPr lang="en-US" sz="1800" dirty="0" err="1"/>
                        <a:t>PrEP</a:t>
                      </a:r>
                      <a:r>
                        <a:rPr lang="en-US" sz="1800" dirty="0"/>
                        <a:t> DAPs (state funded)</a:t>
                      </a:r>
                    </a:p>
                    <a:p>
                      <a:endParaRPr lang="en-US" sz="1000" dirty="0"/>
                    </a:p>
                    <a:p>
                      <a:r>
                        <a:rPr lang="en-US" sz="1800" dirty="0"/>
                        <a:t>CDC prevention funds to pay for HIV/STD testing</a:t>
                      </a:r>
                    </a:p>
                    <a:p>
                      <a:endParaRPr lang="en-US" sz="1000" dirty="0"/>
                    </a:p>
                    <a:p>
                      <a:r>
                        <a:rPr lang="en-US" sz="1800" dirty="0"/>
                        <a:t>Community Health Centers; Family Planning Clinics; STD Clinics using 340B savings</a:t>
                      </a:r>
                    </a:p>
                  </a:txBody>
                  <a:tcPr/>
                </a:tc>
                <a:tc>
                  <a:txBody>
                    <a:bodyPr/>
                    <a:lstStyle/>
                    <a:p>
                      <a:r>
                        <a:rPr lang="en-US" sz="1800" dirty="0" err="1"/>
                        <a:t>PrEP</a:t>
                      </a:r>
                      <a:r>
                        <a:rPr lang="en-US" sz="1800" dirty="0"/>
                        <a:t> DAPs (state funded)</a:t>
                      </a:r>
                    </a:p>
                    <a:p>
                      <a:endParaRPr lang="en-US" sz="1000" dirty="0"/>
                    </a:p>
                    <a:p>
                      <a:r>
                        <a:rPr lang="en-US" sz="1800" dirty="0"/>
                        <a:t>CDC prevention grants and 340B savings</a:t>
                      </a:r>
                    </a:p>
                    <a:p>
                      <a:endParaRPr lang="en-US" sz="1000" dirty="0"/>
                    </a:p>
                    <a:p>
                      <a:pPr marL="0" marR="0" lvl="0" indent="0" algn="l" defTabSz="914377" rtl="0" eaLnBrk="1" fontAlgn="auto" latinLnBrk="0" hangingPunct="1">
                        <a:lnSpc>
                          <a:spcPct val="100000"/>
                        </a:lnSpc>
                        <a:spcBef>
                          <a:spcPts val="0"/>
                        </a:spcBef>
                        <a:spcAft>
                          <a:spcPts val="0"/>
                        </a:spcAft>
                        <a:buClrTx/>
                        <a:buSzTx/>
                        <a:buFontTx/>
                        <a:buNone/>
                        <a:tabLst/>
                        <a:defRPr/>
                      </a:pPr>
                      <a:r>
                        <a:rPr lang="en-US" sz="1800" dirty="0"/>
                        <a:t>Community Health Centers; Family Planning Clinics; STD Clinics using 340B savings</a:t>
                      </a:r>
                    </a:p>
                    <a:p>
                      <a:endParaRPr lang="en-US" sz="1800" dirty="0"/>
                    </a:p>
                  </a:txBody>
                  <a:tcPr/>
                </a:tc>
                <a:extLst>
                  <a:ext uri="{0D108BD9-81ED-4DB2-BD59-A6C34878D82A}">
                    <a16:rowId xmlns:a16="http://schemas.microsoft.com/office/drawing/2014/main" val="2415243574"/>
                  </a:ext>
                </a:extLst>
              </a:tr>
              <a:tr h="132263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Insured</a:t>
                      </a:r>
                      <a:endParaRPr lang="en-US" sz="18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Covered by payers; co-pay assistance through manufacturer assistance program</a:t>
                      </a:r>
                    </a:p>
                  </a:txBody>
                  <a:tcPr/>
                </a:tc>
                <a:tc>
                  <a:txBody>
                    <a:bodyPr/>
                    <a:lstStyle/>
                    <a:p>
                      <a:r>
                        <a:rPr lang="en-US" sz="1800" dirty="0"/>
                        <a:t>Largely covered, but with patient co-pays</a:t>
                      </a:r>
                    </a:p>
                    <a:p>
                      <a:endParaRPr lang="en-US" sz="1000" dirty="0"/>
                    </a:p>
                    <a:p>
                      <a:r>
                        <a:rPr lang="en-US" sz="1800" dirty="0" err="1"/>
                        <a:t>PrEP</a:t>
                      </a:r>
                      <a:r>
                        <a:rPr lang="en-US" sz="1800" dirty="0"/>
                        <a:t> DAPs pay for lab/clinical visit co-pays (state funded)</a:t>
                      </a:r>
                    </a:p>
                  </a:txBody>
                  <a:tcPr/>
                </a:tc>
                <a:tc>
                  <a:txBody>
                    <a:bodyPr/>
                    <a:lstStyle/>
                    <a:p>
                      <a:r>
                        <a:rPr lang="en-US" sz="1800" dirty="0"/>
                        <a:t>Not well covered by public or private insurance</a:t>
                      </a:r>
                    </a:p>
                  </a:txBody>
                  <a:tcPr/>
                </a:tc>
                <a:extLst>
                  <a:ext uri="{0D108BD9-81ED-4DB2-BD59-A6C34878D82A}">
                    <a16:rowId xmlns:a16="http://schemas.microsoft.com/office/drawing/2014/main" val="2748594979"/>
                  </a:ext>
                </a:extLst>
              </a:tr>
            </a:tbl>
          </a:graphicData>
        </a:graphic>
      </p:graphicFrame>
      <p:sp>
        <p:nvSpPr>
          <p:cNvPr id="2" name="Title 1">
            <a:extLst>
              <a:ext uri="{FF2B5EF4-FFF2-40B4-BE49-F238E27FC236}">
                <a16:creationId xmlns:a16="http://schemas.microsoft.com/office/drawing/2014/main" id="{54A94EAC-F698-445B-AB08-ECA7D6790A50}"/>
              </a:ext>
            </a:extLst>
          </p:cNvPr>
          <p:cNvSpPr>
            <a:spLocks noGrp="1"/>
          </p:cNvSpPr>
          <p:nvPr>
            <p:ph type="title"/>
          </p:nvPr>
        </p:nvSpPr>
        <p:spPr>
          <a:xfrm>
            <a:off x="901340" y="89320"/>
            <a:ext cx="7497442" cy="643174"/>
          </a:xfrm>
        </p:spPr>
        <p:txBody>
          <a:bodyPr/>
          <a:lstStyle/>
          <a:p>
            <a:r>
              <a:rPr lang="en-US" sz="3200" dirty="0"/>
              <a:t>Financing Models for PrEP: A Patchwork of Funding and Delivery Mechanisms…</a:t>
            </a:r>
          </a:p>
        </p:txBody>
      </p:sp>
    </p:spTree>
    <p:extLst>
      <p:ext uri="{BB962C8B-B14F-4D97-AF65-F5344CB8AC3E}">
        <p14:creationId xmlns:p14="http://schemas.microsoft.com/office/powerpoint/2010/main" val="3942991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788B6CD-600C-4A4B-8124-F77FFE925FD5}"/>
              </a:ext>
            </a:extLst>
          </p:cNvPr>
          <p:cNvSpPr txBox="1"/>
          <p:nvPr/>
        </p:nvSpPr>
        <p:spPr>
          <a:xfrm>
            <a:off x="5807177" y="5418564"/>
            <a:ext cx="2879623" cy="300082"/>
          </a:xfrm>
          <a:prstGeom prst="rect">
            <a:avLst/>
          </a:prstGeom>
          <a:noFill/>
        </p:spPr>
        <p:txBody>
          <a:bodyPr wrap="square" rtlCol="0">
            <a:spAutoFit/>
          </a:bodyPr>
          <a:lstStyle/>
          <a:p>
            <a:r>
              <a:rPr lang="en-US" sz="1350" b="1" i="1" dirty="0">
                <a:solidFill>
                  <a:srgbClr val="CC0000"/>
                </a:solidFill>
                <a:highlight>
                  <a:srgbClr val="FFFF00"/>
                </a:highlight>
              </a:rPr>
              <a:t>Note: This call will be recorded</a:t>
            </a:r>
          </a:p>
        </p:txBody>
      </p:sp>
      <p:sp>
        <p:nvSpPr>
          <p:cNvPr id="3" name="Content Placeholder 2">
            <a:extLst>
              <a:ext uri="{FF2B5EF4-FFF2-40B4-BE49-F238E27FC236}">
                <a16:creationId xmlns:a16="http://schemas.microsoft.com/office/drawing/2014/main" id="{1BB944F5-0B2C-430D-A7CE-5D2668DE0A34}"/>
              </a:ext>
            </a:extLst>
          </p:cNvPr>
          <p:cNvSpPr>
            <a:spLocks noGrp="1"/>
          </p:cNvSpPr>
          <p:nvPr>
            <p:ph idx="1"/>
          </p:nvPr>
        </p:nvSpPr>
        <p:spPr>
          <a:xfrm>
            <a:off x="457200" y="1119705"/>
            <a:ext cx="8297334" cy="4156302"/>
          </a:xfrm>
        </p:spPr>
        <p:txBody>
          <a:bodyPr vert="horz" lIns="68580" tIns="34290" rIns="68580" bIns="34290" rtlCol="0" anchor="t">
            <a:normAutofit/>
          </a:bodyPr>
          <a:lstStyle/>
          <a:p>
            <a:pPr marL="342424" indent="-342424"/>
            <a:r>
              <a:rPr lang="en-US" sz="1900" dirty="0"/>
              <a:t>Objectives</a:t>
            </a:r>
          </a:p>
          <a:p>
            <a:pPr marL="742474" lvl="1" indent="-285274"/>
            <a:r>
              <a:rPr lang="en-US" sz="1700" dirty="0"/>
              <a:t>Describe the components of PrEP services and the associated costs</a:t>
            </a:r>
          </a:p>
          <a:p>
            <a:pPr marL="742474" lvl="1" indent="-285274"/>
            <a:r>
              <a:rPr lang="en-US" sz="1700" dirty="0"/>
              <a:t>Provide an overview of the various financing and delivery mechanisms for PrEP, including co-pay assistance programs, state PrEP assistance programs, and 340B models</a:t>
            </a:r>
          </a:p>
          <a:p>
            <a:pPr marL="742474" lvl="1" indent="-285274"/>
            <a:r>
              <a:rPr lang="en-US" sz="1700" dirty="0"/>
              <a:t>Discuss late-breaking policy developments with implications for PrEP financing</a:t>
            </a:r>
          </a:p>
          <a:p>
            <a:pPr marL="742474" lvl="1" indent="-285274"/>
            <a:r>
              <a:rPr lang="en-US" sz="1700" dirty="0"/>
              <a:t>Share resources for PrEP financing</a:t>
            </a:r>
            <a:r>
              <a:rPr lang="en-US" sz="1800" dirty="0"/>
              <a:t/>
            </a:r>
            <a:br>
              <a:rPr lang="en-US" sz="1800" dirty="0"/>
            </a:br>
            <a:endParaRPr lang="en-US" sz="1800" dirty="0">
              <a:cs typeface="Arial"/>
            </a:endParaRPr>
          </a:p>
          <a:p>
            <a:pPr marL="342424" indent="-342424"/>
            <a:r>
              <a:rPr lang="en-US" sz="1900" dirty="0"/>
              <a:t>Introduction of the speakers</a:t>
            </a:r>
            <a:endParaRPr lang="en-US" sz="1900" dirty="0">
              <a:cs typeface="Arial"/>
            </a:endParaRPr>
          </a:p>
          <a:p>
            <a:pPr marL="742474" lvl="1" indent="-285274"/>
            <a:r>
              <a:rPr lang="en-US" sz="1700" dirty="0"/>
              <a:t>Cynda Hall, HHS Office of Population Affairs (OPA)</a:t>
            </a:r>
          </a:p>
          <a:p>
            <a:pPr marL="742474" lvl="1" indent="-285274"/>
            <a:r>
              <a:rPr lang="en-US" sz="1700" dirty="0"/>
              <a:t>Amy Killelea, National Alliance of State and Territorial AIDS Directors (NASTAD)</a:t>
            </a:r>
          </a:p>
          <a:p>
            <a:pPr marL="457200" lvl="1" indent="0">
              <a:buNone/>
            </a:pPr>
            <a:endParaRPr lang="en-US" dirty="0">
              <a:cs typeface="Arial"/>
            </a:endParaRPr>
          </a:p>
        </p:txBody>
      </p:sp>
      <p:sp>
        <p:nvSpPr>
          <p:cNvPr id="2" name="Title 1">
            <a:extLst>
              <a:ext uri="{FF2B5EF4-FFF2-40B4-BE49-F238E27FC236}">
                <a16:creationId xmlns:a16="http://schemas.microsoft.com/office/drawing/2014/main" id="{93228E3E-12A7-4ADD-A001-19B2AF439D96}"/>
              </a:ext>
            </a:extLst>
          </p:cNvPr>
          <p:cNvSpPr>
            <a:spLocks noGrp="1"/>
          </p:cNvSpPr>
          <p:nvPr>
            <p:ph type="title"/>
          </p:nvPr>
        </p:nvSpPr>
        <p:spPr/>
        <p:txBody>
          <a:bodyPr/>
          <a:lstStyle/>
          <a:p>
            <a:r>
              <a:rPr lang="en-US" dirty="0"/>
              <a:t>Welcome!</a:t>
            </a:r>
          </a:p>
        </p:txBody>
      </p:sp>
    </p:spTree>
    <p:extLst>
      <p:ext uri="{BB962C8B-B14F-4D97-AF65-F5344CB8AC3E}">
        <p14:creationId xmlns:p14="http://schemas.microsoft.com/office/powerpoint/2010/main" val="36020331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a:extLst>
              <a:ext uri="{FF2B5EF4-FFF2-40B4-BE49-F238E27FC236}">
                <a16:creationId xmlns:a16="http://schemas.microsoft.com/office/drawing/2014/main" id="{478B0BCF-0E81-43B6-A4A1-9485FFE437F5}"/>
              </a:ext>
            </a:extLst>
          </p:cNvPr>
          <p:cNvSpPr>
            <a:spLocks noGrp="1"/>
          </p:cNvSpPr>
          <p:nvPr>
            <p:ph idx="1"/>
          </p:nvPr>
        </p:nvSpPr>
        <p:spPr/>
        <p:txBody>
          <a:bodyPr/>
          <a:lstStyle/>
          <a:p>
            <a:endParaRPr lang="en-US"/>
          </a:p>
        </p:txBody>
      </p:sp>
      <p:graphicFrame>
        <p:nvGraphicFramePr>
          <p:cNvPr id="6" name="Content Placeholder 3">
            <a:extLst>
              <a:ext uri="{FF2B5EF4-FFF2-40B4-BE49-F238E27FC236}">
                <a16:creationId xmlns:a16="http://schemas.microsoft.com/office/drawing/2014/main" id="{1F5193A4-5CFC-EF43-94F7-92B1CB8E100E}"/>
              </a:ext>
            </a:extLst>
          </p:cNvPr>
          <p:cNvGraphicFramePr>
            <a:graphicFrameLocks/>
          </p:cNvGraphicFramePr>
          <p:nvPr>
            <p:extLst>
              <p:ext uri="{D42A27DB-BD31-4B8C-83A1-F6EECF244321}">
                <p14:modId xmlns:p14="http://schemas.microsoft.com/office/powerpoint/2010/main" val="950023832"/>
              </p:ext>
            </p:extLst>
          </p:nvPr>
        </p:nvGraphicFramePr>
        <p:xfrm>
          <a:off x="1194637" y="1676966"/>
          <a:ext cx="6744891" cy="2621280"/>
        </p:xfrm>
        <a:graphic>
          <a:graphicData uri="http://schemas.openxmlformats.org/drawingml/2006/table">
            <a:tbl>
              <a:tblPr firstRow="1" bandRow="1">
                <a:tableStyleId>{7DF18680-E054-41AD-8BC1-D1AEF772440D}</a:tableStyleId>
              </a:tblPr>
              <a:tblGrid>
                <a:gridCol w="2230455">
                  <a:extLst>
                    <a:ext uri="{9D8B030D-6E8A-4147-A177-3AD203B41FA5}">
                      <a16:colId xmlns:a16="http://schemas.microsoft.com/office/drawing/2014/main" val="3207486107"/>
                    </a:ext>
                  </a:extLst>
                </a:gridCol>
                <a:gridCol w="1504812">
                  <a:extLst>
                    <a:ext uri="{9D8B030D-6E8A-4147-A177-3AD203B41FA5}">
                      <a16:colId xmlns:a16="http://schemas.microsoft.com/office/drawing/2014/main" val="3588244280"/>
                    </a:ext>
                  </a:extLst>
                </a:gridCol>
                <a:gridCol w="1580587">
                  <a:extLst>
                    <a:ext uri="{9D8B030D-6E8A-4147-A177-3AD203B41FA5}">
                      <a16:colId xmlns:a16="http://schemas.microsoft.com/office/drawing/2014/main" val="2546492822"/>
                    </a:ext>
                  </a:extLst>
                </a:gridCol>
                <a:gridCol w="1429037">
                  <a:extLst>
                    <a:ext uri="{9D8B030D-6E8A-4147-A177-3AD203B41FA5}">
                      <a16:colId xmlns:a16="http://schemas.microsoft.com/office/drawing/2014/main" val="849333712"/>
                    </a:ext>
                  </a:extLst>
                </a:gridCol>
              </a:tblGrid>
              <a:tr h="0">
                <a:tc gridSpan="4">
                  <a:txBody>
                    <a:bodyPr/>
                    <a:lstStyle/>
                    <a:p>
                      <a:pPr algn="ctr"/>
                      <a:r>
                        <a:rPr lang="en-US" sz="2200" dirty="0"/>
                        <a:t>Patient Assistance Programs</a:t>
                      </a:r>
                    </a:p>
                  </a:txBody>
                  <a:tcPr anchor="ctr"/>
                </a:tc>
                <a:tc hMerge="1">
                  <a:txBody>
                    <a:bodyPr/>
                    <a:lstStyle/>
                    <a:p>
                      <a:pPr algn="ctr"/>
                      <a:endParaRPr lang="en-US" sz="1800" dirty="0"/>
                    </a:p>
                  </a:txBody>
                  <a:tcPr anchor="ctr"/>
                </a:tc>
                <a:tc hMerge="1">
                  <a:txBody>
                    <a:bodyPr/>
                    <a:lstStyle/>
                    <a:p>
                      <a:pPr algn="ctr"/>
                      <a:endParaRPr lang="en-US" sz="1800" dirty="0"/>
                    </a:p>
                  </a:txBody>
                  <a:tcPr anchor="ctr"/>
                </a:tc>
                <a:tc hMerge="1">
                  <a:txBody>
                    <a:bodyPr/>
                    <a:lstStyle/>
                    <a:p>
                      <a:pPr algn="ctr"/>
                      <a:endParaRPr lang="en-US" sz="1800" dirty="0"/>
                    </a:p>
                  </a:txBody>
                  <a:tcPr anchor="ctr"/>
                </a:tc>
                <a:extLst>
                  <a:ext uri="{0D108BD9-81ED-4DB2-BD59-A6C34878D82A}">
                    <a16:rowId xmlns:a16="http://schemas.microsoft.com/office/drawing/2014/main" val="836424848"/>
                  </a:ext>
                </a:extLst>
              </a:tr>
              <a:tr h="665264">
                <a:tc>
                  <a:txBody>
                    <a:bodyPr/>
                    <a:lstStyle/>
                    <a:p>
                      <a:pPr algn="ctr"/>
                      <a:r>
                        <a:rPr lang="en-US" sz="2200" dirty="0"/>
                        <a:t>Program</a:t>
                      </a:r>
                    </a:p>
                  </a:txBody>
                  <a:tcPr anchor="ctr"/>
                </a:tc>
                <a:tc>
                  <a:txBody>
                    <a:bodyPr/>
                    <a:lstStyle/>
                    <a:p>
                      <a:pPr algn="ctr"/>
                      <a:r>
                        <a:rPr lang="en-US" sz="2200" dirty="0"/>
                        <a:t>Clinical Visits &amp; Labs</a:t>
                      </a:r>
                    </a:p>
                  </a:txBody>
                  <a:tcPr anchor="ctr"/>
                </a:tc>
                <a:tc>
                  <a:txBody>
                    <a:bodyPr/>
                    <a:lstStyle/>
                    <a:p>
                      <a:pPr algn="ctr"/>
                      <a:r>
                        <a:rPr lang="en-US" sz="2200" dirty="0"/>
                        <a:t>Health Insurance </a:t>
                      </a:r>
                    </a:p>
                  </a:txBody>
                  <a:tcPr anchor="ctr"/>
                </a:tc>
                <a:tc>
                  <a:txBody>
                    <a:bodyPr/>
                    <a:lstStyle/>
                    <a:p>
                      <a:pPr algn="ctr"/>
                      <a:r>
                        <a:rPr lang="en-US" sz="2200" dirty="0"/>
                        <a:t>Income Eligibility</a:t>
                      </a:r>
                    </a:p>
                  </a:txBody>
                  <a:tcPr anchor="ctr"/>
                </a:tc>
                <a:extLst>
                  <a:ext uri="{0D108BD9-81ED-4DB2-BD59-A6C34878D82A}">
                    <a16:rowId xmlns:a16="http://schemas.microsoft.com/office/drawing/2014/main" val="3654397587"/>
                  </a:ext>
                </a:extLst>
              </a:tr>
              <a:tr h="753003">
                <a:tc>
                  <a:txBody>
                    <a:bodyPr/>
                    <a:lstStyle/>
                    <a:p>
                      <a:pPr algn="ctr"/>
                      <a:r>
                        <a:rPr lang="en-US" sz="2200" dirty="0"/>
                        <a:t>Gilead Patient Assistance Program</a:t>
                      </a:r>
                    </a:p>
                  </a:txBody>
                  <a:tcPr anchor="ctr"/>
                </a:tc>
                <a:tc>
                  <a:txBody>
                    <a:bodyPr/>
                    <a:lstStyle/>
                    <a:p>
                      <a:pPr algn="ctr"/>
                      <a:r>
                        <a:rPr lang="en-US" sz="2200" dirty="0"/>
                        <a:t>Not covered</a:t>
                      </a:r>
                    </a:p>
                  </a:txBody>
                  <a:tcPr anchor="ctr"/>
                </a:tc>
                <a:tc>
                  <a:txBody>
                    <a:bodyPr/>
                    <a:lstStyle/>
                    <a:p>
                      <a:pPr algn="ctr"/>
                      <a:r>
                        <a:rPr lang="en-US" sz="2200" dirty="0"/>
                        <a:t>Uninsured</a:t>
                      </a:r>
                    </a:p>
                  </a:txBody>
                  <a:tcPr anchor="ctr"/>
                </a:tc>
                <a:tc>
                  <a:txBody>
                    <a:bodyPr/>
                    <a:lstStyle/>
                    <a:p>
                      <a:pPr algn="ctr"/>
                      <a:r>
                        <a:rPr lang="en-US" sz="2200" dirty="0"/>
                        <a:t>500% FPL</a:t>
                      </a:r>
                    </a:p>
                  </a:txBody>
                  <a:tcPr anchor="ctr"/>
                </a:tc>
                <a:extLst>
                  <a:ext uri="{0D108BD9-81ED-4DB2-BD59-A6C34878D82A}">
                    <a16:rowId xmlns:a16="http://schemas.microsoft.com/office/drawing/2014/main" val="466262399"/>
                  </a:ext>
                </a:extLst>
              </a:tr>
            </a:tbl>
          </a:graphicData>
        </a:graphic>
      </p:graphicFrame>
      <p:sp>
        <p:nvSpPr>
          <p:cNvPr id="11" name="Title 10">
            <a:extLst>
              <a:ext uri="{FF2B5EF4-FFF2-40B4-BE49-F238E27FC236}">
                <a16:creationId xmlns:a16="http://schemas.microsoft.com/office/drawing/2014/main" id="{E20F8606-B0FA-4FB3-B1EF-6710D88CEAA5}"/>
              </a:ext>
            </a:extLst>
          </p:cNvPr>
          <p:cNvSpPr>
            <a:spLocks noGrp="1"/>
          </p:cNvSpPr>
          <p:nvPr>
            <p:ph type="title"/>
          </p:nvPr>
        </p:nvSpPr>
        <p:spPr/>
        <p:txBody>
          <a:bodyPr/>
          <a:lstStyle/>
          <a:p>
            <a:r>
              <a:rPr lang="en-US" sz="3600" dirty="0"/>
              <a:t>Patient and Co-pay Assistance Programs</a:t>
            </a:r>
            <a:r>
              <a:rPr lang="en-US" dirty="0"/>
              <a:t/>
            </a:r>
            <a:br>
              <a:rPr lang="en-US" dirty="0"/>
            </a:br>
            <a:endParaRPr lang="en-US" dirty="0"/>
          </a:p>
        </p:txBody>
      </p:sp>
    </p:spTree>
    <p:extLst>
      <p:ext uri="{BB962C8B-B14F-4D97-AF65-F5344CB8AC3E}">
        <p14:creationId xmlns:p14="http://schemas.microsoft.com/office/powerpoint/2010/main" val="41819066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3">
            <a:extLst>
              <a:ext uri="{FF2B5EF4-FFF2-40B4-BE49-F238E27FC236}">
                <a16:creationId xmlns:a16="http://schemas.microsoft.com/office/drawing/2014/main" id="{896CA31E-FCDF-4C74-8298-B8B78ED80954}"/>
              </a:ext>
            </a:extLst>
          </p:cNvPr>
          <p:cNvGraphicFramePr>
            <a:graphicFrameLocks noGrp="1"/>
          </p:cNvGraphicFramePr>
          <p:nvPr>
            <p:ph idx="1"/>
            <p:extLst>
              <p:ext uri="{D42A27DB-BD31-4B8C-83A1-F6EECF244321}">
                <p14:modId xmlns:p14="http://schemas.microsoft.com/office/powerpoint/2010/main" val="2178493465"/>
              </p:ext>
            </p:extLst>
          </p:nvPr>
        </p:nvGraphicFramePr>
        <p:xfrm>
          <a:off x="336811" y="1435672"/>
          <a:ext cx="8494956" cy="4480560"/>
        </p:xfrm>
        <a:graphic>
          <a:graphicData uri="http://schemas.openxmlformats.org/drawingml/2006/table">
            <a:tbl>
              <a:tblPr firstRow="1" bandRow="1">
                <a:tableStyleId>{7DF18680-E054-41AD-8BC1-D1AEF772440D}</a:tableStyleId>
              </a:tblPr>
              <a:tblGrid>
                <a:gridCol w="2318998">
                  <a:extLst>
                    <a:ext uri="{9D8B030D-6E8A-4147-A177-3AD203B41FA5}">
                      <a16:colId xmlns:a16="http://schemas.microsoft.com/office/drawing/2014/main" val="3207486107"/>
                    </a:ext>
                  </a:extLst>
                </a:gridCol>
                <a:gridCol w="1701718">
                  <a:extLst>
                    <a:ext uri="{9D8B030D-6E8A-4147-A177-3AD203B41FA5}">
                      <a16:colId xmlns:a16="http://schemas.microsoft.com/office/drawing/2014/main" val="2502350103"/>
                    </a:ext>
                  </a:extLst>
                </a:gridCol>
                <a:gridCol w="1345142">
                  <a:extLst>
                    <a:ext uri="{9D8B030D-6E8A-4147-A177-3AD203B41FA5}">
                      <a16:colId xmlns:a16="http://schemas.microsoft.com/office/drawing/2014/main" val="3588244280"/>
                    </a:ext>
                  </a:extLst>
                </a:gridCol>
                <a:gridCol w="1643332">
                  <a:extLst>
                    <a:ext uri="{9D8B030D-6E8A-4147-A177-3AD203B41FA5}">
                      <a16:colId xmlns:a16="http://schemas.microsoft.com/office/drawing/2014/main" val="2546492822"/>
                    </a:ext>
                  </a:extLst>
                </a:gridCol>
                <a:gridCol w="1485766">
                  <a:extLst>
                    <a:ext uri="{9D8B030D-6E8A-4147-A177-3AD203B41FA5}">
                      <a16:colId xmlns:a16="http://schemas.microsoft.com/office/drawing/2014/main" val="849333712"/>
                    </a:ext>
                  </a:extLst>
                </a:gridCol>
              </a:tblGrid>
              <a:tr h="391925">
                <a:tc gridSpan="5">
                  <a:txBody>
                    <a:bodyPr/>
                    <a:lstStyle/>
                    <a:p>
                      <a:pPr algn="ctr"/>
                      <a:r>
                        <a:rPr lang="en-US" sz="2200" dirty="0"/>
                        <a:t>Co-pay Assistance Programs</a:t>
                      </a:r>
                    </a:p>
                  </a:txBody>
                  <a:tcPr anchor="ctr"/>
                </a:tc>
                <a:tc hMerge="1">
                  <a:txBody>
                    <a:bodyPr/>
                    <a:lstStyle/>
                    <a:p>
                      <a:pPr algn="ctr"/>
                      <a:endParaRPr lang="en-US" sz="1800" dirty="0"/>
                    </a:p>
                  </a:txBody>
                  <a:tcPr anchor="ctr"/>
                </a:tc>
                <a:tc hMerge="1">
                  <a:txBody>
                    <a:bodyPr/>
                    <a:lstStyle/>
                    <a:p>
                      <a:pPr algn="ctr"/>
                      <a:endParaRPr lang="en-US" sz="1800" dirty="0"/>
                    </a:p>
                  </a:txBody>
                  <a:tcPr anchor="ctr"/>
                </a:tc>
                <a:tc hMerge="1">
                  <a:txBody>
                    <a:bodyPr/>
                    <a:lstStyle/>
                    <a:p>
                      <a:pPr algn="ctr"/>
                      <a:endParaRPr lang="en-US" sz="1800" dirty="0"/>
                    </a:p>
                  </a:txBody>
                  <a:tcPr anchor="ctr"/>
                </a:tc>
                <a:tc hMerge="1">
                  <a:txBody>
                    <a:bodyPr/>
                    <a:lstStyle/>
                    <a:p>
                      <a:pPr algn="ctr"/>
                      <a:endParaRPr lang="en-US" sz="1800" dirty="0"/>
                    </a:p>
                  </a:txBody>
                  <a:tcPr anchor="ctr"/>
                </a:tc>
                <a:extLst>
                  <a:ext uri="{0D108BD9-81ED-4DB2-BD59-A6C34878D82A}">
                    <a16:rowId xmlns:a16="http://schemas.microsoft.com/office/drawing/2014/main" val="3253478312"/>
                  </a:ext>
                </a:extLst>
              </a:tr>
              <a:tr h="745446">
                <a:tc>
                  <a:txBody>
                    <a:bodyPr/>
                    <a:lstStyle/>
                    <a:p>
                      <a:pPr algn="ctr"/>
                      <a:r>
                        <a:rPr lang="en-US" sz="2200" dirty="0"/>
                        <a:t>Program</a:t>
                      </a:r>
                    </a:p>
                  </a:txBody>
                  <a:tcPr anchor="ctr"/>
                </a:tc>
                <a:tc>
                  <a:txBody>
                    <a:bodyPr/>
                    <a:lstStyle/>
                    <a:p>
                      <a:pPr algn="ctr"/>
                      <a:r>
                        <a:rPr lang="en-US" sz="2200" dirty="0"/>
                        <a:t>Medication Copay Max</a:t>
                      </a:r>
                    </a:p>
                  </a:txBody>
                  <a:tcPr anchor="ctr"/>
                </a:tc>
                <a:tc>
                  <a:txBody>
                    <a:bodyPr/>
                    <a:lstStyle/>
                    <a:p>
                      <a:pPr algn="ctr"/>
                      <a:r>
                        <a:rPr lang="en-US" sz="2200" dirty="0"/>
                        <a:t>Clinical Visits &amp; Labs</a:t>
                      </a:r>
                    </a:p>
                  </a:txBody>
                  <a:tcPr anchor="ctr"/>
                </a:tc>
                <a:tc>
                  <a:txBody>
                    <a:bodyPr/>
                    <a:lstStyle/>
                    <a:p>
                      <a:pPr algn="ctr"/>
                      <a:r>
                        <a:rPr lang="en-US" sz="2200" dirty="0"/>
                        <a:t>Health Insurance </a:t>
                      </a:r>
                    </a:p>
                  </a:txBody>
                  <a:tcPr anchor="ctr"/>
                </a:tc>
                <a:tc>
                  <a:txBody>
                    <a:bodyPr/>
                    <a:lstStyle/>
                    <a:p>
                      <a:pPr algn="ctr"/>
                      <a:r>
                        <a:rPr lang="en-US" sz="2200" dirty="0"/>
                        <a:t>Income Eligibility</a:t>
                      </a:r>
                    </a:p>
                  </a:txBody>
                  <a:tcPr anchor="ctr"/>
                </a:tc>
                <a:extLst>
                  <a:ext uri="{0D108BD9-81ED-4DB2-BD59-A6C34878D82A}">
                    <a16:rowId xmlns:a16="http://schemas.microsoft.com/office/drawing/2014/main" val="3654397587"/>
                  </a:ext>
                </a:extLst>
              </a:tr>
              <a:tr h="671963">
                <a:tc>
                  <a:txBody>
                    <a:bodyPr/>
                    <a:lstStyle/>
                    <a:p>
                      <a:pPr algn="ctr"/>
                      <a:r>
                        <a:rPr lang="en-US" sz="2200" dirty="0"/>
                        <a:t>Gilead Advancing Access Copay</a:t>
                      </a:r>
                    </a:p>
                  </a:txBody>
                  <a:tcPr anchor="ctr"/>
                </a:tc>
                <a:tc>
                  <a:txBody>
                    <a:bodyPr/>
                    <a:lstStyle/>
                    <a:p>
                      <a:pPr algn="ctr"/>
                      <a:r>
                        <a:rPr lang="en-US" sz="2200" dirty="0"/>
                        <a:t>$7,200/</a:t>
                      </a:r>
                      <a:r>
                        <a:rPr lang="en-US" sz="2200" dirty="0" err="1"/>
                        <a:t>yr</a:t>
                      </a:r>
                      <a:endParaRPr lang="en-US" sz="2200" dirty="0"/>
                    </a:p>
                    <a:p>
                      <a:pPr algn="ctr"/>
                      <a:endParaRPr lang="en-US" sz="2200" dirty="0"/>
                    </a:p>
                  </a:txBody>
                  <a:tcPr anchor="ctr"/>
                </a:tc>
                <a:tc>
                  <a:txBody>
                    <a:bodyPr/>
                    <a:lstStyle/>
                    <a:p>
                      <a:pPr algn="ctr"/>
                      <a:r>
                        <a:rPr lang="en-US" sz="2200" dirty="0"/>
                        <a:t>Not covered</a:t>
                      </a:r>
                    </a:p>
                  </a:txBody>
                  <a:tcPr anchor="ctr"/>
                </a:tc>
                <a:tc>
                  <a:txBody>
                    <a:bodyPr/>
                    <a:lstStyle/>
                    <a:p>
                      <a:pPr algn="ctr"/>
                      <a:r>
                        <a:rPr lang="en-US" sz="2200" dirty="0"/>
                        <a:t>Private health plans</a:t>
                      </a:r>
                    </a:p>
                  </a:txBody>
                  <a:tcPr anchor="ctr"/>
                </a:tc>
                <a:tc>
                  <a:txBody>
                    <a:bodyPr/>
                    <a:lstStyle/>
                    <a:p>
                      <a:pPr algn="ctr"/>
                      <a:r>
                        <a:rPr lang="en-US" sz="2200" dirty="0"/>
                        <a:t>Any income</a:t>
                      </a:r>
                    </a:p>
                  </a:txBody>
                  <a:tcPr anchor="ctr"/>
                </a:tc>
                <a:extLst>
                  <a:ext uri="{0D108BD9-81ED-4DB2-BD59-A6C34878D82A}">
                    <a16:rowId xmlns:a16="http://schemas.microsoft.com/office/drawing/2014/main" val="466262399"/>
                  </a:ext>
                </a:extLst>
              </a:tr>
              <a:tr h="669075">
                <a:tc>
                  <a:txBody>
                    <a:bodyPr/>
                    <a:lstStyle/>
                    <a:p>
                      <a:pPr algn="ctr"/>
                      <a:r>
                        <a:rPr lang="en-US" sz="2200" kern="1200" dirty="0">
                          <a:effectLst/>
                        </a:rPr>
                        <a:t>Patient Advocate Foundation</a:t>
                      </a:r>
                      <a:endParaRPr lang="en-US" sz="2200" dirty="0"/>
                    </a:p>
                  </a:txBody>
                  <a:tcPr anchor="ctr"/>
                </a:tc>
                <a:tc>
                  <a:txBody>
                    <a:bodyPr/>
                    <a:lstStyle/>
                    <a:p>
                      <a:pPr algn="ctr"/>
                      <a:r>
                        <a:rPr lang="en-US" sz="2200" dirty="0"/>
                        <a:t>$7,500/</a:t>
                      </a:r>
                      <a:r>
                        <a:rPr lang="en-US" sz="2200" dirty="0" err="1"/>
                        <a:t>yr</a:t>
                      </a:r>
                      <a:endParaRPr lang="en-US" sz="2200" dirty="0"/>
                    </a:p>
                  </a:txBody>
                  <a:tcPr anchor="ctr"/>
                </a:tc>
                <a:tc>
                  <a:txBody>
                    <a:bodyPr/>
                    <a:lstStyle/>
                    <a:p>
                      <a:pPr algn="ctr"/>
                      <a:r>
                        <a:rPr lang="en-US" sz="2200" dirty="0"/>
                        <a:t>Not covered</a:t>
                      </a:r>
                    </a:p>
                  </a:txBody>
                  <a:tcPr anchor="ctr"/>
                </a:tc>
                <a:tc>
                  <a:txBody>
                    <a:bodyPr/>
                    <a:lstStyle/>
                    <a:p>
                      <a:pPr algn="ctr"/>
                      <a:r>
                        <a:rPr lang="en-US" sz="2200" dirty="0"/>
                        <a:t>Plans covering Truvada</a:t>
                      </a:r>
                    </a:p>
                  </a:txBody>
                  <a:tcPr anchor="ctr"/>
                </a:tc>
                <a:tc>
                  <a:txBody>
                    <a:bodyPr/>
                    <a:lstStyle/>
                    <a:p>
                      <a:pPr algn="ctr"/>
                      <a:r>
                        <a:rPr lang="en-US" sz="2200" dirty="0"/>
                        <a:t>400% FPL</a:t>
                      </a:r>
                    </a:p>
                  </a:txBody>
                  <a:tcPr anchor="ctr"/>
                </a:tc>
                <a:extLst>
                  <a:ext uri="{0D108BD9-81ED-4DB2-BD59-A6C34878D82A}">
                    <a16:rowId xmlns:a16="http://schemas.microsoft.com/office/drawing/2014/main" val="2811965405"/>
                  </a:ext>
                </a:extLst>
              </a:tr>
              <a:tr h="745446">
                <a:tc>
                  <a:txBody>
                    <a:bodyPr/>
                    <a:lstStyle/>
                    <a:p>
                      <a:pPr algn="ctr"/>
                      <a:r>
                        <a:rPr lang="en-US" sz="2200" kern="1200" dirty="0">
                          <a:effectLst/>
                        </a:rPr>
                        <a:t>Patient Access Network Foundation </a:t>
                      </a:r>
                      <a:endParaRPr lang="en-US" sz="2200" dirty="0"/>
                    </a:p>
                  </a:txBody>
                  <a:tcPr anchor="ctr"/>
                </a:tc>
                <a:tc>
                  <a:txBody>
                    <a:bodyPr/>
                    <a:lstStyle/>
                    <a:p>
                      <a:pPr algn="ctr"/>
                      <a:r>
                        <a:rPr lang="en-US" sz="2200" dirty="0"/>
                        <a:t>$8,000/</a:t>
                      </a:r>
                      <a:r>
                        <a:rPr lang="en-US" sz="2200" dirty="0" err="1"/>
                        <a:t>yr</a:t>
                      </a:r>
                      <a:endParaRPr lang="en-US" sz="2200" dirty="0"/>
                    </a:p>
                  </a:txBody>
                  <a:tcPr anchor="ctr"/>
                </a:tc>
                <a:tc>
                  <a:txBody>
                    <a:bodyPr/>
                    <a:lstStyle/>
                    <a:p>
                      <a:pPr algn="ctr"/>
                      <a:r>
                        <a:rPr lang="en-US" sz="2200" dirty="0"/>
                        <a:t>Covered (limited)</a:t>
                      </a:r>
                    </a:p>
                  </a:txBody>
                  <a:tcPr anchor="ctr"/>
                </a:tc>
                <a:tc>
                  <a:txBody>
                    <a:bodyPr/>
                    <a:lstStyle/>
                    <a:p>
                      <a:pPr algn="ctr"/>
                      <a:r>
                        <a:rPr lang="en-US" sz="2200" dirty="0"/>
                        <a:t>Medicare</a:t>
                      </a:r>
                    </a:p>
                  </a:txBody>
                  <a:tcPr anchor="ctr"/>
                </a:tc>
                <a:tc>
                  <a:txBody>
                    <a:bodyPr/>
                    <a:lstStyle/>
                    <a:p>
                      <a:pPr algn="ctr"/>
                      <a:r>
                        <a:rPr lang="en-US" sz="2200" dirty="0"/>
                        <a:t>500% FPL</a:t>
                      </a:r>
                    </a:p>
                  </a:txBody>
                  <a:tcPr anchor="ctr"/>
                </a:tc>
                <a:extLst>
                  <a:ext uri="{0D108BD9-81ED-4DB2-BD59-A6C34878D82A}">
                    <a16:rowId xmlns:a16="http://schemas.microsoft.com/office/drawing/2014/main" val="945931785"/>
                  </a:ext>
                </a:extLst>
              </a:tr>
            </a:tbl>
          </a:graphicData>
        </a:graphic>
      </p:graphicFrame>
      <p:sp>
        <p:nvSpPr>
          <p:cNvPr id="2" name="Title 1">
            <a:extLst>
              <a:ext uri="{FF2B5EF4-FFF2-40B4-BE49-F238E27FC236}">
                <a16:creationId xmlns:a16="http://schemas.microsoft.com/office/drawing/2014/main" id="{D212BC86-FEF3-4A80-8F82-6D5902C4BC09}"/>
              </a:ext>
            </a:extLst>
          </p:cNvPr>
          <p:cNvSpPr>
            <a:spLocks noGrp="1"/>
          </p:cNvSpPr>
          <p:nvPr>
            <p:ph type="title"/>
          </p:nvPr>
        </p:nvSpPr>
        <p:spPr/>
        <p:txBody>
          <a:bodyPr/>
          <a:lstStyle/>
          <a:p>
            <a:r>
              <a:rPr lang="en-US" sz="3600" dirty="0"/>
              <a:t>Co-pay Assistance Programs</a:t>
            </a:r>
          </a:p>
        </p:txBody>
      </p:sp>
    </p:spTree>
    <p:extLst>
      <p:ext uri="{BB962C8B-B14F-4D97-AF65-F5344CB8AC3E}">
        <p14:creationId xmlns:p14="http://schemas.microsoft.com/office/powerpoint/2010/main" val="6820885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a:extLst>
              <a:ext uri="{FF2B5EF4-FFF2-40B4-BE49-F238E27FC236}">
                <a16:creationId xmlns:a16="http://schemas.microsoft.com/office/drawing/2014/main" id="{B06A8316-DB0C-4C66-9F49-E2218FA8DBD6}"/>
              </a:ext>
            </a:extLst>
          </p:cNvPr>
          <p:cNvSpPr>
            <a:spLocks noGrp="1"/>
          </p:cNvSpPr>
          <p:nvPr>
            <p:ph idx="1"/>
          </p:nvPr>
        </p:nvSpPr>
        <p:spPr/>
        <p:txBody>
          <a:bodyPr/>
          <a:lstStyle/>
          <a:p>
            <a:endParaRPr lang="en-US"/>
          </a:p>
        </p:txBody>
      </p:sp>
      <p:pic>
        <p:nvPicPr>
          <p:cNvPr id="1026" name="Picture 2" descr="A number of states have established their own PrEP Assistance Programs. Most cover out-of-pocket expenses for the medication as well as clinical visits and labs.&#10;In most of these states, both the PrEP patient and the provider must complete an application to participate in the program. Please follow the link to your state’s program for more information.">
            <a:extLst>
              <a:ext uri="{FF2B5EF4-FFF2-40B4-BE49-F238E27FC236}">
                <a16:creationId xmlns:a16="http://schemas.microsoft.com/office/drawing/2014/main" id="{39D4E767-F77E-4832-A3CE-3941AA54F2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82" y="1118910"/>
            <a:ext cx="9144000" cy="5373965"/>
          </a:xfrm>
          <a:prstGeom prst="rect">
            <a:avLst/>
          </a:prstGeom>
          <a:noFill/>
          <a:extLst>
            <a:ext uri="{909E8E84-426E-40DD-AFC4-6F175D3DCCD1}">
              <a14:hiddenFill xmlns:a14="http://schemas.microsoft.com/office/drawing/2010/main">
                <a:solidFill>
                  <a:srgbClr val="FFFFFF"/>
                </a:solidFill>
              </a14:hiddenFill>
            </a:ext>
          </a:extLst>
        </p:spPr>
      </p:pic>
      <p:sp>
        <p:nvSpPr>
          <p:cNvPr id="13" name="Title 1">
            <a:extLst>
              <a:ext uri="{FF2B5EF4-FFF2-40B4-BE49-F238E27FC236}">
                <a16:creationId xmlns:a16="http://schemas.microsoft.com/office/drawing/2014/main" id="{104D6763-5CF7-4CD8-A2E2-3BE31DFF22CD}"/>
              </a:ext>
            </a:extLst>
          </p:cNvPr>
          <p:cNvSpPr txBox="1">
            <a:spLocks noGrp="1"/>
          </p:cNvSpPr>
          <p:nvPr>
            <p:ph type="title"/>
          </p:nvPr>
        </p:nvSpPr>
        <p:spPr>
          <a:xfrm>
            <a:off x="823913" y="365125"/>
            <a:ext cx="7496175" cy="642938"/>
          </a:xfrm>
          <a:prstGeom prst="rect">
            <a:avLst/>
          </a:prstGeom>
        </p:spPr>
        <p:txBody>
          <a:bodyPr/>
          <a:lstStyle>
            <a:lvl1pPr algn="ctr" defTabSz="914400" rtl="0" eaLnBrk="1" latinLnBrk="0" hangingPunct="1">
              <a:lnSpc>
                <a:spcPct val="90000"/>
              </a:lnSpc>
              <a:spcBef>
                <a:spcPct val="0"/>
              </a:spcBef>
              <a:buNone/>
              <a:defRPr sz="4400" kern="1200" baseline="0">
                <a:solidFill>
                  <a:srgbClr val="262626"/>
                </a:solidFill>
                <a:latin typeface="+mj-lt"/>
                <a:ea typeface="+mj-ea"/>
                <a:cs typeface="+mj-cs"/>
              </a:defRPr>
            </a:lvl1pPr>
          </a:lstStyle>
          <a:p>
            <a:r>
              <a:rPr lang="en-US" sz="3600" dirty="0"/>
              <a:t>State PrEP Assistance Programs</a:t>
            </a:r>
          </a:p>
        </p:txBody>
      </p:sp>
    </p:spTree>
    <p:extLst>
      <p:ext uri="{BB962C8B-B14F-4D97-AF65-F5344CB8AC3E}">
        <p14:creationId xmlns:p14="http://schemas.microsoft.com/office/powerpoint/2010/main" val="21071699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descr="Community Health Centers: &#10; - Reach into some (but not all) communities at high risk for HIV.&#10; - 340B savings to fund services for uninsured.&#10;&#10;STD Clinics:&#10; - Deep reach into communities at high risk for HIV.&#10; - 340B savings to fund services for uninsured.&#10; - Start-up funding needed (cannot use CDC grant to purchase drug).&#10;&#10;Family Planning Clinics:&#10; - Deep reach into communities at high risk for HIV, particularly women. &#10; - 340B savings to fund services for uninsured.">
            <a:extLst>
              <a:ext uri="{FF2B5EF4-FFF2-40B4-BE49-F238E27FC236}">
                <a16:creationId xmlns:a16="http://schemas.microsoft.com/office/drawing/2014/main" id="{BF986B00-83E6-4997-8890-B6C46992467E}"/>
              </a:ext>
            </a:extLst>
          </p:cNvPr>
          <p:cNvGraphicFramePr>
            <a:graphicFrameLocks noGrp="1"/>
          </p:cNvGraphicFramePr>
          <p:nvPr>
            <p:ph idx="1"/>
            <p:extLst>
              <p:ext uri="{D42A27DB-BD31-4B8C-83A1-F6EECF244321}">
                <p14:modId xmlns:p14="http://schemas.microsoft.com/office/powerpoint/2010/main" val="3396808325"/>
              </p:ext>
            </p:extLst>
          </p:nvPr>
        </p:nvGraphicFramePr>
        <p:xfrm>
          <a:off x="234177" y="1471961"/>
          <a:ext cx="8678216" cy="45273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72F669D2-1420-4AEC-BC08-1759FD7C7C23}"/>
              </a:ext>
            </a:extLst>
          </p:cNvPr>
          <p:cNvSpPr>
            <a:spLocks noGrp="1"/>
          </p:cNvSpPr>
          <p:nvPr>
            <p:ph type="title"/>
          </p:nvPr>
        </p:nvSpPr>
        <p:spPr/>
        <p:txBody>
          <a:bodyPr/>
          <a:lstStyle/>
          <a:p>
            <a:r>
              <a:rPr lang="en-US" sz="3600" dirty="0"/>
              <a:t>340B Models for </a:t>
            </a:r>
            <a:r>
              <a:rPr lang="en-US" sz="3600" dirty="0" err="1"/>
              <a:t>PrEP</a:t>
            </a:r>
            <a:endParaRPr lang="en-US" sz="3600" dirty="0"/>
          </a:p>
        </p:txBody>
      </p:sp>
    </p:spTree>
    <p:extLst>
      <p:ext uri="{BB962C8B-B14F-4D97-AF65-F5344CB8AC3E}">
        <p14:creationId xmlns:p14="http://schemas.microsoft.com/office/powerpoint/2010/main" val="21694547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OAL: 75% reduction in new HIV infections in 5 years and at least 90% reduction in 10 years.&#10;Our goal is ambitious and the pathway is clear employ strategic practices in the places focused on the right people to:&#10; - Diagnose all people with HIV as early as possible after infection. &#10; - Treat the infection rapidly and effectively to achieve sustained viral suppression. &#10; - Protect people at risk for HIV using potent and proven prevention interventions, including PrEP, a medication that can prevent HIV infections. &#10; - Respond rapidly to detect and respond to growing HIV clusters and prevent new HIV infections. &#10; - HIV HealthForce will establish local teams committed to the success of the Initiative in each jurisdiction. ">
            <a:extLst>
              <a:ext uri="{FF2B5EF4-FFF2-40B4-BE49-F238E27FC236}">
                <a16:creationId xmlns:a16="http://schemas.microsoft.com/office/drawing/2014/main" id="{EF95814E-CDAE-4961-B5C2-C1D0035100BA}"/>
              </a:ext>
            </a:extLst>
          </p:cNvPr>
          <p:cNvPicPr>
            <a:picLocks noChangeAspect="1"/>
          </p:cNvPicPr>
          <p:nvPr/>
        </p:nvPicPr>
        <p:blipFill>
          <a:blip r:embed="rId3"/>
          <a:stretch>
            <a:fillRect/>
          </a:stretch>
        </p:blipFill>
        <p:spPr>
          <a:xfrm>
            <a:off x="0" y="1199399"/>
            <a:ext cx="8943278" cy="4659923"/>
          </a:xfrm>
          <a:prstGeom prst="rect">
            <a:avLst/>
          </a:prstGeom>
        </p:spPr>
      </p:pic>
      <p:sp>
        <p:nvSpPr>
          <p:cNvPr id="2" name="Title 1">
            <a:extLst>
              <a:ext uri="{FF2B5EF4-FFF2-40B4-BE49-F238E27FC236}">
                <a16:creationId xmlns:a16="http://schemas.microsoft.com/office/drawing/2014/main" id="{FDA23DD7-8656-49C6-A05A-96D220BCDEE2}"/>
              </a:ext>
            </a:extLst>
          </p:cNvPr>
          <p:cNvSpPr>
            <a:spLocks noGrp="1"/>
          </p:cNvSpPr>
          <p:nvPr>
            <p:ph type="title"/>
          </p:nvPr>
        </p:nvSpPr>
        <p:spPr/>
        <p:txBody>
          <a:bodyPr/>
          <a:lstStyle/>
          <a:p>
            <a:r>
              <a:rPr lang="en-US" sz="3600" dirty="0"/>
              <a:t>Ending the Epidemic Initiative</a:t>
            </a:r>
          </a:p>
        </p:txBody>
      </p:sp>
    </p:spTree>
    <p:extLst>
      <p:ext uri="{BB962C8B-B14F-4D97-AF65-F5344CB8AC3E}">
        <p14:creationId xmlns:p14="http://schemas.microsoft.com/office/powerpoint/2010/main" val="8887596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descr="The Initiative will target our resources to the 48 highest burden counties, Washington, D.C., San Juan, Puerto Rico, and 7 states with a substantial rural HIV burden. &#10;Geographical Selection:&#10;Data on burden of HIV in the US shows areas where HIV transmission occurs more frequently. More than 50% of new HIV diagnoses* occured in only 48 counties, Washington, D.C., and San Juan, Puerto Rico. In addition, 7 states have a substantial rural burden - with over 75 case and 10% or more of their diagnoses in rural areas.&#10;Ending the HIV Epidemic. www.HIV.gov">
            <a:extLst>
              <a:ext uri="{FF2B5EF4-FFF2-40B4-BE49-F238E27FC236}">
                <a16:creationId xmlns:a16="http://schemas.microsoft.com/office/drawing/2014/main" id="{62515FAB-A11E-4887-BADD-D19D3A6BB31B}"/>
              </a:ext>
            </a:extLst>
          </p:cNvPr>
          <p:cNvGrpSpPr/>
          <p:nvPr/>
        </p:nvGrpSpPr>
        <p:grpSpPr>
          <a:xfrm>
            <a:off x="0" y="1075815"/>
            <a:ext cx="9077093" cy="5035050"/>
            <a:chOff x="0" y="930852"/>
            <a:chExt cx="9077093" cy="5035050"/>
          </a:xfrm>
        </p:grpSpPr>
        <p:pic>
          <p:nvPicPr>
            <p:cNvPr id="5" name="Picture 4">
              <a:extLst>
                <a:ext uri="{FF2B5EF4-FFF2-40B4-BE49-F238E27FC236}">
                  <a16:creationId xmlns:a16="http://schemas.microsoft.com/office/drawing/2014/main" id="{8ACBBDFC-FA17-4764-B54E-674064E86B3F}"/>
                </a:ext>
                <a:ext uri="{C183D7F6-B498-43B3-948B-1728B52AA6E4}">
                  <adec:decorative xmlns:adec="http://schemas.microsoft.com/office/drawing/2017/decorative" xmlns="" val="1"/>
                </a:ext>
              </a:extLst>
            </p:cNvPr>
            <p:cNvPicPr>
              <a:picLocks noChangeAspect="1"/>
            </p:cNvPicPr>
            <p:nvPr/>
          </p:nvPicPr>
          <p:blipFill>
            <a:blip r:embed="rId3"/>
            <a:stretch>
              <a:fillRect/>
            </a:stretch>
          </p:blipFill>
          <p:spPr>
            <a:xfrm>
              <a:off x="211872" y="930852"/>
              <a:ext cx="8865221" cy="4996295"/>
            </a:xfrm>
            <a:prstGeom prst="rect">
              <a:avLst/>
            </a:prstGeom>
          </p:spPr>
        </p:pic>
        <p:sp>
          <p:nvSpPr>
            <p:cNvPr id="6" name="Rectangle 5">
              <a:extLst>
                <a:ext uri="{FF2B5EF4-FFF2-40B4-BE49-F238E27FC236}">
                  <a16:creationId xmlns:a16="http://schemas.microsoft.com/office/drawing/2014/main" id="{265BD958-1ECE-45BB-BAF9-D7170831E217}"/>
                </a:ext>
              </a:extLst>
            </p:cNvPr>
            <p:cNvSpPr/>
            <p:nvPr/>
          </p:nvSpPr>
          <p:spPr>
            <a:xfrm>
              <a:off x="0" y="5107259"/>
              <a:ext cx="5542156" cy="8586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1EBBDA53-87E2-4A4A-A553-2A272F403B16}"/>
              </a:ext>
            </a:extLst>
          </p:cNvPr>
          <p:cNvSpPr>
            <a:spLocks noGrp="1"/>
          </p:cNvSpPr>
          <p:nvPr>
            <p:ph type="title"/>
          </p:nvPr>
        </p:nvSpPr>
        <p:spPr/>
        <p:txBody>
          <a:bodyPr/>
          <a:lstStyle/>
          <a:p>
            <a:r>
              <a:rPr lang="en-US" sz="3600" dirty="0"/>
              <a:t>Ending the Epidemic Initiative </a:t>
            </a:r>
          </a:p>
        </p:txBody>
      </p:sp>
    </p:spTree>
    <p:extLst>
      <p:ext uri="{BB962C8B-B14F-4D97-AF65-F5344CB8AC3E}">
        <p14:creationId xmlns:p14="http://schemas.microsoft.com/office/powerpoint/2010/main" val="32935757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14AAFCB-5517-4F66-8EC4-8D27934EDFF2}"/>
              </a:ext>
            </a:extLst>
          </p:cNvPr>
          <p:cNvSpPr>
            <a:spLocks noGrp="1"/>
          </p:cNvSpPr>
          <p:nvPr>
            <p:ph idx="1"/>
          </p:nvPr>
        </p:nvSpPr>
        <p:spPr/>
        <p:txBody>
          <a:bodyPr/>
          <a:lstStyle/>
          <a:p>
            <a:r>
              <a:rPr lang="en-US" dirty="0"/>
              <a:t>On May 9, 2019, Gilead Sciences announced they will donate </a:t>
            </a:r>
            <a:r>
              <a:rPr lang="en-US" dirty="0" err="1"/>
              <a:t>PrEP</a:t>
            </a:r>
            <a:r>
              <a:rPr lang="en-US" dirty="0"/>
              <a:t> medication (Truvada and then </a:t>
            </a:r>
            <a:r>
              <a:rPr lang="en-US" dirty="0" err="1"/>
              <a:t>Descovy</a:t>
            </a:r>
            <a:r>
              <a:rPr lang="en-US" dirty="0"/>
              <a:t>) for up to 200,000 individuals per year for up to 11 years to assist in the ETE 2030 initiative</a:t>
            </a:r>
          </a:p>
          <a:p>
            <a:r>
              <a:rPr lang="en-US" dirty="0"/>
              <a:t>Details are forthcoming, but Gilead intends to make </a:t>
            </a:r>
            <a:r>
              <a:rPr lang="en-US" dirty="0" err="1"/>
              <a:t>PrEP</a:t>
            </a:r>
            <a:r>
              <a:rPr lang="en-US" dirty="0"/>
              <a:t> available to uninsured individuals, largely </a:t>
            </a:r>
            <a:r>
              <a:rPr lang="en-US"/>
              <a:t>through community health centers</a:t>
            </a:r>
            <a:endParaRPr lang="en-US" dirty="0"/>
          </a:p>
        </p:txBody>
      </p:sp>
      <p:sp>
        <p:nvSpPr>
          <p:cNvPr id="2" name="Title 1">
            <a:extLst>
              <a:ext uri="{FF2B5EF4-FFF2-40B4-BE49-F238E27FC236}">
                <a16:creationId xmlns:a16="http://schemas.microsoft.com/office/drawing/2014/main" id="{D431D01F-CCDF-43CD-83CE-D4F7E1635838}"/>
              </a:ext>
            </a:extLst>
          </p:cNvPr>
          <p:cNvSpPr>
            <a:spLocks noGrp="1"/>
          </p:cNvSpPr>
          <p:nvPr>
            <p:ph type="title"/>
          </p:nvPr>
        </p:nvSpPr>
        <p:spPr/>
        <p:txBody>
          <a:bodyPr/>
          <a:lstStyle/>
          <a:p>
            <a:r>
              <a:rPr lang="en-US" sz="3600" dirty="0"/>
              <a:t>Gilead </a:t>
            </a:r>
            <a:r>
              <a:rPr lang="en-US" sz="3600" dirty="0" err="1"/>
              <a:t>PrEP</a:t>
            </a:r>
            <a:r>
              <a:rPr lang="en-US" sz="3600" dirty="0"/>
              <a:t> Donation</a:t>
            </a:r>
          </a:p>
        </p:txBody>
      </p:sp>
    </p:spTree>
    <p:extLst>
      <p:ext uri="{BB962C8B-B14F-4D97-AF65-F5344CB8AC3E}">
        <p14:creationId xmlns:p14="http://schemas.microsoft.com/office/powerpoint/2010/main" val="17428576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6738E62-0510-5749-AC01-8E219C71D931}"/>
              </a:ext>
            </a:extLst>
          </p:cNvPr>
          <p:cNvSpPr>
            <a:spLocks noGrp="1"/>
          </p:cNvSpPr>
          <p:nvPr>
            <p:ph type="ctrTitle"/>
          </p:nvPr>
        </p:nvSpPr>
        <p:spPr>
          <a:xfrm>
            <a:off x="693095" y="2153300"/>
            <a:ext cx="7757809" cy="2076699"/>
          </a:xfrm>
        </p:spPr>
        <p:txBody>
          <a:bodyPr/>
          <a:lstStyle/>
          <a:p>
            <a:r>
              <a:rPr lang="en-US" dirty="0" err="1"/>
              <a:t>PrEP</a:t>
            </a:r>
            <a:r>
              <a:rPr lang="en-US" dirty="0"/>
              <a:t> Coverage Policies</a:t>
            </a:r>
          </a:p>
        </p:txBody>
      </p:sp>
    </p:spTree>
    <p:extLst>
      <p:ext uri="{BB962C8B-B14F-4D97-AF65-F5344CB8AC3E}">
        <p14:creationId xmlns:p14="http://schemas.microsoft.com/office/powerpoint/2010/main" val="32443907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6E576D6-FFBB-4293-9F04-472955F7F0BA}"/>
              </a:ext>
            </a:extLst>
          </p:cNvPr>
          <p:cNvSpPr>
            <a:spLocks noGrp="1"/>
          </p:cNvSpPr>
          <p:nvPr>
            <p:ph idx="1"/>
          </p:nvPr>
        </p:nvSpPr>
        <p:spPr>
          <a:xfrm>
            <a:off x="294037" y="3855848"/>
            <a:ext cx="8654340" cy="1131203"/>
          </a:xfrm>
        </p:spPr>
        <p:txBody>
          <a:bodyPr/>
          <a:lstStyle/>
          <a:p>
            <a:r>
              <a:rPr lang="en-US" dirty="0"/>
              <a:t>ACA mandates that private insurance plans and Medicaid expansion programs cover preventive services with a USPSTF A or B rating </a:t>
            </a:r>
            <a:r>
              <a:rPr lang="en-US" b="1" dirty="0"/>
              <a:t>at no cost</a:t>
            </a:r>
          </a:p>
          <a:p>
            <a:r>
              <a:rPr lang="en-US" dirty="0"/>
              <a:t>Plans must adopt in the plan year that begins at least one year following the final USPSTF recommendation</a:t>
            </a:r>
          </a:p>
          <a:p>
            <a:endParaRPr lang="en-US" dirty="0"/>
          </a:p>
          <a:p>
            <a:endParaRPr lang="en-US" dirty="0"/>
          </a:p>
        </p:txBody>
      </p:sp>
      <p:graphicFrame>
        <p:nvGraphicFramePr>
          <p:cNvPr id="5" name="Table 4">
            <a:extLst>
              <a:ext uri="{FF2B5EF4-FFF2-40B4-BE49-F238E27FC236}">
                <a16:creationId xmlns:a16="http://schemas.microsoft.com/office/drawing/2014/main" id="{43BAEDAA-CEC9-4E65-94B7-2A4D08AEA2CA}"/>
              </a:ext>
            </a:extLst>
          </p:cNvPr>
          <p:cNvGraphicFramePr>
            <a:graphicFrameLocks noGrp="1"/>
          </p:cNvGraphicFramePr>
          <p:nvPr>
            <p:extLst>
              <p:ext uri="{D42A27DB-BD31-4B8C-83A1-F6EECF244321}">
                <p14:modId xmlns:p14="http://schemas.microsoft.com/office/powerpoint/2010/main" val="722651648"/>
              </p:ext>
            </p:extLst>
          </p:nvPr>
        </p:nvGraphicFramePr>
        <p:xfrm>
          <a:off x="294037" y="1358759"/>
          <a:ext cx="8690324" cy="2070241"/>
        </p:xfrm>
        <a:graphic>
          <a:graphicData uri="http://schemas.openxmlformats.org/drawingml/2006/table">
            <a:tbl>
              <a:tblPr firstRow="1" bandRow="1">
                <a:tableStyleId>{7DF18680-E054-41AD-8BC1-D1AEF772440D}</a:tableStyleId>
              </a:tblPr>
              <a:tblGrid>
                <a:gridCol w="2085318">
                  <a:extLst>
                    <a:ext uri="{9D8B030D-6E8A-4147-A177-3AD203B41FA5}">
                      <a16:colId xmlns:a16="http://schemas.microsoft.com/office/drawing/2014/main" val="2843566168"/>
                    </a:ext>
                  </a:extLst>
                </a:gridCol>
                <a:gridCol w="5574544">
                  <a:extLst>
                    <a:ext uri="{9D8B030D-6E8A-4147-A177-3AD203B41FA5}">
                      <a16:colId xmlns:a16="http://schemas.microsoft.com/office/drawing/2014/main" val="2021677278"/>
                    </a:ext>
                  </a:extLst>
                </a:gridCol>
                <a:gridCol w="1030462">
                  <a:extLst>
                    <a:ext uri="{9D8B030D-6E8A-4147-A177-3AD203B41FA5}">
                      <a16:colId xmlns:a16="http://schemas.microsoft.com/office/drawing/2014/main" val="1506881096"/>
                    </a:ext>
                  </a:extLst>
                </a:gridCol>
              </a:tblGrid>
              <a:tr h="263676">
                <a:tc>
                  <a:txBody>
                    <a:bodyPr/>
                    <a:lstStyle/>
                    <a:p>
                      <a:r>
                        <a:rPr lang="en-US" sz="2200" dirty="0"/>
                        <a:t>Population</a:t>
                      </a:r>
                      <a:endParaRPr lang="en-US" sz="2200" b="1" dirty="0"/>
                    </a:p>
                  </a:txBody>
                  <a:tcPr/>
                </a:tc>
                <a:tc>
                  <a:txBody>
                    <a:bodyPr/>
                    <a:lstStyle/>
                    <a:p>
                      <a:r>
                        <a:rPr lang="en-US" sz="2200" dirty="0"/>
                        <a:t>Recommendation </a:t>
                      </a:r>
                      <a:endParaRPr lang="en-US" sz="2200" b="1" dirty="0"/>
                    </a:p>
                  </a:txBody>
                  <a:tcPr/>
                </a:tc>
                <a:tc>
                  <a:txBody>
                    <a:bodyPr/>
                    <a:lstStyle/>
                    <a:p>
                      <a:r>
                        <a:rPr lang="en-US" sz="2200" dirty="0"/>
                        <a:t>Grade</a:t>
                      </a:r>
                      <a:endParaRPr lang="en-US" sz="2200" b="1" dirty="0"/>
                    </a:p>
                  </a:txBody>
                  <a:tcPr/>
                </a:tc>
                <a:extLst>
                  <a:ext uri="{0D108BD9-81ED-4DB2-BD59-A6C34878D82A}">
                    <a16:rowId xmlns:a16="http://schemas.microsoft.com/office/drawing/2014/main" val="2949938385"/>
                  </a:ext>
                </a:extLst>
              </a:tr>
              <a:tr h="1643521">
                <a:tc>
                  <a:txBody>
                    <a:bodyPr/>
                    <a:lstStyle/>
                    <a:p>
                      <a:r>
                        <a:rPr lang="en-US" sz="2200" dirty="0"/>
                        <a:t>Persons at high risk of HIV acquisition</a:t>
                      </a:r>
                    </a:p>
                  </a:txBody>
                  <a:tcPr/>
                </a:tc>
                <a:tc>
                  <a:txBody>
                    <a:bodyPr/>
                    <a:lstStyle/>
                    <a:p>
                      <a:r>
                        <a:rPr lang="en-US" sz="2200" dirty="0"/>
                        <a:t>The USPSTF recommends that clinicians offer pre-exposure prophylaxis (</a:t>
                      </a:r>
                      <a:r>
                        <a:rPr lang="en-US" sz="2200" dirty="0" err="1"/>
                        <a:t>PrEP</a:t>
                      </a:r>
                      <a:r>
                        <a:rPr lang="en-US" sz="2200" dirty="0"/>
                        <a:t>) with effective antiretroviral therapy to persons who are at high risk of HIV acquisition</a:t>
                      </a:r>
                    </a:p>
                  </a:txBody>
                  <a:tcPr/>
                </a:tc>
                <a:tc>
                  <a:txBody>
                    <a:bodyPr/>
                    <a:lstStyle/>
                    <a:p>
                      <a:r>
                        <a:rPr lang="en-US" sz="3600" dirty="0"/>
                        <a:t>A</a:t>
                      </a:r>
                      <a:endParaRPr lang="en-US" sz="3600" b="1" dirty="0">
                        <a:solidFill>
                          <a:srgbClr val="00B050"/>
                        </a:solidFill>
                      </a:endParaRPr>
                    </a:p>
                  </a:txBody>
                  <a:tcPr/>
                </a:tc>
                <a:extLst>
                  <a:ext uri="{0D108BD9-81ED-4DB2-BD59-A6C34878D82A}">
                    <a16:rowId xmlns:a16="http://schemas.microsoft.com/office/drawing/2014/main" val="2116407221"/>
                  </a:ext>
                </a:extLst>
              </a:tr>
            </a:tbl>
          </a:graphicData>
        </a:graphic>
      </p:graphicFrame>
      <p:sp>
        <p:nvSpPr>
          <p:cNvPr id="2" name="Title 1">
            <a:extLst>
              <a:ext uri="{FF2B5EF4-FFF2-40B4-BE49-F238E27FC236}">
                <a16:creationId xmlns:a16="http://schemas.microsoft.com/office/drawing/2014/main" id="{385378E8-D2EA-4872-9BDD-79A75275BA9E}"/>
              </a:ext>
            </a:extLst>
          </p:cNvPr>
          <p:cNvSpPr>
            <a:spLocks noGrp="1"/>
          </p:cNvSpPr>
          <p:nvPr>
            <p:ph type="title"/>
          </p:nvPr>
        </p:nvSpPr>
        <p:spPr>
          <a:xfrm>
            <a:off x="427744" y="304622"/>
            <a:ext cx="8288512" cy="878957"/>
          </a:xfrm>
        </p:spPr>
        <p:txBody>
          <a:bodyPr/>
          <a:lstStyle/>
          <a:p>
            <a:r>
              <a:rPr lang="en-US" sz="3600" dirty="0"/>
              <a:t>USPSTF Draft Grade A Recommendation</a:t>
            </a:r>
          </a:p>
        </p:txBody>
      </p:sp>
    </p:spTree>
    <p:extLst>
      <p:ext uri="{BB962C8B-B14F-4D97-AF65-F5344CB8AC3E}">
        <p14:creationId xmlns:p14="http://schemas.microsoft.com/office/powerpoint/2010/main" val="38112857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descr="Access to the medication:&#10; - Potential for UM to be used in discriminatory (e.g. prior authorization).&#10; - Need to anticipate a different PrEP medication landscape in the next 1-2 years (e.g. generic PreP, long-acting injection).&#10;&#10;Access to PrEP services beyond medication:&#10; - Includes HIV, hepatitis, and STI testing at initiation and every three months as well as follow-up provider appointment every three months, all of which should be covered without cost sharing.">
            <a:extLst>
              <a:ext uri="{FF2B5EF4-FFF2-40B4-BE49-F238E27FC236}">
                <a16:creationId xmlns:a16="http://schemas.microsoft.com/office/drawing/2014/main" id="{FFB461D7-CD83-42A8-9F52-F7F1FEC5B269}"/>
              </a:ext>
            </a:extLst>
          </p:cNvPr>
          <p:cNvGraphicFramePr/>
          <p:nvPr>
            <p:extLst>
              <p:ext uri="{D42A27DB-BD31-4B8C-83A1-F6EECF244321}">
                <p14:modId xmlns:p14="http://schemas.microsoft.com/office/powerpoint/2010/main" val="116795087"/>
              </p:ext>
            </p:extLst>
          </p:nvPr>
        </p:nvGraphicFramePr>
        <p:xfrm>
          <a:off x="50800" y="1066800"/>
          <a:ext cx="9093200" cy="52197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2A5D2C44-23E5-4A21-A931-A8CE45022DD5}"/>
              </a:ext>
            </a:extLst>
          </p:cNvPr>
          <p:cNvSpPr>
            <a:spLocks noGrp="1"/>
          </p:cNvSpPr>
          <p:nvPr>
            <p:ph type="title"/>
          </p:nvPr>
        </p:nvSpPr>
        <p:spPr/>
        <p:txBody>
          <a:bodyPr/>
          <a:lstStyle/>
          <a:p>
            <a:r>
              <a:rPr lang="en-US" sz="3600" dirty="0"/>
              <a:t>Implementation Considerations</a:t>
            </a:r>
          </a:p>
        </p:txBody>
      </p:sp>
    </p:spTree>
    <p:extLst>
      <p:ext uri="{BB962C8B-B14F-4D97-AF65-F5344CB8AC3E}">
        <p14:creationId xmlns:p14="http://schemas.microsoft.com/office/powerpoint/2010/main" val="6362006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893356" y="5614240"/>
            <a:ext cx="3102308" cy="253916"/>
          </a:xfrm>
          <a:prstGeom prst="rect">
            <a:avLst/>
          </a:prstGeom>
          <a:noFill/>
        </p:spPr>
        <p:txBody>
          <a:bodyPr wrap="square" rtlCol="0">
            <a:spAutoFit/>
          </a:bodyPr>
          <a:lstStyle/>
          <a:p>
            <a:r>
              <a:rPr lang="en-US" sz="525" dirty="0">
                <a:solidFill>
                  <a:srgbClr val="102B62"/>
                </a:solidFill>
              </a:rPr>
              <a:t>Source: Centers for Disease Control and Prevention (CDC). Preexposure Prophylaxis for the Prevention of HIV Infection in the United States - 2014: A Clinical Practice Guideline.</a:t>
            </a:r>
          </a:p>
        </p:txBody>
      </p:sp>
      <p:sp>
        <p:nvSpPr>
          <p:cNvPr id="3" name="Content Placeholder 2">
            <a:extLst>
              <a:ext uri="{FF2B5EF4-FFF2-40B4-BE49-F238E27FC236}">
                <a16:creationId xmlns:a16="http://schemas.microsoft.com/office/drawing/2014/main" id="{6BD16FE7-406C-4DCD-B558-257FE1C6B546}"/>
              </a:ext>
            </a:extLst>
          </p:cNvPr>
          <p:cNvSpPr>
            <a:spLocks noGrp="1"/>
          </p:cNvSpPr>
          <p:nvPr>
            <p:ph idx="1"/>
          </p:nvPr>
        </p:nvSpPr>
        <p:spPr>
          <a:xfrm>
            <a:off x="2743201" y="1320800"/>
            <a:ext cx="5943599" cy="4004733"/>
          </a:xfrm>
        </p:spPr>
        <p:txBody>
          <a:bodyPr>
            <a:normAutofit/>
          </a:bodyPr>
          <a:lstStyle/>
          <a:p>
            <a:pPr>
              <a:spcBef>
                <a:spcPts val="225"/>
              </a:spcBef>
              <a:spcAft>
                <a:spcPts val="225"/>
              </a:spcAft>
            </a:pPr>
            <a:r>
              <a:rPr lang="en-US" sz="1800" dirty="0"/>
              <a:t>PrEP, a once-a-day pill (brand name Truvada), has been demonstrated to reduce the risk of HIV infection </a:t>
            </a:r>
            <a:r>
              <a:rPr lang="en-US" sz="1800" b="1" dirty="0">
                <a:solidFill>
                  <a:schemeClr val="tx1"/>
                </a:solidFill>
              </a:rPr>
              <a:t>up to </a:t>
            </a:r>
            <a:r>
              <a:rPr lang="en-US" sz="1950" b="1" dirty="0">
                <a:solidFill>
                  <a:schemeClr val="tx1"/>
                </a:solidFill>
              </a:rPr>
              <a:t>92%</a:t>
            </a:r>
            <a:r>
              <a:rPr lang="en-US" b="1" dirty="0">
                <a:solidFill>
                  <a:schemeClr val="tx1"/>
                </a:solidFill>
              </a:rPr>
              <a:t> </a:t>
            </a:r>
            <a:r>
              <a:rPr lang="en-US" sz="1800" dirty="0"/>
              <a:t>when taken as directed.</a:t>
            </a:r>
            <a:endParaRPr lang="en-US" sz="1800" baseline="30000" dirty="0"/>
          </a:p>
          <a:p>
            <a:pPr marL="0" indent="0">
              <a:spcBef>
                <a:spcPts val="225"/>
              </a:spcBef>
              <a:spcAft>
                <a:spcPts val="225"/>
              </a:spcAft>
              <a:buNone/>
            </a:pPr>
            <a:endParaRPr lang="en-US" sz="750" dirty="0"/>
          </a:p>
          <a:p>
            <a:pPr>
              <a:spcBef>
                <a:spcPts val="225"/>
              </a:spcBef>
              <a:spcAft>
                <a:spcPts val="225"/>
              </a:spcAft>
            </a:pPr>
            <a:r>
              <a:rPr lang="en-US" sz="1800" dirty="0"/>
              <a:t>In 2014, the US Public Health Service released the first </a:t>
            </a:r>
            <a:r>
              <a:rPr lang="en-US" sz="1800" b="1" dirty="0">
                <a:solidFill>
                  <a:schemeClr val="tx1"/>
                </a:solidFill>
              </a:rPr>
              <a:t>comprehensive clinical practice guidelines for PrEP</a:t>
            </a:r>
            <a:r>
              <a:rPr lang="en-US" sz="1800" dirty="0"/>
              <a:t>, which were developed by a federal inter-agency working group led by Centers for Disease Control and Prevention (CDC).</a:t>
            </a:r>
            <a:endParaRPr lang="en-US" sz="1800" baseline="30000" dirty="0"/>
          </a:p>
          <a:p>
            <a:pPr lvl="1">
              <a:spcBef>
                <a:spcPts val="225"/>
              </a:spcBef>
              <a:spcAft>
                <a:spcPts val="225"/>
              </a:spcAft>
            </a:pPr>
            <a:r>
              <a:rPr lang="en-US" sz="1650" dirty="0"/>
              <a:t>Guidelines recommend PrEP as one prevention option for:</a:t>
            </a:r>
          </a:p>
          <a:p>
            <a:pPr lvl="2">
              <a:spcBef>
                <a:spcPts val="225"/>
              </a:spcBef>
              <a:spcAft>
                <a:spcPts val="225"/>
              </a:spcAft>
            </a:pPr>
            <a:r>
              <a:rPr lang="en-US" sz="1425" dirty="0"/>
              <a:t>Sexually-active adult MSM, adult heterosexually active men, adult injection drug users and heterosexually-active women at substantial risk of HIV acquisition.</a:t>
            </a:r>
          </a:p>
        </p:txBody>
      </p:sp>
      <p:pic>
        <p:nvPicPr>
          <p:cNvPr id="4" name="Picture 3" descr="two blue pills">
            <a:extLst>
              <a:ext uri="{FF2B5EF4-FFF2-40B4-BE49-F238E27FC236}">
                <a16:creationId xmlns:a16="http://schemas.microsoft.com/office/drawing/2014/main" id="{DCBDE27F-FA33-4DF1-882F-FA22AB04CB17}"/>
              </a:ext>
              <a:ext uri="{C183D7F6-B498-43B3-948B-1728B52AA6E4}">
                <adec:decorative xmlns:adec="http://schemas.microsoft.com/office/drawing/2017/decorative" xmlns="" val="1"/>
              </a:ext>
            </a:extLst>
          </p:cNvPr>
          <p:cNvPicPr>
            <a:picLocks noChangeAspect="1"/>
          </p:cNvPicPr>
          <p:nvPr/>
        </p:nvPicPr>
        <p:blipFill>
          <a:blip r:embed="rId3"/>
          <a:stretch>
            <a:fillRect/>
          </a:stretch>
        </p:blipFill>
        <p:spPr>
          <a:xfrm>
            <a:off x="374698" y="1557868"/>
            <a:ext cx="2368502" cy="2441660"/>
          </a:xfrm>
          <a:prstGeom prst="rect">
            <a:avLst/>
          </a:prstGeom>
        </p:spPr>
      </p:pic>
      <p:sp>
        <p:nvSpPr>
          <p:cNvPr id="2" name="Title 1">
            <a:extLst>
              <a:ext uri="{FF2B5EF4-FFF2-40B4-BE49-F238E27FC236}">
                <a16:creationId xmlns:a16="http://schemas.microsoft.com/office/drawing/2014/main" id="{22E96A0B-27F5-4F0B-B178-0BC24046323D}"/>
              </a:ext>
            </a:extLst>
          </p:cNvPr>
          <p:cNvSpPr>
            <a:spLocks noGrp="1"/>
          </p:cNvSpPr>
          <p:nvPr>
            <p:ph type="title"/>
          </p:nvPr>
        </p:nvSpPr>
        <p:spPr/>
        <p:txBody>
          <a:bodyPr/>
          <a:lstStyle/>
          <a:p>
            <a:r>
              <a:rPr lang="en-US" dirty="0"/>
              <a:t>Pre-Exposure Prophylaxis (PrEP)</a:t>
            </a:r>
          </a:p>
        </p:txBody>
      </p:sp>
    </p:spTree>
    <p:extLst>
      <p:ext uri="{BB962C8B-B14F-4D97-AF65-F5344CB8AC3E}">
        <p14:creationId xmlns:p14="http://schemas.microsoft.com/office/powerpoint/2010/main" val="38025223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descr="Identifying Individuals at high risk:&#10; - Includes heterosexual people, men who have sex with men, and transgender people with a partner living with HIV or other additional risk factors, and individuals who inject drugs.&#10;&#10;Accounting for different delivery systems for PrEP:&#10; - PrEP is accessed at a range of provider types, including health department STD clinics, pharmacy distribution models, and tele-medicine programs.">
            <a:extLst>
              <a:ext uri="{FF2B5EF4-FFF2-40B4-BE49-F238E27FC236}">
                <a16:creationId xmlns:a16="http://schemas.microsoft.com/office/drawing/2014/main" id="{D08CFCA7-EDD4-4C2E-B349-E2639CF7BD8A}"/>
              </a:ext>
            </a:extLst>
          </p:cNvPr>
          <p:cNvGraphicFramePr/>
          <p:nvPr>
            <p:extLst>
              <p:ext uri="{D42A27DB-BD31-4B8C-83A1-F6EECF244321}">
                <p14:modId xmlns:p14="http://schemas.microsoft.com/office/powerpoint/2010/main" val="2494042153"/>
              </p:ext>
            </p:extLst>
          </p:nvPr>
        </p:nvGraphicFramePr>
        <p:xfrm>
          <a:off x="50800" y="1066800"/>
          <a:ext cx="8953500" cy="52197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A9F5E157-FFE6-4B96-844F-9049ED726A00}"/>
              </a:ext>
            </a:extLst>
          </p:cNvPr>
          <p:cNvSpPr>
            <a:spLocks noGrp="1"/>
          </p:cNvSpPr>
          <p:nvPr>
            <p:ph type="title"/>
          </p:nvPr>
        </p:nvSpPr>
        <p:spPr/>
        <p:txBody>
          <a:bodyPr/>
          <a:lstStyle/>
          <a:p>
            <a:r>
              <a:rPr lang="en-US" sz="3600" dirty="0"/>
              <a:t>Implementation Considerations Cont’d</a:t>
            </a:r>
          </a:p>
        </p:txBody>
      </p:sp>
    </p:spTree>
    <p:extLst>
      <p:ext uri="{BB962C8B-B14F-4D97-AF65-F5344CB8AC3E}">
        <p14:creationId xmlns:p14="http://schemas.microsoft.com/office/powerpoint/2010/main" val="26376728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519A508-85A7-4880-AE83-B3DDF2A68293}"/>
              </a:ext>
            </a:extLst>
          </p:cNvPr>
          <p:cNvSpPr>
            <a:spLocks noGrp="1"/>
          </p:cNvSpPr>
          <p:nvPr>
            <p:ph idx="1"/>
          </p:nvPr>
        </p:nvSpPr>
        <p:spPr>
          <a:xfrm>
            <a:off x="525991" y="1374931"/>
            <a:ext cx="8092017" cy="4351339"/>
          </a:xfrm>
        </p:spPr>
        <p:txBody>
          <a:bodyPr/>
          <a:lstStyle/>
          <a:p>
            <a:r>
              <a:rPr lang="en-US" dirty="0"/>
              <a:t>Anticipated CMS/CCIIO and CMS/CMCS guidance to private insurance plans and state Medicaid agencies about appropriate implementation</a:t>
            </a:r>
          </a:p>
          <a:p>
            <a:r>
              <a:rPr lang="en-US" dirty="0"/>
              <a:t>Anticipated state insurance regulator bulletins and guidance to plans (e.g., NY Department of Insurance Bulletin on non-discriminatory practices for </a:t>
            </a:r>
            <a:r>
              <a:rPr lang="en-US" dirty="0" err="1"/>
              <a:t>PrEP</a:t>
            </a:r>
            <a:r>
              <a:rPr lang="en-US" dirty="0"/>
              <a:t> coverage)</a:t>
            </a:r>
          </a:p>
          <a:p>
            <a:r>
              <a:rPr lang="en-US" dirty="0"/>
              <a:t>Provider and consumer education is critical to ensure that USPSTF and CDC guidelines are being followed and to ensure consumers know about new cost-sharing protections</a:t>
            </a:r>
          </a:p>
        </p:txBody>
      </p:sp>
      <p:sp>
        <p:nvSpPr>
          <p:cNvPr id="2" name="Title 1">
            <a:extLst>
              <a:ext uri="{FF2B5EF4-FFF2-40B4-BE49-F238E27FC236}">
                <a16:creationId xmlns:a16="http://schemas.microsoft.com/office/drawing/2014/main" id="{608867DF-B2CD-4E39-BF44-9BF6F178E587}"/>
              </a:ext>
            </a:extLst>
          </p:cNvPr>
          <p:cNvSpPr>
            <a:spLocks noGrp="1"/>
          </p:cNvSpPr>
          <p:nvPr>
            <p:ph type="title"/>
          </p:nvPr>
        </p:nvSpPr>
        <p:spPr>
          <a:xfrm>
            <a:off x="525991" y="325884"/>
            <a:ext cx="8092017" cy="669635"/>
          </a:xfrm>
        </p:spPr>
        <p:txBody>
          <a:bodyPr/>
          <a:lstStyle/>
          <a:p>
            <a:r>
              <a:rPr lang="en-US" sz="3600" dirty="0"/>
              <a:t>Next Steps for USPSTF Implementation</a:t>
            </a:r>
          </a:p>
        </p:txBody>
      </p:sp>
    </p:spTree>
    <p:extLst>
      <p:ext uri="{BB962C8B-B14F-4D97-AF65-F5344CB8AC3E}">
        <p14:creationId xmlns:p14="http://schemas.microsoft.com/office/powerpoint/2010/main" val="2340910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6738E62-0510-5749-AC01-8E219C71D931}"/>
              </a:ext>
            </a:extLst>
          </p:cNvPr>
          <p:cNvSpPr>
            <a:spLocks noGrp="1"/>
          </p:cNvSpPr>
          <p:nvPr>
            <p:ph type="ctrTitle"/>
          </p:nvPr>
        </p:nvSpPr>
        <p:spPr>
          <a:xfrm>
            <a:off x="693095" y="2153300"/>
            <a:ext cx="7757809" cy="2076699"/>
          </a:xfrm>
        </p:spPr>
        <p:txBody>
          <a:bodyPr/>
          <a:lstStyle/>
          <a:p>
            <a:r>
              <a:rPr lang="en-US" dirty="0"/>
              <a:t>Considerations for Sustainable </a:t>
            </a:r>
            <a:r>
              <a:rPr lang="en-US" dirty="0" err="1"/>
              <a:t>PrEP</a:t>
            </a:r>
            <a:r>
              <a:rPr lang="en-US" dirty="0"/>
              <a:t> Payment and Delivery Models</a:t>
            </a:r>
          </a:p>
        </p:txBody>
      </p:sp>
    </p:spTree>
    <p:extLst>
      <p:ext uri="{BB962C8B-B14F-4D97-AF65-F5344CB8AC3E}">
        <p14:creationId xmlns:p14="http://schemas.microsoft.com/office/powerpoint/2010/main" val="39550770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p:cNvGrpSpPr/>
          <p:nvPr/>
        </p:nvGrpSpPr>
        <p:grpSpPr>
          <a:xfrm>
            <a:off x="6675157" y="1491421"/>
            <a:ext cx="2261298" cy="4604258"/>
            <a:chOff x="6675157" y="1491421"/>
            <a:chExt cx="2261298" cy="4604258"/>
          </a:xfrm>
        </p:grpSpPr>
        <p:cxnSp>
          <p:nvCxnSpPr>
            <p:cNvPr id="29" name="Straight Connector 28">
              <a:extLst>
                <a:ext uri="{FF2B5EF4-FFF2-40B4-BE49-F238E27FC236}">
                  <a16:creationId xmlns:a16="http://schemas.microsoft.com/office/drawing/2014/main" id="{CDAB0159-43BD-E941-B9E8-37BA56D11583}"/>
                </a:ext>
                <a:ext uri="{C183D7F6-B498-43B3-948B-1728B52AA6E4}">
                  <adec:decorative xmlns:adec="http://schemas.microsoft.com/office/drawing/2017/decorative" xmlns="" val="1"/>
                </a:ext>
              </a:extLst>
            </p:cNvPr>
            <p:cNvCxnSpPr>
              <a:cxnSpLocks/>
            </p:cNvCxnSpPr>
            <p:nvPr/>
          </p:nvCxnSpPr>
          <p:spPr>
            <a:xfrm>
              <a:off x="6906882" y="5338983"/>
              <a:ext cx="1788079" cy="0"/>
            </a:xfrm>
            <a:prstGeom prst="line">
              <a:avLst/>
            </a:prstGeom>
            <a:ln w="76200">
              <a:solidFill>
                <a:srgbClr val="008FC5"/>
              </a:solidFill>
            </a:ln>
          </p:spPr>
          <p:style>
            <a:lnRef idx="1">
              <a:schemeClr val="accent6"/>
            </a:lnRef>
            <a:fillRef idx="0">
              <a:schemeClr val="accent6"/>
            </a:fillRef>
            <a:effectRef idx="0">
              <a:schemeClr val="accent6"/>
            </a:effectRef>
            <a:fontRef idx="minor">
              <a:schemeClr val="tx1"/>
            </a:fontRef>
          </p:style>
        </p:cxnSp>
        <p:sp>
          <p:nvSpPr>
            <p:cNvPr id="31" name="Left Arrow Callout 30">
              <a:extLst>
                <a:ext uri="{FF2B5EF4-FFF2-40B4-BE49-F238E27FC236}">
                  <a16:creationId xmlns:a16="http://schemas.microsoft.com/office/drawing/2014/main" id="{134C1A52-4FC5-7849-A2CB-FD514B42B301}"/>
                </a:ext>
                <a:ext uri="{C183D7F6-B498-43B3-948B-1728B52AA6E4}">
                  <adec:decorative xmlns:adec="http://schemas.microsoft.com/office/drawing/2017/decorative" xmlns="" val="1"/>
                </a:ext>
              </a:extLst>
            </p:cNvPr>
            <p:cNvSpPr/>
            <p:nvPr/>
          </p:nvSpPr>
          <p:spPr>
            <a:xfrm rot="5400000">
              <a:off x="7650696" y="3877845"/>
              <a:ext cx="245174" cy="1746056"/>
            </a:xfrm>
            <a:prstGeom prst="leftArrowCallout">
              <a:avLst>
                <a:gd name="adj1" fmla="val 10670"/>
                <a:gd name="adj2" fmla="val 14568"/>
                <a:gd name="adj3" fmla="val 18909"/>
                <a:gd name="adj4" fmla="val 11385"/>
              </a:avLst>
            </a:prstGeom>
            <a:solidFill>
              <a:srgbClr val="E9564D"/>
            </a:solidFill>
            <a:ln w="53975">
              <a:solidFill>
                <a:srgbClr val="E9564D"/>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solidFill>
                  <a:srgbClr val="E9564D"/>
                </a:solidFill>
              </a:endParaRPr>
            </a:p>
          </p:txBody>
        </p:sp>
        <p:cxnSp>
          <p:nvCxnSpPr>
            <p:cNvPr id="32" name="Straight Connector 31">
              <a:extLst>
                <a:ext uri="{FF2B5EF4-FFF2-40B4-BE49-F238E27FC236}">
                  <a16:creationId xmlns:a16="http://schemas.microsoft.com/office/drawing/2014/main" id="{6625E763-2C80-EF47-B146-DB8703182062}"/>
                </a:ext>
                <a:ext uri="{C183D7F6-B498-43B3-948B-1728B52AA6E4}">
                  <adec:decorative xmlns:adec="http://schemas.microsoft.com/office/drawing/2017/decorative" xmlns="" val="1"/>
                </a:ext>
              </a:extLst>
            </p:cNvPr>
            <p:cNvCxnSpPr>
              <a:cxnSpLocks/>
            </p:cNvCxnSpPr>
            <p:nvPr/>
          </p:nvCxnSpPr>
          <p:spPr>
            <a:xfrm>
              <a:off x="6900255" y="5402061"/>
              <a:ext cx="1797848" cy="0"/>
            </a:xfrm>
            <a:prstGeom prst="line">
              <a:avLst/>
            </a:prstGeom>
            <a:ln w="76200">
              <a:solidFill>
                <a:srgbClr val="7E45F1"/>
              </a:solidFill>
            </a:ln>
          </p:spPr>
          <p:style>
            <a:lnRef idx="1">
              <a:schemeClr val="accent6"/>
            </a:lnRef>
            <a:fillRef idx="0">
              <a:schemeClr val="accent6"/>
            </a:fillRef>
            <a:effectRef idx="0">
              <a:schemeClr val="accent6"/>
            </a:effectRef>
            <a:fontRef idx="minor">
              <a:schemeClr val="tx1"/>
            </a:fontRef>
          </p:style>
        </p:cxnSp>
        <p:sp>
          <p:nvSpPr>
            <p:cNvPr id="25" name="Rounded Rectangle 24">
              <a:extLst>
                <a:ext uri="{FF2B5EF4-FFF2-40B4-BE49-F238E27FC236}">
                  <a16:creationId xmlns:a16="http://schemas.microsoft.com/office/drawing/2014/main" id="{198DAFF9-CEC7-064A-B6C4-B0D54EB13D3D}"/>
                </a:ext>
                <a:ext uri="{C183D7F6-B498-43B3-948B-1728B52AA6E4}">
                  <adec:decorative xmlns:adec="http://schemas.microsoft.com/office/drawing/2017/decorative" xmlns="" val="1"/>
                </a:ext>
              </a:extLst>
            </p:cNvPr>
            <p:cNvSpPr/>
            <p:nvPr/>
          </p:nvSpPr>
          <p:spPr>
            <a:xfrm>
              <a:off x="6900255" y="5251548"/>
              <a:ext cx="1794706" cy="405839"/>
            </a:xfrm>
            <a:prstGeom prst="roundRect">
              <a:avLst/>
            </a:prstGeom>
            <a:ln w="114300">
              <a:solidFill>
                <a:srgbClr val="262626"/>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latin typeface="Arial" charset="0"/>
                <a:ea typeface="Arial" charset="0"/>
                <a:cs typeface="Arial" charset="0"/>
              </a:endParaRPr>
            </a:p>
          </p:txBody>
        </p:sp>
        <p:sp>
          <p:nvSpPr>
            <p:cNvPr id="30" name="TextBox 29">
              <a:extLst>
                <a:ext uri="{FF2B5EF4-FFF2-40B4-BE49-F238E27FC236}">
                  <a16:creationId xmlns:a16="http://schemas.microsoft.com/office/drawing/2014/main" id="{56CCF86E-D52A-A941-9D9F-0E493D094F97}"/>
                </a:ext>
              </a:extLst>
            </p:cNvPr>
            <p:cNvSpPr txBox="1"/>
            <p:nvPr/>
          </p:nvSpPr>
          <p:spPr>
            <a:xfrm>
              <a:off x="7153523" y="4096325"/>
              <a:ext cx="1239520" cy="492443"/>
            </a:xfrm>
            <a:prstGeom prst="rect">
              <a:avLst/>
            </a:prstGeom>
            <a:noFill/>
            <a:ln>
              <a:noFill/>
            </a:ln>
          </p:spPr>
          <p:txBody>
            <a:bodyPr wrap="square" rtlCol="0">
              <a:spAutoFit/>
            </a:bodyPr>
            <a:lstStyle/>
            <a:p>
              <a:pPr algn="ctr"/>
              <a:r>
                <a:rPr lang="en-US" sz="1300" b="1" dirty="0">
                  <a:solidFill>
                    <a:srgbClr val="E9564D"/>
                  </a:solidFill>
                  <a:ea typeface="Arial" charset="0"/>
                </a:rPr>
                <a:t>Commercial Plans</a:t>
              </a:r>
            </a:p>
          </p:txBody>
        </p:sp>
        <p:sp>
          <p:nvSpPr>
            <p:cNvPr id="55" name="TextBox 54">
              <a:extLst>
                <a:ext uri="{FF2B5EF4-FFF2-40B4-BE49-F238E27FC236}">
                  <a16:creationId xmlns:a16="http://schemas.microsoft.com/office/drawing/2014/main" id="{56B10DAD-DD7D-3E4F-ABEB-335FC5ED9ABE}"/>
                </a:ext>
              </a:extLst>
            </p:cNvPr>
            <p:cNvSpPr txBox="1"/>
            <p:nvPr/>
          </p:nvSpPr>
          <p:spPr>
            <a:xfrm>
              <a:off x="6675157" y="1491421"/>
              <a:ext cx="2261298" cy="584775"/>
            </a:xfrm>
            <a:prstGeom prst="rect">
              <a:avLst/>
            </a:prstGeom>
            <a:noFill/>
          </p:spPr>
          <p:txBody>
            <a:bodyPr wrap="square" rtlCol="0">
              <a:spAutoFit/>
            </a:bodyPr>
            <a:lstStyle/>
            <a:p>
              <a:pPr algn="ctr"/>
              <a:r>
                <a:rPr lang="en-US" sz="1600" b="1" dirty="0">
                  <a:latin typeface="Arial" charset="0"/>
                  <a:ea typeface="Arial" charset="0"/>
                  <a:cs typeface="Arial" charset="0"/>
                </a:rPr>
                <a:t>Multi TDF/FTC Generics</a:t>
              </a:r>
              <a:r>
                <a:rPr lang="en-US" sz="1600" b="1" dirty="0">
                  <a:ea typeface="Arial" charset="0"/>
                </a:rPr>
                <a:t> </a:t>
              </a:r>
              <a:r>
                <a:rPr lang="en-US" sz="1600" b="1" dirty="0">
                  <a:latin typeface="Arial" charset="0"/>
                  <a:ea typeface="Arial" charset="0"/>
                  <a:cs typeface="Arial" charset="0"/>
                </a:rPr>
                <a:t>($6)*</a:t>
              </a:r>
            </a:p>
          </p:txBody>
        </p:sp>
        <p:sp>
          <p:nvSpPr>
            <p:cNvPr id="57" name="Down Arrow 56">
              <a:extLst>
                <a:ext uri="{FF2B5EF4-FFF2-40B4-BE49-F238E27FC236}">
                  <a16:creationId xmlns:a16="http://schemas.microsoft.com/office/drawing/2014/main" id="{875C74E5-CCA8-F44C-B060-96BCA6E65D89}"/>
                </a:ext>
                <a:ext uri="{C183D7F6-B498-43B3-948B-1728B52AA6E4}">
                  <adec:decorative xmlns:adec="http://schemas.microsoft.com/office/drawing/2017/decorative" xmlns="" val="1"/>
                </a:ext>
              </a:extLst>
            </p:cNvPr>
            <p:cNvSpPr/>
            <p:nvPr/>
          </p:nvSpPr>
          <p:spPr>
            <a:xfrm rot="10800000">
              <a:off x="6951243" y="4912976"/>
              <a:ext cx="289434" cy="494953"/>
            </a:xfrm>
            <a:prstGeom prst="downArrow">
              <a:avLst>
                <a:gd name="adj1" fmla="val 33428"/>
                <a:gd name="adj2" fmla="val 50000"/>
              </a:avLst>
            </a:prstGeom>
            <a:solidFill>
              <a:srgbClr val="7E45F1"/>
            </a:solidFill>
            <a:ln>
              <a:solidFill>
                <a:srgbClr val="7E45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59E1410E-6792-294C-AFAE-08B68CC7E9CE}"/>
                </a:ext>
              </a:extLst>
            </p:cNvPr>
            <p:cNvSpPr txBox="1"/>
            <p:nvPr/>
          </p:nvSpPr>
          <p:spPr>
            <a:xfrm>
              <a:off x="6675157" y="5757125"/>
              <a:ext cx="2261298" cy="338554"/>
            </a:xfrm>
            <a:prstGeom prst="rect">
              <a:avLst/>
            </a:prstGeom>
            <a:noFill/>
          </p:spPr>
          <p:txBody>
            <a:bodyPr wrap="square" rtlCol="0">
              <a:spAutoFit/>
            </a:bodyPr>
            <a:lstStyle/>
            <a:p>
              <a:pPr algn="ctr"/>
              <a:r>
                <a:rPr lang="en-US" sz="1600" i="1" dirty="0">
                  <a:latin typeface="Arial" charset="0"/>
                  <a:ea typeface="Arial" charset="0"/>
                  <a:cs typeface="Arial" charset="0"/>
                </a:rPr>
                <a:t>*Forecasted</a:t>
              </a:r>
            </a:p>
          </p:txBody>
        </p:sp>
      </p:grpSp>
      <p:grpSp>
        <p:nvGrpSpPr>
          <p:cNvPr id="15" name="Group 14"/>
          <p:cNvGrpSpPr/>
          <p:nvPr/>
        </p:nvGrpSpPr>
        <p:grpSpPr>
          <a:xfrm>
            <a:off x="4413859" y="1499456"/>
            <a:ext cx="2328768" cy="4596223"/>
            <a:chOff x="4413859" y="1499456"/>
            <a:chExt cx="2328768" cy="4596223"/>
          </a:xfrm>
        </p:grpSpPr>
        <p:sp>
          <p:nvSpPr>
            <p:cNvPr id="40" name="Rounded Rectangle 39">
              <a:extLst>
                <a:ext uri="{FF2B5EF4-FFF2-40B4-BE49-F238E27FC236}">
                  <a16:creationId xmlns:a16="http://schemas.microsoft.com/office/drawing/2014/main" id="{26B0BBCA-F02B-B849-AB13-D20EBBC81B70}"/>
                </a:ext>
                <a:ext uri="{C183D7F6-B498-43B3-948B-1728B52AA6E4}">
                  <adec:decorative xmlns:adec="http://schemas.microsoft.com/office/drawing/2017/decorative" xmlns="" val="1"/>
                </a:ext>
              </a:extLst>
            </p:cNvPr>
            <p:cNvSpPr/>
            <p:nvPr/>
          </p:nvSpPr>
          <p:spPr>
            <a:xfrm>
              <a:off x="4717135" y="2523459"/>
              <a:ext cx="1707244" cy="3160729"/>
            </a:xfrm>
            <a:prstGeom prst="roundRect">
              <a:avLst/>
            </a:prstGeom>
            <a:ln w="114300">
              <a:solidFill>
                <a:srgbClr val="262626"/>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Arial" charset="0"/>
                <a:ea typeface="Arial" charset="0"/>
                <a:cs typeface="Arial" charset="0"/>
              </a:endParaRPr>
            </a:p>
          </p:txBody>
        </p:sp>
        <p:sp>
          <p:nvSpPr>
            <p:cNvPr id="41" name="TextBox 40">
              <a:extLst>
                <a:ext uri="{FF2B5EF4-FFF2-40B4-BE49-F238E27FC236}">
                  <a16:creationId xmlns:a16="http://schemas.microsoft.com/office/drawing/2014/main" id="{019417D8-A82F-5848-B671-7C1465858573}"/>
                </a:ext>
              </a:extLst>
            </p:cNvPr>
            <p:cNvSpPr txBox="1"/>
            <p:nvPr/>
          </p:nvSpPr>
          <p:spPr>
            <a:xfrm>
              <a:off x="4481329" y="1499456"/>
              <a:ext cx="2261298" cy="584775"/>
            </a:xfrm>
            <a:prstGeom prst="rect">
              <a:avLst/>
            </a:prstGeom>
            <a:noFill/>
          </p:spPr>
          <p:txBody>
            <a:bodyPr wrap="square" rtlCol="0">
              <a:spAutoFit/>
            </a:bodyPr>
            <a:lstStyle/>
            <a:p>
              <a:pPr algn="ctr"/>
              <a:r>
                <a:rPr lang="en-US" sz="1600" b="1" dirty="0">
                  <a:latin typeface="Arial" charset="0"/>
                  <a:ea typeface="Arial" charset="0"/>
                  <a:cs typeface="Arial" charset="0"/>
                </a:rPr>
                <a:t>Single TDF/FTC Generic</a:t>
              </a:r>
              <a:r>
                <a:rPr lang="en-US" sz="1600" b="1" dirty="0">
                  <a:ea typeface="Arial" charset="0"/>
                </a:rPr>
                <a:t> </a:t>
              </a:r>
              <a:r>
                <a:rPr lang="en-US" sz="1600" b="1" dirty="0">
                  <a:latin typeface="Arial" charset="0"/>
                  <a:ea typeface="Arial" charset="0"/>
                  <a:cs typeface="Arial" charset="0"/>
                </a:rPr>
                <a:t>($50)*</a:t>
              </a:r>
            </a:p>
          </p:txBody>
        </p:sp>
        <p:sp>
          <p:nvSpPr>
            <p:cNvPr id="42" name="TextBox 41">
              <a:extLst>
                <a:ext uri="{FF2B5EF4-FFF2-40B4-BE49-F238E27FC236}">
                  <a16:creationId xmlns:a16="http://schemas.microsoft.com/office/drawing/2014/main" id="{F335E852-D5DB-A342-A865-02144D632178}"/>
                </a:ext>
              </a:extLst>
            </p:cNvPr>
            <p:cNvSpPr txBox="1"/>
            <p:nvPr/>
          </p:nvSpPr>
          <p:spPr>
            <a:xfrm>
              <a:off x="4895910" y="3095510"/>
              <a:ext cx="1390319" cy="692497"/>
            </a:xfrm>
            <a:prstGeom prst="rect">
              <a:avLst/>
            </a:prstGeom>
            <a:noFill/>
          </p:spPr>
          <p:txBody>
            <a:bodyPr wrap="square" rtlCol="0">
              <a:spAutoFit/>
            </a:bodyPr>
            <a:lstStyle/>
            <a:p>
              <a:pPr algn="ctr"/>
              <a:r>
                <a:rPr lang="en-US" sz="1300" b="1" dirty="0">
                  <a:solidFill>
                    <a:srgbClr val="008FC5"/>
                  </a:solidFill>
                  <a:latin typeface="Arial" charset="0"/>
                  <a:ea typeface="Arial" charset="0"/>
                  <a:cs typeface="Arial" charset="0"/>
                </a:rPr>
                <a:t>Stat. required Medicaid/</a:t>
              </a:r>
              <a:r>
                <a:rPr lang="en-US" sz="1300" b="1" dirty="0">
                  <a:solidFill>
                    <a:srgbClr val="7E45F1"/>
                  </a:solidFill>
                  <a:latin typeface="Arial" charset="0"/>
                  <a:ea typeface="Arial" charset="0"/>
                  <a:cs typeface="Arial" charset="0"/>
                </a:rPr>
                <a:t>340B</a:t>
              </a:r>
              <a:r>
                <a:rPr lang="en-US" sz="1300" b="1" dirty="0">
                  <a:solidFill>
                    <a:srgbClr val="008FC5"/>
                  </a:solidFill>
                  <a:latin typeface="Arial" charset="0"/>
                  <a:ea typeface="Arial" charset="0"/>
                  <a:cs typeface="Arial" charset="0"/>
                </a:rPr>
                <a:t> (~$43.50)</a:t>
              </a:r>
            </a:p>
          </p:txBody>
        </p:sp>
        <p:cxnSp>
          <p:nvCxnSpPr>
            <p:cNvPr id="44" name="Straight Connector 43">
              <a:extLst>
                <a:ext uri="{FF2B5EF4-FFF2-40B4-BE49-F238E27FC236}">
                  <a16:creationId xmlns:a16="http://schemas.microsoft.com/office/drawing/2014/main" id="{A53EAA6D-3910-AC42-8514-B037BB59B16C}"/>
                </a:ext>
                <a:ext uri="{C183D7F6-B498-43B3-948B-1728B52AA6E4}">
                  <adec:decorative xmlns:adec="http://schemas.microsoft.com/office/drawing/2017/decorative" xmlns="" val="1"/>
                </a:ext>
              </a:extLst>
            </p:cNvPr>
            <p:cNvCxnSpPr>
              <a:cxnSpLocks/>
            </p:cNvCxnSpPr>
            <p:nvPr/>
          </p:nvCxnSpPr>
          <p:spPr>
            <a:xfrm>
              <a:off x="4671830" y="2353424"/>
              <a:ext cx="1791558" cy="68"/>
            </a:xfrm>
            <a:prstGeom prst="line">
              <a:avLst/>
            </a:prstGeom>
            <a:ln w="76200">
              <a:solidFill>
                <a:srgbClr val="E9564D"/>
              </a:solidFill>
            </a:ln>
          </p:spPr>
          <p:style>
            <a:lnRef idx="1">
              <a:schemeClr val="accent6"/>
            </a:lnRef>
            <a:fillRef idx="0">
              <a:schemeClr val="accent6"/>
            </a:fillRef>
            <a:effectRef idx="0">
              <a:schemeClr val="accent6"/>
            </a:effectRef>
            <a:fontRef idx="minor">
              <a:schemeClr val="tx1"/>
            </a:fontRef>
          </p:style>
        </p:cxnSp>
        <p:sp>
          <p:nvSpPr>
            <p:cNvPr id="45" name="TextBox 44">
              <a:extLst>
                <a:ext uri="{FF2B5EF4-FFF2-40B4-BE49-F238E27FC236}">
                  <a16:creationId xmlns:a16="http://schemas.microsoft.com/office/drawing/2014/main" id="{917E11A7-D28C-6444-87E0-9C7D12C9162F}"/>
                </a:ext>
              </a:extLst>
            </p:cNvPr>
            <p:cNvSpPr txBox="1"/>
            <p:nvPr/>
          </p:nvSpPr>
          <p:spPr>
            <a:xfrm>
              <a:off x="4703310" y="2062507"/>
              <a:ext cx="1728597" cy="297511"/>
            </a:xfrm>
            <a:prstGeom prst="rect">
              <a:avLst/>
            </a:prstGeom>
            <a:noFill/>
          </p:spPr>
          <p:txBody>
            <a:bodyPr wrap="square" rtlCol="0">
              <a:spAutoFit/>
            </a:bodyPr>
            <a:lstStyle/>
            <a:p>
              <a:pPr algn="ctr"/>
              <a:r>
                <a:rPr lang="en-US" sz="1300" b="1" dirty="0">
                  <a:solidFill>
                    <a:srgbClr val="E9564D"/>
                  </a:solidFill>
                  <a:ea typeface="Arial" charset="0"/>
                </a:rPr>
                <a:t>Commercial Plans</a:t>
              </a:r>
            </a:p>
          </p:txBody>
        </p:sp>
        <p:cxnSp>
          <p:nvCxnSpPr>
            <p:cNvPr id="51" name="Straight Connector 50">
              <a:extLst>
                <a:ext uri="{FF2B5EF4-FFF2-40B4-BE49-F238E27FC236}">
                  <a16:creationId xmlns:a16="http://schemas.microsoft.com/office/drawing/2014/main" id="{456750FD-A6DA-9943-9C8D-8CA25ED3C779}"/>
                </a:ext>
                <a:ext uri="{C183D7F6-B498-43B3-948B-1728B52AA6E4}">
                  <adec:decorative xmlns:adec="http://schemas.microsoft.com/office/drawing/2017/decorative" xmlns="" val="1"/>
                </a:ext>
              </a:extLst>
            </p:cNvPr>
            <p:cNvCxnSpPr>
              <a:cxnSpLocks/>
            </p:cNvCxnSpPr>
            <p:nvPr/>
          </p:nvCxnSpPr>
          <p:spPr>
            <a:xfrm>
              <a:off x="4692146" y="2964636"/>
              <a:ext cx="1797848" cy="0"/>
            </a:xfrm>
            <a:prstGeom prst="line">
              <a:avLst/>
            </a:prstGeom>
            <a:ln w="76200">
              <a:solidFill>
                <a:srgbClr val="008FC5"/>
              </a:solidFill>
            </a:ln>
          </p:spPr>
          <p:style>
            <a:lnRef idx="1">
              <a:schemeClr val="accent6"/>
            </a:lnRef>
            <a:fillRef idx="0">
              <a:schemeClr val="accent6"/>
            </a:fillRef>
            <a:effectRef idx="0">
              <a:schemeClr val="accent6"/>
            </a:effectRef>
            <a:fontRef idx="minor">
              <a:schemeClr val="tx1"/>
            </a:fontRef>
          </p:style>
        </p:cxnSp>
        <p:cxnSp>
          <p:nvCxnSpPr>
            <p:cNvPr id="52" name="Straight Connector 51">
              <a:extLst>
                <a:ext uri="{FF2B5EF4-FFF2-40B4-BE49-F238E27FC236}">
                  <a16:creationId xmlns:a16="http://schemas.microsoft.com/office/drawing/2014/main" id="{84EBE3AA-421D-3E49-B331-1CF7BB5F5D0A}"/>
                </a:ext>
                <a:ext uri="{C183D7F6-B498-43B3-948B-1728B52AA6E4}">
                  <adec:decorative xmlns:adec="http://schemas.microsoft.com/office/drawing/2017/decorative" xmlns="" val="1"/>
                </a:ext>
              </a:extLst>
            </p:cNvPr>
            <p:cNvCxnSpPr>
              <a:cxnSpLocks/>
            </p:cNvCxnSpPr>
            <p:nvPr/>
          </p:nvCxnSpPr>
          <p:spPr>
            <a:xfrm>
              <a:off x="4692146" y="3037574"/>
              <a:ext cx="1797848" cy="0"/>
            </a:xfrm>
            <a:prstGeom prst="line">
              <a:avLst/>
            </a:prstGeom>
            <a:ln w="76200">
              <a:solidFill>
                <a:srgbClr val="7E45F1"/>
              </a:solidFill>
            </a:ln>
          </p:spPr>
          <p:style>
            <a:lnRef idx="1">
              <a:schemeClr val="accent6"/>
            </a:lnRef>
            <a:fillRef idx="0">
              <a:schemeClr val="accent6"/>
            </a:fillRef>
            <a:effectRef idx="0">
              <a:schemeClr val="accent6"/>
            </a:effectRef>
            <a:fontRef idx="minor">
              <a:schemeClr val="tx1"/>
            </a:fontRef>
          </p:style>
        </p:cxnSp>
        <p:sp>
          <p:nvSpPr>
            <p:cNvPr id="47" name="Down Arrow 46">
              <a:extLst>
                <a:ext uri="{FF2B5EF4-FFF2-40B4-BE49-F238E27FC236}">
                  <a16:creationId xmlns:a16="http://schemas.microsoft.com/office/drawing/2014/main" id="{EB81AB77-3915-4140-85D7-7C01988CA079}"/>
                </a:ext>
                <a:ext uri="{C183D7F6-B498-43B3-948B-1728B52AA6E4}">
                  <adec:decorative xmlns:adec="http://schemas.microsoft.com/office/drawing/2017/decorative" xmlns="" val="1"/>
                </a:ext>
              </a:extLst>
            </p:cNvPr>
            <p:cNvSpPr/>
            <p:nvPr/>
          </p:nvSpPr>
          <p:spPr>
            <a:xfrm rot="10800000">
              <a:off x="4789433" y="2410047"/>
              <a:ext cx="289434" cy="657058"/>
            </a:xfrm>
            <a:prstGeom prst="downArrow">
              <a:avLst>
                <a:gd name="adj1" fmla="val 33428"/>
                <a:gd name="adj2" fmla="val 50000"/>
              </a:avLst>
            </a:prstGeom>
            <a:solidFill>
              <a:srgbClr val="7E45F1"/>
            </a:solidFill>
            <a:ln>
              <a:solidFill>
                <a:srgbClr val="7E45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167171DA-1A5A-5442-9A25-61A4E0DCAF26}"/>
                </a:ext>
              </a:extLst>
            </p:cNvPr>
            <p:cNvSpPr txBox="1"/>
            <p:nvPr/>
          </p:nvSpPr>
          <p:spPr>
            <a:xfrm>
              <a:off x="4413859" y="5757125"/>
              <a:ext cx="2261298" cy="338554"/>
            </a:xfrm>
            <a:prstGeom prst="rect">
              <a:avLst/>
            </a:prstGeom>
            <a:noFill/>
          </p:spPr>
          <p:txBody>
            <a:bodyPr wrap="square" rtlCol="0">
              <a:spAutoFit/>
            </a:bodyPr>
            <a:lstStyle/>
            <a:p>
              <a:pPr algn="ctr"/>
              <a:r>
                <a:rPr lang="en-US" sz="1600" i="1" dirty="0">
                  <a:latin typeface="Arial" charset="0"/>
                  <a:ea typeface="Arial" charset="0"/>
                  <a:cs typeface="Arial" charset="0"/>
                </a:rPr>
                <a:t>*Forecasted</a:t>
              </a:r>
            </a:p>
          </p:txBody>
        </p:sp>
      </p:grpSp>
      <p:grpSp>
        <p:nvGrpSpPr>
          <p:cNvPr id="4" name="Group 3"/>
          <p:cNvGrpSpPr/>
          <p:nvPr/>
        </p:nvGrpSpPr>
        <p:grpSpPr>
          <a:xfrm>
            <a:off x="2307263" y="1484067"/>
            <a:ext cx="2111105" cy="4165130"/>
            <a:chOff x="2307263" y="1484067"/>
            <a:chExt cx="2111105" cy="4165130"/>
          </a:xfrm>
        </p:grpSpPr>
        <p:sp>
          <p:nvSpPr>
            <p:cNvPr id="16" name="Rounded Rectangle 15">
              <a:extLst>
                <a:ext uri="{FF2B5EF4-FFF2-40B4-BE49-F238E27FC236}">
                  <a16:creationId xmlns:a16="http://schemas.microsoft.com/office/drawing/2014/main" id="{AA486210-2CDB-0D4D-9E94-535088B13A69}"/>
                </a:ext>
                <a:ext uri="{C183D7F6-B498-43B3-948B-1728B52AA6E4}">
                  <adec:decorative xmlns:adec="http://schemas.microsoft.com/office/drawing/2017/decorative" xmlns="" val="1"/>
                </a:ext>
              </a:extLst>
            </p:cNvPr>
            <p:cNvSpPr/>
            <p:nvPr/>
          </p:nvSpPr>
          <p:spPr>
            <a:xfrm>
              <a:off x="2480859" y="2313789"/>
              <a:ext cx="1707244" cy="3335408"/>
            </a:xfrm>
            <a:prstGeom prst="roundRect">
              <a:avLst/>
            </a:prstGeom>
            <a:ln w="114300">
              <a:solidFill>
                <a:srgbClr val="262626"/>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Arial" charset="0"/>
                <a:ea typeface="Arial" charset="0"/>
                <a:cs typeface="Arial" charset="0"/>
              </a:endParaRPr>
            </a:p>
          </p:txBody>
        </p:sp>
        <p:sp>
          <p:nvSpPr>
            <p:cNvPr id="17" name="TextBox 16">
              <a:extLst>
                <a:ext uri="{FF2B5EF4-FFF2-40B4-BE49-F238E27FC236}">
                  <a16:creationId xmlns:a16="http://schemas.microsoft.com/office/drawing/2014/main" id="{3F08BFF2-1906-5D44-A5F7-C5AFFFE8FD63}"/>
                </a:ext>
              </a:extLst>
            </p:cNvPr>
            <p:cNvSpPr txBox="1"/>
            <p:nvPr/>
          </p:nvSpPr>
          <p:spPr>
            <a:xfrm>
              <a:off x="2307263" y="1484067"/>
              <a:ext cx="2111105" cy="338554"/>
            </a:xfrm>
            <a:prstGeom prst="rect">
              <a:avLst/>
            </a:prstGeom>
            <a:noFill/>
          </p:spPr>
          <p:txBody>
            <a:bodyPr wrap="square" rtlCol="0">
              <a:spAutoFit/>
            </a:bodyPr>
            <a:lstStyle/>
            <a:p>
              <a:pPr algn="ctr"/>
              <a:r>
                <a:rPr lang="en-US" sz="1600" b="1" dirty="0" err="1">
                  <a:latin typeface="Arial" charset="0"/>
                  <a:ea typeface="Arial" charset="0"/>
                  <a:cs typeface="Arial" charset="0"/>
                </a:rPr>
                <a:t>Descovy</a:t>
              </a:r>
              <a:r>
                <a:rPr lang="en-US" sz="1600" b="1" dirty="0">
                  <a:ea typeface="Arial" charset="0"/>
                </a:rPr>
                <a:t> </a:t>
              </a:r>
              <a:r>
                <a:rPr lang="en-US" sz="1600" b="1" dirty="0">
                  <a:latin typeface="Arial" charset="0"/>
                  <a:ea typeface="Arial" charset="0"/>
                  <a:cs typeface="Arial" charset="0"/>
                </a:rPr>
                <a:t>($56)</a:t>
              </a:r>
            </a:p>
          </p:txBody>
        </p:sp>
        <p:sp>
          <p:nvSpPr>
            <p:cNvPr id="19" name="TextBox 18">
              <a:extLst>
                <a:ext uri="{FF2B5EF4-FFF2-40B4-BE49-F238E27FC236}">
                  <a16:creationId xmlns:a16="http://schemas.microsoft.com/office/drawing/2014/main" id="{9F931DEA-347A-2C4B-A7F8-C1155C20930A}"/>
                </a:ext>
              </a:extLst>
            </p:cNvPr>
            <p:cNvSpPr txBox="1"/>
            <p:nvPr/>
          </p:nvSpPr>
          <p:spPr>
            <a:xfrm>
              <a:off x="2667655" y="3635243"/>
              <a:ext cx="1390319" cy="692497"/>
            </a:xfrm>
            <a:prstGeom prst="rect">
              <a:avLst/>
            </a:prstGeom>
            <a:noFill/>
          </p:spPr>
          <p:txBody>
            <a:bodyPr wrap="square" rtlCol="0">
              <a:spAutoFit/>
            </a:bodyPr>
            <a:lstStyle/>
            <a:p>
              <a:pPr algn="ctr"/>
              <a:r>
                <a:rPr lang="en-US" sz="1300" b="1" dirty="0">
                  <a:solidFill>
                    <a:srgbClr val="008FC5"/>
                  </a:solidFill>
                  <a:latin typeface="Arial" charset="0"/>
                  <a:ea typeface="Arial" charset="0"/>
                  <a:cs typeface="Arial" charset="0"/>
                </a:rPr>
                <a:t>Stat. required Medicaid/</a:t>
              </a:r>
              <a:r>
                <a:rPr lang="en-US" sz="1300" b="1" dirty="0">
                  <a:solidFill>
                    <a:srgbClr val="7E45F1"/>
                  </a:solidFill>
                  <a:latin typeface="Arial" charset="0"/>
                  <a:ea typeface="Arial" charset="0"/>
                  <a:cs typeface="Arial" charset="0"/>
                </a:rPr>
                <a:t>340B</a:t>
              </a:r>
              <a:r>
                <a:rPr lang="en-US" sz="1300" b="1" dirty="0">
                  <a:solidFill>
                    <a:srgbClr val="008FC5"/>
                  </a:solidFill>
                  <a:latin typeface="Arial" charset="0"/>
                  <a:ea typeface="Arial" charset="0"/>
                  <a:cs typeface="Arial" charset="0"/>
                </a:rPr>
                <a:t> (~$37.00)</a:t>
              </a:r>
            </a:p>
          </p:txBody>
        </p:sp>
        <p:cxnSp>
          <p:nvCxnSpPr>
            <p:cNvPr id="20" name="Straight Connector 19">
              <a:extLst>
                <a:ext uri="{FF2B5EF4-FFF2-40B4-BE49-F238E27FC236}">
                  <a16:creationId xmlns:a16="http://schemas.microsoft.com/office/drawing/2014/main" id="{A8E8A891-8E66-6041-982E-D8926DF63022}"/>
                </a:ext>
                <a:ext uri="{C183D7F6-B498-43B3-948B-1728B52AA6E4}">
                  <adec:decorative xmlns:adec="http://schemas.microsoft.com/office/drawing/2017/decorative" xmlns="" val="1"/>
                </a:ext>
              </a:extLst>
            </p:cNvPr>
            <p:cNvCxnSpPr>
              <a:cxnSpLocks/>
            </p:cNvCxnSpPr>
            <p:nvPr/>
          </p:nvCxnSpPr>
          <p:spPr>
            <a:xfrm>
              <a:off x="2435557" y="3524975"/>
              <a:ext cx="1797848" cy="0"/>
            </a:xfrm>
            <a:prstGeom prst="line">
              <a:avLst/>
            </a:prstGeom>
            <a:ln w="76200">
              <a:solidFill>
                <a:srgbClr val="008FC5"/>
              </a:solidFill>
            </a:ln>
          </p:spPr>
          <p:style>
            <a:lnRef idx="1">
              <a:schemeClr val="accent6"/>
            </a:lnRef>
            <a:fillRef idx="0">
              <a:schemeClr val="accent6"/>
            </a:fillRef>
            <a:effectRef idx="0">
              <a:schemeClr val="accent6"/>
            </a:effectRef>
            <a:fontRef idx="minor">
              <a:schemeClr val="tx1"/>
            </a:fontRef>
          </p:style>
        </p:cxnSp>
        <p:cxnSp>
          <p:nvCxnSpPr>
            <p:cNvPr id="21" name="Straight Connector 20">
              <a:extLst>
                <a:ext uri="{FF2B5EF4-FFF2-40B4-BE49-F238E27FC236}">
                  <a16:creationId xmlns:a16="http://schemas.microsoft.com/office/drawing/2014/main" id="{1A807A94-88D6-8746-A9F4-EA93C72F2096}"/>
                </a:ext>
                <a:ext uri="{C183D7F6-B498-43B3-948B-1728B52AA6E4}">
                  <adec:decorative xmlns:adec="http://schemas.microsoft.com/office/drawing/2017/decorative" xmlns="" val="1"/>
                </a:ext>
              </a:extLst>
            </p:cNvPr>
            <p:cNvCxnSpPr>
              <a:cxnSpLocks/>
            </p:cNvCxnSpPr>
            <p:nvPr/>
          </p:nvCxnSpPr>
          <p:spPr>
            <a:xfrm>
              <a:off x="2435557" y="2106965"/>
              <a:ext cx="1791558" cy="68"/>
            </a:xfrm>
            <a:prstGeom prst="line">
              <a:avLst/>
            </a:prstGeom>
            <a:ln w="76200">
              <a:solidFill>
                <a:srgbClr val="E9564D"/>
              </a:solidFill>
            </a:ln>
          </p:spPr>
          <p:style>
            <a:lnRef idx="1">
              <a:schemeClr val="accent6"/>
            </a:lnRef>
            <a:fillRef idx="0">
              <a:schemeClr val="accent6"/>
            </a:fillRef>
            <a:effectRef idx="0">
              <a:schemeClr val="accent6"/>
            </a:effectRef>
            <a:fontRef idx="minor">
              <a:schemeClr val="tx1"/>
            </a:fontRef>
          </p:style>
        </p:cxnSp>
        <p:sp>
          <p:nvSpPr>
            <p:cNvPr id="22" name="TextBox 21">
              <a:extLst>
                <a:ext uri="{FF2B5EF4-FFF2-40B4-BE49-F238E27FC236}">
                  <a16:creationId xmlns:a16="http://schemas.microsoft.com/office/drawing/2014/main" id="{5A8FA90B-9A4D-4D42-A998-54D70BDEB013}"/>
                </a:ext>
              </a:extLst>
            </p:cNvPr>
            <p:cNvSpPr txBox="1"/>
            <p:nvPr/>
          </p:nvSpPr>
          <p:spPr>
            <a:xfrm>
              <a:off x="2498518" y="1803624"/>
              <a:ext cx="1728597" cy="297511"/>
            </a:xfrm>
            <a:prstGeom prst="rect">
              <a:avLst/>
            </a:prstGeom>
            <a:noFill/>
          </p:spPr>
          <p:txBody>
            <a:bodyPr wrap="square" rtlCol="0">
              <a:spAutoFit/>
            </a:bodyPr>
            <a:lstStyle/>
            <a:p>
              <a:pPr algn="ctr"/>
              <a:r>
                <a:rPr lang="en-US" sz="1300" b="1" dirty="0">
                  <a:solidFill>
                    <a:srgbClr val="E9564D"/>
                  </a:solidFill>
                  <a:ea typeface="Arial" charset="0"/>
                </a:rPr>
                <a:t>Commercial Plans</a:t>
              </a:r>
            </a:p>
          </p:txBody>
        </p:sp>
        <p:cxnSp>
          <p:nvCxnSpPr>
            <p:cNvPr id="23" name="Straight Connector 22">
              <a:extLst>
                <a:ext uri="{FF2B5EF4-FFF2-40B4-BE49-F238E27FC236}">
                  <a16:creationId xmlns:a16="http://schemas.microsoft.com/office/drawing/2014/main" id="{14879809-15B8-2D4D-874A-38A19C041DC7}"/>
                </a:ext>
                <a:ext uri="{C183D7F6-B498-43B3-948B-1728B52AA6E4}">
                  <adec:decorative xmlns:adec="http://schemas.microsoft.com/office/drawing/2017/decorative" xmlns="" val="1"/>
                </a:ext>
              </a:extLst>
            </p:cNvPr>
            <p:cNvCxnSpPr>
              <a:cxnSpLocks/>
            </p:cNvCxnSpPr>
            <p:nvPr/>
          </p:nvCxnSpPr>
          <p:spPr>
            <a:xfrm>
              <a:off x="2435557" y="3597913"/>
              <a:ext cx="1797848" cy="0"/>
            </a:xfrm>
            <a:prstGeom prst="line">
              <a:avLst/>
            </a:prstGeom>
            <a:ln w="76200">
              <a:solidFill>
                <a:srgbClr val="7E45F1"/>
              </a:solidFill>
            </a:ln>
          </p:spPr>
          <p:style>
            <a:lnRef idx="1">
              <a:schemeClr val="accent6"/>
            </a:lnRef>
            <a:fillRef idx="0">
              <a:schemeClr val="accent6"/>
            </a:fillRef>
            <a:effectRef idx="0">
              <a:schemeClr val="accent6"/>
            </a:effectRef>
            <a:fontRef idx="minor">
              <a:schemeClr val="tx1"/>
            </a:fontRef>
          </p:style>
        </p:cxnSp>
        <p:sp>
          <p:nvSpPr>
            <p:cNvPr id="24" name="Down Arrow 23">
              <a:extLst>
                <a:ext uri="{FF2B5EF4-FFF2-40B4-BE49-F238E27FC236}">
                  <a16:creationId xmlns:a16="http://schemas.microsoft.com/office/drawing/2014/main" id="{15C270A5-94D9-164D-B98F-BF5441691D47}"/>
                </a:ext>
                <a:ext uri="{C183D7F6-B498-43B3-948B-1728B52AA6E4}">
                  <adec:decorative xmlns:adec="http://schemas.microsoft.com/office/drawing/2017/decorative" xmlns="" val="1"/>
                </a:ext>
              </a:extLst>
            </p:cNvPr>
            <p:cNvSpPr/>
            <p:nvPr/>
          </p:nvSpPr>
          <p:spPr>
            <a:xfrm rot="10800000">
              <a:off x="2554435" y="2138464"/>
              <a:ext cx="289434" cy="1496296"/>
            </a:xfrm>
            <a:prstGeom prst="downArrow">
              <a:avLst>
                <a:gd name="adj1" fmla="val 33428"/>
                <a:gd name="adj2" fmla="val 50000"/>
              </a:avLst>
            </a:prstGeom>
            <a:solidFill>
              <a:srgbClr val="7E45F1"/>
            </a:solidFill>
            <a:ln>
              <a:solidFill>
                <a:srgbClr val="7E45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6" name="Straight Connector 35">
              <a:extLst>
                <a:ext uri="{FF2B5EF4-FFF2-40B4-BE49-F238E27FC236}">
                  <a16:creationId xmlns:a16="http://schemas.microsoft.com/office/drawing/2014/main" id="{545223CC-A9E7-AF4A-919A-C022DD058234}"/>
                </a:ext>
                <a:ext uri="{C183D7F6-B498-43B3-948B-1728B52AA6E4}">
                  <adec:decorative xmlns:adec="http://schemas.microsoft.com/office/drawing/2017/decorative" xmlns="" val="1"/>
                </a:ext>
              </a:extLst>
            </p:cNvPr>
            <p:cNvCxnSpPr>
              <a:cxnSpLocks/>
            </p:cNvCxnSpPr>
            <p:nvPr/>
          </p:nvCxnSpPr>
          <p:spPr>
            <a:xfrm>
              <a:off x="2435557" y="4750873"/>
              <a:ext cx="1797848" cy="0"/>
            </a:xfrm>
            <a:prstGeom prst="line">
              <a:avLst/>
            </a:prstGeom>
            <a:ln w="76200">
              <a:solidFill>
                <a:srgbClr val="7E45F1"/>
              </a:solidFill>
              <a:prstDash val="sysDash"/>
            </a:ln>
          </p:spPr>
          <p:style>
            <a:lnRef idx="1">
              <a:schemeClr val="accent6"/>
            </a:lnRef>
            <a:fillRef idx="0">
              <a:schemeClr val="accent6"/>
            </a:fillRef>
            <a:effectRef idx="0">
              <a:schemeClr val="accent6"/>
            </a:effectRef>
            <a:fontRef idx="minor">
              <a:schemeClr val="tx1"/>
            </a:fontRef>
          </p:style>
        </p:cxnSp>
        <p:cxnSp>
          <p:nvCxnSpPr>
            <p:cNvPr id="38" name="Straight Connector 37">
              <a:extLst>
                <a:ext uri="{FF2B5EF4-FFF2-40B4-BE49-F238E27FC236}">
                  <a16:creationId xmlns:a16="http://schemas.microsoft.com/office/drawing/2014/main" id="{1A21B66B-A2E0-164D-8A38-2DDCC9F30AF0}"/>
                </a:ext>
                <a:ext uri="{C183D7F6-B498-43B3-948B-1728B52AA6E4}">
                  <adec:decorative xmlns:adec="http://schemas.microsoft.com/office/drawing/2017/decorative" xmlns="" val="1"/>
                </a:ext>
              </a:extLst>
            </p:cNvPr>
            <p:cNvCxnSpPr>
              <a:cxnSpLocks/>
            </p:cNvCxnSpPr>
            <p:nvPr/>
          </p:nvCxnSpPr>
          <p:spPr>
            <a:xfrm rot="16200000">
              <a:off x="1797083" y="3781066"/>
              <a:ext cx="1797848" cy="0"/>
            </a:xfrm>
            <a:prstGeom prst="line">
              <a:avLst/>
            </a:prstGeom>
            <a:ln w="95250">
              <a:solidFill>
                <a:srgbClr val="7E45F1"/>
              </a:solidFill>
              <a:prstDash val="sysDash"/>
            </a:ln>
          </p:spPr>
          <p:style>
            <a:lnRef idx="1">
              <a:schemeClr val="accent6"/>
            </a:lnRef>
            <a:fillRef idx="0">
              <a:schemeClr val="accent6"/>
            </a:fillRef>
            <a:effectRef idx="0">
              <a:schemeClr val="accent6"/>
            </a:effectRef>
            <a:fontRef idx="minor">
              <a:schemeClr val="tx1"/>
            </a:fontRef>
          </p:style>
        </p:cxnSp>
        <p:sp>
          <p:nvSpPr>
            <p:cNvPr id="39" name="TextBox 38">
              <a:extLst>
                <a:ext uri="{FF2B5EF4-FFF2-40B4-BE49-F238E27FC236}">
                  <a16:creationId xmlns:a16="http://schemas.microsoft.com/office/drawing/2014/main" id="{E7F595CA-F6C7-8249-9506-BE212D23253A}"/>
                </a:ext>
              </a:extLst>
            </p:cNvPr>
            <p:cNvSpPr txBox="1"/>
            <p:nvPr/>
          </p:nvSpPr>
          <p:spPr>
            <a:xfrm>
              <a:off x="2636176" y="4824863"/>
              <a:ext cx="1390319" cy="492443"/>
            </a:xfrm>
            <a:prstGeom prst="rect">
              <a:avLst/>
            </a:prstGeom>
            <a:noFill/>
          </p:spPr>
          <p:txBody>
            <a:bodyPr wrap="square" rtlCol="0">
              <a:spAutoFit/>
            </a:bodyPr>
            <a:lstStyle/>
            <a:p>
              <a:pPr algn="ctr"/>
              <a:r>
                <a:rPr lang="en-US" sz="1300" b="1" dirty="0">
                  <a:solidFill>
                    <a:srgbClr val="7E45F1"/>
                  </a:solidFill>
                  <a:latin typeface="Arial" charset="0"/>
                  <a:ea typeface="Arial" charset="0"/>
                  <a:cs typeface="Arial" charset="0"/>
                </a:rPr>
                <a:t>Voluntary 340B (~$15.00)</a:t>
              </a:r>
            </a:p>
          </p:txBody>
        </p:sp>
      </p:grpSp>
      <p:grpSp>
        <p:nvGrpSpPr>
          <p:cNvPr id="3" name="Group 2"/>
          <p:cNvGrpSpPr/>
          <p:nvPr/>
        </p:nvGrpSpPr>
        <p:grpSpPr>
          <a:xfrm>
            <a:off x="118257" y="1499456"/>
            <a:ext cx="2111105" cy="4149740"/>
            <a:chOff x="118257" y="1499456"/>
            <a:chExt cx="2111105" cy="4149740"/>
          </a:xfrm>
        </p:grpSpPr>
        <p:sp>
          <p:nvSpPr>
            <p:cNvPr id="6" name="Rounded Rectangle 5">
              <a:extLst>
                <a:ext uri="{FF2B5EF4-FFF2-40B4-BE49-F238E27FC236}">
                  <a16:creationId xmlns:a16="http://schemas.microsoft.com/office/drawing/2014/main" id="{B68F94FD-8A98-BE44-A53E-BBCA2A2DE352}"/>
                </a:ext>
                <a:ext uri="{C183D7F6-B498-43B3-948B-1728B52AA6E4}">
                  <adec:decorative xmlns:adec="http://schemas.microsoft.com/office/drawing/2017/decorative" xmlns="" val="1"/>
                </a:ext>
              </a:extLst>
            </p:cNvPr>
            <p:cNvSpPr/>
            <p:nvPr/>
          </p:nvSpPr>
          <p:spPr>
            <a:xfrm>
              <a:off x="270700" y="2313789"/>
              <a:ext cx="1728597" cy="3335407"/>
            </a:xfrm>
            <a:prstGeom prst="roundRect">
              <a:avLst/>
            </a:prstGeom>
            <a:ln w="114300">
              <a:solidFill>
                <a:srgbClr val="262626"/>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latin typeface="Arial" charset="0"/>
                <a:ea typeface="Arial" charset="0"/>
                <a:cs typeface="Arial" charset="0"/>
              </a:endParaRPr>
            </a:p>
          </p:txBody>
        </p:sp>
        <p:sp>
          <p:nvSpPr>
            <p:cNvPr id="7" name="TextBox 6">
              <a:extLst>
                <a:ext uri="{FF2B5EF4-FFF2-40B4-BE49-F238E27FC236}">
                  <a16:creationId xmlns:a16="http://schemas.microsoft.com/office/drawing/2014/main" id="{F62890F9-88E5-AA42-8EB2-D0983DA7456F}"/>
                </a:ext>
              </a:extLst>
            </p:cNvPr>
            <p:cNvSpPr txBox="1"/>
            <p:nvPr/>
          </p:nvSpPr>
          <p:spPr>
            <a:xfrm>
              <a:off x="118257" y="1499456"/>
              <a:ext cx="2111105" cy="338554"/>
            </a:xfrm>
            <a:prstGeom prst="rect">
              <a:avLst/>
            </a:prstGeom>
            <a:noFill/>
          </p:spPr>
          <p:txBody>
            <a:bodyPr wrap="square" rtlCol="0">
              <a:spAutoFit/>
            </a:bodyPr>
            <a:lstStyle/>
            <a:p>
              <a:pPr algn="ctr"/>
              <a:r>
                <a:rPr lang="en-US" sz="1600" b="1" dirty="0">
                  <a:latin typeface="Arial" charset="0"/>
                  <a:ea typeface="Arial" charset="0"/>
                  <a:cs typeface="Arial" charset="0"/>
                </a:rPr>
                <a:t>Truvada</a:t>
              </a:r>
              <a:r>
                <a:rPr lang="en-US" sz="1600" b="1" dirty="0">
                  <a:ea typeface="Arial" charset="0"/>
                </a:rPr>
                <a:t> </a:t>
              </a:r>
              <a:r>
                <a:rPr lang="en-US" sz="1600" b="1" dirty="0">
                  <a:latin typeface="Arial" charset="0"/>
                  <a:ea typeface="Arial" charset="0"/>
                  <a:cs typeface="Arial" charset="0"/>
                </a:rPr>
                <a:t>($56)</a:t>
              </a:r>
            </a:p>
          </p:txBody>
        </p:sp>
        <p:sp>
          <p:nvSpPr>
            <p:cNvPr id="9" name="TextBox 8">
              <a:extLst>
                <a:ext uri="{FF2B5EF4-FFF2-40B4-BE49-F238E27FC236}">
                  <a16:creationId xmlns:a16="http://schemas.microsoft.com/office/drawing/2014/main" id="{F9FAA830-5B60-8C47-A43F-D99809865F84}"/>
                </a:ext>
              </a:extLst>
            </p:cNvPr>
            <p:cNvSpPr txBox="1"/>
            <p:nvPr/>
          </p:nvSpPr>
          <p:spPr>
            <a:xfrm>
              <a:off x="402357" y="4830066"/>
              <a:ext cx="1464842" cy="692497"/>
            </a:xfrm>
            <a:prstGeom prst="rect">
              <a:avLst/>
            </a:prstGeom>
            <a:noFill/>
          </p:spPr>
          <p:txBody>
            <a:bodyPr wrap="square" rtlCol="0">
              <a:spAutoFit/>
            </a:bodyPr>
            <a:lstStyle/>
            <a:p>
              <a:pPr algn="ctr"/>
              <a:r>
                <a:rPr lang="en-US" sz="1300" b="1" dirty="0">
                  <a:solidFill>
                    <a:srgbClr val="008FC5"/>
                  </a:solidFill>
                  <a:latin typeface="Arial" charset="0"/>
                  <a:ea typeface="Arial" charset="0"/>
                  <a:cs typeface="Arial" charset="0"/>
                </a:rPr>
                <a:t>Stat. required Medicaid/</a:t>
              </a:r>
              <a:r>
                <a:rPr lang="en-US" sz="1300" b="1" dirty="0">
                  <a:solidFill>
                    <a:srgbClr val="7E45F1"/>
                  </a:solidFill>
                  <a:latin typeface="Arial" charset="0"/>
                  <a:ea typeface="Arial" charset="0"/>
                  <a:cs typeface="Arial" charset="0"/>
                </a:rPr>
                <a:t>340B</a:t>
              </a:r>
              <a:r>
                <a:rPr lang="en-US" sz="1300" b="1" dirty="0">
                  <a:solidFill>
                    <a:srgbClr val="008FC5"/>
                  </a:solidFill>
                  <a:latin typeface="Arial" charset="0"/>
                  <a:ea typeface="Arial" charset="0"/>
                  <a:cs typeface="Arial" charset="0"/>
                </a:rPr>
                <a:t> (~$15.00)</a:t>
              </a:r>
            </a:p>
          </p:txBody>
        </p:sp>
        <p:cxnSp>
          <p:nvCxnSpPr>
            <p:cNvPr id="10" name="Straight Connector 9">
              <a:extLst>
                <a:ext uri="{FF2B5EF4-FFF2-40B4-BE49-F238E27FC236}">
                  <a16:creationId xmlns:a16="http://schemas.microsoft.com/office/drawing/2014/main" id="{9FE4E20C-45B7-524B-B9C1-DEF713CCAEF7}"/>
                </a:ext>
                <a:ext uri="{C183D7F6-B498-43B3-948B-1728B52AA6E4}">
                  <adec:decorative xmlns:adec="http://schemas.microsoft.com/office/drawing/2017/decorative" xmlns="" val="1"/>
                </a:ext>
              </a:extLst>
            </p:cNvPr>
            <p:cNvCxnSpPr>
              <a:cxnSpLocks/>
            </p:cNvCxnSpPr>
            <p:nvPr/>
          </p:nvCxnSpPr>
          <p:spPr>
            <a:xfrm>
              <a:off x="240261" y="4701254"/>
              <a:ext cx="1797848" cy="0"/>
            </a:xfrm>
            <a:prstGeom prst="line">
              <a:avLst/>
            </a:prstGeom>
            <a:ln w="76200">
              <a:solidFill>
                <a:srgbClr val="008FC5"/>
              </a:solidFill>
            </a:ln>
          </p:spPr>
          <p:style>
            <a:lnRef idx="1">
              <a:schemeClr val="accent6"/>
            </a:lnRef>
            <a:fillRef idx="0">
              <a:schemeClr val="accent6"/>
            </a:fillRef>
            <a:effectRef idx="0">
              <a:schemeClr val="accent6"/>
            </a:effectRef>
            <a:fontRef idx="minor">
              <a:schemeClr val="tx1"/>
            </a:fontRef>
          </p:style>
        </p:cxnSp>
        <p:cxnSp>
          <p:nvCxnSpPr>
            <p:cNvPr id="11" name="Straight Connector 10">
              <a:extLst>
                <a:ext uri="{FF2B5EF4-FFF2-40B4-BE49-F238E27FC236}">
                  <a16:creationId xmlns:a16="http://schemas.microsoft.com/office/drawing/2014/main" id="{3BC425EB-FA6E-FE4F-9D23-9213FCB09B3B}"/>
                </a:ext>
                <a:ext uri="{C183D7F6-B498-43B3-948B-1728B52AA6E4}">
                  <adec:decorative xmlns:adec="http://schemas.microsoft.com/office/drawing/2017/decorative" xmlns="" val="1"/>
                </a:ext>
              </a:extLst>
            </p:cNvPr>
            <p:cNvCxnSpPr>
              <a:cxnSpLocks/>
            </p:cNvCxnSpPr>
            <p:nvPr/>
          </p:nvCxnSpPr>
          <p:spPr>
            <a:xfrm>
              <a:off x="296573" y="2104843"/>
              <a:ext cx="1791558" cy="68"/>
            </a:xfrm>
            <a:prstGeom prst="line">
              <a:avLst/>
            </a:prstGeom>
            <a:ln w="76200">
              <a:solidFill>
                <a:srgbClr val="E9564D"/>
              </a:solidFill>
            </a:ln>
          </p:spPr>
          <p:style>
            <a:lnRef idx="1">
              <a:schemeClr val="accent6"/>
            </a:lnRef>
            <a:fillRef idx="0">
              <a:schemeClr val="accent6"/>
            </a:fillRef>
            <a:effectRef idx="0">
              <a:schemeClr val="accent6"/>
            </a:effectRef>
            <a:fontRef idx="minor">
              <a:schemeClr val="tx1"/>
            </a:fontRef>
          </p:style>
        </p:cxnSp>
        <p:sp>
          <p:nvSpPr>
            <p:cNvPr id="12" name="TextBox 11">
              <a:extLst>
                <a:ext uri="{FF2B5EF4-FFF2-40B4-BE49-F238E27FC236}">
                  <a16:creationId xmlns:a16="http://schemas.microsoft.com/office/drawing/2014/main" id="{B36E9635-6DB9-3E42-85FD-7CE1AFD8897C}"/>
                </a:ext>
              </a:extLst>
            </p:cNvPr>
            <p:cNvSpPr txBox="1"/>
            <p:nvPr/>
          </p:nvSpPr>
          <p:spPr>
            <a:xfrm>
              <a:off x="309512" y="1812383"/>
              <a:ext cx="1728597" cy="297511"/>
            </a:xfrm>
            <a:prstGeom prst="rect">
              <a:avLst/>
            </a:prstGeom>
            <a:noFill/>
          </p:spPr>
          <p:txBody>
            <a:bodyPr wrap="square" rtlCol="0">
              <a:spAutoFit/>
            </a:bodyPr>
            <a:lstStyle/>
            <a:p>
              <a:pPr algn="ctr"/>
              <a:r>
                <a:rPr lang="en-US" sz="1300" b="1" dirty="0">
                  <a:solidFill>
                    <a:srgbClr val="E9564D"/>
                  </a:solidFill>
                  <a:ea typeface="Arial" charset="0"/>
                </a:rPr>
                <a:t>Commercial Plans</a:t>
              </a:r>
            </a:p>
          </p:txBody>
        </p:sp>
        <p:cxnSp>
          <p:nvCxnSpPr>
            <p:cNvPr id="13" name="Straight Connector 12">
              <a:extLst>
                <a:ext uri="{FF2B5EF4-FFF2-40B4-BE49-F238E27FC236}">
                  <a16:creationId xmlns:a16="http://schemas.microsoft.com/office/drawing/2014/main" id="{88E43FE5-4DA5-FB42-A5B3-9EFE13726B8D}"/>
                </a:ext>
                <a:ext uri="{C183D7F6-B498-43B3-948B-1728B52AA6E4}">
                  <adec:decorative xmlns:adec="http://schemas.microsoft.com/office/drawing/2017/decorative" xmlns="" val="1"/>
                </a:ext>
              </a:extLst>
            </p:cNvPr>
            <p:cNvCxnSpPr>
              <a:cxnSpLocks/>
            </p:cNvCxnSpPr>
            <p:nvPr/>
          </p:nvCxnSpPr>
          <p:spPr>
            <a:xfrm>
              <a:off x="240261" y="4750873"/>
              <a:ext cx="1797848" cy="0"/>
            </a:xfrm>
            <a:prstGeom prst="line">
              <a:avLst/>
            </a:prstGeom>
            <a:ln w="76200">
              <a:solidFill>
                <a:srgbClr val="7E45F1"/>
              </a:solidFill>
            </a:ln>
          </p:spPr>
          <p:style>
            <a:lnRef idx="1">
              <a:schemeClr val="accent6"/>
            </a:lnRef>
            <a:fillRef idx="0">
              <a:schemeClr val="accent6"/>
            </a:fillRef>
            <a:effectRef idx="0">
              <a:schemeClr val="accent6"/>
            </a:effectRef>
            <a:fontRef idx="minor">
              <a:schemeClr val="tx1"/>
            </a:fontRef>
          </p:style>
        </p:cxnSp>
        <p:sp>
          <p:nvSpPr>
            <p:cNvPr id="14" name="Down Arrow 13">
              <a:extLst>
                <a:ext uri="{FF2B5EF4-FFF2-40B4-BE49-F238E27FC236}">
                  <a16:creationId xmlns:a16="http://schemas.microsoft.com/office/drawing/2014/main" id="{E8DF9251-835D-0843-801D-CD14AAEE71EF}"/>
                </a:ext>
                <a:ext uri="{C183D7F6-B498-43B3-948B-1728B52AA6E4}">
                  <adec:decorative xmlns:adec="http://schemas.microsoft.com/office/drawing/2017/decorative" xmlns="" val="1"/>
                </a:ext>
              </a:extLst>
            </p:cNvPr>
            <p:cNvSpPr/>
            <p:nvPr/>
          </p:nvSpPr>
          <p:spPr>
            <a:xfrm rot="10800000">
              <a:off x="310150" y="2138463"/>
              <a:ext cx="289436" cy="2584167"/>
            </a:xfrm>
            <a:prstGeom prst="downArrow">
              <a:avLst>
                <a:gd name="adj1" fmla="val 33428"/>
                <a:gd name="adj2" fmla="val 50000"/>
              </a:avLst>
            </a:prstGeom>
            <a:solidFill>
              <a:srgbClr val="7E45F1"/>
            </a:solidFill>
            <a:ln>
              <a:solidFill>
                <a:srgbClr val="7E45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itle 1">
            <a:extLst>
              <a:ext uri="{FF2B5EF4-FFF2-40B4-BE49-F238E27FC236}">
                <a16:creationId xmlns:a16="http://schemas.microsoft.com/office/drawing/2014/main" id="{FACDD221-3771-4A87-816B-7B750E2D75D0}"/>
              </a:ext>
            </a:extLst>
          </p:cNvPr>
          <p:cNvSpPr>
            <a:spLocks noGrp="1"/>
          </p:cNvSpPr>
          <p:nvPr>
            <p:ph type="title"/>
          </p:nvPr>
        </p:nvSpPr>
        <p:spPr>
          <a:xfrm>
            <a:off x="525991" y="325884"/>
            <a:ext cx="8092017" cy="669635"/>
          </a:xfrm>
        </p:spPr>
        <p:txBody>
          <a:bodyPr/>
          <a:lstStyle/>
          <a:p>
            <a:r>
              <a:rPr lang="en-US" sz="3600" dirty="0" err="1"/>
              <a:t>PrEP</a:t>
            </a:r>
            <a:r>
              <a:rPr lang="en-US" sz="3600" dirty="0"/>
              <a:t> Medication Pricing Changes</a:t>
            </a:r>
          </a:p>
        </p:txBody>
      </p:sp>
    </p:spTree>
    <p:extLst>
      <p:ext uri="{BB962C8B-B14F-4D97-AF65-F5344CB8AC3E}">
        <p14:creationId xmlns:p14="http://schemas.microsoft.com/office/powerpoint/2010/main" val="30778117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F5BA133-79E1-4596-98E3-D5E88FB29EC5}"/>
              </a:ext>
            </a:extLst>
          </p:cNvPr>
          <p:cNvSpPr>
            <a:spLocks noGrp="1"/>
          </p:cNvSpPr>
          <p:nvPr>
            <p:ph idx="1"/>
          </p:nvPr>
        </p:nvSpPr>
        <p:spPr>
          <a:xfrm>
            <a:off x="509058" y="1034471"/>
            <a:ext cx="8125883" cy="4351339"/>
          </a:xfrm>
        </p:spPr>
        <p:txBody>
          <a:bodyPr/>
          <a:lstStyle/>
          <a:p>
            <a:r>
              <a:rPr lang="en-US" dirty="0"/>
              <a:t>Do we need to rethink our current </a:t>
            </a:r>
            <a:r>
              <a:rPr lang="en-US" dirty="0" err="1"/>
              <a:t>PrEP</a:t>
            </a:r>
            <a:r>
              <a:rPr lang="en-US" dirty="0"/>
              <a:t> models in light of changes to the </a:t>
            </a:r>
            <a:r>
              <a:rPr lang="en-US" dirty="0" err="1"/>
              <a:t>PrEP</a:t>
            </a:r>
            <a:r>
              <a:rPr lang="en-US" dirty="0"/>
              <a:t> medication landscape?</a:t>
            </a:r>
          </a:p>
          <a:p>
            <a:r>
              <a:rPr lang="en-US" dirty="0"/>
              <a:t>How do we make sure that </a:t>
            </a:r>
            <a:r>
              <a:rPr lang="en-US" dirty="0" err="1"/>
              <a:t>PrEP</a:t>
            </a:r>
            <a:r>
              <a:rPr lang="en-US" dirty="0"/>
              <a:t> is getting to the right places and people, while also designing a cost-effective delivery model? Are those two priorities in tension? </a:t>
            </a:r>
          </a:p>
          <a:p>
            <a:r>
              <a:rPr lang="en-US" dirty="0"/>
              <a:t>How should we prepare to engage community health centers given their central role in </a:t>
            </a:r>
            <a:r>
              <a:rPr lang="en-US" dirty="0" err="1"/>
              <a:t>PrEP</a:t>
            </a:r>
            <a:r>
              <a:rPr lang="en-US" dirty="0"/>
              <a:t> expansion as part of the ETE 2030 initiative?</a:t>
            </a:r>
          </a:p>
          <a:p>
            <a:r>
              <a:rPr lang="en-US" dirty="0"/>
              <a:t>How should the community respond to formulary designs that preference certain forms of </a:t>
            </a:r>
            <a:r>
              <a:rPr lang="en-US" dirty="0" err="1"/>
              <a:t>PrEP</a:t>
            </a:r>
            <a:r>
              <a:rPr lang="en-US" dirty="0"/>
              <a:t> over others based on cost? </a:t>
            </a:r>
          </a:p>
          <a:p>
            <a:endParaRPr lang="en-US" dirty="0"/>
          </a:p>
        </p:txBody>
      </p:sp>
      <p:sp>
        <p:nvSpPr>
          <p:cNvPr id="2" name="Title 1">
            <a:extLst>
              <a:ext uri="{FF2B5EF4-FFF2-40B4-BE49-F238E27FC236}">
                <a16:creationId xmlns:a16="http://schemas.microsoft.com/office/drawing/2014/main" id="{13804D93-439C-454E-BDD3-19C9505F5159}"/>
              </a:ext>
            </a:extLst>
          </p:cNvPr>
          <p:cNvSpPr>
            <a:spLocks noGrp="1"/>
          </p:cNvSpPr>
          <p:nvPr>
            <p:ph type="title"/>
          </p:nvPr>
        </p:nvSpPr>
        <p:spPr/>
        <p:txBody>
          <a:bodyPr/>
          <a:lstStyle/>
          <a:p>
            <a:r>
              <a:rPr lang="en-US" sz="3600" dirty="0"/>
              <a:t>Considerations Moving Forward</a:t>
            </a:r>
          </a:p>
        </p:txBody>
      </p:sp>
    </p:spTree>
    <p:extLst>
      <p:ext uri="{BB962C8B-B14F-4D97-AF65-F5344CB8AC3E}">
        <p14:creationId xmlns:p14="http://schemas.microsoft.com/office/powerpoint/2010/main" val="30200361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39FC67-46CB-437A-9213-EFE08B717330}"/>
              </a:ext>
            </a:extLst>
          </p:cNvPr>
          <p:cNvSpPr>
            <a:spLocks noGrp="1"/>
          </p:cNvSpPr>
          <p:nvPr>
            <p:ph idx="1"/>
          </p:nvPr>
        </p:nvSpPr>
        <p:spPr/>
        <p:txBody>
          <a:bodyPr/>
          <a:lstStyle/>
          <a:p>
            <a:r>
              <a:rPr lang="en-US" dirty="0"/>
              <a:t>Amy Killelea, </a:t>
            </a:r>
            <a:r>
              <a:rPr lang="en-US" dirty="0" smtClean="0"/>
              <a:t>NASTAD, email: </a:t>
            </a:r>
            <a:r>
              <a:rPr lang="en-US" dirty="0" smtClean="0">
                <a:hlinkClick r:id="rId3"/>
              </a:rPr>
              <a:t>akillelea@nastad.org</a:t>
            </a:r>
            <a:endParaRPr lang="en-US" dirty="0"/>
          </a:p>
          <a:p>
            <a:r>
              <a:rPr lang="en-US" dirty="0" smtClean="0">
                <a:hlinkClick r:id="rId4"/>
              </a:rPr>
              <a:t>NASTAD PrEP Resources</a:t>
            </a:r>
            <a:endParaRPr lang="en-US" dirty="0" smtClean="0"/>
          </a:p>
          <a:p>
            <a:r>
              <a:rPr lang="en-US" dirty="0" err="1" smtClean="0">
                <a:hlinkClick r:id="rId5"/>
              </a:rPr>
              <a:t>AIDVu</a:t>
            </a:r>
            <a:r>
              <a:rPr lang="en-US" dirty="0" smtClean="0">
                <a:hlinkClick r:id="rId5"/>
              </a:rPr>
              <a:t> PrEP Mapping</a:t>
            </a:r>
            <a:endParaRPr lang="en-US" dirty="0" smtClean="0"/>
          </a:p>
          <a:p>
            <a:r>
              <a:rPr lang="en-US" dirty="0" smtClean="0">
                <a:hlinkClick r:id="rId6"/>
              </a:rPr>
              <a:t>CDC PrEP Guidelines</a:t>
            </a:r>
            <a:endParaRPr lang="en-US" dirty="0" smtClean="0"/>
          </a:p>
          <a:p>
            <a:endParaRPr lang="en-US" dirty="0"/>
          </a:p>
        </p:txBody>
      </p:sp>
      <p:sp>
        <p:nvSpPr>
          <p:cNvPr id="2" name="Title 1">
            <a:extLst>
              <a:ext uri="{FF2B5EF4-FFF2-40B4-BE49-F238E27FC236}">
                <a16:creationId xmlns:a16="http://schemas.microsoft.com/office/drawing/2014/main" id="{BDFEAB46-58A6-4295-8974-A77BC5F1D785}"/>
              </a:ext>
            </a:extLst>
          </p:cNvPr>
          <p:cNvSpPr>
            <a:spLocks noGrp="1"/>
          </p:cNvSpPr>
          <p:nvPr>
            <p:ph type="title"/>
          </p:nvPr>
        </p:nvSpPr>
        <p:spPr/>
        <p:txBody>
          <a:bodyPr/>
          <a:lstStyle/>
          <a:p>
            <a:r>
              <a:rPr lang="en-US" sz="3600" dirty="0"/>
              <a:t>Resources</a:t>
            </a:r>
          </a:p>
        </p:txBody>
      </p:sp>
    </p:spTree>
    <p:extLst>
      <p:ext uri="{BB962C8B-B14F-4D97-AF65-F5344CB8AC3E}">
        <p14:creationId xmlns:p14="http://schemas.microsoft.com/office/powerpoint/2010/main" val="753793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C183D7F6-B498-43B3-948B-1728B52AA6E4}">
                <adec:decorative xmlns:adec="http://schemas.microsoft.com/office/drawing/2017/decorative" xmlns="" val="1"/>
              </a:ext>
            </a:extLst>
          </p:cNvPr>
          <p:cNvSpPr txBox="1"/>
          <p:nvPr/>
        </p:nvSpPr>
        <p:spPr>
          <a:xfrm>
            <a:off x="5575300" y="5522595"/>
            <a:ext cx="3278378" cy="438582"/>
          </a:xfrm>
          <a:prstGeom prst="rect">
            <a:avLst/>
          </a:prstGeom>
          <a:noFill/>
        </p:spPr>
        <p:txBody>
          <a:bodyPr wrap="square" rtlCol="0">
            <a:spAutoFit/>
          </a:bodyPr>
          <a:lstStyle/>
          <a:p>
            <a:r>
              <a:rPr lang="en-US" sz="375" dirty="0">
                <a:solidFill>
                  <a:srgbClr val="102B62"/>
                </a:solidFill>
              </a:rPr>
              <a:t>Sources: Auerbach, J. D., et al. (2015). Knowledge, attitudes, and likelihood of pre-exposure prophylaxis (PrEP) use among US women at risk of acquiring HIV. AIDS patient care and STDs, 29(2), 102-110.; Sales, J. M., et al. (2019). Patient recommendations for PrEP information dissemination at family planning clinics in Atlanta, Georgia. </a:t>
            </a:r>
            <a:r>
              <a:rPr lang="en-US" sz="375" i="1" dirty="0">
                <a:solidFill>
                  <a:srgbClr val="102B62"/>
                </a:solidFill>
              </a:rPr>
              <a:t>Contraception</a:t>
            </a:r>
            <a:r>
              <a:rPr lang="en-US" sz="375" dirty="0">
                <a:solidFill>
                  <a:srgbClr val="102B62"/>
                </a:solidFill>
              </a:rPr>
              <a:t>.; Seidman, D., &amp; Weber, S. (2016). Integrating preexposure prophylaxis for human immunodeficiency virus prevention into women's health care in the United States. Obstetrics &amp; Gynecology, 128(1), 37-43.</a:t>
            </a:r>
            <a:br>
              <a:rPr lang="en-US" sz="375" dirty="0">
                <a:solidFill>
                  <a:srgbClr val="102B62"/>
                </a:solidFill>
              </a:rPr>
            </a:br>
            <a:endParaRPr lang="en-US" sz="375" dirty="0">
              <a:solidFill>
                <a:srgbClr val="102B62"/>
              </a:solidFill>
            </a:endParaRPr>
          </a:p>
          <a:p>
            <a:endParaRPr lang="en-US" sz="375" dirty="0">
              <a:solidFill>
                <a:srgbClr val="102B62"/>
              </a:solidFill>
            </a:endParaRPr>
          </a:p>
        </p:txBody>
      </p:sp>
      <p:grpSp>
        <p:nvGrpSpPr>
          <p:cNvPr id="4" name="Group 3" descr="four health care providers"/>
          <p:cNvGrpSpPr/>
          <p:nvPr/>
        </p:nvGrpSpPr>
        <p:grpSpPr>
          <a:xfrm>
            <a:off x="565529" y="4116236"/>
            <a:ext cx="8048143" cy="1426934"/>
            <a:chOff x="565529" y="4116236"/>
            <a:chExt cx="8048143" cy="1426934"/>
          </a:xfrm>
        </p:grpSpPr>
        <p:pic>
          <p:nvPicPr>
            <p:cNvPr id="8" name="Picture 7">
              <a:extLst>
                <a:ext uri="{FF2B5EF4-FFF2-40B4-BE49-F238E27FC236}">
                  <a16:creationId xmlns:a16="http://schemas.microsoft.com/office/drawing/2014/main" id="{4508F01F-DF92-44D9-9E6A-C0E15BA84411}"/>
                </a:ext>
                <a:ext uri="{C183D7F6-B498-43B3-948B-1728B52AA6E4}">
                  <adec:decorative xmlns:adec="http://schemas.microsoft.com/office/drawing/2017/decorative" xmlns=""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21988" y="4116236"/>
              <a:ext cx="1991684" cy="1426934"/>
            </a:xfrm>
            <a:prstGeom prst="rect">
              <a:avLst/>
            </a:prstGeom>
          </p:spPr>
        </p:pic>
        <p:pic>
          <p:nvPicPr>
            <p:cNvPr id="5" name="Picture 4">
              <a:extLst>
                <a:ext uri="{FF2B5EF4-FFF2-40B4-BE49-F238E27FC236}">
                  <a16:creationId xmlns:a16="http://schemas.microsoft.com/office/drawing/2014/main" id="{E955DFCC-5956-49BD-A051-0FCF9BBF76D9}"/>
                </a:ext>
                <a:ext uri="{C183D7F6-B498-43B3-948B-1728B52AA6E4}">
                  <adec:decorative xmlns:adec="http://schemas.microsoft.com/office/drawing/2017/decorative" xmlns=""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0" y="4116236"/>
              <a:ext cx="2049988" cy="1426934"/>
            </a:xfrm>
            <a:prstGeom prst="rect">
              <a:avLst/>
            </a:prstGeom>
          </p:spPr>
        </p:pic>
        <p:pic>
          <p:nvPicPr>
            <p:cNvPr id="12" name="Picture 11">
              <a:extLst>
                <a:ext uri="{FF2B5EF4-FFF2-40B4-BE49-F238E27FC236}">
                  <a16:creationId xmlns:a16="http://schemas.microsoft.com/office/drawing/2014/main" id="{DC3A0C0F-5661-44D7-800B-95526593543E}"/>
                </a:ext>
                <a:ext uri="{C183D7F6-B498-43B3-948B-1728B52AA6E4}">
                  <adec:decorative xmlns:adec="http://schemas.microsoft.com/office/drawing/2017/decorative" xmlns=""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42888" y="4116236"/>
              <a:ext cx="2055984" cy="1422019"/>
            </a:xfrm>
            <a:prstGeom prst="rect">
              <a:avLst/>
            </a:prstGeom>
          </p:spPr>
        </p:pic>
        <p:pic>
          <p:nvPicPr>
            <p:cNvPr id="11" name="Picture 10">
              <a:extLst>
                <a:ext uri="{FF2B5EF4-FFF2-40B4-BE49-F238E27FC236}">
                  <a16:creationId xmlns:a16="http://schemas.microsoft.com/office/drawing/2014/main" id="{A96BD6D2-F8C3-493E-AB31-9EDE3D2353BB}"/>
                </a:ext>
                <a:ext uri="{C183D7F6-B498-43B3-948B-1728B52AA6E4}">
                  <adec:decorative xmlns:adec="http://schemas.microsoft.com/office/drawing/2017/decorative" xmlns="" val="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65529" y="4122678"/>
              <a:ext cx="1953486" cy="1420491"/>
            </a:xfrm>
            <a:prstGeom prst="rect">
              <a:avLst/>
            </a:prstGeom>
          </p:spPr>
        </p:pic>
      </p:grpSp>
      <p:sp>
        <p:nvSpPr>
          <p:cNvPr id="3" name="Content Placeholder 2">
            <a:extLst>
              <a:ext uri="{FF2B5EF4-FFF2-40B4-BE49-F238E27FC236}">
                <a16:creationId xmlns:a16="http://schemas.microsoft.com/office/drawing/2014/main" id="{74F14A9A-1A1E-47A3-B34A-9709C66A92FD}"/>
              </a:ext>
            </a:extLst>
          </p:cNvPr>
          <p:cNvSpPr>
            <a:spLocks noGrp="1"/>
          </p:cNvSpPr>
          <p:nvPr>
            <p:ph idx="1"/>
          </p:nvPr>
        </p:nvSpPr>
        <p:spPr>
          <a:xfrm>
            <a:off x="457200" y="1265455"/>
            <a:ext cx="8229600" cy="3276599"/>
          </a:xfrm>
        </p:spPr>
        <p:txBody>
          <a:bodyPr>
            <a:noAutofit/>
          </a:bodyPr>
          <a:lstStyle/>
          <a:p>
            <a:r>
              <a:rPr lang="en-US" sz="2000" dirty="0"/>
              <a:t>Title X family planning sites are a primary source of care for many women, serving approximately </a:t>
            </a:r>
            <a:r>
              <a:rPr lang="en-US" sz="2000" b="1" dirty="0"/>
              <a:t>3.5 million women</a:t>
            </a:r>
            <a:r>
              <a:rPr lang="en-US" sz="2000" dirty="0"/>
              <a:t> annually</a:t>
            </a:r>
            <a:r>
              <a:rPr lang="en-US" sz="1100" dirty="0"/>
              <a:t/>
            </a:r>
            <a:br>
              <a:rPr lang="en-US" sz="1100" dirty="0"/>
            </a:br>
            <a:endParaRPr lang="en-US" sz="1100" dirty="0"/>
          </a:p>
          <a:p>
            <a:r>
              <a:rPr lang="en-US" sz="2000" b="1" dirty="0"/>
              <a:t>Family planning providers are exceptionally qualified</a:t>
            </a:r>
            <a:r>
              <a:rPr lang="en-US" sz="2000" dirty="0"/>
              <a:t> to provide HIV prevention services to women while incorporating clients’ health goals into individual health care decisions</a:t>
            </a:r>
          </a:p>
          <a:p>
            <a:pPr lvl="1"/>
            <a:r>
              <a:rPr lang="en-US" sz="1600" dirty="0"/>
              <a:t>Women also consider </a:t>
            </a:r>
            <a:r>
              <a:rPr lang="en-US" sz="1600" b="1" dirty="0"/>
              <a:t>family planning clinics a preferred source</a:t>
            </a:r>
            <a:r>
              <a:rPr lang="en-US" sz="1600" dirty="0"/>
              <a:t> for information about PrEP and access to PrEP services</a:t>
            </a:r>
          </a:p>
        </p:txBody>
      </p:sp>
      <p:sp>
        <p:nvSpPr>
          <p:cNvPr id="2" name="Title 1">
            <a:extLst>
              <a:ext uri="{FF2B5EF4-FFF2-40B4-BE49-F238E27FC236}">
                <a16:creationId xmlns:a16="http://schemas.microsoft.com/office/drawing/2014/main" id="{6A40B12A-486C-4C7F-B86D-00AAE0DC7F2C}"/>
              </a:ext>
            </a:extLst>
          </p:cNvPr>
          <p:cNvSpPr>
            <a:spLocks noGrp="1"/>
          </p:cNvSpPr>
          <p:nvPr>
            <p:ph type="title"/>
          </p:nvPr>
        </p:nvSpPr>
        <p:spPr/>
        <p:txBody>
          <a:bodyPr/>
          <a:lstStyle/>
          <a:p>
            <a:r>
              <a:rPr lang="en-US" dirty="0"/>
              <a:t>Family Planning Services and PrEP</a:t>
            </a:r>
          </a:p>
        </p:txBody>
      </p:sp>
    </p:spTree>
    <p:extLst>
      <p:ext uri="{BB962C8B-B14F-4D97-AF65-F5344CB8AC3E}">
        <p14:creationId xmlns:p14="http://schemas.microsoft.com/office/powerpoint/2010/main" val="26994669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iagram listing family planning services and related preventive health servic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413367"/>
            <a:ext cx="3833622" cy="3532490"/>
          </a:xfrm>
          <a:prstGeom prst="rect">
            <a:avLst/>
          </a:prstGeom>
        </p:spPr>
      </p:pic>
      <p:sp>
        <p:nvSpPr>
          <p:cNvPr id="5" name="Content Placeholder 4"/>
          <p:cNvSpPr>
            <a:spLocks noGrp="1"/>
          </p:cNvSpPr>
          <p:nvPr>
            <p:ph idx="1"/>
          </p:nvPr>
        </p:nvSpPr>
        <p:spPr>
          <a:xfrm>
            <a:off x="4487333" y="1320799"/>
            <a:ext cx="4292599" cy="3937001"/>
          </a:xfrm>
        </p:spPr>
        <p:txBody>
          <a:bodyPr>
            <a:normAutofit/>
          </a:bodyPr>
          <a:lstStyle/>
          <a:p>
            <a:pPr marL="0" indent="0">
              <a:buNone/>
            </a:pPr>
            <a:r>
              <a:rPr lang="en-US" dirty="0"/>
              <a:t>Title X is the only federal program dedicated solely to the provision of family planning and related preventive services.</a:t>
            </a:r>
          </a:p>
          <a:p>
            <a:pPr marL="0" indent="0">
              <a:buNone/>
            </a:pPr>
            <a:r>
              <a:rPr lang="en-US" dirty="0"/>
              <a:t/>
            </a:r>
            <a:br>
              <a:rPr lang="en-US" dirty="0"/>
            </a:br>
            <a:r>
              <a:rPr lang="en-US" dirty="0"/>
              <a:t>All Title X funded agencies are required to provide, at a minimum, HIV/AIDS prevention education, including education on risks and infection prevention, and testing, either on-site or by referral.</a:t>
            </a:r>
            <a:br>
              <a:rPr lang="en-US" dirty="0"/>
            </a:br>
            <a:endParaRPr lang="en-US" dirty="0"/>
          </a:p>
          <a:p>
            <a:pPr marL="0" indent="0">
              <a:buNone/>
            </a:pPr>
            <a:r>
              <a:rPr lang="en-US" dirty="0"/>
              <a:t>Providing PrEP as a part of Title X services is allowable and can be covered as a Title X service if a grantee includes it in their description of their Title X project.</a:t>
            </a:r>
          </a:p>
        </p:txBody>
      </p:sp>
      <p:sp>
        <p:nvSpPr>
          <p:cNvPr id="2" name="Title 1"/>
          <p:cNvSpPr>
            <a:spLocks noGrp="1"/>
          </p:cNvSpPr>
          <p:nvPr>
            <p:ph type="title"/>
          </p:nvPr>
        </p:nvSpPr>
        <p:spPr/>
        <p:txBody>
          <a:bodyPr/>
          <a:lstStyle/>
          <a:p>
            <a:r>
              <a:rPr lang="en-US" dirty="0"/>
              <a:t>Title X and HIV Prevention</a:t>
            </a:r>
          </a:p>
        </p:txBody>
      </p:sp>
    </p:spTree>
    <p:extLst>
      <p:ext uri="{BB962C8B-B14F-4D97-AF65-F5344CB8AC3E}">
        <p14:creationId xmlns:p14="http://schemas.microsoft.com/office/powerpoint/2010/main" val="3059827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74650" y="5092700"/>
            <a:ext cx="7518400" cy="307777"/>
          </a:xfrm>
          <a:prstGeom prst="rect">
            <a:avLst/>
          </a:prstGeom>
          <a:noFill/>
        </p:spPr>
        <p:txBody>
          <a:bodyPr wrap="square" rtlCol="0">
            <a:spAutoFit/>
          </a:bodyPr>
          <a:lstStyle/>
          <a:p>
            <a:r>
              <a:rPr lang="en-US" sz="1400" dirty="0"/>
              <a:t>*Recordings and slides for past webinars are available on www.fpntc.org</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19475172"/>
              </p:ext>
            </p:extLst>
          </p:nvPr>
        </p:nvGraphicFramePr>
        <p:xfrm>
          <a:off x="457200" y="1320800"/>
          <a:ext cx="8229601" cy="3562318"/>
        </p:xfrm>
        <a:graphic>
          <a:graphicData uri="http://schemas.openxmlformats.org/drawingml/2006/table">
            <a:tbl>
              <a:tblPr firstRow="1" bandRow="1">
                <a:tableStyleId>{0E3FDE45-AF77-4B5C-9715-49D594BDF05E}</a:tableStyleId>
              </a:tblPr>
              <a:tblGrid>
                <a:gridCol w="6127750">
                  <a:extLst>
                    <a:ext uri="{9D8B030D-6E8A-4147-A177-3AD203B41FA5}">
                      <a16:colId xmlns:a16="http://schemas.microsoft.com/office/drawing/2014/main" val="20000"/>
                    </a:ext>
                  </a:extLst>
                </a:gridCol>
                <a:gridCol w="2101851">
                  <a:extLst>
                    <a:ext uri="{9D8B030D-6E8A-4147-A177-3AD203B41FA5}">
                      <a16:colId xmlns:a16="http://schemas.microsoft.com/office/drawing/2014/main" val="20001"/>
                    </a:ext>
                  </a:extLst>
                </a:gridCol>
              </a:tblGrid>
              <a:tr h="533368">
                <a:tc>
                  <a:txBody>
                    <a:bodyPr/>
                    <a:lstStyle/>
                    <a:p>
                      <a:r>
                        <a:rPr lang="en-US" sz="2000" dirty="0"/>
                        <a:t>Webinar Topic</a:t>
                      </a:r>
                    </a:p>
                  </a:txBody>
                  <a:tcPr marL="68580" marR="68580" marT="34290" marB="34290"/>
                </a:tc>
                <a:tc>
                  <a:txBody>
                    <a:bodyPr/>
                    <a:lstStyle/>
                    <a:p>
                      <a:r>
                        <a:rPr lang="en-US" sz="2000" dirty="0"/>
                        <a:t>Date</a:t>
                      </a:r>
                    </a:p>
                  </a:txBody>
                  <a:tcPr marL="68580" marR="68580" marT="34290" marB="34290"/>
                </a:tc>
                <a:extLst>
                  <a:ext uri="{0D108BD9-81ED-4DB2-BD59-A6C34878D82A}">
                    <a16:rowId xmlns:a16="http://schemas.microsoft.com/office/drawing/2014/main" val="10000"/>
                  </a:ext>
                </a:extLst>
              </a:tr>
              <a:tr h="660432">
                <a:tc>
                  <a:txBody>
                    <a:bodyPr/>
                    <a:lstStyle/>
                    <a:p>
                      <a:r>
                        <a:rPr lang="en-US" sz="1600" dirty="0"/>
                        <a:t>National</a:t>
                      </a:r>
                      <a:r>
                        <a:rPr lang="en-US" sz="1600" baseline="0" dirty="0"/>
                        <a:t> Kick-Off Webinar: PrEP for HIV Prevention in Family Planning Settings*</a:t>
                      </a:r>
                      <a:endParaRPr lang="en-US" sz="1600" dirty="0"/>
                    </a:p>
                  </a:txBody>
                  <a:tcPr marL="68580" marR="68580" marT="34290" marB="34290"/>
                </a:tc>
                <a:tc>
                  <a:txBody>
                    <a:bodyPr/>
                    <a:lstStyle/>
                    <a:p>
                      <a:r>
                        <a:rPr lang="en-US" sz="1600" dirty="0"/>
                        <a:t>April 4, 2019</a:t>
                      </a:r>
                      <a:br>
                        <a:rPr lang="en-US" sz="1600" dirty="0"/>
                      </a:br>
                      <a:r>
                        <a:rPr lang="en-US" sz="1600" dirty="0"/>
                        <a:t>3 pm EST</a:t>
                      </a:r>
                    </a:p>
                  </a:txBody>
                  <a:tcPr marL="68580" marR="68580" marT="34290" marB="34290"/>
                </a:tc>
                <a:extLst>
                  <a:ext uri="{0D108BD9-81ED-4DB2-BD59-A6C34878D82A}">
                    <a16:rowId xmlns:a16="http://schemas.microsoft.com/office/drawing/2014/main" val="10005"/>
                  </a:ext>
                </a:extLst>
              </a:tr>
              <a:tr h="628650">
                <a:tc>
                  <a:txBody>
                    <a:bodyPr/>
                    <a:lstStyle/>
                    <a:p>
                      <a:r>
                        <a:rPr lang="en-US" sz="1600" dirty="0"/>
                        <a:t>#1: Prescribing PrEP in Family Planning Sites*</a:t>
                      </a:r>
                    </a:p>
                  </a:txBody>
                  <a:tcPr marL="68580" marR="68580" marT="34290" marB="34290"/>
                </a:tc>
                <a:tc>
                  <a:txBody>
                    <a:bodyPr/>
                    <a:lstStyle/>
                    <a:p>
                      <a:r>
                        <a:rPr lang="en-US" sz="1600" dirty="0"/>
                        <a:t>May 20, 2019</a:t>
                      </a:r>
                      <a:br>
                        <a:rPr lang="en-US" sz="1600" dirty="0"/>
                      </a:br>
                      <a:r>
                        <a:rPr lang="en-US" sz="1600" dirty="0"/>
                        <a:t>12 pm EST</a:t>
                      </a:r>
                    </a:p>
                  </a:txBody>
                  <a:tcPr marL="68580" marR="68580" marT="34290" marB="34290"/>
                </a:tc>
                <a:extLst>
                  <a:ext uri="{0D108BD9-81ED-4DB2-BD59-A6C34878D82A}">
                    <a16:rowId xmlns:a16="http://schemas.microsoft.com/office/drawing/2014/main" val="10001"/>
                  </a:ext>
                </a:extLst>
              </a:tr>
              <a:tr h="596900">
                <a:tc>
                  <a:txBody>
                    <a:bodyPr/>
                    <a:lstStyle/>
                    <a:p>
                      <a:r>
                        <a:rPr lang="en-US" sz="1600" dirty="0"/>
                        <a:t>#2: Financing PrEP Services in Family Planning Sites</a:t>
                      </a:r>
                    </a:p>
                  </a:txBody>
                  <a:tcPr marL="68580" marR="68580" marT="34290" marB="34290"/>
                </a:tc>
                <a:tc>
                  <a:txBody>
                    <a:bodyPr/>
                    <a:lstStyle/>
                    <a:p>
                      <a:r>
                        <a:rPr lang="en-US" sz="1600" dirty="0"/>
                        <a:t>June 6, 2019</a:t>
                      </a:r>
                      <a:br>
                        <a:rPr lang="en-US" sz="1600" dirty="0"/>
                      </a:br>
                      <a:r>
                        <a:rPr lang="en-US" sz="1600" dirty="0"/>
                        <a:t>3 pm EST</a:t>
                      </a:r>
                    </a:p>
                  </a:txBody>
                  <a:tcPr marL="68580" marR="68580" marT="34290" marB="34290"/>
                </a:tc>
                <a:extLst>
                  <a:ext uri="{0D108BD9-81ED-4DB2-BD59-A6C34878D82A}">
                    <a16:rowId xmlns:a16="http://schemas.microsoft.com/office/drawing/2014/main" val="10002"/>
                  </a:ext>
                </a:extLst>
              </a:tr>
              <a:tr h="609600">
                <a:tc>
                  <a:txBody>
                    <a:bodyPr/>
                    <a:lstStyle/>
                    <a:p>
                      <a:r>
                        <a:rPr lang="en-US" sz="1600" dirty="0"/>
                        <a:t>#3: Innovative Models for PrEP Programs in Family Planning Sites</a:t>
                      </a:r>
                      <a:br>
                        <a:rPr lang="en-US" sz="1600" dirty="0"/>
                      </a:br>
                      <a:endParaRPr lang="en-US" sz="1600" dirty="0"/>
                    </a:p>
                  </a:txBody>
                  <a:tcPr marL="68580" marR="68580" marT="34290" marB="34290"/>
                </a:tc>
                <a:tc>
                  <a:txBody>
                    <a:bodyPr/>
                    <a:lstStyle/>
                    <a:p>
                      <a:r>
                        <a:rPr lang="en-US" sz="1600" dirty="0"/>
                        <a:t>July 2019 (TBD)</a:t>
                      </a:r>
                    </a:p>
                  </a:txBody>
                  <a:tcPr marL="68580" marR="68580" marT="34290" marB="34290"/>
                </a:tc>
                <a:extLst>
                  <a:ext uri="{0D108BD9-81ED-4DB2-BD59-A6C34878D82A}">
                    <a16:rowId xmlns:a16="http://schemas.microsoft.com/office/drawing/2014/main" val="10003"/>
                  </a:ext>
                </a:extLst>
              </a:tr>
              <a:tr h="533368">
                <a:tc>
                  <a:txBody>
                    <a:bodyPr/>
                    <a:lstStyle/>
                    <a:p>
                      <a:r>
                        <a:rPr lang="en-US" sz="1600" dirty="0"/>
                        <a:t>#4: Community Partnerships for PrEP in Family Planning Sites</a:t>
                      </a:r>
                    </a:p>
                  </a:txBody>
                  <a:tcPr marL="68580" marR="68580" marT="34290" marB="34290"/>
                </a:tc>
                <a:tc>
                  <a:txBody>
                    <a:bodyPr/>
                    <a:lstStyle/>
                    <a:p>
                      <a:r>
                        <a:rPr lang="en-US" sz="1600" dirty="0"/>
                        <a:t>August 2019 (TBD)</a:t>
                      </a:r>
                    </a:p>
                  </a:txBody>
                  <a:tcPr marL="68580" marR="68580" marT="34290" marB="34290"/>
                </a:tc>
                <a:extLst>
                  <a:ext uri="{0D108BD9-81ED-4DB2-BD59-A6C34878D82A}">
                    <a16:rowId xmlns:a16="http://schemas.microsoft.com/office/drawing/2014/main" val="10004"/>
                  </a:ext>
                </a:extLst>
              </a:tr>
            </a:tbl>
          </a:graphicData>
        </a:graphic>
      </p:graphicFrame>
      <p:sp>
        <p:nvSpPr>
          <p:cNvPr id="2" name="Title 1">
            <a:extLst>
              <a:ext uri="{FF2B5EF4-FFF2-40B4-BE49-F238E27FC236}">
                <a16:creationId xmlns:a16="http://schemas.microsoft.com/office/drawing/2014/main" id="{EA597A0E-EA36-4419-B635-A7B3B329BF36}"/>
              </a:ext>
            </a:extLst>
          </p:cNvPr>
          <p:cNvSpPr>
            <a:spLocks noGrp="1"/>
          </p:cNvSpPr>
          <p:nvPr>
            <p:ph type="title"/>
          </p:nvPr>
        </p:nvSpPr>
        <p:spPr/>
        <p:txBody>
          <a:bodyPr/>
          <a:lstStyle/>
          <a:p>
            <a:r>
              <a:rPr lang="en-US" dirty="0">
                <a:cs typeface="Arial"/>
              </a:rPr>
              <a:t>OPA PrEP Training Webinar Series</a:t>
            </a:r>
            <a:endParaRPr lang="en-US" dirty="0"/>
          </a:p>
        </p:txBody>
      </p:sp>
    </p:spTree>
    <p:extLst>
      <p:ext uri="{BB962C8B-B14F-4D97-AF65-F5344CB8AC3E}">
        <p14:creationId xmlns:p14="http://schemas.microsoft.com/office/powerpoint/2010/main" val="29562869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40229" y="5444293"/>
            <a:ext cx="9065623" cy="1413707"/>
          </a:xfrm>
        </p:spPr>
        <p:txBody>
          <a:bodyPr/>
          <a:lstStyle/>
          <a:p>
            <a:r>
              <a:rPr lang="en-US" sz="4400" dirty="0"/>
              <a:t/>
            </a:r>
            <a:br>
              <a:rPr lang="en-US" sz="4400" dirty="0"/>
            </a:br>
            <a:r>
              <a:rPr lang="en-US" sz="4000" dirty="0"/>
              <a:t>PrEP Financing &amp; </a:t>
            </a:r>
            <a:r>
              <a:rPr lang="en-US" sz="4000" dirty="0" smtClean="0"/>
              <a:t>Sustainability</a:t>
            </a:r>
            <a:br>
              <a:rPr lang="en-US" sz="4000" dirty="0" smtClean="0"/>
            </a:br>
            <a:r>
              <a:rPr lang="en-US" sz="4000" dirty="0"/>
              <a:t/>
            </a:r>
            <a:br>
              <a:rPr lang="en-US" sz="4000" dirty="0"/>
            </a:br>
            <a:r>
              <a:rPr lang="en-US" sz="4000" dirty="0" smtClean="0"/>
              <a:t/>
            </a:r>
            <a:br>
              <a:rPr lang="en-US" sz="4000" dirty="0" smtClean="0"/>
            </a:br>
            <a:r>
              <a:rPr lang="en-US" sz="2800" dirty="0"/>
              <a:t>Amy </a:t>
            </a:r>
            <a:r>
              <a:rPr lang="en-US" sz="2800" dirty="0" err="1"/>
              <a:t>Killelea</a:t>
            </a:r>
            <a:r>
              <a:rPr lang="en-US" sz="1200" dirty="0"/>
              <a:t/>
            </a:r>
            <a:br>
              <a:rPr lang="en-US" sz="1200" dirty="0"/>
            </a:br>
            <a:r>
              <a:rPr lang="en-US" sz="2800" dirty="0" smtClean="0"/>
              <a:t>NASTAD</a:t>
            </a:r>
            <a:r>
              <a:rPr lang="en-US" sz="4000" dirty="0"/>
              <a:t/>
            </a:r>
            <a:br>
              <a:rPr lang="en-US" sz="4000" dirty="0"/>
            </a:br>
            <a:r>
              <a:rPr lang="en-US" dirty="0"/>
              <a:t/>
            </a:r>
            <a:br>
              <a:rPr lang="en-US" dirty="0"/>
            </a:br>
            <a:r>
              <a:rPr lang="en-US" dirty="0"/>
              <a:t/>
            </a:r>
            <a:br>
              <a:rPr lang="en-US" dirty="0"/>
            </a:br>
            <a:endParaRPr lang="en-US" sz="4400" dirty="0"/>
          </a:p>
        </p:txBody>
      </p:sp>
    </p:spTree>
    <p:extLst>
      <p:ext uri="{BB962C8B-B14F-4D97-AF65-F5344CB8AC3E}">
        <p14:creationId xmlns:p14="http://schemas.microsoft.com/office/powerpoint/2010/main" val="35918393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EBA125F-50E2-4F0C-8488-76E6BAD33CF4}"/>
              </a:ext>
            </a:extLst>
          </p:cNvPr>
          <p:cNvSpPr>
            <a:spLocks noGrp="1"/>
          </p:cNvSpPr>
          <p:nvPr>
            <p:ph idx="1"/>
          </p:nvPr>
        </p:nvSpPr>
        <p:spPr>
          <a:xfrm>
            <a:off x="628650" y="1548730"/>
            <a:ext cx="7886700" cy="4351338"/>
          </a:xfrm>
        </p:spPr>
        <p:txBody>
          <a:bodyPr/>
          <a:lstStyle/>
          <a:p>
            <a:r>
              <a:rPr lang="en-US" dirty="0" err="1"/>
              <a:t>PrEP</a:t>
            </a:r>
            <a:r>
              <a:rPr lang="en-US" dirty="0"/>
              <a:t> Overview</a:t>
            </a:r>
          </a:p>
          <a:p>
            <a:r>
              <a:rPr lang="en-US" dirty="0" err="1"/>
              <a:t>PrEP</a:t>
            </a:r>
            <a:r>
              <a:rPr lang="en-US" dirty="0"/>
              <a:t> Pipeline Overview</a:t>
            </a:r>
          </a:p>
          <a:p>
            <a:r>
              <a:rPr lang="en-US" dirty="0"/>
              <a:t>Coverage and Cost Landscape</a:t>
            </a:r>
          </a:p>
          <a:p>
            <a:r>
              <a:rPr lang="en-US" dirty="0"/>
              <a:t>Coverage Policies Impacting </a:t>
            </a:r>
            <a:r>
              <a:rPr lang="en-US" dirty="0" err="1"/>
              <a:t>PrEP</a:t>
            </a:r>
            <a:r>
              <a:rPr lang="en-US" dirty="0"/>
              <a:t> Access and Affordability</a:t>
            </a:r>
          </a:p>
          <a:p>
            <a:r>
              <a:rPr lang="en-US" dirty="0"/>
              <a:t>Considerations for Sustainable </a:t>
            </a:r>
            <a:r>
              <a:rPr lang="en-US" dirty="0" err="1"/>
              <a:t>PrEP</a:t>
            </a:r>
            <a:r>
              <a:rPr lang="en-US" dirty="0"/>
              <a:t> Payment and Delivery Models</a:t>
            </a:r>
          </a:p>
        </p:txBody>
      </p:sp>
      <p:sp>
        <p:nvSpPr>
          <p:cNvPr id="2" name="Title 1">
            <a:extLst>
              <a:ext uri="{FF2B5EF4-FFF2-40B4-BE49-F238E27FC236}">
                <a16:creationId xmlns:a16="http://schemas.microsoft.com/office/drawing/2014/main" id="{4ACAB103-4B57-4E43-AD6D-C187B30F75EE}"/>
              </a:ext>
            </a:extLst>
          </p:cNvPr>
          <p:cNvSpPr>
            <a:spLocks noGrp="1"/>
          </p:cNvSpPr>
          <p:nvPr>
            <p:ph type="title"/>
          </p:nvPr>
        </p:nvSpPr>
        <p:spPr/>
        <p:txBody>
          <a:bodyPr/>
          <a:lstStyle/>
          <a:p>
            <a:r>
              <a:rPr lang="en-US" dirty="0"/>
              <a:t>Presentation Road Map</a:t>
            </a:r>
          </a:p>
        </p:txBody>
      </p:sp>
    </p:spTree>
    <p:extLst>
      <p:ext uri="{BB962C8B-B14F-4D97-AF65-F5344CB8AC3E}">
        <p14:creationId xmlns:p14="http://schemas.microsoft.com/office/powerpoint/2010/main" val="5431357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0258B17-A1A3-DE4A-BCC2-6C6DC983BD30}"/>
              </a:ext>
            </a:extLst>
          </p:cNvPr>
          <p:cNvSpPr>
            <a:spLocks noGrp="1"/>
          </p:cNvSpPr>
          <p:nvPr>
            <p:ph type="ctrTitle"/>
          </p:nvPr>
        </p:nvSpPr>
        <p:spPr/>
        <p:txBody>
          <a:bodyPr/>
          <a:lstStyle/>
          <a:p>
            <a:r>
              <a:rPr lang="en-US" dirty="0" err="1"/>
              <a:t>PrEP</a:t>
            </a:r>
            <a:r>
              <a:rPr lang="en-US" dirty="0"/>
              <a:t> Overview</a:t>
            </a:r>
            <a:br>
              <a:rPr lang="en-US" dirty="0"/>
            </a:br>
            <a:endParaRPr lang="en-US" dirty="0"/>
          </a:p>
        </p:txBody>
      </p:sp>
    </p:spTree>
    <p:extLst>
      <p:ext uri="{BB962C8B-B14F-4D97-AF65-F5344CB8AC3E}">
        <p14:creationId xmlns:p14="http://schemas.microsoft.com/office/powerpoint/2010/main" val="2914824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ASH Slide Master">
  <a:themeElements>
    <a:clrScheme name="ASPR1">
      <a:dk1>
        <a:srgbClr val="102B62"/>
      </a:dk1>
      <a:lt1>
        <a:sysClr val="window" lastClr="FFFFFF"/>
      </a:lt1>
      <a:dk2>
        <a:srgbClr val="1F497D"/>
      </a:dk2>
      <a:lt2>
        <a:srgbClr val="EEECE1"/>
      </a:lt2>
      <a:accent1>
        <a:srgbClr val="5482E1"/>
      </a:accent1>
      <a:accent2>
        <a:srgbClr val="C9C9C9"/>
      </a:accent2>
      <a:accent3>
        <a:srgbClr val="00BCB8"/>
      </a:accent3>
      <a:accent4>
        <a:srgbClr val="C15853"/>
      </a:accent4>
      <a:accent5>
        <a:srgbClr val="BACCF3"/>
      </a:accent5>
      <a:accent6>
        <a:srgbClr val="B7FFFF"/>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ASH Slide Master" id="{0CAD0F80-0E72-45DA-8258-90A72DB5A2E3}" vid="{C7B34E3C-A108-409F-9C5A-4793B4CB7870}"/>
    </a:ext>
  </a:extLst>
</a:theme>
</file>

<file path=ppt/theme/theme3.xml><?xml version="1.0" encoding="utf-8"?>
<a:theme xmlns:a="http://schemas.openxmlformats.org/drawingml/2006/main" name="2_OASH Slide Master">
  <a:themeElements>
    <a:clrScheme name="ASPR1">
      <a:dk1>
        <a:srgbClr val="102B62"/>
      </a:dk1>
      <a:lt1>
        <a:sysClr val="window" lastClr="FFFFFF"/>
      </a:lt1>
      <a:dk2>
        <a:srgbClr val="1F497D"/>
      </a:dk2>
      <a:lt2>
        <a:srgbClr val="EEECE1"/>
      </a:lt2>
      <a:accent1>
        <a:srgbClr val="5482E1"/>
      </a:accent1>
      <a:accent2>
        <a:srgbClr val="C9C9C9"/>
      </a:accent2>
      <a:accent3>
        <a:srgbClr val="00BCB8"/>
      </a:accent3>
      <a:accent4>
        <a:srgbClr val="C15853"/>
      </a:accent4>
      <a:accent5>
        <a:srgbClr val="BACCF3"/>
      </a:accent5>
      <a:accent6>
        <a:srgbClr val="B7FFFF"/>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ASH Slide Master" id="{0CAD0F80-0E72-45DA-8258-90A72DB5A2E3}" vid="{C7B34E3C-A108-409F-9C5A-4793B4CB7870}"/>
    </a:ext>
  </a:extLst>
</a:theme>
</file>

<file path=ppt/theme/theme4.xml><?xml version="1.0" encoding="utf-8"?>
<a:theme xmlns:a="http://schemas.openxmlformats.org/drawingml/2006/main" name="3_OASH Slide Master">
  <a:themeElements>
    <a:clrScheme name="ASPR1">
      <a:dk1>
        <a:srgbClr val="102B62"/>
      </a:dk1>
      <a:lt1>
        <a:sysClr val="window" lastClr="FFFFFF"/>
      </a:lt1>
      <a:dk2>
        <a:srgbClr val="1F497D"/>
      </a:dk2>
      <a:lt2>
        <a:srgbClr val="EEECE1"/>
      </a:lt2>
      <a:accent1>
        <a:srgbClr val="5482E1"/>
      </a:accent1>
      <a:accent2>
        <a:srgbClr val="C9C9C9"/>
      </a:accent2>
      <a:accent3>
        <a:srgbClr val="00BCB8"/>
      </a:accent3>
      <a:accent4>
        <a:srgbClr val="C15853"/>
      </a:accent4>
      <a:accent5>
        <a:srgbClr val="BACCF3"/>
      </a:accent5>
      <a:accent6>
        <a:srgbClr val="B7FFFF"/>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ASH Slide Master" id="{0CAD0F80-0E72-45DA-8258-90A72DB5A2E3}" vid="{C7B34E3C-A108-409F-9C5A-4793B4CB7870}"/>
    </a:ext>
  </a:extLst>
</a:theme>
</file>

<file path=ppt/theme/theme5.xml><?xml version="1.0" encoding="utf-8"?>
<a:theme xmlns:a="http://schemas.openxmlformats.org/drawingml/2006/main" name="4_OASH Slide Master">
  <a:themeElements>
    <a:clrScheme name="ASPR1">
      <a:dk1>
        <a:srgbClr val="102B62"/>
      </a:dk1>
      <a:lt1>
        <a:sysClr val="window" lastClr="FFFFFF"/>
      </a:lt1>
      <a:dk2>
        <a:srgbClr val="1F497D"/>
      </a:dk2>
      <a:lt2>
        <a:srgbClr val="EEECE1"/>
      </a:lt2>
      <a:accent1>
        <a:srgbClr val="5482E1"/>
      </a:accent1>
      <a:accent2>
        <a:srgbClr val="C9C9C9"/>
      </a:accent2>
      <a:accent3>
        <a:srgbClr val="00BCB8"/>
      </a:accent3>
      <a:accent4>
        <a:srgbClr val="C15853"/>
      </a:accent4>
      <a:accent5>
        <a:srgbClr val="BACCF3"/>
      </a:accent5>
      <a:accent6>
        <a:srgbClr val="B7FFFF"/>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ASH Slide Master" id="{0CAD0F80-0E72-45DA-8258-90A72DB5A2E3}" vid="{C7B34E3C-A108-409F-9C5A-4793B4CB7870}"/>
    </a:ext>
  </a:extLst>
</a:theme>
</file>

<file path=ppt/theme/theme6.xml><?xml version="1.0" encoding="utf-8"?>
<a:theme xmlns:a="http://schemas.openxmlformats.org/drawingml/2006/main" name="5_OASH Slide Master">
  <a:themeElements>
    <a:clrScheme name="ASPR1">
      <a:dk1>
        <a:srgbClr val="102B62"/>
      </a:dk1>
      <a:lt1>
        <a:sysClr val="window" lastClr="FFFFFF"/>
      </a:lt1>
      <a:dk2>
        <a:srgbClr val="1F497D"/>
      </a:dk2>
      <a:lt2>
        <a:srgbClr val="EEECE1"/>
      </a:lt2>
      <a:accent1>
        <a:srgbClr val="5482E1"/>
      </a:accent1>
      <a:accent2>
        <a:srgbClr val="C9C9C9"/>
      </a:accent2>
      <a:accent3>
        <a:srgbClr val="00BCB8"/>
      </a:accent3>
      <a:accent4>
        <a:srgbClr val="C15853"/>
      </a:accent4>
      <a:accent5>
        <a:srgbClr val="BACCF3"/>
      </a:accent5>
      <a:accent6>
        <a:srgbClr val="B7FFFF"/>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ASH Slide Master" id="{0CAD0F80-0E72-45DA-8258-90A72DB5A2E3}" vid="{C7B34E3C-A108-409F-9C5A-4793B4CB7870}"/>
    </a:ext>
  </a:extLst>
</a:theme>
</file>

<file path=ppt/theme/theme7.xml><?xml version="1.0" encoding="utf-8"?>
<a:theme xmlns:a="http://schemas.openxmlformats.org/drawingml/2006/main" name="6_OASH Slide Master">
  <a:themeElements>
    <a:clrScheme name="ASPR1">
      <a:dk1>
        <a:srgbClr val="102B62"/>
      </a:dk1>
      <a:lt1>
        <a:sysClr val="window" lastClr="FFFFFF"/>
      </a:lt1>
      <a:dk2>
        <a:srgbClr val="1F497D"/>
      </a:dk2>
      <a:lt2>
        <a:srgbClr val="EEECE1"/>
      </a:lt2>
      <a:accent1>
        <a:srgbClr val="5482E1"/>
      </a:accent1>
      <a:accent2>
        <a:srgbClr val="C9C9C9"/>
      </a:accent2>
      <a:accent3>
        <a:srgbClr val="00BCB8"/>
      </a:accent3>
      <a:accent4>
        <a:srgbClr val="C15853"/>
      </a:accent4>
      <a:accent5>
        <a:srgbClr val="BACCF3"/>
      </a:accent5>
      <a:accent6>
        <a:srgbClr val="B7FFFF"/>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ASH Slide Master" id="{0CAD0F80-0E72-45DA-8258-90A72DB5A2E3}" vid="{C7B34E3C-A108-409F-9C5A-4793B4CB7870}"/>
    </a:ext>
  </a:extLst>
</a:theme>
</file>

<file path=ppt/theme/theme8.xml><?xml version="1.0" encoding="utf-8"?>
<a:theme xmlns:a="http://schemas.openxmlformats.org/drawingml/2006/main" name="7_OASH Slide Master">
  <a:themeElements>
    <a:clrScheme name="ASPR1">
      <a:dk1>
        <a:srgbClr val="102B62"/>
      </a:dk1>
      <a:lt1>
        <a:sysClr val="window" lastClr="FFFFFF"/>
      </a:lt1>
      <a:dk2>
        <a:srgbClr val="1F497D"/>
      </a:dk2>
      <a:lt2>
        <a:srgbClr val="EEECE1"/>
      </a:lt2>
      <a:accent1>
        <a:srgbClr val="5482E1"/>
      </a:accent1>
      <a:accent2>
        <a:srgbClr val="C9C9C9"/>
      </a:accent2>
      <a:accent3>
        <a:srgbClr val="00BCB8"/>
      </a:accent3>
      <a:accent4>
        <a:srgbClr val="C15853"/>
      </a:accent4>
      <a:accent5>
        <a:srgbClr val="BACCF3"/>
      </a:accent5>
      <a:accent6>
        <a:srgbClr val="B7FFFF"/>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ASH Slide Master" id="{0CAD0F80-0E72-45DA-8258-90A72DB5A2E3}" vid="{C7B34E3C-A108-409F-9C5A-4793B4CB7870}"/>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5A9758CA2FA3B46B679318932C94AA8" ma:contentTypeVersion="6" ma:contentTypeDescription="Create a new document." ma:contentTypeScope="" ma:versionID="624475a47fa6c536226ac60586f65cc0">
  <xsd:schema xmlns:xsd="http://www.w3.org/2001/XMLSchema" xmlns:xs="http://www.w3.org/2001/XMLSchema" xmlns:p="http://schemas.microsoft.com/office/2006/metadata/properties" xmlns:ns2="c98300f9-3bcd-4306-ba92-f63b56bd2dca" xmlns:ns3="3aec71d1-2d59-4bab-b338-749310350822" targetNamespace="http://schemas.microsoft.com/office/2006/metadata/properties" ma:root="true" ma:fieldsID="b7bd39ae50742d416c11ebed629924d7" ns2:_="" ns3:_="">
    <xsd:import namespace="c98300f9-3bcd-4306-ba92-f63b56bd2dca"/>
    <xsd:import namespace="3aec71d1-2d59-4bab-b338-749310350822"/>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98300f9-3bcd-4306-ba92-f63b56bd2dca"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aec71d1-2d59-4bab-b338-749310350822"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Complete Contract 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E1F3968-2E78-4120-8A49-C863AA6E09C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98300f9-3bcd-4306-ba92-f63b56bd2dca"/>
    <ds:schemaRef ds:uri="3aec71d1-2d59-4bab-b338-74931035082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7F8F06E-C265-49A8-9D49-D5C579B737C1}">
  <ds:schemaRefs>
    <ds:schemaRef ds:uri="http://schemas.microsoft.com/sharepoint/v3/contenttype/forms"/>
  </ds:schemaRefs>
</ds:datastoreItem>
</file>

<file path=customXml/itemProps3.xml><?xml version="1.0" encoding="utf-8"?>
<ds:datastoreItem xmlns:ds="http://schemas.openxmlformats.org/officeDocument/2006/customXml" ds:itemID="{7875ADF2-BA7E-4DF9-83EC-6860679D1085}">
  <ds:schemaRefs>
    <ds:schemaRef ds:uri="http://purl.org/dc/terms/"/>
    <ds:schemaRef ds:uri="http://schemas.openxmlformats.org/package/2006/metadata/core-properties"/>
    <ds:schemaRef ds:uri="http://purl.org/dc/dcmitype/"/>
    <ds:schemaRef ds:uri="3aec71d1-2d59-4bab-b338-749310350822"/>
    <ds:schemaRef ds:uri="http://schemas.microsoft.com/office/2006/documentManagement/types"/>
    <ds:schemaRef ds:uri="http://purl.org/dc/elements/1.1/"/>
    <ds:schemaRef ds:uri="http://schemas.microsoft.com/office/2006/metadata/properties"/>
    <ds:schemaRef ds:uri="http://schemas.microsoft.com/office/infopath/2007/PartnerControls"/>
    <ds:schemaRef ds:uri="c98300f9-3bcd-4306-ba92-f63b56bd2dca"/>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TotalTime>57627</TotalTime>
  <Words>10321</Words>
  <Application>Microsoft Office PowerPoint</Application>
  <PresentationFormat>Overhead</PresentationFormat>
  <Paragraphs>463</Paragraphs>
  <Slides>35</Slides>
  <Notes>35</Notes>
  <HiddenSlides>0</HiddenSlides>
  <MMClips>0</MMClips>
  <ScaleCrop>false</ScaleCrop>
  <HeadingPairs>
    <vt:vector size="6" baseType="variant">
      <vt:variant>
        <vt:lpstr>Fonts Used</vt:lpstr>
      </vt:variant>
      <vt:variant>
        <vt:i4>7</vt:i4>
      </vt:variant>
      <vt:variant>
        <vt:lpstr>Theme</vt:lpstr>
      </vt:variant>
      <vt:variant>
        <vt:i4>8</vt:i4>
      </vt:variant>
      <vt:variant>
        <vt:lpstr>Slide Titles</vt:lpstr>
      </vt:variant>
      <vt:variant>
        <vt:i4>35</vt:i4>
      </vt:variant>
    </vt:vector>
  </HeadingPairs>
  <TitlesOfParts>
    <vt:vector size="50" baseType="lpstr">
      <vt:lpstr>Arial</vt:lpstr>
      <vt:lpstr>Calibri</vt:lpstr>
      <vt:lpstr>Calibri Light</vt:lpstr>
      <vt:lpstr>Courier New</vt:lpstr>
      <vt:lpstr>Tahoma</vt:lpstr>
      <vt:lpstr>Times New Roman</vt:lpstr>
      <vt:lpstr>Wingdings</vt:lpstr>
      <vt:lpstr>Office Theme</vt:lpstr>
      <vt:lpstr>1_OASH Slide Master</vt:lpstr>
      <vt:lpstr>2_OASH Slide Master</vt:lpstr>
      <vt:lpstr>3_OASH Slide Master</vt:lpstr>
      <vt:lpstr>4_OASH Slide Master</vt:lpstr>
      <vt:lpstr>5_OASH Slide Master</vt:lpstr>
      <vt:lpstr>6_OASH Slide Master</vt:lpstr>
      <vt:lpstr>7_OASH Slide Master</vt:lpstr>
      <vt:lpstr>HHS Office of Population Affairs  Financing PrEP Services in Family Planning Settings </vt:lpstr>
      <vt:lpstr>Welcome!</vt:lpstr>
      <vt:lpstr>Pre-Exposure Prophylaxis (PrEP)</vt:lpstr>
      <vt:lpstr>Family Planning Services and PrEP</vt:lpstr>
      <vt:lpstr>Title X and HIV Prevention</vt:lpstr>
      <vt:lpstr>OPA PrEP Training Webinar Series</vt:lpstr>
      <vt:lpstr> PrEP Financing &amp; Sustainability   Amy Killelea NASTAD   </vt:lpstr>
      <vt:lpstr>Presentation Road Map</vt:lpstr>
      <vt:lpstr>PrEP Overview </vt:lpstr>
      <vt:lpstr>What is PrEP</vt:lpstr>
      <vt:lpstr>Payment and Delivery Barriers to PrEP </vt:lpstr>
      <vt:lpstr>PrEP Prescribing Patterns</vt:lpstr>
      <vt:lpstr>PrEP Disparities</vt:lpstr>
      <vt:lpstr>PrEP Pipeline Overview  </vt:lpstr>
      <vt:lpstr>PrEP Pipeline: At-a-Glance</vt:lpstr>
      <vt:lpstr>PrEP Coverage and Cost Landscape </vt:lpstr>
      <vt:lpstr>PrEP Components and Costs</vt:lpstr>
      <vt:lpstr>Getting the Cost and Access Incentives Right</vt:lpstr>
      <vt:lpstr>Financing Models for PrEP: A Patchwork of Funding and Delivery Mechanisms…</vt:lpstr>
      <vt:lpstr>Patient and Co-pay Assistance Programs </vt:lpstr>
      <vt:lpstr>Co-pay Assistance Programs</vt:lpstr>
      <vt:lpstr>State PrEP Assistance Programs</vt:lpstr>
      <vt:lpstr>340B Models for PrEP</vt:lpstr>
      <vt:lpstr>Ending the Epidemic Initiative</vt:lpstr>
      <vt:lpstr>Ending the Epidemic Initiative </vt:lpstr>
      <vt:lpstr>Gilead PrEP Donation</vt:lpstr>
      <vt:lpstr>PrEP Coverage Policies</vt:lpstr>
      <vt:lpstr>USPSTF Draft Grade A Recommendation</vt:lpstr>
      <vt:lpstr>Implementation Considerations</vt:lpstr>
      <vt:lpstr>Implementation Considerations Cont’d</vt:lpstr>
      <vt:lpstr>Next Steps for USPSTF Implementation</vt:lpstr>
      <vt:lpstr>Considerations for Sustainable PrEP Payment and Delivery Models</vt:lpstr>
      <vt:lpstr>PrEP Medication Pricing Changes</vt:lpstr>
      <vt:lpstr>Considerations Moving Forward</vt:lpstr>
      <vt:lpstr>Resources</vt:lpstr>
    </vt:vector>
  </TitlesOfParts>
  <Company>NASTAD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NASTAD Powerpoint Template</dc:title>
  <dc:creator>Shaan Wade</dc:creator>
  <cp:lastModifiedBy>Mary McCrimmon</cp:lastModifiedBy>
  <cp:revision>464</cp:revision>
  <cp:lastPrinted>2019-06-13T17:41:40Z</cp:lastPrinted>
  <dcterms:created xsi:type="dcterms:W3CDTF">2015-12-09T18:35:05Z</dcterms:created>
  <dcterms:modified xsi:type="dcterms:W3CDTF">2019-06-13T17:49:40Z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0x010100C5A9758CA2FA3B46B679318932C94AA8</vt:lpwstr>
  </property>
  <property fmtid="{D5CDD505-2E9C-101B-9397-08002B2CF9AE}" pid="3" name="Order">
    <vt:r8>100</vt:r8>
  </property>
</Properties>
</file>