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27"/>
  </p:notesMasterIdLst>
  <p:sldIdLst>
    <p:sldId id="256" r:id="rId3"/>
    <p:sldId id="258" r:id="rId4"/>
    <p:sldId id="280" r:id="rId5"/>
    <p:sldId id="283" r:id="rId6"/>
    <p:sldId id="267" r:id="rId7"/>
    <p:sldId id="268" r:id="rId8"/>
    <p:sldId id="269" r:id="rId9"/>
    <p:sldId id="270" r:id="rId10"/>
    <p:sldId id="271" r:id="rId11"/>
    <p:sldId id="261" r:id="rId12"/>
    <p:sldId id="282" r:id="rId13"/>
    <p:sldId id="262" r:id="rId14"/>
    <p:sldId id="277" r:id="rId15"/>
    <p:sldId id="289" r:id="rId16"/>
    <p:sldId id="284" r:id="rId17"/>
    <p:sldId id="285" r:id="rId18"/>
    <p:sldId id="286" r:id="rId19"/>
    <p:sldId id="287" r:id="rId20"/>
    <p:sldId id="288" r:id="rId21"/>
    <p:sldId id="281" r:id="rId22"/>
    <p:sldId id="279" r:id="rId23"/>
    <p:sldId id="275" r:id="rId24"/>
    <p:sldId id="291" r:id="rId25"/>
    <p:sldId id="276"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Thoma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922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6" autoAdjust="0"/>
    <p:restoredTop sz="78261" autoAdjust="0"/>
  </p:normalViewPr>
  <p:slideViewPr>
    <p:cSldViewPr>
      <p:cViewPr varScale="1">
        <p:scale>
          <a:sx n="54" d="100"/>
          <a:sy n="54" d="100"/>
        </p:scale>
        <p:origin x="1384"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7EBD64-9CA7-45AC-AB59-6CF7C66833D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50A507E8-DA35-40BD-A634-F49B534C099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FF02DAFF-A31C-4E6F-B2B5-671621282FF2}" type="datetimeFigureOut">
              <a:rPr lang="en-US"/>
              <a:pPr>
                <a:defRPr/>
              </a:pPr>
              <a:t>1/3/2022</a:t>
            </a:fld>
            <a:endParaRPr lang="en-US" dirty="0"/>
          </a:p>
        </p:txBody>
      </p:sp>
      <p:sp>
        <p:nvSpPr>
          <p:cNvPr id="4" name="Slide Image Placeholder 3">
            <a:extLst>
              <a:ext uri="{FF2B5EF4-FFF2-40B4-BE49-F238E27FC236}">
                <a16:creationId xmlns:a16="http://schemas.microsoft.com/office/drawing/2014/main" id="{C05954E2-AD42-407D-9202-67DDAB9D196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E8C1099-3D80-46F3-AB37-C7B4604AD24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3B093A0-A740-470F-96DA-05000B33D3B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9952D7FF-CD5C-4A67-A7C0-7BC66CD4271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BB977D9-3418-4C5C-BFB6-63F2F9F8C04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9E995C5-A721-46CF-9EA5-BCC371AED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4137428-A25B-4584-990C-F8DAF471916C}"/>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dirty="0"/>
              <a:t>Welcome to today’s meeting, where we will discuss financial management. In this session, we’ll introduce the Financial Management Change Package, which was developed by the Family Planning National Training Center. We will review best practice recommendations for financial management, and we’ll start to brainstorm ideas for improving financial management in your setting. (</a:t>
            </a:r>
            <a:r>
              <a:rPr lang="en-US" i="1" dirty="0"/>
              <a:t>Note to facilitators: See related discussion guides for more information.) </a:t>
            </a:r>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r>
              <a:rPr lang="en-US" b="1" u="sng" dirty="0"/>
              <a:t>Activity</a:t>
            </a:r>
          </a:p>
          <a:p>
            <a:pPr marL="171450" indent="-171450" eaLnBrk="1" fontAlgn="auto" hangingPunct="1">
              <a:spcBef>
                <a:spcPts val="0"/>
              </a:spcBef>
              <a:spcAft>
                <a:spcPts val="0"/>
              </a:spcAft>
              <a:buFont typeface="Arial" panose="020B0604020202020204" pitchFamily="34" charset="0"/>
              <a:buChar char="•"/>
              <a:defRPr/>
            </a:pPr>
            <a:r>
              <a:rPr lang="en-US" dirty="0"/>
              <a:t>Conduct participant and facilitator introductions.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u="sng" dirty="0"/>
              <a:t>Note to Facilitators </a:t>
            </a:r>
          </a:p>
          <a:p>
            <a:pPr eaLnBrk="1" fontAlgn="auto" hangingPunct="1">
              <a:spcBef>
                <a:spcPts val="0"/>
              </a:spcBef>
              <a:spcAft>
                <a:spcPts val="0"/>
              </a:spcAft>
              <a:defRPr/>
            </a:pPr>
            <a:r>
              <a:rPr lang="en-US" dirty="0"/>
              <a:t>We recognize that Title X grantees have networks of subrecipients and service sites, and how they’re described can be confusing. For the purposes of this training, we have used agency and site throughout (and interchangeably). We encourage you to refer to your network in the terms you’re most comfortable with/accustomed to using.  </a:t>
            </a:r>
          </a:p>
        </p:txBody>
      </p:sp>
      <p:sp>
        <p:nvSpPr>
          <p:cNvPr id="38916" name="Slide Number Placeholder 3">
            <a:extLst>
              <a:ext uri="{FF2B5EF4-FFF2-40B4-BE49-F238E27FC236}">
                <a16:creationId xmlns:a16="http://schemas.microsoft.com/office/drawing/2014/main" id="{A9217FA2-F4F7-41BB-B607-744207C321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FA5ED2-C7F6-4AF9-8D9A-2BD4C2C51CF8}" type="slidenum">
              <a:rPr lang="en-US" altLang="en-US"/>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F276208-7388-471A-9AA3-5837CD2AC4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B589654-05DB-462C-B511-165128D996FB}"/>
              </a:ext>
            </a:extLst>
          </p:cNvPr>
          <p:cNvSpPr>
            <a:spLocks noGrp="1"/>
          </p:cNvSpPr>
          <p:nvPr>
            <p:ph type="body" idx="1"/>
          </p:nvPr>
        </p:nvSpPr>
        <p:spPr/>
        <p:txBody>
          <a:bodyPr/>
          <a:lstStyle/>
          <a:p>
            <a:pPr eaLnBrk="1" hangingPunct="1">
              <a:defRPr/>
            </a:pPr>
            <a:r>
              <a:rPr lang="en-US" b="1" u="sng" dirty="0"/>
              <a:t>Facilitator Notes</a:t>
            </a:r>
          </a:p>
          <a:p>
            <a:pPr eaLnBrk="1" hangingPunct="1">
              <a:buFont typeface="Arial" panose="020B0604020202020204" pitchFamily="34" charset="0"/>
              <a:buNone/>
              <a:defRPr/>
            </a:pPr>
            <a:r>
              <a:rPr lang="en-US" dirty="0"/>
              <a:t>When looking at improving revenue in your family planning setting, there are many variables that impact revenue. We have identified five possible performance indicators that impact revenue that you could focus improvements on. </a:t>
            </a:r>
          </a:p>
          <a:p>
            <a:pPr marL="171450" indent="-171450" eaLnBrk="1" hangingPunct="1">
              <a:buFont typeface="Arial" panose="020B0604020202020204" pitchFamily="34" charset="0"/>
              <a:buChar char="•"/>
              <a:defRPr/>
            </a:pPr>
            <a:r>
              <a:rPr lang="en-US" dirty="0"/>
              <a:t>The first indicator is payer mix. When you focus on this measure, you can calculate the percentage amount by visit as well as by revenue for different payer sources—such as Medicaid, private insurance, and self-pay/uninsured clients—in your family planning setting.  </a:t>
            </a:r>
          </a:p>
          <a:p>
            <a:pPr marL="171450" indent="-171450" eaLnBrk="1" hangingPunct="1">
              <a:buFont typeface="Arial" panose="020B0604020202020204" pitchFamily="34" charset="0"/>
              <a:buChar char="•"/>
              <a:defRPr/>
            </a:pPr>
            <a:r>
              <a:rPr lang="en-US" dirty="0"/>
              <a:t>The second indicator is monthly charges. By looking at this measure, you can measure charges by different revenue sources—such as Medicaid, private insurance, and uninsured/self-pay clients—in your setting. You can use this measure to identify the average charge per client by each revenue source, as well as by total charge per client across all revenue sources. Additionally, you can assess discounts given to uninsured clients, including the percentage of clients in each of your discounted categories.</a:t>
            </a:r>
          </a:p>
          <a:p>
            <a:pPr marL="171450" indent="-171450" eaLnBrk="1" hangingPunct="1">
              <a:buFont typeface="Arial" panose="020B0604020202020204" pitchFamily="34" charset="0"/>
              <a:buChar char="•"/>
              <a:defRPr/>
            </a:pPr>
            <a:r>
              <a:rPr lang="en-US" dirty="0"/>
              <a:t>The third indicator, claims denial rate, reflects the percentage of claims denied by TPPs, comprised of private insurance and Medicaid, during a given time period. </a:t>
            </a:r>
          </a:p>
          <a:p>
            <a:pPr marL="171450" indent="-171450" eaLnBrk="1" hangingPunct="1">
              <a:buFont typeface="Arial" panose="020B0604020202020204" pitchFamily="34" charset="0"/>
              <a:buChar char="•"/>
              <a:defRPr/>
            </a:pPr>
            <a:r>
              <a:rPr lang="en-US" dirty="0"/>
              <a:t>A/R aging is another indicator that impacts revenue. Aging refers to the length of time an account balance has been outstanding and is used as an indicator of the ability to collect receivables in different time “buckets.” A/R aging can be analyzed by a variety of comparisons—such as by payer and by clinician.</a:t>
            </a:r>
          </a:p>
          <a:p>
            <a:pPr marL="171450" indent="-171450" eaLnBrk="1" hangingPunct="1">
              <a:buFont typeface="Arial" panose="020B0604020202020204" pitchFamily="34" charset="0"/>
              <a:buChar char="•"/>
              <a:defRPr/>
            </a:pPr>
            <a:r>
              <a:rPr lang="en-US" dirty="0"/>
              <a:t>Last, we have identified net collection as an indicator that impacts revenue. This measure is typically a retrospective analysis to assure collection efforts are completed on client services for a particular time period. Similar to A/R aging, net collection can by analyzed using a variety of comparisons—such as by each specific TPP. </a:t>
            </a:r>
          </a:p>
          <a:p>
            <a:pPr marL="171450" indent="-171450" eaLnBrk="1" hangingPunct="1">
              <a:buFont typeface="Arial" panose="020B0604020202020204" pitchFamily="34" charset="0"/>
              <a:buChar char="•"/>
              <a:defRPr/>
            </a:pPr>
            <a:r>
              <a:rPr lang="en-US" dirty="0"/>
              <a:t>When a Title X agency or site thinks about implementing a quality improvement (QI) initiative around financial management, it is important to collect baseline data on the five indicators mentioned, and apply that data to identify which best practice to work on. </a:t>
            </a:r>
          </a:p>
          <a:p>
            <a:pPr marL="171450" indent="-171450" eaLnBrk="1" hangingPunct="1">
              <a:buFont typeface="Arial" panose="020B0604020202020204" pitchFamily="34" charset="0"/>
              <a:buChar char="•"/>
              <a:defRPr/>
            </a:pPr>
            <a:endParaRPr lang="en-US" dirty="0"/>
          </a:p>
        </p:txBody>
      </p:sp>
      <p:sp>
        <p:nvSpPr>
          <p:cNvPr id="57348" name="Slide Number Placeholder 3">
            <a:extLst>
              <a:ext uri="{FF2B5EF4-FFF2-40B4-BE49-F238E27FC236}">
                <a16:creationId xmlns:a16="http://schemas.microsoft.com/office/drawing/2014/main" id="{B9725AE6-C45C-45A7-A998-E1520D2B01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4B0B83-AE7E-4FAB-86EC-925957DE6080}" type="slidenum">
              <a:rPr lang="en-US" altLang="en-US"/>
              <a:pPr>
                <a:spcBef>
                  <a:spcPct val="0"/>
                </a:spcBef>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FFC2F92-0172-45C7-973C-CDA0C6F3D3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CA90ACAD-C387-4174-B726-64D9CFFA1C48}"/>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b="1" u="sng" dirty="0"/>
              <a:t>Facilitator Notes</a:t>
            </a:r>
          </a:p>
          <a:p>
            <a:pPr marL="171450" indent="-171450">
              <a:buFont typeface="Arial" panose="020B0604020202020204" pitchFamily="34" charset="0"/>
              <a:buChar char="•"/>
              <a:defRPr/>
            </a:pPr>
            <a:r>
              <a:rPr lang="en-US" altLang="en-US" dirty="0"/>
              <a:t>In addition to the performance indicators mentioned, sometimes you may need to look at other indicators. First, looking at other indicators may be helpful if your agency experiences any data collection challenges. </a:t>
            </a:r>
          </a:p>
          <a:p>
            <a:pPr marL="171450" indent="-171450">
              <a:buFont typeface="Arial" panose="020B0604020202020204" pitchFamily="34" charset="0"/>
              <a:buChar char="•"/>
              <a:defRPr/>
            </a:pPr>
            <a:r>
              <a:rPr lang="en-US" altLang="en-US" dirty="0"/>
              <a:t>Secondly, other indicators may be helpful based on your agency’s staff and their position and responsibilities. It is important to ensure the indicator is meaningful to the staff involved in the solution. For example, front desk staff may not find meaning or significance in A/R aging buckets, but these amounts will decrease if front desk staff assures no claims are “pending” or are awaiting submission due to missing or inaccurate data, at the end of the week. A performance indicator to track as a sub-indicator of A/R aging could be the number of claims pending. </a:t>
            </a:r>
          </a:p>
          <a:p>
            <a:pPr marL="171450" indent="-171450">
              <a:buFont typeface="Arial" panose="020B0604020202020204" pitchFamily="34" charset="0"/>
              <a:buChar char="•"/>
              <a:defRPr/>
            </a:pPr>
            <a:r>
              <a:rPr lang="en-US" altLang="en-US" dirty="0"/>
              <a:t>Third, solutions and/or process changes may involve multiple steps (or sub-indicators) to achieve improvement in the overall performance indicator. For example, if we have a goal to increase the percentage of Medicaid in our payer mix (payer mix being the performance indicator), a sub-indicator may be the number of Medicaid waiver applications completed. There are many tasks that may be aligned with increasing this number, such as training front desk staff on how to complete the enrollment process most efficiently, scripts for them to use when talking with clients, and so on. Another sub-indicator may be the number of Medicaid waiver applications approved. This sub-indicator may follow once an agency has determined there is a denial issue with applications. Homing in on the reasons for errors and improving this sub-indicator will improve the performance indicator (Increase Medicaid in Payer Mix). </a:t>
            </a:r>
          </a:p>
          <a:p>
            <a:pPr marL="171450" indent="-171450">
              <a:buFont typeface="Arial" panose="020B0604020202020204" pitchFamily="34" charset="0"/>
              <a:buChar char="•"/>
              <a:defRPr/>
            </a:pPr>
            <a:endParaRPr lang="en-US" altLang="en-US" dirty="0"/>
          </a:p>
          <a:p>
            <a:pPr>
              <a:defRPr/>
            </a:pPr>
            <a:endParaRPr lang="en-US" altLang="en-US" dirty="0"/>
          </a:p>
          <a:p>
            <a:pPr>
              <a:defRPr/>
            </a:pPr>
            <a:endParaRPr lang="en-US" altLang="en-US" dirty="0"/>
          </a:p>
        </p:txBody>
      </p:sp>
      <p:sp>
        <p:nvSpPr>
          <p:cNvPr id="59396" name="Slide Number Placeholder 3">
            <a:extLst>
              <a:ext uri="{FF2B5EF4-FFF2-40B4-BE49-F238E27FC236}">
                <a16:creationId xmlns:a16="http://schemas.microsoft.com/office/drawing/2014/main" id="{BDA99443-FA0A-4FC8-A27C-82C6B21179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4B98B17-AC76-4160-902B-06F6BE4C8145}" type="slidenum">
              <a:rPr lang="en-US" altLang="en-US"/>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C6131BD-FFC3-457A-A4AE-29023B276F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6B6E8DF-1C72-4085-869F-A691DA6C93DD}"/>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b="1" u="sng" dirty="0"/>
              <a:t>Facilitator Notes</a:t>
            </a:r>
            <a:endParaRPr lang="en-US" altLang="en-US" dirty="0"/>
          </a:p>
          <a:p>
            <a:pPr marL="171450" indent="-171450" eaLnBrk="1" hangingPunct="1">
              <a:spcBef>
                <a:spcPct val="0"/>
              </a:spcBef>
              <a:buFont typeface="Arial" panose="020B0604020202020204" pitchFamily="34" charset="0"/>
              <a:buChar char="•"/>
              <a:defRPr/>
            </a:pPr>
            <a:r>
              <a:rPr lang="en-US" altLang="en-US" dirty="0"/>
              <a:t>As is always the case with data, it is important for us to ask some questions and employ certain strategies when looking at financial data. For example, start by asking if the data are accurate. Are you accurately extracting the data from your system? Can the data (or report) be replicated? Asking questions about the accuracy of data can lead to identifying data collection challenges such as staff time, practice management or electronic health record system limitations, or user limitations (knowledge of systems). </a:t>
            </a:r>
          </a:p>
          <a:p>
            <a:pPr marL="171450" indent="-171450" eaLnBrk="1" hangingPunct="1">
              <a:spcBef>
                <a:spcPct val="0"/>
              </a:spcBef>
              <a:buFont typeface="Arial" panose="020B0604020202020204" pitchFamily="34" charset="0"/>
              <a:buChar char="•"/>
              <a:defRPr/>
            </a:pPr>
            <a:r>
              <a:rPr lang="en-US" altLang="en-US" dirty="0"/>
              <a:t>Something else to think about: what questions does reviewing the data raise?  </a:t>
            </a:r>
          </a:p>
          <a:p>
            <a:pPr marL="171450" indent="-171450" eaLnBrk="1" hangingPunct="1">
              <a:spcBef>
                <a:spcPct val="0"/>
              </a:spcBef>
              <a:buFont typeface="Arial" panose="020B0604020202020204" pitchFamily="34" charset="0"/>
              <a:buChar char="•"/>
              <a:defRPr/>
            </a:pPr>
            <a:r>
              <a:rPr lang="en-US" altLang="en-US" dirty="0"/>
              <a:t>Last but not least, it is good to think about what other data would be helpful to review. For example, if you run a claims denial report and it shows a denial rate of 20%, it might be helpful to have a report by denial type to further home in on the issue and solution.</a:t>
            </a:r>
          </a:p>
          <a:p>
            <a:pPr eaLnBrk="1" hangingPunct="1">
              <a:spcBef>
                <a:spcPct val="0"/>
              </a:spcBef>
              <a:buFont typeface="Arial" panose="020B0604020202020204" pitchFamily="34" charset="0"/>
              <a:buNone/>
              <a:defRPr/>
            </a:pPr>
            <a:endParaRPr lang="en-US" altLang="en-US" dirty="0"/>
          </a:p>
          <a:p>
            <a:pPr eaLnBrk="1" hangingPunct="1">
              <a:spcBef>
                <a:spcPct val="0"/>
              </a:spcBef>
              <a:buFont typeface="Arial" panose="020B0604020202020204" pitchFamily="34" charset="0"/>
              <a:buNone/>
              <a:defRPr/>
            </a:pPr>
            <a:r>
              <a:rPr lang="en-US" altLang="en-US" dirty="0"/>
              <a:t>There are multiple approaches to analyzing financial data. These include: </a:t>
            </a:r>
          </a:p>
          <a:p>
            <a:pPr marL="171450" indent="-171450" eaLnBrk="1" hangingPunct="1">
              <a:spcBef>
                <a:spcPct val="0"/>
              </a:spcBef>
              <a:buFont typeface="Arial" panose="020B0604020202020204" pitchFamily="34" charset="0"/>
              <a:buChar char="•"/>
              <a:defRPr/>
            </a:pPr>
            <a:r>
              <a:rPr lang="en-US" altLang="en-US" dirty="0"/>
              <a:t>Looking at trends. Is the trend going in a positive or negative direction? Does this trend make sense or can you identify why a trend may be occurring? For example, if you notice an increase in denials since a front desk staff person resigned, perhaps a training issue regarding accuracy of insurance information gathering would be helpful for new staff.  </a:t>
            </a:r>
          </a:p>
          <a:p>
            <a:pPr marL="171450" indent="-171450" eaLnBrk="1" hangingPunct="1">
              <a:spcBef>
                <a:spcPct val="0"/>
              </a:spcBef>
              <a:buFont typeface="Arial" panose="020B0604020202020204" pitchFamily="34" charset="0"/>
              <a:buChar char="•"/>
              <a:defRPr/>
            </a:pPr>
            <a:r>
              <a:rPr lang="en-US" altLang="en-US" dirty="0"/>
              <a:t>If you as a sub-recipient manage more than one site, it may be helpful to compare performance across the sites you manage. Another way to compare to your peers is to ask the grantee to help put your data into perspective as compared to other sub-recipient sites.</a:t>
            </a:r>
          </a:p>
          <a:p>
            <a:pPr marL="171450" indent="-171450" eaLnBrk="1" hangingPunct="1">
              <a:spcBef>
                <a:spcPct val="0"/>
              </a:spcBef>
              <a:buFont typeface="Arial" panose="020B0604020202020204" pitchFamily="34" charset="0"/>
              <a:buChar char="•"/>
              <a:defRPr/>
            </a:pPr>
            <a:r>
              <a:rPr lang="en-US" altLang="en-US" dirty="0"/>
              <a:t>Lastly, another approach is to compare your data to national benchmarks, to Title X averages, or benchmarks set by you or your leadership.</a:t>
            </a:r>
          </a:p>
        </p:txBody>
      </p:sp>
      <p:sp>
        <p:nvSpPr>
          <p:cNvPr id="61444" name="Slide Number Placeholder 3">
            <a:extLst>
              <a:ext uri="{FF2B5EF4-FFF2-40B4-BE49-F238E27FC236}">
                <a16:creationId xmlns:a16="http://schemas.microsoft.com/office/drawing/2014/main" id="{5D8FB490-B673-4EFC-8EA7-41A31A92C8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87B29A-E3F8-45C0-AB65-3F036213E9AD}" type="slidenum">
              <a:rPr lang="en-US" altLang="en-US"/>
              <a:pPr>
                <a:spcBef>
                  <a:spcPct val="0"/>
                </a:spcBef>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B4FD495-3B5B-4D9A-B546-E66A32E4EC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6DF3DF0-001D-4351-B083-40FD9F9AE4E1}"/>
              </a:ext>
            </a:extLst>
          </p:cNvPr>
          <p:cNvSpPr>
            <a:spLocks noGrp="1"/>
          </p:cNvSpPr>
          <p:nvPr>
            <p:ph type="body" idx="1"/>
          </p:nvPr>
        </p:nvSpPr>
        <p:spPr/>
        <p:txBody>
          <a:bodyPr/>
          <a:lstStyle/>
          <a:p>
            <a:pPr eaLnBrk="1" hangingPunct="1">
              <a:defRPr/>
            </a:pPr>
            <a:r>
              <a:rPr lang="en-US" b="1" u="sng" dirty="0"/>
              <a:t>Facilitator Notes </a:t>
            </a:r>
          </a:p>
          <a:p>
            <a:pPr marL="171450" indent="-171450" eaLnBrk="1" hangingPunct="1">
              <a:buFont typeface="Arial" panose="020B0604020202020204" pitchFamily="34" charset="0"/>
              <a:buChar char="•"/>
              <a:defRPr/>
            </a:pPr>
            <a:r>
              <a:rPr lang="en-US" dirty="0"/>
              <a:t>The Family Planning National Training Center has developed a performance report to help sites track financial data. The tab shown here is the summary tab where you can enter data on a monthly basis for revenue and the five performance measures. Each measure has its own subsequent tab where you can track your progress. Remember that several of these performance indicators can be tracked/analyzed in a variety of ways. </a:t>
            </a:r>
          </a:p>
          <a:p>
            <a:pPr marL="171450" indent="-171450" eaLnBrk="1" hangingPunct="1">
              <a:buFont typeface="Arial" panose="020B0604020202020204" pitchFamily="34" charset="0"/>
              <a:buChar char="•"/>
              <a:defRPr/>
            </a:pPr>
            <a:endParaRPr lang="en-US" dirty="0"/>
          </a:p>
        </p:txBody>
      </p:sp>
      <p:sp>
        <p:nvSpPr>
          <p:cNvPr id="63492" name="Slide Number Placeholder 3">
            <a:extLst>
              <a:ext uri="{FF2B5EF4-FFF2-40B4-BE49-F238E27FC236}">
                <a16:creationId xmlns:a16="http://schemas.microsoft.com/office/drawing/2014/main" id="{EF0B5002-2899-4810-8F3A-8411A4C47E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D64DCF-4A98-4CF5-9049-0116F09548CF}" type="slidenum">
              <a:rPr lang="en-US" altLang="en-US"/>
              <a:pPr>
                <a:spcBef>
                  <a:spcPct val="0"/>
                </a:spcBef>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5AA9EC1-7ED1-4ABD-8FE1-04F32CC8C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0D9B458-1B1F-4178-A417-9A4D9E05B91E}"/>
              </a:ext>
            </a:extLst>
          </p:cNvPr>
          <p:cNvSpPr>
            <a:spLocks noGrp="1" noChangeArrowheads="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b="1" u="sng" dirty="0"/>
              <a:t>Facilitator Notes</a:t>
            </a:r>
            <a:endParaRPr lang="en-US" dirty="0"/>
          </a:p>
          <a:p>
            <a:pPr marL="171450" indent="-171450" eaLnBrk="1" hangingPunct="1">
              <a:buFont typeface="Arial" panose="020B0604020202020204" pitchFamily="34" charset="0"/>
              <a:buChar char="•"/>
              <a:defRPr/>
            </a:pPr>
            <a:r>
              <a:rPr lang="en-US" dirty="0"/>
              <a:t>First, let’s look at where you are starting. What is your site’s current performance on these five measures? Remember, if you are unable to calculate your site’s performance on any of these measures, that is important to identify. </a:t>
            </a:r>
          </a:p>
          <a:p>
            <a:pPr eaLnBrk="1" hangingPunct="1">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endParaRPr lang="en-US" b="1" u="sng" dirty="0"/>
          </a:p>
          <a:p>
            <a:pPr eaLnBrk="1" fontAlgn="auto" hangingPunct="1">
              <a:spcBef>
                <a:spcPts val="0"/>
              </a:spcBef>
              <a:spcAft>
                <a:spcPts val="0"/>
              </a:spcAft>
              <a:buFont typeface="Arial" panose="020B0604020202020204" pitchFamily="34" charset="0"/>
              <a:buNone/>
              <a:defRPr/>
            </a:pPr>
            <a:r>
              <a:rPr lang="en-US" b="1" u="sng" dirty="0"/>
              <a:t>Activity/Discuss</a:t>
            </a:r>
          </a:p>
          <a:p>
            <a:pPr marL="171450" indent="-171450" eaLnBrk="1" fontAlgn="auto" hangingPunct="1">
              <a:spcBef>
                <a:spcPts val="0"/>
              </a:spcBef>
              <a:spcAft>
                <a:spcPts val="0"/>
              </a:spcAft>
              <a:buFont typeface="Arial" panose="020B0604020202020204" pitchFamily="34" charset="0"/>
              <a:buChar char="•"/>
              <a:defRPr/>
            </a:pPr>
            <a:r>
              <a:rPr lang="en-US" dirty="0"/>
              <a:t>Ask site(s) to discuss financial management baseline data. (</a:t>
            </a:r>
            <a:r>
              <a:rPr lang="en-US" i="1" dirty="0"/>
              <a:t>Note: Facilitators can have data on their screen or instruct sites to bring copies of their data to the training. It is recommended that the facilitator reviews data for all sites prior to this session.) </a:t>
            </a:r>
          </a:p>
          <a:p>
            <a:pPr marL="171450" indent="-171450" eaLnBrk="1" fontAlgn="auto" hangingPunct="1">
              <a:spcBef>
                <a:spcPts val="0"/>
              </a:spcBef>
              <a:spcAft>
                <a:spcPts val="0"/>
              </a:spcAft>
              <a:buFont typeface="Arial" panose="020B0604020202020204" pitchFamily="34" charset="0"/>
              <a:buChar char="•"/>
              <a:defRPr/>
            </a:pPr>
            <a:r>
              <a:rPr lang="en-US" dirty="0"/>
              <a:t>What data jump out at you? Is there an indicator that seems low? </a:t>
            </a:r>
          </a:p>
          <a:p>
            <a:pPr marL="171450" indent="-171450" eaLnBrk="1" fontAlgn="auto" hangingPunct="1">
              <a:spcBef>
                <a:spcPts val="0"/>
              </a:spcBef>
              <a:spcAft>
                <a:spcPts val="0"/>
              </a:spcAft>
              <a:buFont typeface="Arial" panose="020B0604020202020204" pitchFamily="34" charset="0"/>
              <a:buChar char="•"/>
              <a:defRPr/>
            </a:pPr>
            <a:r>
              <a:rPr lang="en-US" dirty="0"/>
              <a:t>Were there any indicators you were unable to extract/pull from your practice management/electronic health record system? </a:t>
            </a:r>
          </a:p>
          <a:p>
            <a:pPr marL="171450" indent="-171450" eaLnBrk="1" fontAlgn="auto" hangingPunct="1">
              <a:spcBef>
                <a:spcPts val="0"/>
              </a:spcBef>
              <a:spcAft>
                <a:spcPts val="0"/>
              </a:spcAft>
              <a:buFont typeface="Arial" panose="020B0604020202020204" pitchFamily="34" charset="0"/>
              <a:buChar char="•"/>
              <a:defRPr/>
            </a:pPr>
            <a:r>
              <a:rPr lang="en-US" dirty="0"/>
              <a:t>After reviewing your performance indicator data, develop a performance goal or plan on how you will improve in that particular indicator. </a:t>
            </a:r>
            <a:r>
              <a:rPr lang="en-US" i="1" dirty="0">
                <a:solidFill>
                  <a:srgbClr val="FFFF00"/>
                </a:solidFill>
              </a:rPr>
              <a:t>(Note: Depending on time, facilitators should encourage at least two to three sites to share their sample performance goals. Make sure that sites mention their baseline data, as well as their performance goals.) </a:t>
            </a:r>
          </a:p>
          <a:p>
            <a:pPr eaLnBrk="1" fontAlgn="auto" hangingPunct="1">
              <a:spcBef>
                <a:spcPts val="0"/>
              </a:spcBef>
              <a:spcAft>
                <a:spcPts val="0"/>
              </a:spcAft>
              <a:buFont typeface="Arial" panose="020B0604020202020204" pitchFamily="34" charset="0"/>
              <a:buNone/>
              <a:defRPr/>
            </a:pPr>
            <a:endParaRPr lang="en-US" dirty="0">
              <a:solidFill>
                <a:srgbClr val="FFFF00"/>
              </a:solidFill>
            </a:endParaRPr>
          </a:p>
        </p:txBody>
      </p:sp>
      <p:sp>
        <p:nvSpPr>
          <p:cNvPr id="65540" name="Slide Number Placeholder 3">
            <a:extLst>
              <a:ext uri="{FF2B5EF4-FFF2-40B4-BE49-F238E27FC236}">
                <a16:creationId xmlns:a16="http://schemas.microsoft.com/office/drawing/2014/main" id="{40410E44-1885-4A43-83C1-B87BC02258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5F96913-FABA-4871-9747-9E6286581A99}" type="slidenum">
              <a:rPr lang="en-US" altLang="en-US"/>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484A06A2-112A-40AE-928E-D2DCEFB983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EFF15D6-BC66-48F1-B91E-798C5A84B2A6}"/>
              </a:ext>
            </a:extLst>
          </p:cNvPr>
          <p:cNvSpPr>
            <a:spLocks noGrp="1"/>
          </p:cNvSpPr>
          <p:nvPr>
            <p:ph type="body" idx="1"/>
          </p:nvPr>
        </p:nvSpPr>
        <p:spPr/>
        <p:txBody>
          <a:bodyPr/>
          <a:lstStyle/>
          <a:p>
            <a:pPr eaLnBrk="1" hangingPunct="1">
              <a:defRPr/>
            </a:pPr>
            <a:r>
              <a:rPr lang="en-US" b="1" u="sng" dirty="0"/>
              <a:t>Facilitator Notes </a:t>
            </a:r>
          </a:p>
          <a:p>
            <a:pPr marL="171450" indent="-171450" eaLnBrk="1" hangingPunct="1">
              <a:buFont typeface="Arial" panose="020B0604020202020204" pitchFamily="34" charset="0"/>
              <a:buChar char="•"/>
              <a:defRPr/>
            </a:pPr>
            <a:r>
              <a:rPr lang="en-US" dirty="0"/>
              <a:t>The revenue and payer mix indicator tab enables you to document revenue on a monthly basis. You can document payer mix by visit and by revenue for different payer sources (uninsured/self-pay clients, Medicaid, and private insurance). </a:t>
            </a:r>
          </a:p>
        </p:txBody>
      </p:sp>
      <p:sp>
        <p:nvSpPr>
          <p:cNvPr id="67588" name="Slide Number Placeholder 3">
            <a:extLst>
              <a:ext uri="{FF2B5EF4-FFF2-40B4-BE49-F238E27FC236}">
                <a16:creationId xmlns:a16="http://schemas.microsoft.com/office/drawing/2014/main" id="{DC5E8C83-D4CF-491A-8E66-D3BB2E5D70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795BB2-D4C2-455E-B385-F71F55DC01D5}" type="slidenum">
              <a:rPr lang="en-US" altLang="en-US"/>
              <a:pPr>
                <a:spcBef>
                  <a:spcPct val="0"/>
                </a:spcBef>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853153B-9AAA-4AF8-A317-F16557CBB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959E990-A87A-476C-85A7-3D2527B34DB4}"/>
              </a:ext>
            </a:extLst>
          </p:cNvPr>
          <p:cNvSpPr>
            <a:spLocks noGrp="1"/>
          </p:cNvSpPr>
          <p:nvPr>
            <p:ph type="body" idx="1"/>
          </p:nvPr>
        </p:nvSpPr>
        <p:spPr/>
        <p:txBody>
          <a:bodyPr/>
          <a:lstStyle/>
          <a:p>
            <a:pPr eaLnBrk="1" hangingPunct="1">
              <a:defRPr/>
            </a:pPr>
            <a:r>
              <a:rPr lang="en-US" b="1" u="sng" dirty="0"/>
              <a:t>Facilitator Notes </a:t>
            </a:r>
          </a:p>
          <a:p>
            <a:pPr marL="171450" indent="-171450" eaLnBrk="1" hangingPunct="1">
              <a:buFont typeface="Arial" panose="020B0604020202020204" pitchFamily="34" charset="0"/>
              <a:buChar char="•"/>
              <a:defRPr/>
            </a:pPr>
            <a:r>
              <a:rPr lang="en-US" dirty="0"/>
              <a:t>The monthly charges tab in the performance report and improvement plan Excel spreadsheet enables you to document monthly charges—by payer source (uninsured/self-pay clients, Medicaid, and private insurance) as well as by total monthly charges and estimate charge per client. </a:t>
            </a:r>
          </a:p>
        </p:txBody>
      </p:sp>
      <p:sp>
        <p:nvSpPr>
          <p:cNvPr id="69636" name="Slide Number Placeholder 3">
            <a:extLst>
              <a:ext uri="{FF2B5EF4-FFF2-40B4-BE49-F238E27FC236}">
                <a16:creationId xmlns:a16="http://schemas.microsoft.com/office/drawing/2014/main" id="{D9D29985-ADFE-4F86-B110-3869DAB391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4D9B9F-8BED-48F3-BA39-17EB455F9559}" type="slidenum">
              <a:rPr lang="en-US" altLang="en-US"/>
              <a:pPr>
                <a:spcBef>
                  <a:spcPct val="0"/>
                </a:spcBef>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C535AE40-8E04-4FBB-A423-F4067ACDE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7E7B4E7-65F4-4085-895E-DAB5633F5657}"/>
              </a:ext>
            </a:extLst>
          </p:cNvPr>
          <p:cNvSpPr>
            <a:spLocks noGrp="1"/>
          </p:cNvSpPr>
          <p:nvPr>
            <p:ph type="body" idx="1"/>
          </p:nvPr>
        </p:nvSpPr>
        <p:spPr/>
        <p:txBody>
          <a:bodyPr/>
          <a:lstStyle/>
          <a:p>
            <a:pPr eaLnBrk="1" hangingPunct="1">
              <a:defRPr/>
            </a:pPr>
            <a:r>
              <a:rPr lang="en-US" b="1" u="sng" dirty="0"/>
              <a:t>Facilitator Notes </a:t>
            </a:r>
          </a:p>
          <a:p>
            <a:pPr marL="171450" indent="-171450" eaLnBrk="1" hangingPunct="1">
              <a:buFont typeface="Arial" panose="020B0604020202020204" pitchFamily="34" charset="0"/>
              <a:buChar char="•"/>
              <a:defRPr/>
            </a:pPr>
            <a:r>
              <a:rPr lang="en-US" dirty="0"/>
              <a:t>The claims denial rate tab enables you to document the number (and percentage) of denied claims. You can insert the different payers such, as Medicaid (including different Medicaid managed care organizations and different private insurance payers). Additionally, you can document denial reasons to identify the percentage of denied claims by common denial reasons. The tab lists a few common denial reasons, but you can add more.  </a:t>
            </a:r>
          </a:p>
        </p:txBody>
      </p:sp>
      <p:sp>
        <p:nvSpPr>
          <p:cNvPr id="71684" name="Slide Number Placeholder 3">
            <a:extLst>
              <a:ext uri="{FF2B5EF4-FFF2-40B4-BE49-F238E27FC236}">
                <a16:creationId xmlns:a16="http://schemas.microsoft.com/office/drawing/2014/main" id="{72AA5219-B611-432E-A7FA-6E61E5F5A9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0EB051-642F-464E-9E20-9116A3196452}" type="slidenum">
              <a:rPr lang="en-US" altLang="en-US"/>
              <a:pPr>
                <a:spcBef>
                  <a:spcPct val="0"/>
                </a:spcBef>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62FF204-6AB8-4B94-A656-7A7F6D7652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AB11A03-09B5-42C1-B325-D09A3CAD4D90}"/>
              </a:ext>
            </a:extLst>
          </p:cNvPr>
          <p:cNvSpPr>
            <a:spLocks noGrp="1"/>
          </p:cNvSpPr>
          <p:nvPr>
            <p:ph type="body" idx="1"/>
          </p:nvPr>
        </p:nvSpPr>
        <p:spPr/>
        <p:txBody>
          <a:bodyPr/>
          <a:lstStyle/>
          <a:p>
            <a:pPr eaLnBrk="1" hangingPunct="1">
              <a:defRPr/>
            </a:pPr>
            <a:r>
              <a:rPr lang="en-US" b="1" u="sng" dirty="0"/>
              <a:t>Facilitator Notes </a:t>
            </a:r>
          </a:p>
          <a:p>
            <a:pPr marL="171450" indent="-171450" eaLnBrk="1" hangingPunct="1">
              <a:buFont typeface="Arial" panose="020B0604020202020204" pitchFamily="34" charset="0"/>
              <a:buChar char="•"/>
              <a:defRPr/>
            </a:pPr>
            <a:r>
              <a:rPr lang="en-US" dirty="0"/>
              <a:t>The A/R aging tab in the performance report and improvement plan enables you to document the dollar amount and percentage of claims in different time buckets (0-30, 31-60, 61-90, 91-120, and over 121 days). The tab lists by site, but you can also use this to compare across different payers. A national benchmark for each time bucket is listed. </a:t>
            </a:r>
          </a:p>
        </p:txBody>
      </p:sp>
      <p:sp>
        <p:nvSpPr>
          <p:cNvPr id="73732" name="Slide Number Placeholder 3">
            <a:extLst>
              <a:ext uri="{FF2B5EF4-FFF2-40B4-BE49-F238E27FC236}">
                <a16:creationId xmlns:a16="http://schemas.microsoft.com/office/drawing/2014/main" id="{E5962003-99EE-4351-963F-A399A2428E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56DB65-0F40-4F66-AC9F-89496644275A}" type="slidenum">
              <a:rPr lang="en-US" altLang="en-US"/>
              <a:pPr>
                <a:spcBef>
                  <a:spcPct val="0"/>
                </a:spcBef>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BE4AC018-6F83-4E0F-8FEA-6C036CC5D7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A5E4C52-9ACA-4B07-A8C4-1AE550F86811}"/>
              </a:ext>
            </a:extLst>
          </p:cNvPr>
          <p:cNvSpPr>
            <a:spLocks noGrp="1"/>
          </p:cNvSpPr>
          <p:nvPr>
            <p:ph type="body" idx="1"/>
          </p:nvPr>
        </p:nvSpPr>
        <p:spPr/>
        <p:txBody>
          <a:bodyPr/>
          <a:lstStyle/>
          <a:p>
            <a:pPr eaLnBrk="1" hangingPunct="1">
              <a:defRPr/>
            </a:pPr>
            <a:r>
              <a:rPr lang="en-US" b="1" u="sng" dirty="0"/>
              <a:t>Facilitator Notes </a:t>
            </a:r>
          </a:p>
          <a:p>
            <a:pPr marL="171450" indent="-171450" eaLnBrk="1" hangingPunct="1">
              <a:buFont typeface="Arial" panose="020B0604020202020204" pitchFamily="34" charset="0"/>
              <a:buChar char="•"/>
              <a:defRPr/>
            </a:pPr>
            <a:r>
              <a:rPr lang="en-US" dirty="0"/>
              <a:t>Net collection rate is typically a retrospective analysis. You can look at collections for clients in different payer categories (uninsured/self-pay, private insurance, and Medicaid) as well as at total collections. </a:t>
            </a:r>
          </a:p>
        </p:txBody>
      </p:sp>
      <p:sp>
        <p:nvSpPr>
          <p:cNvPr id="75780" name="Slide Number Placeholder 3">
            <a:extLst>
              <a:ext uri="{FF2B5EF4-FFF2-40B4-BE49-F238E27FC236}">
                <a16:creationId xmlns:a16="http://schemas.microsoft.com/office/drawing/2014/main" id="{870ABD81-80F9-42ED-A325-B4B7D53E05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B09B00-5A2B-4DF3-868E-83C037ACC486}" type="slidenum">
              <a:rPr lang="en-US" altLang="en-US"/>
              <a:pPr>
                <a:spcBef>
                  <a:spcPct val="0"/>
                </a:spcBef>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B48F334-7054-46E3-9146-31B3B11F1E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5C620A3-BEE2-4F45-B252-99516964F858}"/>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dirty="0"/>
              <a:t>There are 4 objectives for today. By the end of today’s meeting you should be able to:</a:t>
            </a:r>
          </a:p>
          <a:p>
            <a:pPr marL="628650" lvl="1" indent="-171450" eaLnBrk="1" hangingPunct="1">
              <a:spcBef>
                <a:spcPts val="0"/>
              </a:spcBef>
              <a:spcAft>
                <a:spcPts val="0"/>
              </a:spcAft>
              <a:buFont typeface="Arial" panose="020B0604020202020204" pitchFamily="34" charset="0"/>
              <a:buChar char="•"/>
              <a:defRPr/>
            </a:pPr>
            <a:r>
              <a:rPr lang="en-US" dirty="0"/>
              <a:t>Define the best practice recommendations for financial management to increase revenue as outlined in the Financial Management Change Package</a:t>
            </a:r>
          </a:p>
          <a:p>
            <a:pPr marL="628650" lvl="1" indent="-171450" eaLnBrk="1" hangingPunct="1">
              <a:spcBef>
                <a:spcPts val="0"/>
              </a:spcBef>
              <a:spcAft>
                <a:spcPts val="0"/>
              </a:spcAft>
              <a:buFont typeface="Arial" panose="020B0604020202020204" pitchFamily="34" charset="0"/>
              <a:buChar char="•"/>
              <a:defRPr/>
            </a:pPr>
            <a:r>
              <a:rPr lang="en-US" dirty="0"/>
              <a:t>Describe one tool available to document and measure financial performance indicators</a:t>
            </a:r>
          </a:p>
          <a:p>
            <a:pPr marL="628650" lvl="1" indent="-171450" eaLnBrk="1" hangingPunct="1">
              <a:spcBef>
                <a:spcPts val="0"/>
              </a:spcBef>
              <a:spcAft>
                <a:spcPts val="0"/>
              </a:spcAft>
              <a:buFont typeface="Arial" panose="020B0604020202020204" pitchFamily="34" charset="0"/>
              <a:buChar char="•"/>
              <a:defRPr/>
            </a:pPr>
            <a:r>
              <a:rPr lang="en-US" dirty="0"/>
              <a:t>Describe one financial performance indicator that will impact revenue </a:t>
            </a:r>
          </a:p>
          <a:p>
            <a:pPr marL="628650" lvl="1" indent="-171450" eaLnBrk="1" hangingPunct="1">
              <a:spcBef>
                <a:spcPts val="0"/>
              </a:spcBef>
              <a:spcAft>
                <a:spcPts val="0"/>
              </a:spcAft>
              <a:buFont typeface="Arial" panose="020B0604020202020204" pitchFamily="34" charset="0"/>
              <a:buChar char="•"/>
              <a:defRPr/>
            </a:pPr>
            <a:r>
              <a:rPr lang="en-US" dirty="0"/>
              <a:t>Describe three strategies for improving performance on the financial management performance indicators</a:t>
            </a:r>
          </a:p>
          <a:p>
            <a:pPr eaLnBrk="1" fontAlgn="auto" hangingPunct="1">
              <a:spcBef>
                <a:spcPts val="0"/>
              </a:spcBef>
              <a:spcAft>
                <a:spcPts val="0"/>
              </a:spcAft>
              <a:defRPr/>
            </a:pPr>
            <a:endParaRPr lang="en-US" dirty="0"/>
          </a:p>
        </p:txBody>
      </p:sp>
      <p:sp>
        <p:nvSpPr>
          <p:cNvPr id="40964" name="Slide Number Placeholder 3">
            <a:extLst>
              <a:ext uri="{FF2B5EF4-FFF2-40B4-BE49-F238E27FC236}">
                <a16:creationId xmlns:a16="http://schemas.microsoft.com/office/drawing/2014/main" id="{25D0588E-CB45-4E6B-A222-2737A5FED5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DFB216-F1B1-4D8B-8431-DEE7AFF5C3F6}" type="slidenum">
              <a:rPr lang="en-US" altLang="en-US"/>
              <a:pPr>
                <a:spcBef>
                  <a:spcPct val="0"/>
                </a:spcBef>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56CF9C8-F5FD-47F1-B558-F61144E5CA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D8DC1BF-CF64-4A2E-A24A-A4D2B095C4E4}"/>
              </a:ext>
            </a:extLst>
          </p:cNvPr>
          <p:cNvSpPr>
            <a:spLocks noGrp="1" noChangeArrowheads="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There are several ways to set goals for these performance indicators. Some of them, such as denial rate, have clear industry benchmarks. </a:t>
            </a:r>
          </a:p>
          <a:p>
            <a:pPr marL="171450" indent="-171450" eaLnBrk="1" fontAlgn="auto" hangingPunct="1">
              <a:spcBef>
                <a:spcPts val="0"/>
              </a:spcBef>
              <a:spcAft>
                <a:spcPts val="0"/>
              </a:spcAft>
              <a:buFont typeface="Arial" panose="020B0604020202020204" pitchFamily="34" charset="0"/>
              <a:buChar char="•"/>
              <a:defRPr/>
            </a:pPr>
            <a:r>
              <a:rPr lang="en-US" dirty="0"/>
              <a:t>Another approach is to look at best practices in your network of sites. For example, you could identify which site has the lowest denial rate percentage and use that percentage as your goal for the other sites in your network. If you have one site, you could look at denial rates by providers instead. </a:t>
            </a:r>
          </a:p>
          <a:p>
            <a:pPr marL="171450" indent="-171450" eaLnBrk="1" fontAlgn="auto" hangingPunct="1">
              <a:spcBef>
                <a:spcPts val="0"/>
              </a:spcBef>
              <a:spcAft>
                <a:spcPts val="0"/>
              </a:spcAft>
              <a:buFont typeface="Arial" panose="020B0604020202020204" pitchFamily="34" charset="0"/>
              <a:buChar char="•"/>
              <a:defRPr/>
            </a:pPr>
            <a:r>
              <a:rPr lang="en-US" dirty="0"/>
              <a:t>Third, you can set goals based on historical experience such as when there is a change in staff or a new PM or EHR system; state information such as state percentages of Medicaid managed care enrollments; or peer data, such as denial rates for a specific payer across a Title X network. </a:t>
            </a:r>
          </a:p>
          <a:p>
            <a:pPr marL="171450" indent="-171450" eaLnBrk="1" fontAlgn="auto" hangingPunct="1">
              <a:spcBef>
                <a:spcPts val="0"/>
              </a:spcBef>
              <a:spcAft>
                <a:spcPts val="0"/>
              </a:spcAft>
              <a:buFont typeface="Arial" panose="020B0604020202020204" pitchFamily="34" charset="0"/>
              <a:buChar char="•"/>
              <a:defRPr/>
            </a:pPr>
            <a:r>
              <a:rPr lang="en-US" dirty="0"/>
              <a:t>Lastly, it is important to note that, regardless of the approach you take in setting performance indicator goals, these goals can be reset or incrementally adjusted as improvements are made. </a:t>
            </a:r>
          </a:p>
          <a:p>
            <a:pPr>
              <a:defRPr/>
            </a:pPr>
            <a:endParaRPr lang="en-US" altLang="en-US" dirty="0"/>
          </a:p>
        </p:txBody>
      </p:sp>
      <p:sp>
        <p:nvSpPr>
          <p:cNvPr id="77828" name="Slide Number Placeholder 3">
            <a:extLst>
              <a:ext uri="{FF2B5EF4-FFF2-40B4-BE49-F238E27FC236}">
                <a16:creationId xmlns:a16="http://schemas.microsoft.com/office/drawing/2014/main" id="{D674B367-042C-4920-A374-267B5C20F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B950EC1-EE4E-4EC4-A4D5-8F7BFA4A436F}" type="slidenum">
              <a:rPr lang="en-US" altLang="en-US"/>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2766FB1-FFF8-4138-AD67-55DEEA4B23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FA6DD91-256C-4137-8F49-50FBD514B4DD}"/>
              </a:ext>
            </a:extLst>
          </p:cNvPr>
          <p:cNvSpPr>
            <a:spLocks noGrp="1"/>
          </p:cNvSpPr>
          <p:nvPr>
            <p:ph type="body" idx="1"/>
          </p:nvPr>
        </p:nvSpPr>
        <p:spPr/>
        <p:txBody>
          <a:bodyPr/>
          <a:lstStyle/>
          <a:p>
            <a:pPr eaLnBrk="1" hangingPunct="1">
              <a:spcBef>
                <a:spcPts val="0"/>
              </a:spcBef>
              <a:spcAft>
                <a:spcPts val="0"/>
              </a:spcAft>
              <a:defRPr/>
            </a:pPr>
            <a:r>
              <a:rPr lang="en-US" b="1" u="sng" dirty="0"/>
              <a:t>Facilitator Notes</a:t>
            </a:r>
          </a:p>
          <a:p>
            <a:pPr marL="171450" indent="-171450" eaLnBrk="1" hangingPunct="1">
              <a:buFont typeface="Arial" panose="020B0604020202020204" pitchFamily="34" charset="0"/>
              <a:buChar char="•"/>
              <a:defRPr/>
            </a:pPr>
            <a:r>
              <a:rPr lang="en-US" dirty="0"/>
              <a:t>We hope you are feeling excited about possible improvements you can make at your site. QI is a team effort. In order to approach systems changes, you will need a team that represents all aspects of the system.</a:t>
            </a:r>
          </a:p>
          <a:p>
            <a:pPr marL="171450" indent="-171450" eaLnBrk="1" hangingPunct="1">
              <a:buFont typeface="Arial" panose="020B0604020202020204" pitchFamily="34" charset="0"/>
              <a:buChar char="•"/>
              <a:defRPr/>
            </a:pPr>
            <a:r>
              <a:rPr lang="en-US" dirty="0"/>
              <a:t>A good QI team is diverse—and should include representation of staff from clinical, administrative/clinic management, billing and finance, front desk, etc. </a:t>
            </a:r>
          </a:p>
          <a:p>
            <a:pPr marL="171450" indent="-171450" eaLnBrk="1" hangingPunct="1">
              <a:buFont typeface="Arial" panose="020B0604020202020204" pitchFamily="34" charset="0"/>
              <a:buChar char="•"/>
              <a:defRPr/>
            </a:pPr>
            <a:r>
              <a:rPr lang="en-US" dirty="0"/>
              <a:t>Members of your QI team may vary depending on the specific financial management QI initiative. </a:t>
            </a:r>
          </a:p>
          <a:p>
            <a:pPr marL="171450" indent="-171450" eaLnBrk="1" hangingPunct="1">
              <a:buFont typeface="Arial" panose="020B0604020202020204" pitchFamily="34" charset="0"/>
              <a:buChar char="•"/>
              <a:defRPr/>
            </a:pPr>
            <a:r>
              <a:rPr lang="en-US" dirty="0"/>
              <a:t>Think about who is on your QI team and who else you want or must have on the team. Make sure to get the necessary team involved as early as you can in your QI initiative. </a:t>
            </a:r>
          </a:p>
        </p:txBody>
      </p:sp>
      <p:sp>
        <p:nvSpPr>
          <p:cNvPr id="79876" name="Slide Number Placeholder 3">
            <a:extLst>
              <a:ext uri="{FF2B5EF4-FFF2-40B4-BE49-F238E27FC236}">
                <a16:creationId xmlns:a16="http://schemas.microsoft.com/office/drawing/2014/main" id="{1CDDEA49-D7E6-4534-920C-F2401F0F6F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605029-4A0B-46FA-B458-6BC6C7FC3B76}" type="slidenum">
              <a:rPr lang="en-US" altLang="en-US"/>
              <a:pPr>
                <a:spcBef>
                  <a:spcPct val="0"/>
                </a:spcBef>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D1FD004F-A4F2-43E6-B20D-5819974585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689EB18-2BA2-4400-889F-677B23323CFF}"/>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Next steps should include:</a:t>
            </a:r>
          </a:p>
          <a:p>
            <a:pPr marL="628650" lvl="1" indent="-171450" eaLnBrk="1" fontAlgn="auto" hangingPunct="1">
              <a:spcBef>
                <a:spcPts val="0"/>
              </a:spcBef>
              <a:spcAft>
                <a:spcPts val="0"/>
              </a:spcAft>
              <a:buFont typeface="Arial" panose="020B0604020202020204" pitchFamily="34" charset="0"/>
              <a:buChar char="•"/>
              <a:defRPr/>
            </a:pPr>
            <a:r>
              <a:rPr lang="en-US" dirty="0"/>
              <a:t>Designate regular meeting time for QI team </a:t>
            </a:r>
          </a:p>
          <a:p>
            <a:pPr marL="628650" lvl="1" indent="-171450" eaLnBrk="1" fontAlgn="auto" hangingPunct="1">
              <a:spcBef>
                <a:spcPts val="0"/>
              </a:spcBef>
              <a:spcAft>
                <a:spcPts val="0"/>
              </a:spcAft>
              <a:buFont typeface="Arial" panose="020B0604020202020204" pitchFamily="34" charset="0"/>
              <a:buChar char="•"/>
              <a:defRPr/>
            </a:pPr>
            <a:r>
              <a:rPr lang="en-US" dirty="0"/>
              <a:t>Identify when future sessions will take place and who needs to be there</a:t>
            </a:r>
          </a:p>
          <a:p>
            <a:pPr marL="628650" lvl="1" indent="-171450" eaLnBrk="1" fontAlgn="auto" hangingPunct="1">
              <a:spcBef>
                <a:spcPts val="0"/>
              </a:spcBef>
              <a:spcAft>
                <a:spcPts val="0"/>
              </a:spcAft>
              <a:buFont typeface="Arial" panose="020B0604020202020204" pitchFamily="34" charset="0"/>
              <a:buChar char="•"/>
              <a:defRPr/>
            </a:pPr>
            <a:r>
              <a:rPr lang="en-US" dirty="0"/>
              <a:t>Designate staff member to provide data on a regular basis (e.g., monthly)</a:t>
            </a:r>
          </a:p>
          <a:p>
            <a:pPr marL="628650" lvl="1" indent="-171450" eaLnBrk="1" fontAlgn="auto" hangingPunct="1">
              <a:spcBef>
                <a:spcPts val="0"/>
              </a:spcBef>
              <a:spcAft>
                <a:spcPts val="0"/>
              </a:spcAft>
              <a:buFont typeface="Arial" panose="020B0604020202020204" pitchFamily="34" charset="0"/>
              <a:buChar char="•"/>
              <a:defRPr/>
            </a:pPr>
            <a:r>
              <a:rPr lang="en-US" dirty="0"/>
              <a:t>Designate meeting time for developing a site-level improvement plan. </a:t>
            </a:r>
            <a:r>
              <a:rPr lang="en-US" i="1" dirty="0"/>
              <a:t>(Note to facilitators: The discussion guide, Develop a Site-level Improvement Plan, was designed to follow this session.)</a:t>
            </a:r>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r>
              <a:rPr lang="en-US" b="1" u="sng" dirty="0"/>
              <a:t>Discuss</a:t>
            </a:r>
          </a:p>
          <a:p>
            <a:pPr marL="171450" indent="-171450" eaLnBrk="1" fontAlgn="auto" hangingPunct="1">
              <a:spcBef>
                <a:spcPts val="0"/>
              </a:spcBef>
              <a:spcAft>
                <a:spcPts val="0"/>
              </a:spcAft>
              <a:buFont typeface="Arial" panose="020B0604020202020204" pitchFamily="34" charset="0"/>
              <a:buChar char="•"/>
              <a:defRPr/>
            </a:pPr>
            <a:r>
              <a:rPr lang="en-US" dirty="0"/>
              <a:t>What are other next steps you will take in addition to what is listed here?</a:t>
            </a:r>
          </a:p>
          <a:p>
            <a:pPr marL="171450" indent="-171450" eaLnBrk="1" fontAlgn="auto" hangingPunct="1">
              <a:spcBef>
                <a:spcPts val="0"/>
              </a:spcBef>
              <a:spcAft>
                <a:spcPts val="0"/>
              </a:spcAft>
              <a:buFont typeface="Arial" panose="020B0604020202020204" pitchFamily="34" charset="0"/>
              <a:buChar char="•"/>
              <a:defRPr/>
            </a:pPr>
            <a:r>
              <a:rPr lang="en-US" dirty="0"/>
              <a:t>When will your QI team meet next?</a:t>
            </a:r>
          </a:p>
          <a:p>
            <a:pPr eaLnBrk="1" fontAlgn="auto" hangingPunct="1">
              <a:spcBef>
                <a:spcPts val="0"/>
              </a:spcBef>
              <a:spcAft>
                <a:spcPts val="0"/>
              </a:spcAft>
              <a:buFont typeface="Arial" panose="020B0604020202020204" pitchFamily="34" charset="0"/>
              <a:buNone/>
              <a:defRPr/>
            </a:pPr>
            <a:endParaRPr lang="en-US" dirty="0"/>
          </a:p>
        </p:txBody>
      </p:sp>
      <p:sp>
        <p:nvSpPr>
          <p:cNvPr id="81924" name="Slide Number Placeholder 3">
            <a:extLst>
              <a:ext uri="{FF2B5EF4-FFF2-40B4-BE49-F238E27FC236}">
                <a16:creationId xmlns:a16="http://schemas.microsoft.com/office/drawing/2014/main" id="{99EC0CD7-8F32-4FFB-BB0D-22E1908DF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A9174-AA7B-4B29-A2E8-4B1D1461D7D1}" type="slidenum">
              <a:rPr lang="en-US" altLang="en-US"/>
              <a:pPr>
                <a:spcBef>
                  <a:spcPct val="0"/>
                </a:spcBef>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27BB08F-283D-47A4-9CE9-E4ED83BA5F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92E9955-BF38-4B49-8769-E3136E2764FB}"/>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1" u="sng" dirty="0"/>
              <a:t>Discuss (if time allows)</a:t>
            </a:r>
          </a:p>
          <a:p>
            <a:pPr marL="171450" indent="-171450" eaLnBrk="1" fontAlgn="auto" hangingPunct="1">
              <a:spcBef>
                <a:spcPts val="0"/>
              </a:spcBef>
              <a:spcAft>
                <a:spcPts val="0"/>
              </a:spcAft>
              <a:buFont typeface="Arial" panose="020B0604020202020204" pitchFamily="34" charset="0"/>
              <a:buChar char="•"/>
              <a:defRPr/>
            </a:pPr>
            <a:r>
              <a:rPr lang="en-US" dirty="0"/>
              <a:t>What other questions do you have for each other before we end? Are there other issues or challenges that we haven’t discussed yet?</a:t>
            </a:r>
          </a:p>
          <a:p>
            <a:pPr marL="171450" indent="-171450" eaLnBrk="1" fontAlgn="auto" hangingPunct="1">
              <a:spcBef>
                <a:spcPts val="0"/>
              </a:spcBef>
              <a:spcAft>
                <a:spcPts val="0"/>
              </a:spcAft>
              <a:buFont typeface="Arial" panose="020B0604020202020204" pitchFamily="34" charset="0"/>
              <a:buChar char="•"/>
              <a:defRPr/>
            </a:pPr>
            <a:r>
              <a:rPr lang="en-US" dirty="0"/>
              <a:t>Before we leave, what is one thing you will take away from today’s discussion? </a:t>
            </a:r>
            <a:r>
              <a:rPr lang="en-US" i="1" dirty="0"/>
              <a:t>(Note to facilitators: Consider round robin sharing or ask a couple of participants to share.)</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83972" name="Slide Number Placeholder 3">
            <a:extLst>
              <a:ext uri="{FF2B5EF4-FFF2-40B4-BE49-F238E27FC236}">
                <a16:creationId xmlns:a16="http://schemas.microsoft.com/office/drawing/2014/main" id="{CF30C23B-484F-4669-B011-D2F38E9526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A06FA3-794D-47E5-A1AE-5A90C35D0BB6}" type="slidenum">
              <a:rPr lang="en-US" altLang="en-US"/>
              <a:pPr>
                <a:spcBef>
                  <a:spcPct val="0"/>
                </a:spcBef>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B89833E-12D2-4DE4-ABAC-F147196D1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68AEEE4-121A-40E2-BA26-0E2E98B4E08B}"/>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Thank you for participating in today’s discussion!</a:t>
            </a:r>
          </a:p>
          <a:p>
            <a:pPr marL="171450" indent="-171450" eaLnBrk="1" fontAlgn="auto" hangingPunct="1">
              <a:spcBef>
                <a:spcPts val="0"/>
              </a:spcBef>
              <a:spcAft>
                <a:spcPts val="0"/>
              </a:spcAft>
              <a:buFont typeface="Arial" panose="020B0604020202020204" pitchFamily="34" charset="0"/>
              <a:buChar char="•"/>
              <a:defRPr/>
            </a:pPr>
            <a:r>
              <a:rPr lang="en-US" dirty="0"/>
              <a:t>If applicable, you can contact me at:_________</a:t>
            </a:r>
          </a:p>
          <a:p>
            <a:pPr eaLnBrk="1" fontAlgn="auto" hangingPunct="1">
              <a:spcBef>
                <a:spcPts val="0"/>
              </a:spcBef>
              <a:spcAft>
                <a:spcPts val="0"/>
              </a:spcAft>
              <a:buFont typeface="Arial" panose="020B0604020202020204" pitchFamily="34" charset="0"/>
              <a:buNone/>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You can also always contact the Family Planning National Training Center (fpntc@jsi.com) with questions/comments.</a:t>
            </a:r>
          </a:p>
        </p:txBody>
      </p:sp>
      <p:sp>
        <p:nvSpPr>
          <p:cNvPr id="86020" name="Slide Number Placeholder 3">
            <a:extLst>
              <a:ext uri="{FF2B5EF4-FFF2-40B4-BE49-F238E27FC236}">
                <a16:creationId xmlns:a16="http://schemas.microsoft.com/office/drawing/2014/main" id="{ED51E1EB-D2B9-411B-8C99-E2F980B5E9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14B081-4399-4462-8BEE-220DB73C6E55}" type="slidenum">
              <a:rPr lang="en-US" altLang="en-US"/>
              <a:pPr>
                <a:spcBef>
                  <a:spcPct val="0"/>
                </a:spcBef>
              </a:pPr>
              <a:t>24</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53491A6-D281-4F89-8ABD-7C0B4D3003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6B358C1-DF0D-4132-B643-263AC5433BF5}"/>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b="1" u="sng" dirty="0"/>
              <a:t>Facilitator Notes</a:t>
            </a:r>
          </a:p>
          <a:p>
            <a:pPr marL="171450" indent="-171450">
              <a:buFont typeface="Arial" panose="020B0604020202020204" pitchFamily="34" charset="0"/>
              <a:buChar char="•"/>
              <a:defRPr/>
            </a:pPr>
            <a:r>
              <a:rPr lang="en-US" altLang="en-US" dirty="0"/>
              <a:t>Before we jump into the </a:t>
            </a:r>
            <a:r>
              <a:rPr lang="en-US" altLang="en-US" i="1" dirty="0">
                <a:solidFill>
                  <a:srgbClr val="FF0000"/>
                </a:solidFill>
              </a:rPr>
              <a:t>Financial Management Change Package</a:t>
            </a:r>
            <a:r>
              <a:rPr lang="en-US" altLang="en-US" dirty="0"/>
              <a:t>, let’s take a step back and talk about why we should focus on financial management and why it is important to your family planning setting. Let’s start with defining financial management. When we say financial management, we define this as planning, directing, monitoring, organizing, and controlling an agency’s monetary resources and for clinics, this is service revenue.</a:t>
            </a:r>
            <a:r>
              <a:rPr lang="en-US" altLang="en-US" b="1" i="1" dirty="0">
                <a:solidFill>
                  <a:srgbClr val="FF0000"/>
                </a:solidFill>
              </a:rPr>
              <a:t>  </a:t>
            </a:r>
          </a:p>
          <a:p>
            <a:pPr marL="171450" indent="-171450">
              <a:buFont typeface="Arial" panose="020B0604020202020204" pitchFamily="34" charset="0"/>
              <a:buChar char="•"/>
              <a:defRPr/>
            </a:pPr>
            <a:r>
              <a:rPr lang="en-US" altLang="en-US" dirty="0"/>
              <a:t>When we focus on financial data, we can assess the financial health of our individual family planning agencies. Ultimately, when we focus on our financial health as an organization, it can enable us to serve more women and men in need of family planning. Looking at your agency’s financial health as an organization can impact the ability to expand the number of clinics/sites, remaining viable in this market, adding hours, and adding services. It all takes money and planning. </a:t>
            </a:r>
          </a:p>
        </p:txBody>
      </p:sp>
      <p:sp>
        <p:nvSpPr>
          <p:cNvPr id="43012" name="Slide Number Placeholder 3">
            <a:extLst>
              <a:ext uri="{FF2B5EF4-FFF2-40B4-BE49-F238E27FC236}">
                <a16:creationId xmlns:a16="http://schemas.microsoft.com/office/drawing/2014/main" id="{277DC1F2-C23B-4DCF-837D-E78CFA6979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4D71AFE-9203-422E-99BE-0B7178F82B61}"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53E33AA-17B4-4C5A-961C-E549BAD717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7ED44AC-7C03-416B-8EF0-9A0903F6105B}"/>
              </a:ext>
            </a:extLst>
          </p:cNvPr>
          <p:cNvSpPr>
            <a:spLocks noGrp="1"/>
          </p:cNvSpPr>
          <p:nvPr>
            <p:ph type="body" idx="1"/>
          </p:nvPr>
        </p:nvSpPr>
        <p:spPr/>
        <p:txBody>
          <a:bodyPr/>
          <a:lstStyle/>
          <a:p>
            <a:pPr>
              <a:defRPr/>
            </a:pPr>
            <a:r>
              <a:rPr lang="en-US" altLang="en-US" b="1" u="sng" dirty="0"/>
              <a:t>Facilitator Notes</a:t>
            </a:r>
          </a:p>
          <a:p>
            <a:pPr marL="171450" indent="-171450">
              <a:buFont typeface="Arial" panose="020B0604020202020204" pitchFamily="34" charset="0"/>
              <a:buChar char="•"/>
              <a:defRPr/>
            </a:pPr>
            <a:r>
              <a:rPr lang="en-US" altLang="en-US" dirty="0"/>
              <a:t>Financial management, as it pertains to clinic staff and managers, mostly refers to optimizing revenue and monitoring of related financial objectives.</a:t>
            </a:r>
          </a:p>
          <a:p>
            <a:pPr marL="171450" indent="-171450">
              <a:buFont typeface="Arial" panose="020B0604020202020204" pitchFamily="34" charset="0"/>
              <a:buChar char="•"/>
              <a:defRPr/>
            </a:pPr>
            <a:r>
              <a:rPr lang="en-US" altLang="en-US" dirty="0"/>
              <a:t>Clinic revenue is impacted by all clinic staff. Their day-to-day activities and processes directly affect revenue. </a:t>
            </a:r>
          </a:p>
          <a:p>
            <a:pPr marL="628650" lvl="1" indent="-171450">
              <a:buFont typeface="Arial" panose="020B0604020202020204" pitchFamily="34" charset="0"/>
              <a:buChar char="•"/>
              <a:defRPr/>
            </a:pPr>
            <a:r>
              <a:rPr lang="en-US" altLang="en-US" dirty="0"/>
              <a:t>Simply put, more clients equal more revenue. Scheduling more clients (a function of front desk staff) and seeing more clients (a function of clinical services providers) increases charges, and if receivables are managed well, will increase revenue too. </a:t>
            </a:r>
          </a:p>
          <a:p>
            <a:pPr marL="628650" lvl="1" indent="-171450">
              <a:buFont typeface="Arial" panose="020B0604020202020204" pitchFamily="34" charset="0"/>
              <a:buChar char="•"/>
              <a:defRPr/>
            </a:pPr>
            <a:r>
              <a:rPr lang="en-US" altLang="en-US" dirty="0"/>
              <a:t>Ensuring accurate capture of third party payer information at the front desk will affect payer mix, and increase revenue, as third-party payer reimbursement is almost always more than an uninsured/self-pay client. If mistakes are made, insurance coverage isn’t captured and as a result, revenue is decreased.  </a:t>
            </a:r>
          </a:p>
          <a:p>
            <a:pPr marL="171450" indent="-171450">
              <a:buFont typeface="Arial" panose="020B0604020202020204" pitchFamily="34" charset="0"/>
              <a:buChar char="•"/>
              <a:defRPr/>
            </a:pPr>
            <a:r>
              <a:rPr lang="en-US" altLang="en-US" dirty="0"/>
              <a:t>It is recommended that clinic staff measure and monitor financial indicators using a monthly key indicator report, or financial dashboard. By reviewing data that measure the financial results of a given activity or process (or activities/processes), a team can identify areas in which the clinic is performing well, along with areas in which performance can be improved.</a:t>
            </a:r>
          </a:p>
          <a:p>
            <a:pPr marL="628650" lvl="1" indent="-171450">
              <a:buFont typeface="Arial" panose="020B0604020202020204" pitchFamily="34" charset="0"/>
              <a:buChar char="•"/>
              <a:defRPr/>
            </a:pPr>
            <a:r>
              <a:rPr lang="en-US" altLang="en-US" dirty="0"/>
              <a:t>Measuring and managing financial indicator data enables clinic staff to make focused, targeted improvements to areas that can improve revenue stream. Sharing these data with all clinic staff is important for buy-in to identify and/or implement targeted improvements. </a:t>
            </a:r>
          </a:p>
          <a:p>
            <a:pPr marL="628650" lvl="1" indent="-171450">
              <a:buFont typeface="Arial" panose="020B0604020202020204" pitchFamily="34" charset="0"/>
              <a:buChar char="•"/>
              <a:defRPr/>
            </a:pPr>
            <a:r>
              <a:rPr lang="en-US" altLang="en-US" dirty="0"/>
              <a:t>The revenue cycle management process consists of many steps and moving parts. When we focus on one step, we can measure those particular processes, workflows, and/or data in order to make improvements and then manage financial data. </a:t>
            </a:r>
          </a:p>
          <a:p>
            <a:pPr marL="628650" lvl="1" indent="-171450">
              <a:buFont typeface="Arial" panose="020B0604020202020204" pitchFamily="34" charset="0"/>
              <a:buChar char="•"/>
              <a:defRPr/>
            </a:pPr>
            <a:endParaRPr lang="en-US" altLang="en-US" dirty="0"/>
          </a:p>
          <a:p>
            <a:pPr>
              <a:defRPr/>
            </a:pPr>
            <a:endParaRPr lang="en-US" altLang="en-US" dirty="0"/>
          </a:p>
        </p:txBody>
      </p:sp>
      <p:sp>
        <p:nvSpPr>
          <p:cNvPr id="45060" name="Slide Number Placeholder 3">
            <a:extLst>
              <a:ext uri="{FF2B5EF4-FFF2-40B4-BE49-F238E27FC236}">
                <a16:creationId xmlns:a16="http://schemas.microsoft.com/office/drawing/2014/main" id="{2BBB4435-6A99-47DA-BC56-96C6496FD5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279A2F4-0228-4DD8-90D5-FBDC2F30FD6D}" type="slidenum">
              <a:rPr lang="en-US" altLang="en-US"/>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C8184F6-1FFA-4021-B937-45DA97CA7B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50EBCE-CD61-45AF-8C20-6A4732D32C6D}"/>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The Financial Management Change Package was developed by the Family Planning National Training Center. It is a compendium of financial management recommendations to support Title X grantees and their networks of sub-recipient and service sites in improving revenue. This package can be used by sites to:</a:t>
            </a:r>
          </a:p>
          <a:p>
            <a:pPr marL="628650" lvl="1" indent="-171450" eaLnBrk="1" fontAlgn="auto" hangingPunct="1">
              <a:spcBef>
                <a:spcPts val="0"/>
              </a:spcBef>
              <a:spcAft>
                <a:spcPts val="0"/>
              </a:spcAft>
              <a:buFont typeface="Arial" panose="020B0604020202020204" pitchFamily="34" charset="0"/>
              <a:buChar char="•"/>
              <a:defRPr/>
            </a:pPr>
            <a:r>
              <a:rPr lang="en-US" dirty="0"/>
              <a:t>Increase awareness of best practice strategies </a:t>
            </a:r>
          </a:p>
          <a:p>
            <a:pPr marL="628650" lvl="1" indent="-171450" eaLnBrk="1" fontAlgn="auto" hangingPunct="1">
              <a:spcBef>
                <a:spcPts val="0"/>
              </a:spcBef>
              <a:spcAft>
                <a:spcPts val="0"/>
              </a:spcAft>
              <a:buFont typeface="Arial" panose="020B0604020202020204" pitchFamily="34" charset="0"/>
              <a:buChar char="•"/>
              <a:defRPr/>
            </a:pPr>
            <a:r>
              <a:rPr lang="en-US" dirty="0"/>
              <a:t>Select high-impact strategies to implement</a:t>
            </a:r>
          </a:p>
          <a:p>
            <a:pPr marL="628650" lvl="1" indent="-171450" eaLnBrk="1" fontAlgn="auto" hangingPunct="1">
              <a:spcBef>
                <a:spcPts val="0"/>
              </a:spcBef>
              <a:spcAft>
                <a:spcPts val="0"/>
              </a:spcAft>
              <a:buFont typeface="Arial" panose="020B0604020202020204" pitchFamily="34" charset="0"/>
              <a:buChar char="•"/>
              <a:defRPr/>
            </a:pPr>
            <a:r>
              <a:rPr lang="en-US" dirty="0"/>
              <a:t>Identify key financial indicators with the largest impact </a:t>
            </a:r>
          </a:p>
          <a:p>
            <a:pPr marL="628650" lvl="1" indent="-171450" eaLnBrk="1" fontAlgn="auto" hangingPunct="1">
              <a:spcBef>
                <a:spcPts val="0"/>
              </a:spcBef>
              <a:spcAft>
                <a:spcPts val="0"/>
              </a:spcAft>
              <a:buFont typeface="Arial" panose="020B0604020202020204" pitchFamily="34" charset="0"/>
              <a:buChar char="•"/>
              <a:defRPr/>
            </a:pPr>
            <a:r>
              <a:rPr lang="en-US" dirty="0"/>
              <a:t>Assess the impact of implemented changes </a:t>
            </a:r>
          </a:p>
        </p:txBody>
      </p:sp>
      <p:sp>
        <p:nvSpPr>
          <p:cNvPr id="47108" name="Slide Number Placeholder 3">
            <a:extLst>
              <a:ext uri="{FF2B5EF4-FFF2-40B4-BE49-F238E27FC236}">
                <a16:creationId xmlns:a16="http://schemas.microsoft.com/office/drawing/2014/main" id="{B0C75C87-7361-43D2-BD5A-54A7202968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1E9107-AF3A-432B-9EBD-1A828F240DC0}" type="slidenum">
              <a:rPr lang="en-US" altLang="en-US"/>
              <a:pPr>
                <a:spcBef>
                  <a:spcPct val="0"/>
                </a:spcBef>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4BEE6F0-800F-4CEC-A779-C0C3EA7537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5C77AF5-56BF-40D3-AF66-164FBA211406}"/>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This change package outlines three best practice recommendations for increasing revenue. They are:</a:t>
            </a:r>
          </a:p>
          <a:p>
            <a:pPr marL="628650" lvl="1" indent="-171450" eaLnBrk="1" fontAlgn="auto" hangingPunct="1">
              <a:spcBef>
                <a:spcPts val="0"/>
              </a:spcBef>
              <a:spcAft>
                <a:spcPts val="0"/>
              </a:spcAft>
              <a:buFont typeface="Arial" panose="020B0604020202020204" pitchFamily="34" charset="0"/>
              <a:buChar char="•"/>
              <a:defRPr/>
            </a:pPr>
            <a:r>
              <a:rPr lang="en-US" dirty="0"/>
              <a:t>Bill the correct payer and optimal amount. This best practice includes ensuring the correct slide or discount for clients, assuring accurate gathering of third party payer (TPP) information. </a:t>
            </a:r>
          </a:p>
          <a:p>
            <a:pPr marL="628650" lvl="1" indent="-171450" eaLnBrk="1" fontAlgn="auto" hangingPunct="1">
              <a:spcBef>
                <a:spcPts val="0"/>
              </a:spcBef>
              <a:spcAft>
                <a:spcPts val="0"/>
              </a:spcAft>
              <a:buFont typeface="Arial" panose="020B0604020202020204" pitchFamily="34" charset="0"/>
              <a:buChar char="•"/>
              <a:defRPr/>
            </a:pPr>
            <a:r>
              <a:rPr lang="en-US" dirty="0"/>
              <a:t>Monitor and manage patient fee collections. This best practice includes collecting fees from uninsured clients at the time of visit as well as assuring correct slide and collection of insured clients’ copays, deductibles, and coinsurances.</a:t>
            </a:r>
          </a:p>
          <a:p>
            <a:pPr marL="628650" lvl="1" indent="-171450" eaLnBrk="1" fontAlgn="auto" hangingPunct="1">
              <a:spcBef>
                <a:spcPts val="0"/>
              </a:spcBef>
              <a:spcAft>
                <a:spcPts val="0"/>
              </a:spcAft>
              <a:buFont typeface="Arial" panose="020B0604020202020204" pitchFamily="34" charset="0"/>
              <a:buChar char="•"/>
              <a:defRPr/>
            </a:pPr>
            <a:r>
              <a:rPr lang="en-US" dirty="0"/>
              <a:t>Monitor and manage payments from TPPs. This best practices focuses on assuring account receivables (A/R) and denials are efficiently managed.</a:t>
            </a:r>
            <a:r>
              <a:rPr lang="en-US" dirty="0">
                <a:solidFill>
                  <a:schemeClr val="accent6"/>
                </a:solidFill>
              </a:rPr>
              <a:t> </a:t>
            </a: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This change package also includes a rationale for each recommendation, as well as specific strategies related to each recommendation. We’ll take a closer look at these strategies now. </a:t>
            </a:r>
            <a:r>
              <a:rPr lang="en-US" i="1" dirty="0"/>
              <a:t>(Note to facilitators: For more discussion on these topics, see related discussion guides for each best practice.) </a:t>
            </a:r>
          </a:p>
        </p:txBody>
      </p:sp>
      <p:sp>
        <p:nvSpPr>
          <p:cNvPr id="49156" name="Slide Number Placeholder 3">
            <a:extLst>
              <a:ext uri="{FF2B5EF4-FFF2-40B4-BE49-F238E27FC236}">
                <a16:creationId xmlns:a16="http://schemas.microsoft.com/office/drawing/2014/main" id="{80676F71-AA33-4107-90D0-213AC3357E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73FEF7-D978-4F27-840D-E0F4D56EF8C3}" type="slidenum">
              <a:rPr lang="en-US" altLang="en-US"/>
              <a:pPr>
                <a:spcBef>
                  <a:spcPct val="0"/>
                </a:spcBef>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55529C8-3CA7-42E8-900D-E8E26222C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26DCF9F-154E-41CE-8A43-33836B50CBC1}"/>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eaLnBrk="1" fontAlgn="auto" hangingPunct="1">
              <a:spcBef>
                <a:spcPts val="0"/>
              </a:spcBef>
              <a:spcAft>
                <a:spcPts val="0"/>
              </a:spcAft>
              <a:buFont typeface="Arial" panose="020B0604020202020204" pitchFamily="34" charset="0"/>
              <a:buNone/>
              <a:defRPr/>
            </a:pPr>
            <a:r>
              <a:rPr lang="en-US" dirty="0"/>
              <a:t>Best Practice 1 is to bill the correct payer and optimal amount. This means making sure that your agency is billing the right payer for each client and when you do this, that you are billing the optimal amount for the services provided. The strategies for this best practice were developed for the grantee level, but you can also implement them in your setting. </a:t>
            </a:r>
          </a:p>
          <a:p>
            <a:pPr marL="171450" indent="-171450" eaLnBrk="1" fontAlgn="auto" hangingPunct="1">
              <a:spcBef>
                <a:spcPts val="0"/>
              </a:spcBef>
              <a:spcAft>
                <a:spcPts val="0"/>
              </a:spcAft>
              <a:buFont typeface="Arial" panose="020B0604020202020204" pitchFamily="34" charset="0"/>
              <a:buChar char="•"/>
              <a:defRPr/>
            </a:pPr>
            <a:r>
              <a:rPr lang="en-US" dirty="0"/>
              <a:t>The first strategy is to develop and/or update policies and procedures to ensure they are accurate and efficient. Once you have developed or updated policies and procedures, you may need to provide training to your staff to ensure they are followed. For example, you may want to assess your front-end procedures—including scheduling, collection/electronic verification of insurance information, and family size and income information. Ensure policies/procedures reflect guidance in the 2021 final rule. </a:t>
            </a:r>
          </a:p>
          <a:p>
            <a:pPr marL="171450" indent="-171450" eaLnBrk="1" fontAlgn="auto" hangingPunct="1">
              <a:spcBef>
                <a:spcPts val="0"/>
              </a:spcBef>
              <a:spcAft>
                <a:spcPts val="0"/>
              </a:spcAft>
              <a:buFont typeface="Arial" panose="020B0604020202020204" pitchFamily="34" charset="0"/>
              <a:buChar char="•"/>
              <a:defRPr/>
            </a:pPr>
            <a:r>
              <a:rPr lang="en-US" dirty="0"/>
              <a:t>It is recommended that sites complete an annual cost analysis. It is important to compare the costs of your services to your current fee schedule and TPP contractual rates. Data can also be used to assess the need to modify expenses or services. </a:t>
            </a:r>
          </a:p>
          <a:p>
            <a:pPr marL="171450" indent="-171450" eaLnBrk="1" fontAlgn="auto" hangingPunct="1">
              <a:spcBef>
                <a:spcPts val="0"/>
              </a:spcBef>
              <a:spcAft>
                <a:spcPts val="0"/>
              </a:spcAft>
              <a:buFont typeface="Arial" panose="020B0604020202020204" pitchFamily="34" charset="0"/>
              <a:buChar char="•"/>
              <a:defRPr/>
            </a:pPr>
            <a:r>
              <a:rPr lang="en-US" dirty="0"/>
              <a:t>Capturing client data at the front end assures that, when appropriate, a TPP can be billed, as you can capture more revenue from a TPP than from an uninsured client. Secondly, when family size and income information is accurately gathered at the front desk, this ensures that the correct discount can be applied for all clients. </a:t>
            </a:r>
          </a:p>
          <a:p>
            <a:pPr marL="171450" indent="-171450" eaLnBrk="1" fontAlgn="auto" hangingPunct="1">
              <a:spcBef>
                <a:spcPts val="0"/>
              </a:spcBef>
              <a:spcAft>
                <a:spcPts val="0"/>
              </a:spcAft>
              <a:buFont typeface="Arial" panose="020B0604020202020204" pitchFamily="34" charset="0"/>
              <a:buChar char="•"/>
              <a:defRPr/>
            </a:pPr>
            <a:r>
              <a:rPr lang="en-US" dirty="0"/>
              <a:t>Last but not least, provide training on complete and correct documentation of clinical care and processes to ensure that all corresponding charges/codes are captured. Tools are available on FPNTC.org to support your training needs in this area. </a:t>
            </a:r>
          </a:p>
          <a:p>
            <a:pPr marL="171450" indent="-171450"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r>
              <a:rPr lang="en-US" b="1" u="sng" dirty="0"/>
              <a:t>Discuss </a:t>
            </a:r>
          </a:p>
          <a:p>
            <a:pPr marL="171450" indent="-171450" eaLnBrk="1" fontAlgn="auto" hangingPunct="1">
              <a:spcBef>
                <a:spcPts val="0"/>
              </a:spcBef>
              <a:spcAft>
                <a:spcPts val="0"/>
              </a:spcAft>
              <a:buFont typeface="Arial" panose="020B0604020202020204" pitchFamily="34" charset="0"/>
              <a:buChar char="•"/>
              <a:defRPr/>
            </a:pPr>
            <a:r>
              <a:rPr lang="en-US" dirty="0"/>
              <a:t>When thinking about your site (or agency), what are some reasons or day-to-day operations that impact your ability to bill the correct payer and optimal amount successfully? </a:t>
            </a:r>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51204" name="Slide Number Placeholder 3">
            <a:extLst>
              <a:ext uri="{FF2B5EF4-FFF2-40B4-BE49-F238E27FC236}">
                <a16:creationId xmlns:a16="http://schemas.microsoft.com/office/drawing/2014/main" id="{8357A012-10BC-4CEC-A3C8-390F41A206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9E8019-7605-4748-BE7E-2FDD80F2644C}" type="slidenum">
              <a:rPr lang="en-US" altLang="en-US"/>
              <a:pPr>
                <a:spcBef>
                  <a:spcPct val="0"/>
                </a:spcBef>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E406066-EAF5-444E-AE2C-8B3970989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6D117C4-A1F2-4FC5-83D7-DC3034E5DD4B}"/>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b="1" u="sng" dirty="0"/>
              <a:t>Facilitator Notes</a:t>
            </a:r>
          </a:p>
          <a:p>
            <a:pPr eaLnBrk="1" fontAlgn="auto" hangingPunct="1">
              <a:spcBef>
                <a:spcPts val="0"/>
              </a:spcBef>
              <a:spcAft>
                <a:spcPts val="0"/>
              </a:spcAft>
              <a:buFont typeface="Arial" panose="020B0604020202020204" pitchFamily="34" charset="0"/>
              <a:buNone/>
              <a:defRPr/>
            </a:pPr>
            <a:r>
              <a:rPr lang="en-US" altLang="en-US" dirty="0"/>
              <a:t>Best Practice 2 is to monitor and manage client fee collections. This is accomplished by managing fee collections at the time of visit for clients without health insurance who pay from your sliding fee scale as well as for insured clients who may have copayment or coinsurance fee(s). </a:t>
            </a:r>
            <a:r>
              <a:rPr lang="en-US" dirty="0"/>
              <a:t>The strategies for this best practice were developed for the grantee level, but you can also implement them in your setting. </a:t>
            </a:r>
          </a:p>
          <a:p>
            <a:pPr eaLnBrk="1" hangingPunct="1">
              <a:spcBef>
                <a:spcPct val="0"/>
              </a:spcBef>
              <a:defRPr/>
            </a:pPr>
            <a:endParaRPr lang="en-US" altLang="en-US" dirty="0"/>
          </a:p>
          <a:p>
            <a:pPr eaLnBrk="1" hangingPunct="1">
              <a:spcBef>
                <a:spcPct val="0"/>
              </a:spcBef>
              <a:defRPr/>
            </a:pPr>
            <a:r>
              <a:rPr lang="en-US" altLang="en-US" dirty="0"/>
              <a:t>Strategies for implementing this best practice recommendation include:</a:t>
            </a:r>
          </a:p>
          <a:p>
            <a:pPr marL="628650" lvl="1" indent="-171450" eaLnBrk="1" hangingPunct="1">
              <a:spcBef>
                <a:spcPct val="0"/>
              </a:spcBef>
              <a:buFontTx/>
              <a:buChar char="•"/>
              <a:defRPr/>
            </a:pPr>
            <a:r>
              <a:rPr lang="en-US" altLang="en-US" dirty="0"/>
              <a:t>Establish and/or update and implement policies on client payment and collection processes. </a:t>
            </a:r>
          </a:p>
          <a:p>
            <a:pPr marL="628650" lvl="1" indent="-171450" eaLnBrk="1" hangingPunct="1">
              <a:spcBef>
                <a:spcPct val="0"/>
              </a:spcBef>
              <a:buFontTx/>
              <a:buChar char="•"/>
              <a:defRPr/>
            </a:pPr>
            <a:r>
              <a:rPr lang="en-US" altLang="en-US" dirty="0"/>
              <a:t>The second strategy to consider is to manage discounted fee collections at time of visit for uninsured clients. This is an important function of front desk staff. Additional strategies can be found in the </a:t>
            </a:r>
            <a:r>
              <a:rPr lang="en-US" altLang="en-US" i="1" dirty="0"/>
              <a:t>Financial Management Change Package</a:t>
            </a:r>
            <a:r>
              <a:rPr lang="en-US" altLang="en-US" dirty="0"/>
              <a:t>. </a:t>
            </a:r>
          </a:p>
          <a:p>
            <a:pPr marL="628650" lvl="1" indent="-171450" eaLnBrk="1" hangingPunct="1">
              <a:spcBef>
                <a:spcPct val="0"/>
              </a:spcBef>
              <a:buFontTx/>
              <a:buChar char="•"/>
              <a:defRPr/>
            </a:pPr>
            <a:r>
              <a:rPr lang="en-US" altLang="en-US" dirty="0"/>
              <a:t>Accurately discount and bill insured (TPP) client fees. These include copayments, deductibles, and coinsurances. </a:t>
            </a:r>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r>
              <a:rPr lang="en-US" dirty="0"/>
              <a:t>As you are implementing these best practices, it is important to remember several related requirements in the 2021 final rule:</a:t>
            </a:r>
          </a:p>
          <a:p>
            <a:pPr marL="628650" lvl="1" indent="-171450" eaLnBrk="1" fontAlgn="auto" hangingPunct="1">
              <a:spcBef>
                <a:spcPts val="0"/>
              </a:spcBef>
              <a:spcAft>
                <a:spcPts val="0"/>
              </a:spcAft>
              <a:buFont typeface="Arial" panose="020B0604020202020204" pitchFamily="34" charset="0"/>
              <a:buChar char="•"/>
              <a:defRPr/>
            </a:pPr>
            <a:r>
              <a:rPr lang="en-US" dirty="0"/>
              <a:t>Family income should be assessed before determining whether copays or additional fees are charged.</a:t>
            </a:r>
          </a:p>
          <a:p>
            <a:pPr marL="628650" lvl="1" indent="-171450" eaLnBrk="1" fontAlgn="auto" hangingPunct="1">
              <a:spcBef>
                <a:spcPts val="0"/>
              </a:spcBef>
              <a:spcAft>
                <a:spcPts val="0"/>
              </a:spcAft>
              <a:buFont typeface="Arial" panose="020B0604020202020204" pitchFamily="34" charset="0"/>
              <a:buChar char="•"/>
              <a:defRPr/>
            </a:pPr>
            <a:r>
              <a:rPr lang="en-US" dirty="0"/>
              <a:t>Title X agencies should take reasonable measures to verify client income, without burdening clients from low-income families. Self-reported income is acceptable. </a:t>
            </a:r>
          </a:p>
          <a:p>
            <a:pPr marL="628650" lvl="1" indent="-171450" eaLnBrk="1" fontAlgn="auto" hangingPunct="1">
              <a:spcBef>
                <a:spcPts val="0"/>
              </a:spcBef>
              <a:spcAft>
                <a:spcPts val="0"/>
              </a:spcAft>
              <a:buFont typeface="Arial" panose="020B0604020202020204" pitchFamily="34" charset="0"/>
              <a:buChar char="•"/>
              <a:defRPr/>
            </a:pPr>
            <a:r>
              <a:rPr lang="en-US" dirty="0"/>
              <a:t>With regards to insured clients, clients whose family income is at or below 250% of FPL should not pay more in copays or additional fees than what they would otherwise pay when the schedule of discounts is applied. </a:t>
            </a:r>
          </a:p>
          <a:p>
            <a:pPr marL="628650" lvl="1" indent="-171450" eaLnBrk="1" fontAlgn="auto" hangingPunct="1">
              <a:spcBef>
                <a:spcPts val="0"/>
              </a:spcBef>
              <a:spcAft>
                <a:spcPts val="0"/>
              </a:spcAft>
              <a:buFont typeface="Arial" panose="020B0604020202020204" pitchFamily="34" charset="0"/>
              <a:buChar char="•"/>
              <a:defRPr/>
            </a:pPr>
            <a:r>
              <a:rPr lang="en-US" dirty="0"/>
              <a:t>Refer to the 2021 final rule for complete wording and requirements from the Office of Population Affairs: https://opa.hhs.gov/2021TitleXRule</a:t>
            </a:r>
          </a:p>
          <a:p>
            <a:pPr eaLnBrk="1" hangingPunct="1">
              <a:spcBef>
                <a:spcPct val="0"/>
              </a:spcBef>
              <a:defRPr/>
            </a:pPr>
            <a:endParaRPr lang="en-US" altLang="en-US" dirty="0"/>
          </a:p>
          <a:p>
            <a:pPr lvl="1" eaLnBrk="1" hangingPunct="1">
              <a:spcBef>
                <a:spcPct val="0"/>
              </a:spcBef>
              <a:defRPr/>
            </a:pPr>
            <a:endParaRPr lang="en-US" altLang="en-US" dirty="0"/>
          </a:p>
          <a:p>
            <a:pPr eaLnBrk="1" hangingPunct="1">
              <a:spcBef>
                <a:spcPct val="0"/>
              </a:spcBef>
              <a:defRPr/>
            </a:pPr>
            <a:r>
              <a:rPr lang="en-US" altLang="en-US" b="1" u="sng" dirty="0"/>
              <a:t>Discuss </a:t>
            </a:r>
          </a:p>
          <a:p>
            <a:pPr marL="171450" indent="-171450" eaLnBrk="1" hangingPunct="1">
              <a:spcBef>
                <a:spcPct val="0"/>
              </a:spcBef>
              <a:buFont typeface="Arial" panose="020B0604020202020204" pitchFamily="34" charset="0"/>
              <a:buChar char="•"/>
              <a:defRPr/>
            </a:pPr>
            <a:r>
              <a:rPr lang="en-US" altLang="en-US" dirty="0"/>
              <a:t>Thinking about your site (or agency), what are some barriers to managing client fee collections? </a:t>
            </a:r>
          </a:p>
        </p:txBody>
      </p:sp>
      <p:sp>
        <p:nvSpPr>
          <p:cNvPr id="53252" name="Slide Number Placeholder 3">
            <a:extLst>
              <a:ext uri="{FF2B5EF4-FFF2-40B4-BE49-F238E27FC236}">
                <a16:creationId xmlns:a16="http://schemas.microsoft.com/office/drawing/2014/main" id="{AD9CA122-CE78-4585-B443-A2599B3D1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C7D998-5A92-44C6-BECF-C21F3D197036}" type="slidenum">
              <a:rPr lang="en-US" altLang="en-US"/>
              <a:pPr>
                <a:spcBef>
                  <a:spcPct val="0"/>
                </a:spcBef>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0CCED95-22E1-4B9B-A613-E02474642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2CA553-A3A9-4A96-AB86-D0A840DAA7EF}"/>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a:t>
            </a:r>
            <a:endParaRPr lang="en-US" dirty="0"/>
          </a:p>
          <a:p>
            <a:pPr eaLnBrk="1" fontAlgn="auto" hangingPunct="1">
              <a:spcBef>
                <a:spcPts val="0"/>
              </a:spcBef>
              <a:spcAft>
                <a:spcPts val="0"/>
              </a:spcAft>
              <a:buFont typeface="Arial" panose="020B0604020202020204" pitchFamily="34" charset="0"/>
              <a:buNone/>
              <a:defRPr/>
            </a:pPr>
            <a:r>
              <a:rPr lang="en-US" dirty="0"/>
              <a:t>Best practice 3 is to monitor and manage payments from third-party payers (TPP).  </a:t>
            </a:r>
          </a:p>
          <a:p>
            <a:pPr eaLnBrk="1" fontAlgn="auto" hangingPunct="1">
              <a:spcBef>
                <a:spcPts val="0"/>
              </a:spcBef>
              <a:spcAft>
                <a:spcPts val="0"/>
              </a:spcAft>
              <a:buFont typeface="Arial" panose="020B0604020202020204" pitchFamily="34" charset="0"/>
              <a:buNone/>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Strategies related to this recommendation include: </a:t>
            </a:r>
          </a:p>
          <a:p>
            <a:pPr marL="628650" lvl="1" indent="-171450" eaLnBrk="1" fontAlgn="auto" hangingPunct="1">
              <a:spcBef>
                <a:spcPts val="0"/>
              </a:spcBef>
              <a:spcAft>
                <a:spcPts val="0"/>
              </a:spcAft>
              <a:buFont typeface="Arial" panose="020B0604020202020204" pitchFamily="34" charset="0"/>
              <a:buChar char="•"/>
              <a:defRPr/>
            </a:pPr>
            <a:r>
              <a:rPr lang="en-US" dirty="0"/>
              <a:t>Develop detailed written policies such as claim submission process/time frames, payment posting, A/R follow-up, and denials management </a:t>
            </a:r>
          </a:p>
          <a:p>
            <a:pPr marL="628650" lvl="1" indent="-171450" eaLnBrk="1" fontAlgn="auto" hangingPunct="1">
              <a:spcBef>
                <a:spcPts val="0"/>
              </a:spcBef>
              <a:spcAft>
                <a:spcPts val="0"/>
              </a:spcAft>
              <a:buFont typeface="Arial" panose="020B0604020202020204" pitchFamily="34" charset="0"/>
              <a:buChar char="•"/>
              <a:defRPr/>
            </a:pPr>
            <a:r>
              <a:rPr lang="en-US" dirty="0"/>
              <a:t>Analyze A/R on a monthly basis to identify issues that need to be addressed </a:t>
            </a:r>
          </a:p>
          <a:p>
            <a:pPr marL="628650" lvl="1" indent="-171450" eaLnBrk="1" fontAlgn="auto" hangingPunct="1">
              <a:spcBef>
                <a:spcPts val="0"/>
              </a:spcBef>
              <a:spcAft>
                <a:spcPts val="0"/>
              </a:spcAft>
              <a:buFont typeface="Arial" panose="020B0604020202020204" pitchFamily="34" charset="0"/>
              <a:buChar char="•"/>
              <a:defRPr/>
            </a:pPr>
            <a:r>
              <a:rPr lang="en-US" dirty="0"/>
              <a:t>Analyze denial rates and trends on a monthly basis, by payer, and by denial type </a:t>
            </a:r>
          </a:p>
          <a:p>
            <a:pPr marL="628650" lvl="1" indent="-171450" eaLnBrk="1" fontAlgn="auto" hangingPunct="1">
              <a:spcBef>
                <a:spcPts val="0"/>
              </a:spcBef>
              <a:spcAft>
                <a:spcPts val="0"/>
              </a:spcAft>
              <a:buFont typeface="Arial" panose="020B0604020202020204" pitchFamily="34" charset="0"/>
              <a:buChar char="•"/>
              <a:defRPr/>
            </a:pPr>
            <a:r>
              <a:rPr lang="en-US" dirty="0"/>
              <a:t>Implement strategies to manage contract terms and relationships with TPPs </a:t>
            </a:r>
          </a:p>
          <a:p>
            <a:pPr lvl="1" eaLnBrk="1" fontAlgn="auto" hangingPunct="1">
              <a:spcBef>
                <a:spcPts val="0"/>
              </a:spcBef>
              <a:spcAft>
                <a:spcPts val="0"/>
              </a:spcAft>
              <a:buFont typeface="Arial" panose="020B0604020202020204" pitchFamily="34" charset="0"/>
              <a:buNone/>
              <a:defRPr/>
            </a:pPr>
            <a:endParaRPr lang="en-US" dirty="0"/>
          </a:p>
          <a:p>
            <a:pPr lvl="1"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r>
              <a:rPr lang="en-US" b="1" u="sng" dirty="0"/>
              <a:t>Discuss</a:t>
            </a:r>
          </a:p>
          <a:p>
            <a:pPr marL="171450" indent="-171450" eaLnBrk="1" fontAlgn="auto" hangingPunct="1">
              <a:spcBef>
                <a:spcPts val="0"/>
              </a:spcBef>
              <a:spcAft>
                <a:spcPts val="0"/>
              </a:spcAft>
              <a:buFont typeface="Arial" panose="020B0604020202020204" pitchFamily="34" charset="0"/>
              <a:buChar char="•"/>
              <a:defRPr/>
            </a:pPr>
            <a:r>
              <a:rPr lang="en-US" dirty="0"/>
              <a:t>Thinking about payments from TPPs, what issues prevent your site (or agency) from receiving monies owed to you for services provided (and submitted claims for)? </a:t>
            </a:r>
          </a:p>
        </p:txBody>
      </p:sp>
      <p:sp>
        <p:nvSpPr>
          <p:cNvPr id="55300" name="Slide Number Placeholder 3">
            <a:extLst>
              <a:ext uri="{FF2B5EF4-FFF2-40B4-BE49-F238E27FC236}">
                <a16:creationId xmlns:a16="http://schemas.microsoft.com/office/drawing/2014/main" id="{FD08FE57-F27F-45F1-B0A8-0F39CCF027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E011D9-D996-4746-BAE1-AD4947163363}" type="slidenum">
              <a:rPr lang="en-US" altLang="en-US"/>
              <a:pPr>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5C7B251E-FB5A-4EDB-84E5-A1B04B3F3D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2130552" y="521208"/>
            <a:ext cx="4873752" cy="1399032"/>
          </a:xfrm>
        </p:spPr>
        <p:txBody>
          <a:bodyPr/>
          <a:lstStyle/>
          <a:p>
            <a:pPr lvl="0"/>
            <a:endParaRPr lang="en-US" noProof="0" dirty="0"/>
          </a:p>
        </p:txBody>
      </p:sp>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a:extLst>
              <a:ext uri="{FF2B5EF4-FFF2-40B4-BE49-F238E27FC236}">
                <a16:creationId xmlns:a16="http://schemas.microsoft.com/office/drawing/2014/main" id="{347D389A-05BB-468E-A079-B51A0E36127F}"/>
              </a:ext>
            </a:extLst>
          </p:cNvPr>
          <p:cNvSpPr>
            <a:spLocks noGrp="1"/>
          </p:cNvSpPr>
          <p:nvPr>
            <p:ph type="dt" sz="half" idx="14"/>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DE4BDE51-B27E-4B24-9E41-7BAB1357A983}"/>
              </a:ext>
            </a:extLst>
          </p:cNvPr>
          <p:cNvSpPr>
            <a:spLocks noGrp="1"/>
          </p:cNvSpPr>
          <p:nvPr>
            <p:ph type="ftr" sz="quarter" idx="15"/>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76A28527-F9A8-4F40-B9B5-699EE4E4FDE7}"/>
              </a:ext>
            </a:extLst>
          </p:cNvPr>
          <p:cNvSpPr>
            <a:spLocks noGrp="1"/>
          </p:cNvSpPr>
          <p:nvPr>
            <p:ph type="sldNum" sz="quarter" idx="16"/>
          </p:nvPr>
        </p:nvSpPr>
        <p:spPr/>
        <p:txBody>
          <a:bodyPr/>
          <a:lstStyle>
            <a:lvl1pPr>
              <a:defRPr smtClean="0"/>
            </a:lvl1pPr>
          </a:lstStyle>
          <a:p>
            <a:pPr>
              <a:defRPr/>
            </a:pPr>
            <a:fld id="{7A32AC19-513F-451F-9384-BA803369D852}" type="slidenum">
              <a:rPr lang="en-US" altLang="en-US"/>
              <a:pPr>
                <a:defRPr/>
              </a:pPr>
              <a:t>‹#›</a:t>
            </a:fld>
            <a:endParaRPr lang="en-US" altLang="en-US" dirty="0"/>
          </a:p>
        </p:txBody>
      </p:sp>
    </p:spTree>
    <p:extLst>
      <p:ext uri="{BB962C8B-B14F-4D97-AF65-F5344CB8AC3E}">
        <p14:creationId xmlns:p14="http://schemas.microsoft.com/office/powerpoint/2010/main" val="121842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age 7">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B3DC46-0257-4D23-AA2A-FEF27FC8F59D}"/>
              </a:ext>
            </a:extLst>
          </p:cNvPr>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id="{E5C4FA1D-5988-4F08-84C8-3FD418F79C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title="Stack of Clipboards">
            <a:extLst>
              <a:ext uri="{FF2B5EF4-FFF2-40B4-BE49-F238E27FC236}">
                <a16:creationId xmlns:a16="http://schemas.microsoft.com/office/drawing/2014/main" id="{E367B100-2A0A-410C-A2EC-A7D72E57C9CE}"/>
              </a:ext>
            </a:extLst>
          </p:cNvPr>
          <p:cNvPicPr>
            <a:picLocks noChangeAspect="1" noChangeArrowheads="1"/>
          </p:cNvPicPr>
          <p:nvPr userDrawn="1"/>
        </p:nvPicPr>
        <p:blipFill>
          <a:blip r:embed="rId3"/>
          <a:srcRect/>
          <a:stretch>
            <a:fillRect/>
          </a:stretch>
        </p:blipFill>
        <p:spPr bwMode="auto">
          <a:xfrm>
            <a:off x="457200" y="2697163"/>
            <a:ext cx="3460750" cy="2957512"/>
          </a:xfrm>
          <a:prstGeom prst="rect">
            <a:avLst/>
          </a:prstGeom>
          <a:noFill/>
          <a:ln>
            <a:noFill/>
          </a:ln>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D3D0FF00-8597-4F83-B0E6-13EA1E1F4A98}"/>
              </a:ext>
            </a:extLst>
          </p:cNvPr>
          <p:cNvSpPr>
            <a:spLocks noGrp="1"/>
          </p:cNvSpPr>
          <p:nvPr>
            <p:ph type="sldNum" sz="quarter" idx="10"/>
          </p:nvPr>
        </p:nvSpPr>
        <p:spPr>
          <a:xfrm>
            <a:off x="8610600" y="6356350"/>
            <a:ext cx="457200" cy="365125"/>
          </a:xfrm>
        </p:spPr>
        <p:txBody>
          <a:bodyPr/>
          <a:lstStyle>
            <a:lvl1pPr>
              <a:defRPr/>
            </a:lvl1pPr>
          </a:lstStyle>
          <a:p>
            <a:pPr>
              <a:defRPr/>
            </a:pPr>
            <a:fld id="{DE245B76-96BB-467F-B1BD-3CF3EF30D22D}" type="slidenum">
              <a:rPr lang="en-US" altLang="en-US"/>
              <a:pPr>
                <a:defRPr/>
              </a:pPr>
              <a:t>‹#›</a:t>
            </a:fld>
            <a:endParaRPr lang="en-US" altLang="en-US" dirty="0"/>
          </a:p>
        </p:txBody>
      </p:sp>
    </p:spTree>
    <p:extLst>
      <p:ext uri="{BB962C8B-B14F-4D97-AF65-F5344CB8AC3E}">
        <p14:creationId xmlns:p14="http://schemas.microsoft.com/office/powerpoint/2010/main" val="381729875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age 8">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C8E0A99-F40A-4DAD-864D-2D821598E7D8}"/>
              </a:ext>
            </a:extLst>
          </p:cNvPr>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id="{9EC86F14-8178-4451-BDCB-853730BE94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title="Calculator, magnifying glass, and notebook">
            <a:extLst>
              <a:ext uri="{FF2B5EF4-FFF2-40B4-BE49-F238E27FC236}">
                <a16:creationId xmlns:a16="http://schemas.microsoft.com/office/drawing/2014/main" id="{A9C5140D-67B7-4CDD-9ED5-40DDE47AE4E6}"/>
              </a:ext>
            </a:extLst>
          </p:cNvPr>
          <p:cNvPicPr>
            <a:picLocks noChangeAspect="1"/>
          </p:cNvPicPr>
          <p:nvPr userDrawn="1"/>
        </p:nvPicPr>
        <p:blipFill>
          <a:blip r:embed="rId3"/>
          <a:srcRect/>
          <a:stretch>
            <a:fillRect/>
          </a:stretch>
        </p:blipFill>
        <p:spPr bwMode="auto">
          <a:xfrm>
            <a:off x="228600" y="2979738"/>
            <a:ext cx="3810000" cy="2617787"/>
          </a:xfrm>
          <a:prstGeom prst="rect">
            <a:avLst/>
          </a:prstGeom>
          <a:noFill/>
          <a:ln>
            <a:noFill/>
          </a:ln>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8E3B4C72-6E67-4ED1-B841-BADF18A27B40}"/>
              </a:ext>
            </a:extLst>
          </p:cNvPr>
          <p:cNvSpPr>
            <a:spLocks noGrp="1"/>
          </p:cNvSpPr>
          <p:nvPr>
            <p:ph type="sldNum" sz="quarter" idx="10"/>
          </p:nvPr>
        </p:nvSpPr>
        <p:spPr>
          <a:xfrm>
            <a:off x="8610600" y="6356350"/>
            <a:ext cx="457200" cy="365125"/>
          </a:xfrm>
        </p:spPr>
        <p:txBody>
          <a:bodyPr/>
          <a:lstStyle>
            <a:lvl1pPr>
              <a:defRPr/>
            </a:lvl1pPr>
          </a:lstStyle>
          <a:p>
            <a:pPr>
              <a:defRPr/>
            </a:pPr>
            <a:fld id="{6520922F-EDD8-46FB-A71A-DC06AC048AF9}" type="slidenum">
              <a:rPr lang="en-US" altLang="en-US"/>
              <a:pPr>
                <a:defRPr/>
              </a:pPr>
              <a:t>‹#›</a:t>
            </a:fld>
            <a:endParaRPr lang="en-US" altLang="en-US" dirty="0"/>
          </a:p>
        </p:txBody>
      </p:sp>
    </p:spTree>
    <p:extLst>
      <p:ext uri="{BB962C8B-B14F-4D97-AF65-F5344CB8AC3E}">
        <p14:creationId xmlns:p14="http://schemas.microsoft.com/office/powerpoint/2010/main" val="327427836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age 9">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AEAF8F5-E9D3-42F4-9DB0-04B4AEE15C55}"/>
              </a:ext>
            </a:extLst>
          </p:cNvPr>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id="{C3EEB88A-17CB-4078-80F4-A78EC4E7FF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title="Clipboard with magnifying glass">
            <a:extLst>
              <a:ext uri="{FF2B5EF4-FFF2-40B4-BE49-F238E27FC236}">
                <a16:creationId xmlns:a16="http://schemas.microsoft.com/office/drawing/2014/main" id="{2E48DF77-BEC1-4724-AD15-19087AD6514A}"/>
              </a:ext>
            </a:extLst>
          </p:cNvPr>
          <p:cNvPicPr>
            <a:picLocks noChangeAspect="1"/>
          </p:cNvPicPr>
          <p:nvPr userDrawn="1"/>
        </p:nvPicPr>
        <p:blipFill>
          <a:blip r:embed="rId3"/>
          <a:srcRect/>
          <a:stretch>
            <a:fillRect/>
          </a:stretch>
        </p:blipFill>
        <p:spPr bwMode="auto">
          <a:xfrm>
            <a:off x="990600" y="3048000"/>
            <a:ext cx="2068513" cy="2668588"/>
          </a:xfrm>
          <a:prstGeom prst="rect">
            <a:avLst/>
          </a:prstGeom>
          <a:noFill/>
          <a:ln>
            <a:noFill/>
          </a:ln>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5C608B7-F588-4840-8627-B3A6177831FB}"/>
              </a:ext>
            </a:extLst>
          </p:cNvPr>
          <p:cNvSpPr>
            <a:spLocks noGrp="1"/>
          </p:cNvSpPr>
          <p:nvPr>
            <p:ph type="sldNum" sz="quarter" idx="10"/>
          </p:nvPr>
        </p:nvSpPr>
        <p:spPr>
          <a:xfrm>
            <a:off x="8610600" y="6356350"/>
            <a:ext cx="457200" cy="365125"/>
          </a:xfrm>
        </p:spPr>
        <p:txBody>
          <a:bodyPr/>
          <a:lstStyle>
            <a:lvl1pPr>
              <a:defRPr/>
            </a:lvl1pPr>
          </a:lstStyle>
          <a:p>
            <a:pPr>
              <a:defRPr/>
            </a:pPr>
            <a:fld id="{1775353F-6E3E-42E2-945B-117A31698F63}" type="slidenum">
              <a:rPr lang="en-US" altLang="en-US"/>
              <a:pPr>
                <a:defRPr/>
              </a:pPr>
              <a:t>‹#›</a:t>
            </a:fld>
            <a:endParaRPr lang="en-US" altLang="en-US" dirty="0"/>
          </a:p>
        </p:txBody>
      </p:sp>
    </p:spTree>
    <p:extLst>
      <p:ext uri="{BB962C8B-B14F-4D97-AF65-F5344CB8AC3E}">
        <p14:creationId xmlns:p14="http://schemas.microsoft.com/office/powerpoint/2010/main" val="89021584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5F18397F-6415-41AF-9FDD-1A3E92C53E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3CF54A96-6B5C-427C-B649-3C29CBA58B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4DCD176C-24F1-4485-AFC0-0B4487C15111}"/>
              </a:ext>
            </a:extLst>
          </p:cNvPr>
          <p:cNvSpPr>
            <a:spLocks noGrp="1"/>
          </p:cNvSpPr>
          <p:nvPr>
            <p:ph type="dt" sz="half" idx="10"/>
          </p:nvPr>
        </p:nvSpPr>
        <p:spPr/>
        <p:txBody>
          <a:bodyPr/>
          <a:lstStyle>
            <a:lvl1pPr>
              <a:defRPr/>
            </a:lvl1pPr>
          </a:lstStyle>
          <a:p>
            <a:pPr>
              <a:defRPr/>
            </a:pPr>
            <a:endParaRPr lang="en-US" dirty="0"/>
          </a:p>
        </p:txBody>
      </p:sp>
      <p:sp>
        <p:nvSpPr>
          <p:cNvPr id="8" name="Footer Placeholder 5">
            <a:extLst>
              <a:ext uri="{FF2B5EF4-FFF2-40B4-BE49-F238E27FC236}">
                <a16:creationId xmlns:a16="http://schemas.microsoft.com/office/drawing/2014/main" id="{9E1D3828-21E1-4088-8FE3-B71F2BA6F07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95C82E4D-0167-4943-A8E2-2A66A4BF3647}"/>
              </a:ext>
            </a:extLst>
          </p:cNvPr>
          <p:cNvSpPr>
            <a:spLocks noGrp="1"/>
          </p:cNvSpPr>
          <p:nvPr>
            <p:ph type="sldNum" sz="quarter" idx="12"/>
          </p:nvPr>
        </p:nvSpPr>
        <p:spPr>
          <a:xfrm>
            <a:off x="8610600" y="6356350"/>
            <a:ext cx="457200" cy="365125"/>
          </a:xfrm>
        </p:spPr>
        <p:txBody>
          <a:bodyPr/>
          <a:lstStyle>
            <a:lvl1pPr>
              <a:defRPr smtClean="0"/>
            </a:lvl1pPr>
          </a:lstStyle>
          <a:p>
            <a:pPr>
              <a:defRPr/>
            </a:pPr>
            <a:fld id="{D793E11A-6FFA-4CF0-9587-311EC3A2F03F}" type="slidenum">
              <a:rPr lang="en-US" altLang="en-US"/>
              <a:pPr>
                <a:defRPr/>
              </a:pPr>
              <a:t>‹#›</a:t>
            </a:fld>
            <a:endParaRPr lang="en-US" altLang="en-US" dirty="0"/>
          </a:p>
        </p:txBody>
      </p:sp>
    </p:spTree>
    <p:extLst>
      <p:ext uri="{BB962C8B-B14F-4D97-AF65-F5344CB8AC3E}">
        <p14:creationId xmlns:p14="http://schemas.microsoft.com/office/powerpoint/2010/main" val="234499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4A1FA34E-BF19-4B4A-BD1E-58D14D98FE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6CDC838-3204-4123-82A9-A3B06C7E4F22}"/>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62000" y="13414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C10B2E33-7735-4F6B-B762-E8AEEFEFE8D9}"/>
              </a:ext>
            </a:extLst>
          </p:cNvPr>
          <p:cNvSpPr>
            <a:spLocks noGrp="1"/>
          </p:cNvSpPr>
          <p:nvPr>
            <p:ph type="sldNum" sz="quarter" idx="10"/>
          </p:nvPr>
        </p:nvSpPr>
        <p:spPr/>
        <p:txBody>
          <a:bodyPr/>
          <a:lstStyle>
            <a:lvl1pPr>
              <a:defRPr smtClean="0"/>
            </a:lvl1pPr>
          </a:lstStyle>
          <a:p>
            <a:pPr>
              <a:defRPr/>
            </a:pPr>
            <a:fld id="{51BED902-B7A8-4088-910C-5CDF1325AC74}" type="slidenum">
              <a:rPr lang="en-US" altLang="en-US"/>
              <a:pPr>
                <a:defRPr/>
              </a:pPr>
              <a:t>‹#›</a:t>
            </a:fld>
            <a:endParaRPr lang="en-US" altLang="en-US" dirty="0"/>
          </a:p>
        </p:txBody>
      </p:sp>
    </p:spTree>
    <p:extLst>
      <p:ext uri="{BB962C8B-B14F-4D97-AF65-F5344CB8AC3E}">
        <p14:creationId xmlns:p14="http://schemas.microsoft.com/office/powerpoint/2010/main" val="60757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a:extLst>
              <a:ext uri="{FF2B5EF4-FFF2-40B4-BE49-F238E27FC236}">
                <a16:creationId xmlns:a16="http://schemas.microsoft.com/office/drawing/2014/main" id="{4F05DB74-8EE2-4767-9F99-BD9D3D370B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8A101F8E-B8DD-4F61-99A6-E559A2C6F3D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3C61880B-AA1B-4734-A22B-5D42E1250449}"/>
              </a:ext>
            </a:extLst>
          </p:cNvPr>
          <p:cNvSpPr>
            <a:spLocks noGrp="1"/>
          </p:cNvSpPr>
          <p:nvPr>
            <p:ph type="dt" sz="half" idx="10"/>
          </p:nvPr>
        </p:nvSpPr>
        <p:spPr/>
        <p:txBody>
          <a:bodyPr/>
          <a:lstStyle>
            <a:lvl1pPr>
              <a:defRPr/>
            </a:lvl1pPr>
          </a:lstStyle>
          <a:p>
            <a:pPr>
              <a:defRPr/>
            </a:pPr>
            <a:endParaRPr lang="en-US" dirty="0"/>
          </a:p>
        </p:txBody>
      </p:sp>
      <p:sp>
        <p:nvSpPr>
          <p:cNvPr id="10" name="Footer Placeholder 7">
            <a:extLst>
              <a:ext uri="{FF2B5EF4-FFF2-40B4-BE49-F238E27FC236}">
                <a16:creationId xmlns:a16="http://schemas.microsoft.com/office/drawing/2014/main" id="{E49C15B3-A9D7-4B06-AFBE-62D01E40FE3C}"/>
              </a:ext>
            </a:extLst>
          </p:cNvPr>
          <p:cNvSpPr>
            <a:spLocks noGrp="1"/>
          </p:cNvSpPr>
          <p:nvPr>
            <p:ph type="ftr" sz="quarter" idx="11"/>
          </p:nvPr>
        </p:nvSpPr>
        <p:spPr/>
        <p:txBody>
          <a:bodyPr/>
          <a:lstStyle>
            <a:lvl1pPr>
              <a:defRPr/>
            </a:lvl1pPr>
          </a:lstStyle>
          <a:p>
            <a:pPr>
              <a:defRPr/>
            </a:pPr>
            <a:endParaRPr lang="en-US" dirty="0"/>
          </a:p>
        </p:txBody>
      </p:sp>
      <p:sp>
        <p:nvSpPr>
          <p:cNvPr id="11" name="Slide Number Placeholder 5">
            <a:extLst>
              <a:ext uri="{FF2B5EF4-FFF2-40B4-BE49-F238E27FC236}">
                <a16:creationId xmlns:a16="http://schemas.microsoft.com/office/drawing/2014/main" id="{34480A5A-28FE-453F-A8E1-CBC0E5B4C47F}"/>
              </a:ext>
            </a:extLst>
          </p:cNvPr>
          <p:cNvSpPr>
            <a:spLocks noGrp="1"/>
          </p:cNvSpPr>
          <p:nvPr>
            <p:ph type="sldNum" sz="quarter" idx="12"/>
          </p:nvPr>
        </p:nvSpPr>
        <p:spPr>
          <a:xfrm>
            <a:off x="8610600" y="6356350"/>
            <a:ext cx="457200" cy="365125"/>
          </a:xfrm>
        </p:spPr>
        <p:txBody>
          <a:bodyPr/>
          <a:lstStyle>
            <a:lvl1pPr>
              <a:defRPr smtClean="0"/>
            </a:lvl1pPr>
          </a:lstStyle>
          <a:p>
            <a:pPr>
              <a:defRPr/>
            </a:pPr>
            <a:fld id="{0738FDBB-DE31-43EF-BFC1-4978F4A9C693}" type="slidenum">
              <a:rPr lang="en-US" altLang="en-US"/>
              <a:pPr>
                <a:defRPr/>
              </a:pPr>
              <a:t>‹#›</a:t>
            </a:fld>
            <a:endParaRPr lang="en-US" altLang="en-US" dirty="0"/>
          </a:p>
        </p:txBody>
      </p:sp>
    </p:spTree>
    <p:extLst>
      <p:ext uri="{BB962C8B-B14F-4D97-AF65-F5344CB8AC3E}">
        <p14:creationId xmlns:p14="http://schemas.microsoft.com/office/powerpoint/2010/main" val="1837853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a:extLst>
              <a:ext uri="{FF2B5EF4-FFF2-40B4-BE49-F238E27FC236}">
                <a16:creationId xmlns:a16="http://schemas.microsoft.com/office/drawing/2014/main" id="{BF5D39D3-88FB-4CBD-8F2E-8D66DD0609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A9657159-AAA1-4C8A-A3A4-A67652DC9F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5" name="Date Placeholder 2">
            <a:extLst>
              <a:ext uri="{FF2B5EF4-FFF2-40B4-BE49-F238E27FC236}">
                <a16:creationId xmlns:a16="http://schemas.microsoft.com/office/drawing/2014/main" id="{7373B426-9F9E-42C6-B571-32E099274DFC}"/>
              </a:ext>
            </a:extLst>
          </p:cNvPr>
          <p:cNvSpPr>
            <a:spLocks noGrp="1"/>
          </p:cNvSpPr>
          <p:nvPr>
            <p:ph type="dt" sz="half" idx="10"/>
          </p:nvPr>
        </p:nvSpPr>
        <p:spPr/>
        <p:txBody>
          <a:bodyPr/>
          <a:lstStyle>
            <a:lvl1pPr>
              <a:defRPr/>
            </a:lvl1pPr>
          </a:lstStyle>
          <a:p>
            <a:pPr>
              <a:defRPr/>
            </a:pPr>
            <a:endParaRPr lang="en-US" dirty="0"/>
          </a:p>
        </p:txBody>
      </p:sp>
      <p:sp>
        <p:nvSpPr>
          <p:cNvPr id="6" name="Footer Placeholder 3">
            <a:extLst>
              <a:ext uri="{FF2B5EF4-FFF2-40B4-BE49-F238E27FC236}">
                <a16:creationId xmlns:a16="http://schemas.microsoft.com/office/drawing/2014/main" id="{1CEB7B31-D56C-469B-99EC-8C6F814AC7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031F333-6F8C-4D56-95B5-96ED320103D9}"/>
              </a:ext>
            </a:extLst>
          </p:cNvPr>
          <p:cNvSpPr>
            <a:spLocks noGrp="1"/>
          </p:cNvSpPr>
          <p:nvPr>
            <p:ph type="sldNum" sz="quarter" idx="12"/>
          </p:nvPr>
        </p:nvSpPr>
        <p:spPr>
          <a:xfrm>
            <a:off x="8229600" y="6356350"/>
            <a:ext cx="457200" cy="365125"/>
          </a:xfrm>
        </p:spPr>
        <p:txBody>
          <a:bodyPr/>
          <a:lstStyle>
            <a:lvl1pPr>
              <a:defRPr smtClean="0"/>
            </a:lvl1pPr>
          </a:lstStyle>
          <a:p>
            <a:pPr>
              <a:defRPr/>
            </a:pPr>
            <a:fld id="{90053D6C-9B5A-430F-92B4-567DFB58910C}" type="slidenum">
              <a:rPr lang="en-US" altLang="en-US"/>
              <a:pPr>
                <a:defRPr/>
              </a:pPr>
              <a:t>‹#›</a:t>
            </a:fld>
            <a:endParaRPr lang="en-US" altLang="en-US" dirty="0"/>
          </a:p>
        </p:txBody>
      </p:sp>
    </p:spTree>
    <p:extLst>
      <p:ext uri="{BB962C8B-B14F-4D97-AF65-F5344CB8AC3E}">
        <p14:creationId xmlns:p14="http://schemas.microsoft.com/office/powerpoint/2010/main" val="2182085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631C9BE-1E89-438E-9E1A-0DCE0C9D04C7}"/>
              </a:ext>
            </a:extLst>
          </p:cNvPr>
          <p:cNvSpPr txBox="1">
            <a:spLocks/>
          </p:cNvSpPr>
          <p:nvPr userDrawn="1"/>
        </p:nvSpPr>
        <p:spPr>
          <a:xfrm>
            <a:off x="8610600" y="6356350"/>
            <a:ext cx="457200" cy="365125"/>
          </a:xfrm>
          <a:prstGeom prst="rect">
            <a:avLst/>
          </a:prstGeom>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2DDC1BA8-7DAF-48AC-A7A1-DC8351710039}" type="slidenum">
              <a:rPr lang="en-US" altLang="en-US" sz="1200" smtClean="0">
                <a:solidFill>
                  <a:srgbClr val="898989"/>
                </a:solidFill>
                <a:latin typeface="Gotham Book" pitchFamily="50" charset="0"/>
              </a:rPr>
              <a:pPr algn="r" eaLnBrk="1" hangingPunct="1">
                <a:defRPr/>
              </a:pPr>
              <a:t>‹#›</a:t>
            </a:fld>
            <a:endParaRPr lang="en-US" altLang="en-US" sz="1200" dirty="0">
              <a:solidFill>
                <a:srgbClr val="898989"/>
              </a:solidFill>
              <a:latin typeface="Gotham Book" pitchFamily="50" charset="0"/>
            </a:endParaRPr>
          </a:p>
        </p:txBody>
      </p:sp>
      <p:pic>
        <p:nvPicPr>
          <p:cNvPr id="3" name="Picture 7" descr="C:\Users\cbateman\AppData\Local\Temp\wz0371\Final Logo\circle only\fpntc_circle_only_color.png">
            <a:extLst>
              <a:ext uri="{FF2B5EF4-FFF2-40B4-BE49-F238E27FC236}">
                <a16:creationId xmlns:a16="http://schemas.microsoft.com/office/drawing/2014/main" id="{8EFA174B-8792-4055-BDA5-B0A967AA7D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AB162F9C-6D19-46CB-B897-666FE8B56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a:extLst>
              <a:ext uri="{FF2B5EF4-FFF2-40B4-BE49-F238E27FC236}">
                <a16:creationId xmlns:a16="http://schemas.microsoft.com/office/drawing/2014/main" id="{E3DAC203-DBD6-45CE-8B04-175E017634AF}"/>
              </a:ext>
            </a:extLst>
          </p:cNvPr>
          <p:cNvSpPr>
            <a:spLocks noGrp="1"/>
          </p:cNvSpPr>
          <p:nvPr>
            <p:ph type="dt" sz="half" idx="10"/>
          </p:nvPr>
        </p:nvSpPr>
        <p:spPr/>
        <p:txBody>
          <a:bodyPr/>
          <a:lstStyle>
            <a:lvl1pPr>
              <a:defRPr/>
            </a:lvl1pPr>
          </a:lstStyle>
          <a:p>
            <a:pPr>
              <a:defRPr/>
            </a:pPr>
            <a:endParaRPr lang="en-US" dirty="0"/>
          </a:p>
        </p:txBody>
      </p:sp>
      <p:sp>
        <p:nvSpPr>
          <p:cNvPr id="6" name="Footer Placeholder 2">
            <a:extLst>
              <a:ext uri="{FF2B5EF4-FFF2-40B4-BE49-F238E27FC236}">
                <a16:creationId xmlns:a16="http://schemas.microsoft.com/office/drawing/2014/main" id="{B816EE9D-623D-402F-90A7-73B917B9511C}"/>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608681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C5B80471-FF08-4217-8D01-D352AE6D56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A5E30DE9-7B6B-4DAB-8CBB-9FD8829FBA9B}"/>
              </a:ext>
            </a:extLst>
          </p:cNvPr>
          <p:cNvSpPr>
            <a:spLocks noGrp="1"/>
          </p:cNvSpPr>
          <p:nvPr>
            <p:ph type="dt" sz="half" idx="10"/>
          </p:nvPr>
        </p:nvSpPr>
        <p:spPr/>
        <p:txBody>
          <a:bodyPr/>
          <a:lstStyle>
            <a:lvl1pPr>
              <a:defRPr/>
            </a:lvl1pPr>
          </a:lstStyle>
          <a:p>
            <a:pPr>
              <a:defRPr/>
            </a:pPr>
            <a:endParaRPr lang="en-US" dirty="0"/>
          </a:p>
        </p:txBody>
      </p:sp>
      <p:sp>
        <p:nvSpPr>
          <p:cNvPr id="7" name="Footer Placeholder 5">
            <a:extLst>
              <a:ext uri="{FF2B5EF4-FFF2-40B4-BE49-F238E27FC236}">
                <a16:creationId xmlns:a16="http://schemas.microsoft.com/office/drawing/2014/main" id="{A556C9B8-EEEA-4BF0-BAC1-5184FEF6D9DF}"/>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A0FEB14C-76F9-41B2-B33A-D9FFFF9DF655}"/>
              </a:ext>
            </a:extLst>
          </p:cNvPr>
          <p:cNvSpPr>
            <a:spLocks noGrp="1"/>
          </p:cNvSpPr>
          <p:nvPr>
            <p:ph type="sldNum" sz="quarter" idx="12"/>
          </p:nvPr>
        </p:nvSpPr>
        <p:spPr/>
        <p:txBody>
          <a:bodyPr/>
          <a:lstStyle>
            <a:lvl1pPr>
              <a:defRPr smtClean="0"/>
            </a:lvl1pPr>
          </a:lstStyle>
          <a:p>
            <a:pPr>
              <a:defRPr/>
            </a:pPr>
            <a:fld id="{EF5ED0E6-0A8E-4B61-B8FA-BDE44635617E}" type="slidenum">
              <a:rPr lang="en-US" altLang="en-US"/>
              <a:pPr>
                <a:defRPr/>
              </a:pPr>
              <a:t>‹#›</a:t>
            </a:fld>
            <a:endParaRPr lang="en-US" altLang="en-US" dirty="0"/>
          </a:p>
        </p:txBody>
      </p:sp>
    </p:spTree>
    <p:extLst>
      <p:ext uri="{BB962C8B-B14F-4D97-AF65-F5344CB8AC3E}">
        <p14:creationId xmlns:p14="http://schemas.microsoft.com/office/powerpoint/2010/main" val="825473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558A645-EDD0-4D8A-BE52-B421FE5AD1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6612AA01-96DE-4468-84DA-A8D06A2D2A41}"/>
              </a:ext>
            </a:extLst>
          </p:cNvPr>
          <p:cNvSpPr>
            <a:spLocks noGrp="1"/>
          </p:cNvSpPr>
          <p:nvPr>
            <p:ph type="dt" sz="half" idx="10"/>
          </p:nvPr>
        </p:nvSpPr>
        <p:spPr/>
        <p:txBody>
          <a:bodyPr/>
          <a:lstStyle>
            <a:lvl1pPr>
              <a:defRPr/>
            </a:lvl1pPr>
          </a:lstStyle>
          <a:p>
            <a:pPr>
              <a:defRPr/>
            </a:pPr>
            <a:endParaRPr lang="en-US" dirty="0"/>
          </a:p>
        </p:txBody>
      </p:sp>
      <p:sp>
        <p:nvSpPr>
          <p:cNvPr id="7" name="Footer Placeholder 5">
            <a:extLst>
              <a:ext uri="{FF2B5EF4-FFF2-40B4-BE49-F238E27FC236}">
                <a16:creationId xmlns:a16="http://schemas.microsoft.com/office/drawing/2014/main" id="{F58B7019-1697-44F9-81C0-5AE2C9D78543}"/>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2CEB3FF7-1826-4697-BF58-EEC0CA906C09}"/>
              </a:ext>
            </a:extLst>
          </p:cNvPr>
          <p:cNvSpPr>
            <a:spLocks noGrp="1"/>
          </p:cNvSpPr>
          <p:nvPr>
            <p:ph type="sldNum" sz="quarter" idx="12"/>
          </p:nvPr>
        </p:nvSpPr>
        <p:spPr/>
        <p:txBody>
          <a:bodyPr/>
          <a:lstStyle>
            <a:lvl1pPr>
              <a:defRPr smtClean="0"/>
            </a:lvl1pPr>
          </a:lstStyle>
          <a:p>
            <a:pPr>
              <a:defRPr/>
            </a:pPr>
            <a:fld id="{A72AE81E-8BB0-4C47-B29E-571266B10F4A}" type="slidenum">
              <a:rPr lang="en-US" altLang="en-US"/>
              <a:pPr>
                <a:defRPr/>
              </a:pPr>
              <a:t>‹#›</a:t>
            </a:fld>
            <a:endParaRPr lang="en-US" altLang="en-US" dirty="0"/>
          </a:p>
        </p:txBody>
      </p:sp>
    </p:spTree>
    <p:extLst>
      <p:ext uri="{BB962C8B-B14F-4D97-AF65-F5344CB8AC3E}">
        <p14:creationId xmlns:p14="http://schemas.microsoft.com/office/powerpoint/2010/main" val="226204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BF32E695-E6B4-496F-AF53-BA3CACD41D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6437F81-F40E-4AA7-8EA4-98CA45EEC8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8A09DC-CE8D-4277-A1AF-A59B4C7FF4A6}"/>
              </a:ext>
            </a:extLst>
          </p:cNvPr>
          <p:cNvSpPr>
            <a:spLocks noGrp="1"/>
          </p:cNvSpPr>
          <p:nvPr>
            <p:ph type="sldNum" sz="quarter" idx="10"/>
          </p:nvPr>
        </p:nvSpPr>
        <p:spPr>
          <a:xfrm>
            <a:off x="8610600" y="6356350"/>
            <a:ext cx="457200" cy="365125"/>
          </a:xfrm>
        </p:spPr>
        <p:txBody>
          <a:bodyPr/>
          <a:lstStyle>
            <a:lvl1pPr>
              <a:defRPr smtClean="0"/>
            </a:lvl1pPr>
          </a:lstStyle>
          <a:p>
            <a:pPr>
              <a:defRPr/>
            </a:pPr>
            <a:fld id="{0E47B282-F5AC-4D1D-AD01-12F3D8748153}" type="slidenum">
              <a:rPr lang="en-US" altLang="en-US"/>
              <a:pPr>
                <a:defRPr/>
              </a:pPr>
              <a:t>‹#›</a:t>
            </a:fld>
            <a:endParaRPr lang="en-US" altLang="en-US" dirty="0"/>
          </a:p>
        </p:txBody>
      </p:sp>
    </p:spTree>
    <p:extLst>
      <p:ext uri="{BB962C8B-B14F-4D97-AF65-F5344CB8AC3E}">
        <p14:creationId xmlns:p14="http://schemas.microsoft.com/office/powerpoint/2010/main" val="1629094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3D22F9D3-37B0-4235-836B-B22E2BDADF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1B1D0B1-9A7B-455C-9417-6A3AC36A9285}"/>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2FBE0E32-2BC2-410B-BBD0-057D5AFB484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3060BFE-5E97-4068-8871-624BE1B7DAD1}"/>
              </a:ext>
            </a:extLst>
          </p:cNvPr>
          <p:cNvSpPr>
            <a:spLocks noGrp="1"/>
          </p:cNvSpPr>
          <p:nvPr>
            <p:ph type="sldNum" sz="quarter" idx="12"/>
          </p:nvPr>
        </p:nvSpPr>
        <p:spPr/>
        <p:txBody>
          <a:bodyPr/>
          <a:lstStyle>
            <a:lvl1pPr>
              <a:defRPr smtClean="0"/>
            </a:lvl1pPr>
          </a:lstStyle>
          <a:p>
            <a:pPr>
              <a:defRPr/>
            </a:pPr>
            <a:fld id="{F57A5C6F-9BFE-41F3-84F1-AA03346FA288}" type="slidenum">
              <a:rPr lang="en-US" altLang="en-US"/>
              <a:pPr>
                <a:defRPr/>
              </a:pPr>
              <a:t>‹#›</a:t>
            </a:fld>
            <a:endParaRPr lang="en-US" altLang="en-US" dirty="0"/>
          </a:p>
        </p:txBody>
      </p:sp>
    </p:spTree>
    <p:extLst>
      <p:ext uri="{BB962C8B-B14F-4D97-AF65-F5344CB8AC3E}">
        <p14:creationId xmlns:p14="http://schemas.microsoft.com/office/powerpoint/2010/main" val="3187219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BAAE931B-1746-41B1-A5AB-C90518B7BC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BD090E-4C57-4358-810A-CEAC3A2832AC}"/>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1984A70D-1E3F-4C84-806B-5CE032334AF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F3EF994-6944-4D2F-B08A-5870DD84A49A}"/>
              </a:ext>
            </a:extLst>
          </p:cNvPr>
          <p:cNvSpPr>
            <a:spLocks noGrp="1"/>
          </p:cNvSpPr>
          <p:nvPr>
            <p:ph type="sldNum" sz="quarter" idx="12"/>
          </p:nvPr>
        </p:nvSpPr>
        <p:spPr/>
        <p:txBody>
          <a:bodyPr/>
          <a:lstStyle>
            <a:lvl1pPr>
              <a:defRPr smtClean="0"/>
            </a:lvl1pPr>
          </a:lstStyle>
          <a:p>
            <a:pPr>
              <a:defRPr/>
            </a:pPr>
            <a:fld id="{418289BF-C656-4A70-A750-7343BD9C2BCE}" type="slidenum">
              <a:rPr lang="en-US" altLang="en-US"/>
              <a:pPr>
                <a:defRPr/>
              </a:pPr>
              <a:t>‹#›</a:t>
            </a:fld>
            <a:endParaRPr lang="en-US" altLang="en-US" dirty="0"/>
          </a:p>
        </p:txBody>
      </p:sp>
    </p:spTree>
    <p:extLst>
      <p:ext uri="{BB962C8B-B14F-4D97-AF65-F5344CB8AC3E}">
        <p14:creationId xmlns:p14="http://schemas.microsoft.com/office/powerpoint/2010/main" val="2535171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D0A1AFA9-E59A-43C5-85B6-7D26BF51F3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2DDC3C9-398A-4C31-9793-9C28A71ED696}"/>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3">
            <a:extLst>
              <a:ext uri="{FF2B5EF4-FFF2-40B4-BE49-F238E27FC236}">
                <a16:creationId xmlns:a16="http://schemas.microsoft.com/office/drawing/2014/main" id="{F1597EB5-3E7E-46A3-8147-9645D73B3D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a:extLst>
              <a:ext uri="{FF2B5EF4-FFF2-40B4-BE49-F238E27FC236}">
                <a16:creationId xmlns:a16="http://schemas.microsoft.com/office/drawing/2014/main" id="{B6F48625-B3E2-4BAF-9C59-4DFBB4787EC2}"/>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A19D4107-F986-4E54-9500-7C0F41E36D5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7B9A6B2A-D245-49BE-8799-7E9F5EEECF86}"/>
              </a:ext>
            </a:extLst>
          </p:cNvPr>
          <p:cNvSpPr>
            <a:spLocks noGrp="1"/>
          </p:cNvSpPr>
          <p:nvPr>
            <p:ph type="sldNum" sz="quarter" idx="12"/>
          </p:nvPr>
        </p:nvSpPr>
        <p:spPr/>
        <p:txBody>
          <a:bodyPr/>
          <a:lstStyle>
            <a:lvl1pPr>
              <a:defRPr smtClean="0"/>
            </a:lvl1pPr>
          </a:lstStyle>
          <a:p>
            <a:pPr>
              <a:defRPr/>
            </a:pPr>
            <a:fld id="{DC7263F2-42ED-4450-B486-20444D1505FB}" type="slidenum">
              <a:rPr lang="en-US" altLang="en-US"/>
              <a:pPr>
                <a:defRPr/>
              </a:pPr>
              <a:t>‹#›</a:t>
            </a:fld>
            <a:endParaRPr lang="en-US" altLang="en-US" dirty="0"/>
          </a:p>
        </p:txBody>
      </p:sp>
    </p:spTree>
    <p:extLst>
      <p:ext uri="{BB962C8B-B14F-4D97-AF65-F5344CB8AC3E}">
        <p14:creationId xmlns:p14="http://schemas.microsoft.com/office/powerpoint/2010/main" val="3071285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3505EF05-617E-4D26-B074-CAEE25A957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BAF58D4-69BF-4049-8B6F-A531751A9207}"/>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3">
            <a:extLst>
              <a:ext uri="{FF2B5EF4-FFF2-40B4-BE49-F238E27FC236}">
                <a16:creationId xmlns:a16="http://schemas.microsoft.com/office/drawing/2014/main" id="{8BBC831B-FFDC-485F-B691-3250C5AB53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F769AD0-554C-4509-88DF-41260EF69203}"/>
              </a:ext>
            </a:extLst>
          </p:cNvPr>
          <p:cNvSpPr>
            <a:spLocks noGrp="1"/>
          </p:cNvSpPr>
          <p:nvPr>
            <p:ph type="sldNum" sz="quarter" idx="10"/>
          </p:nvPr>
        </p:nvSpPr>
        <p:spPr>
          <a:xfrm>
            <a:off x="8610600" y="6356350"/>
            <a:ext cx="457200" cy="365125"/>
          </a:xfrm>
        </p:spPr>
        <p:txBody>
          <a:bodyPr/>
          <a:lstStyle>
            <a:lvl1pPr>
              <a:defRPr smtClean="0"/>
            </a:lvl1pPr>
          </a:lstStyle>
          <a:p>
            <a:pPr>
              <a:defRPr/>
            </a:pPr>
            <a:fld id="{514EA556-D8FA-4FFA-BD44-379264437F74}" type="slidenum">
              <a:rPr lang="en-US" altLang="en-US"/>
              <a:pPr>
                <a:defRPr/>
              </a:pPr>
              <a:t>‹#›</a:t>
            </a:fld>
            <a:endParaRPr lang="en-US" altLang="en-US" dirty="0"/>
          </a:p>
        </p:txBody>
      </p:sp>
    </p:spTree>
    <p:extLst>
      <p:ext uri="{BB962C8B-B14F-4D97-AF65-F5344CB8AC3E}">
        <p14:creationId xmlns:p14="http://schemas.microsoft.com/office/powerpoint/2010/main" val="1828010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6F6A10-3E44-4847-B51B-D338CF11B03A}"/>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3">
            <a:extLst>
              <a:ext uri="{FF2B5EF4-FFF2-40B4-BE49-F238E27FC236}">
                <a16:creationId xmlns:a16="http://schemas.microsoft.com/office/drawing/2014/main" id="{3702ADED-C32D-4274-96C5-77A05EB2F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026C2C-8FD4-4BE4-BCAD-48C5B8010D3D}"/>
              </a:ext>
            </a:extLst>
          </p:cNvPr>
          <p:cNvSpPr>
            <a:spLocks noGrp="1"/>
          </p:cNvSpPr>
          <p:nvPr>
            <p:ph type="sldNum" sz="quarter" idx="10"/>
          </p:nvPr>
        </p:nvSpPr>
        <p:spPr>
          <a:xfrm>
            <a:off x="8610600" y="6356350"/>
            <a:ext cx="457200" cy="365125"/>
          </a:xfrm>
        </p:spPr>
        <p:txBody>
          <a:bodyPr/>
          <a:lstStyle>
            <a:lvl1pPr>
              <a:defRPr smtClean="0"/>
            </a:lvl1pPr>
          </a:lstStyle>
          <a:p>
            <a:pPr>
              <a:defRPr/>
            </a:pPr>
            <a:fld id="{BF0AEE78-F628-4FD5-88B3-E95DD83609A9}" type="slidenum">
              <a:rPr lang="en-US" altLang="en-US"/>
              <a:pPr>
                <a:defRPr/>
              </a:pPr>
              <a:t>‹#›</a:t>
            </a:fld>
            <a:endParaRPr lang="en-US" altLang="en-US" dirty="0"/>
          </a:p>
        </p:txBody>
      </p:sp>
    </p:spTree>
    <p:extLst>
      <p:ext uri="{BB962C8B-B14F-4D97-AF65-F5344CB8AC3E}">
        <p14:creationId xmlns:p14="http://schemas.microsoft.com/office/powerpoint/2010/main" val="221453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C470CCE5-474F-48FC-B702-2848D4AC22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42E2A64-FFCB-4A29-90E7-A50CAE5CBAE4}"/>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7" name="Picture 3">
            <a:extLst>
              <a:ext uri="{FF2B5EF4-FFF2-40B4-BE49-F238E27FC236}">
                <a16:creationId xmlns:a16="http://schemas.microsoft.com/office/drawing/2014/main" id="{4AA6B60E-ECCF-48D0-8570-0C3895260D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74CDC5FE-EE5B-4CBA-873C-46547519A019}"/>
              </a:ext>
            </a:extLst>
          </p:cNvPr>
          <p:cNvSpPr>
            <a:spLocks noGrp="1"/>
          </p:cNvSpPr>
          <p:nvPr>
            <p:ph type="dt" sz="half" idx="10"/>
          </p:nvPr>
        </p:nvSpPr>
        <p:spPr/>
        <p:txBody>
          <a:bodyPr/>
          <a:lstStyle>
            <a:lvl1pPr>
              <a:defRPr/>
            </a:lvl1pPr>
          </a:lstStyle>
          <a:p>
            <a:pPr>
              <a:defRPr/>
            </a:pPr>
            <a:endParaRPr lang="en-US" dirty="0"/>
          </a:p>
        </p:txBody>
      </p:sp>
      <p:sp>
        <p:nvSpPr>
          <p:cNvPr id="9" name="Footer Placeholder 5">
            <a:extLst>
              <a:ext uri="{FF2B5EF4-FFF2-40B4-BE49-F238E27FC236}">
                <a16:creationId xmlns:a16="http://schemas.microsoft.com/office/drawing/2014/main" id="{AF74FB0B-68F5-4E7C-88B9-D025276C811E}"/>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5">
            <a:extLst>
              <a:ext uri="{FF2B5EF4-FFF2-40B4-BE49-F238E27FC236}">
                <a16:creationId xmlns:a16="http://schemas.microsoft.com/office/drawing/2014/main" id="{74260567-8E07-4B7B-BC2C-65EC205DC9BE}"/>
              </a:ext>
            </a:extLst>
          </p:cNvPr>
          <p:cNvSpPr>
            <a:spLocks noGrp="1"/>
          </p:cNvSpPr>
          <p:nvPr>
            <p:ph type="sldNum" sz="quarter" idx="12"/>
          </p:nvPr>
        </p:nvSpPr>
        <p:spPr>
          <a:xfrm>
            <a:off x="8610600" y="6356350"/>
            <a:ext cx="457200" cy="365125"/>
          </a:xfrm>
        </p:spPr>
        <p:txBody>
          <a:bodyPr/>
          <a:lstStyle>
            <a:lvl1pPr>
              <a:defRPr smtClean="0"/>
            </a:lvl1pPr>
          </a:lstStyle>
          <a:p>
            <a:pPr>
              <a:defRPr/>
            </a:pPr>
            <a:fld id="{E5168B37-B303-46FD-966F-E3D05FE668D8}" type="slidenum">
              <a:rPr lang="en-US" altLang="en-US"/>
              <a:pPr>
                <a:defRPr/>
              </a:pPr>
              <a:t>‹#›</a:t>
            </a:fld>
            <a:endParaRPr lang="en-US" altLang="en-US" dirty="0"/>
          </a:p>
        </p:txBody>
      </p:sp>
    </p:spTree>
    <p:extLst>
      <p:ext uri="{BB962C8B-B14F-4D97-AF65-F5344CB8AC3E}">
        <p14:creationId xmlns:p14="http://schemas.microsoft.com/office/powerpoint/2010/main" val="2936359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C30E2359-A6A4-4307-9285-3ACA3C104A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C9E83FF-D70F-44D5-A206-96989A25BB26}"/>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3">
            <a:extLst>
              <a:ext uri="{FF2B5EF4-FFF2-40B4-BE49-F238E27FC236}">
                <a16:creationId xmlns:a16="http://schemas.microsoft.com/office/drawing/2014/main" id="{C2AAF1C6-9CBC-45F1-9EA6-242DA07262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6A9A4B25-126C-449F-AB6B-574C1856FDD2}"/>
              </a:ext>
            </a:extLst>
          </p:cNvPr>
          <p:cNvSpPr>
            <a:spLocks noGrp="1"/>
          </p:cNvSpPr>
          <p:nvPr>
            <p:ph type="sldNum" sz="quarter" idx="10"/>
          </p:nvPr>
        </p:nvSpPr>
        <p:spPr/>
        <p:txBody>
          <a:bodyPr/>
          <a:lstStyle>
            <a:lvl1pPr>
              <a:defRPr smtClean="0"/>
            </a:lvl1pPr>
          </a:lstStyle>
          <a:p>
            <a:pPr>
              <a:defRPr/>
            </a:pPr>
            <a:fld id="{B85C39B2-B867-4FA1-B51E-371916E57BF6}" type="slidenum">
              <a:rPr lang="en-US" altLang="en-US"/>
              <a:pPr>
                <a:defRPr/>
              </a:pPr>
              <a:t>‹#›</a:t>
            </a:fld>
            <a:endParaRPr lang="en-US" altLang="en-US" dirty="0"/>
          </a:p>
        </p:txBody>
      </p:sp>
    </p:spTree>
    <p:extLst>
      <p:ext uri="{BB962C8B-B14F-4D97-AF65-F5344CB8AC3E}">
        <p14:creationId xmlns:p14="http://schemas.microsoft.com/office/powerpoint/2010/main" val="3557524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a:extLst>
              <a:ext uri="{FF2B5EF4-FFF2-40B4-BE49-F238E27FC236}">
                <a16:creationId xmlns:a16="http://schemas.microsoft.com/office/drawing/2014/main" id="{5D3BA92D-7FA3-4ACB-9F92-DE14D53E3A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FB25082-2132-4FA9-9CAE-A9624293DAE3}"/>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3">
            <a:extLst>
              <a:ext uri="{FF2B5EF4-FFF2-40B4-BE49-F238E27FC236}">
                <a16:creationId xmlns:a16="http://schemas.microsoft.com/office/drawing/2014/main" id="{791B7811-9569-4B9A-ACD5-D6EFDC93D5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53D0EC91-CF13-4C61-939D-B5B3BCE2BFDC}"/>
              </a:ext>
            </a:extLst>
          </p:cNvPr>
          <p:cNvSpPr>
            <a:spLocks noGrp="1"/>
          </p:cNvSpPr>
          <p:nvPr>
            <p:ph type="dt" sz="half" idx="10"/>
          </p:nvPr>
        </p:nvSpPr>
        <p:spPr/>
        <p:txBody>
          <a:bodyPr/>
          <a:lstStyle>
            <a:lvl1pPr>
              <a:defRPr/>
            </a:lvl1pPr>
          </a:lstStyle>
          <a:p>
            <a:pPr>
              <a:defRPr/>
            </a:pPr>
            <a:endParaRPr lang="en-US" dirty="0"/>
          </a:p>
        </p:txBody>
      </p:sp>
      <p:sp>
        <p:nvSpPr>
          <p:cNvPr id="11" name="Footer Placeholder 7">
            <a:extLst>
              <a:ext uri="{FF2B5EF4-FFF2-40B4-BE49-F238E27FC236}">
                <a16:creationId xmlns:a16="http://schemas.microsoft.com/office/drawing/2014/main" id="{7E018E23-84A8-40B5-929F-38D5FCAF6462}"/>
              </a:ext>
            </a:extLst>
          </p:cNvPr>
          <p:cNvSpPr>
            <a:spLocks noGrp="1"/>
          </p:cNvSpPr>
          <p:nvPr>
            <p:ph type="ftr" sz="quarter" idx="11"/>
          </p:nvPr>
        </p:nvSpPr>
        <p:spPr/>
        <p:txBody>
          <a:bodyPr/>
          <a:lstStyle>
            <a:lvl1pPr>
              <a:defRPr/>
            </a:lvl1pPr>
          </a:lstStyle>
          <a:p>
            <a:pPr>
              <a:defRPr/>
            </a:pPr>
            <a:endParaRPr lang="en-US" dirty="0"/>
          </a:p>
        </p:txBody>
      </p:sp>
      <p:sp>
        <p:nvSpPr>
          <p:cNvPr id="12" name="Slide Number Placeholder 5">
            <a:extLst>
              <a:ext uri="{FF2B5EF4-FFF2-40B4-BE49-F238E27FC236}">
                <a16:creationId xmlns:a16="http://schemas.microsoft.com/office/drawing/2014/main" id="{5CC45897-84CD-4674-835B-7C7EE8DC9E1C}"/>
              </a:ext>
            </a:extLst>
          </p:cNvPr>
          <p:cNvSpPr>
            <a:spLocks noGrp="1"/>
          </p:cNvSpPr>
          <p:nvPr>
            <p:ph type="sldNum" sz="quarter" idx="12"/>
          </p:nvPr>
        </p:nvSpPr>
        <p:spPr>
          <a:xfrm>
            <a:off x="8610600" y="6356350"/>
            <a:ext cx="457200" cy="365125"/>
          </a:xfrm>
        </p:spPr>
        <p:txBody>
          <a:bodyPr/>
          <a:lstStyle>
            <a:lvl1pPr>
              <a:defRPr smtClean="0"/>
            </a:lvl1pPr>
          </a:lstStyle>
          <a:p>
            <a:pPr>
              <a:defRPr/>
            </a:pPr>
            <a:fld id="{60D81D24-953A-4D5F-86E0-382205D07F42}" type="slidenum">
              <a:rPr lang="en-US" altLang="en-US"/>
              <a:pPr>
                <a:defRPr/>
              </a:pPr>
              <a:t>‹#›</a:t>
            </a:fld>
            <a:endParaRPr lang="en-US" altLang="en-US" dirty="0"/>
          </a:p>
        </p:txBody>
      </p:sp>
    </p:spTree>
    <p:extLst>
      <p:ext uri="{BB962C8B-B14F-4D97-AF65-F5344CB8AC3E}">
        <p14:creationId xmlns:p14="http://schemas.microsoft.com/office/powerpoint/2010/main" val="1698879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a:extLst>
              <a:ext uri="{FF2B5EF4-FFF2-40B4-BE49-F238E27FC236}">
                <a16:creationId xmlns:a16="http://schemas.microsoft.com/office/drawing/2014/main" id="{853AC284-F5E0-48BF-9B7D-CD96F64164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F476B2D-09D3-4214-B49D-660479F6CD91}"/>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3">
            <a:extLst>
              <a:ext uri="{FF2B5EF4-FFF2-40B4-BE49-F238E27FC236}">
                <a16:creationId xmlns:a16="http://schemas.microsoft.com/office/drawing/2014/main" id="{36ABDB60-AABA-4A26-B2B2-04DEC545EF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6" name="Date Placeholder 2">
            <a:extLst>
              <a:ext uri="{FF2B5EF4-FFF2-40B4-BE49-F238E27FC236}">
                <a16:creationId xmlns:a16="http://schemas.microsoft.com/office/drawing/2014/main" id="{5D3FD684-E5F1-4C56-B108-9065AA88988E}"/>
              </a:ext>
            </a:extLst>
          </p:cNvPr>
          <p:cNvSpPr>
            <a:spLocks noGrp="1"/>
          </p:cNvSpPr>
          <p:nvPr>
            <p:ph type="dt" sz="half" idx="10"/>
          </p:nvPr>
        </p:nvSpPr>
        <p:spPr/>
        <p:txBody>
          <a:bodyPr/>
          <a:lstStyle>
            <a:lvl1pPr>
              <a:defRPr/>
            </a:lvl1pPr>
          </a:lstStyle>
          <a:p>
            <a:pPr>
              <a:defRPr/>
            </a:pPr>
            <a:endParaRPr lang="en-US" dirty="0"/>
          </a:p>
        </p:txBody>
      </p:sp>
      <p:sp>
        <p:nvSpPr>
          <p:cNvPr id="7" name="Footer Placeholder 3">
            <a:extLst>
              <a:ext uri="{FF2B5EF4-FFF2-40B4-BE49-F238E27FC236}">
                <a16:creationId xmlns:a16="http://schemas.microsoft.com/office/drawing/2014/main" id="{9F6E8423-FFE8-44C4-9CC7-027EB192D6DD}"/>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128BF9E3-8456-4D9D-9E08-95DB2100B0F3}"/>
              </a:ext>
            </a:extLst>
          </p:cNvPr>
          <p:cNvSpPr>
            <a:spLocks noGrp="1"/>
          </p:cNvSpPr>
          <p:nvPr>
            <p:ph type="sldNum" sz="quarter" idx="12"/>
          </p:nvPr>
        </p:nvSpPr>
        <p:spPr>
          <a:xfrm>
            <a:off x="8229600" y="6356350"/>
            <a:ext cx="457200" cy="365125"/>
          </a:xfrm>
        </p:spPr>
        <p:txBody>
          <a:bodyPr/>
          <a:lstStyle>
            <a:lvl1pPr>
              <a:defRPr smtClean="0"/>
            </a:lvl1pPr>
          </a:lstStyle>
          <a:p>
            <a:pPr>
              <a:defRPr/>
            </a:pPr>
            <a:fld id="{B33AF24D-6710-4030-AAE5-B0888781503A}" type="slidenum">
              <a:rPr lang="en-US" altLang="en-US"/>
              <a:pPr>
                <a:defRPr/>
              </a:pPr>
              <a:t>‹#›</a:t>
            </a:fld>
            <a:endParaRPr lang="en-US" altLang="en-US" dirty="0"/>
          </a:p>
        </p:txBody>
      </p:sp>
    </p:spTree>
    <p:extLst>
      <p:ext uri="{BB962C8B-B14F-4D97-AF65-F5344CB8AC3E}">
        <p14:creationId xmlns:p14="http://schemas.microsoft.com/office/powerpoint/2010/main" val="3203242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12D9C80-A43A-4A3D-B694-BD535119CBBD}"/>
              </a:ext>
            </a:extLst>
          </p:cNvPr>
          <p:cNvSpPr txBox="1">
            <a:spLocks/>
          </p:cNvSpPr>
          <p:nvPr userDrawn="1"/>
        </p:nvSpPr>
        <p:spPr>
          <a:xfrm>
            <a:off x="8610600" y="6356350"/>
            <a:ext cx="457200" cy="365125"/>
          </a:xfrm>
          <a:prstGeom prst="rect">
            <a:avLst/>
          </a:prstGeom>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DE7D132A-DE1E-4137-BAE2-3AECBB1DA00E}" type="slidenum">
              <a:rPr lang="en-US" altLang="en-US" sz="1200" smtClean="0">
                <a:solidFill>
                  <a:srgbClr val="898989"/>
                </a:solidFill>
                <a:latin typeface="Gotham Book" pitchFamily="50" charset="0"/>
              </a:rPr>
              <a:pPr algn="r" eaLnBrk="1" hangingPunct="1">
                <a:defRPr/>
              </a:pPr>
              <a:t>‹#›</a:t>
            </a:fld>
            <a:endParaRPr lang="en-US" altLang="en-US" sz="1200" dirty="0">
              <a:solidFill>
                <a:srgbClr val="898989"/>
              </a:solidFill>
              <a:latin typeface="Gotham Book" pitchFamily="50" charset="0"/>
            </a:endParaRPr>
          </a:p>
        </p:txBody>
      </p:sp>
      <p:pic>
        <p:nvPicPr>
          <p:cNvPr id="3" name="Picture 7" descr="C:\Users\cbateman\AppData\Local\Temp\wz0371\Final Logo\circle only\fpntc_circle_only_color.png">
            <a:extLst>
              <a:ext uri="{FF2B5EF4-FFF2-40B4-BE49-F238E27FC236}">
                <a16:creationId xmlns:a16="http://schemas.microsoft.com/office/drawing/2014/main" id="{F799FA73-A3FC-4A11-9C7E-3FF94EFDB5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69DB194-9612-4AE3-A13B-A0658F963F9D}"/>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3">
            <a:extLst>
              <a:ext uri="{FF2B5EF4-FFF2-40B4-BE49-F238E27FC236}">
                <a16:creationId xmlns:a16="http://schemas.microsoft.com/office/drawing/2014/main" id="{DAFA8B0D-23B1-4482-A27E-225BCA33CD4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BD15634B-3EC0-427B-A39D-E7934C4D3131}"/>
              </a:ext>
            </a:extLst>
          </p:cNvPr>
          <p:cNvSpPr>
            <a:spLocks noGrp="1"/>
          </p:cNvSpPr>
          <p:nvPr>
            <p:ph type="dt" sz="half" idx="10"/>
          </p:nvPr>
        </p:nvSpPr>
        <p:spPr/>
        <p:txBody>
          <a:bodyPr/>
          <a:lstStyle>
            <a:lvl1pPr>
              <a:defRPr/>
            </a:lvl1pPr>
          </a:lstStyle>
          <a:p>
            <a:pPr>
              <a:defRPr/>
            </a:pPr>
            <a:endParaRPr lang="en-US" dirty="0"/>
          </a:p>
        </p:txBody>
      </p:sp>
      <p:sp>
        <p:nvSpPr>
          <p:cNvPr id="7" name="Footer Placeholder 2">
            <a:extLst>
              <a:ext uri="{FF2B5EF4-FFF2-40B4-BE49-F238E27FC236}">
                <a16:creationId xmlns:a16="http://schemas.microsoft.com/office/drawing/2014/main" id="{4B3E079D-F974-440E-A66F-BD2417DACF4B}"/>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15830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23">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B67D425B-7E63-4EFE-B7F8-ED46E79E1B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600A8F82-CC88-4EA4-AF13-AF63DF9F2D1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title="People communicating over the internet">
            <a:extLst>
              <a:ext uri="{FF2B5EF4-FFF2-40B4-BE49-F238E27FC236}">
                <a16:creationId xmlns:a16="http://schemas.microsoft.com/office/drawing/2014/main" id="{4E061B48-C61C-4554-98C8-EEEEBFBED055}"/>
              </a:ext>
            </a:extLst>
          </p:cNvPr>
          <p:cNvPicPr>
            <a:picLocks noChangeAspect="1" noChangeArrowheads="1"/>
          </p:cNvPicPr>
          <p:nvPr userDrawn="1"/>
        </p:nvPicPr>
        <p:blipFill rotWithShape="1">
          <a:blip r:embed="rId4" cstate="print"/>
          <a:stretch/>
        </p:blipFill>
        <p:spPr bwMode="auto">
          <a:xfrm>
            <a:off x="4038600" y="1676400"/>
            <a:ext cx="3886200" cy="3889769"/>
          </a:xfrm>
          <a:prstGeom prst="ellipse">
            <a:avLst/>
          </a:prstGeom>
          <a:noFill/>
          <a:ln>
            <a:noFill/>
          </a:ln>
        </p:spPr>
      </p:pic>
      <p:sp>
        <p:nvSpPr>
          <p:cNvPr id="2" name="Title 1"/>
          <p:cNvSpPr>
            <a:spLocks noGrp="1"/>
          </p:cNvSpPr>
          <p:nvPr>
            <p:ph type="title"/>
          </p:nvPr>
        </p:nvSpPr>
        <p:spPr>
          <a:xfrm>
            <a:off x="457200" y="274638"/>
            <a:ext cx="3200400" cy="25447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3048000"/>
            <a:ext cx="3200400" cy="3078163"/>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7D744BE7-293F-4B92-9E1D-73E35D4B699B}"/>
              </a:ext>
            </a:extLst>
          </p:cNvPr>
          <p:cNvSpPr>
            <a:spLocks noGrp="1"/>
          </p:cNvSpPr>
          <p:nvPr>
            <p:ph type="sldNum" sz="quarter" idx="10"/>
          </p:nvPr>
        </p:nvSpPr>
        <p:spPr>
          <a:xfrm>
            <a:off x="8610600" y="6356350"/>
            <a:ext cx="457200" cy="365125"/>
          </a:xfrm>
        </p:spPr>
        <p:txBody>
          <a:bodyPr/>
          <a:lstStyle>
            <a:lvl1pPr>
              <a:defRPr/>
            </a:lvl1pPr>
          </a:lstStyle>
          <a:p>
            <a:pPr>
              <a:defRPr/>
            </a:pPr>
            <a:fld id="{5F67FAA5-56D3-4342-ADB5-21D9F76D02FE}" type="slidenum">
              <a:rPr lang="en-US" altLang="en-US"/>
              <a:pPr>
                <a:defRPr/>
              </a:pPr>
              <a:t>‹#›</a:t>
            </a:fld>
            <a:endParaRPr lang="en-US" altLang="en-US" dirty="0"/>
          </a:p>
        </p:txBody>
      </p:sp>
    </p:spTree>
    <p:extLst>
      <p:ext uri="{BB962C8B-B14F-4D97-AF65-F5344CB8AC3E}">
        <p14:creationId xmlns:p14="http://schemas.microsoft.com/office/powerpoint/2010/main" val="121405753"/>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329DE0-9DA4-4B45-B943-278F2B4B4988}"/>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2" descr="C:\Users\cbateman\AppData\Local\Temp\wz0371\Final Logo\circle only\fpntc_circle_only_color.png">
            <a:extLst>
              <a:ext uri="{FF2B5EF4-FFF2-40B4-BE49-F238E27FC236}">
                <a16:creationId xmlns:a16="http://schemas.microsoft.com/office/drawing/2014/main" id="{C482D802-D893-432B-9C7E-718DE26791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a:extLst>
              <a:ext uri="{FF2B5EF4-FFF2-40B4-BE49-F238E27FC236}">
                <a16:creationId xmlns:a16="http://schemas.microsoft.com/office/drawing/2014/main" id="{773EE8CA-E359-417D-8D48-AB0A1DC9F998}"/>
              </a:ext>
            </a:extLst>
          </p:cNvPr>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8" name="Footer Placeholder 5">
            <a:extLst>
              <a:ext uri="{FF2B5EF4-FFF2-40B4-BE49-F238E27FC236}">
                <a16:creationId xmlns:a16="http://schemas.microsoft.com/office/drawing/2014/main" id="{E432F4D8-1B95-44E4-8152-D6D8DECF9721}"/>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DE89F508-04A3-44AC-A263-032E6B5D693D}"/>
              </a:ext>
            </a:extLst>
          </p:cNvPr>
          <p:cNvSpPr>
            <a:spLocks noGrp="1"/>
          </p:cNvSpPr>
          <p:nvPr>
            <p:ph type="sldNum" sz="quarter" idx="12"/>
          </p:nvPr>
        </p:nvSpPr>
        <p:spPr/>
        <p:txBody>
          <a:bodyPr/>
          <a:lstStyle>
            <a:lvl1pPr>
              <a:defRPr smtClean="0"/>
            </a:lvl1pPr>
          </a:lstStyle>
          <a:p>
            <a:pPr>
              <a:defRPr/>
            </a:pPr>
            <a:fld id="{0E4438A4-3C84-456E-A505-AC2E2E7CB280}" type="slidenum">
              <a:rPr lang="en-US" altLang="en-US"/>
              <a:pPr>
                <a:defRPr/>
              </a:pPr>
              <a:t>‹#›</a:t>
            </a:fld>
            <a:endParaRPr lang="en-US" altLang="en-US" dirty="0"/>
          </a:p>
        </p:txBody>
      </p:sp>
    </p:spTree>
    <p:extLst>
      <p:ext uri="{BB962C8B-B14F-4D97-AF65-F5344CB8AC3E}">
        <p14:creationId xmlns:p14="http://schemas.microsoft.com/office/powerpoint/2010/main" val="1861453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5682D4-03FE-4F54-B1FA-AADEDC820E56}"/>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3">
            <a:extLst>
              <a:ext uri="{FF2B5EF4-FFF2-40B4-BE49-F238E27FC236}">
                <a16:creationId xmlns:a16="http://schemas.microsoft.com/office/drawing/2014/main" id="{679DFC39-EDA8-4C43-AA89-7029FB9E66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BF404294-CA9E-4D85-BF86-3AD341C8D14C}"/>
              </a:ext>
            </a:extLst>
          </p:cNvPr>
          <p:cNvSpPr>
            <a:spLocks noGrp="1"/>
          </p:cNvSpPr>
          <p:nvPr>
            <p:ph type="dt" sz="half" idx="10"/>
          </p:nvPr>
        </p:nvSpPr>
        <p:spPr/>
        <p:txBody>
          <a:bodyPr/>
          <a:lstStyle>
            <a:lvl1pPr>
              <a:defRPr/>
            </a:lvl1pPr>
          </a:lstStyle>
          <a:p>
            <a:pPr>
              <a:defRPr/>
            </a:pPr>
            <a:endParaRPr lang="en-US" dirty="0"/>
          </a:p>
        </p:txBody>
      </p:sp>
      <p:sp>
        <p:nvSpPr>
          <p:cNvPr id="8" name="Footer Placeholder 5">
            <a:extLst>
              <a:ext uri="{FF2B5EF4-FFF2-40B4-BE49-F238E27FC236}">
                <a16:creationId xmlns:a16="http://schemas.microsoft.com/office/drawing/2014/main" id="{16481E57-C582-427A-8724-9FD324E67D7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FD40717C-CC47-4259-9FA4-21250A46BB76}"/>
              </a:ext>
            </a:extLst>
          </p:cNvPr>
          <p:cNvSpPr>
            <a:spLocks noGrp="1"/>
          </p:cNvSpPr>
          <p:nvPr>
            <p:ph type="sldNum" sz="quarter" idx="12"/>
          </p:nvPr>
        </p:nvSpPr>
        <p:spPr/>
        <p:txBody>
          <a:bodyPr/>
          <a:lstStyle>
            <a:lvl1pPr>
              <a:defRPr smtClean="0"/>
            </a:lvl1pPr>
          </a:lstStyle>
          <a:p>
            <a:pPr>
              <a:defRPr/>
            </a:pPr>
            <a:fld id="{3378FA06-2F7C-43FC-887B-449865224E8D}" type="slidenum">
              <a:rPr lang="en-US" altLang="en-US"/>
              <a:pPr>
                <a:defRPr/>
              </a:pPr>
              <a:t>‹#›</a:t>
            </a:fld>
            <a:endParaRPr lang="en-US" altLang="en-US" dirty="0"/>
          </a:p>
        </p:txBody>
      </p:sp>
    </p:spTree>
    <p:extLst>
      <p:ext uri="{BB962C8B-B14F-4D97-AF65-F5344CB8AC3E}">
        <p14:creationId xmlns:p14="http://schemas.microsoft.com/office/powerpoint/2010/main" val="540933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DE340-CFBD-4614-81BA-1380E6A18D98}"/>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2" descr="C:\Users\cbateman\AppData\Local\Temp\wz0371\Final Logo\circle only\fpntc_circle_only_color.png">
            <a:extLst>
              <a:ext uri="{FF2B5EF4-FFF2-40B4-BE49-F238E27FC236}">
                <a16:creationId xmlns:a16="http://schemas.microsoft.com/office/drawing/2014/main" id="{87156D70-EFBB-4316-B16C-240A284A3F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911B7E37-F520-4885-B334-6C75C0491763}"/>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B7F7428D-FD30-4D75-AF1D-F1FDBE4838C0}"/>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2FC07E65-B6EB-44B8-AE1D-2F7F0FA261EB}"/>
              </a:ext>
            </a:extLst>
          </p:cNvPr>
          <p:cNvSpPr>
            <a:spLocks noGrp="1"/>
          </p:cNvSpPr>
          <p:nvPr>
            <p:ph type="sldNum" sz="quarter" idx="12"/>
          </p:nvPr>
        </p:nvSpPr>
        <p:spPr/>
        <p:txBody>
          <a:bodyPr/>
          <a:lstStyle>
            <a:lvl1pPr>
              <a:defRPr smtClean="0"/>
            </a:lvl1pPr>
          </a:lstStyle>
          <a:p>
            <a:pPr>
              <a:defRPr/>
            </a:pPr>
            <a:fld id="{85D775BF-0DC9-4C8C-BB05-8AD1EC97327E}" type="slidenum">
              <a:rPr lang="en-US" altLang="en-US"/>
              <a:pPr>
                <a:defRPr/>
              </a:pPr>
              <a:t>‹#›</a:t>
            </a:fld>
            <a:endParaRPr lang="en-US" altLang="en-US" dirty="0"/>
          </a:p>
        </p:txBody>
      </p:sp>
    </p:spTree>
    <p:extLst>
      <p:ext uri="{BB962C8B-B14F-4D97-AF65-F5344CB8AC3E}">
        <p14:creationId xmlns:p14="http://schemas.microsoft.com/office/powerpoint/2010/main" val="2969701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1F65C9-F334-4A14-876E-9EB99A3B183F}"/>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2" descr="C:\Users\cbateman\AppData\Local\Temp\wz0371\Final Logo\circle only\fpntc_circle_only_color.png">
            <a:extLst>
              <a:ext uri="{FF2B5EF4-FFF2-40B4-BE49-F238E27FC236}">
                <a16:creationId xmlns:a16="http://schemas.microsoft.com/office/drawing/2014/main" id="{E0FF4216-7A9E-4092-AA13-F2E68237E6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027F0B4-DDE0-40C7-BCCB-C4EB8FA2499A}"/>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128732E0-07EB-45F6-95CA-36148F23A9F7}"/>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20DBDE5E-4C49-4D1B-A325-D2AD7CC790E2}"/>
              </a:ext>
            </a:extLst>
          </p:cNvPr>
          <p:cNvSpPr>
            <a:spLocks noGrp="1"/>
          </p:cNvSpPr>
          <p:nvPr>
            <p:ph type="sldNum" sz="quarter" idx="12"/>
          </p:nvPr>
        </p:nvSpPr>
        <p:spPr/>
        <p:txBody>
          <a:bodyPr/>
          <a:lstStyle>
            <a:lvl1pPr>
              <a:defRPr smtClean="0"/>
            </a:lvl1pPr>
          </a:lstStyle>
          <a:p>
            <a:pPr>
              <a:defRPr/>
            </a:pPr>
            <a:fld id="{4D3A1249-C7E1-4A16-A612-A44B04D04895}" type="slidenum">
              <a:rPr lang="en-US" altLang="en-US"/>
              <a:pPr>
                <a:defRPr/>
              </a:pPr>
              <a:t>‹#›</a:t>
            </a:fld>
            <a:endParaRPr lang="en-US" altLang="en-US" dirty="0"/>
          </a:p>
        </p:txBody>
      </p:sp>
    </p:spTree>
    <p:extLst>
      <p:ext uri="{BB962C8B-B14F-4D97-AF65-F5344CB8AC3E}">
        <p14:creationId xmlns:p14="http://schemas.microsoft.com/office/powerpoint/2010/main" val="2280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15">
    <p:spTree>
      <p:nvGrpSpPr>
        <p:cNvPr id="1" name=""/>
        <p:cNvGrpSpPr/>
        <p:nvPr/>
      </p:nvGrpSpPr>
      <p:grpSpPr>
        <a:xfrm>
          <a:off x="0" y="0"/>
          <a:ext cx="0" cy="0"/>
          <a:chOff x="0" y="0"/>
          <a:chExt cx="0" cy="0"/>
        </a:xfrm>
      </p:grpSpPr>
      <p:pic>
        <p:nvPicPr>
          <p:cNvPr id="6" name="Picture 2" descr="C:\Users\cbateman\AppData\Local\Temp\wz0371\Final Logo\circle only\fpntc_circle_only_color.png">
            <a:extLst>
              <a:ext uri="{FF2B5EF4-FFF2-40B4-BE49-F238E27FC236}">
                <a16:creationId xmlns:a16="http://schemas.microsoft.com/office/drawing/2014/main" id="{A93EDE16-7430-4FC7-B42E-D5DBC529A7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52B0BB01-8867-473E-A6E8-6E2B83E5DE8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1600201"/>
            <a:ext cx="8229600" cy="762000"/>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1"/>
          </p:nvPr>
        </p:nvSpPr>
        <p:spPr>
          <a:xfrm>
            <a:off x="173736" y="2313432"/>
            <a:ext cx="8805672" cy="2871216"/>
          </a:xfrm>
        </p:spPr>
        <p:txBody>
          <a:bodyPr/>
          <a:lstStyle/>
          <a:p>
            <a:pPr lvl="0"/>
            <a:endParaRPr lang="en-US" noProof="0" dirty="0"/>
          </a:p>
        </p:txBody>
      </p:sp>
      <p:sp>
        <p:nvSpPr>
          <p:cNvPr id="10" name="Text Placeholder 9"/>
          <p:cNvSpPr>
            <a:spLocks noGrp="1"/>
          </p:cNvSpPr>
          <p:nvPr>
            <p:ph type="body" sz="quarter" idx="12"/>
          </p:nvPr>
        </p:nvSpPr>
        <p:spPr>
          <a:xfrm>
            <a:off x="-27062" y="7010400"/>
            <a:ext cx="9144000" cy="3048000"/>
          </a:xfrm>
        </p:spPr>
        <p:txBody>
          <a:bodyPr/>
          <a:lstStyle>
            <a:lvl1pPr marL="0" indent="0">
              <a:buNone/>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E3A4A79-39BE-4550-A3C7-8002EAE1FE96}"/>
              </a:ext>
            </a:extLst>
          </p:cNvPr>
          <p:cNvSpPr>
            <a:spLocks noGrp="1"/>
          </p:cNvSpPr>
          <p:nvPr>
            <p:ph type="sldNum" sz="quarter" idx="13"/>
          </p:nvPr>
        </p:nvSpPr>
        <p:spPr>
          <a:xfrm>
            <a:off x="8610600" y="6356350"/>
            <a:ext cx="457200" cy="365125"/>
          </a:xfrm>
        </p:spPr>
        <p:txBody>
          <a:bodyPr/>
          <a:lstStyle>
            <a:lvl1pPr>
              <a:defRPr/>
            </a:lvl1pPr>
          </a:lstStyle>
          <a:p>
            <a:pPr>
              <a:defRPr/>
            </a:pPr>
            <a:fld id="{96B7665D-F05C-4E27-8820-E2830D4F9F7A}" type="slidenum">
              <a:rPr lang="en-US" altLang="en-US"/>
              <a:pPr>
                <a:defRPr/>
              </a:pPr>
              <a:t>‹#›</a:t>
            </a:fld>
            <a:endParaRPr lang="en-US" altLang="en-US" dirty="0"/>
          </a:p>
        </p:txBody>
      </p:sp>
    </p:spTree>
    <p:extLst>
      <p:ext uri="{BB962C8B-B14F-4D97-AF65-F5344CB8AC3E}">
        <p14:creationId xmlns:p14="http://schemas.microsoft.com/office/powerpoint/2010/main" val="61672168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13">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A70E65F7-6252-4F95-A975-DF9AC26587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61DAD586-6A86-46E6-8BE0-80A8EF0CC8B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0" y="6951662"/>
            <a:ext cx="9144000" cy="2286000"/>
          </a:xfrm>
        </p:spPr>
        <p:txBody>
          <a:bodyPr/>
          <a:lstStyle>
            <a:lvl1pPr marL="0" indent="0">
              <a:buNone/>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5A593D1-AF25-4DF0-AC31-F0524D0AC360}"/>
              </a:ext>
            </a:extLst>
          </p:cNvPr>
          <p:cNvSpPr>
            <a:spLocks noGrp="1"/>
          </p:cNvSpPr>
          <p:nvPr>
            <p:ph type="sldNum" sz="quarter" idx="12"/>
          </p:nvPr>
        </p:nvSpPr>
        <p:spPr>
          <a:xfrm>
            <a:off x="8610600" y="6356350"/>
            <a:ext cx="457200" cy="365125"/>
          </a:xfrm>
        </p:spPr>
        <p:txBody>
          <a:bodyPr/>
          <a:lstStyle>
            <a:lvl1pPr>
              <a:defRPr/>
            </a:lvl1pPr>
          </a:lstStyle>
          <a:p>
            <a:pPr>
              <a:defRPr/>
            </a:pPr>
            <a:fld id="{A96531CA-5093-488C-B09D-A0EE1D18A8BF}" type="slidenum">
              <a:rPr lang="en-US" altLang="en-US"/>
              <a:pPr>
                <a:defRPr/>
              </a:pPr>
              <a:t>‹#›</a:t>
            </a:fld>
            <a:endParaRPr lang="en-US" altLang="en-US" dirty="0"/>
          </a:p>
        </p:txBody>
      </p:sp>
    </p:spTree>
    <p:extLst>
      <p:ext uri="{BB962C8B-B14F-4D97-AF65-F5344CB8AC3E}">
        <p14:creationId xmlns:p14="http://schemas.microsoft.com/office/powerpoint/2010/main" val="350099633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5">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D1DD0953-5DFD-44F8-B952-B047984A93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6FFB3D90-23A1-4B9D-8A28-F37048F752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title="Man Holding a Giant Coin">
            <a:extLst>
              <a:ext uri="{FF2B5EF4-FFF2-40B4-BE49-F238E27FC236}">
                <a16:creationId xmlns:a16="http://schemas.microsoft.com/office/drawing/2014/main" id="{0685BA82-2B4D-4ACA-B6C3-0E40CD98CD94}"/>
              </a:ext>
            </a:extLst>
          </p:cNvPr>
          <p:cNvPicPr>
            <a:picLocks noChangeAspect="1" noChangeArrowheads="1"/>
          </p:cNvPicPr>
          <p:nvPr userDrawn="1"/>
        </p:nvPicPr>
        <p:blipFill rotWithShape="1">
          <a:blip r:embed="rId4" cstate="print">
            <a:clrChange>
              <a:clrFrom>
                <a:srgbClr val="98BBAA"/>
              </a:clrFrom>
              <a:clrTo>
                <a:srgbClr val="98BBAA">
                  <a:alpha val="0"/>
                </a:srgbClr>
              </a:clrTo>
            </a:clrChange>
          </a:blip>
          <a:srcRect l="49685" t="22099" r="1355" b="12576"/>
          <a:stretch/>
        </p:blipFill>
        <p:spPr bwMode="auto">
          <a:xfrm>
            <a:off x="5257800" y="2514600"/>
            <a:ext cx="3200400" cy="3200400"/>
          </a:xfrm>
          <a:prstGeom prst="ellipse">
            <a:avLst/>
          </a:prstGeom>
          <a:solidFill>
            <a:schemeClr val="bg1"/>
          </a:solidFill>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2359152"/>
            <a:ext cx="4343400" cy="3657600"/>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79B2A829-D5C0-47A1-ABB3-84CE21D2FBFC}"/>
              </a:ext>
            </a:extLst>
          </p:cNvPr>
          <p:cNvSpPr>
            <a:spLocks noGrp="1"/>
          </p:cNvSpPr>
          <p:nvPr>
            <p:ph type="sldNum" sz="quarter" idx="10"/>
          </p:nvPr>
        </p:nvSpPr>
        <p:spPr>
          <a:xfrm>
            <a:off x="8610600" y="6356350"/>
            <a:ext cx="457200" cy="365125"/>
          </a:xfrm>
        </p:spPr>
        <p:txBody>
          <a:bodyPr/>
          <a:lstStyle>
            <a:lvl1pPr>
              <a:defRPr/>
            </a:lvl1pPr>
          </a:lstStyle>
          <a:p>
            <a:pPr>
              <a:defRPr/>
            </a:pPr>
            <a:fld id="{868F7B52-93EB-4CDB-A3C0-59DAB1C749B3}" type="slidenum">
              <a:rPr lang="en-US" altLang="en-US"/>
              <a:pPr>
                <a:defRPr/>
              </a:pPr>
              <a:t>‹#›</a:t>
            </a:fld>
            <a:endParaRPr lang="en-US" altLang="en-US" dirty="0"/>
          </a:p>
        </p:txBody>
      </p:sp>
    </p:spTree>
    <p:extLst>
      <p:ext uri="{BB962C8B-B14F-4D97-AF65-F5344CB8AC3E}">
        <p14:creationId xmlns:p14="http://schemas.microsoft.com/office/powerpoint/2010/main" val="411162691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e 6">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088700DC-8665-4F47-8C52-5AB7BBA85A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89261C5D-89AC-40DD-A489-26B9275119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title="Cogs linked together">
            <a:extLst>
              <a:ext uri="{FF2B5EF4-FFF2-40B4-BE49-F238E27FC236}">
                <a16:creationId xmlns:a16="http://schemas.microsoft.com/office/drawing/2014/main" id="{172C4021-C724-439D-8794-DD6DF08C0708}"/>
              </a:ext>
            </a:extLst>
          </p:cNvPr>
          <p:cNvPicPr>
            <a:picLocks noChangeAspect="1"/>
          </p:cNvPicPr>
          <p:nvPr userDrawn="1"/>
        </p:nvPicPr>
        <p:blipFill>
          <a:blip r:embed="rId4"/>
          <a:srcRect/>
          <a:stretch>
            <a:fillRect/>
          </a:stretch>
        </p:blipFill>
        <p:spPr bwMode="auto">
          <a:xfrm>
            <a:off x="4876800" y="2057400"/>
            <a:ext cx="3913188" cy="3560763"/>
          </a:xfrm>
          <a:prstGeom prst="rect">
            <a:avLst/>
          </a:prstGeom>
          <a:noFill/>
          <a:ln>
            <a:noFill/>
          </a:ln>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2359152"/>
            <a:ext cx="4343400" cy="3657600"/>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D015466-A2B6-4AFF-A119-40507DB00318}"/>
              </a:ext>
            </a:extLst>
          </p:cNvPr>
          <p:cNvSpPr>
            <a:spLocks noGrp="1"/>
          </p:cNvSpPr>
          <p:nvPr>
            <p:ph type="sldNum" sz="quarter" idx="10"/>
          </p:nvPr>
        </p:nvSpPr>
        <p:spPr>
          <a:xfrm>
            <a:off x="8610600" y="6356350"/>
            <a:ext cx="457200" cy="365125"/>
          </a:xfrm>
        </p:spPr>
        <p:txBody>
          <a:bodyPr/>
          <a:lstStyle>
            <a:lvl1pPr>
              <a:defRPr/>
            </a:lvl1pPr>
          </a:lstStyle>
          <a:p>
            <a:pPr>
              <a:defRPr/>
            </a:pPr>
            <a:fld id="{AD7FBD99-CE24-4F1D-BAE6-210DED1832B6}" type="slidenum">
              <a:rPr lang="en-US" altLang="en-US"/>
              <a:pPr>
                <a:defRPr/>
              </a:pPr>
              <a:t>‹#›</a:t>
            </a:fld>
            <a:endParaRPr lang="en-US" altLang="en-US" dirty="0"/>
          </a:p>
        </p:txBody>
      </p:sp>
    </p:spTree>
    <p:extLst>
      <p:ext uri="{BB962C8B-B14F-4D97-AF65-F5344CB8AC3E}">
        <p14:creationId xmlns:p14="http://schemas.microsoft.com/office/powerpoint/2010/main" val="339825477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EE48A8A-B6F9-4C34-957D-34913537DF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1ACB132-18BA-4E51-BC74-B341EBDA0986}"/>
              </a:ext>
            </a:extLst>
          </p:cNvPr>
          <p:cNvSpPr>
            <a:spLocks noGrp="1"/>
          </p:cNvSpPr>
          <p:nvPr>
            <p:ph type="sldNum" sz="quarter" idx="10"/>
          </p:nvPr>
        </p:nvSpPr>
        <p:spPr>
          <a:xfrm>
            <a:off x="8610600" y="6356350"/>
            <a:ext cx="457200" cy="365125"/>
          </a:xfrm>
        </p:spPr>
        <p:txBody>
          <a:bodyPr/>
          <a:lstStyle>
            <a:lvl1pPr>
              <a:defRPr smtClean="0"/>
            </a:lvl1pPr>
          </a:lstStyle>
          <a:p>
            <a:pPr>
              <a:defRPr/>
            </a:pPr>
            <a:fld id="{453E3E0D-6181-4B38-A9D5-4CED6F8A5A2E}" type="slidenum">
              <a:rPr lang="en-US" altLang="en-US"/>
              <a:pPr>
                <a:defRPr/>
              </a:pPr>
              <a:t>‹#›</a:t>
            </a:fld>
            <a:endParaRPr lang="en-US" altLang="en-US" dirty="0"/>
          </a:p>
        </p:txBody>
      </p:sp>
    </p:spTree>
    <p:extLst>
      <p:ext uri="{BB962C8B-B14F-4D97-AF65-F5344CB8AC3E}">
        <p14:creationId xmlns:p14="http://schemas.microsoft.com/office/powerpoint/2010/main" val="311775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3ED3BF5-BBCA-4297-BA70-4EB61593F3A1}"/>
              </a:ext>
            </a:extLst>
          </p:cNvPr>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id="{D7ACD04A-37F5-42B3-B7F0-AE19ED90FE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4558E6F-A460-44BB-82CE-E98F5D2FBB15}"/>
              </a:ext>
            </a:extLst>
          </p:cNvPr>
          <p:cNvSpPr>
            <a:spLocks noGrp="1"/>
          </p:cNvSpPr>
          <p:nvPr>
            <p:ph type="sldNum" sz="quarter" idx="10"/>
          </p:nvPr>
        </p:nvSpPr>
        <p:spPr>
          <a:xfrm>
            <a:off x="8610600" y="6356350"/>
            <a:ext cx="457200" cy="365125"/>
          </a:xfrm>
        </p:spPr>
        <p:txBody>
          <a:bodyPr/>
          <a:lstStyle>
            <a:lvl1pPr>
              <a:defRPr smtClean="0"/>
            </a:lvl1pPr>
          </a:lstStyle>
          <a:p>
            <a:pPr>
              <a:defRPr/>
            </a:pPr>
            <a:fld id="{62F85A08-F90E-47EF-A06D-FE796624A641}" type="slidenum">
              <a:rPr lang="en-US" altLang="en-US"/>
              <a:pPr>
                <a:defRPr/>
              </a:pPr>
              <a:t>‹#›</a:t>
            </a:fld>
            <a:endParaRPr lang="en-US" altLang="en-US" dirty="0"/>
          </a:p>
        </p:txBody>
      </p:sp>
    </p:spTree>
    <p:extLst>
      <p:ext uri="{BB962C8B-B14F-4D97-AF65-F5344CB8AC3E}">
        <p14:creationId xmlns:p14="http://schemas.microsoft.com/office/powerpoint/2010/main" val="143380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D52E5B9-2874-4DAB-87E1-96CCC8A89F0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A4485E6-5CDA-4384-BA5A-6756ECE449F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3B7621-1BAF-4FCC-AC21-1E95A90CFE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a:extLst>
              <a:ext uri="{FF2B5EF4-FFF2-40B4-BE49-F238E27FC236}">
                <a16:creationId xmlns:a16="http://schemas.microsoft.com/office/drawing/2014/main" id="{E53C2184-D02E-4AEF-9CF8-A8A35DA91D8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E223BB7C-5629-43A9-9331-1E8920BC032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EA923B3-2698-4785-9F59-EC623805215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 id="2147485659" r:id="rId12"/>
    <p:sldLayoutId id="2147485660" r:id="rId13"/>
    <p:sldLayoutId id="2147485661" r:id="rId14"/>
    <p:sldLayoutId id="2147485662" r:id="rId15"/>
    <p:sldLayoutId id="2147485663" r:id="rId16"/>
    <p:sldLayoutId id="2147485664" r:id="rId17"/>
    <p:sldLayoutId id="2147485665" r:id="rId18"/>
    <p:sldLayoutId id="2147485666" r:id="rId19"/>
    <p:sldLayoutId id="2147485667" r:id="rId20"/>
    <p:sldLayoutId id="2147485668" r:id="rId21"/>
  </p:sldLayoutIdLst>
  <p:hf hdr="0" ftr="0" dt="0"/>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F8AB619-69B0-48F9-A242-4A67CBABF31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CC98A11-3C0D-45ED-9430-6E15ECA1645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1FC4675-7DD7-41F3-9056-AC9E4F80F9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a:extLst>
              <a:ext uri="{FF2B5EF4-FFF2-40B4-BE49-F238E27FC236}">
                <a16:creationId xmlns:a16="http://schemas.microsoft.com/office/drawing/2014/main" id="{57CF6671-0440-4454-82BA-EFC32AEB376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D488D3AE-5212-451A-AE67-3A78DAAD55A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4CFE169-0BE7-4809-9563-33FF89759C9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669" r:id="rId1"/>
    <p:sldLayoutId id="2147485670" r:id="rId2"/>
    <p:sldLayoutId id="2147485671" r:id="rId3"/>
    <p:sldLayoutId id="2147485672" r:id="rId4"/>
    <p:sldLayoutId id="2147485673" r:id="rId5"/>
    <p:sldLayoutId id="2147485674" r:id="rId6"/>
    <p:sldLayoutId id="2147485675" r:id="rId7"/>
    <p:sldLayoutId id="2147485676" r:id="rId8"/>
    <p:sldLayoutId id="2147485677" r:id="rId9"/>
    <p:sldLayoutId id="2147485678" r:id="rId10"/>
    <p:sldLayoutId id="2147485679" r:id="rId11"/>
    <p:sldLayoutId id="2147485680" r:id="rId12"/>
  </p:sldLayoutIdLst>
  <p:hf hdr="0" ftr="0" dt="0"/>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mailto:fpntc@jsi.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a:extLst>
              <a:ext uri="{FF2B5EF4-FFF2-40B4-BE49-F238E27FC236}">
                <a16:creationId xmlns:a16="http://schemas.microsoft.com/office/drawing/2014/main" id="{9BE1D506-9CB4-49E0-82A7-56506A20066F}"/>
              </a:ext>
            </a:extLst>
          </p:cNvPr>
          <p:cNvSpPr>
            <a:spLocks noGrp="1"/>
          </p:cNvSpPr>
          <p:nvPr>
            <p:ph type="ctrTitle"/>
          </p:nvPr>
        </p:nvSpPr>
        <p:spPr>
          <a:xfrm>
            <a:off x="533400" y="2206625"/>
            <a:ext cx="8153400" cy="1222375"/>
          </a:xfrm>
        </p:spPr>
        <p:txBody>
          <a:bodyPr/>
          <a:lstStyle/>
          <a:p>
            <a:r>
              <a:rPr lang="en-US" altLang="en-US" dirty="0"/>
              <a:t>Introduction to Financial Management in Family Planning Settings</a:t>
            </a:r>
          </a:p>
        </p:txBody>
      </p:sp>
      <p:sp>
        <p:nvSpPr>
          <p:cNvPr id="37892" name="Subtitle 2">
            <a:extLst>
              <a:ext uri="{FF2B5EF4-FFF2-40B4-BE49-F238E27FC236}">
                <a16:creationId xmlns:a16="http://schemas.microsoft.com/office/drawing/2014/main" id="{8400E2B8-DE92-4641-844F-C6AF30E9A025}"/>
              </a:ext>
            </a:extLst>
          </p:cNvPr>
          <p:cNvSpPr>
            <a:spLocks noGrp="1"/>
          </p:cNvSpPr>
          <p:nvPr>
            <p:ph type="subTitle" idx="1"/>
          </p:nvPr>
        </p:nvSpPr>
        <p:spPr>
          <a:xfrm>
            <a:off x="1371600" y="3505200"/>
            <a:ext cx="6400800" cy="1524000"/>
          </a:xfrm>
        </p:spPr>
        <p:txBody>
          <a:bodyPr/>
          <a:lstStyle/>
          <a:p>
            <a:r>
              <a:rPr lang="en-US" altLang="en-US" i="1" dirty="0"/>
              <a:t>Introduction to the Financial Management Change Package</a:t>
            </a:r>
          </a:p>
        </p:txBody>
      </p:sp>
      <p:pic>
        <p:nvPicPr>
          <p:cNvPr id="37890" name="Picture 3" descr="FPNTC: Family Planning National Training Center">
            <a:extLst>
              <a:ext uri="{FF2B5EF4-FFF2-40B4-BE49-F238E27FC236}">
                <a16:creationId xmlns:a16="http://schemas.microsoft.com/office/drawing/2014/main" id="{849C0C8F-B41B-4875-A748-65F8EBB5CA59}"/>
              </a:ext>
            </a:extLst>
          </p:cNvPr>
          <p:cNvPicPr>
            <a:picLocks noGrp="1" noChangeAspect="1" noChangeArrowheads="1"/>
          </p:cNvPicPr>
          <p:nvPr>
            <p:ph type="pic" sz="quarter" idx="13"/>
          </p:nvPr>
        </p:nvPicPr>
        <p:blipFill>
          <a:blip r:embed="rId3" cstate="hqprint">
            <a:extLst>
              <a:ext uri="{28A0092B-C50C-407E-A947-70E740481C1C}">
                <a14:useLocalDpi xmlns:a14="http://schemas.microsoft.com/office/drawing/2010/main" val="0"/>
              </a:ext>
            </a:extLst>
          </a:blip>
          <a:srcRect t="44" b="44"/>
          <a:stretch>
            <a:fillRect/>
          </a:stretch>
        </p:blipFill>
        <p:spPr>
          <a:xfrm>
            <a:off x="2130425" y="520700"/>
            <a:ext cx="4873625" cy="1400175"/>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682C-41DB-46BC-AC8B-31C2AE5CCF03}"/>
              </a:ext>
            </a:extLst>
          </p:cNvPr>
          <p:cNvSpPr>
            <a:spLocks noGrp="1"/>
          </p:cNvSpPr>
          <p:nvPr>
            <p:ph type="title"/>
          </p:nvPr>
        </p:nvSpPr>
        <p:spPr>
          <a:xfrm>
            <a:off x="457200" y="274638"/>
            <a:ext cx="5638800" cy="1095375"/>
          </a:xfrm>
        </p:spPr>
        <p:txBody>
          <a:bodyPr/>
          <a:lstStyle/>
          <a:p>
            <a:pPr>
              <a:defRPr/>
            </a:pPr>
            <a:r>
              <a:rPr lang="en-US" dirty="0"/>
              <a:t>Financial Management Performance Indicators</a:t>
            </a:r>
          </a:p>
        </p:txBody>
      </p:sp>
      <p:sp>
        <p:nvSpPr>
          <p:cNvPr id="31747" name="Content Placeholder 2">
            <a:extLst>
              <a:ext uri="{FF2B5EF4-FFF2-40B4-BE49-F238E27FC236}">
                <a16:creationId xmlns:a16="http://schemas.microsoft.com/office/drawing/2014/main" id="{08ABAD52-7DDD-4130-8829-B6E322B23046}"/>
              </a:ext>
            </a:extLst>
          </p:cNvPr>
          <p:cNvSpPr>
            <a:spLocks noGrp="1"/>
          </p:cNvSpPr>
          <p:nvPr>
            <p:ph idx="1"/>
          </p:nvPr>
        </p:nvSpPr>
        <p:spPr/>
        <p:txBody>
          <a:bodyPr/>
          <a:lstStyle/>
          <a:p>
            <a:pPr marL="0" indent="0">
              <a:buFont typeface="Arial" charset="0"/>
              <a:buNone/>
              <a:defRPr/>
            </a:pPr>
            <a:r>
              <a:rPr lang="en-US" altLang="en-US" sz="2800" b="1" dirty="0">
                <a:solidFill>
                  <a:schemeClr val="accent6"/>
                </a:solidFill>
              </a:rPr>
              <a:t>Indicators that impact revenue </a:t>
            </a:r>
          </a:p>
          <a:p>
            <a:pPr>
              <a:buFont typeface="Arial" charset="0"/>
              <a:buChar char="•"/>
              <a:defRPr/>
            </a:pPr>
            <a:r>
              <a:rPr lang="en-US" altLang="en-US" sz="2400" b="1" dirty="0">
                <a:solidFill>
                  <a:schemeClr val="accent5"/>
                </a:solidFill>
              </a:rPr>
              <a:t>Payer Mix :</a:t>
            </a:r>
            <a:r>
              <a:rPr lang="en-US" altLang="en-US" sz="2400" dirty="0">
                <a:solidFill>
                  <a:schemeClr val="accent5"/>
                </a:solidFill>
              </a:rPr>
              <a:t> </a:t>
            </a:r>
            <a:r>
              <a:rPr lang="en-US" altLang="en-US" sz="2400" dirty="0"/>
              <a:t>% amount  by visit and by revenue of different payer sources </a:t>
            </a:r>
            <a:endParaRPr lang="en-US" altLang="en-US" sz="2400" b="1" dirty="0">
              <a:solidFill>
                <a:schemeClr val="accent1"/>
              </a:solidFill>
            </a:endParaRPr>
          </a:p>
          <a:p>
            <a:pPr>
              <a:buFont typeface="Arial" charset="0"/>
              <a:buChar char="•"/>
              <a:defRPr/>
            </a:pPr>
            <a:r>
              <a:rPr lang="en-US" altLang="en-US" sz="2400" b="1" dirty="0">
                <a:solidFill>
                  <a:schemeClr val="accent5"/>
                </a:solidFill>
              </a:rPr>
              <a:t>Monthly Charges: </a:t>
            </a:r>
            <a:r>
              <a:rPr lang="en-US" altLang="en-US" sz="2400" dirty="0"/>
              <a:t>amount billed for services rendered,</a:t>
            </a:r>
            <a:r>
              <a:rPr lang="en-US" altLang="en-US" sz="2400" b="1" dirty="0">
                <a:solidFill>
                  <a:schemeClr val="accent1"/>
                </a:solidFill>
              </a:rPr>
              <a:t> </a:t>
            </a:r>
            <a:r>
              <a:rPr lang="en-US" altLang="en-US" sz="2400" dirty="0"/>
              <a:t>gross and net charges </a:t>
            </a:r>
            <a:endParaRPr lang="en-US" altLang="en-US" sz="2400" b="1" dirty="0">
              <a:solidFill>
                <a:schemeClr val="accent1"/>
              </a:solidFill>
            </a:endParaRPr>
          </a:p>
          <a:p>
            <a:pPr>
              <a:buFont typeface="Arial" charset="0"/>
              <a:buChar char="•"/>
              <a:defRPr/>
            </a:pPr>
            <a:r>
              <a:rPr lang="en-US" altLang="en-US" sz="2400" b="1" dirty="0">
                <a:solidFill>
                  <a:schemeClr val="accent5"/>
                </a:solidFill>
              </a:rPr>
              <a:t>Claims Denial Rate: </a:t>
            </a:r>
            <a:r>
              <a:rPr lang="en-US" altLang="en-US" sz="2400" dirty="0"/>
              <a:t>% of claims denied by TPP </a:t>
            </a:r>
            <a:endParaRPr lang="en-US" altLang="en-US" sz="2400" b="1" dirty="0">
              <a:solidFill>
                <a:schemeClr val="accent1"/>
              </a:solidFill>
            </a:endParaRPr>
          </a:p>
          <a:p>
            <a:pPr>
              <a:buFont typeface="Arial" charset="0"/>
              <a:buChar char="•"/>
              <a:defRPr/>
            </a:pPr>
            <a:r>
              <a:rPr lang="en-US" altLang="en-US" sz="2400" b="1" dirty="0">
                <a:solidFill>
                  <a:schemeClr val="accent5"/>
                </a:solidFill>
              </a:rPr>
              <a:t>A/R Aging: </a:t>
            </a:r>
            <a:r>
              <a:rPr lang="en-US" altLang="en-US" sz="2400" dirty="0"/>
              <a:t>length of time an account balance has been outstanding</a:t>
            </a:r>
            <a:endParaRPr lang="en-US" altLang="en-US" sz="2400" b="1" dirty="0">
              <a:solidFill>
                <a:schemeClr val="accent1"/>
              </a:solidFill>
            </a:endParaRPr>
          </a:p>
          <a:p>
            <a:pPr>
              <a:buFont typeface="Arial" charset="0"/>
              <a:buChar char="•"/>
              <a:defRPr/>
            </a:pPr>
            <a:r>
              <a:rPr lang="en-US" altLang="en-US" sz="2400" b="1" dirty="0">
                <a:solidFill>
                  <a:schemeClr val="accent5"/>
                </a:solidFill>
              </a:rPr>
              <a:t>Net Collection: </a:t>
            </a:r>
            <a:r>
              <a:rPr lang="en-US" altLang="en-US" sz="2400" dirty="0"/>
              <a:t>retrospective analysis, amount of money collected vs. amount expected</a:t>
            </a:r>
            <a:endParaRPr lang="en-US" altLang="en-US" sz="2800" b="1" dirty="0">
              <a:solidFill>
                <a:schemeClr val="accent1"/>
              </a:solidFill>
            </a:endParaRPr>
          </a:p>
        </p:txBody>
      </p:sp>
      <p:sp>
        <p:nvSpPr>
          <p:cNvPr id="56324" name="Slide Number Placeholder 2">
            <a:extLst>
              <a:ext uri="{FF2B5EF4-FFF2-40B4-BE49-F238E27FC236}">
                <a16:creationId xmlns:a16="http://schemas.microsoft.com/office/drawing/2014/main" id="{A374169B-A685-4ACF-A507-D5DA6412D7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7A2A265B-8FB3-4876-B8B5-5ACFCCF28357}" type="slidenum">
              <a:rPr lang="en-US" altLang="en-US" sz="1200">
                <a:solidFill>
                  <a:srgbClr val="737373"/>
                </a:solidFill>
                <a:latin typeface="Calibri" panose="020F0502020204030204" pitchFamily="34" charset="0"/>
              </a:rPr>
              <a:pPr>
                <a:spcBef>
                  <a:spcPct val="0"/>
                </a:spcBef>
                <a:buFontTx/>
                <a:buNone/>
              </a:pPr>
              <a:t>10</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3668-9787-444F-8F47-B82577E01EB7}"/>
              </a:ext>
            </a:extLst>
          </p:cNvPr>
          <p:cNvSpPr>
            <a:spLocks noGrp="1"/>
          </p:cNvSpPr>
          <p:nvPr>
            <p:ph type="title"/>
          </p:nvPr>
        </p:nvSpPr>
        <p:spPr/>
        <p:txBody>
          <a:bodyPr/>
          <a:lstStyle/>
          <a:p>
            <a:pPr>
              <a:defRPr/>
            </a:pPr>
            <a:r>
              <a:rPr lang="en-US" dirty="0"/>
              <a:t>Other Indicators</a:t>
            </a:r>
          </a:p>
        </p:txBody>
      </p:sp>
      <p:sp>
        <p:nvSpPr>
          <p:cNvPr id="3" name="Content Placeholder 2">
            <a:extLst>
              <a:ext uri="{FF2B5EF4-FFF2-40B4-BE49-F238E27FC236}">
                <a16:creationId xmlns:a16="http://schemas.microsoft.com/office/drawing/2014/main" id="{E684CEA5-AB21-49BF-A50C-195B437CC32A}"/>
              </a:ext>
            </a:extLst>
          </p:cNvPr>
          <p:cNvSpPr>
            <a:spLocks noGrp="1"/>
          </p:cNvSpPr>
          <p:nvPr>
            <p:ph idx="1"/>
          </p:nvPr>
        </p:nvSpPr>
        <p:spPr/>
        <p:txBody>
          <a:bodyPr/>
          <a:lstStyle/>
          <a:p>
            <a:pPr marL="0" indent="0">
              <a:buFont typeface="Arial" charset="0"/>
              <a:buNone/>
              <a:defRPr/>
            </a:pPr>
            <a:r>
              <a:rPr lang="en-US" b="1" dirty="0">
                <a:solidFill>
                  <a:schemeClr val="accent6"/>
                </a:solidFill>
              </a:rPr>
              <a:t>Why use other/additional indicators?</a:t>
            </a:r>
          </a:p>
          <a:p>
            <a:pPr>
              <a:buFont typeface="Arial" charset="0"/>
              <a:buChar char="•"/>
              <a:defRPr/>
            </a:pPr>
            <a:r>
              <a:rPr lang="en-US" sz="2800" dirty="0"/>
              <a:t>Data collection challenges</a:t>
            </a:r>
          </a:p>
          <a:p>
            <a:pPr>
              <a:buFont typeface="Arial" charset="0"/>
              <a:buChar char="•"/>
              <a:defRPr/>
            </a:pPr>
            <a:r>
              <a:rPr lang="en-US" sz="2800" dirty="0"/>
              <a:t>Staff position</a:t>
            </a:r>
          </a:p>
          <a:p>
            <a:pPr>
              <a:buFont typeface="Arial" charset="0"/>
              <a:buChar char="•"/>
              <a:defRPr/>
            </a:pPr>
            <a:r>
              <a:rPr lang="en-US" sz="2800" dirty="0"/>
              <a:t>Solutions/process changes may involve multiple steps “sub-indicators” to achieve improvement</a:t>
            </a:r>
          </a:p>
          <a:p>
            <a:pPr lvl="1">
              <a:buFont typeface="Arial" charset="0"/>
              <a:buChar char="–"/>
              <a:defRPr/>
            </a:pPr>
            <a:r>
              <a:rPr lang="en-US" dirty="0">
                <a:solidFill>
                  <a:schemeClr val="accent6"/>
                </a:solidFill>
              </a:rPr>
              <a:t>Indicator: Increase Medicaid in Payer Mix</a:t>
            </a:r>
          </a:p>
          <a:p>
            <a:pPr lvl="2">
              <a:buFont typeface="Arial" charset="0"/>
              <a:buChar char="•"/>
              <a:defRPr/>
            </a:pPr>
            <a:r>
              <a:rPr lang="en-US" dirty="0"/>
              <a:t>Sub-indicators: number of Medicaid waiver applications completed or number of Medicaid waiver applications approved</a:t>
            </a:r>
          </a:p>
        </p:txBody>
      </p:sp>
      <p:sp>
        <p:nvSpPr>
          <p:cNvPr id="58372" name="Slide Number Placeholder 3">
            <a:extLst>
              <a:ext uri="{FF2B5EF4-FFF2-40B4-BE49-F238E27FC236}">
                <a16:creationId xmlns:a16="http://schemas.microsoft.com/office/drawing/2014/main" id="{868789D4-5553-4F01-8ADB-2197FD333BB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buFont typeface="Arial" panose="020B0604020202020204" pitchFamily="34" charset="0"/>
              <a:buNone/>
            </a:pPr>
            <a:fld id="{09794736-1712-47FF-A4D3-20BC653B3768}" type="slidenum">
              <a:rPr lang="en-US" altLang="en-US" sz="1200">
                <a:solidFill>
                  <a:srgbClr val="737373"/>
                </a:solidFill>
              </a:rPr>
              <a:pPr>
                <a:buFont typeface="Arial" panose="020B0604020202020204" pitchFamily="34" charset="0"/>
                <a:buNone/>
              </a:pPr>
              <a:t>11</a:t>
            </a:fld>
            <a:endParaRPr lang="en-US" altLang="en-US" sz="1200" dirty="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CB7525A-4F84-47EC-AE31-F79E8811A4D4}"/>
              </a:ext>
            </a:extLst>
          </p:cNvPr>
          <p:cNvSpPr>
            <a:spLocks noGrp="1"/>
          </p:cNvSpPr>
          <p:nvPr>
            <p:ph type="title"/>
          </p:nvPr>
        </p:nvSpPr>
        <p:spPr/>
        <p:txBody>
          <a:bodyPr/>
          <a:lstStyle/>
          <a:p>
            <a:r>
              <a:rPr lang="en-US" altLang="en-US" dirty="0"/>
              <a:t>Analyzing Financial Data</a:t>
            </a:r>
          </a:p>
        </p:txBody>
      </p:sp>
      <p:sp>
        <p:nvSpPr>
          <p:cNvPr id="3" name="Content Placeholder 2">
            <a:extLst>
              <a:ext uri="{FF2B5EF4-FFF2-40B4-BE49-F238E27FC236}">
                <a16:creationId xmlns:a16="http://schemas.microsoft.com/office/drawing/2014/main" id="{1E0F93B5-8113-4A90-9A44-CA1BAD16CC4D}"/>
              </a:ext>
            </a:extLst>
          </p:cNvPr>
          <p:cNvSpPr>
            <a:spLocks noGrp="1"/>
          </p:cNvSpPr>
          <p:nvPr>
            <p:ph sz="half" idx="1"/>
          </p:nvPr>
        </p:nvSpPr>
        <p:spPr/>
        <p:txBody>
          <a:bodyPr/>
          <a:lstStyle/>
          <a:p>
            <a:pPr marL="0" indent="0">
              <a:buFont typeface="Arial" charset="0"/>
              <a:buNone/>
              <a:defRPr/>
            </a:pPr>
            <a:r>
              <a:rPr lang="en-US" sz="3200" b="1" dirty="0">
                <a:solidFill>
                  <a:schemeClr val="accent6"/>
                </a:solidFill>
              </a:rPr>
              <a:t>Questions to ask </a:t>
            </a:r>
          </a:p>
          <a:p>
            <a:pPr>
              <a:buFont typeface="Arial" charset="0"/>
              <a:buChar char="•"/>
              <a:defRPr/>
            </a:pPr>
            <a:r>
              <a:rPr lang="en-US" dirty="0"/>
              <a:t>Are the data accurate? </a:t>
            </a:r>
          </a:p>
          <a:p>
            <a:pPr lvl="1">
              <a:buFont typeface="Arial" charset="0"/>
              <a:buChar char="•"/>
              <a:defRPr/>
            </a:pPr>
            <a:r>
              <a:rPr lang="en-US" dirty="0">
                <a:solidFill>
                  <a:schemeClr val="accent6"/>
                </a:solidFill>
              </a:rPr>
              <a:t>Data collection challenges</a:t>
            </a:r>
          </a:p>
          <a:p>
            <a:pPr>
              <a:buFont typeface="Arial" charset="0"/>
              <a:buChar char="•"/>
              <a:defRPr/>
            </a:pPr>
            <a:r>
              <a:rPr lang="en-US" dirty="0"/>
              <a:t>What questions result from data analysis? </a:t>
            </a:r>
          </a:p>
          <a:p>
            <a:pPr>
              <a:buFont typeface="Arial" charset="0"/>
              <a:buChar char="•"/>
              <a:defRPr/>
            </a:pPr>
            <a:r>
              <a:rPr lang="en-US" dirty="0"/>
              <a:t>What other data would be helpful to review?</a:t>
            </a:r>
          </a:p>
        </p:txBody>
      </p:sp>
      <p:sp>
        <p:nvSpPr>
          <p:cNvPr id="5" name="Content Placeholder 4">
            <a:extLst>
              <a:ext uri="{FF2B5EF4-FFF2-40B4-BE49-F238E27FC236}">
                <a16:creationId xmlns:a16="http://schemas.microsoft.com/office/drawing/2014/main" id="{487819DA-B9BC-42E5-95D3-2B6581D2657C}"/>
              </a:ext>
            </a:extLst>
          </p:cNvPr>
          <p:cNvSpPr>
            <a:spLocks noGrp="1"/>
          </p:cNvSpPr>
          <p:nvPr>
            <p:ph sz="half" idx="2"/>
          </p:nvPr>
        </p:nvSpPr>
        <p:spPr/>
        <p:txBody>
          <a:bodyPr/>
          <a:lstStyle/>
          <a:p>
            <a:pPr marL="0" indent="0">
              <a:buFont typeface="Arial" charset="0"/>
              <a:buNone/>
              <a:defRPr/>
            </a:pPr>
            <a:r>
              <a:rPr lang="en-US" sz="3200" b="1" dirty="0">
                <a:solidFill>
                  <a:schemeClr val="accent6"/>
                </a:solidFill>
              </a:rPr>
              <a:t>Approaches to analyzing data </a:t>
            </a:r>
          </a:p>
          <a:p>
            <a:pPr>
              <a:buFont typeface="Arial" charset="0"/>
              <a:buChar char="•"/>
              <a:defRPr/>
            </a:pPr>
            <a:r>
              <a:rPr lang="en-US" dirty="0"/>
              <a:t>Compare/analyze trends</a:t>
            </a:r>
          </a:p>
          <a:p>
            <a:pPr>
              <a:buFont typeface="Arial" charset="0"/>
              <a:buChar char="•"/>
              <a:defRPr/>
            </a:pPr>
            <a:r>
              <a:rPr lang="en-US" dirty="0"/>
              <a:t>Compare sites, identify best practices </a:t>
            </a:r>
          </a:p>
          <a:p>
            <a:pPr>
              <a:buFont typeface="Arial" charset="0"/>
              <a:buChar char="•"/>
              <a:defRPr/>
            </a:pPr>
            <a:r>
              <a:rPr lang="en-US" dirty="0"/>
              <a:t>Compare to benchmarks</a:t>
            </a:r>
          </a:p>
        </p:txBody>
      </p:sp>
      <p:sp>
        <p:nvSpPr>
          <p:cNvPr id="60421" name="Slide Number Placeholder 3">
            <a:extLst>
              <a:ext uri="{FF2B5EF4-FFF2-40B4-BE49-F238E27FC236}">
                <a16:creationId xmlns:a16="http://schemas.microsoft.com/office/drawing/2014/main" id="{BE67306C-13A5-4717-90C2-43FFF61524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9FC71E1B-2E5B-4A59-96EF-AC857A9011D7}" type="slidenum">
              <a:rPr lang="en-US" altLang="en-US" sz="1200">
                <a:solidFill>
                  <a:srgbClr val="737373"/>
                </a:solidFill>
                <a:latin typeface="Calibri" panose="020F0502020204030204" pitchFamily="34" charset="0"/>
              </a:rPr>
              <a:pPr>
                <a:spcBef>
                  <a:spcPct val="0"/>
                </a:spcBef>
                <a:buFontTx/>
                <a:buNone/>
              </a:pPr>
              <a:t>12</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C400-81AB-4C4D-B1E7-4E1F0912315C}"/>
              </a:ext>
            </a:extLst>
          </p:cNvPr>
          <p:cNvSpPr>
            <a:spLocks noGrp="1"/>
          </p:cNvSpPr>
          <p:nvPr>
            <p:ph type="title"/>
          </p:nvPr>
        </p:nvSpPr>
        <p:spPr>
          <a:xfrm>
            <a:off x="457200" y="274638"/>
            <a:ext cx="5562600" cy="1143000"/>
          </a:xfrm>
        </p:spPr>
        <p:txBody>
          <a:bodyPr/>
          <a:lstStyle/>
          <a:p>
            <a:pPr>
              <a:defRPr/>
            </a:pPr>
            <a:r>
              <a:rPr lang="en-US" sz="3600" dirty="0"/>
              <a:t>Financial Management </a:t>
            </a:r>
            <a:br>
              <a:rPr lang="en-US" sz="3600" dirty="0"/>
            </a:br>
            <a:r>
              <a:rPr lang="en-US" sz="3600" dirty="0"/>
              <a:t>Performance Indicator Report </a:t>
            </a:r>
          </a:p>
        </p:txBody>
      </p:sp>
      <p:pic>
        <p:nvPicPr>
          <p:cNvPr id="62467" name="Content Placeholder 6" descr="Financial Management Monthly Performance Indicator Report. Two blank tables are shown and read as follows:">
            <a:extLst>
              <a:ext uri="{FF2B5EF4-FFF2-40B4-BE49-F238E27FC236}">
                <a16:creationId xmlns:a16="http://schemas.microsoft.com/office/drawing/2014/main" id="{B6AFCD9B-681A-43AA-8FB1-31D32F42C1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6763" y="1633538"/>
            <a:ext cx="7610475" cy="4457700"/>
          </a:xfrm>
        </p:spPr>
      </p:pic>
      <p:sp>
        <p:nvSpPr>
          <p:cNvPr id="62469" name="Text Placeholder 5">
            <a:extLst>
              <a:ext uri="{FF2B5EF4-FFF2-40B4-BE49-F238E27FC236}">
                <a16:creationId xmlns:a16="http://schemas.microsoft.com/office/drawing/2014/main" id="{4F3EED83-9799-4134-9703-512492782E8E}"/>
              </a:ext>
            </a:extLst>
          </p:cNvPr>
          <p:cNvSpPr>
            <a:spLocks noGrp="1"/>
          </p:cNvSpPr>
          <p:nvPr>
            <p:ph type="body" sz="quarter" idx="11"/>
          </p:nvPr>
        </p:nvSpPr>
        <p:spPr>
          <a:xfrm>
            <a:off x="0" y="6951663"/>
            <a:ext cx="9144000" cy="1430337"/>
          </a:xfrm>
        </p:spPr>
        <p:txBody>
          <a:bodyPr/>
          <a:lstStyle/>
          <a:p>
            <a:r>
              <a:rPr lang="en-US" altLang="en-US" dirty="0"/>
              <a:t>Financial Management Monthly Performance Report.</a:t>
            </a:r>
          </a:p>
          <a:p>
            <a:r>
              <a:rPr lang="en-US" altLang="en-US" dirty="0"/>
              <a:t>Two tables are shown. First table is titled Revenue. X axis consists of 13 cells labeled for each month of the year ending with Performance Goal. Y axis has one cell labelled Revenue. Enter monthly payments received from private insurance (PI), Medicaid, and payments from uninsured/self-pay clients. Note: While your organization’s accounting practice may require you to measure revenue differently, using this methodology allows you to measure actual revenue (improvements) related to your PDSA cycles.</a:t>
            </a:r>
          </a:p>
          <a:p>
            <a:r>
              <a:rPr lang="en-US" altLang="en-US" dirty="0"/>
              <a:t>The second table is titled Performance Indicator. The x axis is the same as  above. The y axis has 5 cells that read as follows: Payer Mix. Insert percent of Private insurance (PI), Medicaid, and payments from uninsured/self-pay clients. This cell is further split into PI, Medicaid, and Uninsured/Self-pay. Monthly Charges: Enter total monthly charges. Claims Denial Rate: Enter number of denied claims/number of claims submitted. A/R Aging: Insert total (all, cite total, or third-party payer total) from A/R aging tab based on area you want to monitor. Net Collection Rate: Enter Payments (revenue)/expected payment amounts. This cell is further split into  PI, Medicaid, and Uninsured/Self-pay.</a:t>
            </a:r>
          </a:p>
        </p:txBody>
      </p:sp>
      <p:sp>
        <p:nvSpPr>
          <p:cNvPr id="62468" name="Slide Number Placeholder 2">
            <a:extLst>
              <a:ext uri="{FF2B5EF4-FFF2-40B4-BE49-F238E27FC236}">
                <a16:creationId xmlns:a16="http://schemas.microsoft.com/office/drawing/2014/main" id="{F779BABE-7008-4773-91FE-9A1FF781A4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1C379AEB-2303-499E-991C-2D2C0A48E85E}" type="slidenum">
              <a:rPr lang="en-US" altLang="en-US" sz="1200" smtClean="0">
                <a:solidFill>
                  <a:srgbClr val="737373"/>
                </a:solidFill>
                <a:latin typeface="Calibri" panose="020F0502020204030204" pitchFamily="34" charset="0"/>
              </a:rPr>
              <a:pPr>
                <a:spcBef>
                  <a:spcPct val="0"/>
                </a:spcBef>
                <a:buFontTx/>
                <a:buNone/>
              </a:pPr>
              <a:t>13</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F7790-0F47-4217-A4D7-EF198F70A6C5}"/>
              </a:ext>
            </a:extLst>
          </p:cNvPr>
          <p:cNvSpPr>
            <a:spLocks noGrp="1"/>
          </p:cNvSpPr>
          <p:nvPr>
            <p:ph type="title"/>
          </p:nvPr>
        </p:nvSpPr>
        <p:spPr/>
        <p:txBody>
          <a:bodyPr/>
          <a:lstStyle/>
          <a:p>
            <a:pPr>
              <a:defRPr/>
            </a:pPr>
            <a:r>
              <a:rPr lang="en-US" dirty="0"/>
              <a:t>Financial Management Baseline Data</a:t>
            </a:r>
          </a:p>
        </p:txBody>
      </p:sp>
      <p:pic>
        <p:nvPicPr>
          <p:cNvPr id="7" name="Content Placeholder 6" descr="Financial Management Baseline Data. See Table on slide 13.">
            <a:extLst>
              <a:ext uri="{FF2B5EF4-FFF2-40B4-BE49-F238E27FC236}">
                <a16:creationId xmlns:a16="http://schemas.microsoft.com/office/drawing/2014/main" id="{84A7FA28-29E9-4688-9F61-C3BDFD9B4002}"/>
              </a:ext>
            </a:extLst>
          </p:cNvPr>
          <p:cNvPicPr>
            <a:picLocks noGrp="1" noChangeAspect="1" noChangeArrowheads="1"/>
          </p:cNvPicPr>
          <p:nvPr>
            <p:ph idx="1"/>
          </p:nvPr>
        </p:nvPicPr>
        <p:blipFill>
          <a:blip r:embed="rId3"/>
          <a:srcRect/>
          <a:stretch>
            <a:fillRect/>
          </a:stretch>
        </p:blipFill>
        <p:spPr>
          <a:xfrm>
            <a:off x="766763" y="1633538"/>
            <a:ext cx="7610475" cy="4457700"/>
          </a:xfrm>
        </p:spPr>
      </p:pic>
      <p:sp>
        <p:nvSpPr>
          <p:cNvPr id="64515" name="Slide Number Placeholder 3">
            <a:extLst>
              <a:ext uri="{FF2B5EF4-FFF2-40B4-BE49-F238E27FC236}">
                <a16:creationId xmlns:a16="http://schemas.microsoft.com/office/drawing/2014/main" id="{73A53F18-295D-4098-823A-7976AB8106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EFBBC54C-5C40-4053-B21F-104527998F9F}" type="slidenum">
              <a:rPr lang="en-US" altLang="en-US" sz="1200" smtClean="0">
                <a:solidFill>
                  <a:srgbClr val="737373"/>
                </a:solidFill>
                <a:latin typeface="Calibri" panose="020F0502020204030204" pitchFamily="34" charset="0"/>
              </a:rPr>
              <a:pPr>
                <a:spcBef>
                  <a:spcPct val="0"/>
                </a:spcBef>
                <a:buFontTx/>
                <a:buNone/>
              </a:pPr>
              <a:t>14</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16AF-C308-45D0-90C0-C8A3C334D45F}"/>
              </a:ext>
            </a:extLst>
          </p:cNvPr>
          <p:cNvSpPr>
            <a:spLocks noGrp="1"/>
          </p:cNvSpPr>
          <p:nvPr>
            <p:ph type="title"/>
          </p:nvPr>
        </p:nvSpPr>
        <p:spPr>
          <a:xfrm>
            <a:off x="457200" y="274638"/>
            <a:ext cx="5715000" cy="1143000"/>
          </a:xfrm>
        </p:spPr>
        <p:txBody>
          <a:bodyPr/>
          <a:lstStyle/>
          <a:p>
            <a:pPr>
              <a:defRPr/>
            </a:pPr>
            <a:r>
              <a:rPr lang="en-US" sz="3600" dirty="0"/>
              <a:t>Financial Management </a:t>
            </a:r>
            <a:br>
              <a:rPr lang="en-US" sz="3600" dirty="0"/>
            </a:br>
            <a:r>
              <a:rPr lang="en-US" sz="3600" dirty="0"/>
              <a:t>Performance Indicator Report </a:t>
            </a:r>
            <a:r>
              <a:rPr lang="en-US" sz="1000" dirty="0">
                <a:solidFill>
                  <a:schemeClr val="bg1"/>
                </a:solidFill>
              </a:rPr>
              <a:t>1</a:t>
            </a:r>
            <a:r>
              <a:rPr lang="en-US" sz="3600" dirty="0"/>
              <a:t> </a:t>
            </a:r>
          </a:p>
        </p:txBody>
      </p:sp>
      <p:sp>
        <p:nvSpPr>
          <p:cNvPr id="43012" name="Content Placeholder 2">
            <a:extLst>
              <a:ext uri="{FF2B5EF4-FFF2-40B4-BE49-F238E27FC236}">
                <a16:creationId xmlns:a16="http://schemas.microsoft.com/office/drawing/2014/main" id="{3CA14175-AE1B-4AA2-A56B-C41BAE5444D6}"/>
              </a:ext>
            </a:extLst>
          </p:cNvPr>
          <p:cNvSpPr>
            <a:spLocks noGrp="1"/>
          </p:cNvSpPr>
          <p:nvPr>
            <p:ph idx="1"/>
          </p:nvPr>
        </p:nvSpPr>
        <p:spPr>
          <a:xfrm>
            <a:off x="457200" y="1600200"/>
            <a:ext cx="8229600" cy="762000"/>
          </a:xfrm>
        </p:spPr>
        <p:txBody>
          <a:bodyPr/>
          <a:lstStyle/>
          <a:p>
            <a:pPr marL="0" indent="0">
              <a:buFont typeface="Arial" charset="0"/>
              <a:buNone/>
              <a:defRPr/>
            </a:pPr>
            <a:r>
              <a:rPr lang="en-US" altLang="en-US" b="1" dirty="0">
                <a:solidFill>
                  <a:schemeClr val="accent6"/>
                </a:solidFill>
              </a:rPr>
              <a:t>Revenue and Payer Mix</a:t>
            </a:r>
          </a:p>
        </p:txBody>
      </p:sp>
      <p:pic>
        <p:nvPicPr>
          <p:cNvPr id="9" name="Picture 2" descr="Example of a blank Revenue &amp; Payer Mix Chart for the month of January. Columns in the table include: Payer Mix by Visit and Payer Mix by Revenue. Each row (Site 1 and 2) includes 4 sub-rows labeled Uninsured/Self-pay, Medicaid, Private Insurance, and Total.">
            <a:extLst>
              <a:ext uri="{FF2B5EF4-FFF2-40B4-BE49-F238E27FC236}">
                <a16:creationId xmlns:a16="http://schemas.microsoft.com/office/drawing/2014/main" id="{3EC02DBF-E71F-4BF9-9336-270D81855F89}"/>
              </a:ext>
            </a:extLst>
          </p:cNvPr>
          <p:cNvPicPr>
            <a:picLocks noGrp="1" noChangeAspect="1"/>
          </p:cNvPicPr>
          <p:nvPr>
            <p:ph type="pic" sz="quarter" idx="11"/>
          </p:nvPr>
        </p:nvPicPr>
        <p:blipFill>
          <a:blip r:embed="rId3"/>
          <a:srcRect l="56" r="56"/>
          <a:stretch>
            <a:fillRect/>
          </a:stretch>
        </p:blipFill>
        <p:spPr>
          <a:xfrm>
            <a:off x="173038" y="2312988"/>
            <a:ext cx="8805862" cy="2871787"/>
          </a:xfrm>
        </p:spPr>
      </p:pic>
      <p:sp>
        <p:nvSpPr>
          <p:cNvPr id="66566" name="Slide Number Placeholder 2">
            <a:extLst>
              <a:ext uri="{FF2B5EF4-FFF2-40B4-BE49-F238E27FC236}">
                <a16:creationId xmlns:a16="http://schemas.microsoft.com/office/drawing/2014/main" id="{5DCD87FE-C08B-462E-9287-DEF8E2FA7B3F}"/>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A338F8E6-746F-4CBA-8BC9-3BCB1D155982}" type="slidenum">
              <a:rPr lang="en-US" altLang="en-US" sz="1200" smtClean="0">
                <a:solidFill>
                  <a:srgbClr val="737373"/>
                </a:solidFill>
                <a:latin typeface="Calibri" panose="020F0502020204030204" pitchFamily="34" charset="0"/>
              </a:rPr>
              <a:pPr>
                <a:spcBef>
                  <a:spcPct val="0"/>
                </a:spcBef>
                <a:buFontTx/>
                <a:buNone/>
              </a:pPr>
              <a:t>15</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58B8-939D-4790-9FDA-D08B79CFB381}"/>
              </a:ext>
            </a:extLst>
          </p:cNvPr>
          <p:cNvSpPr>
            <a:spLocks noGrp="1"/>
          </p:cNvSpPr>
          <p:nvPr>
            <p:ph type="title"/>
          </p:nvPr>
        </p:nvSpPr>
        <p:spPr>
          <a:xfrm>
            <a:off x="457200" y="274638"/>
            <a:ext cx="5791200" cy="1143000"/>
          </a:xfrm>
        </p:spPr>
        <p:txBody>
          <a:bodyPr/>
          <a:lstStyle/>
          <a:p>
            <a:pPr>
              <a:defRPr/>
            </a:pPr>
            <a:r>
              <a:rPr lang="en-US" sz="3600" dirty="0"/>
              <a:t>Financial Management </a:t>
            </a:r>
            <a:br>
              <a:rPr lang="en-US" sz="3600" dirty="0"/>
            </a:br>
            <a:r>
              <a:rPr lang="en-US" sz="3600" dirty="0"/>
              <a:t>Performance Indicator Report </a:t>
            </a:r>
            <a:r>
              <a:rPr lang="en-US" sz="800" dirty="0">
                <a:solidFill>
                  <a:schemeClr val="bg1"/>
                </a:solidFill>
              </a:rPr>
              <a:t>2</a:t>
            </a:r>
            <a:r>
              <a:rPr lang="en-US" sz="3600" dirty="0"/>
              <a:t> </a:t>
            </a:r>
          </a:p>
        </p:txBody>
      </p:sp>
      <p:sp>
        <p:nvSpPr>
          <p:cNvPr id="44036" name="Content Placeholder 2">
            <a:extLst>
              <a:ext uri="{FF2B5EF4-FFF2-40B4-BE49-F238E27FC236}">
                <a16:creationId xmlns:a16="http://schemas.microsoft.com/office/drawing/2014/main" id="{6E3804E8-8E58-4FD6-A4CB-FCFB7048E29F}"/>
              </a:ext>
            </a:extLst>
          </p:cNvPr>
          <p:cNvSpPr>
            <a:spLocks noGrp="1"/>
          </p:cNvSpPr>
          <p:nvPr>
            <p:ph idx="1"/>
          </p:nvPr>
        </p:nvSpPr>
        <p:spPr>
          <a:xfrm>
            <a:off x="457200" y="1600200"/>
            <a:ext cx="8229600" cy="762000"/>
          </a:xfrm>
        </p:spPr>
        <p:txBody>
          <a:bodyPr/>
          <a:lstStyle/>
          <a:p>
            <a:pPr marL="0" indent="0">
              <a:buFont typeface="Arial" charset="0"/>
              <a:buNone/>
              <a:defRPr/>
            </a:pPr>
            <a:r>
              <a:rPr lang="en-US" altLang="en-US" b="1" dirty="0">
                <a:solidFill>
                  <a:schemeClr val="accent6"/>
                </a:solidFill>
              </a:rPr>
              <a:t>Monthly Charges</a:t>
            </a:r>
          </a:p>
        </p:txBody>
      </p:sp>
      <p:sp>
        <p:nvSpPr>
          <p:cNvPr id="68613" name="Slide Number Placeholder 2">
            <a:extLst>
              <a:ext uri="{FF2B5EF4-FFF2-40B4-BE49-F238E27FC236}">
                <a16:creationId xmlns:a16="http://schemas.microsoft.com/office/drawing/2014/main" id="{4D86D743-255B-4058-9913-9E734225FA8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5CB0FC9E-4A58-42C4-AC04-2A477A8AB504}" type="slidenum">
              <a:rPr lang="en-US" altLang="en-US" sz="1200" smtClean="0">
                <a:solidFill>
                  <a:srgbClr val="737373"/>
                </a:solidFill>
                <a:latin typeface="Calibri" panose="020F0502020204030204" pitchFamily="34" charset="0"/>
              </a:rPr>
              <a:pPr>
                <a:spcBef>
                  <a:spcPct val="0"/>
                </a:spcBef>
                <a:buFontTx/>
                <a:buNone/>
              </a:pPr>
              <a:t>16</a:t>
            </a:fld>
            <a:endParaRPr lang="en-US" altLang="en-US" sz="1200" dirty="0">
              <a:solidFill>
                <a:srgbClr val="737373"/>
              </a:solidFill>
              <a:latin typeface="Calibri" panose="020F0502020204030204" pitchFamily="34" charset="0"/>
            </a:endParaRPr>
          </a:p>
        </p:txBody>
      </p:sp>
      <p:pic>
        <p:nvPicPr>
          <p:cNvPr id="68614" name="Picture Placeholder 6" descr="Example of blank Monthly Charges Chart  for the month of January. Column headers include: Uninsured/Self-Pay Clients, Private Insurance Clients, Medicaid Clients, and Totals Across All Revenue Sources.">
            <a:extLst>
              <a:ext uri="{FF2B5EF4-FFF2-40B4-BE49-F238E27FC236}">
                <a16:creationId xmlns:a16="http://schemas.microsoft.com/office/drawing/2014/main" id="{8503303B-33D1-48F8-B295-3BBE68F0DB00}"/>
              </a:ext>
            </a:extLst>
          </p:cNvPr>
          <p:cNvPicPr>
            <a:picLocks noGrp="1" noChangeArrowheads="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a:xfrm>
            <a:off x="295275" y="2422525"/>
            <a:ext cx="8553450" cy="25622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5AEB-92D8-4CC1-BC31-D2CFD7660114}"/>
              </a:ext>
            </a:extLst>
          </p:cNvPr>
          <p:cNvSpPr>
            <a:spLocks noGrp="1"/>
          </p:cNvSpPr>
          <p:nvPr>
            <p:ph type="title"/>
          </p:nvPr>
        </p:nvSpPr>
        <p:spPr>
          <a:xfrm>
            <a:off x="457200" y="274638"/>
            <a:ext cx="5638800" cy="1143000"/>
          </a:xfrm>
        </p:spPr>
        <p:txBody>
          <a:bodyPr/>
          <a:lstStyle/>
          <a:p>
            <a:pPr>
              <a:defRPr/>
            </a:pPr>
            <a:r>
              <a:rPr lang="en-US" sz="3600" dirty="0"/>
              <a:t>Financial Management </a:t>
            </a:r>
            <a:br>
              <a:rPr lang="en-US" sz="3600" dirty="0"/>
            </a:br>
            <a:r>
              <a:rPr lang="en-US" sz="3600" dirty="0"/>
              <a:t>Performance Indicator Report </a:t>
            </a:r>
            <a:r>
              <a:rPr lang="en-US" sz="800" dirty="0">
                <a:solidFill>
                  <a:schemeClr val="bg1"/>
                </a:solidFill>
              </a:rPr>
              <a:t>3 </a:t>
            </a:r>
          </a:p>
        </p:txBody>
      </p:sp>
      <p:sp>
        <p:nvSpPr>
          <p:cNvPr id="45060" name="Content Placeholder 2">
            <a:extLst>
              <a:ext uri="{FF2B5EF4-FFF2-40B4-BE49-F238E27FC236}">
                <a16:creationId xmlns:a16="http://schemas.microsoft.com/office/drawing/2014/main" id="{6083684D-25EC-401E-9C17-D2CA2D57B41D}"/>
              </a:ext>
            </a:extLst>
          </p:cNvPr>
          <p:cNvSpPr>
            <a:spLocks noGrp="1"/>
          </p:cNvSpPr>
          <p:nvPr>
            <p:ph idx="1"/>
          </p:nvPr>
        </p:nvSpPr>
        <p:spPr>
          <a:xfrm>
            <a:off x="457200" y="1600200"/>
            <a:ext cx="8229600" cy="762000"/>
          </a:xfrm>
        </p:spPr>
        <p:txBody>
          <a:bodyPr/>
          <a:lstStyle/>
          <a:p>
            <a:pPr marL="0" indent="0">
              <a:buFont typeface="Arial" charset="0"/>
              <a:buNone/>
              <a:defRPr/>
            </a:pPr>
            <a:r>
              <a:rPr lang="en-US" altLang="en-US" b="1" dirty="0">
                <a:solidFill>
                  <a:schemeClr val="accent6"/>
                </a:solidFill>
              </a:rPr>
              <a:t>Claims Denial Rate</a:t>
            </a:r>
          </a:p>
        </p:txBody>
      </p:sp>
      <p:pic>
        <p:nvPicPr>
          <p:cNvPr id="10" name="Picture 2" descr="Example of Claims Denial Rate chart for the month of January. Column headers for Denied Claims, and Denied Dollars include: # of Denied Claims, Total Claims, % Denied, Benchmark %. Headers for Denial Reason by Category include: Registration, Charge entry, Referrals/pre-authorizations, Duplicates, Medical necessity, Credentialing, and Documentation.">
            <a:extLst>
              <a:ext uri="{FF2B5EF4-FFF2-40B4-BE49-F238E27FC236}">
                <a16:creationId xmlns:a16="http://schemas.microsoft.com/office/drawing/2014/main" id="{D2A45001-246E-4481-A398-EFD51FB58EB0}"/>
              </a:ext>
            </a:extLst>
          </p:cNvPr>
          <p:cNvPicPr>
            <a:picLocks noGrp="1" noChangeAspect="1"/>
          </p:cNvPicPr>
          <p:nvPr>
            <p:ph type="pic" sz="quarter" idx="11"/>
          </p:nvPr>
        </p:nvPicPr>
        <p:blipFill>
          <a:blip r:embed="rId3"/>
          <a:stretch>
            <a:fillRect/>
          </a:stretch>
        </p:blipFill>
        <p:spPr>
          <a:xfrm>
            <a:off x="762000" y="2211388"/>
            <a:ext cx="6362700" cy="3997325"/>
          </a:xfrm>
        </p:spPr>
      </p:pic>
      <p:sp>
        <p:nvSpPr>
          <p:cNvPr id="70662" name="Slide Number Placeholder 2">
            <a:extLst>
              <a:ext uri="{FF2B5EF4-FFF2-40B4-BE49-F238E27FC236}">
                <a16:creationId xmlns:a16="http://schemas.microsoft.com/office/drawing/2014/main" id="{7F910BBA-9D82-4DA2-B43A-084F5C536ACB}"/>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F7A8B4FA-8E28-4AEC-8D8F-EE27D9622396}" type="slidenum">
              <a:rPr lang="en-US" altLang="en-US" sz="1200" smtClean="0">
                <a:solidFill>
                  <a:srgbClr val="737373"/>
                </a:solidFill>
                <a:latin typeface="Calibri" panose="020F0502020204030204" pitchFamily="34" charset="0"/>
              </a:rPr>
              <a:pPr>
                <a:spcBef>
                  <a:spcPct val="0"/>
                </a:spcBef>
                <a:buFontTx/>
                <a:buNone/>
              </a:pPr>
              <a:t>17</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FF00-AFA5-4770-BA57-67EC9A4F3B8F}"/>
              </a:ext>
            </a:extLst>
          </p:cNvPr>
          <p:cNvSpPr>
            <a:spLocks noGrp="1"/>
          </p:cNvSpPr>
          <p:nvPr>
            <p:ph type="title"/>
          </p:nvPr>
        </p:nvSpPr>
        <p:spPr>
          <a:xfrm>
            <a:off x="457200" y="274638"/>
            <a:ext cx="6096000" cy="1143000"/>
          </a:xfrm>
        </p:spPr>
        <p:txBody>
          <a:bodyPr/>
          <a:lstStyle/>
          <a:p>
            <a:pPr>
              <a:defRPr/>
            </a:pPr>
            <a:r>
              <a:rPr lang="en-US" sz="3600" dirty="0"/>
              <a:t>Financial Management </a:t>
            </a:r>
            <a:br>
              <a:rPr lang="en-US" sz="3600" dirty="0"/>
            </a:br>
            <a:r>
              <a:rPr lang="en-US" sz="3600" dirty="0"/>
              <a:t>Performance Indicator Report  </a:t>
            </a:r>
            <a:r>
              <a:rPr lang="en-US" sz="800" dirty="0">
                <a:solidFill>
                  <a:schemeClr val="bg1"/>
                </a:solidFill>
              </a:rPr>
              <a:t>4</a:t>
            </a:r>
          </a:p>
        </p:txBody>
      </p:sp>
      <p:sp>
        <p:nvSpPr>
          <p:cNvPr id="46084" name="Content Placeholder 2">
            <a:extLst>
              <a:ext uri="{FF2B5EF4-FFF2-40B4-BE49-F238E27FC236}">
                <a16:creationId xmlns:a16="http://schemas.microsoft.com/office/drawing/2014/main" id="{98D36D83-D235-4CAA-BF26-AE1631AA7931}"/>
              </a:ext>
            </a:extLst>
          </p:cNvPr>
          <p:cNvSpPr>
            <a:spLocks noGrp="1"/>
          </p:cNvSpPr>
          <p:nvPr>
            <p:ph idx="1"/>
          </p:nvPr>
        </p:nvSpPr>
        <p:spPr>
          <a:xfrm>
            <a:off x="457200" y="1600200"/>
            <a:ext cx="8229600" cy="762000"/>
          </a:xfrm>
        </p:spPr>
        <p:txBody>
          <a:bodyPr/>
          <a:lstStyle/>
          <a:p>
            <a:pPr marL="0" indent="0">
              <a:buFont typeface="Arial" charset="0"/>
              <a:buNone/>
              <a:defRPr/>
            </a:pPr>
            <a:r>
              <a:rPr lang="en-US" altLang="en-US" b="1" dirty="0">
                <a:solidFill>
                  <a:schemeClr val="accent6"/>
                </a:solidFill>
              </a:rPr>
              <a:t>A/R Aging</a:t>
            </a:r>
          </a:p>
        </p:txBody>
      </p:sp>
      <p:pic>
        <p:nvPicPr>
          <p:cNvPr id="8" name="Picture 2" descr="Example of Blank Accounts Receivable Aging (Year to Date) Chart for the month of January. Column headers for Days Outstanding ($) and Days Outstanding (%) include: 0-30 days, 31-60 days, 61-90 days, 91-120 days, 121+ days, and Total. Row headers include: Site 1, Site 2, Total, Grantee Benchmark, and Benchmarks.">
            <a:extLst>
              <a:ext uri="{FF2B5EF4-FFF2-40B4-BE49-F238E27FC236}">
                <a16:creationId xmlns:a16="http://schemas.microsoft.com/office/drawing/2014/main" id="{4DBB9F31-ACB8-4822-911C-3C938F80321E}"/>
              </a:ext>
            </a:extLst>
          </p:cNvPr>
          <p:cNvPicPr>
            <a:picLocks noGrp="1" noChangeAspect="1"/>
          </p:cNvPicPr>
          <p:nvPr>
            <p:ph type="pic" sz="quarter" idx="11"/>
          </p:nvPr>
        </p:nvPicPr>
        <p:blipFill>
          <a:blip r:embed="rId3"/>
          <a:stretch>
            <a:fillRect/>
          </a:stretch>
        </p:blipFill>
        <p:spPr>
          <a:xfrm>
            <a:off x="1219200" y="2362200"/>
            <a:ext cx="5829300" cy="3495675"/>
          </a:xfrm>
        </p:spPr>
      </p:pic>
      <p:sp>
        <p:nvSpPr>
          <p:cNvPr id="72710" name="Slide Number Placeholder 2">
            <a:extLst>
              <a:ext uri="{FF2B5EF4-FFF2-40B4-BE49-F238E27FC236}">
                <a16:creationId xmlns:a16="http://schemas.microsoft.com/office/drawing/2014/main" id="{C284B9D6-74C5-44B0-9DC3-C73111924B7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F90BBBC2-8697-400C-9156-7DB7645D28A1}" type="slidenum">
              <a:rPr lang="en-US" altLang="en-US" sz="1200" smtClean="0">
                <a:solidFill>
                  <a:srgbClr val="737373"/>
                </a:solidFill>
                <a:latin typeface="Calibri" panose="020F0502020204030204" pitchFamily="34" charset="0"/>
              </a:rPr>
              <a:pPr>
                <a:spcBef>
                  <a:spcPct val="0"/>
                </a:spcBef>
                <a:buFontTx/>
                <a:buNone/>
              </a:pPr>
              <a:t>18</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6BF5-8B9C-49F5-831A-612EAE9E7176}"/>
              </a:ext>
            </a:extLst>
          </p:cNvPr>
          <p:cNvSpPr>
            <a:spLocks noGrp="1"/>
          </p:cNvSpPr>
          <p:nvPr>
            <p:ph type="title"/>
          </p:nvPr>
        </p:nvSpPr>
        <p:spPr>
          <a:xfrm>
            <a:off x="457200" y="274638"/>
            <a:ext cx="5715000" cy="1143000"/>
          </a:xfrm>
        </p:spPr>
        <p:txBody>
          <a:bodyPr/>
          <a:lstStyle/>
          <a:p>
            <a:pPr>
              <a:defRPr/>
            </a:pPr>
            <a:r>
              <a:rPr lang="en-US" sz="3600" dirty="0"/>
              <a:t>Financial Management </a:t>
            </a:r>
            <a:br>
              <a:rPr lang="en-US" sz="3600" dirty="0"/>
            </a:br>
            <a:r>
              <a:rPr lang="en-US" sz="3600" dirty="0"/>
              <a:t>Performance Indicator Report </a:t>
            </a:r>
            <a:r>
              <a:rPr lang="en-US" sz="800" dirty="0">
                <a:solidFill>
                  <a:schemeClr val="bg1"/>
                </a:solidFill>
              </a:rPr>
              <a:t>5 </a:t>
            </a:r>
          </a:p>
        </p:txBody>
      </p:sp>
      <p:sp>
        <p:nvSpPr>
          <p:cNvPr id="47108" name="Content Placeholder 2">
            <a:extLst>
              <a:ext uri="{FF2B5EF4-FFF2-40B4-BE49-F238E27FC236}">
                <a16:creationId xmlns:a16="http://schemas.microsoft.com/office/drawing/2014/main" id="{05DB455B-F589-4236-81AF-244A78C77FCB}"/>
              </a:ext>
            </a:extLst>
          </p:cNvPr>
          <p:cNvSpPr>
            <a:spLocks noGrp="1"/>
          </p:cNvSpPr>
          <p:nvPr>
            <p:ph idx="1"/>
          </p:nvPr>
        </p:nvSpPr>
        <p:spPr>
          <a:xfrm>
            <a:off x="457200" y="1600200"/>
            <a:ext cx="8229600" cy="762000"/>
          </a:xfrm>
        </p:spPr>
        <p:txBody>
          <a:bodyPr/>
          <a:lstStyle/>
          <a:p>
            <a:pPr marL="0" indent="0">
              <a:buFont typeface="Arial" charset="0"/>
              <a:buNone/>
              <a:defRPr/>
            </a:pPr>
            <a:r>
              <a:rPr lang="en-US" altLang="en-US" b="1" dirty="0">
                <a:solidFill>
                  <a:schemeClr val="accent6"/>
                </a:solidFill>
              </a:rPr>
              <a:t>Net Collection Rate</a:t>
            </a:r>
          </a:p>
        </p:txBody>
      </p:sp>
      <p:pic>
        <p:nvPicPr>
          <p:cNvPr id="8" name="Picture 2" descr="Example of blank Net Collection Rate chart for the month of January. Column headers include: Uninsured/Self-Pay Clients, Private Insurance Clients, Medicaid Clients, and Total Collections.">
            <a:extLst>
              <a:ext uri="{FF2B5EF4-FFF2-40B4-BE49-F238E27FC236}">
                <a16:creationId xmlns:a16="http://schemas.microsoft.com/office/drawing/2014/main" id="{BC916773-ED5E-4E15-8F0B-B816D743DB5D}"/>
              </a:ext>
            </a:extLst>
          </p:cNvPr>
          <p:cNvPicPr preferRelativeResize="0">
            <a:picLocks noGrp="1"/>
          </p:cNvPicPr>
          <p:nvPr>
            <p:ph type="pic" sz="quarter" idx="11"/>
          </p:nvPr>
        </p:nvPicPr>
        <p:blipFill>
          <a:blip r:embed="rId3"/>
          <a:stretch>
            <a:fillRect/>
          </a:stretch>
        </p:blipFill>
        <p:spPr>
          <a:xfrm>
            <a:off x="301625" y="2487613"/>
            <a:ext cx="8613775" cy="2614612"/>
          </a:xfrm>
        </p:spPr>
      </p:pic>
      <p:sp>
        <p:nvSpPr>
          <p:cNvPr id="74758" name="Slide Number Placeholder 2">
            <a:extLst>
              <a:ext uri="{FF2B5EF4-FFF2-40B4-BE49-F238E27FC236}">
                <a16:creationId xmlns:a16="http://schemas.microsoft.com/office/drawing/2014/main" id="{39EBE638-AA4C-411B-A018-A47D70967C6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CE27B327-F45F-4B5B-9F9B-8FAE58F36D94}" type="slidenum">
              <a:rPr lang="en-US" altLang="en-US" sz="1200" smtClean="0">
                <a:solidFill>
                  <a:srgbClr val="737373"/>
                </a:solidFill>
                <a:latin typeface="Calibri" panose="020F0502020204030204" pitchFamily="34" charset="0"/>
              </a:rPr>
              <a:pPr>
                <a:spcBef>
                  <a:spcPct val="0"/>
                </a:spcBef>
                <a:buFontTx/>
                <a:buNone/>
              </a:pPr>
              <a:t>19</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5B4-F98A-4E4B-AADA-427A55EE7638}"/>
              </a:ext>
            </a:extLst>
          </p:cNvPr>
          <p:cNvSpPr>
            <a:spLocks noGrp="1"/>
          </p:cNvSpPr>
          <p:nvPr>
            <p:ph type="title"/>
          </p:nvPr>
        </p:nvSpPr>
        <p:spPr/>
        <p:txBody>
          <a:bodyPr/>
          <a:lstStyle/>
          <a:p>
            <a:pPr>
              <a:defRPr/>
            </a:pPr>
            <a:r>
              <a:rPr lang="en-US" dirty="0"/>
              <a:t>Meeting Objectives</a:t>
            </a:r>
          </a:p>
        </p:txBody>
      </p:sp>
      <p:sp>
        <p:nvSpPr>
          <p:cNvPr id="3" name="Content Placeholder 2">
            <a:extLst>
              <a:ext uri="{FF2B5EF4-FFF2-40B4-BE49-F238E27FC236}">
                <a16:creationId xmlns:a16="http://schemas.microsoft.com/office/drawing/2014/main" id="{89EC4D26-FA53-4340-80E4-FB499E0A22AA}"/>
              </a:ext>
            </a:extLst>
          </p:cNvPr>
          <p:cNvSpPr>
            <a:spLocks noGrp="1"/>
          </p:cNvSpPr>
          <p:nvPr>
            <p:ph idx="1"/>
          </p:nvPr>
        </p:nvSpPr>
        <p:spPr/>
        <p:txBody>
          <a:bodyPr/>
          <a:lstStyle/>
          <a:p>
            <a:pPr marL="0" indent="0">
              <a:buFont typeface="Arial" charset="0"/>
              <a:buNone/>
              <a:defRPr/>
            </a:pPr>
            <a:r>
              <a:rPr lang="en-US" sz="2800" b="1" dirty="0"/>
              <a:t>By the end of today, you should be able to:</a:t>
            </a:r>
          </a:p>
          <a:p>
            <a:pPr>
              <a:buFont typeface="Arial" charset="0"/>
              <a:buChar char="•"/>
              <a:defRPr/>
            </a:pPr>
            <a:r>
              <a:rPr lang="en-US" sz="2400" dirty="0"/>
              <a:t>Define the best practice recommendations for financial management to increase revenue as outlined in the </a:t>
            </a:r>
            <a:r>
              <a:rPr lang="en-US" sz="2400" i="1" dirty="0"/>
              <a:t>Financial Management Change Package</a:t>
            </a:r>
          </a:p>
          <a:p>
            <a:pPr>
              <a:buFont typeface="Arial" charset="0"/>
              <a:buChar char="•"/>
              <a:defRPr/>
            </a:pPr>
            <a:r>
              <a:rPr lang="en-US" sz="2400" dirty="0"/>
              <a:t>Describe one tool available to document and measure financial performance indicators</a:t>
            </a:r>
          </a:p>
          <a:p>
            <a:pPr>
              <a:buFont typeface="Arial" charset="0"/>
              <a:buChar char="•"/>
              <a:defRPr/>
            </a:pPr>
            <a:r>
              <a:rPr lang="en-US" sz="2400" dirty="0"/>
              <a:t>Describe one financial performance indicator that will impact revenue </a:t>
            </a:r>
          </a:p>
          <a:p>
            <a:pPr>
              <a:buFont typeface="Arial" charset="0"/>
              <a:buChar char="•"/>
              <a:defRPr/>
            </a:pPr>
            <a:r>
              <a:rPr lang="en-US" sz="2400" dirty="0"/>
              <a:t>Describe three strategies for improving performance on the financial management performance indicators </a:t>
            </a:r>
          </a:p>
        </p:txBody>
      </p:sp>
      <p:sp>
        <p:nvSpPr>
          <p:cNvPr id="39940" name="Slide Number Placeholder 3">
            <a:extLst>
              <a:ext uri="{FF2B5EF4-FFF2-40B4-BE49-F238E27FC236}">
                <a16:creationId xmlns:a16="http://schemas.microsoft.com/office/drawing/2014/main" id="{865C8CD7-1011-4A22-B7A5-9B4945257D9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BCE09030-E2E2-468A-A225-85EE5581A634}" type="slidenum">
              <a:rPr lang="en-US" altLang="en-US" sz="1200">
                <a:solidFill>
                  <a:srgbClr val="737373"/>
                </a:solidFill>
                <a:latin typeface="Calibri" panose="020F0502020204030204" pitchFamily="34" charset="0"/>
              </a:rPr>
              <a:pPr>
                <a:spcBef>
                  <a:spcPct val="0"/>
                </a:spcBef>
                <a:buFontTx/>
                <a:buNone/>
              </a:pPr>
              <a:t>2</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8989-D2AA-45AF-9032-3AB9F79962C0}"/>
              </a:ext>
            </a:extLst>
          </p:cNvPr>
          <p:cNvSpPr>
            <a:spLocks noGrp="1"/>
          </p:cNvSpPr>
          <p:nvPr>
            <p:ph type="title"/>
          </p:nvPr>
        </p:nvSpPr>
        <p:spPr/>
        <p:txBody>
          <a:bodyPr/>
          <a:lstStyle/>
          <a:p>
            <a:pPr>
              <a:defRPr/>
            </a:pPr>
            <a:r>
              <a:rPr lang="en-US" dirty="0"/>
              <a:t>Setting Performance Indicator Goals </a:t>
            </a:r>
          </a:p>
        </p:txBody>
      </p:sp>
      <p:sp>
        <p:nvSpPr>
          <p:cNvPr id="3" name="Content Placeholder 2">
            <a:extLst>
              <a:ext uri="{FF2B5EF4-FFF2-40B4-BE49-F238E27FC236}">
                <a16:creationId xmlns:a16="http://schemas.microsoft.com/office/drawing/2014/main" id="{F8D68DBB-1D02-4F38-8E4F-F41A793C5D9F}"/>
              </a:ext>
            </a:extLst>
          </p:cNvPr>
          <p:cNvSpPr>
            <a:spLocks noGrp="1"/>
          </p:cNvSpPr>
          <p:nvPr>
            <p:ph idx="1"/>
          </p:nvPr>
        </p:nvSpPr>
        <p:spPr/>
        <p:txBody>
          <a:bodyPr/>
          <a:lstStyle/>
          <a:p>
            <a:pPr marL="0" indent="0">
              <a:buFont typeface="Arial" panose="020B0604020202020204" pitchFamily="34" charset="0"/>
              <a:buNone/>
              <a:defRPr/>
            </a:pPr>
            <a:r>
              <a:rPr lang="en-US" b="1" dirty="0">
                <a:solidFill>
                  <a:schemeClr val="accent6"/>
                </a:solidFill>
              </a:rPr>
              <a:t>Approaches </a:t>
            </a:r>
          </a:p>
          <a:p>
            <a:pPr>
              <a:defRPr/>
            </a:pPr>
            <a:r>
              <a:rPr lang="en-US" sz="2800" dirty="0"/>
              <a:t> Industry benchmark</a:t>
            </a:r>
          </a:p>
          <a:p>
            <a:pPr lvl="1">
              <a:defRPr/>
            </a:pPr>
            <a:r>
              <a:rPr lang="en-US" sz="2400" dirty="0">
                <a:solidFill>
                  <a:schemeClr val="accent6"/>
                </a:solidFill>
              </a:rPr>
              <a:t>For example: 5% is an industry benchmark for claims </a:t>
            </a:r>
            <a:r>
              <a:rPr lang="en-US" sz="2400" b="1" dirty="0">
                <a:solidFill>
                  <a:schemeClr val="accent6"/>
                </a:solidFill>
              </a:rPr>
              <a:t>denial rate </a:t>
            </a:r>
            <a:endParaRPr lang="en-US" sz="2400" dirty="0">
              <a:solidFill>
                <a:schemeClr val="accent6"/>
              </a:solidFill>
            </a:endParaRPr>
          </a:p>
          <a:p>
            <a:pPr>
              <a:defRPr/>
            </a:pPr>
            <a:r>
              <a:rPr lang="en-US" sz="2800" dirty="0"/>
              <a:t>A best practice among your sites</a:t>
            </a:r>
          </a:p>
          <a:p>
            <a:pPr>
              <a:defRPr/>
            </a:pPr>
            <a:r>
              <a:rPr lang="en-US" sz="2800" dirty="0"/>
              <a:t>Determined based on historical experience, state information, or peer data/experiences</a:t>
            </a:r>
          </a:p>
          <a:p>
            <a:pPr>
              <a:defRPr/>
            </a:pPr>
            <a:r>
              <a:rPr lang="en-US" sz="2800" dirty="0"/>
              <a:t>Can be reset, incrementally adjusted as improvements are made</a:t>
            </a:r>
            <a:endParaRPr lang="en-US" dirty="0"/>
          </a:p>
        </p:txBody>
      </p:sp>
      <p:sp>
        <p:nvSpPr>
          <p:cNvPr id="76804" name="Slide Number Placeholder 3">
            <a:extLst>
              <a:ext uri="{FF2B5EF4-FFF2-40B4-BE49-F238E27FC236}">
                <a16:creationId xmlns:a16="http://schemas.microsoft.com/office/drawing/2014/main" id="{BD9D4A2B-F687-48FF-8E09-9AAE379840D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EB491343-7FFE-4B0D-9EEA-80AA1513440C}" type="slidenum">
              <a:rPr lang="en-US" altLang="en-US" sz="1200">
                <a:solidFill>
                  <a:srgbClr val="737373"/>
                </a:solidFill>
                <a:latin typeface="Calibri" panose="020F0502020204030204" pitchFamily="34" charset="0"/>
              </a:rPr>
              <a:pPr>
                <a:spcBef>
                  <a:spcPct val="0"/>
                </a:spcBef>
                <a:buFontTx/>
                <a:buNone/>
              </a:pPr>
              <a:t>20</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AAC1AA-EFD6-4CEF-A840-BA96324D042E}"/>
              </a:ext>
            </a:extLst>
          </p:cNvPr>
          <p:cNvSpPr>
            <a:spLocks noGrp="1"/>
          </p:cNvSpPr>
          <p:nvPr>
            <p:ph type="title"/>
          </p:nvPr>
        </p:nvSpPr>
        <p:spPr/>
        <p:txBody>
          <a:bodyPr/>
          <a:lstStyle/>
          <a:p>
            <a:pPr>
              <a:defRPr/>
            </a:pPr>
            <a:r>
              <a:rPr lang="en-US" dirty="0"/>
              <a:t>Quality Improvement (QI) Team</a:t>
            </a:r>
          </a:p>
        </p:txBody>
      </p:sp>
      <p:sp>
        <p:nvSpPr>
          <p:cNvPr id="78851" name="Content Placeholder 5">
            <a:extLst>
              <a:ext uri="{FF2B5EF4-FFF2-40B4-BE49-F238E27FC236}">
                <a16:creationId xmlns:a16="http://schemas.microsoft.com/office/drawing/2014/main" id="{2E83C9CE-AD29-4D60-BF39-3B9F29CFD1D9}"/>
              </a:ext>
            </a:extLst>
          </p:cNvPr>
          <p:cNvSpPr>
            <a:spLocks noGrp="1"/>
          </p:cNvSpPr>
          <p:nvPr>
            <p:ph idx="1"/>
          </p:nvPr>
        </p:nvSpPr>
        <p:spPr/>
        <p:txBody>
          <a:bodyPr/>
          <a:lstStyle/>
          <a:p>
            <a:r>
              <a:rPr lang="en-US" altLang="en-US" dirty="0"/>
              <a:t>QI team may include representatives from:</a:t>
            </a:r>
          </a:p>
          <a:p>
            <a:pPr lvl="1"/>
            <a:r>
              <a:rPr lang="en-US" altLang="en-US" dirty="0">
                <a:solidFill>
                  <a:srgbClr val="1B75BC"/>
                </a:solidFill>
              </a:rPr>
              <a:t>Administrative</a:t>
            </a:r>
          </a:p>
          <a:p>
            <a:pPr lvl="1"/>
            <a:r>
              <a:rPr lang="en-US" altLang="en-US" dirty="0">
                <a:solidFill>
                  <a:srgbClr val="1B75BC"/>
                </a:solidFill>
              </a:rPr>
              <a:t>Clinical services provider(s)</a:t>
            </a:r>
          </a:p>
          <a:p>
            <a:pPr lvl="1"/>
            <a:r>
              <a:rPr lang="en-US" altLang="en-US" dirty="0">
                <a:solidFill>
                  <a:srgbClr val="1B75BC"/>
                </a:solidFill>
              </a:rPr>
              <a:t>Billing/finance</a:t>
            </a:r>
          </a:p>
          <a:p>
            <a:pPr lvl="1"/>
            <a:r>
              <a:rPr lang="en-US" altLang="en-US" dirty="0">
                <a:solidFill>
                  <a:srgbClr val="1B75BC"/>
                </a:solidFill>
              </a:rPr>
              <a:t>Front desk/registration </a:t>
            </a:r>
          </a:p>
          <a:p>
            <a:r>
              <a:rPr lang="en-US" altLang="en-US" dirty="0"/>
              <a:t>Members may vary depending on the financial management QI initiative </a:t>
            </a:r>
          </a:p>
          <a:p>
            <a:r>
              <a:rPr lang="en-US" altLang="en-US" dirty="0"/>
              <a:t>Who is on your QI team already? </a:t>
            </a:r>
          </a:p>
        </p:txBody>
      </p:sp>
      <p:sp>
        <p:nvSpPr>
          <p:cNvPr id="78852" name="Slide Number Placeholder 3">
            <a:extLst>
              <a:ext uri="{FF2B5EF4-FFF2-40B4-BE49-F238E27FC236}">
                <a16:creationId xmlns:a16="http://schemas.microsoft.com/office/drawing/2014/main" id="{BA303214-D0F0-49FC-BD5B-D0C9603634C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10A8DEFB-600E-4D29-AA0F-6226DB7A8C7B}" type="slidenum">
              <a:rPr lang="en-US" altLang="en-US" sz="1200">
                <a:solidFill>
                  <a:srgbClr val="737373"/>
                </a:solidFill>
                <a:latin typeface="Calibri" panose="020F0502020204030204" pitchFamily="34" charset="0"/>
              </a:rPr>
              <a:pPr>
                <a:spcBef>
                  <a:spcPct val="0"/>
                </a:spcBef>
                <a:buFontTx/>
                <a:buNone/>
              </a:pPr>
              <a:t>21</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1B29-C89A-442F-954D-5411F9BC7CE1}"/>
              </a:ext>
            </a:extLst>
          </p:cNvPr>
          <p:cNvSpPr>
            <a:spLocks noGrp="1"/>
          </p:cNvSpPr>
          <p:nvPr>
            <p:ph type="title"/>
          </p:nvPr>
        </p:nvSpPr>
        <p:spPr/>
        <p:txBody>
          <a:bodyPr/>
          <a:lstStyle/>
          <a:p>
            <a:pPr>
              <a:defRPr/>
            </a:pPr>
            <a:r>
              <a:rPr lang="en-US" dirty="0"/>
              <a:t>Next Steps</a:t>
            </a:r>
          </a:p>
        </p:txBody>
      </p:sp>
      <p:sp>
        <p:nvSpPr>
          <p:cNvPr id="80899" name="Content Placeholder 2">
            <a:extLst>
              <a:ext uri="{FF2B5EF4-FFF2-40B4-BE49-F238E27FC236}">
                <a16:creationId xmlns:a16="http://schemas.microsoft.com/office/drawing/2014/main" id="{70096B39-6C35-4335-92EE-3B6F8504ECE2}"/>
              </a:ext>
            </a:extLst>
          </p:cNvPr>
          <p:cNvSpPr>
            <a:spLocks noGrp="1"/>
          </p:cNvSpPr>
          <p:nvPr>
            <p:ph idx="1"/>
          </p:nvPr>
        </p:nvSpPr>
        <p:spPr/>
        <p:txBody>
          <a:bodyPr/>
          <a:lstStyle/>
          <a:p>
            <a:r>
              <a:rPr lang="en-US" altLang="en-US" dirty="0"/>
              <a:t>Involve additional staff on the QI team, if needed</a:t>
            </a:r>
          </a:p>
          <a:p>
            <a:r>
              <a:rPr lang="en-US" altLang="en-US" dirty="0"/>
              <a:t>Designate regular meeting time for QI team </a:t>
            </a:r>
          </a:p>
          <a:p>
            <a:r>
              <a:rPr lang="en-US" altLang="en-US" dirty="0"/>
              <a:t>Designate staff member to collect and report data on a regular basis (e.g., monthly)</a:t>
            </a:r>
          </a:p>
          <a:p>
            <a:r>
              <a:rPr lang="en-US" altLang="en-US" dirty="0"/>
              <a:t>Designate meeting time for </a:t>
            </a:r>
            <a:r>
              <a:rPr lang="en-US" altLang="en-US" b="1" i="1" dirty="0"/>
              <a:t>Develop a Site- Level Improvement Plan</a:t>
            </a:r>
          </a:p>
        </p:txBody>
      </p:sp>
      <p:sp>
        <p:nvSpPr>
          <p:cNvPr id="80900" name="Slide Number Placeholder 3">
            <a:extLst>
              <a:ext uri="{FF2B5EF4-FFF2-40B4-BE49-F238E27FC236}">
                <a16:creationId xmlns:a16="http://schemas.microsoft.com/office/drawing/2014/main" id="{FE9893DB-BF6C-4FF3-89C0-8138FC6D67F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0290CBEA-4D01-4F39-A71E-05C01B3F8458}" type="slidenum">
              <a:rPr lang="en-US" altLang="en-US" sz="1200">
                <a:solidFill>
                  <a:srgbClr val="737373"/>
                </a:solidFill>
                <a:latin typeface="Calibri" panose="020F0502020204030204" pitchFamily="34" charset="0"/>
              </a:rPr>
              <a:pPr>
                <a:spcBef>
                  <a:spcPct val="0"/>
                </a:spcBef>
                <a:buFontTx/>
                <a:buNone/>
              </a:pPr>
              <a:t>22</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6B93B-C0A1-4D99-BA18-EB6882B2E633}"/>
              </a:ext>
            </a:extLst>
          </p:cNvPr>
          <p:cNvSpPr>
            <a:spLocks noGrp="1"/>
          </p:cNvSpPr>
          <p:nvPr>
            <p:ph type="title"/>
          </p:nvPr>
        </p:nvSpPr>
        <p:spPr>
          <a:xfrm>
            <a:off x="457200" y="274638"/>
            <a:ext cx="3200400" cy="2773362"/>
          </a:xfrm>
        </p:spPr>
        <p:txBody>
          <a:bodyPr>
            <a:normAutofit/>
          </a:bodyPr>
          <a:lstStyle/>
          <a:p>
            <a:pPr>
              <a:defRPr/>
            </a:pPr>
            <a:r>
              <a:rPr lang="en-US" dirty="0"/>
              <a:t>What other questions do you have?</a:t>
            </a:r>
          </a:p>
        </p:txBody>
      </p:sp>
      <p:sp>
        <p:nvSpPr>
          <p:cNvPr id="82947" name="Content Placeholder 2">
            <a:extLst>
              <a:ext uri="{FF2B5EF4-FFF2-40B4-BE49-F238E27FC236}">
                <a16:creationId xmlns:a16="http://schemas.microsoft.com/office/drawing/2014/main" id="{07DD9648-7B64-495B-80AC-2DAB03CF9565}"/>
              </a:ext>
            </a:extLst>
          </p:cNvPr>
          <p:cNvSpPr>
            <a:spLocks noGrp="1"/>
          </p:cNvSpPr>
          <p:nvPr>
            <p:ph idx="1"/>
          </p:nvPr>
        </p:nvSpPr>
        <p:spPr/>
        <p:txBody>
          <a:bodyPr/>
          <a:lstStyle/>
          <a:p>
            <a:pPr marL="0" indent="0">
              <a:buFont typeface="Arial" panose="020B0604020202020204" pitchFamily="34" charset="0"/>
              <a:buNone/>
            </a:pPr>
            <a:r>
              <a:rPr lang="en-US" altLang="en-US" sz="4000" b="1" dirty="0">
                <a:solidFill>
                  <a:srgbClr val="92278F"/>
                </a:solidFill>
              </a:rPr>
              <a:t>What other issues would you like to discuss?</a:t>
            </a:r>
          </a:p>
        </p:txBody>
      </p:sp>
      <p:sp>
        <p:nvSpPr>
          <p:cNvPr id="82948" name="Slide Number Placeholder 3">
            <a:extLst>
              <a:ext uri="{FF2B5EF4-FFF2-40B4-BE49-F238E27FC236}">
                <a16:creationId xmlns:a16="http://schemas.microsoft.com/office/drawing/2014/main" id="{2D76E28B-6752-4582-8FE5-627D2512A50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CF44A522-7143-4836-BD05-A20DFC141112}" type="slidenum">
              <a:rPr lang="en-US" altLang="en-US" sz="1200" smtClean="0">
                <a:solidFill>
                  <a:srgbClr val="737373"/>
                </a:solidFill>
                <a:latin typeface="Calibri" panose="020F0502020204030204" pitchFamily="34" charset="0"/>
              </a:rPr>
              <a:pPr>
                <a:spcBef>
                  <a:spcPct val="0"/>
                </a:spcBef>
                <a:buFontTx/>
                <a:buNone/>
              </a:pPr>
              <a:t>23</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4">
            <a:extLst>
              <a:ext uri="{FF2B5EF4-FFF2-40B4-BE49-F238E27FC236}">
                <a16:creationId xmlns:a16="http://schemas.microsoft.com/office/drawing/2014/main" id="{1455F7A5-4969-4450-8ECC-06521E02FA43}"/>
              </a:ext>
            </a:extLst>
          </p:cNvPr>
          <p:cNvSpPr>
            <a:spLocks noGrp="1"/>
          </p:cNvSpPr>
          <p:nvPr>
            <p:ph type="ctrTitle"/>
          </p:nvPr>
        </p:nvSpPr>
        <p:spPr/>
        <p:txBody>
          <a:bodyPr/>
          <a:lstStyle/>
          <a:p>
            <a:r>
              <a:rPr lang="en-US" altLang="en-US" dirty="0"/>
              <a:t>Thank you!</a:t>
            </a:r>
          </a:p>
        </p:txBody>
      </p:sp>
      <p:pic>
        <p:nvPicPr>
          <p:cNvPr id="84994" name="Picture 3" descr="Logo for FPNTC Family Planning National Training Center">
            <a:extLst>
              <a:ext uri="{FF2B5EF4-FFF2-40B4-BE49-F238E27FC236}">
                <a16:creationId xmlns:a16="http://schemas.microsoft.com/office/drawing/2014/main" id="{54D1E9C2-677A-4247-A563-C39C337D83B3}"/>
              </a:ext>
            </a:extLst>
          </p:cNvPr>
          <p:cNvPicPr>
            <a:picLocks noGrp="1" noChangeAspect="1" noChangeArrowheads="1"/>
          </p:cNvPicPr>
          <p:nvPr>
            <p:ph type="pic" sz="quarter" idx="13"/>
          </p:nvPr>
        </p:nvPicPr>
        <p:blipFill>
          <a:blip r:embed="rId3" cstate="hqprint">
            <a:extLst>
              <a:ext uri="{28A0092B-C50C-407E-A947-70E740481C1C}">
                <a14:useLocalDpi xmlns:a14="http://schemas.microsoft.com/office/drawing/2010/main" val="0"/>
              </a:ext>
            </a:extLst>
          </a:blip>
          <a:srcRect t="44" b="44"/>
          <a:stretch>
            <a:fillRect/>
          </a:stretch>
        </p:blipFill>
        <p:spPr>
          <a:xfrm>
            <a:off x="2130425" y="520700"/>
            <a:ext cx="4873625" cy="1400175"/>
          </a:xfrm>
          <a:noFill/>
        </p:spPr>
      </p:pic>
      <p:sp>
        <p:nvSpPr>
          <p:cNvPr id="84996" name="Content Placeholder 2">
            <a:extLst>
              <a:ext uri="{FF2B5EF4-FFF2-40B4-BE49-F238E27FC236}">
                <a16:creationId xmlns:a16="http://schemas.microsoft.com/office/drawing/2014/main" id="{C17169B6-60EA-48DC-BFE6-BFC6C925048B}"/>
              </a:ext>
            </a:extLst>
          </p:cNvPr>
          <p:cNvSpPr>
            <a:spLocks noGrp="1"/>
          </p:cNvSpPr>
          <p:nvPr>
            <p:ph type="subTitle" idx="1"/>
          </p:nvPr>
        </p:nvSpPr>
        <p:spPr/>
        <p:txBody>
          <a:bodyPr/>
          <a:lstStyle/>
          <a:p>
            <a:r>
              <a:rPr lang="en-US" altLang="en-US" dirty="0"/>
              <a:t>Contact:</a:t>
            </a:r>
          </a:p>
          <a:p>
            <a:r>
              <a:rPr lang="en-US" altLang="en-US" dirty="0">
                <a:hlinkClick r:id="rId4"/>
              </a:rPr>
              <a:t>fpntc@jsi.com</a:t>
            </a:r>
            <a:r>
              <a:rPr lang="en-US" altLang="en-US" dirty="0"/>
              <a:t> </a:t>
            </a:r>
          </a:p>
        </p:txBody>
      </p:sp>
      <p:sp>
        <p:nvSpPr>
          <p:cNvPr id="76804" name="Slide Number Placeholder 3">
            <a:extLst>
              <a:ext uri="{FF2B5EF4-FFF2-40B4-BE49-F238E27FC236}">
                <a16:creationId xmlns:a16="http://schemas.microsoft.com/office/drawing/2014/main" id="{A823B13A-8F22-4C70-959D-E3933C905732}"/>
              </a:ext>
            </a:extLst>
          </p:cNvPr>
          <p:cNvSpPr>
            <a:spLocks noGrp="1" noChangeArrowheads="1"/>
          </p:cNvSpPr>
          <p:nvPr>
            <p:ph type="sldNum" sz="quarter" idx="16"/>
          </p:nvPr>
        </p:nvSpPr>
        <p:spPr bwMode="auto"/>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buFont typeface="Arial" panose="020B0604020202020204" pitchFamily="34" charset="0"/>
              <a:buNone/>
              <a:defRPr/>
            </a:pPr>
            <a:fld id="{5B0CCA13-F52E-4966-A7B0-4C11EE120946}" type="slidenum">
              <a:rPr lang="en-US" altLang="en-US" sz="1200">
                <a:latin typeface="+mn-lt"/>
              </a:rPr>
              <a:pPr>
                <a:buFont typeface="Arial" panose="020B0604020202020204" pitchFamily="34" charset="0"/>
                <a:buNone/>
                <a:defRPr/>
              </a:pPr>
              <a:t>24</a:t>
            </a:fld>
            <a:endParaRPr lang="en-US" altLang="en-US" sz="12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60EC-82F5-478B-AD49-B491889C3314}"/>
              </a:ext>
            </a:extLst>
          </p:cNvPr>
          <p:cNvSpPr>
            <a:spLocks noGrp="1"/>
          </p:cNvSpPr>
          <p:nvPr>
            <p:ph type="title"/>
          </p:nvPr>
        </p:nvSpPr>
        <p:spPr>
          <a:xfrm>
            <a:off x="457200" y="274638"/>
            <a:ext cx="5334000" cy="1095375"/>
          </a:xfrm>
        </p:spPr>
        <p:txBody>
          <a:bodyPr/>
          <a:lstStyle/>
          <a:p>
            <a:pPr>
              <a:defRPr/>
            </a:pPr>
            <a:r>
              <a:rPr lang="en-US" altLang="en-US" dirty="0">
                <a:solidFill>
                  <a:srgbClr val="92278F"/>
                </a:solidFill>
              </a:rPr>
              <a:t>Why is Financial Management Important? </a:t>
            </a:r>
            <a:endParaRPr lang="en-US" dirty="0"/>
          </a:p>
        </p:txBody>
      </p:sp>
      <p:sp>
        <p:nvSpPr>
          <p:cNvPr id="3" name="Content Placeholder 2">
            <a:extLst>
              <a:ext uri="{FF2B5EF4-FFF2-40B4-BE49-F238E27FC236}">
                <a16:creationId xmlns:a16="http://schemas.microsoft.com/office/drawing/2014/main" id="{3A2EF0D2-6399-40E2-A724-023A8C17A5EA}"/>
              </a:ext>
            </a:extLst>
          </p:cNvPr>
          <p:cNvSpPr>
            <a:spLocks noGrp="1"/>
          </p:cNvSpPr>
          <p:nvPr>
            <p:ph idx="1"/>
          </p:nvPr>
        </p:nvSpPr>
        <p:spPr/>
        <p:txBody>
          <a:bodyPr/>
          <a:lstStyle/>
          <a:p>
            <a:pPr marL="0" indent="0">
              <a:buFont typeface="Arial" panose="020B0604020202020204" pitchFamily="34" charset="0"/>
              <a:buNone/>
              <a:defRPr/>
            </a:pPr>
            <a:r>
              <a:rPr lang="en-US" dirty="0"/>
              <a:t>Financial Management: planning, directing, </a:t>
            </a:r>
            <a:r>
              <a:rPr lang="en-US" b="1" dirty="0"/>
              <a:t>monitoring</a:t>
            </a:r>
            <a:r>
              <a:rPr lang="en-US" dirty="0"/>
              <a:t>, organizing and controlling an agency’s </a:t>
            </a:r>
            <a:r>
              <a:rPr lang="en-US" b="1" dirty="0"/>
              <a:t>monetary resources</a:t>
            </a:r>
          </a:p>
          <a:p>
            <a:pPr>
              <a:defRPr/>
            </a:pPr>
            <a:r>
              <a:rPr lang="en-US" altLang="en-US" dirty="0"/>
              <a:t>Monitoring financial data informs you of your agency’s financial health </a:t>
            </a:r>
          </a:p>
          <a:p>
            <a:pPr>
              <a:defRPr/>
            </a:pPr>
            <a:r>
              <a:rPr lang="en-US" dirty="0"/>
              <a:t>Achieve financial goals to accomplish clinical and business objectives</a:t>
            </a:r>
          </a:p>
        </p:txBody>
      </p:sp>
      <p:sp>
        <p:nvSpPr>
          <p:cNvPr id="41988" name="Slide Number Placeholder 3">
            <a:extLst>
              <a:ext uri="{FF2B5EF4-FFF2-40B4-BE49-F238E27FC236}">
                <a16:creationId xmlns:a16="http://schemas.microsoft.com/office/drawing/2014/main" id="{145B7D2D-792D-4742-AC45-CE87A58E9A9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F843FAB2-4DEB-4E94-9636-04F89F081655}" type="slidenum">
              <a:rPr lang="en-US" altLang="en-US" sz="1200">
                <a:solidFill>
                  <a:srgbClr val="737373"/>
                </a:solidFill>
                <a:latin typeface="Calibri" panose="020F0502020204030204" pitchFamily="34" charset="0"/>
              </a:rPr>
              <a:pPr>
                <a:spcBef>
                  <a:spcPct val="0"/>
                </a:spcBef>
                <a:buFontTx/>
                <a:buNone/>
              </a:pPr>
              <a:t>3</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1179-6BA3-4CAA-A5AB-59621AC32DE9}"/>
              </a:ext>
            </a:extLst>
          </p:cNvPr>
          <p:cNvSpPr>
            <a:spLocks noGrp="1"/>
          </p:cNvSpPr>
          <p:nvPr>
            <p:ph type="title"/>
          </p:nvPr>
        </p:nvSpPr>
        <p:spPr/>
        <p:txBody>
          <a:bodyPr/>
          <a:lstStyle/>
          <a:p>
            <a:pPr>
              <a:defRPr/>
            </a:pPr>
            <a:r>
              <a:rPr lang="en-US" dirty="0"/>
              <a:t>Clinic Team’s Role in Financial Management</a:t>
            </a:r>
          </a:p>
        </p:txBody>
      </p:sp>
      <p:sp>
        <p:nvSpPr>
          <p:cNvPr id="3" name="Content Placeholder 2">
            <a:extLst>
              <a:ext uri="{FF2B5EF4-FFF2-40B4-BE49-F238E27FC236}">
                <a16:creationId xmlns:a16="http://schemas.microsoft.com/office/drawing/2014/main" id="{C0690B89-468E-4D29-A878-8C972B1A429D}"/>
              </a:ext>
            </a:extLst>
          </p:cNvPr>
          <p:cNvSpPr>
            <a:spLocks noGrp="1"/>
          </p:cNvSpPr>
          <p:nvPr>
            <p:ph idx="1"/>
          </p:nvPr>
        </p:nvSpPr>
        <p:spPr/>
        <p:txBody>
          <a:bodyPr/>
          <a:lstStyle/>
          <a:p>
            <a:pPr>
              <a:buFont typeface="Arial" charset="0"/>
              <a:buChar char="•"/>
              <a:defRPr/>
            </a:pPr>
            <a:r>
              <a:rPr lang="en-US" sz="2800" dirty="0"/>
              <a:t>Day-to-day activities of all clinic staff directly affect revenue. For example: </a:t>
            </a:r>
          </a:p>
          <a:p>
            <a:pPr lvl="1">
              <a:defRPr/>
            </a:pPr>
            <a:r>
              <a:rPr lang="en-US" sz="2400" dirty="0">
                <a:solidFill>
                  <a:schemeClr val="accent6"/>
                </a:solidFill>
              </a:rPr>
              <a:t>Number of clients seen</a:t>
            </a:r>
          </a:p>
          <a:p>
            <a:pPr lvl="1">
              <a:defRPr/>
            </a:pPr>
            <a:r>
              <a:rPr lang="en-US" sz="2400" dirty="0">
                <a:solidFill>
                  <a:schemeClr val="accent6"/>
                </a:solidFill>
              </a:rPr>
              <a:t>Front desk registration process—gathering </a:t>
            </a:r>
            <a:r>
              <a:rPr lang="en-US" sz="2400" u="sng" dirty="0">
                <a:solidFill>
                  <a:schemeClr val="accent6"/>
                </a:solidFill>
              </a:rPr>
              <a:t>accurate</a:t>
            </a:r>
            <a:r>
              <a:rPr lang="en-US" sz="2400" dirty="0">
                <a:solidFill>
                  <a:schemeClr val="accent6"/>
                </a:solidFill>
              </a:rPr>
              <a:t> information</a:t>
            </a:r>
          </a:p>
          <a:p>
            <a:pPr>
              <a:defRPr/>
            </a:pPr>
            <a:r>
              <a:rPr lang="en-US" sz="2800" dirty="0"/>
              <a:t>Measure, monitor, and manage financial performance indicators</a:t>
            </a:r>
          </a:p>
          <a:p>
            <a:pPr lvl="1">
              <a:defRPr/>
            </a:pPr>
            <a:r>
              <a:rPr lang="en-US" altLang="en-US" sz="2400" dirty="0">
                <a:solidFill>
                  <a:schemeClr val="accent6"/>
                </a:solidFill>
              </a:rPr>
              <a:t>Allows for specific issue identification</a:t>
            </a:r>
          </a:p>
          <a:p>
            <a:pPr lvl="1">
              <a:defRPr/>
            </a:pPr>
            <a:r>
              <a:rPr lang="en-US" altLang="en-US" sz="2400" dirty="0">
                <a:solidFill>
                  <a:schemeClr val="accent6"/>
                </a:solidFill>
              </a:rPr>
              <a:t>Allows for focused, targeted improvement plans</a:t>
            </a:r>
            <a:endParaRPr lang="en-US" dirty="0"/>
          </a:p>
        </p:txBody>
      </p:sp>
      <p:sp>
        <p:nvSpPr>
          <p:cNvPr id="44036" name="Slide Number Placeholder 3">
            <a:extLst>
              <a:ext uri="{FF2B5EF4-FFF2-40B4-BE49-F238E27FC236}">
                <a16:creationId xmlns:a16="http://schemas.microsoft.com/office/drawing/2014/main" id="{A61E9F7D-8323-4E74-ADF4-AB0F60AC826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046C72BC-55F0-43F7-8188-8C48828FBD7C}" type="slidenum">
              <a:rPr lang="en-US" altLang="en-US" sz="1200">
                <a:solidFill>
                  <a:srgbClr val="737373"/>
                </a:solidFill>
                <a:latin typeface="Calibri" panose="020F0502020204030204" pitchFamily="34" charset="0"/>
              </a:rPr>
              <a:pPr>
                <a:spcBef>
                  <a:spcPct val="0"/>
                </a:spcBef>
                <a:buFontTx/>
                <a:buNone/>
              </a:pPr>
              <a:t>4</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14D0F7-D284-4997-BEEA-2CF89276D69F}"/>
              </a:ext>
            </a:extLst>
          </p:cNvPr>
          <p:cNvSpPr>
            <a:spLocks noGrp="1"/>
          </p:cNvSpPr>
          <p:nvPr>
            <p:ph type="title"/>
          </p:nvPr>
        </p:nvSpPr>
        <p:spPr>
          <a:xfrm>
            <a:off x="457200" y="274638"/>
            <a:ext cx="5715000" cy="1706562"/>
          </a:xfrm>
        </p:spPr>
        <p:txBody>
          <a:bodyPr/>
          <a:lstStyle/>
          <a:p>
            <a:pPr>
              <a:defRPr/>
            </a:pPr>
            <a:r>
              <a:rPr lang="en-US" dirty="0"/>
              <a:t>Overview of the Financial Management Change Package</a:t>
            </a:r>
          </a:p>
        </p:txBody>
      </p:sp>
      <p:sp>
        <p:nvSpPr>
          <p:cNvPr id="32771" name="Content Placeholder 4">
            <a:extLst>
              <a:ext uri="{FF2B5EF4-FFF2-40B4-BE49-F238E27FC236}">
                <a16:creationId xmlns:a16="http://schemas.microsoft.com/office/drawing/2014/main" id="{7AC42477-CE35-4BF2-BEF5-30C56E93553C}"/>
              </a:ext>
            </a:extLst>
          </p:cNvPr>
          <p:cNvSpPr>
            <a:spLocks noGrp="1"/>
          </p:cNvSpPr>
          <p:nvPr>
            <p:ph idx="1"/>
          </p:nvPr>
        </p:nvSpPr>
        <p:spPr>
          <a:xfrm>
            <a:off x="457200" y="2359025"/>
            <a:ext cx="4343400" cy="3657600"/>
          </a:xfrm>
        </p:spPr>
        <p:txBody>
          <a:bodyPr anchor="ctr"/>
          <a:lstStyle/>
          <a:p>
            <a:pPr marL="0" indent="0">
              <a:buFont typeface="Arial" charset="0"/>
              <a:buNone/>
              <a:defRPr/>
            </a:pPr>
            <a:r>
              <a:rPr lang="en-US" altLang="en-US" b="1" dirty="0">
                <a:solidFill>
                  <a:schemeClr val="accent6"/>
                </a:solidFill>
              </a:rPr>
              <a:t>Goal</a:t>
            </a:r>
            <a:r>
              <a:rPr lang="en-US" altLang="en-US" dirty="0">
                <a:solidFill>
                  <a:schemeClr val="accent6"/>
                </a:solidFill>
              </a:rPr>
              <a:t>: </a:t>
            </a:r>
            <a:r>
              <a:rPr lang="en-US" altLang="en-US" dirty="0"/>
              <a:t>Support improvement of financial management practices and the factors that impact organizational financial health to improve revenue </a:t>
            </a:r>
          </a:p>
        </p:txBody>
      </p:sp>
      <p:sp>
        <p:nvSpPr>
          <p:cNvPr id="46084" name="Slide Number Placeholder 2">
            <a:extLst>
              <a:ext uri="{FF2B5EF4-FFF2-40B4-BE49-F238E27FC236}">
                <a16:creationId xmlns:a16="http://schemas.microsoft.com/office/drawing/2014/main" id="{769A3530-DAC7-4E80-80FF-522FB6CD65E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00F5E920-8DB0-4FD3-9C0E-AD5B42D6ECFF}" type="slidenum">
              <a:rPr lang="en-US" altLang="en-US" sz="1200" smtClean="0">
                <a:solidFill>
                  <a:srgbClr val="737373"/>
                </a:solidFill>
                <a:latin typeface="Calibri" panose="020F0502020204030204" pitchFamily="34" charset="0"/>
              </a:rPr>
              <a:pPr>
                <a:spcBef>
                  <a:spcPct val="0"/>
                </a:spcBef>
                <a:buFontTx/>
                <a:buNone/>
              </a:pPr>
              <a:t>5</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74BE-1248-4C78-A9CB-8D621F3898E6}"/>
              </a:ext>
            </a:extLst>
          </p:cNvPr>
          <p:cNvSpPr>
            <a:spLocks noGrp="1"/>
          </p:cNvSpPr>
          <p:nvPr>
            <p:ph type="title"/>
          </p:nvPr>
        </p:nvSpPr>
        <p:spPr/>
        <p:txBody>
          <a:bodyPr/>
          <a:lstStyle/>
          <a:p>
            <a:pPr>
              <a:defRPr/>
            </a:pPr>
            <a:r>
              <a:rPr lang="en-US" dirty="0"/>
              <a:t>Best Practice Recommendations</a:t>
            </a:r>
          </a:p>
        </p:txBody>
      </p:sp>
      <p:sp>
        <p:nvSpPr>
          <p:cNvPr id="33795" name="Content Placeholder 2">
            <a:extLst>
              <a:ext uri="{FF2B5EF4-FFF2-40B4-BE49-F238E27FC236}">
                <a16:creationId xmlns:a16="http://schemas.microsoft.com/office/drawing/2014/main" id="{A4275CEE-5969-4640-A174-55BD05C87C95}"/>
              </a:ext>
            </a:extLst>
          </p:cNvPr>
          <p:cNvSpPr>
            <a:spLocks noGrp="1"/>
          </p:cNvSpPr>
          <p:nvPr>
            <p:ph idx="1"/>
          </p:nvPr>
        </p:nvSpPr>
        <p:spPr>
          <a:xfrm>
            <a:off x="457200" y="1600200"/>
            <a:ext cx="4114800" cy="4416425"/>
          </a:xfrm>
        </p:spPr>
        <p:txBody>
          <a:bodyPr/>
          <a:lstStyle/>
          <a:p>
            <a:pPr marL="514350" indent="-514350">
              <a:buFont typeface="Calibri" pitchFamily="34" charset="0"/>
              <a:buAutoNum type="arabicPeriod"/>
              <a:defRPr/>
            </a:pPr>
            <a:r>
              <a:rPr lang="en-US" altLang="en-US" sz="2800" b="1" dirty="0">
                <a:solidFill>
                  <a:schemeClr val="accent6"/>
                </a:solidFill>
              </a:rPr>
              <a:t>Bill the correct payer and optimal amount</a:t>
            </a:r>
          </a:p>
          <a:p>
            <a:pPr marL="514350" indent="-514350">
              <a:buFont typeface="Calibri" pitchFamily="34" charset="0"/>
              <a:buAutoNum type="arabicPeriod"/>
              <a:defRPr/>
            </a:pPr>
            <a:r>
              <a:rPr lang="en-US" altLang="en-US" sz="2800" b="1" dirty="0">
                <a:solidFill>
                  <a:schemeClr val="accent6"/>
                </a:solidFill>
              </a:rPr>
              <a:t>Monitor and manage client fee collections</a:t>
            </a:r>
          </a:p>
          <a:p>
            <a:pPr marL="514350" indent="-514350">
              <a:buFont typeface="Calibri" pitchFamily="34" charset="0"/>
              <a:buAutoNum type="arabicPeriod"/>
              <a:defRPr/>
            </a:pPr>
            <a:r>
              <a:rPr lang="en-US" altLang="en-US" sz="2800" b="1" dirty="0">
                <a:solidFill>
                  <a:schemeClr val="accent6"/>
                </a:solidFill>
              </a:rPr>
              <a:t>Monitor and manage payments from third-party payers (TPPs)</a:t>
            </a:r>
          </a:p>
        </p:txBody>
      </p:sp>
      <p:sp>
        <p:nvSpPr>
          <p:cNvPr id="48132" name="Slide Number Placeholder 3">
            <a:extLst>
              <a:ext uri="{FF2B5EF4-FFF2-40B4-BE49-F238E27FC236}">
                <a16:creationId xmlns:a16="http://schemas.microsoft.com/office/drawing/2014/main" id="{0C943D57-6FB2-43E9-8310-CF608670256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8FD30B67-FBBE-4437-9EF7-4A1169599F0B}" type="slidenum">
              <a:rPr lang="en-US" altLang="en-US" sz="1200" smtClean="0">
                <a:solidFill>
                  <a:srgbClr val="737373"/>
                </a:solidFill>
                <a:latin typeface="Calibri" panose="020F0502020204030204" pitchFamily="34" charset="0"/>
              </a:rPr>
              <a:pPr>
                <a:spcBef>
                  <a:spcPct val="0"/>
                </a:spcBef>
                <a:buFontTx/>
                <a:buNone/>
              </a:pPr>
              <a:t>6</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5B50-1101-4AAE-BC12-5E416EECDFF4}"/>
              </a:ext>
            </a:extLst>
          </p:cNvPr>
          <p:cNvSpPr>
            <a:spLocks noGrp="1"/>
          </p:cNvSpPr>
          <p:nvPr>
            <p:ph type="title"/>
          </p:nvPr>
        </p:nvSpPr>
        <p:spPr/>
        <p:txBody>
          <a:bodyPr anchor="t"/>
          <a:lstStyle/>
          <a:p>
            <a:pPr>
              <a:defRPr/>
            </a:pPr>
            <a:r>
              <a:rPr lang="en-US" sz="3200" dirty="0"/>
              <a:t>Best Practice 1. </a:t>
            </a:r>
            <a:br>
              <a:rPr lang="en-US" sz="3200" dirty="0"/>
            </a:br>
            <a:r>
              <a:rPr lang="en-US" sz="3200" dirty="0"/>
              <a:t>Bill the correct payer and optimal amount</a:t>
            </a:r>
          </a:p>
        </p:txBody>
      </p:sp>
      <p:sp>
        <p:nvSpPr>
          <p:cNvPr id="3" name="Content Placeholder 2">
            <a:extLst>
              <a:ext uri="{FF2B5EF4-FFF2-40B4-BE49-F238E27FC236}">
                <a16:creationId xmlns:a16="http://schemas.microsoft.com/office/drawing/2014/main" id="{3D2088B8-85B3-411C-9DAF-8E0D411B81AE}"/>
              </a:ext>
            </a:extLst>
          </p:cNvPr>
          <p:cNvSpPr>
            <a:spLocks noGrp="1"/>
          </p:cNvSpPr>
          <p:nvPr>
            <p:ph idx="1"/>
          </p:nvPr>
        </p:nvSpPr>
        <p:spPr/>
        <p:txBody>
          <a:bodyPr/>
          <a:lstStyle/>
          <a:p>
            <a:pPr marL="0" indent="0">
              <a:buFont typeface="Arial" charset="0"/>
              <a:buNone/>
              <a:defRPr/>
            </a:pPr>
            <a:r>
              <a:rPr lang="en-US" sz="2800" b="1" u="sng" dirty="0"/>
              <a:t>Strategies</a:t>
            </a:r>
          </a:p>
          <a:p>
            <a:pPr>
              <a:buFont typeface="Arial" charset="0"/>
              <a:buChar char="•"/>
              <a:defRPr/>
            </a:pPr>
            <a:r>
              <a:rPr lang="en-US" sz="2400" dirty="0"/>
              <a:t>Develop and/or update policies and procedures</a:t>
            </a:r>
          </a:p>
          <a:p>
            <a:pPr>
              <a:buFont typeface="Arial" charset="0"/>
              <a:buChar char="•"/>
              <a:defRPr/>
            </a:pPr>
            <a:r>
              <a:rPr lang="en-US" sz="2400" dirty="0"/>
              <a:t>Conduct cost analysis, utilize data to adjust fee schedule and to make other business decisions</a:t>
            </a:r>
          </a:p>
          <a:p>
            <a:pPr>
              <a:buFont typeface="Arial" charset="0"/>
              <a:buChar char="•"/>
              <a:defRPr/>
            </a:pPr>
            <a:r>
              <a:rPr lang="en-US" sz="2400" dirty="0"/>
              <a:t>Implement front-end procedures that assure accurate gathering of TPP and family size and income information</a:t>
            </a:r>
          </a:p>
          <a:p>
            <a:pPr>
              <a:buFont typeface="Arial" charset="0"/>
              <a:buChar char="•"/>
              <a:defRPr/>
            </a:pPr>
            <a:r>
              <a:rPr lang="en-US" sz="2400" dirty="0"/>
              <a:t>Provide training on documentation and coding</a:t>
            </a:r>
            <a:endParaRPr lang="en-US" sz="2800" dirty="0"/>
          </a:p>
        </p:txBody>
      </p:sp>
      <p:sp>
        <p:nvSpPr>
          <p:cNvPr id="50180" name="Slide Number Placeholder 3">
            <a:extLst>
              <a:ext uri="{FF2B5EF4-FFF2-40B4-BE49-F238E27FC236}">
                <a16:creationId xmlns:a16="http://schemas.microsoft.com/office/drawing/2014/main" id="{5E583FBA-518C-4F8B-AC63-8CBDEEAD156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2F44DBCC-3734-4C93-BC9D-D5D901CEE802}" type="slidenum">
              <a:rPr lang="en-US" altLang="en-US" sz="1200" smtClean="0">
                <a:solidFill>
                  <a:srgbClr val="737373"/>
                </a:solidFill>
                <a:latin typeface="Calibri" panose="020F0502020204030204" pitchFamily="34" charset="0"/>
              </a:rPr>
              <a:pPr>
                <a:spcBef>
                  <a:spcPct val="0"/>
                </a:spcBef>
                <a:buFontTx/>
                <a:buNone/>
              </a:pPr>
              <a:t>7</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88B9-F215-47BE-B66B-ECB8BC826168}"/>
              </a:ext>
            </a:extLst>
          </p:cNvPr>
          <p:cNvSpPr>
            <a:spLocks noGrp="1"/>
          </p:cNvSpPr>
          <p:nvPr>
            <p:ph type="title"/>
          </p:nvPr>
        </p:nvSpPr>
        <p:spPr/>
        <p:txBody>
          <a:bodyPr anchor="t"/>
          <a:lstStyle/>
          <a:p>
            <a:pPr>
              <a:defRPr/>
            </a:pPr>
            <a:r>
              <a:rPr lang="en-US" sz="3200" dirty="0"/>
              <a:t>Best Practice 2. Monitor and manage client fee collections</a:t>
            </a:r>
          </a:p>
        </p:txBody>
      </p:sp>
      <p:sp>
        <p:nvSpPr>
          <p:cNvPr id="3" name="Content Placeholder 2">
            <a:extLst>
              <a:ext uri="{FF2B5EF4-FFF2-40B4-BE49-F238E27FC236}">
                <a16:creationId xmlns:a16="http://schemas.microsoft.com/office/drawing/2014/main" id="{88C22780-62FB-4FFE-8CAD-E180D45D8516}"/>
              </a:ext>
            </a:extLst>
          </p:cNvPr>
          <p:cNvSpPr>
            <a:spLocks noGrp="1"/>
          </p:cNvSpPr>
          <p:nvPr>
            <p:ph idx="1"/>
          </p:nvPr>
        </p:nvSpPr>
        <p:spPr>
          <a:xfrm>
            <a:off x="4572000" y="274638"/>
            <a:ext cx="4267200" cy="5745162"/>
          </a:xfrm>
        </p:spPr>
        <p:txBody>
          <a:bodyPr/>
          <a:lstStyle/>
          <a:p>
            <a:pPr marL="0" indent="0">
              <a:buFont typeface="Arial" charset="0"/>
              <a:buNone/>
              <a:defRPr/>
            </a:pPr>
            <a:r>
              <a:rPr lang="en-US" sz="2800" b="1" u="sng" dirty="0"/>
              <a:t>Strategies</a:t>
            </a:r>
          </a:p>
          <a:p>
            <a:pPr>
              <a:buFont typeface="Arial" charset="0"/>
              <a:buChar char="•"/>
              <a:defRPr/>
            </a:pPr>
            <a:r>
              <a:rPr lang="en-US" sz="2800" dirty="0"/>
              <a:t>Establish and/or update and implement policies on client payment and collection processes</a:t>
            </a:r>
          </a:p>
          <a:p>
            <a:pPr>
              <a:buFont typeface="Arial" charset="0"/>
              <a:buChar char="•"/>
              <a:defRPr/>
            </a:pPr>
            <a:r>
              <a:rPr lang="en-US" sz="2800" dirty="0"/>
              <a:t>Manage discounted fee collections at time of visit  for uninsured clients</a:t>
            </a:r>
          </a:p>
          <a:p>
            <a:pPr>
              <a:buFont typeface="Arial" charset="0"/>
              <a:buChar char="•"/>
              <a:defRPr/>
            </a:pPr>
            <a:r>
              <a:rPr lang="en-US" sz="2800" dirty="0"/>
              <a:t>Accurately discount and bill for TPP client fees (copays, deductibles, coinsurances)</a:t>
            </a:r>
          </a:p>
        </p:txBody>
      </p:sp>
      <p:sp>
        <p:nvSpPr>
          <p:cNvPr id="52228" name="Slide Number Placeholder 3">
            <a:extLst>
              <a:ext uri="{FF2B5EF4-FFF2-40B4-BE49-F238E27FC236}">
                <a16:creationId xmlns:a16="http://schemas.microsoft.com/office/drawing/2014/main" id="{69F18A92-008C-484B-8552-B05606F380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936A7E42-4224-447A-B6DA-5B83AD1BB5E7}" type="slidenum">
              <a:rPr lang="en-US" altLang="en-US" sz="1200" smtClean="0">
                <a:solidFill>
                  <a:srgbClr val="737373"/>
                </a:solidFill>
                <a:latin typeface="Calibri" panose="020F0502020204030204" pitchFamily="34" charset="0"/>
              </a:rPr>
              <a:pPr>
                <a:spcBef>
                  <a:spcPct val="0"/>
                </a:spcBef>
                <a:buFontTx/>
                <a:buNone/>
              </a:pPr>
              <a:t>8</a:t>
            </a:fld>
            <a:endParaRPr lang="en-US" altLang="en-US" sz="1200" dirty="0">
              <a:solidFill>
                <a:srgbClr val="737373"/>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A10D-E14C-4777-BCFE-199274B3D81E}"/>
              </a:ext>
            </a:extLst>
          </p:cNvPr>
          <p:cNvSpPr>
            <a:spLocks noGrp="1"/>
          </p:cNvSpPr>
          <p:nvPr>
            <p:ph type="title"/>
          </p:nvPr>
        </p:nvSpPr>
        <p:spPr/>
        <p:txBody>
          <a:bodyPr anchor="t"/>
          <a:lstStyle/>
          <a:p>
            <a:pPr>
              <a:defRPr/>
            </a:pPr>
            <a:r>
              <a:rPr lang="en-US" sz="3200" dirty="0"/>
              <a:t>Best Practice 3. Monitor and manage payments from third-party payers (TPPs)</a:t>
            </a:r>
          </a:p>
        </p:txBody>
      </p:sp>
      <p:sp>
        <p:nvSpPr>
          <p:cNvPr id="3" name="Content Placeholder 2">
            <a:extLst>
              <a:ext uri="{FF2B5EF4-FFF2-40B4-BE49-F238E27FC236}">
                <a16:creationId xmlns:a16="http://schemas.microsoft.com/office/drawing/2014/main" id="{6C4C3297-75E3-44C6-9848-1B25305625DA}"/>
              </a:ext>
            </a:extLst>
          </p:cNvPr>
          <p:cNvSpPr>
            <a:spLocks noGrp="1"/>
          </p:cNvSpPr>
          <p:nvPr>
            <p:ph idx="1"/>
          </p:nvPr>
        </p:nvSpPr>
        <p:spPr>
          <a:xfrm>
            <a:off x="4572000" y="274638"/>
            <a:ext cx="4267200" cy="5745162"/>
          </a:xfrm>
        </p:spPr>
        <p:txBody>
          <a:bodyPr/>
          <a:lstStyle/>
          <a:p>
            <a:pPr marL="0" indent="0">
              <a:buFont typeface="Arial" charset="0"/>
              <a:buNone/>
              <a:defRPr/>
            </a:pPr>
            <a:r>
              <a:rPr lang="en-US" sz="2800" b="1" u="sng" dirty="0"/>
              <a:t>Strategies</a:t>
            </a:r>
          </a:p>
          <a:p>
            <a:pPr>
              <a:buFont typeface="Arial" charset="0"/>
              <a:buChar char="•"/>
              <a:defRPr/>
            </a:pPr>
            <a:r>
              <a:rPr lang="en-US" sz="2800" dirty="0"/>
              <a:t>Develop/implement detailed written policies </a:t>
            </a:r>
          </a:p>
          <a:p>
            <a:pPr>
              <a:buFont typeface="Arial" charset="0"/>
              <a:buChar char="•"/>
              <a:defRPr/>
            </a:pPr>
            <a:r>
              <a:rPr lang="en-US" sz="2800" dirty="0"/>
              <a:t>Analyze accounts receivable (A/R) on a monthly basis </a:t>
            </a:r>
          </a:p>
          <a:p>
            <a:pPr>
              <a:buFont typeface="Arial" charset="0"/>
              <a:buChar char="•"/>
              <a:defRPr/>
            </a:pPr>
            <a:r>
              <a:rPr lang="en-US" sz="2800" dirty="0"/>
              <a:t>Analyze denial rates and trends on a monthly basis</a:t>
            </a:r>
          </a:p>
          <a:p>
            <a:pPr>
              <a:buFont typeface="Arial" charset="0"/>
              <a:buChar char="•"/>
              <a:defRPr/>
            </a:pPr>
            <a:r>
              <a:rPr lang="en-US" sz="2800" dirty="0"/>
              <a:t>Implement strategies to manage TPP contract terms and relationships </a:t>
            </a:r>
          </a:p>
        </p:txBody>
      </p:sp>
      <p:sp>
        <p:nvSpPr>
          <p:cNvPr id="54276" name="Slide Number Placeholder 3">
            <a:extLst>
              <a:ext uri="{FF2B5EF4-FFF2-40B4-BE49-F238E27FC236}">
                <a16:creationId xmlns:a16="http://schemas.microsoft.com/office/drawing/2014/main" id="{6DAE037F-062E-488A-A811-758F21C5685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A5F5EEA8-1AB7-4681-8AA1-36B7646A0EDB}" type="slidenum">
              <a:rPr lang="en-US" altLang="en-US" sz="1200" smtClean="0">
                <a:solidFill>
                  <a:srgbClr val="737373"/>
                </a:solidFill>
                <a:latin typeface="Calibri" panose="020F0502020204030204" pitchFamily="34" charset="0"/>
              </a:rPr>
              <a:pPr>
                <a:spcBef>
                  <a:spcPct val="0"/>
                </a:spcBef>
                <a:buFontTx/>
                <a:buNone/>
              </a:pPr>
              <a:t>9</a:t>
            </a:fld>
            <a:endParaRPr lang="en-US" altLang="en-US" sz="1200" dirty="0">
              <a:solidFill>
                <a:srgbClr val="737373"/>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10590</TotalTime>
  <Words>4714</Words>
  <Application>Microsoft Office PowerPoint</Application>
  <PresentationFormat>On-screen Show (4:3)</PresentationFormat>
  <Paragraphs>303</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Gotham Bold</vt:lpstr>
      <vt:lpstr>Gotham Book</vt:lpstr>
      <vt:lpstr>Office Theme</vt:lpstr>
      <vt:lpstr>1_Office Theme</vt:lpstr>
      <vt:lpstr>Introduction to Financial Management in Family Planning Settings</vt:lpstr>
      <vt:lpstr>Meeting Objectives</vt:lpstr>
      <vt:lpstr>Why is Financial Management Important? </vt:lpstr>
      <vt:lpstr>Clinic Team’s Role in Financial Management</vt:lpstr>
      <vt:lpstr>Overview of the Financial Management Change Package</vt:lpstr>
      <vt:lpstr>Best Practice Recommendations</vt:lpstr>
      <vt:lpstr>Best Practice 1.  Bill the correct payer and optimal amount</vt:lpstr>
      <vt:lpstr>Best Practice 2. Monitor and manage client fee collections</vt:lpstr>
      <vt:lpstr>Best Practice 3. Monitor and manage payments from third-party payers (TPPs)</vt:lpstr>
      <vt:lpstr>Financial Management Performance Indicators</vt:lpstr>
      <vt:lpstr>Other Indicators</vt:lpstr>
      <vt:lpstr>Analyzing Financial Data</vt:lpstr>
      <vt:lpstr>Financial Management  Performance Indicator Report </vt:lpstr>
      <vt:lpstr>Financial Management Baseline Data</vt:lpstr>
      <vt:lpstr>Financial Management  Performance Indicator Report 1 </vt:lpstr>
      <vt:lpstr>Financial Management  Performance Indicator Report 2 </vt:lpstr>
      <vt:lpstr>Financial Management  Performance Indicator Report 3 </vt:lpstr>
      <vt:lpstr>Financial Management  Performance Indicator Report  4</vt:lpstr>
      <vt:lpstr>Financial Management  Performance Indicator Report 5 </vt:lpstr>
      <vt:lpstr>Setting Performance Indicator Goals </vt:lpstr>
      <vt:lpstr>Quality Improvement (QI) Team</vt:lpstr>
      <vt:lpstr>Next Steps</vt:lpstr>
      <vt:lpstr>What other questions do you have?</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Managment in Family Planning Settings</dc:title>
  <dc:creator>info@fpntc.org;OPA</dc:creator>
  <cp:lastModifiedBy>Jessie Daigneault</cp:lastModifiedBy>
  <cp:revision>230</cp:revision>
  <dcterms:created xsi:type="dcterms:W3CDTF">2016-11-10T17:10:50Z</dcterms:created>
  <dcterms:modified xsi:type="dcterms:W3CDTF">2022-01-03T14:17:19Z</dcterms:modified>
</cp:coreProperties>
</file>