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9" r:id="rId2"/>
  </p:sldMasterIdLst>
  <p:notesMasterIdLst>
    <p:notesMasterId r:id="rId33"/>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5" autoAdjust="0"/>
    <p:restoredTop sz="70875" autoAdjust="0"/>
  </p:normalViewPr>
  <p:slideViewPr>
    <p:cSldViewPr>
      <p:cViewPr varScale="1">
        <p:scale>
          <a:sx n="85" d="100"/>
          <a:sy n="85" d="100"/>
        </p:scale>
        <p:origin x="-1374" y="-78"/>
      </p:cViewPr>
      <p:guideLst>
        <p:guide orient="horz" pos="2160"/>
        <p:guide pos="2880"/>
      </p:guideLst>
    </p:cSldViewPr>
  </p:slideViewPr>
  <p:outlineViewPr>
    <p:cViewPr>
      <p:scale>
        <a:sx n="33" d="100"/>
        <a:sy n="33" d="100"/>
      </p:scale>
      <p:origin x="0" y="7620"/>
    </p:cViewPr>
  </p:outlineViewPr>
  <p:notesTextViewPr>
    <p:cViewPr>
      <p:scale>
        <a:sx n="1" d="1"/>
        <a:sy n="1" d="1"/>
      </p:scale>
      <p:origin x="0" y="34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0A320-BD76-49A6-8E8A-A731DD57235C}" type="datetimeFigureOut">
              <a:rPr lang="en-US" smtClean="0"/>
              <a:t>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981E6-D0F8-4505-948F-6430BA1308A6}" type="slidenum">
              <a:rPr lang="en-US" smtClean="0"/>
              <a:t>‹#›</a:t>
            </a:fld>
            <a:endParaRPr lang="en-US"/>
          </a:p>
        </p:txBody>
      </p:sp>
    </p:spTree>
    <p:extLst>
      <p:ext uri="{BB962C8B-B14F-4D97-AF65-F5344CB8AC3E}">
        <p14:creationId xmlns:p14="http://schemas.microsoft.com/office/powerpoint/2010/main" val="60865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indent="-171450">
              <a:buFont typeface="Arial" panose="020B0604020202020204" pitchFamily="34" charset="0"/>
              <a:buChar char="•"/>
            </a:pPr>
            <a:r>
              <a:rPr lang="en-US" baseline="0" dirty="0" smtClean="0"/>
              <a:t>Today we will be discussing utilizing diverse payment options to reduce cost as a barrier for the facility and the patient. Ultimately, the goal of this best practice recommendation is to ensure patients have access to a broad range of contraceptive methods and services regardless of ability to pay.</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b="1" i="0" u="sng" baseline="0" dirty="0" smtClean="0"/>
              <a:t>Activity</a:t>
            </a:r>
          </a:p>
          <a:p>
            <a:pPr marL="171450" indent="-171450">
              <a:buFont typeface="Arial" panose="020B0604020202020204" pitchFamily="34" charset="0"/>
              <a:buChar char="•"/>
            </a:pPr>
            <a:r>
              <a:rPr lang="en-US" b="0" i="0" u="none" baseline="0" dirty="0" smtClean="0"/>
              <a:t>Conduct participant and facilitator introductions.</a:t>
            </a:r>
          </a:p>
          <a:p>
            <a:pPr marL="0" indent="0">
              <a:buFont typeface="Arial" panose="020B0604020202020204" pitchFamily="34" charset="0"/>
              <a:buNone/>
            </a:pPr>
            <a:endParaRPr lang="en-US" baseline="0" dirty="0" smtClean="0"/>
          </a:p>
          <a:p>
            <a:pPr marL="0" indent="0">
              <a:buFontTx/>
              <a:buNone/>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a:t>
            </a:fld>
            <a:endParaRPr lang="en-US" dirty="0"/>
          </a:p>
        </p:txBody>
      </p:sp>
    </p:spTree>
    <p:extLst>
      <p:ext uri="{BB962C8B-B14F-4D97-AF65-F5344CB8AC3E}">
        <p14:creationId xmlns:p14="http://schemas.microsoft.com/office/powerpoint/2010/main" val="1803650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next two strategies</a:t>
            </a:r>
            <a:r>
              <a:rPr lang="en-US" b="0" baseline="0" dirty="0" smtClean="0"/>
              <a:t> relate to obtaining third-party reimbursement.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First</a:t>
            </a:r>
            <a:r>
              <a:rPr lang="en-US" b="0" dirty="0" smtClean="0"/>
              <a:t>, </a:t>
            </a:r>
            <a:r>
              <a:rPr lang="en-US" b="0" baseline="0" dirty="0" smtClean="0"/>
              <a:t>o</a:t>
            </a:r>
            <a:r>
              <a:rPr lang="en-US" b="0" dirty="0" smtClean="0"/>
              <a:t>btain third-party reimbursement for</a:t>
            </a:r>
            <a:r>
              <a:rPr lang="en-US" b="0" baseline="0" dirty="0" smtClean="0"/>
              <a:t> </a:t>
            </a:r>
            <a:r>
              <a:rPr lang="en-US" b="0" dirty="0" smtClean="0"/>
              <a:t>patients with third-party</a:t>
            </a:r>
            <a:r>
              <a:rPr lang="en-US" b="0" baseline="0" dirty="0" smtClean="0"/>
              <a:t> </a:t>
            </a:r>
            <a:r>
              <a:rPr lang="en-US" b="0" dirty="0" smtClean="0"/>
              <a:t>coverage such as private insurance, Medicaid, or family planning or state plan amendment</a:t>
            </a:r>
            <a:r>
              <a:rPr lang="en-US" b="0" baseline="0" dirty="0" smtClean="0"/>
              <a:t> (SPA) </a:t>
            </a:r>
            <a:r>
              <a:rPr lang="en-US" b="0" dirty="0" smtClean="0"/>
              <a:t>benefit programs.</a:t>
            </a:r>
            <a:r>
              <a:rPr lang="en-US" b="0" baseline="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Regularly review, and if necessary, renegotiate</a:t>
            </a:r>
            <a:r>
              <a:rPr lang="en-US" b="0" baseline="0" dirty="0" smtClean="0"/>
              <a:t> </a:t>
            </a:r>
            <a:r>
              <a:rPr lang="en-US" b="0" dirty="0" smtClean="0"/>
              <a:t>contracts with insurance</a:t>
            </a:r>
            <a:r>
              <a:rPr lang="en-US" b="0" baseline="0" dirty="0" smtClean="0"/>
              <a:t> </a:t>
            </a:r>
            <a:r>
              <a:rPr lang="en-US" b="0" dirty="0" smtClean="0"/>
              <a:t>companies, including Medicaid managed care organizations, to ensure updated</a:t>
            </a:r>
            <a:r>
              <a:rPr lang="en-US" b="0" baseline="0" dirty="0" smtClean="0"/>
              <a:t> </a:t>
            </a:r>
            <a:r>
              <a:rPr lang="en-US" b="0" dirty="0" smtClean="0"/>
              <a:t>reimbursement rates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Work with state Medicaid to establish new</a:t>
            </a:r>
            <a:r>
              <a:rPr lang="en-US" b="0" baseline="0" dirty="0" smtClean="0"/>
              <a:t> </a:t>
            </a:r>
            <a:r>
              <a:rPr lang="en-US" b="0" dirty="0" smtClean="0"/>
              <a:t>payment strategies and ensure all related services are covered</a:t>
            </a:r>
            <a:endParaRPr lang="en-US" b="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However, you can’t bill for services if patients don’t have coverage. </a:t>
            </a:r>
            <a:r>
              <a:rPr lang="en-US" b="0" dirty="0" smtClean="0"/>
              <a:t>Provide insurance eligibility screening and application assistance (either on site or by referral),</a:t>
            </a:r>
            <a:r>
              <a:rPr lang="en-US" b="0" baseline="0" dirty="0" smtClean="0"/>
              <a:t> including:</a:t>
            </a:r>
            <a:r>
              <a:rPr lang="en-US" b="0" dirty="0" smtClean="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Provide access to enrollment</a:t>
            </a:r>
            <a:r>
              <a:rPr lang="en-US" b="0" baseline="0" dirty="0" smtClean="0"/>
              <a:t> assistance </a:t>
            </a:r>
            <a:r>
              <a:rPr lang="en-US" b="0" dirty="0" smtClean="0"/>
              <a:t>on site or develop a formal linkage with federally qualified health centers or other organizations that can provide assistance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Train financial staff to refer patients without insurance or in difficult financial situations to enrollment assistance services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Educate all staff including front desk/receptionist staff to be able to answer basic questions about eligibility/enrollment and where patients can go to apply or renew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Post “apply and renew” signage in public waiting spaces with information on how to connect with an enrollment assistance worker.</a:t>
            </a:r>
            <a:r>
              <a:rPr lang="en-US" b="0" baseline="0" dirty="0" smtClean="0"/>
              <a:t> </a:t>
            </a:r>
            <a:r>
              <a:rPr lang="en-US" b="0" dirty="0" smtClean="0"/>
              <a:t>Include information about financial assistance</a:t>
            </a:r>
            <a:r>
              <a:rPr lang="en-US" b="0" baseline="0" dirty="0" smtClean="0"/>
              <a:t> </a:t>
            </a:r>
            <a:r>
              <a:rPr lang="en-US" b="0" dirty="0" smtClean="0"/>
              <a:t>available in brochures, signage, and other promotional materials</a:t>
            </a:r>
            <a:r>
              <a:rPr lang="en-US" b="0"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Optimize billing and coding for contraceptive care, especially LARC.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Optimize revenue cycle management and</a:t>
            </a:r>
            <a:r>
              <a:rPr lang="en-US" b="0" baseline="0" dirty="0" smtClean="0"/>
              <a:t> </a:t>
            </a:r>
            <a:r>
              <a:rPr lang="en-US" b="0" dirty="0" smtClean="0"/>
              <a:t>patient fee collection protocols,</a:t>
            </a:r>
            <a:r>
              <a:rPr lang="en-US" b="0" baseline="0" dirty="0" smtClean="0"/>
              <a:t> including:</a:t>
            </a:r>
            <a:endParaRPr lang="en-US" b="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Collect copays at the time of visit.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With regard to insured patients, family income should be assessed before determining whether copays are charged.</a:t>
            </a:r>
            <a:r>
              <a:rPr lang="en-US" b="0" baseline="0" dirty="0" smtClean="0"/>
              <a:t> Patients</a:t>
            </a:r>
            <a:r>
              <a:rPr lang="en-US" b="0" dirty="0" smtClean="0"/>
              <a:t> whose</a:t>
            </a:r>
            <a:r>
              <a:rPr lang="en-US" b="0" baseline="0" dirty="0" smtClean="0"/>
              <a:t> </a:t>
            </a:r>
            <a:r>
              <a:rPr lang="en-US" b="0" dirty="0" smtClean="0"/>
              <a:t>family income is at or below 250% FPL should</a:t>
            </a:r>
            <a:r>
              <a:rPr lang="en-US" b="0" baseline="0" dirty="0" smtClean="0"/>
              <a:t> </a:t>
            </a:r>
            <a:r>
              <a:rPr lang="en-US" b="0" dirty="0" smtClean="0"/>
              <a:t>not pay more (in copays or additional fees)</a:t>
            </a:r>
            <a:r>
              <a:rPr lang="en-US" b="0" baseline="0" dirty="0" smtClean="0"/>
              <a:t> </a:t>
            </a:r>
            <a:r>
              <a:rPr lang="en-US" b="0" dirty="0" smtClean="0"/>
              <a:t>than what they would otherwise pay when the schedule of discounts is applied.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Consider asking for donations. According to</a:t>
            </a:r>
            <a:r>
              <a:rPr lang="en-US" b="0" baseline="0" dirty="0" smtClean="0"/>
              <a:t> </a:t>
            </a:r>
            <a:r>
              <a:rPr lang="en-US" b="0" dirty="0" smtClean="0"/>
              <a:t>Title X requirements, “Voluntary donations from clients are permissible; however, clients must not be pressured to make donations, and donations must not be a prerequisite to the provision of services or supplies.”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Let’s walk</a:t>
            </a:r>
            <a:r>
              <a:rPr lang="en-US" b="0" baseline="0" dirty="0" smtClean="0"/>
              <a:t> through a case to see how this works. </a:t>
            </a:r>
            <a:endParaRPr lang="en-US" b="0"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10</a:t>
            </a:fld>
            <a:endParaRPr lang="en-US"/>
          </a:p>
        </p:txBody>
      </p:sp>
    </p:spTree>
    <p:extLst>
      <p:ext uri="{BB962C8B-B14F-4D97-AF65-F5344CB8AC3E}">
        <p14:creationId xmlns:p14="http://schemas.microsoft.com/office/powerpoint/2010/main" val="3860204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know that if LARC is seen as a financial drain, it is challenging to make these options readily available. We also know that we support the mission of Title X to fill a gap when insurance isn’t available, or when patients don’t feel comfortable billing insurance.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take a case study approach to look at what can be done to balance demands of confidentiality, comprehensive access, and sustainability.</a:t>
            </a:r>
            <a:endParaRPr lang="en-US" sz="1200" b="0" i="0" u="none" strike="noStrik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Amy is an 18-year-old patient at the California Valley</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Clinic. She is wrapping up high school in a few months, and isn’t sure what she’ll be doing after school ends. She is in a new relationship and doesn’t want to get pregnant; she comes into the clinic looking for contraception. She knows several of her friends use the pill, but she’s not sure which method she wants. During the visit she learns about longer-acting methods and decides she wants a hormonal IUD. She has insurance through her parents’ insurance plan and will have it until she is 26. Your clinic has recently developed a policy that patients can receive their</a:t>
            </a:r>
            <a:r>
              <a:rPr lang="en-US" sz="1200" b="0" i="0" u="none" strike="noStrike" kern="1200" baseline="0" dirty="0" smtClean="0">
                <a:solidFill>
                  <a:schemeClr val="tx1"/>
                </a:solidFill>
                <a:effectLst/>
                <a:latin typeface="+mn-lt"/>
                <a:ea typeface="+mn-ea"/>
                <a:cs typeface="+mn-cs"/>
              </a:rPr>
              <a:t> method of choice same-visit (during the same visit initially requested by the patient), and Amy elects to use this option.</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talk about some challenges that may arise around Amy’s visit, as they pertain to </a:t>
            </a:r>
            <a:r>
              <a:rPr lang="en-US" sz="1200" b="0" i="0" u="none" strike="noStrike" kern="1200" baseline="0" dirty="0" smtClean="0">
                <a:solidFill>
                  <a:schemeClr val="tx1"/>
                </a:solidFill>
                <a:effectLst/>
                <a:latin typeface="+mn-lt"/>
                <a:ea typeface="+mn-ea"/>
                <a:cs typeface="+mn-cs"/>
              </a:rPr>
              <a:t>cost for both Amy and your clinic.</a:t>
            </a:r>
            <a:r>
              <a:rPr lang="en-US" sz="1200" b="0" i="0" u="none" strike="noStrike"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11</a:t>
            </a:fld>
            <a:endParaRPr lang="en-US"/>
          </a:p>
        </p:txBody>
      </p:sp>
    </p:spTree>
    <p:extLst>
      <p:ext uri="{BB962C8B-B14F-4D97-AF65-F5344CB8AC3E}">
        <p14:creationId xmlns:p14="http://schemas.microsoft.com/office/powerpoint/2010/main" val="3778302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lvl="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We know that Amy is on her parents’ insurance. Sometimes it’s assumed that she would want to receive “confidential services,” but it’s possible that she’s okay using her parents’ insurance coverage. Don’t assume she</a:t>
            </a:r>
            <a:r>
              <a:rPr lang="en-US" sz="1200" b="0" i="0" u="none" strike="noStrike" kern="1200" baseline="0" dirty="0" smtClean="0">
                <a:solidFill>
                  <a:schemeClr val="tx1"/>
                </a:solidFill>
                <a:effectLst/>
                <a:latin typeface="+mn-lt"/>
                <a:ea typeface="+mn-ea"/>
                <a:cs typeface="+mn-cs"/>
              </a:rPr>
              <a:t> doesn’t want to bill her parents’ insurance</a:t>
            </a:r>
            <a:r>
              <a:rPr lang="en-US" sz="1200" b="0" i="0" u="none" strike="noStrike" kern="1200" dirty="0" smtClean="0">
                <a:solidFill>
                  <a:schemeClr val="tx1"/>
                </a:solidFill>
                <a:effectLst/>
                <a:latin typeface="+mn-lt"/>
                <a:ea typeface="+mn-ea"/>
                <a:cs typeface="+mn-cs"/>
              </a:rPr>
              <a:t>, as you’ll just be leaving money on the table.</a:t>
            </a:r>
          </a:p>
          <a:p>
            <a:pPr marL="171450" lvl="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concern</a:t>
            </a:r>
            <a:r>
              <a:rPr lang="en-US" sz="1200" b="0" i="0" u="none" strike="noStrike" kern="1200" baseline="0" dirty="0" smtClean="0">
                <a:solidFill>
                  <a:schemeClr val="tx1"/>
                </a:solidFill>
                <a:effectLst/>
                <a:latin typeface="+mn-lt"/>
                <a:ea typeface="+mn-ea"/>
                <a:cs typeface="+mn-cs"/>
              </a:rPr>
              <a:t> for many patients is the “EOB” (explanation of benefits), which is sent to describe the charges for the services provided. </a:t>
            </a:r>
            <a:r>
              <a:rPr lang="en-US" sz="1200" b="0" i="0" u="none" strike="noStrike" kern="1200" dirty="0" smtClean="0">
                <a:solidFill>
                  <a:schemeClr val="tx1"/>
                </a:solidFill>
                <a:effectLst/>
                <a:latin typeface="+mn-lt"/>
                <a:ea typeface="+mn-ea"/>
                <a:cs typeface="+mn-cs"/>
              </a:rPr>
              <a:t>Most Medicaid programs do not send an EOB, so it would not be a</a:t>
            </a:r>
            <a:r>
              <a:rPr lang="en-US" sz="1200" b="0" i="0" u="none" strike="noStrike" kern="1200" baseline="0" dirty="0" smtClean="0">
                <a:solidFill>
                  <a:schemeClr val="tx1"/>
                </a:solidFill>
                <a:effectLst/>
                <a:latin typeface="+mn-lt"/>
                <a:ea typeface="+mn-ea"/>
                <a:cs typeface="+mn-cs"/>
              </a:rPr>
              <a:t> confidentiality risk to bill </a:t>
            </a:r>
            <a:r>
              <a:rPr lang="en-US" sz="1200" b="0" i="0" u="none" strike="noStrike" kern="1200" dirty="0" smtClean="0">
                <a:solidFill>
                  <a:schemeClr val="tx1"/>
                </a:solidFill>
                <a:effectLst/>
                <a:latin typeface="+mn-lt"/>
                <a:ea typeface="+mn-ea"/>
                <a:cs typeface="+mn-cs"/>
              </a:rPr>
              <a:t>if Amy is on Medicaid. (Know your state’s Medicaid policy. There</a:t>
            </a:r>
            <a:r>
              <a:rPr lang="en-US" sz="1200" b="0" i="0" u="none" strike="noStrike" kern="1200" baseline="0" dirty="0" smtClean="0">
                <a:solidFill>
                  <a:schemeClr val="tx1"/>
                </a:solidFill>
                <a:effectLst/>
                <a:latin typeface="+mn-lt"/>
                <a:ea typeface="+mn-ea"/>
                <a:cs typeface="+mn-cs"/>
              </a:rPr>
              <a:t> is </a:t>
            </a:r>
            <a:r>
              <a:rPr lang="en-US" sz="1200" b="0" i="0" u="none" strike="noStrike" kern="1200" dirty="0" smtClean="0">
                <a:solidFill>
                  <a:schemeClr val="tx1"/>
                </a:solidFill>
                <a:effectLst/>
                <a:latin typeface="+mn-lt"/>
                <a:ea typeface="+mn-ea"/>
                <a:cs typeface="+mn-cs"/>
              </a:rPr>
              <a:t>variability between states, so confirm your state’s Medicaid</a:t>
            </a:r>
            <a:r>
              <a:rPr lang="en-US" sz="1200" b="0" i="0" u="none" strike="noStrike" kern="1200" baseline="0" dirty="0" smtClean="0">
                <a:solidFill>
                  <a:schemeClr val="tx1"/>
                </a:solidFill>
                <a:effectLst/>
                <a:latin typeface="+mn-lt"/>
                <a:ea typeface="+mn-ea"/>
                <a:cs typeface="+mn-cs"/>
              </a:rPr>
              <a:t> policy to avoid breaching patient confidentiality</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p>
          <a:p>
            <a:pPr marL="171450" lvl="0" indent="-171450" rtl="0" fontAlgn="base">
              <a:buFont typeface="Arial" panose="020B0604020202020204" pitchFamily="34" charset="0"/>
              <a:buChar char="•"/>
            </a:pPr>
            <a:r>
              <a:rPr lang="en-US" b="0" dirty="0" smtClean="0">
                <a:effectLst/>
              </a:rPr>
              <a:t>Let’s say Amy is okay with billing her parents’ insurance. Since</a:t>
            </a:r>
            <a:r>
              <a:rPr lang="en-US" b="0" baseline="0" dirty="0" smtClean="0">
                <a:effectLst/>
              </a:rPr>
              <a:t> we’re assuming that we can bill her parents’ insurance because we’ve asked Amy and she is okay with it, let’s </a:t>
            </a:r>
            <a:r>
              <a:rPr lang="en-US" b="0" dirty="0" smtClean="0">
                <a:effectLst/>
              </a:rPr>
              <a:t>talk about billing</a:t>
            </a:r>
            <a:r>
              <a:rPr lang="en-US" b="0" baseline="0" dirty="0" smtClean="0">
                <a:effectLst/>
              </a:rPr>
              <a:t> and reimbursement. </a:t>
            </a:r>
          </a:p>
          <a:p>
            <a:endParaRPr lang="en-US" b="0" u="sng" dirty="0" smtClean="0">
              <a:effectLst/>
            </a:endParaRPr>
          </a:p>
          <a:p>
            <a:endParaRPr lang="en-US" b="0" u="sng" dirty="0" smtClean="0">
              <a:effectLst/>
            </a:endParaRPr>
          </a:p>
          <a:p>
            <a:r>
              <a:rPr lang="en-US" b="1" u="sng" dirty="0" smtClean="0">
                <a:effectLst/>
              </a:rPr>
              <a:t>Discuss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challenges do you have with billing third-party payers for LARC?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How</a:t>
            </a:r>
            <a:r>
              <a:rPr lang="en-US" sz="1200" b="0" i="0" u="none" strike="noStrike" kern="1200" baseline="0" dirty="0" smtClean="0">
                <a:solidFill>
                  <a:schemeClr val="tx1"/>
                </a:solidFill>
                <a:effectLst/>
                <a:latin typeface="+mn-lt"/>
                <a:ea typeface="+mn-ea"/>
                <a:cs typeface="+mn-cs"/>
              </a:rPr>
              <a:t> do you know if you are b</a:t>
            </a:r>
            <a:r>
              <a:rPr lang="en-US" sz="1200" b="0" i="0" u="none" strike="noStrike" kern="1200" dirty="0" smtClean="0">
                <a:solidFill>
                  <a:schemeClr val="tx1"/>
                </a:solidFill>
                <a:effectLst/>
                <a:latin typeface="+mn-lt"/>
                <a:ea typeface="+mn-ea"/>
                <a:cs typeface="+mn-cs"/>
              </a:rPr>
              <a:t>illing correctly?</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do you know you have a problem with billing? </a:t>
            </a: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do you know if the services are getting coded correctly? How do you work with providers/staff to help them code accurately? (Incorporate</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training, cheat sheets, drop-down menus, etc.)</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Are you getting reimbursed for all methods (including LARC) for all insured patients successfully? For what methods are you having issues,</a:t>
            </a:r>
            <a:r>
              <a:rPr lang="en-US" sz="1200" b="0" i="0" u="none" strike="noStrike" kern="1200" baseline="0" dirty="0" smtClean="0">
                <a:solidFill>
                  <a:schemeClr val="tx1"/>
                </a:solidFill>
                <a:effectLst/>
                <a:latin typeface="+mn-lt"/>
                <a:ea typeface="+mn-ea"/>
                <a:cs typeface="+mn-cs"/>
              </a:rPr>
              <a:t> and in what patient situations?</a:t>
            </a:r>
            <a:endParaRPr lang="en-US" sz="1200" b="0" i="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How do you know that you are getting reimbursed</a:t>
            </a:r>
            <a:r>
              <a:rPr lang="en-US" sz="1200" b="0" i="0" u="none" strike="noStrike" kern="1200" baseline="0" dirty="0" smtClean="0">
                <a:solidFill>
                  <a:schemeClr val="tx1"/>
                </a:solidFill>
                <a:effectLst/>
                <a:latin typeface="+mn-lt"/>
                <a:ea typeface="+mn-ea"/>
                <a:cs typeface="+mn-cs"/>
              </a:rPr>
              <a:t> the right amount</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What quality assurance are you doing?</a:t>
            </a:r>
            <a:endParaRPr lang="en-US" sz="1200" b="0" i="0" u="none" strike="noStrike"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What strategies do you use to optimize reimbursement?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Are denials</a:t>
            </a:r>
            <a:r>
              <a:rPr lang="en-US" sz="1200" b="0" i="0" u="none" strike="noStrike" kern="1200" baseline="0" dirty="0" smtClean="0">
                <a:solidFill>
                  <a:schemeClr val="tx1"/>
                </a:solidFill>
                <a:effectLst/>
                <a:latin typeface="+mn-lt"/>
                <a:ea typeface="+mn-ea"/>
                <a:cs typeface="+mn-cs"/>
              </a:rPr>
              <a:t> common? </a:t>
            </a:r>
            <a:r>
              <a:rPr lang="en-US" sz="1200" b="0" i="0" u="none" strike="noStrike" kern="1200" dirty="0" smtClean="0">
                <a:solidFill>
                  <a:schemeClr val="tx1"/>
                </a:solidFill>
                <a:effectLst/>
                <a:latin typeface="+mn-lt"/>
                <a:ea typeface="+mn-ea"/>
                <a:cs typeface="+mn-cs"/>
              </a:rPr>
              <a:t>Are you doing quality assurance and “working your denials”?</a:t>
            </a:r>
          </a:p>
          <a:p>
            <a:pPr marL="914400" lvl="2" indent="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09E0D4A-E176-4E8F-9B57-59CC52585B21}" type="slidenum">
              <a:rPr lang="en-US" smtClean="0"/>
              <a:t>12</a:t>
            </a:fld>
            <a:endParaRPr lang="en-US"/>
          </a:p>
        </p:txBody>
      </p:sp>
    </p:spTree>
    <p:extLst>
      <p:ext uri="{BB962C8B-B14F-4D97-AF65-F5344CB8AC3E}">
        <p14:creationId xmlns:p14="http://schemas.microsoft.com/office/powerpoint/2010/main" val="286159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lvl="0" indent="-171450" rtl="0" fontAlgn="base">
              <a:buFont typeface="Arial" panose="020B0604020202020204" pitchFamily="34" charset="0"/>
              <a:buChar char="•"/>
            </a:pPr>
            <a:r>
              <a:rPr lang="en-US" b="0" i="0" u="none" strike="noStrike" kern="1200" dirty="0" smtClean="0">
                <a:solidFill>
                  <a:schemeClr val="tx1"/>
                </a:solidFill>
                <a:effectLst/>
                <a:latin typeface="+mn-lt"/>
                <a:ea typeface="+mn-ea"/>
                <a:cs typeface="+mn-cs"/>
              </a:rPr>
              <a:t>Here</a:t>
            </a:r>
            <a:r>
              <a:rPr lang="en-US" b="0" i="0" u="none" strike="noStrike" kern="1200" baseline="0" dirty="0" smtClean="0">
                <a:solidFill>
                  <a:schemeClr val="tx1"/>
                </a:solidFill>
                <a:effectLst/>
                <a:latin typeface="+mn-lt"/>
                <a:ea typeface="+mn-ea"/>
                <a:cs typeface="+mn-cs"/>
              </a:rPr>
              <a:t> are some strategies to help support accurate billing and optimizing reimbursement from third-party payers. </a:t>
            </a:r>
          </a:p>
          <a:p>
            <a:pPr marL="171450" lvl="0" indent="-171450" rtl="0" fontAlgn="base">
              <a:buFont typeface="Arial" panose="020B0604020202020204" pitchFamily="34" charset="0"/>
              <a:buChar char="•"/>
            </a:pPr>
            <a:r>
              <a:rPr lang="en-US" b="0" i="0" u="none" strike="noStrike" kern="1200" baseline="0" dirty="0" smtClean="0">
                <a:solidFill>
                  <a:schemeClr val="tx1"/>
                </a:solidFill>
                <a:effectLst/>
                <a:latin typeface="+mn-lt"/>
                <a:ea typeface="+mn-ea"/>
                <a:cs typeface="+mn-cs"/>
              </a:rPr>
              <a:t>To ensure you are billing correctly, strategies include:</a:t>
            </a:r>
          </a:p>
          <a:p>
            <a:pPr marL="628650" lvl="1" indent="-171450" rtl="0" fontAlgn="base">
              <a:buFont typeface="Arial" panose="020B0604020202020204" pitchFamily="34" charset="0"/>
              <a:buChar char="•"/>
            </a:pPr>
            <a:r>
              <a:rPr lang="en-US" dirty="0" smtClean="0"/>
              <a:t>Monitor known performance measures/QA systems (e.g., denial rate, collection rate)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Conduct quality assurance procedures to ensure coding for contraception is accurate to ensure reimbursement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Conduct training, as needed, for providers, administrative, and billing staff to ensure full reimbursement for services rendered </a:t>
            </a:r>
          </a:p>
          <a:p>
            <a:pPr marL="628650" lvl="1" indent="-171450" rtl="0" fontAlgn="base">
              <a:buFont typeface="Arial" panose="020B0604020202020204" pitchFamily="34" charset="0"/>
              <a:buChar char="•"/>
            </a:pPr>
            <a:r>
              <a:rPr lang="en-US" baseline="0" dirty="0" smtClean="0"/>
              <a:t>Support staff to implement correct codes, using t</a:t>
            </a:r>
            <a:r>
              <a:rPr lang="en-US" dirty="0" smtClean="0"/>
              <a:t>raining, electronic</a:t>
            </a:r>
            <a:r>
              <a:rPr lang="en-US" baseline="0" dirty="0" smtClean="0"/>
              <a:t> health record </a:t>
            </a:r>
            <a:r>
              <a:rPr lang="en-US" dirty="0" smtClean="0"/>
              <a:t>drop-down menus,</a:t>
            </a:r>
            <a:r>
              <a:rPr lang="en-US" baseline="0" dirty="0" smtClean="0"/>
              <a:t> </a:t>
            </a:r>
            <a:r>
              <a:rPr lang="en-US" dirty="0" smtClean="0"/>
              <a:t>cheat sheets, job</a:t>
            </a:r>
            <a:r>
              <a:rPr lang="en-US" baseline="0" dirty="0" smtClean="0"/>
              <a:t> aids, etc. </a:t>
            </a:r>
          </a:p>
          <a:p>
            <a:pPr marL="171450" lvl="0" indent="-171450" rtl="0" fontAlgn="base">
              <a:buFont typeface="Arial" panose="020B0604020202020204" pitchFamily="34" charset="0"/>
              <a:buChar char="•"/>
            </a:pPr>
            <a:r>
              <a:rPr lang="en-US" baseline="0" dirty="0" smtClean="0"/>
              <a:t>To optimize reimbursement from third party payers:</a:t>
            </a:r>
          </a:p>
          <a:p>
            <a:pPr marL="628650" lvl="1" indent="-171450" rtl="0" fontAlgn="base">
              <a:buFont typeface="Arial" panose="020B0604020202020204" pitchFamily="34" charset="0"/>
              <a:buChar char="•"/>
            </a:pPr>
            <a:r>
              <a:rPr lang="en-US" baseline="0" dirty="0" smtClean="0"/>
              <a:t>Track reimbursement—by device (for LARC methods) and by insurance plan. This can help you know for what methods or plans you are consistently running into reimbursement issues with, and to identify potential problems. </a:t>
            </a:r>
          </a:p>
          <a:p>
            <a:pPr marL="628650" lvl="1" indent="-171450" rtl="0" fontAlgn="base">
              <a:buFont typeface="Arial" panose="020B0604020202020204" pitchFamily="34" charset="0"/>
              <a:buChar char="•"/>
            </a:pPr>
            <a:r>
              <a:rPr lang="en-US" sz="2800" dirty="0" smtClean="0">
                <a:solidFill>
                  <a:schemeClr val="accent1"/>
                </a:solidFill>
              </a:rPr>
              <a:t>Work your denials.</a:t>
            </a:r>
            <a:r>
              <a:rPr lang="en-US" sz="2800" baseline="0" dirty="0" smtClean="0">
                <a:solidFill>
                  <a:schemeClr val="accent1"/>
                </a:solidFill>
              </a:rPr>
              <a:t> Again, tracking devices and plans can help you identify when denials are happening, to identify trends. </a:t>
            </a:r>
          </a:p>
          <a:p>
            <a:pPr marL="628650" lvl="1" indent="-171450" rtl="0" fontAlgn="base">
              <a:buFont typeface="Arial" panose="020B0604020202020204" pitchFamily="34" charset="0"/>
              <a:buChar char="•"/>
            </a:pPr>
            <a:r>
              <a:rPr lang="en-US" sz="2800" baseline="0" dirty="0" smtClean="0">
                <a:solidFill>
                  <a:schemeClr val="accent1"/>
                </a:solidFill>
              </a:rPr>
              <a:t>Ensure you have a continuous feedback loop so that lessons learned about denials is passed on to providers and billers. Communication is key. </a:t>
            </a:r>
          </a:p>
          <a:p>
            <a:pPr marL="457200" marR="0" lvl="1"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2800" b="0" u="none" baseline="0" dirty="0" smtClean="0">
              <a:solidFill>
                <a:schemeClr val="accent1"/>
              </a:solidFill>
              <a:effectLst/>
            </a:endParaRPr>
          </a:p>
          <a:p>
            <a:pPr marL="171450" lvl="0" indent="-171450" rtl="0" fontAlgn="base">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13</a:t>
            </a:fld>
            <a:endParaRPr lang="en-US"/>
          </a:p>
        </p:txBody>
      </p:sp>
    </p:spTree>
    <p:extLst>
      <p:ext uri="{BB962C8B-B14F-4D97-AF65-F5344CB8AC3E}">
        <p14:creationId xmlns:p14="http://schemas.microsoft.com/office/powerpoint/2010/main" val="286159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lvl="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Are there any issues particular to the fact that Amy says she would like to get an IUD before she leaves today, so she doesn’t have to make the trip back to the clinic? </a:t>
            </a:r>
          </a:p>
          <a:p>
            <a:pPr marL="171450" lvl="0" indent="-171450" rtl="0" fontAlgn="base">
              <a:buFont typeface="Arial" panose="020B0604020202020204" pitchFamily="34" charset="0"/>
              <a:buChar char="•"/>
            </a:pPr>
            <a:r>
              <a:rPr lang="en-US" b="0" i="0" u="none" strike="noStrike" kern="1200" baseline="0" dirty="0" smtClean="0">
                <a:solidFill>
                  <a:schemeClr val="tx1"/>
                </a:solidFill>
                <a:effectLst/>
                <a:latin typeface="+mn-lt"/>
                <a:ea typeface="+mn-ea"/>
                <a:cs typeface="+mn-cs"/>
              </a:rPr>
              <a:t>Third-party reimbursement for LARC devices provided same-visit is possible, but may require a modifier. Modifiers are additions to CPT codes that give information on how, where, and why a procedure was performed. It’s important to use the correct modifier. We’ll discuss modifiers in more detail in a moment.</a:t>
            </a:r>
          </a:p>
          <a:p>
            <a:pPr marL="171450" lvl="0" indent="-171450" rtl="0" fontAlgn="base">
              <a:buFont typeface="Arial" panose="020B0604020202020204" pitchFamily="34" charset="0"/>
              <a:buChar char="•"/>
            </a:pPr>
            <a:r>
              <a:rPr lang="en-US" dirty="0" smtClean="0"/>
              <a:t>Additionally, it is important to track which insurance companies cover methods to reduce staff burden and avoid delay due to need for insurance verification. </a:t>
            </a:r>
          </a:p>
          <a:p>
            <a:pPr marL="0" lvl="0" indent="0" rtl="0" fontAlgn="base">
              <a:buFont typeface="Arial" panose="020B0604020202020204" pitchFamily="34" charset="0"/>
              <a:buNone/>
            </a:pPr>
            <a:endParaRPr lang="en-US" dirty="0" smtClean="0"/>
          </a:p>
          <a:p>
            <a:pPr marL="0" lvl="0" indent="0" rtl="0" fontAlgn="base">
              <a:buFont typeface="Arial" panose="020B0604020202020204" pitchFamily="34" charset="0"/>
              <a:buNone/>
            </a:pPr>
            <a:endParaRPr lang="en-US" dirty="0" smtClean="0"/>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2800" b="1" u="sng" dirty="0" smtClean="0">
                <a:effectLst/>
              </a:rPr>
              <a:t>Discuss</a:t>
            </a:r>
            <a:endParaRPr lang="en-US" sz="2800" u="sng" dirty="0" smtClean="0">
              <a:solidFill>
                <a:schemeClr val="accent1"/>
              </a:solidFill>
            </a:endParaRP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Are there any issues particular to the fact that Amy says she would like to get an IUD before she leaves today, so she doesn’t have to make the trip back to the clinic? </a:t>
            </a:r>
            <a:r>
              <a:rPr lang="en-US" dirty="0" smtClean="0"/>
              <a:t>If you are</a:t>
            </a:r>
            <a:r>
              <a:rPr lang="en-US" baseline="0" dirty="0" smtClean="0"/>
              <a:t> currently</a:t>
            </a:r>
            <a:r>
              <a:rPr lang="en-US" dirty="0" smtClean="0"/>
              <a:t> providing same-visit LARC, are you successfully obtaining reimbursement? How are you doing it? (If not, what</a:t>
            </a:r>
            <a:r>
              <a:rPr lang="en-US" baseline="0" dirty="0" smtClean="0"/>
              <a:t> are the reasons provided?</a:t>
            </a:r>
            <a:r>
              <a:rPr lang="en-US" dirty="0" smtClean="0"/>
              <a:t>)</a:t>
            </a:r>
          </a:p>
          <a:p>
            <a:pPr marL="171450" indent="-171450">
              <a:buFont typeface="Arial" panose="020B0604020202020204" pitchFamily="34" charset="0"/>
              <a:buChar char="•"/>
            </a:pPr>
            <a:r>
              <a:rPr lang="en-US" dirty="0" smtClean="0"/>
              <a:t>What strategies have people used to code and bill for same-day provision of services?</a:t>
            </a:r>
          </a:p>
          <a:p>
            <a:pPr marL="171450" lvl="0" indent="-171450" rtl="0" fontAlgn="base">
              <a:buFont typeface="Arial" panose="020B0604020202020204" pitchFamily="34" charset="0"/>
              <a:buChar char="•"/>
            </a:pPr>
            <a:r>
              <a:rPr lang="en-US" dirty="0" smtClean="0"/>
              <a:t>Use the correct modifier.</a:t>
            </a:r>
            <a:r>
              <a:rPr lang="en-US" baseline="0" dirty="0" smtClean="0"/>
              <a:t> We’ll share more detail about modifiers now.</a:t>
            </a:r>
            <a:endParaRPr lang="en-US"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14</a:t>
            </a:fld>
            <a:endParaRPr lang="en-US"/>
          </a:p>
        </p:txBody>
      </p:sp>
    </p:spTree>
    <p:extLst>
      <p:ext uri="{BB962C8B-B14F-4D97-AF65-F5344CB8AC3E}">
        <p14:creationId xmlns:p14="http://schemas.microsoft.com/office/powerpoint/2010/main" val="286159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baseline="0" dirty="0" smtClean="0"/>
              <a:t>Keeping track of trends in reimbursement, using a tracking sheet like this one, can help you identify common reimbursement issues.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This device tracking grid was created by Ann Finn of Ann Finn </a:t>
            </a:r>
            <a:r>
              <a:rPr lang="en-US" baseline="0" dirty="0" smtClean="0"/>
              <a:t>Consulting, LLC.</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tracking grid captures information about the device, device cost, insurance plan, what codes were billed, and was reimbursed, as well as any other notes.</a:t>
            </a:r>
          </a:p>
          <a:p>
            <a:pPr marL="171450" indent="-171450">
              <a:buFont typeface="Arial" panose="020B0604020202020204" pitchFamily="34" charset="0"/>
              <a:buChar char="•"/>
            </a:pPr>
            <a:r>
              <a:rPr lang="en-US" baseline="0" dirty="0" smtClean="0"/>
              <a:t>This is a good way to identify requests of particular plans. Additionally, tracking this information can help you identify strategies and lessons learned for successful reimbursement. For example, if you see that one plan is not reimbursing what you expected, you can drill into what may be happening to cause that observation.</a:t>
            </a:r>
          </a:p>
        </p:txBody>
      </p:sp>
      <p:sp>
        <p:nvSpPr>
          <p:cNvPr id="4" name="Slide Number Placeholder 3"/>
          <p:cNvSpPr>
            <a:spLocks noGrp="1"/>
          </p:cNvSpPr>
          <p:nvPr>
            <p:ph type="sldNum" sz="quarter" idx="10"/>
          </p:nvPr>
        </p:nvSpPr>
        <p:spPr/>
        <p:txBody>
          <a:bodyPr/>
          <a:lstStyle/>
          <a:p>
            <a:fld id="{909E0D4A-E176-4E8F-9B57-59CC52585B21}" type="slidenum">
              <a:rPr lang="en-US" smtClean="0"/>
              <a:t>15</a:t>
            </a:fld>
            <a:endParaRPr lang="en-US"/>
          </a:p>
        </p:txBody>
      </p:sp>
    </p:spTree>
    <p:extLst>
      <p:ext uri="{BB962C8B-B14F-4D97-AF65-F5344CB8AC3E}">
        <p14:creationId xmlns:p14="http://schemas.microsoft.com/office/powerpoint/2010/main" val="978451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1" u="sng" baseline="0" dirty="0" smtClean="0">
                <a:solidFill>
                  <a:schemeClr val="tx1"/>
                </a:solidFill>
              </a:rPr>
              <a:t>Facilitator Notes:</a:t>
            </a:r>
          </a:p>
          <a:p>
            <a:pPr marL="171450" indent="-171450" defTabSz="457200">
              <a:spcBef>
                <a:spcPct val="0"/>
              </a:spcBef>
              <a:buFont typeface="Arial" panose="020B0604020202020204" pitchFamily="34" charset="0"/>
              <a:buChar char="•"/>
            </a:pPr>
            <a:r>
              <a:rPr lang="en-US" altLang="en-US" dirty="0" smtClean="0"/>
              <a:t>Incorrect or missing modifiers can impact claim payment creating either an underpayment or an overpayment of services.</a:t>
            </a:r>
          </a:p>
          <a:p>
            <a:pPr marL="171450" indent="-171450" defTabSz="457200">
              <a:spcBef>
                <a:spcPct val="0"/>
              </a:spcBef>
              <a:buFont typeface="Arial" panose="020B0604020202020204" pitchFamily="34" charset="0"/>
              <a:buChar char="•"/>
            </a:pPr>
            <a:r>
              <a:rPr lang="en-US" altLang="en-US" dirty="0" smtClean="0"/>
              <a:t>Here are common modifiers for LARC. You may</a:t>
            </a:r>
            <a:r>
              <a:rPr lang="en-US" altLang="en-US" baseline="0" dirty="0" smtClean="0"/>
              <a:t> need</a:t>
            </a:r>
            <a:r>
              <a:rPr lang="en-US" altLang="en-US" dirty="0" smtClean="0"/>
              <a:t> to check with individual</a:t>
            </a:r>
            <a:r>
              <a:rPr lang="en-US" altLang="en-US" baseline="0" dirty="0" smtClean="0"/>
              <a:t> </a:t>
            </a:r>
            <a:r>
              <a:rPr lang="en-US" altLang="en-US" dirty="0" smtClean="0"/>
              <a:t>plans</a:t>
            </a:r>
            <a:r>
              <a:rPr lang="en-US" altLang="en-US" baseline="0" dirty="0" smtClean="0"/>
              <a:t> and your state Medicaid program for additional guidance particular to those plans and to your state. </a:t>
            </a:r>
          </a:p>
          <a:p>
            <a:pPr marL="0" indent="0" defTabSz="457200">
              <a:spcBef>
                <a:spcPct val="0"/>
              </a:spcBef>
              <a:buFont typeface="Arial" panose="020B0604020202020204" pitchFamily="34" charset="0"/>
              <a:buNone/>
            </a:pPr>
            <a:endParaRPr lang="en-US" altLang="en-US" dirty="0" smtClean="0">
              <a:latin typeface="Arial" charset="0"/>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20C9853-9715-473C-805D-8D66271B77E3}" type="slidenum">
              <a:rPr lang="en-US" altLang="en-US">
                <a:latin typeface="Arial" charset="0"/>
              </a:rPr>
              <a:pPr fontAlgn="base">
                <a:spcBef>
                  <a:spcPct val="0"/>
                </a:spcBef>
                <a:spcAft>
                  <a:spcPct val="0"/>
                </a:spcAft>
              </a:pPr>
              <a:t>16</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b="1" u="sng" baseline="0" dirty="0" smtClean="0">
                <a:solidFill>
                  <a:schemeClr val="tx1"/>
                </a:solidFill>
              </a:rPr>
              <a:t>Facilitator Notes</a:t>
            </a:r>
          </a:p>
          <a:p>
            <a:pPr marL="171450" indent="-171450" defTabSz="457200">
              <a:spcBef>
                <a:spcPct val="0"/>
              </a:spcBef>
              <a:buFont typeface="Arial" panose="020B0604020202020204" pitchFamily="34" charset="0"/>
              <a:buChar char="•"/>
            </a:pPr>
            <a:r>
              <a:rPr lang="en-US" altLang="en-US" dirty="0" smtClean="0"/>
              <a:t>Modifiers 51 and 59 indicate same-visit services.</a:t>
            </a:r>
            <a:r>
              <a:rPr lang="en-US" altLang="en-US" baseline="0" dirty="0" smtClean="0"/>
              <a:t> </a:t>
            </a:r>
          </a:p>
          <a:p>
            <a:pPr marL="171450" indent="-171450" defTabSz="457200">
              <a:spcBef>
                <a:spcPct val="0"/>
              </a:spcBef>
              <a:buFont typeface="Arial" panose="020B0604020202020204" pitchFamily="34" charset="0"/>
              <a:buChar char="•"/>
            </a:pPr>
            <a:r>
              <a:rPr lang="en-US" altLang="en-US" b="1" dirty="0" smtClean="0"/>
              <a:t>When choosing between modifiers 51 and 59, the</a:t>
            </a:r>
            <a:r>
              <a:rPr lang="en-US" altLang="en-US" b="1" baseline="0" dirty="0" smtClean="0"/>
              <a:t> </a:t>
            </a:r>
            <a:r>
              <a:rPr lang="en-US" altLang="en-US" b="1" dirty="0" smtClean="0"/>
              <a:t>payer policy may be the determining factor.</a:t>
            </a:r>
            <a:r>
              <a:rPr lang="en-US" altLang="en-US" dirty="0" smtClean="0"/>
              <a:t> Some payers, including Medicare</a:t>
            </a:r>
            <a:r>
              <a:rPr lang="en-US" altLang="en-US" baseline="0" dirty="0" smtClean="0"/>
              <a:t> </a:t>
            </a:r>
            <a:r>
              <a:rPr lang="en-US" altLang="en-US" dirty="0" smtClean="0"/>
              <a:t>contractors, do not acknowledge modifier 51. </a:t>
            </a:r>
          </a:p>
          <a:p>
            <a:pPr marL="171450" indent="-171450" defTabSz="457200">
              <a:spcBef>
                <a:spcPct val="0"/>
              </a:spcBef>
              <a:buFont typeface="Arial" panose="020B0604020202020204" pitchFamily="34" charset="0"/>
              <a:buChar char="•"/>
            </a:pPr>
            <a:r>
              <a:rPr lang="en-US" altLang="en-US" dirty="0" smtClean="0"/>
              <a:t>Though we should not code solely based on reimbursement, you should be aware that modifier 51 may result in a multiple payment reduction.</a:t>
            </a:r>
          </a:p>
          <a:p>
            <a:pPr marL="628650" lvl="1" indent="-171450" defTabSz="457200">
              <a:spcBef>
                <a:spcPct val="0"/>
              </a:spcBef>
              <a:buFont typeface="Arial" panose="020B0604020202020204" pitchFamily="34" charset="0"/>
              <a:buChar char="•"/>
            </a:pPr>
            <a:r>
              <a:rPr lang="en-US" altLang="en-US" dirty="0" smtClean="0"/>
              <a:t>A multiple</a:t>
            </a:r>
            <a:r>
              <a:rPr lang="en-US" altLang="en-US" baseline="0" dirty="0" smtClean="0"/>
              <a:t> payment reduction happens when a provider performs multiple related procedures during the same visit, and the insurance company does not pay 100% of the fee schedule amount for both procedures. They may, for example, pay 100% of the fee schedule amount for the first procedure, and 50% of the fee schedule amount for the second procedure. </a:t>
            </a:r>
          </a:p>
          <a:p>
            <a:pPr marL="171450" indent="-171450" defTabSz="457200">
              <a:spcBef>
                <a:spcPct val="0"/>
              </a:spcBef>
              <a:buFont typeface="Arial" panose="020B0604020202020204" pitchFamily="34" charset="0"/>
              <a:buChar char="•"/>
            </a:pPr>
            <a:r>
              <a:rPr lang="en-US" altLang="en-US" dirty="0" smtClean="0"/>
              <a:t>On the other hand, modifier 59 may trigger a front-end edit, and the payer may require documentation, which will inevitably delay claim reimbursement.</a:t>
            </a:r>
          </a:p>
          <a:p>
            <a:pPr marL="171450" indent="-171450" defTabSz="457200">
              <a:spcBef>
                <a:spcPct val="0"/>
              </a:spcBef>
              <a:buFont typeface="Arial" panose="020B0604020202020204" pitchFamily="34" charset="0"/>
              <a:buChar char="•"/>
            </a:pPr>
            <a:r>
              <a:rPr lang="en-US" altLang="en-US" dirty="0" smtClean="0"/>
              <a:t>Modifier 59 is used to identify procedures/services,</a:t>
            </a:r>
            <a:r>
              <a:rPr lang="en-US" altLang="en-US" baseline="0" dirty="0" smtClean="0"/>
              <a:t> </a:t>
            </a:r>
            <a:r>
              <a:rPr lang="en-US" altLang="en-US" dirty="0" smtClean="0"/>
              <a:t>other than E/M services, that are not normally reported together, but are appropriate under the circumstances. Documentation must support a different session, different procedure or surgery, different site or organ system, separate incision/excision, separate lesion, or separate injury (or area of injury in extensive injuries) not ordinarily encountered or performed on the same day by the same individual. However, when another already established modifier is appropriate, modifier 51, not</a:t>
            </a:r>
            <a:r>
              <a:rPr lang="en-US" altLang="en-US" baseline="0" dirty="0" smtClean="0"/>
              <a:t> </a:t>
            </a:r>
            <a:r>
              <a:rPr lang="en-US" altLang="en-US" dirty="0" smtClean="0"/>
              <a:t>modifier 59, should be used. Only if no more descriptive modifier is available</a:t>
            </a:r>
            <a:r>
              <a:rPr lang="en-US" altLang="en-US" baseline="0" dirty="0" smtClean="0"/>
              <a:t> </a:t>
            </a:r>
            <a:r>
              <a:rPr lang="en-US" altLang="en-US" u="sng" baseline="0" dirty="0" smtClean="0"/>
              <a:t>and</a:t>
            </a:r>
            <a:r>
              <a:rPr lang="en-US" altLang="en-US" dirty="0" smtClean="0"/>
              <a:t> the use of modifier 59 best explains the circumstances, should modifier 59 be used.</a:t>
            </a:r>
          </a:p>
          <a:p>
            <a:pPr marL="171450" indent="-171450" defTabSz="457200">
              <a:spcBef>
                <a:spcPct val="0"/>
              </a:spcBef>
              <a:buFont typeface="Arial" panose="020B0604020202020204" pitchFamily="34" charset="0"/>
              <a:buChar char="•"/>
            </a:pPr>
            <a:r>
              <a:rPr lang="en-US" altLang="en-US" dirty="0" smtClean="0"/>
              <a:t>The intent of modifier 59 is to distinguish procedures and services that are "not normally reported together.”</a:t>
            </a:r>
            <a:r>
              <a:rPr lang="en-US" altLang="en-US" baseline="0" dirty="0" smtClean="0"/>
              <a:t> </a:t>
            </a:r>
            <a:r>
              <a:rPr lang="en-US" altLang="en-US" dirty="0" smtClean="0"/>
              <a:t>Unfortunately, payers often mandate use of modifier 59 in many other situations, resulting in payment denials and resubmissions.</a:t>
            </a:r>
          </a:p>
        </p:txBody>
      </p:sp>
      <p:sp>
        <p:nvSpPr>
          <p:cNvPr id="1024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a:t>QINCA: Coding for LARCs</a:t>
            </a:r>
          </a:p>
        </p:txBody>
      </p:sp>
      <p:sp>
        <p:nvSpPr>
          <p:cNvPr id="1024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a:t>April 7, 2016</a:t>
            </a:r>
          </a:p>
        </p:txBody>
      </p:sp>
      <p:sp>
        <p:nvSpPr>
          <p:cNvPr id="10246"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a:t>www.annfinnconsulting.com</a:t>
            </a:r>
          </a:p>
        </p:txBody>
      </p:sp>
      <p:sp>
        <p:nvSpPr>
          <p:cNvPr id="10247" name="Slide Number Placeholder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69697EE-BC3A-4FD7-9203-B5C27E73FDCE}"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b="1" u="sng" baseline="0" dirty="0" smtClean="0">
                <a:solidFill>
                  <a:schemeClr val="tx1"/>
                </a:solidFill>
              </a:rPr>
              <a:t>Facilitator Notes</a:t>
            </a:r>
          </a:p>
          <a:p>
            <a:pPr marL="171450" indent="-171450" fontAlgn="base">
              <a:buFont typeface="Arial" panose="020B0604020202020204" pitchFamily="34" charset="0"/>
              <a:buChar char="•"/>
            </a:pPr>
            <a:r>
              <a:rPr lang="en-US" b="0" baseline="0" dirty="0" smtClean="0">
                <a:solidFill>
                  <a:schemeClr val="tx1"/>
                </a:solidFill>
              </a:rPr>
              <a:t>There are several additional resources from the Family Planning National Training Center that can help Title X providers build skills in billing and coding. </a:t>
            </a:r>
          </a:p>
          <a:p>
            <a:pPr marL="171450" indent="-171450" fontAlgn="base">
              <a:buFont typeface="Arial" panose="020B0604020202020204" pitchFamily="34" charset="0"/>
              <a:buChar char="•"/>
            </a:pPr>
            <a:r>
              <a:rPr lang="en-US" b="0" baseline="0" dirty="0" smtClean="0">
                <a:solidFill>
                  <a:schemeClr val="tx1"/>
                </a:solidFill>
              </a:rPr>
              <a:t>One important resource is this interactive, three-part eLearning course on billing and coding specific to family planning. </a:t>
            </a:r>
          </a:p>
          <a:p>
            <a:pPr marL="628650" lvl="1" indent="-171450" fontAlgn="base">
              <a:buFont typeface="Arial" panose="020B0604020202020204" pitchFamily="34" charset="0"/>
              <a:buChar char="•"/>
            </a:pPr>
            <a:r>
              <a:rPr lang="en-US" b="1" u="none" baseline="0" dirty="0" smtClean="0">
                <a:solidFill>
                  <a:schemeClr val="tx1"/>
                </a:solidFill>
              </a:rPr>
              <a:t>Unit 1: The Fundamentals of Coding</a:t>
            </a:r>
            <a:r>
              <a:rPr lang="en-US" b="1" baseline="0" dirty="0" smtClean="0">
                <a:solidFill>
                  <a:schemeClr val="tx1"/>
                </a:solidFill>
              </a:rPr>
              <a:t> </a:t>
            </a:r>
            <a:r>
              <a:rPr lang="en-US" b="0" baseline="0" dirty="0" smtClean="0">
                <a:solidFill>
                  <a:schemeClr val="tx1"/>
                </a:solidFill>
              </a:rPr>
              <a:t>covers the purpose of coding. It also provides a broad overview of billing codes and describes how codes are used to document the services provided during a medical visit. Unit 1 is intended for beginner coding clinic staff who have never done medical coding before, or for anyone who would like a refresher course in basic medical coding.</a:t>
            </a:r>
          </a:p>
          <a:p>
            <a:pPr marL="628650" lvl="1" indent="-171450" fontAlgn="base">
              <a:buFont typeface="Arial" panose="020B0604020202020204" pitchFamily="34" charset="0"/>
              <a:buChar char="•"/>
            </a:pPr>
            <a:r>
              <a:rPr lang="en-US" b="1" baseline="0" dirty="0" smtClean="0">
                <a:solidFill>
                  <a:schemeClr val="tx1"/>
                </a:solidFill>
              </a:rPr>
              <a:t>Unit 2: The Coding Process </a:t>
            </a:r>
            <a:r>
              <a:rPr lang="en-US" b="0" baseline="0" dirty="0" smtClean="0">
                <a:solidFill>
                  <a:schemeClr val="tx1"/>
                </a:solidFill>
              </a:rPr>
              <a:t>examines the process for selecting preventive medicine and problem-focused evaluation and management (E/M) codes. The unit provides a framework for capturing all elements of a visit with the appropriate codes. The unit does NOT cover the types of codes in detail; rather, it shows how a list of questions can guide the process for determining codes. Unit 2 is intended for intermediate coding clinic staff who want to learn more about the nuances of selecting the appropriate code and capturing all the elements of a medical visit.</a:t>
            </a:r>
          </a:p>
          <a:p>
            <a:pPr marL="628650" lvl="1" indent="-171450" fontAlgn="base">
              <a:buFont typeface="Arial" panose="020B0604020202020204" pitchFamily="34" charset="0"/>
              <a:buChar char="•"/>
            </a:pPr>
            <a:r>
              <a:rPr lang="en-US" b="1" baseline="0" dirty="0" smtClean="0">
                <a:solidFill>
                  <a:schemeClr val="tx1"/>
                </a:solidFill>
              </a:rPr>
              <a:t>Unit 3: Advanced Case Studies in Coding </a:t>
            </a:r>
            <a:r>
              <a:rPr lang="en-US" b="0" baseline="0" dirty="0" smtClean="0">
                <a:solidFill>
                  <a:schemeClr val="tx1"/>
                </a:solidFill>
              </a:rPr>
              <a:t>provides a range of complex, reproductive health-focused case studies for coding staff. Unit 3 is intended for experienced coding clinic staff who would like to test their coding skills by going through reproductive health examples of complex cases.</a:t>
            </a:r>
          </a:p>
        </p:txBody>
      </p:sp>
      <p:sp>
        <p:nvSpPr>
          <p:cNvPr id="4" name="Slide Number Placeholder 3"/>
          <p:cNvSpPr>
            <a:spLocks noGrp="1"/>
          </p:cNvSpPr>
          <p:nvPr>
            <p:ph type="sldNum" sz="quarter" idx="10"/>
          </p:nvPr>
        </p:nvSpPr>
        <p:spPr/>
        <p:txBody>
          <a:bodyPr/>
          <a:lstStyle/>
          <a:p>
            <a:fld id="{909E0D4A-E176-4E8F-9B57-59CC52585B21}" type="slidenum">
              <a:rPr lang="en-US" smtClean="0"/>
              <a:t>18</a:t>
            </a:fld>
            <a:endParaRPr lang="en-US"/>
          </a:p>
        </p:txBody>
      </p:sp>
    </p:spTree>
    <p:extLst>
      <p:ext uri="{BB962C8B-B14F-4D97-AF65-F5344CB8AC3E}">
        <p14:creationId xmlns:p14="http://schemas.microsoft.com/office/powerpoint/2010/main" val="78255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dirty="0" smtClean="0"/>
              <a:t>There are also</a:t>
            </a:r>
            <a:r>
              <a:rPr lang="en-US" baseline="0" dirty="0" smtClean="0"/>
              <a:t> several quick refresher resources and support tools. </a:t>
            </a:r>
          </a:p>
          <a:p>
            <a:pPr marL="171450" indent="-171450">
              <a:buFont typeface="Arial" panose="020B0604020202020204" pitchFamily="34" charset="0"/>
              <a:buChar char="•"/>
            </a:pPr>
            <a:r>
              <a:rPr lang="en-US" dirty="0" smtClean="0"/>
              <a:t>On the Clinical</a:t>
            </a:r>
            <a:r>
              <a:rPr lang="en-US" baseline="0" dirty="0" smtClean="0"/>
              <a:t> Training Center for Family Planning website, there are six 15-minute podcasts in the “Coding with Ann Finn” series. These brief podcasts support providers to code accurately. The topics of these coding podcasts include:</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Outpatient evaluation and management (E/M) coding using time in a family planning context</a:t>
            </a:r>
          </a:p>
          <a:p>
            <a:pPr marL="628650" lvl="1" indent="-171450">
              <a:buFont typeface="Arial" panose="020B0604020202020204" pitchFamily="34" charset="0"/>
              <a:buChar char="•"/>
            </a:pPr>
            <a:r>
              <a:rPr lang="en-US" sz="1200" b="0" i="0" kern="1200" dirty="0" smtClean="0">
                <a:solidFill>
                  <a:schemeClr val="tx1"/>
                </a:solidFill>
                <a:effectLst/>
                <a:latin typeface="+mn-lt"/>
                <a:ea typeface="+mn-ea"/>
                <a:cs typeface="+mn-cs"/>
              </a:rPr>
              <a:t>Billing and coding for the contraceptive implant</a:t>
            </a:r>
          </a:p>
          <a:p>
            <a:pPr marL="628650" lvl="1" indent="-171450">
              <a:buFont typeface="Arial" panose="020B0604020202020204" pitchFamily="34" charset="0"/>
              <a:buChar char="•"/>
            </a:pPr>
            <a:r>
              <a:rPr lang="en-US" baseline="0" dirty="0" smtClean="0"/>
              <a:t>Billing and coding for the placement and removal of IUDs</a:t>
            </a:r>
          </a:p>
          <a:p>
            <a:pPr marL="628650" lvl="1" indent="-171450">
              <a:buFont typeface="Arial" panose="020B0604020202020204" pitchFamily="34" charset="0"/>
              <a:buChar char="•"/>
            </a:pPr>
            <a:r>
              <a:rPr lang="en-US" baseline="0" dirty="0" smtClean="0"/>
              <a:t>Common miscoding of LARC services that she sees throughout different agencies</a:t>
            </a:r>
          </a:p>
          <a:p>
            <a:pPr marL="628650" lvl="1" indent="-171450">
              <a:buFont typeface="Arial" panose="020B0604020202020204" pitchFamily="34" charset="0"/>
              <a:buChar char="•"/>
            </a:pPr>
            <a:r>
              <a:rPr lang="en-US" baseline="0" dirty="0" smtClean="0"/>
              <a:t>ICD-10 changes impacting reproductive health services that went into effect October 1, 2016</a:t>
            </a:r>
          </a:p>
          <a:p>
            <a:pPr marL="628650" lvl="1" indent="-171450">
              <a:buFont typeface="Arial" panose="020B0604020202020204" pitchFamily="34" charset="0"/>
              <a:buChar char="•"/>
            </a:pPr>
            <a:r>
              <a:rPr lang="en-US" baseline="0" dirty="0" smtClean="0"/>
              <a:t>Common codes for contraceptive services that providers should be aware of</a:t>
            </a:r>
          </a:p>
        </p:txBody>
      </p:sp>
      <p:sp>
        <p:nvSpPr>
          <p:cNvPr id="4" name="Slide Number Placeholder 3"/>
          <p:cNvSpPr>
            <a:spLocks noGrp="1"/>
          </p:cNvSpPr>
          <p:nvPr>
            <p:ph type="sldNum" sz="quarter" idx="10"/>
          </p:nvPr>
        </p:nvSpPr>
        <p:spPr/>
        <p:txBody>
          <a:bodyPr/>
          <a:lstStyle/>
          <a:p>
            <a:fld id="{909E0D4A-E176-4E8F-9B57-59CC52585B21}" type="slidenum">
              <a:rPr lang="en-US" smtClean="0"/>
              <a:t>19</a:t>
            </a:fld>
            <a:endParaRPr lang="en-US"/>
          </a:p>
        </p:txBody>
      </p:sp>
    </p:spTree>
    <p:extLst>
      <p:ext uri="{BB962C8B-B14F-4D97-AF65-F5344CB8AC3E}">
        <p14:creationId xmlns:p14="http://schemas.microsoft.com/office/powerpoint/2010/main" val="360864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baseline="0" dirty="0" smtClean="0"/>
              <a:t>Reducing cost as a barrier is Best Practice 4 of the four best practices for increasing access to contraception outlined in the Contraceptive Access Change Package.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 Contraceptive Access Change Package, which is an overview of the best practice recommendations and strategies, draws from the literature and most current practice guidelines to increase access to the full range of contraceptive methods.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The other three Best Practices in the Contraceptive Access Change Package are: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1: Stock a broad range of contraceptive methods, including provider-dependent FDA-approved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methods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Discuss pregnancy intention and support patients through evidence-informed, patient-centered counseling that enables them to choose from the full range of contraceptive methods if they do not desire pregnancy presently.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BP 3: Develop systems for</a:t>
            </a:r>
            <a:r>
              <a:rPr lang="en-US" sz="1200" b="0" kern="1200" baseline="0" dirty="0" smtClean="0">
                <a:solidFill>
                  <a:schemeClr val="tx1"/>
                </a:solidFill>
                <a:effectLst/>
                <a:latin typeface="+mn-lt"/>
                <a:ea typeface="+mn-ea"/>
                <a:cs typeface="+mn-cs"/>
              </a:rPr>
              <a:t> same-visit provision of all contraceptive methods, at all visit types.</a:t>
            </a:r>
            <a:endParaRPr lang="en-US" sz="1200" b="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effectLst/>
                <a:latin typeface="+mn-lt"/>
                <a:ea typeface="+mn-ea"/>
                <a:cs typeface="+mn-cs"/>
              </a:rPr>
              <a:t>In order to increase access, it’s important to consider all four best practices. We strongly encourage you to refer to the Contraceptive Access Change Package for more ideas about strategies and successes. It can be found on the FPNTC website (the link is provided on the slide).</a:t>
            </a:r>
            <a:endParaRPr lang="en-US" sz="1200" baseline="0" dirty="0" smtClean="0"/>
          </a:p>
        </p:txBody>
      </p:sp>
      <p:sp>
        <p:nvSpPr>
          <p:cNvPr id="4" name="Slide Number Placeholder 3"/>
          <p:cNvSpPr>
            <a:spLocks noGrp="1"/>
          </p:cNvSpPr>
          <p:nvPr>
            <p:ph type="sldNum" sz="quarter" idx="10"/>
          </p:nvPr>
        </p:nvSpPr>
        <p:spPr/>
        <p:txBody>
          <a:bodyPr/>
          <a:lstStyle/>
          <a:p>
            <a:fld id="{360CD4C4-5BEE-4E09-9F22-BFD74FF8439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62499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is also a palm card, developed by the National Clinical Training Center. This helpful reference card contains common billing codes used in the provision of contraceptive services and is small enough to fit in your pocket or keep next to the computer.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Providers can use this to quickly reference procedure, supply, and ICD-10-CM codes for each contraceptive method.</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20</a:t>
            </a:fld>
            <a:endParaRPr lang="en-US"/>
          </a:p>
        </p:txBody>
      </p:sp>
    </p:spTree>
    <p:extLst>
      <p:ext uri="{BB962C8B-B14F-4D97-AF65-F5344CB8AC3E}">
        <p14:creationId xmlns:p14="http://schemas.microsoft.com/office/powerpoint/2010/main" val="4064245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dirty="0" smtClean="0"/>
              <a:t>Finally, there are a number of toolkits available to help providers and billing</a:t>
            </a:r>
            <a:r>
              <a:rPr lang="en-US" baseline="0" dirty="0" smtClean="0"/>
              <a:t> staff with billing and coding for family planning services</a:t>
            </a:r>
            <a:r>
              <a:rPr lang="en-US" dirty="0" smtClean="0"/>
              <a:t>. </a:t>
            </a:r>
          </a:p>
          <a:p>
            <a:pPr marL="171450" indent="-171450">
              <a:buFont typeface="Arial" panose="020B0604020202020204" pitchFamily="34" charset="0"/>
              <a:buChar char="•"/>
            </a:pPr>
            <a:r>
              <a:rPr lang="en-US" b="0" i="0" baseline="0" dirty="0" smtClean="0"/>
              <a:t>One of this is called IUD &amp; Implants: A Guide to Reimbursement</a:t>
            </a:r>
            <a:r>
              <a:rPr lang="en-US" i="0" baseline="0" dirty="0" smtClean="0"/>
              <a:t>, and was developed by the Universe of California San Francisco. This interactive guide aims to explain the landscape of public and commercial insurance coverage for LARC and serve as a resource for providers navigating stocking, reimbursement, and other scenarios that create barriers to the provision of these methods. The guide is intended to help alleviate financial challenges so that providers are better able to offer the full range of contraceptive methods and minimize out-of-pocket costs or delays in care for their patients. </a:t>
            </a:r>
          </a:p>
          <a:p>
            <a:pPr marL="171450" indent="-171450">
              <a:buFont typeface="Arial" panose="020B0604020202020204" pitchFamily="34" charset="0"/>
              <a:buChar char="•"/>
            </a:pPr>
            <a:r>
              <a:rPr lang="en-US" i="0" baseline="0" dirty="0" smtClean="0"/>
              <a:t>Another toolkit is called </a:t>
            </a:r>
            <a:r>
              <a:rPr lang="en-US" b="0" i="0" baseline="0" dirty="0" smtClean="0"/>
              <a:t>Coding Guidelines for Contraceptives, </a:t>
            </a:r>
            <a:r>
              <a:rPr lang="en-US" baseline="0" dirty="0" smtClean="0"/>
              <a:t>developed by Upstream. It is a great quick reference tool that contains the latest guidelines on coding for contraception.</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21</a:t>
            </a:fld>
            <a:endParaRPr lang="en-US"/>
          </a:p>
        </p:txBody>
      </p:sp>
    </p:spTree>
    <p:extLst>
      <p:ext uri="{BB962C8B-B14F-4D97-AF65-F5344CB8AC3E}">
        <p14:creationId xmlns:p14="http://schemas.microsoft.com/office/powerpoint/2010/main" val="782467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return to our case study. </a:t>
            </a:r>
          </a:p>
          <a:p>
            <a:pPr marL="171450" indent="-171450">
              <a:buFont typeface="Arial" panose="020B0604020202020204" pitchFamily="34" charset="0"/>
              <a:buChar char="•"/>
            </a:pPr>
            <a:r>
              <a:rPr lang="en-US" b="0" dirty="0" smtClean="0"/>
              <a:t>Now let’s say Amy says she isn’t sure about using her parents’ insurance. She does not want an EOB sent to her parents’ home. </a:t>
            </a:r>
          </a:p>
          <a:p>
            <a:pPr marL="171450" indent="-171450">
              <a:buFont typeface="Arial" panose="020B0604020202020204" pitchFamily="34" charset="0"/>
              <a:buChar char="•"/>
            </a:pPr>
            <a:endParaRPr lang="en-US" sz="1200" b="0" i="0" u="none" strike="noStrike" kern="1200" dirty="0" smtClean="0">
              <a:solidFill>
                <a:schemeClr val="tx1"/>
              </a:solidFill>
              <a:effectLst/>
              <a:latin typeface="+mn-lt"/>
              <a:ea typeface="+mn-ea"/>
              <a:cs typeface="+mn-cs"/>
            </a:endParaRPr>
          </a:p>
          <a:p>
            <a:endParaRPr lang="en-US" dirty="0" smtClean="0"/>
          </a:p>
          <a:p>
            <a:r>
              <a:rPr lang="en-US" b="1" u="sng" dirty="0" smtClean="0"/>
              <a:t>Discuss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challenges do you have related to confidential billing?</a:t>
            </a:r>
          </a:p>
          <a:p>
            <a:pPr marL="171450" indent="-171450">
              <a:buFont typeface="Arial" panose="020B0604020202020204" pitchFamily="34" charset="0"/>
              <a:buChar char="•"/>
            </a:pPr>
            <a:r>
              <a:rPr lang="en-US" dirty="0" smtClean="0"/>
              <a:t>How do you ensure confidentiality for patients (e.g., adolescents) who require it ? </a:t>
            </a:r>
          </a:p>
          <a:p>
            <a:pPr marL="171450" indent="-171450">
              <a:buFont typeface="Arial" panose="020B0604020202020204" pitchFamily="34" charset="0"/>
              <a:buChar char="•"/>
            </a:pPr>
            <a:r>
              <a:rPr lang="en-US" dirty="0" smtClean="0"/>
              <a:t>How do you do this and still obtain reimbursement for methods (especially for adolescents)?</a:t>
            </a:r>
          </a:p>
          <a:p>
            <a:pPr marL="171450" indent="-171450">
              <a:buFont typeface="Arial" panose="020B0604020202020204" pitchFamily="34" charset="0"/>
              <a:buChar char="•"/>
            </a:pPr>
            <a:r>
              <a:rPr lang="en-US" dirty="0" smtClean="0"/>
              <a:t>What</a:t>
            </a:r>
            <a:r>
              <a:rPr lang="en-US" baseline="0" dirty="0" smtClean="0"/>
              <a:t> strategies have you used to ensure no EOB is sent?</a:t>
            </a:r>
            <a:endParaRPr lang="en-US" dirty="0" smtClean="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CC56CD20-609F-4B46-91CB-992C5932DB06}" type="slidenum">
              <a:rPr lang="en-US" smtClean="0"/>
              <a:t>22</a:t>
            </a:fld>
            <a:endParaRPr lang="en-US"/>
          </a:p>
        </p:txBody>
      </p:sp>
    </p:spTree>
    <p:extLst>
      <p:ext uri="{BB962C8B-B14F-4D97-AF65-F5344CB8AC3E}">
        <p14:creationId xmlns:p14="http://schemas.microsoft.com/office/powerpoint/2010/main" val="11139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baseline="0" dirty="0" smtClean="0"/>
              <a:t>It’s important to consider how you offer patients confidential services. Patients may not understand the implications of using or not using their health insurance. This diagram is an example </a:t>
            </a:r>
            <a:r>
              <a:rPr lang="en-US" dirty="0" smtClean="0"/>
              <a:t>workflow</a:t>
            </a:r>
            <a:r>
              <a:rPr lang="en-US" baseline="0" dirty="0" smtClean="0"/>
              <a:t> and includes a sample script that can help staff provide confidential billing to patients when requested.</a:t>
            </a:r>
          </a:p>
          <a:p>
            <a:pPr marL="171450" indent="-171450">
              <a:buFont typeface="Arial" panose="020B0604020202020204" pitchFamily="34" charset="0"/>
              <a:buChar char="•"/>
            </a:pPr>
            <a:r>
              <a:rPr lang="en-US" baseline="0" dirty="0" smtClean="0"/>
              <a:t>This highlights the difference between confidential </a:t>
            </a:r>
            <a:r>
              <a:rPr lang="en-US" u="sng" baseline="0" dirty="0" smtClean="0"/>
              <a:t>services</a:t>
            </a:r>
            <a:r>
              <a:rPr lang="en-US" u="none" baseline="0" dirty="0" smtClean="0"/>
              <a:t> and confidential </a:t>
            </a:r>
            <a:r>
              <a:rPr lang="en-US" u="sng" baseline="0" dirty="0" smtClean="0"/>
              <a:t>billing.</a:t>
            </a:r>
          </a:p>
          <a:p>
            <a:pPr marL="171450" lvl="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Confidential billing does </a:t>
            </a:r>
            <a:r>
              <a:rPr lang="en-US" sz="1200" b="0" i="0" u="none" kern="1200" dirty="0" smtClean="0">
                <a:solidFill>
                  <a:schemeClr val="tx1"/>
                </a:solidFill>
                <a:effectLst/>
                <a:latin typeface="+mn-lt"/>
                <a:ea typeface="+mn-ea"/>
                <a:cs typeface="+mn-cs"/>
              </a:rPr>
              <a:t>not </a:t>
            </a:r>
            <a:r>
              <a:rPr lang="en-US" sz="1200" b="0" i="0" u="none" strike="noStrike" kern="1200" dirty="0" smtClean="0">
                <a:solidFill>
                  <a:schemeClr val="tx1"/>
                </a:solidFill>
                <a:effectLst/>
                <a:latin typeface="+mn-lt"/>
                <a:ea typeface="+mn-ea"/>
                <a:cs typeface="+mn-cs"/>
              </a:rPr>
              <a:t>automatically mean not billing. For example, in states where</a:t>
            </a:r>
            <a:r>
              <a:rPr lang="en-US" sz="1200" b="0" i="0" u="none" strike="noStrike" kern="1200" baseline="0" dirty="0" smtClean="0">
                <a:solidFill>
                  <a:schemeClr val="tx1"/>
                </a:solidFill>
                <a:effectLst/>
                <a:latin typeface="+mn-lt"/>
                <a:ea typeface="+mn-ea"/>
                <a:cs typeface="+mn-cs"/>
              </a:rPr>
              <a:t> Medicaid does not send EOBs, patients can obtain services, and insurance can be billed. Private insurance companies may withhold an EOB on request.</a:t>
            </a:r>
            <a:endParaRPr lang="en-US" u="sng" baseline="0" dirty="0" smtClean="0"/>
          </a:p>
          <a:p>
            <a:pPr marL="171450" lvl="0" indent="-171450">
              <a:buFont typeface="Arial" panose="020B0604020202020204" pitchFamily="34" charset="0"/>
              <a:buChar char="•"/>
            </a:pPr>
            <a:r>
              <a:rPr lang="en-US" u="none" baseline="0" dirty="0" smtClean="0"/>
              <a:t>All patients receive confidential services, meaning staff will keep their information private; but only a small number of people need confidential </a:t>
            </a:r>
            <a:r>
              <a:rPr lang="en-US" u="sng" baseline="0" dirty="0" smtClean="0"/>
              <a:t>billing.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Provide</a:t>
            </a:r>
            <a:r>
              <a:rPr lang="en-US" baseline="0" dirty="0" smtClean="0"/>
              <a:t> i</a:t>
            </a:r>
            <a:r>
              <a:rPr lang="en-US" dirty="0" smtClean="0"/>
              <a:t>nsurance enrollment assistance for</a:t>
            </a:r>
            <a:r>
              <a:rPr lang="en-US" baseline="0" dirty="0" smtClean="0"/>
              <a:t> any available programs that offer patients confidential billing. Fo</a:t>
            </a:r>
            <a:r>
              <a:rPr lang="en-US" dirty="0" smtClean="0"/>
              <a:t>r instance,</a:t>
            </a:r>
            <a:r>
              <a:rPr lang="en-US" baseline="0" dirty="0" smtClean="0"/>
              <a:t> </a:t>
            </a:r>
            <a:r>
              <a:rPr lang="en-US" dirty="0" smtClean="0"/>
              <a:t>some states have state family planning</a:t>
            </a:r>
            <a:r>
              <a:rPr lang="en-US" baseline="0" dirty="0" smtClean="0"/>
              <a:t> program options, so make sure you are aware of these options and fully utilizing them.</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23</a:t>
            </a:fld>
            <a:endParaRPr lang="en-US"/>
          </a:p>
        </p:txBody>
      </p:sp>
    </p:spTree>
    <p:extLst>
      <p:ext uri="{BB962C8B-B14F-4D97-AF65-F5344CB8AC3E}">
        <p14:creationId xmlns:p14="http://schemas.microsoft.com/office/powerpoint/2010/main" val="227709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Let’s say that Amy has actually told you that she doesn’t</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want to use her parents’ insurance. </a:t>
            </a:r>
            <a:r>
              <a:rPr lang="en-US" sz="1200" b="0" i="0" u="none" strike="noStrike" kern="1200" baseline="0" dirty="0" smtClean="0">
                <a:solidFill>
                  <a:schemeClr val="tx1"/>
                </a:solidFill>
                <a:effectLst/>
                <a:latin typeface="+mn-lt"/>
                <a:ea typeface="+mn-ea"/>
                <a:cs typeface="+mn-cs"/>
              </a:rPr>
              <a:t>If </a:t>
            </a:r>
            <a:r>
              <a:rPr lang="en-US" sz="1200" b="0" i="0" u="none" strike="noStrike" kern="1200" dirty="0" smtClean="0">
                <a:solidFill>
                  <a:schemeClr val="tx1"/>
                </a:solidFill>
                <a:effectLst/>
                <a:latin typeface="+mn-lt"/>
                <a:ea typeface="+mn-ea"/>
                <a:cs typeface="+mn-cs"/>
              </a:rPr>
              <a:t>Amy is not using her parents’ insurance, she’ll</a:t>
            </a:r>
            <a:r>
              <a:rPr lang="en-US" sz="1200" b="0" i="0" u="none" strike="noStrike" kern="1200" baseline="0" dirty="0" smtClean="0">
                <a:solidFill>
                  <a:schemeClr val="tx1"/>
                </a:solidFill>
                <a:effectLst/>
                <a:latin typeface="+mn-lt"/>
                <a:ea typeface="+mn-ea"/>
                <a:cs typeface="+mn-cs"/>
              </a:rPr>
              <a:t> be “self-pay” </a:t>
            </a:r>
            <a:r>
              <a:rPr lang="en-US" sz="1200" b="0" i="0" u="none" strike="noStrike" kern="1200" dirty="0" smtClean="0">
                <a:solidFill>
                  <a:schemeClr val="tx1"/>
                </a:solidFill>
                <a:effectLst/>
                <a:latin typeface="+mn-lt"/>
                <a:ea typeface="+mn-ea"/>
                <a:cs typeface="+mn-cs"/>
              </a:rPr>
              <a:t>for the visit. </a:t>
            </a:r>
            <a:r>
              <a:rPr lang="en-US" dirty="0" smtClean="0"/>
              <a:t>In</a:t>
            </a:r>
            <a:r>
              <a:rPr lang="en-US" baseline="0" dirty="0" smtClean="0"/>
              <a:t> this example, Amy is put on the sliding fee scale using her own income to determine how much she owes. Given this information, the cost of providing the method slides to zero.</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strategies do you use to reduce the cost of the methods, supplies, and services, so you can serve patients like this?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a:t>
            </a:r>
            <a:r>
              <a:rPr lang="en-US" baseline="0" dirty="0" smtClean="0"/>
              <a:t> are several </a:t>
            </a:r>
            <a:r>
              <a:rPr lang="en-US" dirty="0" smtClean="0"/>
              <a:t>strategies for obtaining low</a:t>
            </a:r>
            <a:r>
              <a:rPr lang="en-US" baseline="0" dirty="0" smtClean="0"/>
              <a:t>-cost supplies, that can help keep the cost of supplies down. </a:t>
            </a:r>
          </a:p>
          <a:p>
            <a:pPr marL="628650" lvl="1" indent="-171450">
              <a:buFont typeface="Arial" panose="020B0604020202020204" pitchFamily="34" charset="0"/>
              <a:buChar char="•"/>
            </a:pPr>
            <a:r>
              <a:rPr lang="en-US" dirty="0" smtClean="0"/>
              <a:t>First</a:t>
            </a:r>
            <a:r>
              <a:rPr lang="en-US" baseline="0" dirty="0" smtClean="0"/>
              <a:t> is obviously the self-pay/sliding scale </a:t>
            </a:r>
            <a:r>
              <a:rPr lang="en-US" dirty="0" smtClean="0"/>
              <a:t>that goes along with the Title X requirements and</a:t>
            </a:r>
            <a:r>
              <a:rPr lang="en-US" baseline="0" dirty="0" smtClean="0"/>
              <a:t> with the requirements f</a:t>
            </a:r>
            <a:r>
              <a:rPr lang="en-US" dirty="0" smtClean="0"/>
              <a:t>or</a:t>
            </a:r>
            <a:r>
              <a:rPr lang="en-US" baseline="0" dirty="0" smtClean="0"/>
              <a:t> a schedule of discounts, as described previously. </a:t>
            </a:r>
          </a:p>
          <a:p>
            <a:pPr marL="628650" lvl="1" indent="-171450">
              <a:buFont typeface="Arial" panose="020B0604020202020204" pitchFamily="34" charset="0"/>
              <a:buChar char="•"/>
            </a:pPr>
            <a:r>
              <a:rPr lang="en-US" dirty="0" smtClean="0"/>
              <a:t>Payment plans may also be used for patients over 250% of FPL. Patients who want an implant or copper IUD are able to arrange staggered payment plans through </a:t>
            </a:r>
            <a:r>
              <a:rPr lang="en-US" dirty="0" err="1" smtClean="0"/>
              <a:t>Curascript</a:t>
            </a:r>
            <a:r>
              <a:rPr lang="en-US" dirty="0" smtClean="0"/>
              <a:t> or </a:t>
            </a:r>
            <a:r>
              <a:rPr lang="en-US" dirty="0" err="1" smtClean="0"/>
              <a:t>Teva</a:t>
            </a:r>
            <a:r>
              <a:rPr lang="en-US" dirty="0" smtClean="0"/>
              <a:t> Women’s Health, respectively. For an implant, a patient may choose to make three or six monthly payments. For a copper IUD, a patient may choose to make four or 12 monthly payments.</a:t>
            </a:r>
          </a:p>
          <a:p>
            <a:pPr marL="171450" indent="-171450">
              <a:buFont typeface="Arial" panose="020B0604020202020204" pitchFamily="34" charset="0"/>
              <a:buChar char="•"/>
            </a:pPr>
            <a:r>
              <a:rPr lang="en-US" baseline="0" dirty="0" smtClean="0"/>
              <a:t>Another </a:t>
            </a:r>
            <a:r>
              <a:rPr lang="en-US" dirty="0" smtClean="0"/>
              <a:t>strategy is bulk</a:t>
            </a:r>
            <a:r>
              <a:rPr lang="en-US" baseline="0" dirty="0" smtClean="0"/>
              <a:t> purchasing or group purchasing agreements.</a:t>
            </a:r>
          </a:p>
          <a:p>
            <a:pPr marL="171450" indent="-171450">
              <a:buFont typeface="Arial" panose="020B0604020202020204" pitchFamily="34" charset="0"/>
              <a:buChar char="•"/>
            </a:pPr>
            <a:r>
              <a:rPr lang="en-US" baseline="0" dirty="0" smtClean="0"/>
              <a:t>Finally, Title X can register to participate in the 340b Drug Pricing Program. There is more on the 340b Drug Pricing Program on the following slide. For example, o</a:t>
            </a:r>
            <a:r>
              <a:rPr lang="en-US" dirty="0" smtClean="0"/>
              <a:t>ne hormonal</a:t>
            </a:r>
            <a:r>
              <a:rPr lang="en-US" baseline="0" dirty="0" smtClean="0"/>
              <a:t> IUD is $50 with 340B pricing. </a:t>
            </a:r>
            <a:endParaRPr lang="en-US" dirty="0" smtClean="0"/>
          </a:p>
          <a:p>
            <a:pPr marL="171450" indent="-171450">
              <a:buFont typeface="Arial" panose="020B0604020202020204" pitchFamily="34" charset="0"/>
              <a:buChar char="•"/>
            </a:pPr>
            <a:endParaRPr lang="en-US" dirty="0" smtClean="0"/>
          </a:p>
          <a:p>
            <a:endParaRPr lang="en-US" dirty="0" smtClean="0"/>
          </a:p>
          <a:p>
            <a:r>
              <a:rPr lang="en-US" sz="1200" b="1" i="0" u="sng" strike="noStrike" kern="1200" dirty="0" smtClean="0">
                <a:solidFill>
                  <a:schemeClr val="tx1"/>
                </a:solidFill>
                <a:effectLst/>
                <a:latin typeface="+mn-lt"/>
                <a:ea typeface="+mn-ea"/>
                <a:cs typeface="+mn-cs"/>
              </a:rPr>
              <a:t>Discuss</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Which</a:t>
            </a:r>
            <a:r>
              <a:rPr lang="en-US" sz="1200" b="0" i="0" u="none" strike="noStrike" kern="1200" baseline="0" dirty="0" smtClean="0">
                <a:solidFill>
                  <a:schemeClr val="tx1"/>
                </a:solidFill>
                <a:effectLst/>
                <a:latin typeface="+mn-lt"/>
                <a:ea typeface="+mn-ea"/>
                <a:cs typeface="+mn-cs"/>
              </a:rPr>
              <a:t> of these </a:t>
            </a:r>
            <a:r>
              <a:rPr lang="en-US" sz="1200" b="0" i="0" u="none" strike="noStrike" kern="1200" dirty="0" smtClean="0">
                <a:solidFill>
                  <a:schemeClr val="tx1"/>
                </a:solidFill>
                <a:effectLst/>
                <a:latin typeface="+mn-lt"/>
                <a:ea typeface="+mn-ea"/>
                <a:cs typeface="+mn-cs"/>
              </a:rPr>
              <a:t>strategies do you use to keep the cost of supplies down?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Which strategies are the most effective?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Are</a:t>
            </a:r>
            <a:r>
              <a:rPr lang="en-US" sz="1200" b="0" i="0" u="none" strike="noStrike" kern="1200" baseline="0" dirty="0" smtClean="0">
                <a:solidFill>
                  <a:schemeClr val="tx1"/>
                </a:solidFill>
                <a:effectLst/>
                <a:latin typeface="+mn-lt"/>
                <a:ea typeface="+mn-ea"/>
                <a:cs typeface="+mn-cs"/>
              </a:rPr>
              <a:t> there other strategies that you use?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a:t>
            </a:r>
            <a:r>
              <a:rPr lang="en-US" sz="1200" b="0" i="0" u="none" strike="noStrike" kern="1200" baseline="0" dirty="0" smtClean="0">
                <a:solidFill>
                  <a:schemeClr val="tx1"/>
                </a:solidFill>
                <a:effectLst/>
                <a:latin typeface="+mn-lt"/>
                <a:ea typeface="+mn-ea"/>
                <a:cs typeface="+mn-cs"/>
              </a:rPr>
              <a:t> are other challenges when it comes to obtaining low-cost supplies?</a:t>
            </a:r>
            <a:endParaRPr lang="en-US" sz="1200" b="0" i="0" u="none"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24</a:t>
            </a:fld>
            <a:endParaRPr lang="en-US"/>
          </a:p>
        </p:txBody>
      </p:sp>
    </p:spTree>
    <p:extLst>
      <p:ext uri="{BB962C8B-B14F-4D97-AF65-F5344CB8AC3E}">
        <p14:creationId xmlns:p14="http://schemas.microsoft.com/office/powerpoint/2010/main" val="37054264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solidFill>
                  <a:schemeClr val="tx1"/>
                </a:solidFill>
              </a:rPr>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340B Program enables covered entities to stretch scarce Federal resources as far as possible, reaching more eligible patients and providing more comprehensive services. Manufacturers participating in Medicaid, agree to provide outpatient drugs to covered entities at significantly reduced prices.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To participate in the 340B Program, eligible organizations/covered entities must register and be enrolled with the 340B program and comply with all 340B Program requirements. Once enrolled, covered entities are assigned a 340B identification number that vendors verify before allowing an organization to purchase 340B discounted drugs.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a:t>
            </a:r>
            <a:r>
              <a:rPr lang="en-US" baseline="0" dirty="0" smtClean="0"/>
              <a:t> are a lot of questions about the 340B program. To help address these questions, check out these resources from FPNTC.org on 340B, including: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340B Drug Pricing Program: Frequently Asked Questions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340B Drug Pricing Program: Compliance Tips for Title X Agencies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340B and Medicaid: An Explanation for Family Planning Providers (a NFPRHA resource)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25</a:t>
            </a:fld>
            <a:endParaRPr lang="en-US"/>
          </a:p>
        </p:txBody>
      </p:sp>
    </p:spTree>
    <p:extLst>
      <p:ext uri="{BB962C8B-B14F-4D97-AF65-F5344CB8AC3E}">
        <p14:creationId xmlns:p14="http://schemas.microsoft.com/office/powerpoint/2010/main" val="406524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solidFill>
                  <a:schemeClr val="tx1"/>
                </a:solidFill>
              </a:rPr>
              <a:t>Facilitator Notes</a:t>
            </a:r>
            <a:endParaRPr lang="en-US"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a:t>
            </a:r>
            <a:r>
              <a:rPr lang="en-US" b="0" baseline="0" dirty="0" smtClean="0"/>
              <a:t> final strategy for utilizing diverse payment options is to i</a:t>
            </a:r>
            <a:r>
              <a:rPr lang="en-US" b="0" dirty="0" smtClean="0"/>
              <a:t>dentify and access all available sources of</a:t>
            </a:r>
            <a:r>
              <a:rPr lang="en-US" b="0" baseline="0" dirty="0" smtClean="0"/>
              <a:t> funding</a:t>
            </a:r>
            <a:r>
              <a:rPr lang="en-US" b="0" dirty="0" smtClean="0"/>
              <a:t>.</a:t>
            </a:r>
            <a:r>
              <a:rPr lang="en-US" b="0" baseline="0" dirty="0" smtClean="0"/>
              <a:t> State and local grants, from public or private sources, may be available to support family planning services. Donations from local partners are another possible source of income. (According to </a:t>
            </a:r>
            <a:r>
              <a:rPr lang="en-US" b="0" i="1" baseline="0" dirty="0" smtClean="0"/>
              <a:t>Program Requirements for Title X Funded Family Planning Projects</a:t>
            </a:r>
            <a:r>
              <a:rPr lang="en-US" b="0" baseline="0" dirty="0" smtClean="0"/>
              <a:t>, “voluntary donations from clients are permissible; however, clients must not be pressured to make donations, and donations must not be a prerequisite to the provision of services or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t>This also includes informing </a:t>
            </a:r>
            <a:r>
              <a:rPr lang="en-US" b="0" dirty="0" smtClean="0"/>
              <a:t>patients about device manufacturer payment plans and patient assistance programs</a:t>
            </a:r>
            <a:r>
              <a:rPr lang="en-US" b="0" baseline="0" dirty="0" smtClean="0"/>
              <a:t> </a:t>
            </a:r>
            <a:r>
              <a:rPr lang="en-US" dirty="0" smtClean="0"/>
              <a:t>(such</a:t>
            </a:r>
            <a:r>
              <a:rPr lang="en-US" baseline="0" dirty="0" smtClean="0"/>
              <a:t> as the </a:t>
            </a:r>
            <a:r>
              <a:rPr lang="en-US" dirty="0" smtClean="0"/>
              <a:t>ARCH program).</a:t>
            </a:r>
            <a:r>
              <a:rPr lang="en-US" baseline="0" dirty="0" smtClean="0"/>
              <a:t> </a:t>
            </a:r>
            <a:r>
              <a:rPr lang="en-US" dirty="0" smtClean="0"/>
              <a:t>The Access and Resources in Contraceptive Health (ARCH) Patient Assistance Program provides Bayer IUDs (</a:t>
            </a:r>
            <a:r>
              <a:rPr lang="en-US" dirty="0" err="1" smtClean="0"/>
              <a:t>Kyleena</a:t>
            </a:r>
            <a:r>
              <a:rPr lang="en-US" dirty="0" smtClean="0"/>
              <a:t>, </a:t>
            </a:r>
            <a:r>
              <a:rPr lang="en-US" dirty="0" err="1" smtClean="0"/>
              <a:t>Mirena</a:t>
            </a:r>
            <a:r>
              <a:rPr lang="en-US" dirty="0" smtClean="0"/>
              <a:t>, and Skyla) at no cost to women in the United States who do not have either private health insurance or Medicaid coverage for Bayer IUDs.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26</a:t>
            </a:fld>
            <a:endParaRPr lang="en-US"/>
          </a:p>
        </p:txBody>
      </p:sp>
    </p:spTree>
    <p:extLst>
      <p:ext uri="{BB962C8B-B14F-4D97-AF65-F5344CB8AC3E}">
        <p14:creationId xmlns:p14="http://schemas.microsoft.com/office/powerpoint/2010/main" val="1221990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indent="-171450">
              <a:buFont typeface="Arial" panose="020B0604020202020204" pitchFamily="34" charset="0"/>
              <a:buChar char="•"/>
            </a:pPr>
            <a:r>
              <a:rPr lang="en-US" dirty="0" smtClean="0"/>
              <a:t>Now</a:t>
            </a:r>
            <a:r>
              <a:rPr lang="en-US" baseline="0" dirty="0" smtClean="0"/>
              <a:t> let’s look at a success story from the field. We know it can be valuable to see how are other Title X sites are implementing these best practice recommendations.</a:t>
            </a:r>
          </a:p>
          <a:p>
            <a:pPr marL="171450" indent="-171450">
              <a:buFont typeface="Arial" panose="020B0604020202020204" pitchFamily="34" charset="0"/>
              <a:buChar char="•"/>
            </a:pPr>
            <a:r>
              <a:rPr lang="en-US" baseline="0" dirty="0" smtClean="0"/>
              <a:t>This is a story from a real site that participated in the Family Planning National Training Center (FPNTC) Performance Measurement Learning Collaborative. Their story was written up as a short case study, and included in the Contraceptive Access Change Package.</a:t>
            </a:r>
          </a:p>
          <a:p>
            <a:pPr marL="171450" indent="-171450">
              <a:buFont typeface="Arial" panose="020B0604020202020204" pitchFamily="34" charset="0"/>
              <a:buChar char="•"/>
            </a:pPr>
            <a:r>
              <a:rPr lang="en-US" dirty="0" smtClean="0"/>
              <a:t>Family Health Council of Central Pennsylvania wanted to focus on ensuring reimbursement from third-party payers. They began by investigating what codes should be used and creating a protocol for how to bill LARCs inserted during the same visit to third-party payers. After reviewing the data, they discovered some quality issues in coding practices at its Lebanon Family Health Services site. Staff identified problems with incorrect coding for some services, and realized they were not always getting paid for services they had provided. This motivated them to institute a formal training for all staff—including clinicians, supervisors, clinician assistants, front desk and billing staff—on coding and billing procedures. During this training,</a:t>
            </a:r>
            <a:r>
              <a:rPr lang="en-US" baseline="0" dirty="0" smtClean="0"/>
              <a:t> </a:t>
            </a:r>
            <a:r>
              <a:rPr lang="en-US" dirty="0" smtClean="0"/>
              <a:t>the importance of accurate coding for the organization’s health and ensuring third-party reimbursement for services provided to patients with private and public health insurance were stressed. Through putting</a:t>
            </a:r>
            <a:r>
              <a:rPr lang="en-US" baseline="0" dirty="0" smtClean="0"/>
              <a:t> </a:t>
            </a:r>
            <a:r>
              <a:rPr lang="en-US" dirty="0" smtClean="0"/>
              <a:t>systems in place</a:t>
            </a:r>
            <a:r>
              <a:rPr lang="en-US" baseline="0" dirty="0" smtClean="0"/>
              <a:t> and providing additional training, they intended to keep monitoring and improving the accuracy of their coding.</a:t>
            </a:r>
            <a:endParaRPr lang="en-US" dirty="0" smtClean="0"/>
          </a:p>
          <a:p>
            <a:pPr marL="171450" indent="-171450">
              <a:buFont typeface="Arial" panose="020B0604020202020204" pitchFamily="34" charset="0"/>
              <a:buChar char="•"/>
            </a:pPr>
            <a:r>
              <a:rPr lang="en-US" dirty="0" smtClean="0"/>
              <a:t>Key point:</a:t>
            </a:r>
            <a:r>
              <a:rPr lang="en-US" baseline="0" dirty="0" smtClean="0"/>
              <a:t> </a:t>
            </a:r>
            <a:r>
              <a:rPr lang="en-US" dirty="0" smtClean="0"/>
              <a:t>All staff had a role in ensuring the success of the initiative;</a:t>
            </a:r>
            <a:r>
              <a:rPr lang="en-US" baseline="0" dirty="0" smtClean="0"/>
              <a:t> all staff play a role in ensuring the financial health of the organization.</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u="sng" baseline="0" dirty="0" smtClean="0"/>
              <a:t>Discuss (if time allows)</a:t>
            </a:r>
          </a:p>
          <a:p>
            <a:pPr marL="171450" indent="-171450">
              <a:buFont typeface="Arial" panose="020B0604020202020204" pitchFamily="34" charset="0"/>
              <a:buChar char="•"/>
            </a:pPr>
            <a:r>
              <a:rPr lang="en-US" dirty="0" smtClean="0"/>
              <a:t>What opportunities</a:t>
            </a:r>
            <a:r>
              <a:rPr lang="en-US" baseline="0" dirty="0" smtClean="0"/>
              <a:t> exist for you to increase staff engagement and reduce cost as a barrier?</a:t>
            </a:r>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27</a:t>
            </a:fld>
            <a:endParaRPr lang="en-US" dirty="0"/>
          </a:p>
        </p:txBody>
      </p:sp>
    </p:spTree>
    <p:extLst>
      <p:ext uri="{BB962C8B-B14F-4D97-AF65-F5344CB8AC3E}">
        <p14:creationId xmlns:p14="http://schemas.microsoft.com/office/powerpoint/2010/main" val="3728750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This is a second </a:t>
            </a:r>
            <a:r>
              <a:rPr lang="en-US" baseline="0" dirty="0" smtClean="0"/>
              <a:t>success story from the field from a site that also participated in the FPNTC’s Performance Measurement Learning Collaborative, and is included in the Contraceptive Access Change Package.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Montana Department of Public Health and Human Services Women’s and Men’s Health Section took a multifaceted approach to reducing cost as a barrier, beginning with their sub-recipient, </a:t>
            </a:r>
            <a:r>
              <a:rPr lang="en-US" dirty="0" err="1" smtClean="0"/>
              <a:t>Bridgercare</a:t>
            </a:r>
            <a:r>
              <a:rPr lang="en-US" dirty="0" smtClean="0"/>
              <a:t>. This included pre-verifying patient</a:t>
            </a:r>
            <a:r>
              <a:rPr lang="en-US" baseline="0" dirty="0" smtClean="0"/>
              <a:t> </a:t>
            </a:r>
            <a:r>
              <a:rPr lang="en-US" dirty="0" smtClean="0"/>
              <a:t>insurance benefits prior to their visits, utilizing a sliding fee scale, increasing their on</a:t>
            </a:r>
            <a:r>
              <a:rPr lang="en-US" baseline="0" dirty="0" smtClean="0"/>
              <a:t> site </a:t>
            </a:r>
            <a:r>
              <a:rPr lang="en-US" dirty="0" smtClean="0"/>
              <a:t>assistance</a:t>
            </a:r>
            <a:r>
              <a:rPr lang="en-US" baseline="0" dirty="0" smtClean="0"/>
              <a:t> for enrolling patients in </a:t>
            </a:r>
            <a:r>
              <a:rPr lang="en-US" dirty="0" smtClean="0"/>
              <a:t>Montana’s Medicaid health insurance</a:t>
            </a:r>
            <a:r>
              <a:rPr lang="en-US" baseline="0" dirty="0" smtClean="0"/>
              <a:t> </a:t>
            </a:r>
            <a:r>
              <a:rPr lang="en-US" dirty="0" smtClean="0"/>
              <a:t>program, and purchasing and stocking the low-cost IUD (Liletta). Between October 2015 and May 2016, the percent of women 15-44 with pre-verified insurance information increased from 70% to 100%. Also over that same time period, the percentage of women using most- or moderately- effective methods increased from 80% to 86% and the percentage of women choosing LARC increased from 11% to 16%.</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key point:</a:t>
            </a:r>
            <a:r>
              <a:rPr lang="en-US" baseline="0" dirty="0" smtClean="0"/>
              <a:t> taking a comprehensive approach is needed to see real impact.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indent="0">
              <a:buFont typeface="Arial" panose="020B0604020202020204" pitchFamily="34" charset="0"/>
              <a:buNone/>
            </a:pPr>
            <a:r>
              <a:rPr lang="en-US" b="1" u="sng" baseline="0" dirty="0" smtClean="0"/>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is one strategy that we’ve talked about today that you may want to adapt or implement to reduce cost as a barrier? </a:t>
            </a:r>
          </a:p>
        </p:txBody>
      </p:sp>
      <p:sp>
        <p:nvSpPr>
          <p:cNvPr id="4" name="Slide Number Placeholder 3"/>
          <p:cNvSpPr>
            <a:spLocks noGrp="1"/>
          </p:cNvSpPr>
          <p:nvPr>
            <p:ph type="sldNum" sz="quarter" idx="10"/>
          </p:nvPr>
        </p:nvSpPr>
        <p:spPr/>
        <p:txBody>
          <a:bodyPr/>
          <a:lstStyle/>
          <a:p>
            <a:fld id="{909E0D4A-E176-4E8F-9B57-59CC52585B21}" type="slidenum">
              <a:rPr lang="en-US" smtClean="0"/>
              <a:t>28</a:t>
            </a:fld>
            <a:endParaRPr lang="en-US" dirty="0"/>
          </a:p>
        </p:txBody>
      </p:sp>
    </p:spTree>
    <p:extLst>
      <p:ext uri="{BB962C8B-B14F-4D97-AF65-F5344CB8AC3E}">
        <p14:creationId xmlns:p14="http://schemas.microsoft.com/office/powerpoint/2010/main" val="372875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dirty="0" smtClean="0">
                <a:solidFill>
                  <a:schemeClr val="tx1"/>
                </a:solidFill>
                <a:effectLst/>
                <a:latin typeface="+mn-lt"/>
                <a:ea typeface="+mn-ea"/>
                <a:cs typeface="+mn-cs"/>
              </a:rPr>
              <a:t>Discuss (if time allows)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What other questions do you have for each other before we end? Are there other issues or challenges that we haven’t had a chance to discuss yet?</a:t>
            </a:r>
            <a:r>
              <a:rPr lang="en-US" sz="1200" b="0" i="0" u="none" strike="noStrike" kern="1200" baseline="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If challenges came up in earlier discussions, this could be a good time to discuss them.)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1" u="none" strike="noStrike"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Before we leave, w</a:t>
            </a:r>
            <a:r>
              <a:rPr lang="en-US" sz="1200" b="0" i="0" u="none" strike="noStrike" kern="1200" dirty="0" smtClean="0">
                <a:solidFill>
                  <a:schemeClr val="tx1"/>
                </a:solidFill>
                <a:effectLst/>
                <a:latin typeface="+mn-lt"/>
                <a:ea typeface="+mn-ea"/>
                <a:cs typeface="+mn-cs"/>
              </a:rPr>
              <a:t>hat is one thing you will take away from today’s discussion?</a:t>
            </a:r>
            <a:r>
              <a:rPr lang="en-US" sz="1200" b="0" i="0" u="none" strike="noStrike" kern="1200" baseline="0" dirty="0" smtClean="0">
                <a:solidFill>
                  <a:schemeClr val="tx1"/>
                </a:solidFill>
                <a:effectLst/>
                <a:latin typeface="+mn-lt"/>
                <a:ea typeface="+mn-ea"/>
                <a:cs typeface="+mn-cs"/>
              </a:rPr>
              <a:t> </a:t>
            </a:r>
            <a:r>
              <a:rPr lang="en-US" sz="1200" b="0" i="1" u="none" strike="noStrike" kern="1200" dirty="0" smtClean="0">
                <a:solidFill>
                  <a:schemeClr val="tx1"/>
                </a:solidFill>
                <a:effectLst/>
                <a:latin typeface="+mn-lt"/>
                <a:ea typeface="+mn-ea"/>
                <a:cs typeface="+mn-cs"/>
              </a:rPr>
              <a:t>(Note</a:t>
            </a:r>
            <a:r>
              <a:rPr lang="en-US" sz="1200" b="0" i="1" u="none" strike="noStrike" kern="1200" baseline="0" dirty="0" smtClean="0">
                <a:solidFill>
                  <a:schemeClr val="tx1"/>
                </a:solidFill>
                <a:effectLst/>
                <a:latin typeface="+mn-lt"/>
                <a:ea typeface="+mn-ea"/>
                <a:cs typeface="+mn-cs"/>
              </a:rPr>
              <a:t> to facilitators: Consider round robin sharing or ask a couple of participants to share.)</a:t>
            </a:r>
            <a:endParaRPr lang="en-US" sz="1200" b="0" i="1"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u="sng" baseline="0" dirty="0" smtClean="0"/>
          </a:p>
        </p:txBody>
      </p:sp>
      <p:sp>
        <p:nvSpPr>
          <p:cNvPr id="4" name="Slide Number Placeholder 3"/>
          <p:cNvSpPr>
            <a:spLocks noGrp="1"/>
          </p:cNvSpPr>
          <p:nvPr>
            <p:ph type="sldNum" sz="quarter" idx="10"/>
          </p:nvPr>
        </p:nvSpPr>
        <p:spPr/>
        <p:txBody>
          <a:bodyPr/>
          <a:lstStyle/>
          <a:p>
            <a:fld id="{3DB1B089-2B73-44CF-A4BD-03A6285AE71A}" type="slidenum">
              <a:rPr lang="en-US" smtClean="0"/>
              <a:pPr/>
              <a:t>29</a:t>
            </a:fld>
            <a:endParaRPr lang="en-US"/>
          </a:p>
        </p:txBody>
      </p:sp>
    </p:spTree>
    <p:extLst>
      <p:ext uri="{BB962C8B-B14F-4D97-AF65-F5344CB8AC3E}">
        <p14:creationId xmlns:p14="http://schemas.microsoft.com/office/powerpoint/2010/main" val="77228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change package recommendation is: “</a:t>
            </a:r>
            <a:r>
              <a:rPr lang="en-US" b="0" dirty="0" smtClean="0"/>
              <a:t>Utilize diverse payment options to reduce cost as a barrier for the facility and the patient. </a:t>
            </a:r>
            <a:r>
              <a:rPr lang="en-US" dirty="0" smtClean="0"/>
              <a:t>Inform patients about self-pay, sliding fee schedules, and insurance enrollment options.”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goal is</a:t>
            </a:r>
            <a:r>
              <a:rPr lang="en-US" baseline="0" dirty="0" smtClean="0"/>
              <a:t> to e</a:t>
            </a:r>
            <a:r>
              <a:rPr lang="en-US" dirty="0" smtClean="0"/>
              <a:t>nsure patients can access services regardless of ability to pay.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C56CD20-609F-4B46-91CB-992C5932DB06}" type="slidenum">
              <a:rPr lang="en-US" smtClean="0"/>
              <a:t>3</a:t>
            </a:fld>
            <a:endParaRPr lang="en-US"/>
          </a:p>
        </p:txBody>
      </p:sp>
    </p:spTree>
    <p:extLst>
      <p:ext uri="{BB962C8B-B14F-4D97-AF65-F5344CB8AC3E}">
        <p14:creationId xmlns:p14="http://schemas.microsoft.com/office/powerpoint/2010/main" val="271407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smtClean="0"/>
              <a:t>Facilitator</a:t>
            </a:r>
            <a:r>
              <a:rPr lang="en-US" sz="1200" b="1" u="sng" baseline="0" dirty="0" smtClean="0"/>
              <a:t> Notes</a:t>
            </a:r>
            <a:endParaRPr lang="en-US" sz="1200" b="1" u="sng"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Thank</a:t>
            </a:r>
            <a:r>
              <a:rPr lang="en-US" sz="1200" baseline="0" dirty="0" smtClean="0"/>
              <a:t> you for participating in today’s discussion.</a:t>
            </a:r>
          </a:p>
          <a:p>
            <a:pPr marL="171450" indent="-171450">
              <a:buFont typeface="Arial" panose="020B0604020202020204" pitchFamily="34" charset="0"/>
              <a:buChar char="•"/>
            </a:pPr>
            <a:r>
              <a:rPr lang="en-US" sz="1200" baseline="0" dirty="0" smtClean="0"/>
              <a:t>If applicable, you can contact me </a:t>
            </a:r>
            <a:r>
              <a:rPr lang="en-US" sz="1200" baseline="0" smtClean="0"/>
              <a:t>at:_________</a:t>
            </a:r>
            <a:endParaRPr lang="en-US" sz="1200" baseline="0" dirty="0" smtClean="0"/>
          </a:p>
          <a:p>
            <a:pPr marL="0" indent="0">
              <a:buFont typeface="Arial" panose="020B0604020202020204" pitchFamily="34" charset="0"/>
              <a:buNone/>
            </a:pPr>
            <a:endParaRPr lang="en-US" sz="1200" baseline="0" dirty="0" smtClean="0"/>
          </a:p>
          <a:p>
            <a:pPr marL="171450" lvl="0" indent="-171450">
              <a:buFont typeface="Arial" panose="020B0604020202020204" pitchFamily="34" charset="0"/>
              <a:buChar char="•"/>
            </a:pPr>
            <a:r>
              <a:rPr lang="en-US" sz="1200" baseline="0" dirty="0" smtClean="0"/>
              <a:t>You can also always contact the Family Planning National Training Center (fpntc@jsi.com) with questions/comments.</a:t>
            </a:r>
          </a:p>
        </p:txBody>
      </p:sp>
      <p:sp>
        <p:nvSpPr>
          <p:cNvPr id="4" name="Slide Number Placeholder 3"/>
          <p:cNvSpPr>
            <a:spLocks noGrp="1"/>
          </p:cNvSpPr>
          <p:nvPr>
            <p:ph type="sldNum" sz="quarter" idx="10"/>
          </p:nvPr>
        </p:nvSpPr>
        <p:spPr/>
        <p:txBody>
          <a:bodyPr/>
          <a:lstStyle/>
          <a:p>
            <a:fld id="{909E0D4A-E176-4E8F-9B57-59CC52585B21}" type="slidenum">
              <a:rPr lang="en-US" smtClean="0"/>
              <a:t>30</a:t>
            </a:fld>
            <a:endParaRPr lang="en-US" dirty="0"/>
          </a:p>
        </p:txBody>
      </p:sp>
    </p:spTree>
    <p:extLst>
      <p:ext uri="{BB962C8B-B14F-4D97-AF65-F5344CB8AC3E}">
        <p14:creationId xmlns:p14="http://schemas.microsoft.com/office/powerpoint/2010/main" val="2918775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smtClean="0"/>
              <a:t>Facilitator Notes</a:t>
            </a:r>
            <a:endParaRPr 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There are 3 objectives for today’s discussion. By the end of today, we hope you will be able to: </a:t>
            </a:r>
          </a:p>
          <a:p>
            <a:pPr marL="628650" lvl="1" indent="-171450">
              <a:buFont typeface="Arial" panose="020B0604020202020204" pitchFamily="34" charset="0"/>
              <a:buChar char="•"/>
            </a:pPr>
            <a:r>
              <a:rPr lang="en-US" dirty="0" smtClean="0"/>
              <a:t>Describe the rationale for reducing cost as a barrier to contraceptive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Identify at least one strategy to reduce cost as a barrier for access to contraception</a:t>
            </a:r>
          </a:p>
          <a:p>
            <a:pPr marL="628650" lvl="1" indent="-171450">
              <a:buFont typeface="Arial" panose="020B0604020202020204" pitchFamily="34" charset="0"/>
              <a:buChar char="•"/>
            </a:pPr>
            <a:r>
              <a:rPr lang="en-US" dirty="0" smtClean="0"/>
              <a:t>Identify at least one resource to support you in utilizing diverse payment options for contraceptive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 the objectives imply, we want to take time today to talk about not just what should happen, but also potential strategies for putting these recommendations into practice—ultimately, to increase patients’ access to their contraceptive methods of choice.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09E0D4A-E176-4E8F-9B57-59CC52585B21}" type="slidenum">
              <a:rPr lang="en-US" smtClean="0"/>
              <a:t>4</a:t>
            </a:fld>
            <a:endParaRPr lang="en-US" dirty="0"/>
          </a:p>
        </p:txBody>
      </p:sp>
    </p:spTree>
    <p:extLst>
      <p:ext uri="{BB962C8B-B14F-4D97-AF65-F5344CB8AC3E}">
        <p14:creationId xmlns:p14="http://schemas.microsoft.com/office/powerpoint/2010/main" val="3607775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Facilitator Notes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Cost has historically been a significant barrier to contraceptive use, especially for IUDs/implants that have high up-front costs for patients (to pay) and providers (to stock on site).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Affordable Care Act has increased access to contraception for those with health insurance, as it requires most health insurance companies to cover FDA-approved contraceptive methods without cost-sharing.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Enrolling eligible patients in insurance and ensuring they remain enrolled are priorities for increasing access to contraception. For providers, increasing insurance coverage means that quality services can be appropriately reimbursed, which makes offering contraception more financially sustainable.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However, gaps in coverage remain, and cost may still pose a substantial barrier for the uninsured or underinsured.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Title X Family Planning Program is the only federal program dedicated solely to the provision of family planning and related preventive health services. The program is designed to provide contraceptive supplies and information to all who want and need them, with priority given to persons from low-income families.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Research shows that removing cost barriers increases the adoption of contraception, empowers individuals to choose the most appropriate and desired method for them, and results in increased continuation rates and satisfaction over time.</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1" i="0" u="sng" strike="noStrike" kern="1200" baseline="0" dirty="0" smtClean="0">
                <a:solidFill>
                  <a:schemeClr val="tx1"/>
                </a:solidFill>
                <a:latin typeface="+mn-lt"/>
                <a:ea typeface="+mn-ea"/>
                <a:cs typeface="+mn-cs"/>
              </a:rPr>
              <a:t>Sources (for reference)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Health Insurance Marketplace Home: Marketplace.CMS.gov. </a:t>
            </a: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Gandal</a:t>
            </a:r>
            <a:r>
              <a:rPr lang="en-US" sz="1200" b="0" i="0" u="none" strike="noStrike" kern="1200" baseline="0" dirty="0" smtClean="0">
                <a:solidFill>
                  <a:schemeClr val="tx1"/>
                </a:solidFill>
                <a:latin typeface="+mn-lt"/>
                <a:ea typeface="+mn-ea"/>
                <a:cs typeface="+mn-cs"/>
              </a:rPr>
              <a:t>-Powers, M. The Affordable Care Act and Birth Control Coverage: What Every Healthcare Provider Should Know. National Women’s Law Center. Presentation. March 27, 2014</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Andrea Flynn, “The Title X Factor: Why the Health of America’s Women Depends on More Funding for Family Planning,” Roosevelt Institute, October 28, 2013, accessed March 11, 2014, http://rooseveltinstitute.org/sites/all/files/2013_10_28_Flynn_Title_X. pdf.</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Enroll America. The State of Enrollment: Lessons Learned From Connecting America to Coverage. June 2014.</a:t>
            </a:r>
          </a:p>
        </p:txBody>
      </p:sp>
      <p:sp>
        <p:nvSpPr>
          <p:cNvPr id="4" name="Slide Number Placeholder 3"/>
          <p:cNvSpPr>
            <a:spLocks noGrp="1"/>
          </p:cNvSpPr>
          <p:nvPr>
            <p:ph type="sldNum" sz="quarter" idx="10"/>
          </p:nvPr>
        </p:nvSpPr>
        <p:spPr/>
        <p:txBody>
          <a:bodyPr/>
          <a:lstStyle/>
          <a:p>
            <a:fld id="{909E0D4A-E176-4E8F-9B57-59CC52585B21}" type="slidenum">
              <a:rPr lang="en-US" smtClean="0"/>
              <a:t>5</a:t>
            </a:fld>
            <a:endParaRPr lang="en-US" dirty="0"/>
          </a:p>
        </p:txBody>
      </p:sp>
    </p:spTree>
    <p:extLst>
      <p:ext uri="{BB962C8B-B14F-4D97-AF65-F5344CB8AC3E}">
        <p14:creationId xmlns:p14="http://schemas.microsoft.com/office/powerpoint/2010/main" val="2454625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baseline="0" dirty="0" smtClean="0"/>
              <a:t>Facilitator Notes</a:t>
            </a:r>
            <a:endParaRPr lang="en-US" baseline="0" dirty="0" smtClean="0"/>
          </a:p>
          <a:p>
            <a:pPr marL="171450" indent="-171450">
              <a:buFont typeface="Arial" panose="020B0604020202020204" pitchFamily="34" charset="0"/>
              <a:buChar char="•"/>
            </a:pPr>
            <a:r>
              <a:rPr lang="en-US" sz="1200" baseline="0" dirty="0" smtClean="0"/>
              <a:t>If you haven’t already, please take a minute to complete the Contraceptive Access Assessment questions related to stocking. Consider how often all methods are immediately available (i.e., stocked on site) to patients. We encourage you to be critical—how often are these practices happening really (not what you hope is happening)? This tool is designed to help us identify areas to improve.</a:t>
            </a:r>
          </a:p>
          <a:p>
            <a:pPr marL="0" indent="0">
              <a:buFont typeface="Arial" panose="020B0604020202020204" pitchFamily="34" charset="0"/>
              <a:buNone/>
            </a:pPr>
            <a:endParaRPr lang="en-US" sz="1200" b="1" i="0" u="sng" strike="noStrike" kern="1200" dirty="0" smtClean="0">
              <a:solidFill>
                <a:schemeClr val="tx1"/>
              </a:solidFill>
              <a:effectLst/>
              <a:latin typeface="+mn-lt"/>
              <a:ea typeface="+mn-ea"/>
              <a:cs typeface="+mn-cs"/>
            </a:endParaRPr>
          </a:p>
          <a:p>
            <a:pPr marL="0" indent="0">
              <a:buFont typeface="Arial" panose="020B0604020202020204" pitchFamily="34" charset="0"/>
              <a:buNone/>
            </a:pPr>
            <a:endParaRPr lang="en-US" sz="1200" b="1" i="0" u="sng" strike="noStrike"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i="0" u="sng" strike="noStrike" kern="1200" dirty="0" smtClean="0">
                <a:solidFill>
                  <a:schemeClr val="tx1"/>
                </a:solidFill>
                <a:effectLst/>
                <a:latin typeface="+mn-lt"/>
                <a:ea typeface="+mn-ea"/>
                <a:cs typeface="+mn-cs"/>
              </a:rPr>
              <a:t>Activity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smtClean="0">
                <a:solidFill>
                  <a:schemeClr val="tx1"/>
                </a:solidFill>
                <a:effectLst/>
                <a:latin typeface="+mn-lt"/>
                <a:ea typeface="+mn-ea"/>
                <a:cs typeface="+mn-cs"/>
              </a:rPr>
              <a:t>Participants will fill out or refer to the Contraceptive Access Assessment tool. Ask participants to fill out ahead of time, or provide 10-15 additional minutes to fill it out during the session.</a:t>
            </a:r>
          </a:p>
        </p:txBody>
      </p:sp>
      <p:sp>
        <p:nvSpPr>
          <p:cNvPr id="4" name="Slide Number Placeholder 3"/>
          <p:cNvSpPr>
            <a:spLocks noGrp="1"/>
          </p:cNvSpPr>
          <p:nvPr>
            <p:ph type="sldNum" sz="quarter" idx="10"/>
          </p:nvPr>
        </p:nvSpPr>
        <p:spPr/>
        <p:txBody>
          <a:bodyPr/>
          <a:lstStyle/>
          <a:p>
            <a:fld id="{909E0D4A-E176-4E8F-9B57-59CC52585B21}" type="slidenum">
              <a:rPr lang="en-US" smtClean="0"/>
              <a:t>6</a:t>
            </a:fld>
            <a:endParaRPr lang="en-US" dirty="0"/>
          </a:p>
        </p:txBody>
      </p:sp>
    </p:spTree>
    <p:extLst>
      <p:ext uri="{BB962C8B-B14F-4D97-AF65-F5344CB8AC3E}">
        <p14:creationId xmlns:p14="http://schemas.microsoft.com/office/powerpoint/2010/main" val="386462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dirty="0" smtClean="0"/>
              <a:t>Discuss</a:t>
            </a:r>
            <a:endParaRPr lang="en-US" dirty="0" smtClean="0"/>
          </a:p>
          <a:p>
            <a:pPr marL="171450" indent="-171450">
              <a:buFont typeface="Arial" panose="020B0604020202020204" pitchFamily="34" charset="0"/>
              <a:buChar char="•"/>
            </a:pPr>
            <a:r>
              <a:rPr lang="en-US" dirty="0" smtClean="0"/>
              <a:t>Reflecting</a:t>
            </a:r>
            <a:r>
              <a:rPr lang="en-US" baseline="0" dirty="0" smtClean="0"/>
              <a:t> on the results of your Contraceptive Access Assessment,</a:t>
            </a:r>
            <a:r>
              <a:rPr lang="en-US" dirty="0" smtClean="0"/>
              <a:t> what extent is cost a barrier for</a:t>
            </a:r>
            <a:r>
              <a:rPr lang="en-US" baseline="0" dirty="0" smtClean="0"/>
              <a:t> your </a:t>
            </a:r>
            <a:r>
              <a:rPr lang="en-US" dirty="0" smtClean="0"/>
              <a:t>patients? For your facility?</a:t>
            </a:r>
          </a:p>
          <a:p>
            <a:pPr marL="171450" indent="-171450">
              <a:buFont typeface="Arial" panose="020B0604020202020204" pitchFamily="34" charset="0"/>
              <a:buChar char="•"/>
            </a:pPr>
            <a:r>
              <a:rPr lang="en-US" dirty="0" smtClean="0"/>
              <a:t>What is challenging about ensuring patients have access to services, regardless of ability to pay?</a:t>
            </a:r>
          </a:p>
          <a:p>
            <a:pPr marL="171450" indent="-171450">
              <a:buFont typeface="Arial" panose="020B0604020202020204" pitchFamily="34" charset="0"/>
              <a:buChar char="•"/>
            </a:pPr>
            <a:r>
              <a:rPr lang="en-US" dirty="0" smtClean="0"/>
              <a:t>For which methods is cost a barrier? What method-specific challenges do you face?</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CC56CD20-609F-4B46-91CB-992C5932DB06}" type="slidenum">
              <a:rPr lang="en-US" smtClean="0"/>
              <a:t>7</a:t>
            </a:fld>
            <a:endParaRPr lang="en-US"/>
          </a:p>
        </p:txBody>
      </p:sp>
    </p:spTree>
    <p:extLst>
      <p:ext uri="{BB962C8B-B14F-4D97-AF65-F5344CB8AC3E}">
        <p14:creationId xmlns:p14="http://schemas.microsoft.com/office/powerpoint/2010/main" val="2885416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 outlined in the Contraceptive Access Change Package, there are four primary strategies that drive this best practice. These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Ensuring organizational policy is in line with Title X Program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Obtaining third-party reimbursement, when possible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Optimizing revenue cycle management and patient fee collection protocols (</a:t>
            </a:r>
            <a:r>
              <a:rPr lang="en-US" b="0" dirty="0" smtClean="0"/>
              <a:t>utilize</a:t>
            </a:r>
            <a:r>
              <a:rPr lang="en-US" b="0" baseline="0" dirty="0" smtClean="0"/>
              <a:t> cost reduction strategies)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Identifying and accessing all available sources of revenue, </a:t>
            </a:r>
            <a:r>
              <a:rPr lang="en-US" b="0" dirty="0" smtClean="0"/>
              <a:t>including private and grant funding</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Now let’s go through each strategy one at a time. </a:t>
            </a:r>
          </a:p>
        </p:txBody>
      </p:sp>
      <p:sp>
        <p:nvSpPr>
          <p:cNvPr id="4" name="Slide Number Placeholder 3"/>
          <p:cNvSpPr>
            <a:spLocks noGrp="1"/>
          </p:cNvSpPr>
          <p:nvPr>
            <p:ph type="sldNum" sz="quarter" idx="10"/>
          </p:nvPr>
        </p:nvSpPr>
        <p:spPr/>
        <p:txBody>
          <a:bodyPr/>
          <a:lstStyle/>
          <a:p>
            <a:fld id="{CC56CD20-609F-4B46-91CB-992C5932DB06}" type="slidenum">
              <a:rPr lang="en-US" smtClean="0"/>
              <a:t>8</a:t>
            </a:fld>
            <a:endParaRPr lang="en-US"/>
          </a:p>
        </p:txBody>
      </p:sp>
    </p:spTree>
    <p:extLst>
      <p:ext uri="{BB962C8B-B14F-4D97-AF65-F5344CB8AC3E}">
        <p14:creationId xmlns:p14="http://schemas.microsoft.com/office/powerpoint/2010/main" val="3860204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sng" strike="noStrike" kern="1200" baseline="0" dirty="0" smtClean="0">
                <a:solidFill>
                  <a:schemeClr val="tx1"/>
                </a:solidFill>
                <a:latin typeface="+mn-lt"/>
                <a:ea typeface="+mn-ea"/>
                <a:cs typeface="+mn-cs"/>
              </a:rPr>
              <a:t>Facilitator Notes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first strateg</a:t>
            </a:r>
            <a:r>
              <a:rPr lang="en-US" b="0" baseline="0" dirty="0" smtClean="0"/>
              <a:t>y is to</a:t>
            </a:r>
            <a:r>
              <a:rPr lang="en-US" b="0" dirty="0" smtClean="0"/>
              <a:t> ensure organizational policy is in line with</a:t>
            </a:r>
            <a:r>
              <a:rPr lang="en-US" b="0" baseline="0" dirty="0" smtClean="0"/>
              <a:t> </a:t>
            </a:r>
            <a:r>
              <a:rPr lang="en-US" b="0" dirty="0" smtClean="0"/>
              <a:t>Title X Program Requirements, including: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Patients must not be denied services or</a:t>
            </a:r>
            <a:r>
              <a:rPr lang="en-US" b="0" baseline="0" dirty="0" smtClean="0"/>
              <a:t> </a:t>
            </a:r>
            <a:r>
              <a:rPr lang="en-US" b="0" dirty="0" smtClean="0"/>
              <a:t>be subjected to any variation in quality</a:t>
            </a:r>
            <a:r>
              <a:rPr lang="en-US" b="0" baseline="0" dirty="0" smtClean="0"/>
              <a:t> </a:t>
            </a:r>
            <a:r>
              <a:rPr lang="en-US" b="0" dirty="0" smtClean="0"/>
              <a:t>of services because of inability to pay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Projects should not have a general policy of</a:t>
            </a:r>
            <a:r>
              <a:rPr lang="en-US" b="0" baseline="0" dirty="0" smtClean="0"/>
              <a:t> </a:t>
            </a:r>
            <a:r>
              <a:rPr lang="en-US" b="0" dirty="0" smtClean="0"/>
              <a:t>no fee or flat fees for the provision of services</a:t>
            </a:r>
            <a:r>
              <a:rPr lang="en-US" b="0" baseline="0" dirty="0" smtClean="0"/>
              <a:t> </a:t>
            </a:r>
            <a:r>
              <a:rPr lang="en-US" b="0" dirty="0" smtClean="0"/>
              <a:t>to minors, or a schedule of fees for minors that is different from other populations</a:t>
            </a:r>
            <a:r>
              <a:rPr lang="en-US" b="0" baseline="0" dirty="0" smtClean="0"/>
              <a:t> </a:t>
            </a:r>
            <a:r>
              <a:rPr lang="en-US" b="0" dirty="0" smtClean="0"/>
              <a:t>receiving family planning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Patients whose documented income is</a:t>
            </a:r>
            <a:r>
              <a:rPr lang="en-US" b="0" baseline="0" dirty="0" smtClean="0"/>
              <a:t> </a:t>
            </a:r>
            <a:r>
              <a:rPr lang="en-US" b="0" dirty="0" smtClean="0"/>
              <a:t>at or below 100% of the federal poverty</a:t>
            </a:r>
            <a:r>
              <a:rPr lang="en-US" b="0" baseline="0" dirty="0" smtClean="0"/>
              <a:t> l</a:t>
            </a:r>
            <a:r>
              <a:rPr lang="en-US" b="0" dirty="0" smtClean="0"/>
              <a:t>evel (FPL) must not be charged, although</a:t>
            </a:r>
            <a:r>
              <a:rPr lang="en-US" b="0" baseline="0" dirty="0" smtClean="0"/>
              <a:t> </a:t>
            </a:r>
            <a:r>
              <a:rPr lang="en-US" b="0" dirty="0" smtClean="0"/>
              <a:t>projects must bill all third parties authorized</a:t>
            </a:r>
            <a:r>
              <a:rPr lang="en-US" b="0" baseline="0" dirty="0" smtClean="0"/>
              <a:t> </a:t>
            </a:r>
            <a:r>
              <a:rPr lang="en-US" b="0" dirty="0" smtClean="0"/>
              <a:t>or legally obligated to pay for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A schedule of discounts is required for</a:t>
            </a:r>
            <a:r>
              <a:rPr lang="en-US" b="0" baseline="0" dirty="0" smtClean="0"/>
              <a:t> </a:t>
            </a:r>
            <a:r>
              <a:rPr lang="en-US" b="0" dirty="0" smtClean="0"/>
              <a:t>individuals between 101% and 250% FPL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For families over 250% FPL, charges must</a:t>
            </a:r>
            <a:r>
              <a:rPr lang="en-US" b="0" baseline="0" dirty="0" smtClean="0"/>
              <a:t> </a:t>
            </a:r>
            <a:r>
              <a:rPr lang="en-US" b="0" dirty="0" smtClean="0"/>
              <a:t>be made in accordance with a fee schedule</a:t>
            </a:r>
            <a:r>
              <a:rPr lang="en-US" b="0" baseline="0" dirty="0" smtClean="0"/>
              <a:t> </a:t>
            </a:r>
            <a:r>
              <a:rPr lang="en-US" b="0" dirty="0" smtClean="0"/>
              <a:t>to recover the reasonable cost of providing</a:t>
            </a:r>
            <a:r>
              <a:rPr lang="en-US" b="0" baseline="0" dirty="0" smtClean="0"/>
              <a:t> </a:t>
            </a:r>
            <a:r>
              <a:rPr lang="en-US" b="0" dirty="0" smtClean="0"/>
              <a:t>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Eligibility for discounts for un-emancipated</a:t>
            </a:r>
            <a:r>
              <a:rPr lang="en-US" b="0" baseline="0" dirty="0" smtClean="0"/>
              <a:t> </a:t>
            </a:r>
            <a:r>
              <a:rPr lang="en-US" b="0" dirty="0" smtClean="0"/>
              <a:t>minors must be based on the income of</a:t>
            </a:r>
            <a:r>
              <a:rPr lang="en-US" b="0" baseline="0" dirty="0" smtClean="0"/>
              <a:t> </a:t>
            </a:r>
            <a:r>
              <a:rPr lang="en-US" b="0" dirty="0" smtClean="0"/>
              <a:t>the minor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Where there is legal obligation or</a:t>
            </a:r>
            <a:r>
              <a:rPr lang="en-US" b="0" baseline="0" dirty="0" smtClean="0"/>
              <a:t> </a:t>
            </a:r>
            <a:r>
              <a:rPr lang="en-US" b="0" dirty="0" smtClean="0"/>
              <a:t>authorization for third-party reimbursement,</a:t>
            </a:r>
            <a:r>
              <a:rPr lang="en-US" b="0" baseline="0" dirty="0" smtClean="0"/>
              <a:t> </a:t>
            </a:r>
            <a:r>
              <a:rPr lang="en-US" b="0" dirty="0" smtClean="0"/>
              <a:t>including</a:t>
            </a:r>
            <a:r>
              <a:rPr lang="en-US" b="0" baseline="0" dirty="0" smtClean="0"/>
              <a:t> </a:t>
            </a:r>
            <a:r>
              <a:rPr lang="en-US" b="0" dirty="0" smtClean="0"/>
              <a:t>public or private sources, all</a:t>
            </a:r>
            <a:r>
              <a:rPr lang="en-US" b="0" baseline="0" dirty="0" smtClean="0"/>
              <a:t> </a:t>
            </a:r>
            <a:r>
              <a:rPr lang="en-US" b="0" dirty="0" smtClean="0"/>
              <a:t>reasonable efforts must be made to obtain third-party payment without the application of any discounts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Reasonable efforts to collect charges without</a:t>
            </a:r>
            <a:r>
              <a:rPr lang="en-US" b="0" baseline="0" dirty="0" smtClean="0"/>
              <a:t> </a:t>
            </a:r>
            <a:r>
              <a:rPr lang="en-US" b="0" dirty="0" smtClean="0"/>
              <a:t>jeopardizing client confidentiality must be made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a:p>
            <a:pPr marL="0" lvl="0" indent="0">
              <a:buFont typeface="Arial" panose="020B0604020202020204" pitchFamily="34" charset="0"/>
              <a:buNone/>
            </a:pPr>
            <a:r>
              <a:rPr lang="en-US" sz="1200" b="1" u="sng" dirty="0" smtClean="0"/>
              <a:t>Source (for</a:t>
            </a:r>
            <a:r>
              <a:rPr lang="en-US" sz="1200" b="1" u="sng" baseline="0" dirty="0" smtClean="0"/>
              <a:t> reference)</a:t>
            </a:r>
            <a:endParaRPr lang="en-US" sz="1200" b="1" u="sng" dirty="0" smtClean="0"/>
          </a:p>
          <a:p>
            <a:pPr marL="171450" lvl="0" indent="-171450">
              <a:buFont typeface="Arial" panose="020B0604020202020204" pitchFamily="34" charset="0"/>
              <a:buChar char="•"/>
            </a:pPr>
            <a:r>
              <a:rPr lang="en-US" sz="1200" dirty="0" smtClean="0"/>
              <a:t>Office</a:t>
            </a:r>
            <a:r>
              <a:rPr lang="en-US" sz="1200" baseline="0" dirty="0" smtClean="0"/>
              <a:t> of Population Affairs (OPA). </a:t>
            </a:r>
            <a:r>
              <a:rPr lang="en-US" sz="1200" dirty="0" smtClean="0"/>
              <a:t>Program</a:t>
            </a:r>
            <a:r>
              <a:rPr lang="en-US" sz="1200" baseline="0" dirty="0" smtClean="0"/>
              <a:t> Requirements for Title X Funded Family Planning Projects. Version 1.0 April 2014</a:t>
            </a:r>
            <a:endParaRPr lang="en-US" sz="120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dirty="0" smtClean="0"/>
          </a:p>
        </p:txBody>
      </p:sp>
      <p:sp>
        <p:nvSpPr>
          <p:cNvPr id="4" name="Slide Number Placeholder 3"/>
          <p:cNvSpPr>
            <a:spLocks noGrp="1"/>
          </p:cNvSpPr>
          <p:nvPr>
            <p:ph type="sldNum" sz="quarter" idx="10"/>
          </p:nvPr>
        </p:nvSpPr>
        <p:spPr/>
        <p:txBody>
          <a:bodyPr/>
          <a:lstStyle/>
          <a:p>
            <a:fld id="{909E0D4A-E176-4E8F-9B57-59CC52585B21}" type="slidenum">
              <a:rPr lang="en-US" smtClean="0"/>
              <a:t>9</a:t>
            </a:fld>
            <a:endParaRPr lang="en-US" dirty="0"/>
          </a:p>
        </p:txBody>
      </p:sp>
    </p:spTree>
    <p:extLst>
      <p:ext uri="{BB962C8B-B14F-4D97-AF65-F5344CB8AC3E}">
        <p14:creationId xmlns:p14="http://schemas.microsoft.com/office/powerpoint/2010/main" val="245462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133600" y="518823"/>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E3FDFFBD-071F-4306-9928-78857C105407}" type="datetimeFigureOut">
              <a:rPr lang="en-US"/>
              <a:pPr>
                <a:defRPr/>
              </a:pPr>
              <a:t>1/4/2018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19EE9ED-18B6-40AD-8D0A-79C0B63DECF5}" type="slidenum">
              <a:rPr lang="en-US"/>
              <a:pPr>
                <a:defRPr/>
              </a:pPr>
              <a:t>‹#›</a:t>
            </a:fld>
            <a:endParaRPr lang="en-US"/>
          </a:p>
        </p:txBody>
      </p:sp>
    </p:spTree>
    <p:extLst>
      <p:ext uri="{BB962C8B-B14F-4D97-AF65-F5344CB8AC3E}">
        <p14:creationId xmlns:p14="http://schemas.microsoft.com/office/powerpoint/2010/main" val="102322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FD1E99D6-53E8-4DE2-AF82-239E1C1E4220}" type="datetimeFigureOut">
              <a:rPr lang="en-US"/>
              <a:pPr>
                <a:defRPr/>
              </a:pPr>
              <a:t>1/4/2018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D0030C2-7C74-4CEE-AAC8-EE509517DB29}" type="slidenum">
              <a:rPr lang="en-US"/>
              <a:pPr>
                <a:defRPr/>
              </a:pPr>
              <a:t>‹#›</a:t>
            </a:fld>
            <a:endParaRPr lang="en-US"/>
          </a:p>
        </p:txBody>
      </p:sp>
    </p:spTree>
    <p:extLst>
      <p:ext uri="{BB962C8B-B14F-4D97-AF65-F5344CB8AC3E}">
        <p14:creationId xmlns:p14="http://schemas.microsoft.com/office/powerpoint/2010/main" val="3192812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432052C-D72E-448F-80E0-FE6EDFF4E014}" type="datetimeFigureOut">
              <a:rPr lang="en-US"/>
              <a:pPr>
                <a:defRPr/>
              </a:pPr>
              <a:t>1/4/2018</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BFC5ED2-C171-4410-BECE-FA045650894E}" type="slidenum">
              <a:rPr lang="en-US"/>
              <a:pPr>
                <a:defRPr/>
              </a:pPr>
              <a:t>‹#›</a:t>
            </a:fld>
            <a:endParaRPr lang="en-US"/>
          </a:p>
        </p:txBody>
      </p:sp>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5532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56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DDC0BA-511F-4CE0-A9AD-1461F33B4974}" type="datetimeFigureOut">
              <a:rPr lang="en-US"/>
              <a:pPr>
                <a:defRPr/>
              </a:pPr>
              <a:t>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8AB082-4055-476F-8BC1-A9440FD463C8}" type="slidenum">
              <a:rPr lang="en-US"/>
              <a:pPr>
                <a:defRPr/>
              </a:pPr>
              <a:t>‹#›</a:t>
            </a:fld>
            <a:endParaRPr lang="en-US"/>
          </a:p>
        </p:txBody>
      </p:sp>
    </p:spTree>
    <p:extLst>
      <p:ext uri="{BB962C8B-B14F-4D97-AF65-F5344CB8AC3E}">
        <p14:creationId xmlns:p14="http://schemas.microsoft.com/office/powerpoint/2010/main" val="305036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76A57-4227-4716-BBA2-F9F72ACE090E}" type="datetimeFigureOut">
              <a:rPr lang="en-US"/>
              <a:pPr>
                <a:defRPr/>
              </a:pPr>
              <a:t>1/4/2018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21A9E3-B9C1-48DA-928C-9BFFC2DD4B5D}" type="slidenum">
              <a:rPr lang="en-US"/>
              <a:pPr>
                <a:defRPr/>
              </a:pPr>
              <a:t>‹#›</a:t>
            </a:fld>
            <a:endParaRPr lang="en-US"/>
          </a:p>
        </p:txBody>
      </p:sp>
    </p:spTree>
    <p:extLst>
      <p:ext uri="{BB962C8B-B14F-4D97-AF65-F5344CB8AC3E}">
        <p14:creationId xmlns:p14="http://schemas.microsoft.com/office/powerpoint/2010/main" val="1920792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33600" y="396875"/>
            <a:ext cx="48768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lgn="ctr">
              <a:defRPr b="1">
                <a:latin typeface="Calibri Light" panose="020F0302020204030204" pitchFamily="34" charset="0"/>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BB5B8684-ED0D-4429-989A-D2577F5F9995}" type="datetimeFigureOut">
              <a:rPr lang="en-US"/>
              <a:pPr>
                <a:defRPr/>
              </a:pPr>
              <a:t>1/4/2018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AD2BDF0-1235-40BE-9120-017D2508BBBA}" type="slidenum">
              <a:rPr lang="en-US"/>
              <a:pPr>
                <a:defRPr/>
              </a:pPr>
              <a:t>‹#›</a:t>
            </a:fld>
            <a:endParaRPr lang="en-US"/>
          </a:p>
        </p:txBody>
      </p:sp>
    </p:spTree>
    <p:extLst>
      <p:ext uri="{BB962C8B-B14F-4D97-AF65-F5344CB8AC3E}">
        <p14:creationId xmlns:p14="http://schemas.microsoft.com/office/powerpoint/2010/main" val="344214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0"/>
          </p:nvPr>
        </p:nvSpPr>
        <p:spPr>
          <a:xfrm>
            <a:off x="8610600" y="6356350"/>
            <a:ext cx="457200" cy="365125"/>
          </a:xfrm>
        </p:spPr>
        <p:txBody>
          <a:bodyPr/>
          <a:lstStyle>
            <a:lvl1pPr>
              <a:defRPr/>
            </a:lvl1pPr>
          </a:lstStyle>
          <a:p>
            <a:pPr>
              <a:defRPr/>
            </a:pPr>
            <a:fld id="{3B7F7955-C0C2-4E07-98CB-EE32A20E2A61}" type="slidenum">
              <a:rPr lang="en-US"/>
              <a:pPr>
                <a:defRPr/>
              </a:pPr>
              <a:t>‹#›</a:t>
            </a:fld>
            <a:endParaRPr lang="en-US"/>
          </a:p>
        </p:txBody>
      </p:sp>
    </p:spTree>
    <p:extLst>
      <p:ext uri="{BB962C8B-B14F-4D97-AF65-F5344CB8AC3E}">
        <p14:creationId xmlns:p14="http://schemas.microsoft.com/office/powerpoint/2010/main" val="3371628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CA627ECA-0C00-4E24-9222-CD94A2CBBCAE}" type="slidenum">
              <a:rPr lang="en-US"/>
              <a:pPr>
                <a:defRPr/>
              </a:pPr>
              <a:t>‹#›</a:t>
            </a:fld>
            <a:endParaRPr lang="en-US"/>
          </a:p>
        </p:txBody>
      </p:sp>
    </p:spTree>
    <p:extLst>
      <p:ext uri="{BB962C8B-B14F-4D97-AF65-F5344CB8AC3E}">
        <p14:creationId xmlns:p14="http://schemas.microsoft.com/office/powerpoint/2010/main" val="2563722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lvl1pPr>
              <a:defRPr>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3999F9A7-7F67-4F51-9076-0E4D8CCDAA34}" type="datetimeFigureOut">
              <a:rPr lang="en-US"/>
              <a:pPr>
                <a:defRPr/>
              </a:pPr>
              <a:t>1/4/2018</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610600" y="6356350"/>
            <a:ext cx="457200" cy="365125"/>
          </a:xfrm>
        </p:spPr>
        <p:txBody>
          <a:bodyPr/>
          <a:lstStyle>
            <a:lvl1pPr>
              <a:defRPr/>
            </a:lvl1pPr>
          </a:lstStyle>
          <a:p>
            <a:pPr>
              <a:defRPr/>
            </a:pPr>
            <a:fld id="{AB735BFE-4148-4CB7-86D5-A2778C4374C0}" type="slidenum">
              <a:rPr lang="en-US"/>
              <a:pPr>
                <a:defRPr/>
              </a:pPr>
              <a:t>‹#›</a:t>
            </a:fld>
            <a:endParaRPr lang="en-US"/>
          </a:p>
        </p:txBody>
      </p:sp>
    </p:spTree>
    <p:extLst>
      <p:ext uri="{BB962C8B-B14F-4D97-AF65-F5344CB8AC3E}">
        <p14:creationId xmlns:p14="http://schemas.microsoft.com/office/powerpoint/2010/main" val="2958071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0" y="1295400"/>
            <a:ext cx="48768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sz="3600" b="1" cap="all">
                <a:solidFill>
                  <a:schemeClr val="accent1"/>
                </a:solidFi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Slide Number Placeholder 5"/>
          <p:cNvSpPr>
            <a:spLocks noGrp="1"/>
          </p:cNvSpPr>
          <p:nvPr>
            <p:ph type="sldNum" sz="quarter" idx="10"/>
          </p:nvPr>
        </p:nvSpPr>
        <p:spPr/>
        <p:txBody>
          <a:bodyPr/>
          <a:lstStyle>
            <a:lvl1pPr>
              <a:defRPr/>
            </a:lvl1pPr>
          </a:lstStyle>
          <a:p>
            <a:pPr>
              <a:defRPr/>
            </a:pPr>
            <a:fld id="{4DD29523-8A9E-4396-B30B-A4B38C846835}" type="slidenum">
              <a:rPr lang="en-US"/>
              <a:pPr>
                <a:defRPr/>
              </a:pPr>
              <a:t>‹#›</a:t>
            </a:fld>
            <a:endParaRPr lang="en-US"/>
          </a:p>
        </p:txBody>
      </p:sp>
    </p:spTree>
    <p:extLst>
      <p:ext uri="{BB962C8B-B14F-4D97-AF65-F5344CB8AC3E}">
        <p14:creationId xmlns:p14="http://schemas.microsoft.com/office/powerpoint/2010/main" val="2968313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89833A8A-23F9-4163-A6FE-4E524F69295F}" type="datetimeFigureOut">
              <a:rPr lang="en-US"/>
              <a:pPr>
                <a:defRPr/>
              </a:pPr>
              <a:t>1/4/2018</a:t>
            </a:fld>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a:xfrm>
            <a:off x="8610600" y="6356350"/>
            <a:ext cx="457200" cy="365125"/>
          </a:xfrm>
        </p:spPr>
        <p:txBody>
          <a:bodyPr/>
          <a:lstStyle>
            <a:lvl1pPr>
              <a:defRPr/>
            </a:lvl1pPr>
          </a:lstStyle>
          <a:p>
            <a:pPr>
              <a:defRPr/>
            </a:pPr>
            <a:fld id="{70CDC7F9-F970-4F96-B5B9-98CF61F3665B}" type="slidenum">
              <a:rPr lang="en-US"/>
              <a:pPr>
                <a:defRPr/>
              </a:pPr>
              <a:t>‹#›</a:t>
            </a:fld>
            <a:endParaRPr lang="en-US"/>
          </a:p>
        </p:txBody>
      </p:sp>
    </p:spTree>
    <p:extLst>
      <p:ext uri="{BB962C8B-B14F-4D97-AF65-F5344CB8AC3E}">
        <p14:creationId xmlns:p14="http://schemas.microsoft.com/office/powerpoint/2010/main" val="185718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EEC1BAAB-B389-4238-91B0-058B3AA6B285}" type="slidenum">
              <a:rPr lang="en-US"/>
              <a:pPr>
                <a:defRPr/>
              </a:pPr>
              <a:t>‹#›</a:t>
            </a:fld>
            <a:endParaRPr lang="en-US"/>
          </a:p>
        </p:txBody>
      </p:sp>
    </p:spTree>
    <p:extLst>
      <p:ext uri="{BB962C8B-B14F-4D97-AF65-F5344CB8AC3E}">
        <p14:creationId xmlns:p14="http://schemas.microsoft.com/office/powerpoint/2010/main" val="1123415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77000" y="6256338"/>
            <a:ext cx="17621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E427E996-ABC2-4A89-AC24-9D3CEDAB5261}" type="datetimeFigureOut">
              <a:rPr lang="en-US"/>
              <a:pPr>
                <a:defRPr/>
              </a:pPr>
              <a:t>1/4/2018</a:t>
            </a:fld>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8229600" y="6356350"/>
            <a:ext cx="457200" cy="365125"/>
          </a:xfrm>
        </p:spPr>
        <p:txBody>
          <a:bodyPr/>
          <a:lstStyle>
            <a:lvl1pPr>
              <a:defRPr/>
            </a:lvl1pPr>
          </a:lstStyle>
          <a:p>
            <a:pPr>
              <a:defRPr/>
            </a:pPr>
            <a:fld id="{EABA1D94-71BA-4F2A-8E66-97F6F4A155D9}" type="slidenum">
              <a:rPr lang="en-US"/>
              <a:pPr>
                <a:defRPr/>
              </a:pPr>
              <a:t>‹#›</a:t>
            </a:fld>
            <a:endParaRPr lang="en-US"/>
          </a:p>
        </p:txBody>
      </p:sp>
    </p:spTree>
    <p:extLst>
      <p:ext uri="{BB962C8B-B14F-4D97-AF65-F5344CB8AC3E}">
        <p14:creationId xmlns:p14="http://schemas.microsoft.com/office/powerpoint/2010/main" val="697391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E73E6EFB-6768-40B9-A6F4-3F9A6EB06A82}"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8580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1"/>
          <p:cNvSpPr>
            <a:spLocks noGrp="1"/>
          </p:cNvSpPr>
          <p:nvPr>
            <p:ph type="dt" sz="half" idx="10"/>
          </p:nvPr>
        </p:nvSpPr>
        <p:spPr/>
        <p:txBody>
          <a:bodyPr/>
          <a:lstStyle>
            <a:lvl1pPr>
              <a:defRPr/>
            </a:lvl1pPr>
          </a:lstStyle>
          <a:p>
            <a:pPr>
              <a:defRPr/>
            </a:pPr>
            <a:fld id="{2F7995D9-3D39-49AB-A28E-9CEFB47B4C62}" type="datetimeFigureOut">
              <a:rPr lang="en-US"/>
              <a:pPr>
                <a:defRPr/>
              </a:pPr>
              <a:t>1/4/2018</a:t>
            </a:fld>
            <a:endParaRPr lang="en-US"/>
          </a:p>
        </p:txBody>
      </p:sp>
      <p:sp>
        <p:nvSpPr>
          <p:cNvPr id="7" name="Footer Placeholder 2"/>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4083859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p:spPr>
        <p:txBody>
          <a:bodyPr anchor="b"/>
          <a:lstStyle>
            <a:lvl1pPr algn="l">
              <a:defRPr sz="2000" b="1">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2832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Date Placeholder 4"/>
          <p:cNvSpPr>
            <a:spLocks noGrp="1"/>
          </p:cNvSpPr>
          <p:nvPr>
            <p:ph type="dt" sz="half" idx="10"/>
          </p:nvPr>
        </p:nvSpPr>
        <p:spPr/>
        <p:txBody>
          <a:bodyPr/>
          <a:lstStyle>
            <a:lvl1pPr>
              <a:defRPr>
                <a:solidFill>
                  <a:schemeClr val="bg1"/>
                </a:solidFill>
              </a:defRPr>
            </a:lvl1pPr>
          </a:lstStyle>
          <a:p>
            <a:pPr>
              <a:defRPr/>
            </a:pPr>
            <a:fld id="{9FB3FCF4-1B3E-4A6B-B3E0-C2F0C54910E8}" type="datetimeFigureOut">
              <a:rPr lang="en-US"/>
              <a:pPr>
                <a:defRPr/>
              </a:pPr>
              <a:t>1/4/2018</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2ED0EFAF-F8D9-413A-8E96-7A5695EFEBAF}" type="slidenum">
              <a:rPr lang="en-US"/>
              <a:pPr>
                <a:defRPr/>
              </a:pPr>
              <a:t>‹#›</a:t>
            </a:fld>
            <a:endParaRPr lang="en-US"/>
          </a:p>
        </p:txBody>
      </p:sp>
    </p:spTree>
    <p:extLst>
      <p:ext uri="{BB962C8B-B14F-4D97-AF65-F5344CB8AC3E}">
        <p14:creationId xmlns:p14="http://schemas.microsoft.com/office/powerpoint/2010/main" val="2313980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0" y="6245225"/>
            <a:ext cx="1762125"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EEF11AA-D31F-4410-A46A-1FD7794D03ED}" type="datetimeFigureOut">
              <a:rPr lang="en-US"/>
              <a:pPr>
                <a:defRPr/>
              </a:pPr>
              <a:t>1/4/2018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6839C15-9096-40DE-A161-289CA1949AC6}" type="slidenum">
              <a:rPr lang="en-US"/>
              <a:pPr>
                <a:defRPr/>
              </a:pPr>
              <a:t>‹#›</a:t>
            </a:fld>
            <a:endParaRPr lang="en-US"/>
          </a:p>
        </p:txBody>
      </p:sp>
    </p:spTree>
    <p:extLst>
      <p:ext uri="{BB962C8B-B14F-4D97-AF65-F5344CB8AC3E}">
        <p14:creationId xmlns:p14="http://schemas.microsoft.com/office/powerpoint/2010/main" val="1251253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84FB147-7F50-45F0-B241-C7D290954D39}" type="datetimeFigureOut">
              <a:rPr lang="en-US"/>
              <a:pPr>
                <a:defRPr/>
              </a:pPr>
              <a:t>1/4/2018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2FE1010-439B-411D-B889-15103EE39AB3}" type="slidenum">
              <a:rPr lang="en-US"/>
              <a:pPr>
                <a:defRPr/>
              </a:pPr>
              <a:t>‹#›</a:t>
            </a:fld>
            <a:endParaRPr lang="en-US"/>
          </a:p>
        </p:txBody>
      </p:sp>
    </p:spTree>
    <p:extLst>
      <p:ext uri="{BB962C8B-B14F-4D97-AF65-F5344CB8AC3E}">
        <p14:creationId xmlns:p14="http://schemas.microsoft.com/office/powerpoint/2010/main" val="1504626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rot="5400000">
            <a:off x="-3238500" y="3238500"/>
            <a:ext cx="6858000" cy="381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l="33875" b="45782"/>
          <a:stretch>
            <a:fillRect/>
          </a:stretch>
        </p:blipFill>
        <p:spPr bwMode="auto">
          <a:xfrm>
            <a:off x="0" y="4419600"/>
            <a:ext cx="2974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EA43712E-4E96-460C-BECF-2B32AEA3FAE8}" type="datetimeFigureOut">
              <a:rPr lang="en-US"/>
              <a:pPr>
                <a:defRPr/>
              </a:pPr>
              <a:t>1/4/2018</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7EDD395-2CD5-484D-8D98-143CFD0A90F4}" type="slidenum">
              <a:rPr lang="en-US"/>
              <a:pPr>
                <a:defRPr/>
              </a:pPr>
              <a:t>‹#›</a:t>
            </a:fld>
            <a:endParaRPr lang="en-US"/>
          </a:p>
        </p:txBody>
      </p:sp>
    </p:spTree>
    <p:extLst>
      <p:ext uri="{BB962C8B-B14F-4D97-AF65-F5344CB8AC3E}">
        <p14:creationId xmlns:p14="http://schemas.microsoft.com/office/powerpoint/2010/main" val="127593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143000"/>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10600" y="6356350"/>
            <a:ext cx="457200" cy="365125"/>
          </a:xfrm>
        </p:spPr>
        <p:txBody>
          <a:bodyPr/>
          <a:lstStyle>
            <a:lvl1pPr>
              <a:defRPr/>
            </a:lvl1pPr>
          </a:lstStyle>
          <a:p>
            <a:pPr>
              <a:defRPr/>
            </a:pPr>
            <a:fld id="{5EAD754D-4581-4B01-A877-C719BC1B0209}" type="slidenum">
              <a:rPr lang="en-US"/>
              <a:pPr>
                <a:defRPr/>
              </a:pPr>
              <a:t>‹#›</a:t>
            </a:fld>
            <a:endParaRPr lang="en-US"/>
          </a:p>
        </p:txBody>
      </p:sp>
      <p:pic>
        <p:nvPicPr>
          <p:cNvPr id="6"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0972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4191000" y="381000"/>
            <a:ext cx="0" cy="563880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274638"/>
            <a:ext cx="3429000" cy="2697162"/>
          </a:xfrm>
        </p:spPr>
        <p:txBody>
          <a:bodyPr/>
          <a:lstStyle>
            <a:lvl1pPr>
              <a:defRPr>
                <a:solidFill>
                  <a:schemeClr val="accent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0" y="274638"/>
            <a:ext cx="4114800" cy="5745162"/>
          </a:xfrm>
        </p:spPr>
        <p:txBody>
          <a:bodyPr/>
          <a:lstStyle>
            <a:lvl2pPr>
              <a:defRPr>
                <a:solidFill>
                  <a:schemeClr val="accent3"/>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8610600" y="6356350"/>
            <a:ext cx="457200" cy="365125"/>
          </a:xfrm>
        </p:spPr>
        <p:txBody>
          <a:bodyPr/>
          <a:lstStyle>
            <a:lvl1pPr>
              <a:defRPr/>
            </a:lvl1pPr>
          </a:lstStyle>
          <a:p>
            <a:pPr>
              <a:defRPr/>
            </a:pPr>
            <a:fld id="{1790E90C-B865-4328-99DE-378B69320BDD}" type="slidenum">
              <a:rPr lang="en-US"/>
              <a:pPr>
                <a:defRPr/>
              </a:pPr>
              <a:t>‹#›</a:t>
            </a:fld>
            <a:endParaRPr lang="en-US"/>
          </a:p>
        </p:txBody>
      </p:sp>
      <p:pic>
        <p:nvPicPr>
          <p:cNvPr id="7"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18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181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1187C1C7-CE4B-452A-8054-635CA8D8B644}" type="datetimeFigureOut">
              <a:rPr lang="en-US"/>
              <a:pPr>
                <a:defRPr/>
              </a:pPr>
              <a:t>1/4/2018</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610600" y="6356350"/>
            <a:ext cx="457200" cy="365125"/>
          </a:xfrm>
        </p:spPr>
        <p:txBody>
          <a:bodyPr/>
          <a:lstStyle>
            <a:lvl1pPr>
              <a:defRPr/>
            </a:lvl1pPr>
          </a:lstStyle>
          <a:p>
            <a:pPr>
              <a:defRPr/>
            </a:pPr>
            <a:fld id="{13367754-40A8-44C9-B6B6-A029781816E4}" type="slidenum">
              <a:rPr lang="en-US"/>
              <a:pPr>
                <a:defRPr/>
              </a:pPr>
              <a:t>‹#›</a:t>
            </a:fld>
            <a:endParaRPr lang="en-US"/>
          </a:p>
        </p:txBody>
      </p:sp>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529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2" descr="C:\Users\cbateman\AppData\Local\Temp\wz0371\Final Logo\circle only\fpntc_circle_only_color.png"/>
          <p:cNvPicPr>
            <a:picLocks noChangeAspect="1" noChangeArrowheads="1"/>
          </p:cNvPicPr>
          <p:nvPr userDrawn="1"/>
        </p:nvPicPr>
        <p:blipFill>
          <a:blip r:embed="rId2">
            <a:extLst>
              <a:ext uri="{28A0092B-C50C-407E-A947-70E740481C1C}">
                <a14:useLocalDpi xmlns:a14="http://schemas.microsoft.com/office/drawing/2010/main" val="0"/>
              </a:ext>
            </a:extLst>
          </a:blip>
          <a:srcRect r="13620" b="49170"/>
          <a:stretch>
            <a:fillRect/>
          </a:stretch>
        </p:blipFill>
        <p:spPr bwMode="auto">
          <a:xfrm>
            <a:off x="5257800" y="4572000"/>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4764087" cy="1362075"/>
          </a:xfrm>
        </p:spPr>
        <p:txBody>
          <a:bodyPr anchor="t">
            <a:noAutofit/>
          </a:bodyPr>
          <a:lstStyle>
            <a:lvl1pPr algn="l">
              <a:defRPr lang="en-US" dirty="0">
                <a:latin typeface="Calibri Light" panose="020F030202020403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476408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11F0BDEA-8357-417C-9B72-C8AB87B8A38D}" type="slidenum">
              <a:rPr lang="en-US"/>
              <a:pPr>
                <a:defRPr/>
              </a:pPr>
              <a:t>‹#›</a:t>
            </a:fld>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1236026"/>
            <a:ext cx="4876800" cy="140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845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33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fld id="{17C433A8-BBC3-491B-ACFB-AB10D5034389}" type="datetimeFigureOut">
              <a:rPr lang="en-US"/>
              <a:pPr>
                <a:defRPr/>
              </a:pPr>
              <a:t>1/4/2018</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8610600" y="6356350"/>
            <a:ext cx="457200" cy="365125"/>
          </a:xfrm>
        </p:spPr>
        <p:txBody>
          <a:bodyPr/>
          <a:lstStyle>
            <a:lvl1pPr>
              <a:defRPr/>
            </a:lvl1pPr>
          </a:lstStyle>
          <a:p>
            <a:pPr>
              <a:defRPr/>
            </a:pPr>
            <a:fld id="{F29934A8-97FD-4EBA-B463-8E1581059913}" type="slidenum">
              <a:rPr lang="en-US"/>
              <a:pPr>
                <a:defRPr/>
              </a:pPr>
              <a:t>‹#›</a:t>
            </a:fld>
            <a:endParaRPr lang="en-US"/>
          </a:p>
        </p:txBody>
      </p:sp>
      <p:pic>
        <p:nvPicPr>
          <p:cNvPr id="12"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245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5257800" cy="1143000"/>
          </a:xfrm>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0AA64D35-FF7D-48C5-864D-23AC4F3207AB}" type="datetimeFigureOut">
              <a:rPr lang="en-US"/>
              <a:pPr>
                <a:defRPr/>
              </a:pPr>
              <a:t>1/4/2018</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229600" y="6356350"/>
            <a:ext cx="457200" cy="365125"/>
          </a:xfrm>
        </p:spPr>
        <p:txBody>
          <a:bodyPr/>
          <a:lstStyle>
            <a:lvl1pPr>
              <a:defRPr/>
            </a:lvl1pPr>
          </a:lstStyle>
          <a:p>
            <a:pPr>
              <a:defRPr/>
            </a:pPr>
            <a:fld id="{C35C0949-1B8F-40F1-96DD-0FD74DFFB552}" type="slidenum">
              <a:rPr lang="en-US"/>
              <a:pPr>
                <a:defRPr/>
              </a:pPr>
              <a:t>‹#›</a:t>
            </a:fld>
            <a:endParaRPr lang="en-US"/>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400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120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8610600" y="6356350"/>
            <a:ext cx="4572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Gotham Book"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3FC0CD3E-9755-45D0-983B-37AC27DC8A77}" type="slidenum">
              <a:rPr lang="en-US" smtClean="0"/>
              <a:pPr fontAlgn="auto">
                <a:spcBef>
                  <a:spcPts val="0"/>
                </a:spcBef>
                <a:spcAft>
                  <a:spcPts val="0"/>
                </a:spcAft>
                <a:defRPr/>
              </a:pPr>
              <a:t>‹#›</a:t>
            </a:fld>
            <a:endParaRPr lang="en-US" smtClean="0"/>
          </a:p>
        </p:txBody>
      </p:sp>
      <p:pic>
        <p:nvPicPr>
          <p:cNvPr id="3" name="Picture 7" descr="C:\Users\cbateman\AppData\Local\Temp\wz0371\Final Logo\circle only\fpntc_circle_only_colo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64706" r="15717"/>
          <a:stretch>
            <a:fillRect/>
          </a:stretch>
        </p:blipFill>
        <p:spPr bwMode="auto">
          <a:xfrm>
            <a:off x="5867400" y="0"/>
            <a:ext cx="3276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1"/>
          <p:cNvSpPr>
            <a:spLocks noGrp="1"/>
          </p:cNvSpPr>
          <p:nvPr>
            <p:ph type="dt" sz="half" idx="10"/>
          </p:nvPr>
        </p:nvSpPr>
        <p:spPr/>
        <p:txBody>
          <a:bodyPr/>
          <a:lstStyle>
            <a:lvl1pPr>
              <a:defRPr/>
            </a:lvl1pPr>
          </a:lstStyle>
          <a:p>
            <a:pPr>
              <a:defRPr/>
            </a:pPr>
            <a:fld id="{1D803252-1640-45FC-A0A6-319C2A609B04}" type="datetimeFigureOut">
              <a:rPr lang="en-US"/>
              <a:pPr>
                <a:defRPr/>
              </a:pPr>
              <a:t>1/4/2018</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pic>
        <p:nvPicPr>
          <p:cNvPr id="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781800" y="6333868"/>
            <a:ext cx="1803400" cy="4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6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FD2AB7-6719-450F-A03C-6C955C75DF76}" type="datetimeFigureOut">
              <a:rPr lang="en-US"/>
              <a:pPr>
                <a:defRPr/>
              </a:pPr>
              <a:t>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5911493-A5B6-46BA-922E-4E533390BF5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rgbClr val="92278F"/>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rgbClr val="92278F"/>
          </a:solidFill>
          <a:latin typeface="Calibri Light" pitchFamily="34" charset="0"/>
        </a:defRPr>
      </a:lvl2pPr>
      <a:lvl3pPr algn="l" rtl="0" eaLnBrk="0" fontAlgn="base" hangingPunct="0">
        <a:spcBef>
          <a:spcPct val="0"/>
        </a:spcBef>
        <a:spcAft>
          <a:spcPct val="0"/>
        </a:spcAft>
        <a:defRPr sz="4000" b="1">
          <a:solidFill>
            <a:srgbClr val="92278F"/>
          </a:solidFill>
          <a:latin typeface="Calibri Light" pitchFamily="34" charset="0"/>
        </a:defRPr>
      </a:lvl3pPr>
      <a:lvl4pPr algn="l" rtl="0" eaLnBrk="0" fontAlgn="base" hangingPunct="0">
        <a:spcBef>
          <a:spcPct val="0"/>
        </a:spcBef>
        <a:spcAft>
          <a:spcPct val="0"/>
        </a:spcAft>
        <a:defRPr sz="4000" b="1">
          <a:solidFill>
            <a:srgbClr val="92278F"/>
          </a:solidFill>
          <a:latin typeface="Calibri Light" pitchFamily="34" charset="0"/>
        </a:defRPr>
      </a:lvl4pPr>
      <a:lvl5pPr algn="l" rtl="0" eaLnBrk="0" fontAlgn="base" hangingPunct="0">
        <a:spcBef>
          <a:spcPct val="0"/>
        </a:spcBef>
        <a:spcAft>
          <a:spcPct val="0"/>
        </a:spcAft>
        <a:defRPr sz="4000" b="1">
          <a:solidFill>
            <a:srgbClr val="92278F"/>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2"/>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2"/>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1"/>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2"/>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120A115-3C63-4C6A-B990-8ED181338526}" type="datetimeFigureOut">
              <a:rPr lang="en-US"/>
              <a:pPr>
                <a:defRPr/>
              </a:pPr>
              <a:t>1/4/2018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1D6554-570C-444A-A95F-B23CEDDEDD2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Lst>
  <p:timing>
    <p:tnLst>
      <p:par>
        <p:cTn id="1" dur="indefinite" restart="never" nodeType="tmRoot"/>
      </p:par>
    </p:tnLst>
  </p:timing>
  <p:txStyles>
    <p:titleStyle>
      <a:lvl1pPr algn="l" rtl="0" eaLnBrk="0" fontAlgn="base" hangingPunct="0">
        <a:spcBef>
          <a:spcPct val="0"/>
        </a:spcBef>
        <a:spcAft>
          <a:spcPct val="0"/>
        </a:spcAft>
        <a:defRPr sz="4000" b="1" kern="1200">
          <a:solidFill>
            <a:schemeClr val="accent1"/>
          </a:solidFill>
          <a:latin typeface="Calibri Light" panose="020F0302020204030204" pitchFamily="34" charset="0"/>
          <a:ea typeface="+mj-ea"/>
          <a:cs typeface="+mj-cs"/>
        </a:defRPr>
      </a:lvl1pPr>
      <a:lvl2pPr algn="l" rtl="0" eaLnBrk="0" fontAlgn="base" hangingPunct="0">
        <a:spcBef>
          <a:spcPct val="0"/>
        </a:spcBef>
        <a:spcAft>
          <a:spcPct val="0"/>
        </a:spcAft>
        <a:defRPr sz="4000" b="1">
          <a:solidFill>
            <a:schemeClr val="accent1"/>
          </a:solidFill>
          <a:latin typeface="Calibri Light" pitchFamily="34" charset="0"/>
        </a:defRPr>
      </a:lvl2pPr>
      <a:lvl3pPr algn="l" rtl="0" eaLnBrk="0" fontAlgn="base" hangingPunct="0">
        <a:spcBef>
          <a:spcPct val="0"/>
        </a:spcBef>
        <a:spcAft>
          <a:spcPct val="0"/>
        </a:spcAft>
        <a:defRPr sz="4000" b="1">
          <a:solidFill>
            <a:schemeClr val="accent1"/>
          </a:solidFill>
          <a:latin typeface="Calibri Light" pitchFamily="34" charset="0"/>
        </a:defRPr>
      </a:lvl3pPr>
      <a:lvl4pPr algn="l" rtl="0" eaLnBrk="0" fontAlgn="base" hangingPunct="0">
        <a:spcBef>
          <a:spcPct val="0"/>
        </a:spcBef>
        <a:spcAft>
          <a:spcPct val="0"/>
        </a:spcAft>
        <a:defRPr sz="4000" b="1">
          <a:solidFill>
            <a:schemeClr val="accent1"/>
          </a:solidFill>
          <a:latin typeface="Calibri Light" pitchFamily="34" charset="0"/>
        </a:defRPr>
      </a:lvl4pPr>
      <a:lvl5pPr algn="l" rtl="0" eaLnBrk="0" fontAlgn="base" hangingPunct="0">
        <a:spcBef>
          <a:spcPct val="0"/>
        </a:spcBef>
        <a:spcAft>
          <a:spcPct val="0"/>
        </a:spcAft>
        <a:defRPr sz="4000" b="1">
          <a:solidFill>
            <a:schemeClr val="accent1"/>
          </a:solidFill>
          <a:latin typeface="Calibri Light" pitchFamily="34" charset="0"/>
        </a:defRPr>
      </a:lvl5pPr>
      <a:lvl6pPr marL="457200" algn="l" rtl="0" fontAlgn="base">
        <a:spcBef>
          <a:spcPct val="0"/>
        </a:spcBef>
        <a:spcAft>
          <a:spcPct val="0"/>
        </a:spcAft>
        <a:defRPr sz="4000">
          <a:solidFill>
            <a:srgbClr val="92278F"/>
          </a:solidFill>
          <a:latin typeface="Gotham Bold" pitchFamily="50" charset="0"/>
        </a:defRPr>
      </a:lvl6pPr>
      <a:lvl7pPr marL="914400" algn="l" rtl="0" fontAlgn="base">
        <a:spcBef>
          <a:spcPct val="0"/>
        </a:spcBef>
        <a:spcAft>
          <a:spcPct val="0"/>
        </a:spcAft>
        <a:defRPr sz="4000">
          <a:solidFill>
            <a:srgbClr val="92278F"/>
          </a:solidFill>
          <a:latin typeface="Gotham Bold" pitchFamily="50" charset="0"/>
        </a:defRPr>
      </a:lvl7pPr>
      <a:lvl8pPr marL="1371600" algn="l" rtl="0" fontAlgn="base">
        <a:spcBef>
          <a:spcPct val="0"/>
        </a:spcBef>
        <a:spcAft>
          <a:spcPct val="0"/>
        </a:spcAft>
        <a:defRPr sz="4000">
          <a:solidFill>
            <a:srgbClr val="92278F"/>
          </a:solidFill>
          <a:latin typeface="Gotham Bold" pitchFamily="50" charset="0"/>
        </a:defRPr>
      </a:lvl8pPr>
      <a:lvl9pPr marL="1828800" algn="l" rtl="0" fontAlgn="base">
        <a:spcBef>
          <a:spcPct val="0"/>
        </a:spcBef>
        <a:spcAft>
          <a:spcPct val="0"/>
        </a:spcAft>
        <a:defRPr sz="4000">
          <a:solidFill>
            <a:srgbClr val="92278F"/>
          </a:solidFill>
          <a:latin typeface="Gotham Bold" pitchFamily="50"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alibri Light" panose="020F0302020204030204" pitchFamily="34"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8DC63F"/>
          </a:solidFill>
          <a:latin typeface="Calibri Light" panose="020F0302020204030204" pitchFamily="34"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alibri Light" panose="020F0302020204030204"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accent2"/>
          </a:solidFill>
          <a:latin typeface="Calibri Light" panose="020F0302020204030204" pitchFamily="34"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alibri Light" panose="020F03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nnfinnconsulting.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http://www.annfinnconsulting.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annfinnconsulting.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fpntc.org/training-and-resources/coding-in-the-reproductive-healthcare-environment-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fpntc.org/training-packages/cod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fpntc.org/resources/contraceptive-access-change-packag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ctcfp.org/billing-and-coding-pocket-card/"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www.upstream.org/partner-resources/administrative-tools/" TargetMode="External"/><Relationship Id="rId5" Type="http://schemas.openxmlformats.org/officeDocument/2006/relationships/hyperlink" Target="http://larcprogram.ucsf.edu/"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hyperlink" Target="https://www.confidentialandcovered.com/file/ConfidentialandCovered_Staff-Workflow.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fpntc.org/resources/340b-drug-pricing-program-frequently-asked-question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fpntc@jsi.com"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130425"/>
            <a:ext cx="7772400" cy="1679575"/>
          </a:xfrm>
        </p:spPr>
        <p:txBody>
          <a:bodyPr/>
          <a:lstStyle/>
          <a:p>
            <a:r>
              <a:rPr lang="en-US" altLang="en-US" dirty="0" smtClean="0"/>
              <a:t>Utilize Diverse Payment Options </a:t>
            </a:r>
            <a:br>
              <a:rPr lang="en-US" altLang="en-US" dirty="0" smtClean="0"/>
            </a:br>
            <a:r>
              <a:rPr lang="en-US" altLang="en-US" dirty="0" smtClean="0"/>
              <a:t>to Reduce Cost as a Barrier for </a:t>
            </a:r>
            <a:br>
              <a:rPr lang="en-US" altLang="en-US" dirty="0" smtClean="0"/>
            </a:br>
            <a:r>
              <a:rPr lang="en-US" altLang="en-US" dirty="0" smtClean="0"/>
              <a:t>the Facility and the Patient</a:t>
            </a:r>
          </a:p>
        </p:txBody>
      </p:sp>
      <p:sp>
        <p:nvSpPr>
          <p:cNvPr id="6" name="Subtitle 5"/>
          <p:cNvSpPr>
            <a:spLocks noGrp="1"/>
          </p:cNvSpPr>
          <p:nvPr>
            <p:ph type="subTitle" idx="1"/>
          </p:nvPr>
        </p:nvSpPr>
        <p:spPr>
          <a:xfrm>
            <a:off x="1371600" y="3962400"/>
            <a:ext cx="6400800" cy="1676400"/>
          </a:xfrm>
        </p:spPr>
        <p:txBody>
          <a:bodyPr/>
          <a:lstStyle/>
          <a:p>
            <a:r>
              <a:rPr lang="en-US" altLang="en-US" sz="2800" i="1" dirty="0" smtClean="0"/>
              <a:t>Contraceptive Access Change Package </a:t>
            </a:r>
          </a:p>
          <a:p>
            <a:r>
              <a:rPr lang="en-US" altLang="en-US" sz="2800" i="1" dirty="0" smtClean="0"/>
              <a:t>Best Practice 4</a:t>
            </a:r>
            <a:endParaRPr lang="en-US" sz="2800" dirty="0"/>
          </a:p>
        </p:txBody>
      </p:sp>
      <p:sp>
        <p:nvSpPr>
          <p:cNvPr id="5" name="Rectangle 4"/>
          <p:cNvSpPr/>
          <p:nvPr/>
        </p:nvSpPr>
        <p:spPr>
          <a:xfrm>
            <a:off x="152400" y="6367046"/>
            <a:ext cx="2724657" cy="338554"/>
          </a:xfrm>
          <a:prstGeom prst="rect">
            <a:avLst/>
          </a:prstGeom>
        </p:spPr>
        <p:txBody>
          <a:bodyPr wrap="none">
            <a:spAutoFit/>
          </a:bodyPr>
          <a:lstStyle/>
          <a:p>
            <a:pPr eaLnBrk="1" fontAlgn="auto" hangingPunct="1">
              <a:spcAft>
                <a:spcPts val="0"/>
              </a:spcAft>
              <a:buFont typeface="Arial" pitchFamily="34" charset="0"/>
              <a:buNone/>
              <a:defRPr/>
            </a:pPr>
            <a:r>
              <a:rPr lang="en-US" sz="1600" dirty="0">
                <a:solidFill>
                  <a:schemeClr val="tx2"/>
                </a:solidFill>
                <a:latin typeface="Calibri Light" panose="020F0302020204030204" pitchFamily="34" charset="0"/>
              </a:rPr>
              <a:t>Last Reviewed </a:t>
            </a:r>
            <a:r>
              <a:rPr lang="en-US" sz="1600" dirty="0" smtClean="0">
                <a:solidFill>
                  <a:schemeClr val="tx2"/>
                </a:solidFill>
                <a:latin typeface="Calibri Light" panose="020F0302020204030204" pitchFamily="34" charset="0"/>
              </a:rPr>
              <a:t>November 2017</a:t>
            </a:r>
            <a:endParaRPr lang="en-US" sz="1600" dirty="0">
              <a:solidFill>
                <a:schemeClr val="tx2"/>
              </a:solidFill>
              <a:latin typeface="Calibri Light" panose="020F0302020204030204" pitchFamily="34" charset="0"/>
            </a:endParaRPr>
          </a:p>
        </p:txBody>
      </p:sp>
      <p:sp>
        <p:nvSpPr>
          <p:cNvPr id="2" name="Slide Number Placeholder 1"/>
          <p:cNvSpPr>
            <a:spLocks noGrp="1"/>
          </p:cNvSpPr>
          <p:nvPr>
            <p:ph type="sldNum" sz="quarter" idx="12"/>
          </p:nvPr>
        </p:nvSpPr>
        <p:spPr/>
        <p:txBody>
          <a:bodyPr/>
          <a:lstStyle/>
          <a:p>
            <a:fld id="{8D8347DA-B891-402B-9574-2ED72B0626F2}" type="slidenum">
              <a:rPr lang="en-US" smtClean="0"/>
              <a:pPr/>
              <a:t>1</a:t>
            </a:fld>
            <a:endParaRPr lang="en-US" dirty="0"/>
          </a:p>
        </p:txBody>
      </p:sp>
    </p:spTree>
    <p:extLst>
      <p:ext uri="{BB962C8B-B14F-4D97-AF65-F5344CB8AC3E}">
        <p14:creationId xmlns:p14="http://schemas.microsoft.com/office/powerpoint/2010/main" val="3420979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Obtain Third-Party Reimbursement</a:t>
            </a:r>
            <a:endParaRPr lang="en-US" dirty="0"/>
          </a:p>
        </p:txBody>
      </p:sp>
      <p:sp>
        <p:nvSpPr>
          <p:cNvPr id="3" name="Content Placeholder 2"/>
          <p:cNvSpPr>
            <a:spLocks noGrp="1"/>
          </p:cNvSpPr>
          <p:nvPr>
            <p:ph idx="1"/>
          </p:nvPr>
        </p:nvSpPr>
        <p:spPr/>
        <p:txBody>
          <a:bodyPr/>
          <a:lstStyle/>
          <a:p>
            <a:pPr marL="0" indent="0">
              <a:buNone/>
            </a:pPr>
            <a:r>
              <a:rPr lang="en-US" dirty="0" smtClean="0"/>
              <a:t>2. Obtain third-party reimbursement</a:t>
            </a:r>
          </a:p>
          <a:p>
            <a:pPr lvl="1"/>
            <a:r>
              <a:rPr lang="en-US" dirty="0">
                <a:solidFill>
                  <a:schemeClr val="accent6"/>
                </a:solidFill>
              </a:rPr>
              <a:t>Provide insurance screening and </a:t>
            </a:r>
            <a:r>
              <a:rPr lang="en-US" dirty="0" smtClean="0">
                <a:solidFill>
                  <a:schemeClr val="accent6"/>
                </a:solidFill>
              </a:rPr>
              <a:t>application</a:t>
            </a:r>
          </a:p>
          <a:p>
            <a:pPr lvl="1"/>
            <a:r>
              <a:rPr lang="en-US" dirty="0" smtClean="0">
                <a:solidFill>
                  <a:schemeClr val="accent6"/>
                </a:solidFill>
              </a:rPr>
              <a:t>Optimize </a:t>
            </a:r>
            <a:r>
              <a:rPr lang="en-US" dirty="0">
                <a:solidFill>
                  <a:schemeClr val="accent6"/>
                </a:solidFill>
              </a:rPr>
              <a:t>billing &amp; coding, especially for </a:t>
            </a:r>
            <a:r>
              <a:rPr lang="en-US" dirty="0" smtClean="0">
                <a:solidFill>
                  <a:schemeClr val="accent6"/>
                </a:solidFill>
              </a:rPr>
              <a:t>LARC</a:t>
            </a:r>
          </a:p>
          <a:p>
            <a:pPr marL="0" indent="0">
              <a:buNone/>
            </a:pPr>
            <a:endParaRPr lang="en-US" dirty="0" smtClean="0"/>
          </a:p>
          <a:p>
            <a:pPr marL="0" indent="0">
              <a:buNone/>
            </a:pPr>
            <a:r>
              <a:rPr lang="en-US" dirty="0" smtClean="0"/>
              <a:t>3. Optimize revenue cycle management and patient fee collection protocols</a:t>
            </a:r>
            <a:endParaRPr lang="en-US" dirty="0"/>
          </a:p>
          <a:p>
            <a:pPr lvl="1"/>
            <a:r>
              <a:rPr lang="en-US" dirty="0" smtClean="0">
                <a:solidFill>
                  <a:schemeClr val="accent6"/>
                </a:solidFill>
              </a:rPr>
              <a:t>Reduce cost as a barrier</a:t>
            </a:r>
          </a:p>
        </p:txBody>
      </p:sp>
      <p:sp>
        <p:nvSpPr>
          <p:cNvPr id="4" name="Slide Number Placeholder 3"/>
          <p:cNvSpPr>
            <a:spLocks noGrp="1"/>
          </p:cNvSpPr>
          <p:nvPr>
            <p:ph type="sldNum" sz="quarter" idx="10"/>
          </p:nvPr>
        </p:nvSpPr>
        <p:spPr>
          <a:xfrm>
            <a:off x="8610600" y="6356350"/>
            <a:ext cx="457200" cy="365125"/>
          </a:xfrm>
        </p:spPr>
        <p:txBody>
          <a:bodyPr/>
          <a:lstStyle/>
          <a:p>
            <a:pPr>
              <a:defRPr/>
            </a:pPr>
            <a:fld id="{7AE38899-F514-477B-80EA-08AA1E7A908E}" type="slidenum">
              <a:rPr lang="en-US" smtClean="0"/>
              <a:pPr>
                <a:defRPr/>
              </a:pPr>
              <a:t>10</a:t>
            </a:fld>
            <a:endParaRPr lang="en-US" dirty="0"/>
          </a:p>
        </p:txBody>
      </p:sp>
    </p:spTree>
    <p:extLst>
      <p:ext uri="{BB962C8B-B14F-4D97-AF65-F5344CB8AC3E}">
        <p14:creationId xmlns:p14="http://schemas.microsoft.com/office/powerpoint/2010/main" val="225611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1020762"/>
          </a:xfrm>
        </p:spPr>
        <p:txBody>
          <a:bodyPr/>
          <a:lstStyle/>
          <a:p>
            <a:r>
              <a:rPr lang="en-US" dirty="0" smtClean="0"/>
              <a:t>Meet Amy!</a:t>
            </a:r>
            <a:endParaRPr lang="en-US" dirty="0"/>
          </a:p>
        </p:txBody>
      </p:sp>
      <p:sp>
        <p:nvSpPr>
          <p:cNvPr id="3" name="Content Placeholder 2"/>
          <p:cNvSpPr>
            <a:spLocks noGrp="1"/>
          </p:cNvSpPr>
          <p:nvPr>
            <p:ph idx="1"/>
          </p:nvPr>
        </p:nvSpPr>
        <p:spPr/>
        <p:txBody>
          <a:bodyPr/>
          <a:lstStyle/>
          <a:p>
            <a:r>
              <a:rPr lang="en-US" dirty="0" smtClean="0"/>
              <a:t>18 years old</a:t>
            </a:r>
          </a:p>
          <a:p>
            <a:r>
              <a:rPr lang="en-US" dirty="0" smtClean="0"/>
              <a:t>Looking for contraception, initially not sure what method she wants </a:t>
            </a:r>
          </a:p>
          <a:p>
            <a:r>
              <a:rPr lang="en-US" dirty="0" smtClean="0"/>
              <a:t>Decides on a hormonal IUD during the visit</a:t>
            </a:r>
          </a:p>
          <a:p>
            <a:r>
              <a:rPr lang="en-US" dirty="0" smtClean="0"/>
              <a:t>On her parents’ insurance plan</a:t>
            </a:r>
            <a:endParaRPr lang="en-US" dirty="0"/>
          </a:p>
        </p:txBody>
      </p:sp>
      <p:pic>
        <p:nvPicPr>
          <p:cNvPr id="5" name="Picture 4" title="Amy"/>
          <p:cNvPicPr>
            <a:picLocks noChangeAspect="1"/>
          </p:cNvPicPr>
          <p:nvPr/>
        </p:nvPicPr>
        <p:blipFill rotWithShape="1">
          <a:blip r:embed="rId3" cstate="print">
            <a:extLst>
              <a:ext uri="{28A0092B-C50C-407E-A947-70E740481C1C}">
                <a14:useLocalDpi xmlns:a14="http://schemas.microsoft.com/office/drawing/2010/main" val="0"/>
              </a:ext>
            </a:extLst>
          </a:blip>
          <a:srcRect l="30103" t="6668" r="39638" b="55414"/>
          <a:stretch/>
        </p:blipFill>
        <p:spPr>
          <a:xfrm>
            <a:off x="216568" y="1295400"/>
            <a:ext cx="3664443" cy="4592053"/>
          </a:xfrm>
          <a:prstGeom prst="ellipse">
            <a:avLst/>
          </a:prstGeom>
        </p:spPr>
      </p:pic>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11</a:t>
            </a:fld>
            <a:endParaRPr lang="en-US"/>
          </a:p>
        </p:txBody>
      </p:sp>
    </p:spTree>
    <p:extLst>
      <p:ext uri="{BB962C8B-B14F-4D97-AF65-F5344CB8AC3E}">
        <p14:creationId xmlns:p14="http://schemas.microsoft.com/office/powerpoint/2010/main" val="3123672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Billing &amp; Reimbursement: Challenges</a:t>
            </a:r>
            <a:endParaRPr lang="en-US" dirty="0"/>
          </a:p>
        </p:txBody>
      </p:sp>
      <p:sp>
        <p:nvSpPr>
          <p:cNvPr id="5" name="Content Placeholder 4"/>
          <p:cNvSpPr>
            <a:spLocks noGrp="1"/>
          </p:cNvSpPr>
          <p:nvPr>
            <p:ph idx="1"/>
          </p:nvPr>
        </p:nvSpPr>
        <p:spPr/>
        <p:txBody>
          <a:bodyPr anchor="t"/>
          <a:lstStyle/>
          <a:p>
            <a:r>
              <a:rPr lang="en-US" dirty="0" smtClean="0"/>
              <a:t>Don’t leave money on the table!</a:t>
            </a:r>
          </a:p>
          <a:p>
            <a:pPr lvl="1"/>
            <a:r>
              <a:rPr lang="en-US" sz="3200" dirty="0" smtClean="0">
                <a:solidFill>
                  <a:schemeClr val="accent6"/>
                </a:solidFill>
              </a:rPr>
              <a:t>Amy may be totally comfortable using her parents insurance</a:t>
            </a:r>
          </a:p>
          <a:p>
            <a:pPr lvl="1"/>
            <a:r>
              <a:rPr lang="en-US" sz="3200" dirty="0" smtClean="0">
                <a:solidFill>
                  <a:schemeClr val="accent6"/>
                </a:solidFill>
              </a:rPr>
              <a:t>Most Medicaid programs do not send an explanation of benefits (EOB)</a:t>
            </a:r>
          </a:p>
          <a:p>
            <a:r>
              <a:rPr lang="en-US" dirty="0"/>
              <a:t>Let’s assume Amy is okay with billing her parents’ insurance</a:t>
            </a:r>
          </a:p>
          <a:p>
            <a:pPr lvl="1"/>
            <a:endParaRPr lang="en-US" sz="3600" dirty="0" smtClean="0"/>
          </a:p>
        </p:txBody>
      </p:sp>
      <p:sp>
        <p:nvSpPr>
          <p:cNvPr id="4" name="Slide Number Placeholder 3"/>
          <p:cNvSpPr>
            <a:spLocks noGrp="1"/>
          </p:cNvSpPr>
          <p:nvPr>
            <p:ph type="sldNum" sz="quarter" idx="10"/>
          </p:nvPr>
        </p:nvSpPr>
        <p:spPr/>
        <p:txBody>
          <a:bodyPr/>
          <a:lstStyle/>
          <a:p>
            <a:fld id="{7AE38899-F514-477B-80EA-08AA1E7A908E}" type="slidenum">
              <a:rPr lang="en-US" smtClean="0"/>
              <a:pPr/>
              <a:t>12</a:t>
            </a:fld>
            <a:endParaRPr lang="en-US"/>
          </a:p>
        </p:txBody>
      </p:sp>
    </p:spTree>
    <p:extLst>
      <p:ext uri="{BB962C8B-B14F-4D97-AF65-F5344CB8AC3E}">
        <p14:creationId xmlns:p14="http://schemas.microsoft.com/office/powerpoint/2010/main" val="3745492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1143000"/>
          </a:xfrm>
        </p:spPr>
        <p:txBody>
          <a:bodyPr/>
          <a:lstStyle/>
          <a:p>
            <a:r>
              <a:rPr lang="en-US" dirty="0" smtClean="0"/>
              <a:t>Billing &amp; Reimbursement: Strategies for QA</a:t>
            </a:r>
            <a:endParaRPr lang="en-US" dirty="0"/>
          </a:p>
        </p:txBody>
      </p:sp>
      <p:sp>
        <p:nvSpPr>
          <p:cNvPr id="5" name="Content Placeholder 4"/>
          <p:cNvSpPr>
            <a:spLocks noGrp="1"/>
          </p:cNvSpPr>
          <p:nvPr>
            <p:ph sz="half" idx="1"/>
          </p:nvPr>
        </p:nvSpPr>
        <p:spPr/>
        <p:txBody>
          <a:bodyPr/>
          <a:lstStyle/>
          <a:p>
            <a:pPr marL="0" indent="0">
              <a:buNone/>
            </a:pPr>
            <a:r>
              <a:rPr lang="en-US" sz="3200" b="1" u="sng" dirty="0" smtClean="0"/>
              <a:t>Billing</a:t>
            </a:r>
          </a:p>
          <a:p>
            <a:pPr lvl="1"/>
            <a:r>
              <a:rPr lang="en-US" sz="2800" dirty="0" smtClean="0">
                <a:solidFill>
                  <a:schemeClr val="accent6"/>
                </a:solidFill>
              </a:rPr>
              <a:t>Monitor </a:t>
            </a:r>
            <a:r>
              <a:rPr lang="en-US" sz="2800" dirty="0">
                <a:solidFill>
                  <a:schemeClr val="accent6"/>
                </a:solidFill>
              </a:rPr>
              <a:t>known performance </a:t>
            </a:r>
            <a:r>
              <a:rPr lang="en-US" sz="2800" dirty="0" smtClean="0">
                <a:solidFill>
                  <a:schemeClr val="accent6"/>
                </a:solidFill>
              </a:rPr>
              <a:t>measures/QA </a:t>
            </a:r>
            <a:r>
              <a:rPr lang="en-US" sz="2800" dirty="0">
                <a:solidFill>
                  <a:schemeClr val="accent6"/>
                </a:solidFill>
              </a:rPr>
              <a:t>systems (e.g., denial rate, collection rate)</a:t>
            </a:r>
          </a:p>
          <a:p>
            <a:pPr lvl="1"/>
            <a:r>
              <a:rPr lang="en-US" sz="2800" dirty="0">
                <a:solidFill>
                  <a:schemeClr val="accent6"/>
                </a:solidFill>
              </a:rPr>
              <a:t>Build provider capacity: training, </a:t>
            </a:r>
            <a:r>
              <a:rPr lang="en-US" sz="2800" dirty="0" smtClean="0">
                <a:solidFill>
                  <a:schemeClr val="accent6"/>
                </a:solidFill>
              </a:rPr>
              <a:t>superbill, drop-down menu, cheat sheets</a:t>
            </a:r>
            <a:endParaRPr lang="en-US" sz="2800" dirty="0">
              <a:solidFill>
                <a:schemeClr val="accent6"/>
              </a:solidFill>
            </a:endParaRPr>
          </a:p>
        </p:txBody>
      </p:sp>
      <p:sp>
        <p:nvSpPr>
          <p:cNvPr id="3" name="Content Placeholder 2"/>
          <p:cNvSpPr>
            <a:spLocks noGrp="1"/>
          </p:cNvSpPr>
          <p:nvPr>
            <p:ph sz="half" idx="2"/>
          </p:nvPr>
        </p:nvSpPr>
        <p:spPr/>
        <p:txBody>
          <a:bodyPr/>
          <a:lstStyle/>
          <a:p>
            <a:pPr marL="0" indent="0">
              <a:buNone/>
            </a:pPr>
            <a:r>
              <a:rPr lang="en-US" sz="3200" b="1" u="sng" dirty="0"/>
              <a:t>Reimbursement</a:t>
            </a:r>
          </a:p>
          <a:p>
            <a:pPr lvl="1"/>
            <a:r>
              <a:rPr lang="en-US" sz="2800" dirty="0">
                <a:solidFill>
                  <a:schemeClr val="accent6"/>
                </a:solidFill>
              </a:rPr>
              <a:t>Track reimbursement per device</a:t>
            </a:r>
          </a:p>
          <a:p>
            <a:pPr lvl="1"/>
            <a:r>
              <a:rPr lang="en-US" sz="2800" dirty="0">
                <a:solidFill>
                  <a:schemeClr val="accent6"/>
                </a:solidFill>
              </a:rPr>
              <a:t>Track reimbursement by </a:t>
            </a:r>
            <a:r>
              <a:rPr lang="en-US" sz="2800" dirty="0" smtClean="0">
                <a:solidFill>
                  <a:schemeClr val="accent6"/>
                </a:solidFill>
              </a:rPr>
              <a:t>plan </a:t>
            </a:r>
            <a:r>
              <a:rPr lang="en-US" sz="2800" dirty="0">
                <a:solidFill>
                  <a:schemeClr val="accent6"/>
                </a:solidFill>
              </a:rPr>
              <a:t>to reduce need for benefits verification</a:t>
            </a:r>
          </a:p>
          <a:p>
            <a:pPr lvl="1"/>
            <a:r>
              <a:rPr lang="en-US" sz="2800" dirty="0" smtClean="0">
                <a:solidFill>
                  <a:schemeClr val="accent6"/>
                </a:solidFill>
              </a:rPr>
              <a:t>Work </a:t>
            </a:r>
            <a:r>
              <a:rPr lang="en-US" sz="2800" dirty="0">
                <a:solidFill>
                  <a:schemeClr val="accent6"/>
                </a:solidFill>
              </a:rPr>
              <a:t>your </a:t>
            </a:r>
            <a:r>
              <a:rPr lang="en-US" sz="2800" dirty="0" smtClean="0">
                <a:solidFill>
                  <a:schemeClr val="accent6"/>
                </a:solidFill>
              </a:rPr>
              <a:t>denials, feedback loop</a:t>
            </a:r>
            <a:endParaRPr lang="en-US" sz="2800" dirty="0">
              <a:solidFill>
                <a:schemeClr val="accent6"/>
              </a:solidFill>
            </a:endParaRPr>
          </a:p>
        </p:txBody>
      </p:sp>
      <p:sp>
        <p:nvSpPr>
          <p:cNvPr id="4" name="Slide Number Placeholder 3"/>
          <p:cNvSpPr>
            <a:spLocks noGrp="1"/>
          </p:cNvSpPr>
          <p:nvPr>
            <p:ph type="sldNum" sz="quarter" idx="12"/>
          </p:nvPr>
        </p:nvSpPr>
        <p:spPr/>
        <p:txBody>
          <a:bodyPr/>
          <a:lstStyle/>
          <a:p>
            <a:pPr>
              <a:defRPr/>
            </a:pPr>
            <a:fld id="{7AE38899-F514-477B-80EA-08AA1E7A908E}" type="slidenum">
              <a:rPr lang="en-US" smtClean="0"/>
              <a:pPr>
                <a:defRPr/>
              </a:pPr>
              <a:t>13</a:t>
            </a:fld>
            <a:endParaRPr lang="en-US"/>
          </a:p>
        </p:txBody>
      </p:sp>
    </p:spTree>
    <p:extLst>
      <p:ext uri="{BB962C8B-B14F-4D97-AF65-F5344CB8AC3E}">
        <p14:creationId xmlns:p14="http://schemas.microsoft.com/office/powerpoint/2010/main" val="2169668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257800" cy="1143000"/>
          </a:xfrm>
        </p:spPr>
        <p:txBody>
          <a:bodyPr/>
          <a:lstStyle/>
          <a:p>
            <a:r>
              <a:rPr lang="en-US" dirty="0" smtClean="0"/>
              <a:t>Billing </a:t>
            </a:r>
            <a:r>
              <a:rPr lang="en-US" dirty="0"/>
              <a:t>&amp; </a:t>
            </a:r>
            <a:r>
              <a:rPr lang="en-US" dirty="0" smtClean="0"/>
              <a:t>Reimbursement for Same-Visit LARC </a:t>
            </a:r>
            <a:endParaRPr lang="en-US" dirty="0"/>
          </a:p>
        </p:txBody>
      </p:sp>
      <p:sp>
        <p:nvSpPr>
          <p:cNvPr id="5" name="Content Placeholder 4"/>
          <p:cNvSpPr>
            <a:spLocks noGrp="1"/>
          </p:cNvSpPr>
          <p:nvPr>
            <p:ph idx="1"/>
          </p:nvPr>
        </p:nvSpPr>
        <p:spPr/>
        <p:txBody>
          <a:bodyPr/>
          <a:lstStyle/>
          <a:p>
            <a:pPr>
              <a:spcAft>
                <a:spcPts val="1200"/>
              </a:spcAft>
            </a:pPr>
            <a:r>
              <a:rPr lang="en-US" dirty="0" smtClean="0"/>
              <a:t>Use the correct modifier</a:t>
            </a:r>
            <a:endParaRPr lang="en-US" dirty="0"/>
          </a:p>
          <a:p>
            <a:pPr>
              <a:spcAft>
                <a:spcPts val="1200"/>
              </a:spcAft>
            </a:pPr>
            <a:r>
              <a:rPr lang="en-US" dirty="0" smtClean="0"/>
              <a:t>Track </a:t>
            </a:r>
            <a:r>
              <a:rPr lang="en-US" dirty="0"/>
              <a:t>which insurance companies cover methods to reduce staff burden and avoid delay due to need for insurance </a:t>
            </a:r>
            <a:r>
              <a:rPr lang="en-US" dirty="0" smtClean="0"/>
              <a:t>verification</a:t>
            </a:r>
            <a:endParaRPr lang="en-US" dirty="0"/>
          </a:p>
        </p:txBody>
      </p:sp>
      <p:sp>
        <p:nvSpPr>
          <p:cNvPr id="4" name="Slide Number Placeholder 3"/>
          <p:cNvSpPr>
            <a:spLocks noGrp="1"/>
          </p:cNvSpPr>
          <p:nvPr>
            <p:ph type="sldNum" sz="quarter" idx="10"/>
          </p:nvPr>
        </p:nvSpPr>
        <p:spPr/>
        <p:txBody>
          <a:bodyPr/>
          <a:lstStyle/>
          <a:p>
            <a:fld id="{7AE38899-F514-477B-80EA-08AA1E7A908E}" type="slidenum">
              <a:rPr lang="en-US" smtClean="0"/>
              <a:pPr/>
              <a:t>14</a:t>
            </a:fld>
            <a:endParaRPr lang="en-US"/>
          </a:p>
        </p:txBody>
      </p:sp>
    </p:spTree>
    <p:extLst>
      <p:ext uri="{BB962C8B-B14F-4D97-AF65-F5344CB8AC3E}">
        <p14:creationId xmlns:p14="http://schemas.microsoft.com/office/powerpoint/2010/main" val="4156835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Sample Device Tracking</a:t>
            </a:r>
            <a:endParaRPr lang="en-US" dirty="0"/>
          </a:p>
        </p:txBody>
      </p:sp>
      <p:sp>
        <p:nvSpPr>
          <p:cNvPr id="7" name="Date Placeholder 7"/>
          <p:cNvSpPr txBox="1">
            <a:spLocks/>
          </p:cNvSpPr>
          <p:nvPr/>
        </p:nvSpPr>
        <p:spPr>
          <a:xfrm>
            <a:off x="0" y="6400800"/>
            <a:ext cx="6705600" cy="457200"/>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en-US" sz="1600" dirty="0" smtClean="0">
                <a:solidFill>
                  <a:schemeClr val="tx2"/>
                </a:solidFill>
                <a:latin typeface="Calibri Light" panose="020F0302020204030204" pitchFamily="34" charset="0"/>
              </a:rPr>
              <a:t>Ann Finn </a:t>
            </a:r>
            <a:r>
              <a:rPr lang="en-US" sz="1600" dirty="0" smtClean="0">
                <a:solidFill>
                  <a:schemeClr val="tx2"/>
                </a:solidFill>
                <a:latin typeface="Calibri Light" panose="020F0302020204030204" pitchFamily="34" charset="0"/>
              </a:rPr>
              <a:t>Consulting, LLC </a:t>
            </a:r>
            <a:r>
              <a:rPr lang="en-US" sz="1600" dirty="0" smtClean="0">
                <a:solidFill>
                  <a:schemeClr val="tx2"/>
                </a:solidFill>
                <a:latin typeface="Calibri Light" panose="020F0302020204030204" pitchFamily="34" charset="0"/>
              </a:rPr>
              <a:t>(</a:t>
            </a:r>
            <a:r>
              <a:rPr lang="en-US" sz="1600" dirty="0" smtClean="0">
                <a:solidFill>
                  <a:schemeClr val="tx2"/>
                </a:solidFill>
                <a:latin typeface="Calibri Light" panose="020F0302020204030204" pitchFamily="34" charset="0"/>
                <a:hlinkClick r:id="rId3"/>
              </a:rPr>
              <a:t>www.annfinnconsulting.com</a:t>
            </a:r>
            <a:r>
              <a:rPr lang="en-US" sz="1600" dirty="0" smtClean="0">
                <a:solidFill>
                  <a:schemeClr val="tx2"/>
                </a:solidFill>
                <a:latin typeface="Calibri Light" panose="020F0302020204030204" pitchFamily="34" charset="0"/>
              </a:rPr>
              <a:t>) </a:t>
            </a:r>
          </a:p>
        </p:txBody>
      </p:sp>
      <p:sp>
        <p:nvSpPr>
          <p:cNvPr id="5" name="Slide Number Placeholder 4"/>
          <p:cNvSpPr>
            <a:spLocks noGrp="1"/>
          </p:cNvSpPr>
          <p:nvPr>
            <p:ph type="sldNum" sz="quarter" idx="10"/>
          </p:nvPr>
        </p:nvSpPr>
        <p:spPr/>
        <p:txBody>
          <a:bodyPr/>
          <a:lstStyle/>
          <a:p>
            <a:pPr>
              <a:defRPr/>
            </a:pPr>
            <a:fld id="{5E4A742A-4533-4793-A91E-A62B2C17143E}" type="slidenum">
              <a:rPr lang="en-US" smtClean="0"/>
              <a:pPr>
                <a:defRPr/>
              </a:pPr>
              <a:t>15</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93" y="1752600"/>
            <a:ext cx="8359844"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434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Common Modifiers </a:t>
            </a:r>
            <a:br>
              <a:rPr lang="en-US" dirty="0" smtClean="0"/>
            </a:br>
            <a:r>
              <a:rPr lang="en-US" dirty="0"/>
              <a:t>f</a:t>
            </a:r>
            <a:r>
              <a:rPr lang="en-US" dirty="0" smtClean="0"/>
              <a:t>or LARC</a:t>
            </a:r>
            <a:endParaRPr lang="en-US" dirty="0"/>
          </a:p>
        </p:txBody>
      </p:sp>
      <p:graphicFrame>
        <p:nvGraphicFramePr>
          <p:cNvPr id="4" name="Content Placeholder 3" title="Common Modifiers for LARC"/>
          <p:cNvGraphicFramePr>
            <a:graphicFrameLocks noGrp="1"/>
          </p:cNvGraphicFramePr>
          <p:nvPr>
            <p:ph idx="1"/>
            <p:extLst>
              <p:ext uri="{D42A27DB-BD31-4B8C-83A1-F6EECF244321}">
                <p14:modId xmlns:p14="http://schemas.microsoft.com/office/powerpoint/2010/main" val="3111507147"/>
              </p:ext>
            </p:extLst>
          </p:nvPr>
        </p:nvGraphicFramePr>
        <p:xfrm>
          <a:off x="457200" y="1719616"/>
          <a:ext cx="8382000" cy="4376387"/>
        </p:xfrm>
        <a:graphic>
          <a:graphicData uri="http://schemas.openxmlformats.org/drawingml/2006/table">
            <a:tbl>
              <a:tblPr firstRow="1" bandRow="1">
                <a:tableStyleId>{9DCAF9ED-07DC-4A11-8D7F-57B35C25682E}</a:tableStyleId>
              </a:tblPr>
              <a:tblGrid>
                <a:gridCol w="1134533"/>
                <a:gridCol w="7247467"/>
              </a:tblGrid>
              <a:tr h="351389">
                <a:tc>
                  <a:txBody>
                    <a:bodyPr/>
                    <a:lstStyle/>
                    <a:p>
                      <a:pPr algn="ctr"/>
                      <a:r>
                        <a:rPr lang="en-US" sz="1600" dirty="0" smtClean="0">
                          <a:solidFill>
                            <a:schemeClr val="tx1"/>
                          </a:solidFill>
                          <a:latin typeface="Calibri Light" panose="020F0302020204030204" pitchFamily="34" charset="0"/>
                        </a:rPr>
                        <a:t>Modifier</a:t>
                      </a:r>
                      <a:endParaRPr lang="en-US" sz="1600" b="0" dirty="0">
                        <a:solidFill>
                          <a:schemeClr val="tx1"/>
                        </a:solidFill>
                        <a:latin typeface="Calibri Light" panose="020F0302020204030204" pitchFamily="34" charset="0"/>
                      </a:endParaRPr>
                    </a:p>
                  </a:txBody>
                  <a:tcPr marL="94976" marR="94976" marT="45721" marB="45721" anchor="ctr"/>
                </a:tc>
                <a:tc>
                  <a:txBody>
                    <a:bodyPr/>
                    <a:lstStyle/>
                    <a:p>
                      <a:r>
                        <a:rPr lang="en-US" sz="1600" dirty="0" smtClean="0">
                          <a:solidFill>
                            <a:schemeClr val="tx1"/>
                          </a:solidFill>
                          <a:latin typeface="Calibri Light" panose="020F0302020204030204" pitchFamily="34" charset="0"/>
                        </a:rPr>
                        <a:t>Description</a:t>
                      </a:r>
                      <a:endParaRPr lang="en-US" sz="1600" b="0" dirty="0">
                        <a:solidFill>
                          <a:schemeClr val="tx1"/>
                        </a:solidFill>
                        <a:latin typeface="Calibri Light" panose="020F0302020204030204" pitchFamily="34" charset="0"/>
                      </a:endParaRPr>
                    </a:p>
                  </a:txBody>
                  <a:tcPr marL="94976" marR="94976" marT="45721" marB="45721" anchor="ctr"/>
                </a:tc>
              </a:tr>
              <a:tr h="351389">
                <a:tc>
                  <a:txBody>
                    <a:bodyPr/>
                    <a:lstStyle/>
                    <a:p>
                      <a:pPr algn="ctr"/>
                      <a:r>
                        <a:rPr lang="en-US" sz="1600" dirty="0" smtClean="0">
                          <a:latin typeface="Calibri Light" panose="020F0302020204030204" pitchFamily="34" charset="0"/>
                        </a:rPr>
                        <a:t>22</a:t>
                      </a:r>
                      <a:endParaRPr lang="en-US" sz="1600" b="0" dirty="0">
                        <a:latin typeface="Calibri Light" panose="020F0302020204030204" pitchFamily="34" charset="0"/>
                      </a:endParaRPr>
                    </a:p>
                  </a:txBody>
                  <a:tcPr marL="94976" marR="94976" marT="45721" marB="45721"/>
                </a:tc>
                <a:tc>
                  <a:txBody>
                    <a:bodyPr/>
                    <a:lstStyle/>
                    <a:p>
                      <a:pPr algn="l"/>
                      <a:r>
                        <a:rPr lang="en-US" sz="1600" dirty="0" smtClean="0">
                          <a:latin typeface="Calibri Light" panose="020F0302020204030204" pitchFamily="34" charset="0"/>
                        </a:rPr>
                        <a:t>Increased Procedural Services (not used on E/M)</a:t>
                      </a:r>
                      <a:endParaRPr lang="en-US" sz="1600" b="0" dirty="0">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24</a:t>
                      </a:r>
                      <a:endParaRPr lang="en-US" sz="1600" b="0" dirty="0">
                        <a:latin typeface="Calibri Light" panose="020F0302020204030204" pitchFamily="34" charset="0"/>
                      </a:endParaRPr>
                    </a:p>
                  </a:txBody>
                  <a:tcPr marL="94976" marR="94976" marT="45721" marB="45721"/>
                </a:tc>
                <a:tc>
                  <a:txBody>
                    <a:bodyPr/>
                    <a:lstStyle/>
                    <a:p>
                      <a:pPr algn="l"/>
                      <a:r>
                        <a:rPr lang="en-US" sz="1600" kern="1200" dirty="0" smtClean="0">
                          <a:latin typeface="Calibri Light" panose="020F0302020204030204" pitchFamily="34" charset="0"/>
                        </a:rPr>
                        <a:t>Unrelated E/M Service by the Same Physician / QHCP During a Postoperative Period</a:t>
                      </a:r>
                      <a:endParaRPr lang="en-US" sz="1600" b="0" dirty="0">
                        <a:latin typeface="Calibri Light" panose="020F0302020204030204" pitchFamily="34" charset="0"/>
                      </a:endParaRPr>
                    </a:p>
                  </a:txBody>
                  <a:tcPr marL="94976" marR="94976" marT="45721" marB="45721"/>
                </a:tc>
              </a:tr>
              <a:tr h="606943">
                <a:tc>
                  <a:txBody>
                    <a:bodyPr/>
                    <a:lstStyle/>
                    <a:p>
                      <a:pPr algn="ctr"/>
                      <a:r>
                        <a:rPr lang="en-US" sz="1600" dirty="0" smtClean="0">
                          <a:latin typeface="Calibri Light" panose="020F0302020204030204" pitchFamily="34" charset="0"/>
                        </a:rPr>
                        <a:t>25</a:t>
                      </a:r>
                      <a:endParaRPr lang="en-US" sz="1600" b="0" dirty="0">
                        <a:latin typeface="Calibri Light" panose="020F0302020204030204" pitchFamily="34" charset="0"/>
                      </a:endParaRPr>
                    </a:p>
                  </a:txBody>
                  <a:tcPr marL="94976" marR="94976" marT="45721" marB="45721"/>
                </a:tc>
                <a:tc>
                  <a:txBody>
                    <a:bodyPr/>
                    <a:lstStyle/>
                    <a:p>
                      <a:pPr algn="l"/>
                      <a:r>
                        <a:rPr lang="en-US" sz="1600" dirty="0" smtClean="0">
                          <a:latin typeface="Calibri Light" panose="020F0302020204030204" pitchFamily="34" charset="0"/>
                        </a:rPr>
                        <a:t>Significant, Separately Identifiable E/M by Same Physician or QHCP on Same Day as Other Procedure or Service</a:t>
                      </a:r>
                      <a:endParaRPr lang="en-US" sz="1600" b="0" dirty="0">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51</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Multiple Procedures – same session and clinician</a:t>
                      </a:r>
                      <a:endParaRPr lang="en-US" sz="1600" b="0" dirty="0" smtClean="0">
                        <a:solidFill>
                          <a:srgbClr val="C00000"/>
                        </a:solidFill>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52</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Reduced Service</a:t>
                      </a:r>
                      <a:endParaRPr lang="en-US" sz="1600" b="0" dirty="0" smtClean="0">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53</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Discontinued Service</a:t>
                      </a:r>
                      <a:endParaRPr lang="en-US" sz="1600" b="0" dirty="0" smtClean="0">
                        <a:solidFill>
                          <a:srgbClr val="C00000"/>
                        </a:solidFill>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59</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Separate Procedures or Distinct Procedural Services</a:t>
                      </a:r>
                      <a:endParaRPr lang="en-US" sz="1600" b="0" dirty="0" smtClean="0">
                        <a:solidFill>
                          <a:srgbClr val="C00000"/>
                        </a:solidFill>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76</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Repeat procedure same physician / QHCP</a:t>
                      </a:r>
                      <a:endParaRPr lang="en-US" sz="1600" b="0" dirty="0" smtClean="0">
                        <a:latin typeface="Calibri Light" panose="020F0302020204030204" pitchFamily="34" charset="0"/>
                      </a:endParaRPr>
                    </a:p>
                  </a:txBody>
                  <a:tcPr marL="94976" marR="94976" marT="45721" marB="45721"/>
                </a:tc>
              </a:tr>
              <a:tr h="351389">
                <a:tc>
                  <a:txBody>
                    <a:bodyPr/>
                    <a:lstStyle/>
                    <a:p>
                      <a:pPr algn="ctr"/>
                      <a:r>
                        <a:rPr lang="en-US" sz="1600" dirty="0" smtClean="0">
                          <a:latin typeface="Calibri Light" panose="020F0302020204030204" pitchFamily="34" charset="0"/>
                        </a:rPr>
                        <a:t>77</a:t>
                      </a:r>
                      <a:endParaRPr lang="en-US" sz="1600" b="0" dirty="0">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alibri Light" panose="020F0302020204030204" pitchFamily="34" charset="0"/>
                        </a:rPr>
                        <a:t>Repeat procedure different physician / QHCP</a:t>
                      </a:r>
                      <a:endParaRPr lang="en-US" sz="1600" b="0" dirty="0" smtClean="0">
                        <a:latin typeface="Calibri Light" panose="020F0302020204030204" pitchFamily="34" charset="0"/>
                      </a:endParaRPr>
                    </a:p>
                  </a:txBody>
                  <a:tcPr marL="94976" marR="94976" marT="45721" marB="45721"/>
                </a:tc>
              </a:tr>
              <a:tr h="606943">
                <a:tc>
                  <a:txBody>
                    <a:bodyPr/>
                    <a:lstStyle/>
                    <a:p>
                      <a:pPr algn="ctr"/>
                      <a:r>
                        <a:rPr lang="en-US" sz="1600" dirty="0" smtClean="0">
                          <a:latin typeface="Calibri Light" panose="020F0302020204030204" pitchFamily="34" charset="0"/>
                        </a:rPr>
                        <a:t>79</a:t>
                      </a:r>
                      <a:endParaRPr lang="en-US" sz="1600" b="0" dirty="0">
                        <a:solidFill>
                          <a:schemeClr val="tx1"/>
                        </a:solidFill>
                        <a:latin typeface="Calibri Light" panose="020F0302020204030204" pitchFamily="34" charset="0"/>
                      </a:endParaRPr>
                    </a:p>
                  </a:txBody>
                  <a:tcPr marL="94976" marR="94976" marT="45721" marB="4572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latin typeface="Calibri Light" panose="020F0302020204030204" pitchFamily="34" charset="0"/>
                        </a:rPr>
                        <a:t>Unrelated procedure by the same physician or QHCP during the post-operative period (starting the day after the procedure)</a:t>
                      </a:r>
                      <a:endParaRPr lang="en-US" sz="1600" b="0" dirty="0">
                        <a:latin typeface="Calibri Light" panose="020F0302020204030204" pitchFamily="34" charset="0"/>
                      </a:endParaRPr>
                    </a:p>
                  </a:txBody>
                  <a:tcPr marL="94976" marR="94976" marT="45721" marB="45721"/>
                </a:tc>
              </a:tr>
            </a:tbl>
          </a:graphicData>
        </a:graphic>
      </p:graphicFrame>
      <p:sp>
        <p:nvSpPr>
          <p:cNvPr id="9" name="Date Placeholder 7"/>
          <p:cNvSpPr txBox="1">
            <a:spLocks/>
          </p:cNvSpPr>
          <p:nvPr/>
        </p:nvSpPr>
        <p:spPr>
          <a:xfrm>
            <a:off x="0" y="6400800"/>
            <a:ext cx="6705600" cy="457200"/>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en-US" sz="1600" dirty="0" smtClean="0">
                <a:solidFill>
                  <a:schemeClr val="tx2"/>
                </a:solidFill>
                <a:latin typeface="Calibri Light" panose="020F0302020204030204" pitchFamily="34" charset="0"/>
              </a:rPr>
              <a:t>Ann Finn </a:t>
            </a:r>
            <a:r>
              <a:rPr lang="en-US" sz="1600" dirty="0" smtClean="0">
                <a:solidFill>
                  <a:schemeClr val="tx2"/>
                </a:solidFill>
                <a:latin typeface="Calibri Light" panose="020F0302020204030204" pitchFamily="34" charset="0"/>
              </a:rPr>
              <a:t>Consulting, LLC </a:t>
            </a:r>
            <a:r>
              <a:rPr lang="en-US" sz="1600" dirty="0" smtClean="0">
                <a:solidFill>
                  <a:schemeClr val="tx2"/>
                </a:solidFill>
                <a:latin typeface="Calibri Light" panose="020F0302020204030204" pitchFamily="34" charset="0"/>
              </a:rPr>
              <a:t>(</a:t>
            </a:r>
            <a:r>
              <a:rPr lang="en-US" sz="1600" dirty="0" smtClean="0">
                <a:solidFill>
                  <a:schemeClr val="tx2"/>
                </a:solidFill>
                <a:latin typeface="Calibri Light" panose="020F0302020204030204" pitchFamily="34" charset="0"/>
                <a:hlinkClick r:id="rId3"/>
              </a:rPr>
              <a:t>www.annfinnconsulting.com</a:t>
            </a:r>
            <a:r>
              <a:rPr lang="en-US" sz="1600" dirty="0" smtClean="0">
                <a:solidFill>
                  <a:schemeClr val="tx2"/>
                </a:solidFill>
                <a:latin typeface="Calibri Light" panose="020F0302020204030204" pitchFamily="34" charset="0"/>
              </a:rPr>
              <a:t>) </a:t>
            </a:r>
          </a:p>
        </p:txBody>
      </p:sp>
      <p:sp>
        <p:nvSpPr>
          <p:cNvPr id="6" name="Slide Number Placeholder 3"/>
          <p:cNvSpPr>
            <a:spLocks noGrp="1"/>
          </p:cNvSpPr>
          <p:nvPr>
            <p:ph type="sldNum" sz="quarter" idx="10"/>
          </p:nvPr>
        </p:nvSpPr>
        <p:spPr>
          <a:xfrm>
            <a:off x="8610600" y="6400800"/>
            <a:ext cx="457200" cy="365125"/>
          </a:xfrm>
        </p:spPr>
        <p:txBody>
          <a:bodyPr/>
          <a:lstStyle/>
          <a:p>
            <a:pPr>
              <a:defRPr/>
            </a:pPr>
            <a:fld id="{7AE38899-F514-477B-80EA-08AA1E7A908E}" type="slidenum">
              <a:rPr lang="en-US" smtClean="0"/>
              <a:pPr>
                <a:defRPr/>
              </a:pPr>
              <a:t>16</a:t>
            </a:fld>
            <a:endParaRPr lang="en-US" dirty="0"/>
          </a:p>
        </p:txBody>
      </p:sp>
    </p:spTree>
    <p:extLst>
      <p:ext uri="{BB962C8B-B14F-4D97-AF65-F5344CB8AC3E}">
        <p14:creationId xmlns:p14="http://schemas.microsoft.com/office/powerpoint/2010/main" val="402688835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1"/>
          <p:cNvSpPr>
            <a:spLocks noGrp="1"/>
          </p:cNvSpPr>
          <p:nvPr>
            <p:ph type="title"/>
          </p:nvPr>
        </p:nvSpPr>
        <p:spPr/>
        <p:txBody>
          <a:bodyPr/>
          <a:lstStyle/>
          <a:p>
            <a:r>
              <a:rPr lang="en-US" altLang="en-US" dirty="0" smtClean="0"/>
              <a:t>Same-Visit Modifiers</a:t>
            </a:r>
          </a:p>
        </p:txBody>
      </p:sp>
      <p:sp>
        <p:nvSpPr>
          <p:cNvPr id="4099" name="Text Placeholder 12"/>
          <p:cNvSpPr>
            <a:spLocks noGrp="1"/>
          </p:cNvSpPr>
          <p:nvPr>
            <p:ph type="body" idx="1"/>
          </p:nvPr>
        </p:nvSpPr>
        <p:spPr>
          <a:xfrm>
            <a:off x="558800" y="1535113"/>
            <a:ext cx="3886200" cy="639762"/>
          </a:xfrm>
        </p:spPr>
        <p:txBody>
          <a:bodyPr/>
          <a:lstStyle/>
          <a:p>
            <a:r>
              <a:rPr lang="en-US" altLang="en-US" dirty="0" smtClean="0"/>
              <a:t>Modifier 51 </a:t>
            </a:r>
            <a:br>
              <a:rPr lang="en-US" altLang="en-US" dirty="0" smtClean="0"/>
            </a:br>
            <a:r>
              <a:rPr lang="en-US" altLang="en-US" dirty="0" smtClean="0"/>
              <a:t>Multiple Procedures</a:t>
            </a:r>
          </a:p>
        </p:txBody>
      </p:sp>
      <p:sp>
        <p:nvSpPr>
          <p:cNvPr id="4100" name="Content Placeholder 9"/>
          <p:cNvSpPr>
            <a:spLocks noGrp="1"/>
          </p:cNvSpPr>
          <p:nvPr>
            <p:ph sz="half" idx="2"/>
          </p:nvPr>
        </p:nvSpPr>
        <p:spPr>
          <a:xfrm>
            <a:off x="558800" y="2174875"/>
            <a:ext cx="3886200" cy="3951288"/>
          </a:xfrm>
        </p:spPr>
        <p:txBody>
          <a:bodyPr/>
          <a:lstStyle/>
          <a:p>
            <a:pPr marL="0" indent="0">
              <a:buNone/>
            </a:pPr>
            <a:r>
              <a:rPr lang="en-US" altLang="en-US" dirty="0" smtClean="0"/>
              <a:t>Indicates: </a:t>
            </a:r>
            <a:r>
              <a:rPr lang="en-US" altLang="en-US" dirty="0" smtClean="0">
                <a:solidFill>
                  <a:schemeClr val="accent5"/>
                </a:solidFill>
              </a:rPr>
              <a:t>Multiple procedures performed on same day, during same session</a:t>
            </a:r>
          </a:p>
        </p:txBody>
      </p:sp>
      <p:sp>
        <p:nvSpPr>
          <p:cNvPr id="4104" name="TextBox 1"/>
          <p:cNvSpPr txBox="1">
            <a:spLocks noChangeArrowheads="1"/>
          </p:cNvSpPr>
          <p:nvPr/>
        </p:nvSpPr>
        <p:spPr bwMode="auto">
          <a:xfrm>
            <a:off x="558800" y="4267200"/>
            <a:ext cx="393586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i="1" dirty="0">
                <a:solidFill>
                  <a:schemeClr val="accent6"/>
                </a:solidFill>
              </a:rPr>
              <a:t>When choosing between modifiers 51 and 59, payer policy may be the determining </a:t>
            </a:r>
            <a:r>
              <a:rPr lang="en-US" altLang="en-US" sz="2000" i="1" dirty="0" smtClean="0">
                <a:solidFill>
                  <a:schemeClr val="accent6"/>
                </a:solidFill>
              </a:rPr>
              <a:t>factor</a:t>
            </a:r>
            <a:endParaRPr lang="is-IS" altLang="en-US" sz="2000" i="1" dirty="0">
              <a:solidFill>
                <a:schemeClr val="accent6"/>
              </a:solidFill>
            </a:endParaRPr>
          </a:p>
          <a:p>
            <a:endParaRPr lang="is-IS" altLang="en-US" sz="2000" i="1" dirty="0">
              <a:solidFill>
                <a:schemeClr val="accent6"/>
              </a:solidFill>
            </a:endParaRPr>
          </a:p>
          <a:p>
            <a:r>
              <a:rPr lang="en-US" altLang="en-US" sz="2000" i="1" dirty="0">
                <a:solidFill>
                  <a:schemeClr val="accent6"/>
                </a:solidFill>
              </a:rPr>
              <a:t>T</a:t>
            </a:r>
            <a:r>
              <a:rPr lang="is-IS" altLang="en-US" sz="2000" i="1" dirty="0" smtClean="0">
                <a:solidFill>
                  <a:schemeClr val="accent6"/>
                </a:solidFill>
              </a:rPr>
              <a:t>ypically payment is </a:t>
            </a:r>
            <a:r>
              <a:rPr lang="is-IS" altLang="en-US" sz="2000" i="1" dirty="0">
                <a:solidFill>
                  <a:schemeClr val="accent6"/>
                </a:solidFill>
              </a:rPr>
              <a:t>50% </a:t>
            </a:r>
            <a:r>
              <a:rPr lang="is-IS" altLang="en-US" sz="2000" i="1" dirty="0" smtClean="0">
                <a:solidFill>
                  <a:schemeClr val="accent6"/>
                </a:solidFill>
              </a:rPr>
              <a:t>for second procedure</a:t>
            </a:r>
            <a:endParaRPr lang="en-US" altLang="en-US" sz="2000" i="1" dirty="0">
              <a:solidFill>
                <a:schemeClr val="accent6"/>
              </a:solidFill>
            </a:endParaRPr>
          </a:p>
        </p:txBody>
      </p:sp>
      <p:sp>
        <p:nvSpPr>
          <p:cNvPr id="4101" name="Text Placeholder 13"/>
          <p:cNvSpPr>
            <a:spLocks noGrp="1"/>
          </p:cNvSpPr>
          <p:nvPr>
            <p:ph type="body" sz="quarter" idx="3"/>
          </p:nvPr>
        </p:nvSpPr>
        <p:spPr>
          <a:xfrm>
            <a:off x="4870206" y="1535113"/>
            <a:ext cx="3889375" cy="639762"/>
          </a:xfrm>
        </p:spPr>
        <p:txBody>
          <a:bodyPr/>
          <a:lstStyle/>
          <a:p>
            <a:r>
              <a:rPr lang="en-US" altLang="en-US" dirty="0" smtClean="0"/>
              <a:t>Modifier 59 </a:t>
            </a:r>
            <a:br>
              <a:rPr lang="en-US" altLang="en-US" dirty="0" smtClean="0"/>
            </a:br>
            <a:r>
              <a:rPr lang="en-US" altLang="en-US" dirty="0" smtClean="0"/>
              <a:t>Distinct procedural service </a:t>
            </a:r>
          </a:p>
        </p:txBody>
      </p:sp>
      <p:sp>
        <p:nvSpPr>
          <p:cNvPr id="4102" name="Content Placeholder 14"/>
          <p:cNvSpPr>
            <a:spLocks noGrp="1"/>
          </p:cNvSpPr>
          <p:nvPr>
            <p:ph sz="quarter" idx="4"/>
          </p:nvPr>
        </p:nvSpPr>
        <p:spPr>
          <a:xfrm>
            <a:off x="4870206" y="2174875"/>
            <a:ext cx="3889375" cy="3951288"/>
          </a:xfrm>
        </p:spPr>
        <p:txBody>
          <a:bodyPr/>
          <a:lstStyle/>
          <a:p>
            <a:pPr marL="0" indent="0">
              <a:buNone/>
            </a:pPr>
            <a:r>
              <a:rPr lang="en-US" altLang="en-US" dirty="0" smtClean="0"/>
              <a:t>Indicates: </a:t>
            </a:r>
            <a:r>
              <a:rPr lang="en-US" altLang="en-US" dirty="0" smtClean="0">
                <a:solidFill>
                  <a:schemeClr val="accent5"/>
                </a:solidFill>
              </a:rPr>
              <a:t>Procedure or service was distinct or separate from other services performed on the same day</a:t>
            </a:r>
          </a:p>
        </p:txBody>
      </p:sp>
      <p:sp>
        <p:nvSpPr>
          <p:cNvPr id="4105" name="TextBox 2"/>
          <p:cNvSpPr txBox="1">
            <a:spLocks noChangeArrowheads="1"/>
          </p:cNvSpPr>
          <p:nvPr/>
        </p:nvSpPr>
        <p:spPr bwMode="auto">
          <a:xfrm>
            <a:off x="4870206" y="4267200"/>
            <a:ext cx="404519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lvl="2"/>
            <a:r>
              <a:rPr lang="en-US" altLang="en-US" sz="2000" i="1" dirty="0">
                <a:solidFill>
                  <a:schemeClr val="accent6"/>
                </a:solidFill>
              </a:rPr>
              <a:t>Documentation should support the reasons for removal and reinsertion on the same day (</a:t>
            </a:r>
            <a:r>
              <a:rPr lang="en-US" altLang="en-US" sz="2000" i="1" dirty="0" smtClean="0">
                <a:solidFill>
                  <a:schemeClr val="accent6"/>
                </a:solidFill>
              </a:rPr>
              <a:t>e.g.,  </a:t>
            </a:r>
            <a:r>
              <a:rPr lang="en-US" altLang="en-US" sz="2000" i="1" dirty="0">
                <a:solidFill>
                  <a:schemeClr val="accent6"/>
                </a:solidFill>
              </a:rPr>
              <a:t>IUD expired, </a:t>
            </a:r>
            <a:r>
              <a:rPr lang="en-US" altLang="en-US" sz="2000" i="1" dirty="0" smtClean="0">
                <a:solidFill>
                  <a:schemeClr val="accent6"/>
                </a:solidFill>
              </a:rPr>
              <a:t>wanted </a:t>
            </a:r>
            <a:r>
              <a:rPr lang="en-US" altLang="en-US" sz="2000" i="1" dirty="0">
                <a:solidFill>
                  <a:schemeClr val="accent6"/>
                </a:solidFill>
              </a:rPr>
              <a:t>to continue with same </a:t>
            </a:r>
            <a:r>
              <a:rPr lang="en-US" altLang="en-US" sz="2000" i="1" dirty="0" smtClean="0">
                <a:solidFill>
                  <a:schemeClr val="accent6"/>
                </a:solidFill>
              </a:rPr>
              <a:t>method)</a:t>
            </a:r>
            <a:endParaRPr lang="en-US" altLang="en-US" sz="2000" i="1" dirty="0">
              <a:solidFill>
                <a:schemeClr val="accent6"/>
              </a:solidFill>
            </a:endParaRPr>
          </a:p>
          <a:p>
            <a:endParaRPr lang="en-US" altLang="en-US" sz="2000" dirty="0"/>
          </a:p>
        </p:txBody>
      </p:sp>
      <p:sp>
        <p:nvSpPr>
          <p:cNvPr id="11" name="Date Placeholder 7"/>
          <p:cNvSpPr txBox="1">
            <a:spLocks/>
          </p:cNvSpPr>
          <p:nvPr/>
        </p:nvSpPr>
        <p:spPr>
          <a:xfrm>
            <a:off x="0" y="6400800"/>
            <a:ext cx="6705600" cy="457200"/>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l"/>
            <a:r>
              <a:rPr lang="en-US" sz="1600" dirty="0" smtClean="0">
                <a:solidFill>
                  <a:schemeClr val="tx2"/>
                </a:solidFill>
                <a:latin typeface="Calibri Light" panose="020F0302020204030204" pitchFamily="34" charset="0"/>
              </a:rPr>
              <a:t>Ann Finn </a:t>
            </a:r>
            <a:r>
              <a:rPr lang="en-US" sz="1600" dirty="0" smtClean="0">
                <a:solidFill>
                  <a:schemeClr val="tx2"/>
                </a:solidFill>
                <a:latin typeface="Calibri Light" panose="020F0302020204030204" pitchFamily="34" charset="0"/>
              </a:rPr>
              <a:t>Consulting, LLC </a:t>
            </a:r>
            <a:r>
              <a:rPr lang="en-US" sz="1600" dirty="0" smtClean="0">
                <a:solidFill>
                  <a:schemeClr val="tx2"/>
                </a:solidFill>
                <a:latin typeface="Calibri Light" panose="020F0302020204030204" pitchFamily="34" charset="0"/>
              </a:rPr>
              <a:t>(</a:t>
            </a:r>
            <a:r>
              <a:rPr lang="en-US" sz="1600" dirty="0" smtClean="0">
                <a:solidFill>
                  <a:schemeClr val="tx2"/>
                </a:solidFill>
                <a:latin typeface="Calibri Light" panose="020F0302020204030204" pitchFamily="34" charset="0"/>
                <a:hlinkClick r:id="rId3"/>
              </a:rPr>
              <a:t>www.annfinnconsulting.com</a:t>
            </a:r>
            <a:r>
              <a:rPr lang="en-US" sz="1600" dirty="0" smtClean="0">
                <a:solidFill>
                  <a:schemeClr val="tx2"/>
                </a:solidFill>
                <a:latin typeface="Calibri Light" panose="020F0302020204030204" pitchFamily="34" charset="0"/>
              </a:rPr>
              <a:t>) </a:t>
            </a:r>
          </a:p>
        </p:txBody>
      </p:sp>
      <p:sp>
        <p:nvSpPr>
          <p:cNvPr id="6" name="Slide Number Placeholder 5"/>
          <p:cNvSpPr>
            <a:spLocks noGrp="1"/>
          </p:cNvSpPr>
          <p:nvPr>
            <p:ph type="sldNum" sz="quarter" idx="12"/>
          </p:nvPr>
        </p:nvSpPr>
        <p:spPr/>
        <p:txBody>
          <a:bodyPr/>
          <a:lstStyle/>
          <a:p>
            <a:fld id="{69D039E2-3414-4740-9FE5-5FBA61090856}" type="slidenum">
              <a:rPr lang="en-US" smtClean="0"/>
              <a:pPr/>
              <a:t>17</a:t>
            </a:fld>
            <a:endParaRPr lang="en-US" dirty="0"/>
          </a:p>
        </p:txBody>
      </p:sp>
    </p:spTree>
    <p:extLst>
      <p:ext uri="{BB962C8B-B14F-4D97-AF65-F5344CB8AC3E}">
        <p14:creationId xmlns:p14="http://schemas.microsoft.com/office/powerpoint/2010/main" val="2954681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lstStyle/>
          <a:p>
            <a:r>
              <a:rPr lang="en-US" dirty="0" smtClean="0"/>
              <a:t>Coding </a:t>
            </a:r>
            <a:r>
              <a:rPr lang="en-US" dirty="0"/>
              <a:t>e</a:t>
            </a:r>
            <a:r>
              <a:rPr lang="en-US" dirty="0" smtClean="0"/>
              <a:t>Learning Course </a:t>
            </a:r>
            <a:endParaRPr lang="en-US" dirty="0"/>
          </a:p>
        </p:txBody>
      </p:sp>
      <p:sp>
        <p:nvSpPr>
          <p:cNvPr id="6" name="Content Placeholder 5"/>
          <p:cNvSpPr>
            <a:spLocks noGrp="1"/>
          </p:cNvSpPr>
          <p:nvPr>
            <p:ph sz="half" idx="1"/>
          </p:nvPr>
        </p:nvSpPr>
        <p:spPr>
          <a:xfrm>
            <a:off x="457200" y="1600200"/>
            <a:ext cx="4267200" cy="4525963"/>
          </a:xfrm>
        </p:spPr>
        <p:txBody>
          <a:bodyPr anchor="t"/>
          <a:lstStyle/>
          <a:p>
            <a:r>
              <a:rPr lang="en-US" sz="3200" b="1" dirty="0"/>
              <a:t>Unit 1: </a:t>
            </a:r>
            <a:r>
              <a:rPr lang="en-US" sz="3200" dirty="0"/>
              <a:t>The Fundamentals of </a:t>
            </a:r>
            <a:r>
              <a:rPr lang="en-US" sz="3200" dirty="0" smtClean="0"/>
              <a:t>Coding </a:t>
            </a:r>
          </a:p>
          <a:p>
            <a:r>
              <a:rPr lang="en-US" sz="3200" b="1" dirty="0"/>
              <a:t>Unit 2: </a:t>
            </a:r>
            <a:r>
              <a:rPr lang="en-US" sz="3200" dirty="0"/>
              <a:t>The Coding </a:t>
            </a:r>
            <a:r>
              <a:rPr lang="en-US" sz="3200" dirty="0" smtClean="0"/>
              <a:t>Process </a:t>
            </a:r>
          </a:p>
          <a:p>
            <a:r>
              <a:rPr lang="en-US" sz="3200" b="1" dirty="0"/>
              <a:t>Unit 3: </a:t>
            </a:r>
            <a:r>
              <a:rPr lang="en-US" sz="3200" dirty="0"/>
              <a:t>Advanced Case Studies in </a:t>
            </a:r>
            <a:r>
              <a:rPr lang="en-US" sz="3200" dirty="0" smtClean="0"/>
              <a:t>Coding</a:t>
            </a:r>
            <a:endParaRPr lang="en-US" sz="3200" dirty="0"/>
          </a:p>
        </p:txBody>
      </p:sp>
      <p:pic>
        <p:nvPicPr>
          <p:cNvPr id="8" name="Picture 2" title="Image of eLearning Course covering ICD-10 Codin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6146"/>
          <a:stretch/>
        </p:blipFill>
        <p:spPr bwMode="auto">
          <a:xfrm>
            <a:off x="4925504" y="1752600"/>
            <a:ext cx="3712591" cy="32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73225"/>
            <a:ext cx="65532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fpntc.org/training-and-resources/coding-in-the-reproductive-healthcare-environment-1</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18</a:t>
            </a:fld>
            <a:endParaRPr lang="en-US"/>
          </a:p>
        </p:txBody>
      </p:sp>
    </p:spTree>
    <p:extLst>
      <p:ext uri="{BB962C8B-B14F-4D97-AF65-F5344CB8AC3E}">
        <p14:creationId xmlns:p14="http://schemas.microsoft.com/office/powerpoint/2010/main" val="841906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Podcast Series</a:t>
            </a:r>
            <a:endParaRPr lang="en-US" dirty="0"/>
          </a:p>
        </p:txBody>
      </p:sp>
      <p:pic>
        <p:nvPicPr>
          <p:cNvPr id="7" name="Picture 2" title="Image of Coding with Ann podcast series"/>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3831" t="32431" r="991" b="15999"/>
          <a:stretch/>
        </p:blipFill>
        <p:spPr bwMode="auto">
          <a:xfrm>
            <a:off x="532049" y="2194560"/>
            <a:ext cx="8269051"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82" y="6519446"/>
            <a:ext cx="4791312" cy="338554"/>
          </a:xfrm>
          <a:prstGeom prst="rect">
            <a:avLst/>
          </a:prstGeom>
        </p:spPr>
        <p:txBody>
          <a:bodyPr wrap="non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https://www.fpntc.org/training-packages/coding</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19</a:t>
            </a:fld>
            <a:endParaRPr lang="en-US"/>
          </a:p>
        </p:txBody>
      </p:sp>
    </p:spTree>
    <p:extLst>
      <p:ext uri="{BB962C8B-B14F-4D97-AF65-F5344CB8AC3E}">
        <p14:creationId xmlns:p14="http://schemas.microsoft.com/office/powerpoint/2010/main" val="782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782762"/>
          </a:xfrm>
        </p:spPr>
        <p:txBody>
          <a:bodyPr/>
          <a:lstStyle/>
          <a:p>
            <a:r>
              <a:rPr lang="en-US" dirty="0" smtClean="0"/>
              <a:t>Introduction to the Contraceptive Access Change Package</a:t>
            </a:r>
            <a:endParaRPr lang="en-US" dirty="0"/>
          </a:p>
        </p:txBody>
      </p:sp>
      <p:sp>
        <p:nvSpPr>
          <p:cNvPr id="3" name="Content Placeholder 2"/>
          <p:cNvSpPr>
            <a:spLocks noGrp="1"/>
          </p:cNvSpPr>
          <p:nvPr>
            <p:ph idx="1"/>
          </p:nvPr>
        </p:nvSpPr>
        <p:spPr>
          <a:xfrm>
            <a:off x="457200" y="2209800"/>
            <a:ext cx="4876800" cy="3916363"/>
          </a:xfrm>
        </p:spPr>
        <p:txBody>
          <a:bodyPr/>
          <a:lstStyle/>
          <a:p>
            <a:pPr marL="0" indent="0">
              <a:buNone/>
            </a:pPr>
            <a:r>
              <a:rPr lang="en-US" b="1" dirty="0" smtClean="0"/>
              <a:t>Best Practice Recommendations</a:t>
            </a:r>
          </a:p>
          <a:p>
            <a:pPr marL="514350" indent="-514350">
              <a:buFont typeface="+mj-lt"/>
              <a:buAutoNum type="arabicPeriod"/>
            </a:pPr>
            <a:r>
              <a:rPr lang="en-US" dirty="0" smtClean="0"/>
              <a:t>Stock all methods</a:t>
            </a:r>
          </a:p>
          <a:p>
            <a:pPr marL="514350" indent="-514350">
              <a:buFont typeface="+mj-lt"/>
              <a:buAutoNum type="arabicPeriod"/>
            </a:pPr>
            <a:r>
              <a:rPr lang="en-US" dirty="0" smtClean="0"/>
              <a:t>Utilize patient-centered counseling</a:t>
            </a:r>
          </a:p>
          <a:p>
            <a:pPr marL="514350" indent="-514350">
              <a:buFont typeface="+mj-lt"/>
              <a:buAutoNum type="arabicPeriod"/>
            </a:pPr>
            <a:r>
              <a:rPr lang="en-US" dirty="0" smtClean="0"/>
              <a:t>Offer same-visit access</a:t>
            </a:r>
          </a:p>
          <a:p>
            <a:pPr marL="514350" indent="-514350">
              <a:buFont typeface="+mj-lt"/>
              <a:buAutoNum type="arabicPeriod"/>
            </a:pPr>
            <a:r>
              <a:rPr lang="en-US" dirty="0" smtClean="0"/>
              <a:t>Reduce cost as a barrier</a:t>
            </a:r>
          </a:p>
        </p:txBody>
      </p:sp>
      <p:pic>
        <p:nvPicPr>
          <p:cNvPr id="1026" name="Picture 2" title="Contraceptive Access Change Packag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47135" y="1874918"/>
            <a:ext cx="3139665" cy="40630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6280674"/>
            <a:ext cx="548640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www.fpntc.org/resources/contraceptive-access-change-package</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6" name="Slide Number Placeholder 3"/>
          <p:cNvSpPr>
            <a:spLocks noGrp="1"/>
          </p:cNvSpPr>
          <p:nvPr>
            <p:ph type="sldNum" sz="quarter" idx="10"/>
          </p:nvPr>
        </p:nvSpPr>
        <p:spPr>
          <a:xfrm>
            <a:off x="8610600" y="6356350"/>
            <a:ext cx="457200" cy="365125"/>
          </a:xfrm>
        </p:spPr>
        <p:txBody>
          <a:bodyPr/>
          <a:lstStyle/>
          <a:p>
            <a:pPr>
              <a:defRPr/>
            </a:pPr>
            <a:fld id="{A7667F2E-288F-4EBD-BB88-B804E384A0E8}" type="slidenum">
              <a:rPr lang="en-US" smtClean="0"/>
              <a:pPr>
                <a:defRPr/>
              </a:pPr>
              <a:t>2</a:t>
            </a:fld>
            <a:endParaRPr lang="en-US" dirty="0"/>
          </a:p>
        </p:txBody>
      </p:sp>
    </p:spTree>
    <p:extLst>
      <p:ext uri="{BB962C8B-B14F-4D97-AF65-F5344CB8AC3E}">
        <p14:creationId xmlns:p14="http://schemas.microsoft.com/office/powerpoint/2010/main" val="2250715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83898" cy="1143000"/>
          </a:xfrm>
        </p:spPr>
        <p:txBody>
          <a:bodyPr/>
          <a:lstStyle/>
          <a:p>
            <a:r>
              <a:rPr lang="en-US" dirty="0" smtClean="0"/>
              <a:t>Coding Palm Card Job Aid</a:t>
            </a:r>
            <a:endParaRPr lang="en-US" dirty="0"/>
          </a:p>
        </p:txBody>
      </p:sp>
      <p:pic>
        <p:nvPicPr>
          <p:cNvPr id="4099" name="Picture 3" title="Coding Palm Card Job A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667000"/>
            <a:ext cx="6024563" cy="3424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title="Image of Commn Codes for Billing To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302" y="1676400"/>
            <a:ext cx="5760098" cy="335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21770" y="6477000"/>
            <a:ext cx="7369629" cy="338554"/>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a:solidFill>
                  <a:schemeClr val="tx2"/>
                </a:solidFill>
                <a:latin typeface="Calibri Light" panose="020F0302020204030204" pitchFamily="34" charset="0"/>
                <a:hlinkClick r:id="rId5"/>
              </a:rPr>
              <a:t>http://www.ctcfp.org/billing-and-coding-pocket-card</a:t>
            </a:r>
            <a:r>
              <a:rPr lang="en-US" sz="1600" dirty="0" smtClean="0">
                <a:solidFill>
                  <a:schemeClr val="tx2"/>
                </a:solidFill>
                <a:latin typeface="Calibri Light" panose="020F0302020204030204" pitchFamily="34" charset="0"/>
                <a:hlinkClick r:id="rId5"/>
              </a:rPr>
              <a:t>/</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20</a:t>
            </a:fld>
            <a:endParaRPr lang="en-US"/>
          </a:p>
        </p:txBody>
      </p:sp>
    </p:spTree>
    <p:extLst>
      <p:ext uri="{BB962C8B-B14F-4D97-AF65-F5344CB8AC3E}">
        <p14:creationId xmlns:p14="http://schemas.microsoft.com/office/powerpoint/2010/main" val="17920520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&amp; Coding Toolkits</a:t>
            </a:r>
            <a:endParaRPr lang="en-US" dirty="0"/>
          </a:p>
        </p:txBody>
      </p:sp>
      <p:pic>
        <p:nvPicPr>
          <p:cNvPr id="8195" name="Picture 3" title="Image of LARC prgoram websit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06142" y="1600200"/>
            <a:ext cx="4523058" cy="3962400"/>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title="Image of Coding Guidelines for Contraceptives Guide"/>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30728"/>
          <a:stretch/>
        </p:blipFill>
        <p:spPr bwMode="auto">
          <a:xfrm>
            <a:off x="5394068" y="1600201"/>
            <a:ext cx="3002252" cy="392987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6273225"/>
            <a:ext cx="6934199"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5"/>
              </a:rPr>
              <a:t>http</a:t>
            </a:r>
            <a:r>
              <a:rPr lang="en-US" sz="1600" dirty="0">
                <a:solidFill>
                  <a:schemeClr val="tx2"/>
                </a:solidFill>
                <a:latin typeface="Calibri Light" panose="020F0302020204030204" pitchFamily="34" charset="0"/>
                <a:hlinkClick r:id="rId5"/>
              </a:rPr>
              <a:t>://larcprogram.ucsf.edu</a:t>
            </a:r>
            <a:r>
              <a:rPr lang="en-US" sz="1600" dirty="0" smtClean="0">
                <a:solidFill>
                  <a:schemeClr val="tx2"/>
                </a:solidFill>
                <a:latin typeface="Calibri Light" panose="020F0302020204030204" pitchFamily="34" charset="0"/>
                <a:hlinkClick r:id="rId5"/>
              </a:rPr>
              <a:t>/</a:t>
            </a:r>
            <a:r>
              <a:rPr lang="en-US" sz="1600" dirty="0" smtClean="0">
                <a:solidFill>
                  <a:schemeClr val="tx2"/>
                </a:solidFill>
                <a:latin typeface="Calibri Light" panose="020F0302020204030204" pitchFamily="34" charset="0"/>
              </a:rPr>
              <a:t>  </a:t>
            </a:r>
          </a:p>
          <a:p>
            <a:r>
              <a:rPr lang="en-US" sz="1600" dirty="0" smtClean="0">
                <a:solidFill>
                  <a:schemeClr val="tx2"/>
                </a:solidFill>
                <a:latin typeface="Calibri Light" panose="020F0302020204030204" pitchFamily="34" charset="0"/>
              </a:rPr>
              <a:t>Link: </a:t>
            </a:r>
            <a:r>
              <a:rPr lang="en-US" sz="1600" dirty="0">
                <a:solidFill>
                  <a:schemeClr val="tx2"/>
                </a:solidFill>
                <a:latin typeface="Calibri Light" panose="020F0302020204030204" pitchFamily="34" charset="0"/>
                <a:hlinkClick r:id="rId6"/>
              </a:rPr>
              <a:t>http://www.upstream.org/partner-resources/administrative-tools</a:t>
            </a:r>
            <a:r>
              <a:rPr lang="en-US" sz="1600" dirty="0" smtClean="0">
                <a:solidFill>
                  <a:schemeClr val="tx2"/>
                </a:solidFill>
                <a:latin typeface="Calibri Light" panose="020F0302020204030204" pitchFamily="34" charset="0"/>
                <a:hlinkClick r:id="rId6"/>
              </a:rPr>
              <a:t>/</a:t>
            </a:r>
            <a:r>
              <a:rPr lang="en-US" sz="1600" dirty="0" smtClean="0">
                <a:solidFill>
                  <a:schemeClr val="tx2"/>
                </a:solidFill>
                <a:latin typeface="Calibri Light" panose="020F0302020204030204" pitchFamily="34" charset="0"/>
              </a:rPr>
              <a:t> </a:t>
            </a:r>
          </a:p>
        </p:txBody>
      </p:sp>
      <p:sp>
        <p:nvSpPr>
          <p:cNvPr id="5" name="Slide Number Placeholder 4"/>
          <p:cNvSpPr>
            <a:spLocks noGrp="1"/>
          </p:cNvSpPr>
          <p:nvPr>
            <p:ph type="sldNum" sz="quarter" idx="12"/>
          </p:nvPr>
        </p:nvSpPr>
        <p:spPr/>
        <p:txBody>
          <a:bodyPr/>
          <a:lstStyle/>
          <a:p>
            <a:pPr>
              <a:defRPr/>
            </a:pPr>
            <a:fld id="{5E4A742A-4533-4793-A91E-A62B2C17143E}" type="slidenum">
              <a:rPr lang="en-US" smtClean="0"/>
              <a:pPr>
                <a:defRPr/>
              </a:pPr>
              <a:t>21</a:t>
            </a:fld>
            <a:endParaRPr lang="en-US" dirty="0"/>
          </a:p>
        </p:txBody>
      </p:sp>
    </p:spTree>
    <p:extLst>
      <p:ext uri="{BB962C8B-B14F-4D97-AF65-F5344CB8AC3E}">
        <p14:creationId xmlns:p14="http://schemas.microsoft.com/office/powerpoint/2010/main" val="3195916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3429000" cy="1325562"/>
          </a:xfrm>
        </p:spPr>
        <p:txBody>
          <a:bodyPr/>
          <a:lstStyle/>
          <a:p>
            <a:r>
              <a:rPr lang="en-US" dirty="0" smtClean="0"/>
              <a:t>Self-Pay</a:t>
            </a:r>
            <a:endParaRPr lang="en-US" dirty="0"/>
          </a:p>
        </p:txBody>
      </p:sp>
      <p:sp>
        <p:nvSpPr>
          <p:cNvPr id="5" name="Content Placeholder 4"/>
          <p:cNvSpPr>
            <a:spLocks noGrp="1"/>
          </p:cNvSpPr>
          <p:nvPr>
            <p:ph idx="1"/>
          </p:nvPr>
        </p:nvSpPr>
        <p:spPr/>
        <p:txBody>
          <a:bodyPr anchor="ctr"/>
          <a:lstStyle/>
          <a:p>
            <a:pPr marL="0" indent="0">
              <a:buNone/>
            </a:pPr>
            <a:r>
              <a:rPr lang="en-US" sz="4000" b="1" smtClean="0"/>
              <a:t>Amy says she isn’t sure about using her parents’ insurance…</a:t>
            </a:r>
            <a:endParaRPr lang="en-US" sz="4000" b="1" dirty="0"/>
          </a:p>
        </p:txBody>
      </p:sp>
      <p:pic>
        <p:nvPicPr>
          <p:cNvPr id="7" name="Picture 6" title="Image of Amy"/>
          <p:cNvPicPr>
            <a:picLocks noChangeAspect="1"/>
          </p:cNvPicPr>
          <p:nvPr/>
        </p:nvPicPr>
        <p:blipFill rotWithShape="1">
          <a:blip r:embed="rId3" cstate="print">
            <a:extLst>
              <a:ext uri="{28A0092B-C50C-407E-A947-70E740481C1C}">
                <a14:useLocalDpi xmlns:a14="http://schemas.microsoft.com/office/drawing/2010/main" val="0"/>
              </a:ext>
            </a:extLst>
          </a:blip>
          <a:srcRect l="30103" t="6668" r="39638" b="55414"/>
          <a:stretch/>
        </p:blipFill>
        <p:spPr>
          <a:xfrm>
            <a:off x="216568" y="1295400"/>
            <a:ext cx="3664443" cy="4592053"/>
          </a:xfrm>
          <a:prstGeom prst="ellipse">
            <a:avLst/>
          </a:prstGeom>
        </p:spPr>
      </p:pic>
      <p:sp>
        <p:nvSpPr>
          <p:cNvPr id="10" name="Slide Number Placeholder 4"/>
          <p:cNvSpPr>
            <a:spLocks noGrp="1"/>
          </p:cNvSpPr>
          <p:nvPr>
            <p:ph type="sldNum" sz="quarter" idx="4294967295"/>
          </p:nvPr>
        </p:nvSpPr>
        <p:spPr>
          <a:xfrm>
            <a:off x="8686800" y="6400800"/>
            <a:ext cx="457200" cy="244475"/>
          </a:xfrm>
          <a:prstGeom prst="rect">
            <a:avLst/>
          </a:prstGeom>
        </p:spPr>
        <p:txBody>
          <a:bodyPr/>
          <a:lstStyle/>
          <a:p>
            <a:pPr>
              <a:defRPr/>
            </a:pPr>
            <a:fld id="{5E4A742A-4533-4793-A91E-A62B2C17143E}" type="slidenum">
              <a:rPr lang="en-US" sz="1200" smtClean="0">
                <a:solidFill>
                  <a:schemeClr val="tx2">
                    <a:lumMod val="60000"/>
                    <a:lumOff val="40000"/>
                  </a:schemeClr>
                </a:solidFill>
              </a:rPr>
              <a:pPr>
                <a:defRPr/>
              </a:pPr>
              <a:t>22</a:t>
            </a:fld>
            <a:endParaRPr lang="en-US" dirty="0">
              <a:solidFill>
                <a:schemeClr val="tx2">
                  <a:lumMod val="60000"/>
                  <a:lumOff val="40000"/>
                </a:schemeClr>
              </a:solidFill>
            </a:endParaRPr>
          </a:p>
        </p:txBody>
      </p:sp>
    </p:spTree>
    <p:extLst>
      <p:ext uri="{BB962C8B-B14F-4D97-AF65-F5344CB8AC3E}">
        <p14:creationId xmlns:p14="http://schemas.microsoft.com/office/powerpoint/2010/main" val="626906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743200" cy="3459162"/>
          </a:xfrm>
        </p:spPr>
        <p:txBody>
          <a:bodyPr/>
          <a:lstStyle/>
          <a:p>
            <a:r>
              <a:rPr lang="en-US" dirty="0"/>
              <a:t>Confidential Billing </a:t>
            </a:r>
            <a:br>
              <a:rPr lang="en-US" dirty="0"/>
            </a:br>
            <a:r>
              <a:rPr lang="en-US" dirty="0" smtClean="0"/>
              <a:t>Staff Workflow</a:t>
            </a:r>
            <a:endParaRPr lang="en-US" dirty="0"/>
          </a:p>
        </p:txBody>
      </p:sp>
      <p:pic>
        <p:nvPicPr>
          <p:cNvPr id="12" name="Picture 2" title="Confidential Billing Staff Workflow"/>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76600" y="152400"/>
            <a:ext cx="5643947" cy="575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438400" y="5704582"/>
            <a:ext cx="6095999" cy="1077218"/>
          </a:xfrm>
          <a:prstGeom prst="rect">
            <a:avLst/>
          </a:prstGeom>
          <a:solidFill>
            <a:schemeClr val="bg1"/>
          </a:solidFill>
        </p:spPr>
        <p:txBody>
          <a:bodyPr wrap="square" anchor="b">
            <a:spAutoFit/>
          </a:bodyPr>
          <a:lstStyle/>
          <a:p>
            <a:endParaRPr lang="en-US" sz="1600" dirty="0" smtClean="0">
              <a:solidFill>
                <a:schemeClr val="tx2"/>
              </a:solidFill>
              <a:latin typeface="Calibri Light" panose="020F0302020204030204" pitchFamily="34" charset="0"/>
            </a:endParaRPr>
          </a:p>
          <a:p>
            <a:r>
              <a:rPr lang="en-US" sz="1600" dirty="0" smtClean="0">
                <a:solidFill>
                  <a:schemeClr val="tx2"/>
                </a:solidFill>
                <a:latin typeface="Calibri Light" panose="020F0302020204030204" pitchFamily="34" charset="0"/>
              </a:rPr>
              <a:t>Link: </a:t>
            </a:r>
            <a:r>
              <a:rPr lang="en-US" sz="1600" dirty="0" smtClean="0">
                <a:solidFill>
                  <a:schemeClr val="tx2"/>
                </a:solidFill>
                <a:latin typeface="Calibri Light" panose="020F0302020204030204" pitchFamily="34" charset="0"/>
                <a:hlinkClick r:id="rId4"/>
              </a:rPr>
              <a:t>https</a:t>
            </a:r>
            <a:r>
              <a:rPr lang="en-US" sz="1600" dirty="0">
                <a:solidFill>
                  <a:schemeClr val="tx2"/>
                </a:solidFill>
                <a:latin typeface="Calibri Light" panose="020F0302020204030204" pitchFamily="34" charset="0"/>
                <a:hlinkClick r:id="rId4"/>
              </a:rPr>
              <a:t>://</a:t>
            </a:r>
            <a:r>
              <a:rPr lang="en-US" sz="1600" dirty="0" smtClean="0">
                <a:solidFill>
                  <a:schemeClr val="tx2"/>
                </a:solidFill>
                <a:latin typeface="Calibri Light" panose="020F0302020204030204" pitchFamily="34" charset="0"/>
                <a:hlinkClick r:id="rId4"/>
              </a:rPr>
              <a:t>www.confidentialandcovered.com/file/ConfidentialandCovered_Staff-Workflow.pdf</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23</a:t>
            </a:fld>
            <a:endParaRPr lang="en-US"/>
          </a:p>
        </p:txBody>
      </p:sp>
    </p:spTree>
    <p:extLst>
      <p:ext uri="{BB962C8B-B14F-4D97-AF65-F5344CB8AC3E}">
        <p14:creationId xmlns:p14="http://schemas.microsoft.com/office/powerpoint/2010/main" val="3982460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for Obtaining Low-Cost Supplies</a:t>
            </a:r>
            <a:endParaRPr lang="en-US" dirty="0"/>
          </a:p>
        </p:txBody>
      </p:sp>
      <p:sp>
        <p:nvSpPr>
          <p:cNvPr id="3" name="Content Placeholder 2"/>
          <p:cNvSpPr>
            <a:spLocks noGrp="1"/>
          </p:cNvSpPr>
          <p:nvPr>
            <p:ph idx="1"/>
          </p:nvPr>
        </p:nvSpPr>
        <p:spPr/>
        <p:txBody>
          <a:bodyPr/>
          <a:lstStyle/>
          <a:p>
            <a:r>
              <a:rPr lang="en-US" sz="3600" dirty="0" smtClean="0"/>
              <a:t>Patient </a:t>
            </a:r>
            <a:r>
              <a:rPr lang="en-US" sz="3600" dirty="0"/>
              <a:t>payment options</a:t>
            </a:r>
          </a:p>
          <a:p>
            <a:pPr lvl="1"/>
            <a:r>
              <a:rPr lang="en-US" sz="3200" dirty="0">
                <a:solidFill>
                  <a:schemeClr val="accent6"/>
                </a:solidFill>
              </a:rPr>
              <a:t>Self-pay / sliding </a:t>
            </a:r>
            <a:r>
              <a:rPr lang="en-US" sz="3200" dirty="0" smtClean="0">
                <a:solidFill>
                  <a:schemeClr val="accent6"/>
                </a:solidFill>
              </a:rPr>
              <a:t>fee scale </a:t>
            </a:r>
            <a:endParaRPr lang="en-US" sz="3200" dirty="0">
              <a:solidFill>
                <a:schemeClr val="accent6"/>
              </a:solidFill>
            </a:endParaRPr>
          </a:p>
          <a:p>
            <a:pPr lvl="1"/>
            <a:r>
              <a:rPr lang="en-US" sz="3200" dirty="0">
                <a:solidFill>
                  <a:schemeClr val="accent6"/>
                </a:solidFill>
              </a:rPr>
              <a:t>Payment plans</a:t>
            </a:r>
          </a:p>
          <a:p>
            <a:r>
              <a:rPr lang="en-US" sz="3600" dirty="0" smtClean="0"/>
              <a:t>Low </a:t>
            </a:r>
            <a:r>
              <a:rPr lang="en-US" sz="3600" dirty="0"/>
              <a:t>cost </a:t>
            </a:r>
            <a:r>
              <a:rPr lang="en-US" sz="3600" dirty="0" smtClean="0"/>
              <a:t>supplies</a:t>
            </a:r>
          </a:p>
          <a:p>
            <a:pPr lvl="1"/>
            <a:r>
              <a:rPr lang="en-US" sz="3200" dirty="0" smtClean="0">
                <a:solidFill>
                  <a:schemeClr val="accent6"/>
                </a:solidFill>
              </a:rPr>
              <a:t>Group or bulk purchasing</a:t>
            </a:r>
          </a:p>
          <a:p>
            <a:pPr lvl="1"/>
            <a:r>
              <a:rPr lang="en-US" sz="3200" dirty="0" smtClean="0">
                <a:solidFill>
                  <a:schemeClr val="accent6"/>
                </a:solidFill>
              </a:rPr>
              <a:t>340B pricing for some IUDs = only $50.00</a:t>
            </a:r>
            <a:endParaRPr lang="en-US" sz="3200" dirty="0">
              <a:solidFill>
                <a:schemeClr val="accent6"/>
              </a:solidFill>
            </a:endParaRPr>
          </a:p>
          <a:p>
            <a:endParaRPr lang="en-US" sz="3600" dirty="0">
              <a:solidFill>
                <a:schemeClr val="accent1"/>
              </a:solidFill>
            </a:endParaRPr>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24</a:t>
            </a:fld>
            <a:endParaRPr lang="en-US"/>
          </a:p>
        </p:txBody>
      </p:sp>
    </p:spTree>
    <p:extLst>
      <p:ext uri="{BB962C8B-B14F-4D97-AF65-F5344CB8AC3E}">
        <p14:creationId xmlns:p14="http://schemas.microsoft.com/office/powerpoint/2010/main" val="1422325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340B Resources</a:t>
            </a:r>
            <a:endParaRPr lang="en-US" dirty="0"/>
          </a:p>
        </p:txBody>
      </p:sp>
      <p:sp>
        <p:nvSpPr>
          <p:cNvPr id="3" name="Content Placeholder 2"/>
          <p:cNvSpPr>
            <a:spLocks noGrp="1"/>
          </p:cNvSpPr>
          <p:nvPr>
            <p:ph idx="1"/>
          </p:nvPr>
        </p:nvSpPr>
        <p:spPr>
          <a:xfrm>
            <a:off x="457200" y="1600200"/>
            <a:ext cx="4419600" cy="4525963"/>
          </a:xfrm>
        </p:spPr>
        <p:txBody>
          <a:bodyPr/>
          <a:lstStyle/>
          <a:p>
            <a:pPr marL="457200" indent="-457200">
              <a:spcAft>
                <a:spcPts val="1200"/>
              </a:spcAft>
              <a:buFont typeface="Arial" panose="020B0604020202020204" pitchFamily="34" charset="0"/>
              <a:buChar char="•"/>
            </a:pPr>
            <a:r>
              <a:rPr lang="en-US" sz="2600" dirty="0" smtClean="0"/>
              <a:t>340B </a:t>
            </a:r>
            <a:r>
              <a:rPr lang="en-US" sz="2600" dirty="0"/>
              <a:t>Drug Pricing Program: Frequently Asked </a:t>
            </a:r>
            <a:r>
              <a:rPr lang="en-US" sz="2600" dirty="0" smtClean="0"/>
              <a:t>Questions</a:t>
            </a:r>
          </a:p>
          <a:p>
            <a:pPr marL="457200" indent="-457200">
              <a:spcAft>
                <a:spcPts val="1200"/>
              </a:spcAft>
              <a:buFont typeface="Arial" panose="020B0604020202020204" pitchFamily="34" charset="0"/>
              <a:buChar char="•"/>
            </a:pPr>
            <a:r>
              <a:rPr lang="en-US" sz="2600" dirty="0" smtClean="0"/>
              <a:t>340B </a:t>
            </a:r>
            <a:r>
              <a:rPr lang="en-US" sz="2600" dirty="0"/>
              <a:t>Drug Pricing Program: Compliance Tips for Title X </a:t>
            </a:r>
            <a:r>
              <a:rPr lang="en-US" sz="2600" dirty="0" smtClean="0"/>
              <a:t>Agencies</a:t>
            </a:r>
          </a:p>
          <a:p>
            <a:pPr marL="457200" indent="-457200">
              <a:spcAft>
                <a:spcPts val="1200"/>
              </a:spcAft>
              <a:buFont typeface="Arial" panose="020B0604020202020204" pitchFamily="34" charset="0"/>
              <a:buChar char="•"/>
            </a:pPr>
            <a:r>
              <a:rPr lang="en-US" sz="2600" dirty="0"/>
              <a:t>340B and Medicaid: An Explanation for Family Planning Providers (NFPRHA</a:t>
            </a:r>
            <a:r>
              <a:rPr lang="en-US" sz="2600" dirty="0" smtClean="0"/>
              <a:t>)</a:t>
            </a:r>
            <a:endParaRPr lang="en-US" sz="2600" dirty="0"/>
          </a:p>
        </p:txBody>
      </p:sp>
      <p:pic>
        <p:nvPicPr>
          <p:cNvPr id="5" name="Picture 2" title="Image of 340B Drug Pricing Program FAQ docu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507" y="1600200"/>
            <a:ext cx="3453596" cy="4400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21771" y="6273225"/>
            <a:ext cx="6226630" cy="584775"/>
          </a:xfrm>
          <a:prstGeom prst="rect">
            <a:avLst/>
          </a:prstGeom>
        </p:spPr>
        <p:txBody>
          <a:bodyPr wrap="square">
            <a:spAutoFit/>
          </a:bodyPr>
          <a:lstStyle/>
          <a:p>
            <a:r>
              <a:rPr lang="en-US" sz="1600" dirty="0" smtClean="0">
                <a:solidFill>
                  <a:schemeClr val="tx2"/>
                </a:solidFill>
                <a:latin typeface="Calibri Light" panose="020F0302020204030204" pitchFamily="34" charset="0"/>
              </a:rPr>
              <a:t>Link: </a:t>
            </a:r>
            <a:r>
              <a:rPr lang="en-US" sz="1600" dirty="0">
                <a:solidFill>
                  <a:schemeClr val="tx2"/>
                </a:solidFill>
                <a:latin typeface="Calibri Light" panose="020F0302020204030204" pitchFamily="34" charset="0"/>
                <a:hlinkClick r:id="rId4"/>
              </a:rPr>
              <a:t>https://</a:t>
            </a:r>
            <a:r>
              <a:rPr lang="en-US" sz="1600" dirty="0" smtClean="0">
                <a:solidFill>
                  <a:schemeClr val="tx2"/>
                </a:solidFill>
                <a:latin typeface="Calibri Light" panose="020F0302020204030204" pitchFamily="34" charset="0"/>
                <a:hlinkClick r:id="rId4"/>
              </a:rPr>
              <a:t>www.fpntc.org/resources/340b-drug-pricing-program-frequently-asked-questions</a:t>
            </a:r>
            <a:r>
              <a:rPr lang="en-US" sz="1600" dirty="0" smtClean="0">
                <a:solidFill>
                  <a:schemeClr val="tx2"/>
                </a:solidFill>
                <a:latin typeface="Calibri Light" panose="020F0302020204030204" pitchFamily="34" charset="0"/>
              </a:rPr>
              <a:t> </a:t>
            </a:r>
            <a:endParaRPr lang="en-US" sz="1600" dirty="0">
              <a:solidFill>
                <a:schemeClr val="tx2"/>
              </a:solidFill>
              <a:latin typeface="Calibri Light" panose="020F0302020204030204" pitchFamily="34" charset="0"/>
            </a:endParaRPr>
          </a:p>
        </p:txBody>
      </p:sp>
      <p:sp>
        <p:nvSpPr>
          <p:cNvPr id="4" name="Slide Number Placeholder 3"/>
          <p:cNvSpPr>
            <a:spLocks noGrp="1"/>
          </p:cNvSpPr>
          <p:nvPr>
            <p:ph type="sldNum" sz="quarter" idx="10"/>
          </p:nvPr>
        </p:nvSpPr>
        <p:spPr>
          <a:xfrm>
            <a:off x="8610600" y="6356350"/>
            <a:ext cx="457200" cy="365125"/>
          </a:xfrm>
        </p:spPr>
        <p:txBody>
          <a:bodyPr/>
          <a:lstStyle/>
          <a:p>
            <a:pPr>
              <a:defRPr/>
            </a:pPr>
            <a:fld id="{A7667F2E-288F-4EBD-BB88-B804E384A0E8}" type="slidenum">
              <a:rPr lang="en-US" smtClean="0"/>
              <a:pPr>
                <a:defRPr/>
              </a:pPr>
              <a:t>25</a:t>
            </a:fld>
            <a:endParaRPr lang="en-US"/>
          </a:p>
        </p:txBody>
      </p:sp>
    </p:spTree>
    <p:extLst>
      <p:ext uri="{BB962C8B-B14F-4D97-AF65-F5344CB8AC3E}">
        <p14:creationId xmlns:p14="http://schemas.microsoft.com/office/powerpoint/2010/main" val="325344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All Available Revenue Sources</a:t>
            </a:r>
            <a:endParaRPr lang="en-US" dirty="0"/>
          </a:p>
        </p:txBody>
      </p:sp>
      <p:sp>
        <p:nvSpPr>
          <p:cNvPr id="3" name="Content Placeholder 2"/>
          <p:cNvSpPr>
            <a:spLocks noGrp="1"/>
          </p:cNvSpPr>
          <p:nvPr>
            <p:ph idx="1"/>
          </p:nvPr>
        </p:nvSpPr>
        <p:spPr/>
        <p:txBody>
          <a:bodyPr/>
          <a:lstStyle/>
          <a:p>
            <a:pPr marL="0" indent="0">
              <a:buNone/>
            </a:pPr>
            <a:r>
              <a:rPr lang="en-US" dirty="0" smtClean="0"/>
              <a:t>4. Identify </a:t>
            </a:r>
            <a:r>
              <a:rPr lang="en-US" dirty="0"/>
              <a:t>and access all available sources of revenue</a:t>
            </a:r>
          </a:p>
          <a:p>
            <a:endParaRPr lang="en-US" dirty="0"/>
          </a:p>
        </p:txBody>
      </p:sp>
      <p:pic>
        <p:nvPicPr>
          <p:cNvPr id="2051" name="Picture 3" title="Group of women standing in a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9" y="2948847"/>
            <a:ext cx="8421461" cy="303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3"/>
          <p:cNvSpPr>
            <a:spLocks noGrp="1"/>
          </p:cNvSpPr>
          <p:nvPr>
            <p:ph type="sldNum" sz="quarter" idx="10"/>
          </p:nvPr>
        </p:nvSpPr>
        <p:spPr>
          <a:xfrm>
            <a:off x="8610600" y="6356350"/>
            <a:ext cx="457200" cy="365125"/>
          </a:xfrm>
        </p:spPr>
        <p:txBody>
          <a:bodyPr/>
          <a:lstStyle/>
          <a:p>
            <a:pPr>
              <a:defRPr/>
            </a:pPr>
            <a:fld id="{A7667F2E-288F-4EBD-BB88-B804E384A0E8}" type="slidenum">
              <a:rPr lang="en-US" smtClean="0"/>
              <a:pPr>
                <a:defRPr/>
              </a:pPr>
              <a:t>26</a:t>
            </a:fld>
            <a:endParaRPr lang="en-US"/>
          </a:p>
        </p:txBody>
      </p:sp>
    </p:spTree>
    <p:extLst>
      <p:ext uri="{BB962C8B-B14F-4D97-AF65-F5344CB8AC3E}">
        <p14:creationId xmlns:p14="http://schemas.microsoft.com/office/powerpoint/2010/main" val="1964273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630362"/>
          </a:xfrm>
        </p:spPr>
        <p:txBody>
          <a:bodyPr/>
          <a:lstStyle/>
          <a:p>
            <a:r>
              <a:rPr lang="en-US" sz="3600" dirty="0" smtClean="0"/>
              <a:t>Success Story: Engaging Staff </a:t>
            </a:r>
            <a:r>
              <a:rPr lang="en-US" sz="3600" i="1" dirty="0" smtClean="0"/>
              <a:t>(Family </a:t>
            </a:r>
            <a:r>
              <a:rPr lang="en-US" sz="3600" i="1" dirty="0"/>
              <a:t>Health Council of Central </a:t>
            </a:r>
            <a:r>
              <a:rPr lang="en-US" sz="3600" i="1" dirty="0" smtClean="0"/>
              <a:t>PA)</a:t>
            </a:r>
            <a:endParaRPr lang="en-US" sz="3600" i="1" dirty="0"/>
          </a:p>
        </p:txBody>
      </p:sp>
      <p:sp>
        <p:nvSpPr>
          <p:cNvPr id="3" name="Content Placeholder 2"/>
          <p:cNvSpPr>
            <a:spLocks noGrp="1"/>
          </p:cNvSpPr>
          <p:nvPr>
            <p:ph idx="1"/>
          </p:nvPr>
        </p:nvSpPr>
        <p:spPr>
          <a:xfrm>
            <a:off x="457200" y="1600200"/>
            <a:ext cx="8229600" cy="4876800"/>
          </a:xfrm>
        </p:spPr>
        <p:txBody>
          <a:bodyPr anchor="b"/>
          <a:lstStyle/>
          <a:p>
            <a:r>
              <a:rPr lang="en-US" sz="2800" dirty="0" smtClean="0"/>
              <a:t>Quality assurance around billing and coding for LARC inserted same-visit</a:t>
            </a:r>
          </a:p>
          <a:p>
            <a:pPr lvl="1"/>
            <a:r>
              <a:rPr lang="en-US" sz="2400" dirty="0" smtClean="0">
                <a:solidFill>
                  <a:schemeClr val="accent6"/>
                </a:solidFill>
              </a:rPr>
              <a:t>Developed protocol</a:t>
            </a:r>
          </a:p>
          <a:p>
            <a:pPr lvl="1"/>
            <a:r>
              <a:rPr lang="en-US" sz="2400" dirty="0" smtClean="0">
                <a:solidFill>
                  <a:schemeClr val="accent6"/>
                </a:solidFill>
              </a:rPr>
              <a:t>Identified incorrect coding for some services</a:t>
            </a:r>
          </a:p>
          <a:p>
            <a:r>
              <a:rPr lang="en-US" sz="2800" dirty="0" smtClean="0"/>
              <a:t>Formal training for staff—including clinicians, supervisors, clinician assistants, front desk and billing staff—stressed importance of accurate coding that led to increased reimbursement rates</a:t>
            </a:r>
          </a:p>
          <a:p>
            <a:r>
              <a:rPr lang="en-US" sz="2800" b="1" dirty="0" smtClean="0">
                <a:solidFill>
                  <a:schemeClr val="accent6"/>
                </a:solidFill>
              </a:rPr>
              <a:t>Key point: </a:t>
            </a:r>
            <a:r>
              <a:rPr lang="en-US" sz="2800" dirty="0" smtClean="0"/>
              <a:t>All staff have a role to play in ensuring financial health of the organization </a:t>
            </a:r>
            <a:endParaRPr lang="en-US" sz="2800"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27</a:t>
            </a:fld>
            <a:endParaRPr lang="en-US" dirty="0"/>
          </a:p>
        </p:txBody>
      </p:sp>
    </p:spTree>
    <p:extLst>
      <p:ext uri="{BB962C8B-B14F-4D97-AF65-F5344CB8AC3E}">
        <p14:creationId xmlns:p14="http://schemas.microsoft.com/office/powerpoint/2010/main" val="3474822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554162"/>
          </a:xfrm>
        </p:spPr>
        <p:txBody>
          <a:bodyPr/>
          <a:lstStyle/>
          <a:p>
            <a:r>
              <a:rPr lang="en-US" sz="3600" dirty="0" smtClean="0"/>
              <a:t>Success Story: Comprehensive Approach to Reduce Cost as a Barrier </a:t>
            </a:r>
            <a:r>
              <a:rPr lang="en-US" sz="3600" i="1" dirty="0" smtClean="0"/>
              <a:t>(Montana DPH) </a:t>
            </a:r>
            <a:endParaRPr lang="en-US" sz="3600" i="1" dirty="0"/>
          </a:p>
        </p:txBody>
      </p:sp>
      <p:sp>
        <p:nvSpPr>
          <p:cNvPr id="3" name="Content Placeholder 2"/>
          <p:cNvSpPr>
            <a:spLocks noGrp="1"/>
          </p:cNvSpPr>
          <p:nvPr>
            <p:ph idx="1"/>
          </p:nvPr>
        </p:nvSpPr>
        <p:spPr>
          <a:xfrm>
            <a:off x="457200" y="1600200"/>
            <a:ext cx="8229600" cy="4953000"/>
          </a:xfrm>
        </p:spPr>
        <p:txBody>
          <a:bodyPr anchor="b"/>
          <a:lstStyle/>
          <a:p>
            <a:r>
              <a:rPr lang="en-US" sz="2800" dirty="0" smtClean="0"/>
              <a:t>Multifaceted approach to reducing cost as a barrier</a:t>
            </a:r>
          </a:p>
          <a:p>
            <a:pPr lvl="1"/>
            <a:r>
              <a:rPr lang="en-US" sz="2400" dirty="0" smtClean="0">
                <a:solidFill>
                  <a:schemeClr val="accent6"/>
                </a:solidFill>
              </a:rPr>
              <a:t>Pre-verified patient insurance benefits prior to visit</a:t>
            </a:r>
          </a:p>
          <a:p>
            <a:pPr lvl="1"/>
            <a:r>
              <a:rPr lang="en-US" sz="2400" dirty="0" smtClean="0">
                <a:solidFill>
                  <a:schemeClr val="accent6"/>
                </a:solidFill>
              </a:rPr>
              <a:t>Increased assistance for health insurance enrollment</a:t>
            </a:r>
          </a:p>
          <a:p>
            <a:pPr lvl="1"/>
            <a:r>
              <a:rPr lang="en-US" sz="2400" dirty="0" smtClean="0">
                <a:solidFill>
                  <a:schemeClr val="accent6"/>
                </a:solidFill>
              </a:rPr>
              <a:t>Purchased and stocked low-cost IUD (</a:t>
            </a:r>
            <a:r>
              <a:rPr lang="en-US" sz="2400" dirty="0" err="1" smtClean="0">
                <a:solidFill>
                  <a:schemeClr val="accent6"/>
                </a:solidFill>
              </a:rPr>
              <a:t>Liletta</a:t>
            </a:r>
            <a:r>
              <a:rPr lang="en-US" sz="2400" dirty="0" smtClean="0">
                <a:solidFill>
                  <a:schemeClr val="accent6"/>
                </a:solidFill>
              </a:rPr>
              <a:t>)</a:t>
            </a:r>
          </a:p>
          <a:p>
            <a:r>
              <a:rPr lang="en-US" sz="2800" dirty="0" smtClean="0"/>
              <a:t>Measured impact: Between Oct. 2015 and May 2016</a:t>
            </a:r>
          </a:p>
          <a:p>
            <a:pPr lvl="1"/>
            <a:r>
              <a:rPr lang="en-US" sz="2400" dirty="0" smtClean="0">
                <a:solidFill>
                  <a:schemeClr val="accent6"/>
                </a:solidFill>
              </a:rPr>
              <a:t>Pre-verification of benefits increased from 70% to 100%</a:t>
            </a:r>
          </a:p>
          <a:p>
            <a:pPr lvl="1"/>
            <a:r>
              <a:rPr lang="en-US" sz="2400" dirty="0" smtClean="0">
                <a:solidFill>
                  <a:schemeClr val="accent6"/>
                </a:solidFill>
              </a:rPr>
              <a:t>Utilization of most and moderately effective methods increased from 80% to 86%</a:t>
            </a:r>
          </a:p>
          <a:p>
            <a:r>
              <a:rPr lang="en-US" sz="2800" b="1" dirty="0" smtClean="0">
                <a:solidFill>
                  <a:schemeClr val="accent6"/>
                </a:solidFill>
              </a:rPr>
              <a:t>Key point:  </a:t>
            </a:r>
            <a:r>
              <a:rPr lang="en-US" sz="2800" dirty="0" smtClean="0"/>
              <a:t>A multifaceted approach to change enhances impact</a:t>
            </a:r>
            <a:endParaRPr lang="en-US" sz="2800" dirty="0"/>
          </a:p>
        </p:txBody>
      </p:sp>
      <p:sp>
        <p:nvSpPr>
          <p:cNvPr id="4" name="Slide Number Placeholder 3"/>
          <p:cNvSpPr>
            <a:spLocks noGrp="1"/>
          </p:cNvSpPr>
          <p:nvPr>
            <p:ph type="sldNum" sz="quarter" idx="10"/>
          </p:nvPr>
        </p:nvSpPr>
        <p:spPr/>
        <p:txBody>
          <a:bodyPr/>
          <a:lstStyle/>
          <a:p>
            <a:fld id="{A7667F2E-288F-4EBD-BB88-B804E384A0E8}" type="slidenum">
              <a:rPr lang="en-US" smtClean="0"/>
              <a:pPr/>
              <a:t>28</a:t>
            </a:fld>
            <a:endParaRPr lang="en-US" dirty="0"/>
          </a:p>
        </p:txBody>
      </p:sp>
    </p:spTree>
    <p:extLst>
      <p:ext uri="{BB962C8B-B14F-4D97-AF65-F5344CB8AC3E}">
        <p14:creationId xmlns:p14="http://schemas.microsoft.com/office/powerpoint/2010/main" val="49811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3200400" cy="6049962"/>
          </a:xfrm>
        </p:spPr>
        <p:txBody>
          <a:bodyPr>
            <a:normAutofit/>
          </a:bodyPr>
          <a:lstStyle/>
          <a:p>
            <a:r>
              <a:rPr lang="en-US" dirty="0" smtClean="0"/>
              <a:t>What other questions do you have?</a:t>
            </a:r>
            <a:br>
              <a:rPr lang="en-US" dirty="0" smtClean="0"/>
            </a:br>
            <a:r>
              <a:rPr lang="en-US" dirty="0" smtClean="0"/>
              <a:t/>
            </a:r>
            <a:br>
              <a:rPr lang="en-US" dirty="0" smtClean="0"/>
            </a:br>
            <a:r>
              <a:rPr lang="en-US" dirty="0" smtClean="0"/>
              <a:t>What other issues would you like to discuss? </a:t>
            </a:r>
            <a:endParaRPr lang="en-US" dirty="0"/>
          </a:p>
        </p:txBody>
      </p:sp>
      <p:pic>
        <p:nvPicPr>
          <p:cNvPr id="9" name="Picture 2" descr="C:\Users\kdeangelis\Google Drive\NYOPCE\Stock Images\Illustrations\Communication\community.jpg" title="Image of people tele-communicati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tretch/>
        </p:blipFill>
        <p:spPr bwMode="auto">
          <a:xfrm>
            <a:off x="4038600" y="1676400"/>
            <a:ext cx="3886200" cy="3889769"/>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294967295"/>
          </p:nvPr>
        </p:nvSpPr>
        <p:spPr>
          <a:xfrm>
            <a:off x="8229600" y="6356350"/>
            <a:ext cx="762000" cy="365125"/>
          </a:xfrm>
          <a:prstGeom prst="rect">
            <a:avLst/>
          </a:prstGeom>
        </p:spPr>
        <p:txBody>
          <a:bodyPr/>
          <a:lstStyle/>
          <a:p>
            <a:fld id="{1C72A743-7727-4FBA-9DB1-7B919BB1984B}" type="slidenum">
              <a:rPr lang="en-US" smtClean="0"/>
              <a:pPr/>
              <a:t>29</a:t>
            </a:fld>
            <a:endParaRPr lang="en-US"/>
          </a:p>
        </p:txBody>
      </p:sp>
    </p:spTree>
    <p:extLst>
      <p:ext uri="{BB962C8B-B14F-4D97-AF65-F5344CB8AC3E}">
        <p14:creationId xmlns:p14="http://schemas.microsoft.com/office/powerpoint/2010/main" val="77123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953000" cy="1782762"/>
          </a:xfrm>
        </p:spPr>
        <p:txBody>
          <a:bodyPr/>
          <a:lstStyle/>
          <a:p>
            <a:r>
              <a:rPr lang="en-US" dirty="0" smtClean="0"/>
              <a:t>Contraceptive Access Change Package: </a:t>
            </a:r>
            <a:br>
              <a:rPr lang="en-US" dirty="0" smtClean="0"/>
            </a:br>
            <a:r>
              <a:rPr lang="en-US" dirty="0" smtClean="0"/>
              <a:t>Best </a:t>
            </a:r>
            <a:r>
              <a:rPr lang="en-US" dirty="0"/>
              <a:t>Practice 4</a:t>
            </a:r>
          </a:p>
        </p:txBody>
      </p:sp>
      <p:sp>
        <p:nvSpPr>
          <p:cNvPr id="3" name="Content Placeholder 2"/>
          <p:cNvSpPr>
            <a:spLocks noGrp="1"/>
          </p:cNvSpPr>
          <p:nvPr>
            <p:ph idx="1"/>
          </p:nvPr>
        </p:nvSpPr>
        <p:spPr>
          <a:xfrm>
            <a:off x="457200" y="2209800"/>
            <a:ext cx="5715000" cy="3916363"/>
          </a:xfrm>
        </p:spPr>
        <p:txBody>
          <a:bodyPr anchor="ctr"/>
          <a:lstStyle/>
          <a:p>
            <a:pPr marL="0" indent="0">
              <a:buNone/>
            </a:pPr>
            <a:r>
              <a:rPr lang="en-US" b="1" dirty="0" smtClean="0"/>
              <a:t>Utilize </a:t>
            </a:r>
            <a:r>
              <a:rPr lang="en-US" b="1" dirty="0"/>
              <a:t>diverse payment options to reduce cost as a barrier for the facility and the patient. </a:t>
            </a:r>
            <a:r>
              <a:rPr lang="en-US" dirty="0"/>
              <a:t>Inform patients about self-pay, sliding fee schedules, and insurance enrollment options. Ensure access to services regardless of ability to pay</a:t>
            </a:r>
            <a:r>
              <a:rPr lang="en-US" dirty="0" smtClean="0"/>
              <a:t>.</a:t>
            </a:r>
            <a:endParaRPr lang="en-US" dirty="0"/>
          </a:p>
        </p:txBody>
      </p:sp>
      <p:pic>
        <p:nvPicPr>
          <p:cNvPr id="5" name="Picture 2" title="Man holding giant coin"/>
          <p:cNvPicPr>
            <a:picLocks noChangeAspect="1" noChangeArrowheads="1"/>
          </p:cNvPicPr>
          <p:nvPr/>
        </p:nvPicPr>
        <p:blipFill rotWithShape="1">
          <a:blip r:embed="rId3" cstate="print">
            <a:clrChange>
              <a:clrFrom>
                <a:srgbClr val="98BBAA"/>
              </a:clrFrom>
              <a:clrTo>
                <a:srgbClr val="98BBAA">
                  <a:alpha val="0"/>
                </a:srgbClr>
              </a:clrTo>
            </a:clrChange>
            <a:extLst>
              <a:ext uri="{28A0092B-C50C-407E-A947-70E740481C1C}">
                <a14:useLocalDpi xmlns:a14="http://schemas.microsoft.com/office/drawing/2010/main" val="0"/>
              </a:ext>
            </a:extLst>
          </a:blip>
          <a:srcRect l="49685" t="22099" r="1355" b="12576"/>
          <a:stretch/>
        </p:blipFill>
        <p:spPr bwMode="auto">
          <a:xfrm>
            <a:off x="6019800" y="2819400"/>
            <a:ext cx="2819400" cy="2819400"/>
          </a:xfrm>
          <a:prstGeom prst="ellipse">
            <a:avLst/>
          </a:prstGeom>
          <a:solidFill>
            <a:schemeClr val="bg1"/>
          </a:solidFill>
          <a:extLst/>
        </p:spPr>
      </p:pic>
      <p:sp>
        <p:nvSpPr>
          <p:cNvPr id="4" name="Slide Number Placeholder 3"/>
          <p:cNvSpPr>
            <a:spLocks noGrp="1"/>
          </p:cNvSpPr>
          <p:nvPr>
            <p:ph type="sldNum" sz="quarter" idx="10"/>
          </p:nvPr>
        </p:nvSpPr>
        <p:spPr>
          <a:xfrm>
            <a:off x="8610600" y="6340475"/>
            <a:ext cx="457200" cy="365125"/>
          </a:xfrm>
        </p:spPr>
        <p:txBody>
          <a:bodyPr/>
          <a:lstStyle/>
          <a:p>
            <a:pPr>
              <a:defRPr/>
            </a:pPr>
            <a:fld id="{7AE38899-F514-477B-80EA-08AA1E7A908E}" type="slidenum">
              <a:rPr lang="en-US" smtClean="0"/>
              <a:pPr>
                <a:defRPr/>
              </a:pPr>
              <a:t>3</a:t>
            </a:fld>
            <a:endParaRPr lang="en-US" dirty="0"/>
          </a:p>
        </p:txBody>
      </p:sp>
    </p:spTree>
    <p:extLst>
      <p:ext uri="{BB962C8B-B14F-4D97-AF65-F5344CB8AC3E}">
        <p14:creationId xmlns:p14="http://schemas.microsoft.com/office/powerpoint/2010/main" val="625242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lstStyle/>
          <a:p>
            <a:r>
              <a:rPr lang="en-US" dirty="0" smtClean="0"/>
              <a:t>Contact:</a:t>
            </a:r>
          </a:p>
          <a:p>
            <a:r>
              <a:rPr lang="en-US" dirty="0" smtClean="0">
                <a:hlinkClick r:id="rId3"/>
              </a:rPr>
              <a:t>fpntc@jsi.com</a:t>
            </a: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A7667F2E-288F-4EBD-BB88-B804E384A0E8}" type="slidenum">
              <a:rPr lang="en-US" smtClean="0"/>
              <a:pPr>
                <a:defRPr/>
              </a:pPr>
              <a:t>30</a:t>
            </a:fld>
            <a:endParaRPr lang="en-US" dirty="0"/>
          </a:p>
        </p:txBody>
      </p:sp>
    </p:spTree>
    <p:extLst>
      <p:ext uri="{BB962C8B-B14F-4D97-AF65-F5344CB8AC3E}">
        <p14:creationId xmlns:p14="http://schemas.microsoft.com/office/powerpoint/2010/main" val="3008597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Meeting Objectives</a:t>
            </a:r>
            <a:endParaRPr lang="en-US" dirty="0"/>
          </a:p>
        </p:txBody>
      </p:sp>
      <p:sp>
        <p:nvSpPr>
          <p:cNvPr id="3" name="Content Placeholder 2"/>
          <p:cNvSpPr>
            <a:spLocks noGrp="1"/>
          </p:cNvSpPr>
          <p:nvPr>
            <p:ph idx="1"/>
          </p:nvPr>
        </p:nvSpPr>
        <p:spPr>
          <a:xfrm>
            <a:off x="457200" y="1600200"/>
            <a:ext cx="8153400" cy="4525963"/>
          </a:xfrm>
        </p:spPr>
        <p:txBody>
          <a:bodyPr/>
          <a:lstStyle/>
          <a:p>
            <a:pPr marL="0" indent="0">
              <a:buNone/>
            </a:pPr>
            <a:r>
              <a:rPr lang="en-US" b="1" dirty="0"/>
              <a:t>By the end of </a:t>
            </a:r>
            <a:r>
              <a:rPr lang="en-US" b="1" dirty="0" smtClean="0"/>
              <a:t>today, you should be </a:t>
            </a:r>
            <a:r>
              <a:rPr lang="en-US" b="1" dirty="0"/>
              <a:t>able to:</a:t>
            </a:r>
          </a:p>
          <a:p>
            <a:r>
              <a:rPr lang="en-US" dirty="0" smtClean="0"/>
              <a:t>Describe the rationale for reducing cost as a barrier to contraceptive services</a:t>
            </a:r>
          </a:p>
          <a:p>
            <a:r>
              <a:rPr lang="en-US" dirty="0" smtClean="0"/>
              <a:t>Identify at least one strategy </a:t>
            </a:r>
            <a:r>
              <a:rPr lang="en-US" dirty="0"/>
              <a:t>to </a:t>
            </a:r>
            <a:r>
              <a:rPr lang="en-US" dirty="0" smtClean="0"/>
              <a:t>reduce </a:t>
            </a:r>
            <a:r>
              <a:rPr lang="en-US" dirty="0"/>
              <a:t>cost as a </a:t>
            </a:r>
            <a:r>
              <a:rPr lang="en-US" dirty="0" smtClean="0"/>
              <a:t>barrier for access to contraception</a:t>
            </a:r>
            <a:endParaRPr lang="en-US" dirty="0"/>
          </a:p>
          <a:p>
            <a:r>
              <a:rPr lang="en-US" dirty="0"/>
              <a:t>Identify at least one resource </a:t>
            </a:r>
            <a:r>
              <a:rPr lang="en-US" dirty="0" smtClean="0"/>
              <a:t>to support you in utilizing diverse payment options for contraceptive services</a:t>
            </a:r>
            <a:endParaRPr lang="en-US" dirty="0"/>
          </a:p>
        </p:txBody>
      </p:sp>
      <p:sp>
        <p:nvSpPr>
          <p:cNvPr id="4" name="Slide Number Placeholder 3"/>
          <p:cNvSpPr>
            <a:spLocks noGrp="1"/>
          </p:cNvSpPr>
          <p:nvPr>
            <p:ph type="sldNum" sz="quarter" idx="10"/>
          </p:nvPr>
        </p:nvSpPr>
        <p:spPr/>
        <p:txBody>
          <a:bodyPr/>
          <a:lstStyle/>
          <a:p>
            <a:pPr>
              <a:defRPr/>
            </a:pPr>
            <a:fld id="{A7667F2E-288F-4EBD-BB88-B804E384A0E8}" type="slidenum">
              <a:rPr lang="en-US" smtClean="0"/>
              <a:pPr>
                <a:defRPr/>
              </a:pPr>
              <a:t>4</a:t>
            </a:fld>
            <a:endParaRPr lang="en-US" dirty="0"/>
          </a:p>
        </p:txBody>
      </p:sp>
    </p:spTree>
    <p:extLst>
      <p:ext uri="{BB962C8B-B14F-4D97-AF65-F5344CB8AC3E}">
        <p14:creationId xmlns:p14="http://schemas.microsoft.com/office/powerpoint/2010/main" val="1145873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86400" cy="1143000"/>
          </a:xfrm>
        </p:spPr>
        <p:txBody>
          <a:bodyPr/>
          <a:lstStyle/>
          <a:p>
            <a:r>
              <a:rPr lang="en-US" dirty="0" smtClean="0"/>
              <a:t>Rationale for Utilizing Diverse Payment Options </a:t>
            </a:r>
            <a:endParaRPr lang="en-US" dirty="0"/>
          </a:p>
        </p:txBody>
      </p:sp>
      <p:sp>
        <p:nvSpPr>
          <p:cNvPr id="3" name="Content Placeholder 2"/>
          <p:cNvSpPr>
            <a:spLocks noGrp="1"/>
          </p:cNvSpPr>
          <p:nvPr>
            <p:ph idx="1"/>
          </p:nvPr>
        </p:nvSpPr>
        <p:spPr/>
        <p:txBody>
          <a:bodyPr/>
          <a:lstStyle/>
          <a:p>
            <a:r>
              <a:rPr lang="en-US" dirty="0" smtClean="0"/>
              <a:t>Cost has historically been a barrier to contraceptive use </a:t>
            </a:r>
          </a:p>
          <a:p>
            <a:r>
              <a:rPr lang="en-US" dirty="0" smtClean="0"/>
              <a:t>Cost remains a barrier for uninsured and underinsured clients</a:t>
            </a:r>
          </a:p>
          <a:p>
            <a:r>
              <a:rPr lang="en-US" dirty="0" smtClean="0"/>
              <a:t>Title X program provides access to services regardless of ability to pay</a:t>
            </a:r>
          </a:p>
          <a:p>
            <a:r>
              <a:rPr lang="en-US" dirty="0" smtClean="0"/>
              <a:t>Removing cost barriers empowers individuals to choose the best methods for themselves, and allows them to meet reproductive goals</a:t>
            </a:r>
          </a:p>
        </p:txBody>
      </p:sp>
      <p:sp>
        <p:nvSpPr>
          <p:cNvPr id="4" name="Slide Number Placeholder 3"/>
          <p:cNvSpPr>
            <a:spLocks noGrp="1"/>
          </p:cNvSpPr>
          <p:nvPr>
            <p:ph type="sldNum" sz="quarter" idx="10"/>
          </p:nvPr>
        </p:nvSpPr>
        <p:spPr/>
        <p:txBody>
          <a:bodyPr/>
          <a:lstStyle/>
          <a:p>
            <a:fld id="{1C72A743-7727-4FBA-9DB1-7B919BB1984B}" type="slidenum">
              <a:rPr lang="en-US" smtClean="0"/>
              <a:pPr/>
              <a:t>5</a:t>
            </a:fld>
            <a:endParaRPr lang="en-US" dirty="0"/>
          </a:p>
        </p:txBody>
      </p:sp>
    </p:spTree>
    <p:extLst>
      <p:ext uri="{BB962C8B-B14F-4D97-AF65-F5344CB8AC3E}">
        <p14:creationId xmlns:p14="http://schemas.microsoft.com/office/powerpoint/2010/main" val="3157203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Contraceptive Access </a:t>
            </a:r>
            <a:r>
              <a:rPr lang="en-US" dirty="0" smtClean="0"/>
              <a:t>Assessment </a:t>
            </a:r>
            <a:endParaRPr lang="en-US" dirty="0"/>
          </a:p>
        </p:txBody>
      </p:sp>
      <p:pic>
        <p:nvPicPr>
          <p:cNvPr id="8" name="Picture 2" title="Contraceptive Access Assessme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8560951" cy="289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7AE38899-F514-477B-80EA-08AA1E7A908E}" type="slidenum">
              <a:rPr lang="en-US" smtClean="0"/>
              <a:pPr>
                <a:defRPr/>
              </a:pPr>
              <a:t>6</a:t>
            </a:fld>
            <a:endParaRPr lang="en-US" dirty="0"/>
          </a:p>
        </p:txBody>
      </p:sp>
    </p:spTree>
    <p:extLst>
      <p:ext uri="{BB962C8B-B14F-4D97-AF65-F5344CB8AC3E}">
        <p14:creationId xmlns:p14="http://schemas.microsoft.com/office/powerpoint/2010/main" val="67792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lstStyle/>
          <a:p>
            <a:r>
              <a:rPr lang="en-US" dirty="0" smtClean="0"/>
              <a:t>Discussion of Challenges</a:t>
            </a:r>
            <a:endParaRPr lang="en-US" dirty="0"/>
          </a:p>
        </p:txBody>
      </p:sp>
      <p:sp>
        <p:nvSpPr>
          <p:cNvPr id="3" name="Content Placeholder 2"/>
          <p:cNvSpPr>
            <a:spLocks noGrp="1"/>
          </p:cNvSpPr>
          <p:nvPr>
            <p:ph idx="1"/>
          </p:nvPr>
        </p:nvSpPr>
        <p:spPr/>
        <p:txBody>
          <a:bodyPr/>
          <a:lstStyle/>
          <a:p>
            <a:pPr>
              <a:spcAft>
                <a:spcPts val="1200"/>
              </a:spcAft>
            </a:pPr>
            <a:r>
              <a:rPr lang="en-US" dirty="0" smtClean="0"/>
              <a:t>To what extent is cost a barrier for patients? For your facility?</a:t>
            </a:r>
          </a:p>
          <a:p>
            <a:pPr>
              <a:spcAft>
                <a:spcPts val="1200"/>
              </a:spcAft>
            </a:pPr>
            <a:r>
              <a:rPr lang="en-US" dirty="0" smtClean="0"/>
              <a:t>What is challenging about ensuring patients have access to services, regardless of ability to pay?</a:t>
            </a:r>
          </a:p>
          <a:p>
            <a:pPr>
              <a:spcAft>
                <a:spcPts val="1200"/>
              </a:spcAft>
            </a:pPr>
            <a:r>
              <a:rPr lang="en-US" dirty="0"/>
              <a:t>What method-specific challenges do you face?</a:t>
            </a:r>
          </a:p>
        </p:txBody>
      </p:sp>
      <p:sp>
        <p:nvSpPr>
          <p:cNvPr id="4" name="Slide Number Placeholder 3"/>
          <p:cNvSpPr>
            <a:spLocks noGrp="1"/>
          </p:cNvSpPr>
          <p:nvPr>
            <p:ph type="sldNum" sz="quarter" idx="10"/>
          </p:nvPr>
        </p:nvSpPr>
        <p:spPr>
          <a:xfrm>
            <a:off x="8610600" y="6356350"/>
            <a:ext cx="457200" cy="365125"/>
          </a:xfrm>
        </p:spPr>
        <p:txBody>
          <a:bodyPr/>
          <a:lstStyle/>
          <a:p>
            <a:pPr>
              <a:defRPr/>
            </a:pPr>
            <a:fld id="{7AE38899-F514-477B-80EA-08AA1E7A908E}" type="slidenum">
              <a:rPr lang="en-US" smtClean="0"/>
              <a:pPr>
                <a:defRPr/>
              </a:pPr>
              <a:t>7</a:t>
            </a:fld>
            <a:endParaRPr lang="en-US" dirty="0"/>
          </a:p>
        </p:txBody>
      </p:sp>
    </p:spTree>
    <p:extLst>
      <p:ext uri="{BB962C8B-B14F-4D97-AF65-F5344CB8AC3E}">
        <p14:creationId xmlns:p14="http://schemas.microsoft.com/office/powerpoint/2010/main" val="280738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a:t>
            </a:r>
            <a:r>
              <a:rPr lang="en-US" dirty="0" smtClean="0"/>
              <a:t>Strategies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Ensure </a:t>
            </a:r>
            <a:r>
              <a:rPr lang="en-US" dirty="0"/>
              <a:t>organizational policy is in line with Title X </a:t>
            </a:r>
            <a:r>
              <a:rPr lang="en-US" dirty="0" smtClean="0"/>
              <a:t>program </a:t>
            </a:r>
            <a:r>
              <a:rPr lang="en-US" dirty="0"/>
              <a:t>r</a:t>
            </a:r>
            <a:r>
              <a:rPr lang="en-US" dirty="0" smtClean="0"/>
              <a:t>equirements </a:t>
            </a:r>
          </a:p>
          <a:p>
            <a:pPr marL="514350" indent="-514350">
              <a:buAutoNum type="arabicPeriod"/>
            </a:pPr>
            <a:r>
              <a:rPr lang="en-US" dirty="0" smtClean="0"/>
              <a:t>Obtain third-party reimbursement, when possible</a:t>
            </a:r>
          </a:p>
          <a:p>
            <a:pPr marL="514350" indent="-514350">
              <a:buAutoNum type="arabicPeriod"/>
            </a:pPr>
            <a:r>
              <a:rPr lang="en-US" dirty="0" smtClean="0"/>
              <a:t>Optimize revenue cycle management and patient fee collection protocols</a:t>
            </a:r>
          </a:p>
          <a:p>
            <a:pPr marL="514350" indent="-514350">
              <a:buAutoNum type="arabicPeriod"/>
            </a:pPr>
            <a:r>
              <a:rPr lang="en-US" dirty="0" smtClean="0"/>
              <a:t>Identify and access all available sources of revenue</a:t>
            </a:r>
            <a:endParaRPr lang="en-US" dirty="0"/>
          </a:p>
        </p:txBody>
      </p:sp>
      <p:sp>
        <p:nvSpPr>
          <p:cNvPr id="4" name="Slide Number Placeholder 3"/>
          <p:cNvSpPr>
            <a:spLocks noGrp="1"/>
          </p:cNvSpPr>
          <p:nvPr>
            <p:ph type="sldNum" sz="quarter" idx="10"/>
          </p:nvPr>
        </p:nvSpPr>
        <p:spPr>
          <a:xfrm>
            <a:off x="8610600" y="6356350"/>
            <a:ext cx="457200" cy="365125"/>
          </a:xfrm>
        </p:spPr>
        <p:txBody>
          <a:bodyPr/>
          <a:lstStyle/>
          <a:p>
            <a:pPr>
              <a:defRPr/>
            </a:pPr>
            <a:fld id="{7AE38899-F514-477B-80EA-08AA1E7A908E}" type="slidenum">
              <a:rPr lang="en-US" smtClean="0"/>
              <a:pPr>
                <a:defRPr/>
              </a:pPr>
              <a:t>8</a:t>
            </a:fld>
            <a:endParaRPr lang="en-US" dirty="0"/>
          </a:p>
        </p:txBody>
      </p:sp>
    </p:spTree>
    <p:extLst>
      <p:ext uri="{BB962C8B-B14F-4D97-AF65-F5344CB8AC3E}">
        <p14:creationId xmlns:p14="http://schemas.microsoft.com/office/powerpoint/2010/main" val="285482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X Program Requirements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Ensure organizational policy is in line with </a:t>
            </a:r>
            <a:endParaRPr lang="en-US" dirty="0"/>
          </a:p>
          <a:p>
            <a:pPr marL="0" indent="0">
              <a:buNone/>
            </a:pPr>
            <a:r>
              <a:rPr lang="en-US" dirty="0"/>
              <a:t> </a:t>
            </a:r>
            <a:r>
              <a:rPr lang="en-US" dirty="0" smtClean="0"/>
              <a:t>     Title X </a:t>
            </a:r>
            <a:r>
              <a:rPr lang="en-US" dirty="0"/>
              <a:t>p</a:t>
            </a:r>
            <a:r>
              <a:rPr lang="en-US" dirty="0" smtClean="0"/>
              <a:t>rogram requirements</a:t>
            </a:r>
            <a:r>
              <a:rPr lang="en-US" baseline="30000" dirty="0" smtClean="0"/>
              <a:t>1</a:t>
            </a:r>
            <a:endParaRPr lang="en-US" dirty="0" smtClean="0"/>
          </a:p>
          <a:p>
            <a:pPr marL="1028700" lvl="2" indent="-171450" eaLnBrk="1" fontAlgn="auto" hangingPunct="1">
              <a:spcBef>
                <a:spcPts val="0"/>
              </a:spcBef>
              <a:spcAft>
                <a:spcPts val="0"/>
              </a:spcAft>
              <a:buFont typeface="Arial" panose="020B0604020202020204" pitchFamily="34" charset="0"/>
              <a:buChar char="•"/>
              <a:defRPr/>
            </a:pPr>
            <a:r>
              <a:rPr lang="en-US" sz="2200" dirty="0">
                <a:solidFill>
                  <a:schemeClr val="accent6"/>
                </a:solidFill>
              </a:rPr>
              <a:t>Patients must not be denied services </a:t>
            </a:r>
            <a:r>
              <a:rPr lang="en-US" sz="2200" dirty="0" smtClean="0">
                <a:solidFill>
                  <a:schemeClr val="accent6"/>
                </a:solidFill>
              </a:rPr>
              <a:t>because </a:t>
            </a:r>
            <a:r>
              <a:rPr lang="en-US" sz="2200" dirty="0">
                <a:solidFill>
                  <a:schemeClr val="accent6"/>
                </a:solidFill>
              </a:rPr>
              <a:t>of inability to </a:t>
            </a:r>
            <a:r>
              <a:rPr lang="en-US" sz="2200" dirty="0" smtClean="0">
                <a:solidFill>
                  <a:schemeClr val="accent6"/>
                </a:solidFill>
              </a:rPr>
              <a:t>pay</a:t>
            </a:r>
            <a:endParaRPr lang="en-US" sz="2200" dirty="0">
              <a:solidFill>
                <a:schemeClr val="accent6"/>
              </a:solidFill>
            </a:endParaRPr>
          </a:p>
          <a:p>
            <a:pPr marL="1028700" lvl="2" indent="-171450" eaLnBrk="1" fontAlgn="auto" hangingPunct="1">
              <a:spcBef>
                <a:spcPts val="0"/>
              </a:spcBef>
              <a:spcAft>
                <a:spcPts val="0"/>
              </a:spcAft>
              <a:buFont typeface="Arial" panose="020B0604020202020204" pitchFamily="34" charset="0"/>
              <a:buChar char="•"/>
              <a:defRPr/>
            </a:pPr>
            <a:r>
              <a:rPr lang="en-US" sz="2200" dirty="0" smtClean="0">
                <a:solidFill>
                  <a:schemeClr val="accent6"/>
                </a:solidFill>
              </a:rPr>
              <a:t>Projects </a:t>
            </a:r>
            <a:r>
              <a:rPr lang="en-US" sz="2200" dirty="0">
                <a:solidFill>
                  <a:schemeClr val="accent6"/>
                </a:solidFill>
              </a:rPr>
              <a:t>should not have a </a:t>
            </a:r>
            <a:r>
              <a:rPr lang="en-US" sz="2200" dirty="0" smtClean="0">
                <a:solidFill>
                  <a:schemeClr val="accent6"/>
                </a:solidFill>
              </a:rPr>
              <a:t>policy </a:t>
            </a:r>
            <a:r>
              <a:rPr lang="en-US" sz="2200" dirty="0">
                <a:solidFill>
                  <a:schemeClr val="accent6"/>
                </a:solidFill>
              </a:rPr>
              <a:t>of no fee or flat fees for the provision of services to </a:t>
            </a:r>
            <a:r>
              <a:rPr lang="en-US" sz="2200" dirty="0" smtClean="0">
                <a:solidFill>
                  <a:schemeClr val="accent6"/>
                </a:solidFill>
              </a:rPr>
              <a:t>minors</a:t>
            </a:r>
            <a:endParaRPr lang="en-US" sz="2200" dirty="0">
              <a:solidFill>
                <a:schemeClr val="accent6"/>
              </a:solidFill>
            </a:endParaRPr>
          </a:p>
          <a:p>
            <a:pPr marL="1028700" lvl="2" indent="-171450" eaLnBrk="1" fontAlgn="auto" hangingPunct="1">
              <a:spcBef>
                <a:spcPts val="0"/>
              </a:spcBef>
              <a:spcAft>
                <a:spcPts val="0"/>
              </a:spcAft>
              <a:buFont typeface="Arial" panose="020B0604020202020204" pitchFamily="34" charset="0"/>
              <a:buChar char="•"/>
              <a:defRPr/>
            </a:pPr>
            <a:r>
              <a:rPr lang="en-US" sz="2200" dirty="0">
                <a:solidFill>
                  <a:schemeClr val="accent6"/>
                </a:solidFill>
              </a:rPr>
              <a:t>Eligibility for discounts </a:t>
            </a:r>
            <a:r>
              <a:rPr lang="en-US" sz="2200" dirty="0" smtClean="0">
                <a:solidFill>
                  <a:schemeClr val="accent6"/>
                </a:solidFill>
              </a:rPr>
              <a:t>is based </a:t>
            </a:r>
            <a:r>
              <a:rPr lang="en-US" sz="2200" dirty="0">
                <a:solidFill>
                  <a:schemeClr val="accent6"/>
                </a:solidFill>
              </a:rPr>
              <a:t>on the income of the </a:t>
            </a:r>
            <a:r>
              <a:rPr lang="en-US" sz="2200" dirty="0" smtClean="0">
                <a:solidFill>
                  <a:schemeClr val="accent6"/>
                </a:solidFill>
              </a:rPr>
              <a:t>minor</a:t>
            </a:r>
            <a:endParaRPr lang="en-US" sz="2200" dirty="0">
              <a:solidFill>
                <a:schemeClr val="accent6"/>
              </a:solidFill>
            </a:endParaRPr>
          </a:p>
          <a:p>
            <a:pPr marL="1028700" lvl="2" indent="-171450" eaLnBrk="1" fontAlgn="auto" hangingPunct="1">
              <a:spcBef>
                <a:spcPts val="0"/>
              </a:spcBef>
              <a:spcAft>
                <a:spcPts val="0"/>
              </a:spcAft>
              <a:buFont typeface="Arial" panose="020B0604020202020204" pitchFamily="34" charset="0"/>
              <a:buChar char="•"/>
              <a:defRPr/>
            </a:pPr>
            <a:r>
              <a:rPr lang="en-US" sz="2200" dirty="0" smtClean="0">
                <a:solidFill>
                  <a:schemeClr val="accent6"/>
                </a:solidFill>
              </a:rPr>
              <a:t>Patients </a:t>
            </a:r>
            <a:r>
              <a:rPr lang="en-US" sz="2200" dirty="0">
                <a:solidFill>
                  <a:schemeClr val="accent6"/>
                </a:solidFill>
              </a:rPr>
              <a:t>whose documented income is at or below 100% of </a:t>
            </a:r>
            <a:r>
              <a:rPr lang="en-US" sz="2200" dirty="0" smtClean="0">
                <a:solidFill>
                  <a:schemeClr val="accent6"/>
                </a:solidFill>
              </a:rPr>
              <a:t>FPL must </a:t>
            </a:r>
            <a:r>
              <a:rPr lang="en-US" sz="2200" dirty="0">
                <a:solidFill>
                  <a:schemeClr val="accent6"/>
                </a:solidFill>
              </a:rPr>
              <a:t>not be </a:t>
            </a:r>
            <a:r>
              <a:rPr lang="en-US" sz="2200" dirty="0" smtClean="0">
                <a:solidFill>
                  <a:schemeClr val="accent6"/>
                </a:solidFill>
              </a:rPr>
              <a:t>charged &amp; a schedule </a:t>
            </a:r>
            <a:r>
              <a:rPr lang="en-US" sz="2200" dirty="0">
                <a:solidFill>
                  <a:schemeClr val="accent6"/>
                </a:solidFill>
              </a:rPr>
              <a:t>of discounts is required for individuals between 101% and 250% </a:t>
            </a:r>
            <a:r>
              <a:rPr lang="en-US" sz="2200" dirty="0" smtClean="0">
                <a:solidFill>
                  <a:schemeClr val="accent6"/>
                </a:solidFill>
              </a:rPr>
              <a:t>FPL</a:t>
            </a:r>
            <a:endParaRPr lang="en-US" sz="2200" dirty="0">
              <a:solidFill>
                <a:schemeClr val="accent6"/>
              </a:solidFill>
            </a:endParaRPr>
          </a:p>
          <a:p>
            <a:pPr marL="1028700" lvl="2" indent="-171450" eaLnBrk="1" fontAlgn="auto" hangingPunct="1">
              <a:spcBef>
                <a:spcPts val="0"/>
              </a:spcBef>
              <a:spcAft>
                <a:spcPts val="0"/>
              </a:spcAft>
              <a:buFont typeface="Arial" panose="020B0604020202020204" pitchFamily="34" charset="0"/>
              <a:buChar char="•"/>
              <a:defRPr/>
            </a:pPr>
            <a:r>
              <a:rPr lang="en-US" sz="2200" dirty="0" smtClean="0">
                <a:solidFill>
                  <a:schemeClr val="accent6"/>
                </a:solidFill>
              </a:rPr>
              <a:t>All reasonable </a:t>
            </a:r>
            <a:r>
              <a:rPr lang="en-US" sz="2200" dirty="0">
                <a:solidFill>
                  <a:schemeClr val="accent6"/>
                </a:solidFill>
              </a:rPr>
              <a:t>efforts must be made to obtain third-party </a:t>
            </a:r>
            <a:r>
              <a:rPr lang="en-US" sz="2200" dirty="0" smtClean="0">
                <a:solidFill>
                  <a:schemeClr val="accent6"/>
                </a:solidFill>
              </a:rPr>
              <a:t>payment</a:t>
            </a:r>
          </a:p>
        </p:txBody>
      </p:sp>
      <p:sp>
        <p:nvSpPr>
          <p:cNvPr id="4" name="TextBox 3"/>
          <p:cNvSpPr txBox="1"/>
          <p:nvPr/>
        </p:nvSpPr>
        <p:spPr>
          <a:xfrm>
            <a:off x="0" y="6519446"/>
            <a:ext cx="6338210" cy="338554"/>
          </a:xfrm>
          <a:prstGeom prst="rect">
            <a:avLst/>
          </a:prstGeom>
          <a:noFill/>
        </p:spPr>
        <p:txBody>
          <a:bodyPr wrap="none" rtlCol="0">
            <a:spAutoFit/>
          </a:bodyPr>
          <a:lstStyle/>
          <a:p>
            <a:r>
              <a:rPr lang="en-US" sz="1600" baseline="30000" dirty="0" smtClean="0">
                <a:solidFill>
                  <a:schemeClr val="tx2"/>
                </a:solidFill>
                <a:latin typeface="Calibri Light" panose="020F0302020204030204" pitchFamily="34" charset="0"/>
              </a:rPr>
              <a:t>1 </a:t>
            </a:r>
            <a:r>
              <a:rPr lang="en-US" sz="1600" dirty="0" smtClean="0">
                <a:solidFill>
                  <a:schemeClr val="tx2"/>
                </a:solidFill>
                <a:latin typeface="Calibri Light" panose="020F0302020204030204" pitchFamily="34" charset="0"/>
              </a:rPr>
              <a:t>Program Requirements for Title X Funded Family Planning Projects. 2014</a:t>
            </a:r>
            <a:endParaRPr lang="en-US" sz="1600" dirty="0">
              <a:solidFill>
                <a:schemeClr val="tx2"/>
              </a:solidFill>
              <a:latin typeface="Calibri Light" panose="020F0302020204030204" pitchFamily="34" charset="0"/>
            </a:endParaRPr>
          </a:p>
        </p:txBody>
      </p:sp>
      <p:sp>
        <p:nvSpPr>
          <p:cNvPr id="6" name="Slide Number Placeholder 3"/>
          <p:cNvSpPr txBox="1">
            <a:spLocks/>
          </p:cNvSpPr>
          <p:nvPr/>
        </p:nvSpPr>
        <p:spPr>
          <a:xfrm>
            <a:off x="8605837" y="6367660"/>
            <a:ext cx="4572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defRPr/>
            </a:pPr>
            <a:fld id="{7AE38899-F514-477B-80EA-08AA1E7A908E}" type="slidenum">
              <a:rPr lang="en-US" smtClean="0"/>
              <a:pPr>
                <a:defRPr/>
              </a:pPr>
              <a:t>9</a:t>
            </a:fld>
            <a:endParaRPr lang="en-US" dirty="0"/>
          </a:p>
        </p:txBody>
      </p:sp>
    </p:spTree>
    <p:extLst>
      <p:ext uri="{BB962C8B-B14F-4D97-AF65-F5344CB8AC3E}">
        <p14:creationId xmlns:p14="http://schemas.microsoft.com/office/powerpoint/2010/main" val="2013516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734502"/>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FPNTC Branding">
      <a:dk1>
        <a:sysClr val="windowText" lastClr="000000"/>
      </a:dk1>
      <a:lt1>
        <a:sysClr val="window" lastClr="FFFFFF"/>
      </a:lt1>
      <a:dk2>
        <a:srgbClr val="58595B"/>
      </a:dk2>
      <a:lt2>
        <a:srgbClr val="F2F2F2"/>
      </a:lt2>
      <a:accent1>
        <a:srgbClr val="27AAE1"/>
      </a:accent1>
      <a:accent2>
        <a:srgbClr val="FBB040"/>
      </a:accent2>
      <a:accent3>
        <a:srgbClr val="8DC63F"/>
      </a:accent3>
      <a:accent4>
        <a:srgbClr val="92278F"/>
      </a:accent4>
      <a:accent5>
        <a:srgbClr val="662D91"/>
      </a:accent5>
      <a:accent6>
        <a:srgbClr val="1B75BC"/>
      </a:accent6>
      <a:hlink>
        <a:srgbClr val="F47721"/>
      </a:hlink>
      <a:folHlink>
        <a:srgbClr val="3C9D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6430</Words>
  <Application>Microsoft Office PowerPoint</Application>
  <PresentationFormat>On-screen Show (4:3)</PresentationFormat>
  <Paragraphs>452</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Utilize Diverse Payment Options  to Reduce Cost as a Barrier for  the Facility and the Patient</vt:lpstr>
      <vt:lpstr>Introduction to the Contraceptive Access Change Package</vt:lpstr>
      <vt:lpstr>Contraceptive Access Change Package:  Best Practice 4</vt:lpstr>
      <vt:lpstr>Meeting Objectives</vt:lpstr>
      <vt:lpstr>Rationale for Utilizing Diverse Payment Options </vt:lpstr>
      <vt:lpstr>Contraceptive Access Assessment </vt:lpstr>
      <vt:lpstr>Discussion of Challenges</vt:lpstr>
      <vt:lpstr>Overview of Strategies</vt:lpstr>
      <vt:lpstr>Title X Program Requirements</vt:lpstr>
      <vt:lpstr>Obtain Third-Party Reimbursement</vt:lpstr>
      <vt:lpstr>Meet Amy!</vt:lpstr>
      <vt:lpstr>Billing &amp; Reimbursement: Challenges</vt:lpstr>
      <vt:lpstr>Billing &amp; Reimbursement: Strategies for QA</vt:lpstr>
      <vt:lpstr>Billing &amp; Reimbursement for Same-Visit LARC </vt:lpstr>
      <vt:lpstr>Sample Device Tracking</vt:lpstr>
      <vt:lpstr>Common Modifiers  for LARC</vt:lpstr>
      <vt:lpstr>Same-Visit Modifiers</vt:lpstr>
      <vt:lpstr>Coding eLearning Course </vt:lpstr>
      <vt:lpstr>Coding Podcast Series</vt:lpstr>
      <vt:lpstr>Coding Palm Card Job Aid</vt:lpstr>
      <vt:lpstr>Billing &amp; Coding Toolkits</vt:lpstr>
      <vt:lpstr>Self-Pay</vt:lpstr>
      <vt:lpstr>Confidential Billing  Staff Workflow</vt:lpstr>
      <vt:lpstr>Strategies for Obtaining Low-Cost Supplies</vt:lpstr>
      <vt:lpstr>340B Resources</vt:lpstr>
      <vt:lpstr>Use All Available Revenue Sources</vt:lpstr>
      <vt:lpstr>Success Story: Engaging Staff (Family Health Council of Central PA)</vt:lpstr>
      <vt:lpstr>Success Story: Comprehensive Approach to Reduce Cost as a Barrier (Montana DPH) </vt:lpstr>
      <vt:lpstr>What other questions do you have?  What other issues would you like to discuss? </vt:lpstr>
      <vt:lpstr>Thank you!</vt:lpstr>
    </vt:vector>
  </TitlesOfParts>
  <Company>John Snow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Utilize Diverse Payment Options (Best Practice 4)</dc:title>
  <dc:creator>info@fpntc.org;OPA</dc:creator>
  <cp:lastModifiedBy>JSI</cp:lastModifiedBy>
  <cp:revision>73</cp:revision>
  <dcterms:created xsi:type="dcterms:W3CDTF">2016-11-10T17:10:50Z</dcterms:created>
  <dcterms:modified xsi:type="dcterms:W3CDTF">2018-01-04T19:10:42Z</dcterms:modified>
</cp:coreProperties>
</file>