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3"/>
  </p:notesMasterIdLst>
  <p:handoutMasterIdLst>
    <p:handoutMasterId r:id="rId24"/>
  </p:handoutMasterIdLst>
  <p:sldIdLst>
    <p:sldId id="256" r:id="rId3"/>
    <p:sldId id="259" r:id="rId4"/>
    <p:sldId id="262" r:id="rId5"/>
    <p:sldId id="329" r:id="rId6"/>
    <p:sldId id="323" r:id="rId7"/>
    <p:sldId id="330" r:id="rId8"/>
    <p:sldId id="333" r:id="rId9"/>
    <p:sldId id="319" r:id="rId10"/>
    <p:sldId id="334" r:id="rId11"/>
    <p:sldId id="335" r:id="rId12"/>
    <p:sldId id="332" r:id="rId13"/>
    <p:sldId id="336" r:id="rId14"/>
    <p:sldId id="314" r:id="rId15"/>
    <p:sldId id="315" r:id="rId16"/>
    <p:sldId id="317" r:id="rId17"/>
    <p:sldId id="318" r:id="rId18"/>
    <p:sldId id="320" r:id="rId19"/>
    <p:sldId id="325" r:id="rId20"/>
    <p:sldId id="337" r:id="rId21"/>
    <p:sldId id="28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Rauh" initials="SR" lastIdx="80" clrIdx="0"/>
  <p:cmAuthor id="2" name="Katie DeAngelis" initials="" lastIdx="36" clrIdx="1"/>
  <p:cmAuthor id="3" name="Katie Quimby" initials="KQ" lastIdx="42" clrIdx="2">
    <p:extLst>
      <p:ext uri="{19B8F6BF-5375-455C-9EA6-DF929625EA0E}">
        <p15:presenceInfo xmlns:p15="http://schemas.microsoft.com/office/powerpoint/2012/main" userId="Katie Quimby" providerId="None"/>
      </p:ext>
    </p:extLst>
  </p:cmAuthor>
  <p:cmAuthor id="4" name="Jennifer Kawatu" initials="JK" lastIdx="66" clrIdx="3">
    <p:extLst>
      <p:ext uri="{19B8F6BF-5375-455C-9EA6-DF929625EA0E}">
        <p15:presenceInfo xmlns:p15="http://schemas.microsoft.com/office/powerpoint/2012/main" userId="Jennifer Kawatu" providerId="None"/>
      </p:ext>
    </p:extLst>
  </p:cmAuthor>
  <p:cmAuthor id="5" name="Frances Marshman" initials="FM" lastIdx="2" clrIdx="4">
    <p:extLst>
      <p:ext uri="{19B8F6BF-5375-455C-9EA6-DF929625EA0E}">
        <p15:presenceInfo xmlns:p15="http://schemas.microsoft.com/office/powerpoint/2012/main" userId="Frances Mars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72909" autoAdjust="0"/>
  </p:normalViewPr>
  <p:slideViewPr>
    <p:cSldViewPr>
      <p:cViewPr varScale="1">
        <p:scale>
          <a:sx n="57" d="100"/>
          <a:sy n="57" d="100"/>
        </p:scale>
        <p:origin x="1122" y="42"/>
      </p:cViewPr>
      <p:guideLst>
        <p:guide orient="horz" pos="2160"/>
        <p:guide pos="2880"/>
      </p:guideLst>
    </p:cSldViewPr>
  </p:slideViewPr>
  <p:outlineViewPr>
    <p:cViewPr>
      <p:scale>
        <a:sx n="33" d="100"/>
        <a:sy n="33" d="100"/>
      </p:scale>
      <p:origin x="0" y="-11238"/>
    </p:cViewPr>
  </p:outlineViewPr>
  <p:notesTextViewPr>
    <p:cViewPr>
      <p:scale>
        <a:sx n="1" d="1"/>
        <a:sy n="1" d="1"/>
      </p:scale>
      <p:origin x="0" y="0"/>
    </p:cViewPr>
  </p:notesTextViewPr>
  <p:sorterViewPr>
    <p:cViewPr>
      <p:scale>
        <a:sx n="100" d="100"/>
        <a:sy n="100" d="100"/>
      </p:scale>
      <p:origin x="0" y="-881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5A10D49-056B-47BD-BA1E-36771A47EDAA}" type="datetimeFigureOut">
              <a:rPr lang="en-US"/>
              <a:pPr>
                <a:defRPr/>
              </a:pPr>
              <a:t>1/13/2020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36CF426-9FBD-4BC4-BC21-8A7A447804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F959578-7EE0-4D0B-964E-03B888CC90B6}" type="datetimeFigureOut">
              <a:rPr lang="en-US"/>
              <a:pPr>
                <a:defRPr/>
              </a:pPr>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57E8E9F5-C16D-4B2F-8A54-F9F9AE941B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pntc.org/resources/mandatory-child-abuse-reporting-state-summarie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childwelfare.gov/" TargetMode="External"/><Relationship Id="rId4" Type="http://schemas.openxmlformats.org/officeDocument/2006/relationships/hyperlink" Target="https://player.vimeo.com/video/335211508"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mmwr/volumes/66/wr/mm6650a4.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hwg.org/download/sexual-health-201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cponline.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pntc.org/resources/healthy-relationship-wheel-and-relationship-spectru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pntc.org/resources/healthy-relationship-wheel-and-relationship-spectru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pntc.org/resources/counseling-adolescent-clients-resist-sexual-coercion-vide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pntc.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gov/opa/title-x-family-planning/about-title-x-grants/legislative-mandates/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ntc.org/resources/federal-title-x-training-requirements-summa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cfr.gov/cgi-bin/text-idx?SID=c1cbd72e13f7230f1e8328fa52b57899&amp;mc=true&amp;node=sp42.1.59.a&amp;rgn=div6"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omenshealth.gov/relationships-and-safety/other-types/sexual-coerc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violenceprevention/pdf/NISVS-StateReportBook.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menshealth.gov/relationships-and-safety/other-types/sexual-coerc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hwg.org/download/sexual-health-201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1</a:t>
            </a:fld>
            <a:endParaRPr lang="en-US"/>
          </a:p>
        </p:txBody>
      </p:sp>
    </p:spTree>
    <p:extLst>
      <p:ext uri="{BB962C8B-B14F-4D97-AF65-F5344CB8AC3E}">
        <p14:creationId xmlns:p14="http://schemas.microsoft.com/office/powerpoint/2010/main" val="358212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r>
              <a:rPr lang="en-US" dirty="0"/>
              <a:t>You must know your state’s laws and the required reporting process for your agency and your role. Refer to Mandatory Child Abuse Reporting State</a:t>
            </a:r>
            <a:r>
              <a:rPr lang="en-US" baseline="0" dirty="0"/>
              <a:t> Summaries here: </a:t>
            </a:r>
            <a:r>
              <a:rPr lang="en-US" dirty="0">
                <a:hlinkClick r:id="rId3"/>
              </a:rPr>
              <a:t>https://www.fpntc.org/resources/mandatory-child-abuse-reporting-state-summaries</a:t>
            </a:r>
            <a:r>
              <a:rPr lang="en-US" dirty="0"/>
              <a:t>. These</a:t>
            </a:r>
            <a:r>
              <a:rPr lang="en-US" baseline="0" dirty="0"/>
              <a:t> state summaries </a:t>
            </a:r>
            <a:r>
              <a:rPr lang="en-US" dirty="0"/>
              <a:t>provide snapshots of state child abuse reporting laws regarding who is mandated to report, what must be reported, when the reporting duty is triggered, and how to make a report.</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u="sng" dirty="0"/>
              <a:t>Sources</a:t>
            </a:r>
            <a:r>
              <a:rPr lang="en-US" dirty="0"/>
              <a:t/>
            </a:r>
            <a:br>
              <a:rPr lang="en-US" dirty="0"/>
            </a:br>
            <a:r>
              <a:rPr lang="en-US" sz="1200" dirty="0"/>
              <a:t>Mandatory Child Abuse Reporting in Title X Funded Family Planning Settings</a:t>
            </a:r>
          </a:p>
          <a:p>
            <a:pPr fontAlgn="base"/>
            <a:r>
              <a:rPr lang="en-US" dirty="0"/>
              <a:t>This </a:t>
            </a:r>
            <a:r>
              <a:rPr lang="en-US" dirty="0">
                <a:hlinkClick r:id="rId4"/>
              </a:rPr>
              <a:t>video</a:t>
            </a:r>
            <a:r>
              <a:rPr lang="en-US" dirty="0"/>
              <a:t> titled </a:t>
            </a:r>
            <a:r>
              <a:rPr lang="en-US" i="1" dirty="0"/>
              <a:t>Trauma-Informed Mandatory Child Abuse Reporting in a Family Planning Setting</a:t>
            </a:r>
            <a:r>
              <a:rPr lang="en-US" dirty="0"/>
              <a:t> demonstrates an adolescent client visit when the client discloses information that leads to a mandated child abuse report. It includes a discussion of trauma-informed child abuse reporting best practices to ensure a client-centered approach.</a:t>
            </a:r>
          </a:p>
          <a:p>
            <a:pPr fontAlgn="base"/>
            <a:endParaRPr lang="en-US" dirty="0"/>
          </a:p>
          <a:p>
            <a:pPr fontAlgn="base"/>
            <a:r>
              <a:rPr lang="en-US" dirty="0">
                <a:hlinkClick r:id="rId3"/>
              </a:rPr>
              <a:t>Mandatory Child Abuse Reporting State Summaries </a:t>
            </a:r>
            <a:r>
              <a:rPr lang="en-US" dirty="0"/>
              <a:t>provide snapshots of state child abuse reporting laws regarding who is mandated to report, what must be reported, when the reporting duty is triggered, and how to make a report.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NOTE: Mandatory child abuse reporting is determined by state law. Information in these summaries is taken from the </a:t>
            </a:r>
            <a:r>
              <a:rPr lang="en-US" sz="1200" b="0" i="0" u="none" strike="noStrike" kern="1200" dirty="0">
                <a:solidFill>
                  <a:schemeClr val="tx1"/>
                </a:solidFill>
                <a:effectLst/>
                <a:latin typeface="+mn-lt"/>
                <a:ea typeface="+mn-ea"/>
                <a:cs typeface="+mn-cs"/>
                <a:hlinkClick r:id="rId5"/>
              </a:rPr>
              <a:t>Child Welfare Information Gateway</a:t>
            </a:r>
            <a:r>
              <a:rPr lang="en-US" sz="1200" b="0" i="0" kern="1200" dirty="0">
                <a:solidFill>
                  <a:schemeClr val="tx1"/>
                </a:solidFill>
                <a:effectLst/>
                <a:latin typeface="+mn-lt"/>
                <a:ea typeface="+mn-ea"/>
                <a:cs typeface="+mn-cs"/>
              </a:rPr>
              <a:t> as well as directly from state statutes. Statutes can be very difficult to interpret and they are updated regularly. In addition, attorney general opinion and case law, which can be difficult to find, play a role in how the statutes are implemented and understood. </a:t>
            </a:r>
            <a:r>
              <a:rPr lang="en-US" sz="1200" b="1" i="0" kern="1200" dirty="0">
                <a:solidFill>
                  <a:schemeClr val="tx1"/>
                </a:solidFill>
                <a:effectLst/>
                <a:latin typeface="+mn-lt"/>
                <a:ea typeface="+mn-ea"/>
                <a:cs typeface="+mn-cs"/>
              </a:rPr>
              <a:t>It is critical that agencies consult with legal counsel when developing policies and/or staff training on mandatory child abuse reporting.</a:t>
            </a:r>
            <a:endParaRPr 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10</a:t>
            </a:fld>
            <a:endParaRPr lang="en-US"/>
          </a:p>
        </p:txBody>
      </p:sp>
    </p:spTree>
    <p:extLst>
      <p:ext uri="{BB962C8B-B14F-4D97-AF65-F5344CB8AC3E}">
        <p14:creationId xmlns:p14="http://schemas.microsoft.com/office/powerpoint/2010/main" val="339682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eaLnBrk="1" fontAlgn="auto" hangingPunct="1">
              <a:spcBef>
                <a:spcPts val="0"/>
              </a:spcBef>
              <a:spcAft>
                <a:spcPts val="0"/>
              </a:spcAft>
              <a:defRPr/>
            </a:pPr>
            <a:r>
              <a:rPr lang="en-US" dirty="0"/>
              <a:t>Counseling for adolescents should adhere to general counseling best practices outlined in QFP.</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five principles</a:t>
            </a:r>
            <a:r>
              <a:rPr lang="en-US" baseline="0" dirty="0"/>
              <a:t> for p</a:t>
            </a:r>
            <a:r>
              <a:rPr lang="en-US" dirty="0"/>
              <a:t>roviding quality counseling are relevant when working with all clients, including adolescents.  </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dirty="0"/>
              <a:t>These quality principles include:</a:t>
            </a:r>
          </a:p>
          <a:p>
            <a:pPr marL="173336" indent="-173336" eaLnBrk="1" fontAlgn="auto" hangingPunct="1">
              <a:spcBef>
                <a:spcPts val="0"/>
              </a:spcBef>
              <a:spcAft>
                <a:spcPts val="0"/>
              </a:spcAft>
              <a:buFont typeface="Arial" panose="020B0604020202020204" pitchFamily="34" charset="0"/>
              <a:buChar char="•"/>
              <a:defRPr/>
            </a:pPr>
            <a:r>
              <a:rPr lang="en-US" dirty="0"/>
              <a:t>Establish and maintain rapport with the client</a:t>
            </a:r>
          </a:p>
          <a:p>
            <a:pPr marL="173336" indent="-173336" eaLnBrk="1" fontAlgn="auto" hangingPunct="1">
              <a:spcBef>
                <a:spcPts val="0"/>
              </a:spcBef>
              <a:spcAft>
                <a:spcPts val="0"/>
              </a:spcAft>
              <a:buFont typeface="Arial" panose="020B0604020202020204" pitchFamily="34" charset="0"/>
              <a:buChar char="•"/>
              <a:defRPr/>
            </a:pPr>
            <a:r>
              <a:rPr lang="en-US" dirty="0"/>
              <a:t>Assess the client’s needs and personalize discussions accordingly</a:t>
            </a:r>
          </a:p>
          <a:p>
            <a:pPr marL="173336" indent="-173336" eaLnBrk="1" fontAlgn="auto" hangingPunct="1">
              <a:spcBef>
                <a:spcPts val="0"/>
              </a:spcBef>
              <a:spcAft>
                <a:spcPts val="0"/>
              </a:spcAft>
              <a:buFont typeface="Arial" panose="020B0604020202020204" pitchFamily="34" charset="0"/>
              <a:buChar char="•"/>
              <a:defRPr/>
            </a:pPr>
            <a:r>
              <a:rPr lang="en-US" dirty="0"/>
              <a:t>Work with the client interactively to establish a plan</a:t>
            </a:r>
          </a:p>
          <a:p>
            <a:pPr marL="173336" indent="-173336" eaLnBrk="1" fontAlgn="auto" hangingPunct="1">
              <a:spcBef>
                <a:spcPts val="0"/>
              </a:spcBef>
              <a:spcAft>
                <a:spcPts val="0"/>
              </a:spcAft>
              <a:buFont typeface="Arial" panose="020B0604020202020204" pitchFamily="34" charset="0"/>
              <a:buChar char="•"/>
              <a:defRPr/>
            </a:pPr>
            <a:r>
              <a:rPr lang="en-US" dirty="0"/>
              <a:t>Provide information that can be understood and retained by the client</a:t>
            </a:r>
          </a:p>
          <a:p>
            <a:pPr marL="173336" indent="-173336" eaLnBrk="1" fontAlgn="auto" hangingPunct="1">
              <a:spcBef>
                <a:spcPts val="0"/>
              </a:spcBef>
              <a:spcAft>
                <a:spcPts val="0"/>
              </a:spcAft>
              <a:buFont typeface="Arial" panose="020B0604020202020204" pitchFamily="34" charset="0"/>
              <a:buChar char="•"/>
              <a:defRPr/>
            </a:pPr>
            <a:r>
              <a:rPr lang="en-US" dirty="0"/>
              <a:t>Confirm client understanding</a:t>
            </a:r>
          </a:p>
          <a:p>
            <a:pPr marL="173336" indent="-173336" eaLnBrk="1" fontAlgn="auto" hangingPunct="1">
              <a:spcBef>
                <a:spcPts val="0"/>
              </a:spcBef>
              <a:spcAft>
                <a:spcPts val="0"/>
              </a:spcAft>
              <a:buFont typeface="Arial" panose="020B0604020202020204" pitchFamily="34" charset="0"/>
              <a:buNone/>
              <a:defRPr/>
            </a:pPr>
            <a:endParaRPr lang="en-US" dirty="0"/>
          </a:p>
          <a:p>
            <a:pPr marL="173336" indent="-173336" eaLnBrk="1" fontAlgn="auto" hangingPunct="1">
              <a:spcBef>
                <a:spcPts val="0"/>
              </a:spcBef>
              <a:spcAft>
                <a:spcPts val="0"/>
              </a:spcAft>
              <a:buFont typeface="Arial" panose="020B0604020202020204" pitchFamily="34" charset="0"/>
              <a:buNone/>
              <a:defRPr/>
            </a:pPr>
            <a:r>
              <a:rPr lang="en-US" b="1" u="sng" dirty="0"/>
              <a:t>Sources</a:t>
            </a:r>
            <a:r>
              <a:rPr lang="en-US" dirty="0"/>
              <a:t> </a:t>
            </a:r>
          </a:p>
          <a:p>
            <a:pPr rtl="0"/>
            <a:r>
              <a:rPr lang="en-US" sz="1200" b="0" i="0" kern="1200" dirty="0">
                <a:solidFill>
                  <a:schemeClr val="tx1"/>
                </a:solidFill>
                <a:effectLst/>
                <a:latin typeface="+mn-lt"/>
                <a:ea typeface="+mn-ea"/>
                <a:cs typeface="+mn-cs"/>
              </a:rPr>
              <a:t>Gavin, L, </a:t>
            </a:r>
            <a:r>
              <a:rPr lang="en-US" sz="1200" b="0" i="0" kern="1200" dirty="0" err="1">
                <a:solidFill>
                  <a:schemeClr val="tx1"/>
                </a:solidFill>
                <a:effectLst/>
                <a:latin typeface="+mn-lt"/>
                <a:ea typeface="+mn-ea"/>
                <a:cs typeface="+mn-cs"/>
              </a:rPr>
              <a:t>Moskosky</a:t>
            </a:r>
            <a:r>
              <a:rPr lang="en-US" sz="1200" b="0" i="0" kern="1200" dirty="0">
                <a:solidFill>
                  <a:schemeClr val="tx1"/>
                </a:solidFill>
                <a:effectLst/>
                <a:latin typeface="+mn-lt"/>
                <a:ea typeface="+mn-ea"/>
                <a:cs typeface="+mn-cs"/>
              </a:rPr>
              <a:t>, S, Carter, M, et al. Providing Quality Family Planning Services: Recommendations of CDC and the U. S. Office of Population Affairs. MMWR </a:t>
            </a:r>
            <a:r>
              <a:rPr lang="en-US" sz="1200" b="0" i="0" kern="1200" dirty="0" err="1">
                <a:solidFill>
                  <a:schemeClr val="tx1"/>
                </a:solidFill>
                <a:effectLst/>
                <a:latin typeface="+mn-lt"/>
                <a:ea typeface="+mn-ea"/>
                <a:cs typeface="+mn-cs"/>
              </a:rPr>
              <a:t>Recomm</a:t>
            </a:r>
            <a:r>
              <a:rPr lang="en-US" sz="1200" b="0" i="0" kern="1200" dirty="0">
                <a:solidFill>
                  <a:schemeClr val="tx1"/>
                </a:solidFill>
                <a:effectLst/>
                <a:latin typeface="+mn-lt"/>
                <a:ea typeface="+mn-ea"/>
                <a:cs typeface="+mn-cs"/>
              </a:rPr>
              <a:t> Rep. 2014; 63: 1-54; Appendix C.</a:t>
            </a:r>
          </a:p>
          <a:p>
            <a:pPr rtl="0"/>
            <a:endParaRPr lang="en-US" sz="1200" b="0" i="0" kern="1200" dirty="0">
              <a:solidFill>
                <a:schemeClr val="tx1"/>
              </a:solidFill>
              <a:effectLst/>
              <a:latin typeface="+mn-lt"/>
              <a:ea typeface="+mn-ea"/>
              <a:cs typeface="+mn-cs"/>
            </a:endParaRPr>
          </a:p>
          <a:p>
            <a:pPr rtl="0" latinLnBrk="0"/>
            <a:r>
              <a:rPr lang="en-US" sz="1200" b="0" i="0" kern="1200" dirty="0">
                <a:solidFill>
                  <a:schemeClr val="tx1"/>
                </a:solidFill>
                <a:effectLst/>
                <a:latin typeface="+mn-lt"/>
                <a:ea typeface="+mn-ea"/>
                <a:cs typeface="+mn-cs"/>
              </a:rPr>
              <a:t>MMWR Update: Providing Quality Family Planning Services—Recommendations from CDC and the U.S. Office of Population Affairs, 2017 </a:t>
            </a:r>
            <a:r>
              <a:rPr lang="en-US" sz="1200" b="0" i="0" kern="1200" dirty="0">
                <a:solidFill>
                  <a:schemeClr val="tx1"/>
                </a:solidFill>
                <a:effectLst/>
                <a:latin typeface="+mn-lt"/>
                <a:ea typeface="+mn-ea"/>
                <a:cs typeface="+mn-cs"/>
                <a:hlinkClick r:id="rId3"/>
              </a:rPr>
              <a:t>https://www.cdc.gov/mmwr/volumes/66/wr/mm6650a4.htm</a:t>
            </a:r>
            <a:r>
              <a:rPr lang="en-US" sz="1200" b="0" i="0" kern="1200" dirty="0">
                <a:solidFill>
                  <a:schemeClr val="tx1"/>
                </a:solidFill>
                <a:effectLst/>
                <a:latin typeface="+mn-lt"/>
                <a:ea typeface="+mn-ea"/>
                <a:cs typeface="+mn-cs"/>
              </a:rPr>
              <a:t> </a:t>
            </a:r>
          </a:p>
          <a:p>
            <a:pPr eaLnBrk="1" fontAlgn="auto" hangingPunct="1">
              <a:spcBef>
                <a:spcPts val="0"/>
              </a:spcBef>
              <a:spcAft>
                <a:spcPts val="0"/>
              </a:spcAft>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6E6FFD1-5597-42AD-94AF-4F74F337B3A1}" type="slidenum">
              <a:rPr lang="en-US" altLang="en-US" smtClean="0"/>
              <a:pPr/>
              <a:t>11</a:t>
            </a:fld>
            <a:endParaRPr lang="en-US" altLang="en-US"/>
          </a:p>
        </p:txBody>
      </p:sp>
    </p:spTree>
    <p:extLst>
      <p:ext uri="{BB962C8B-B14F-4D97-AF65-F5344CB8AC3E}">
        <p14:creationId xmlns:p14="http://schemas.microsoft.com/office/powerpoint/2010/main" val="292116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Arial" panose="020B0604020202020204" pitchFamily="34" charset="0"/>
              <a:buNone/>
              <a:defRPr/>
            </a:pPr>
            <a:r>
              <a:rPr lang="en-US" altLang="en-US" b="1" u="sng" dirty="0"/>
              <a:t>Facilitator Notes</a:t>
            </a:r>
          </a:p>
          <a:p>
            <a:pPr>
              <a:spcBef>
                <a:spcPct val="0"/>
              </a:spcBef>
              <a:buFont typeface="Arial" panose="020B0604020202020204" pitchFamily="34" charset="0"/>
              <a:buNone/>
              <a:defRPr/>
            </a:pPr>
            <a:r>
              <a:rPr lang="en-US" altLang="en-US" dirty="0"/>
              <a:t>Here are some tips for provider-adolescent communication </a:t>
            </a:r>
            <a:r>
              <a:rPr lang="en-US" altLang="en-US" i="1" dirty="0"/>
              <a:t>during</a:t>
            </a:r>
            <a:r>
              <a:rPr lang="en-US" altLang="en-US" dirty="0"/>
              <a:t> a visit.</a:t>
            </a:r>
          </a:p>
          <a:p>
            <a:pPr marL="171450" indent="-171450">
              <a:spcBef>
                <a:spcPct val="0"/>
              </a:spcBef>
              <a:buFont typeface="Arial" panose="020B0604020202020204" pitchFamily="34" charset="0"/>
              <a:buChar char="•"/>
              <a:defRPr/>
            </a:pPr>
            <a:r>
              <a:rPr lang="en-US" altLang="en-US" dirty="0"/>
              <a:t>Be sure to avoid jargon or complex medical terminology. Teens are often hesitant to ask for clarification. </a:t>
            </a:r>
          </a:p>
          <a:p>
            <a:pPr marL="171450" indent="-171450">
              <a:spcBef>
                <a:spcPct val="0"/>
              </a:spcBef>
              <a:buFont typeface="Arial" panose="020B0604020202020204" pitchFamily="34" charset="0"/>
              <a:buChar char="•"/>
              <a:defRPr/>
            </a:pPr>
            <a:r>
              <a:rPr lang="en-US" altLang="en-US" dirty="0"/>
              <a:t>It is imperative to use inclusive language. Language that includes LGBTQ or gender-diverse youth builds trust and indicates acceptance. Instead of, “Do you have a boyfriend/girlfriend?” try asking, “Are you seeing anyone?” or “Are you in a relationship?” The language we use around ability and disability is also important. For example, the term “disability” is preferred over “handicapped” and “wheelchair user” over “wheelchair-bound.” Listen to the language your clients use and, when in doubt, ask what is preferred.</a:t>
            </a:r>
          </a:p>
          <a:p>
            <a:pPr marL="171450" indent="-171450">
              <a:spcBef>
                <a:spcPct val="0"/>
              </a:spcBef>
              <a:buFont typeface="Arial" panose="020B0604020202020204" pitchFamily="34" charset="0"/>
              <a:buChar char="•"/>
              <a:defRPr/>
            </a:pPr>
            <a:r>
              <a:rPr lang="en-US" altLang="en-US" dirty="0"/>
              <a:t>It should go without saying, but listen! This not only builds trust, but may give insight into the health care and advice you provide.</a:t>
            </a:r>
          </a:p>
          <a:p>
            <a:pPr marL="171450" indent="-171450">
              <a:spcBef>
                <a:spcPct val="0"/>
              </a:spcBef>
              <a:buFont typeface="Arial" panose="020B0604020202020204" pitchFamily="34" charset="0"/>
              <a:buChar char="•"/>
              <a:defRPr/>
            </a:pPr>
            <a:r>
              <a:rPr lang="en-US" altLang="en-US" dirty="0"/>
              <a:t>Lastly, respect an adolescent’s experience and autonomy. Many young people feel that adults and people in positions of authority discount their ideas, opinions, and experiences. Health care providers, together with parents, can help their clients make wise, healthy decisions.</a:t>
            </a:r>
          </a:p>
          <a:p>
            <a:pPr>
              <a:spcBef>
                <a:spcPct val="0"/>
              </a:spcBef>
              <a:defRPr/>
            </a:pPr>
            <a:endParaRPr lang="en-US" altLang="en-US" dirty="0"/>
          </a:p>
          <a:p>
            <a:pPr>
              <a:spcBef>
                <a:spcPct val="0"/>
              </a:spcBef>
              <a:defRPr/>
            </a:pPr>
            <a:r>
              <a:rPr lang="en-US" altLang="en-US" b="1" u="sng" dirty="0"/>
              <a:t>Source</a:t>
            </a:r>
          </a:p>
          <a:p>
            <a:pPr>
              <a:spcBef>
                <a:spcPct val="0"/>
              </a:spcBef>
              <a:defRPr/>
            </a:pPr>
            <a:r>
              <a:rPr lang="en-US" dirty="0" err="1"/>
              <a:t>Monasterio</a:t>
            </a:r>
            <a:r>
              <a:rPr lang="en-US" dirty="0"/>
              <a:t> E, Combs N, Warner L, Larsen-Fleming M, St. Andrews A, (2010). Sexual Health: An Adolescent Provider Toolkit. San Francisco, CA: Adolescent Health Working Group, San Francisco.</a:t>
            </a:r>
          </a:p>
          <a:p>
            <a:pPr>
              <a:spcBef>
                <a:spcPct val="0"/>
              </a:spcBef>
              <a:defRPr/>
            </a:pPr>
            <a:r>
              <a:rPr lang="en-US" dirty="0">
                <a:hlinkClick r:id="rId3"/>
              </a:rPr>
              <a:t>https://ahwg.org/download/sexual-health-2010/</a:t>
            </a:r>
            <a:endParaRPr lang="en-US" altLang="en-US" i="0" dirty="0"/>
          </a:p>
          <a:p>
            <a:pPr>
              <a:spcBef>
                <a:spcPct val="0"/>
              </a:spcBef>
              <a:defRPr/>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8DEB13-5F95-4E4A-B94A-81AD485B8121}" type="slidenum">
              <a:rPr lang="en-US" altLang="en-US" smtClean="0"/>
              <a:pPr/>
              <a:t>12</a:t>
            </a:fld>
            <a:endParaRPr lang="en-US" altLang="en-US"/>
          </a:p>
        </p:txBody>
      </p:sp>
    </p:spTree>
    <p:extLst>
      <p:ext uri="{BB962C8B-B14F-4D97-AF65-F5344CB8AC3E}">
        <p14:creationId xmlns:p14="http://schemas.microsoft.com/office/powerpoint/2010/main" val="282295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Here are some examples of what a provider could</a:t>
            </a:r>
            <a:r>
              <a:rPr lang="en-US" altLang="en-US" baseline="0" dirty="0"/>
              <a:t> say to an adolescent</a:t>
            </a:r>
            <a:r>
              <a:rPr lang="en-US" altLang="en-US" dirty="0"/>
              <a:t> </a:t>
            </a:r>
            <a:r>
              <a:rPr lang="en-US" baseline="0" dirty="0"/>
              <a:t>in raising the issue of sexual coercion in a client’s life:</a:t>
            </a:r>
          </a:p>
          <a:p>
            <a:pPr marL="628650" lvl="1" indent="-171450">
              <a:buFont typeface="Arial" panose="020B0604020202020204" pitchFamily="34" charset="0"/>
              <a:buChar char="•"/>
            </a:pPr>
            <a:r>
              <a:rPr lang="en-US" dirty="0"/>
              <a:t>“Sometimes young people are in relationships in which a partner is pushing them to have sex when they aren’t really sure they want to. It can be really difficult to say ‘no!’”</a:t>
            </a:r>
          </a:p>
          <a:p>
            <a:pPr marL="628650" lvl="1" indent="-171450">
              <a:buFont typeface="Arial" panose="020B0604020202020204" pitchFamily="34" charset="0"/>
              <a:buChar char="•"/>
            </a:pPr>
            <a:r>
              <a:rPr lang="en-US" dirty="0"/>
              <a:t>“I don’t know if this is a concern for you, but many adolescents I see are dealing with abuse issues, so I’ve started asking everyone questions about sexual coercion. Sexual coercions is…”</a:t>
            </a:r>
          </a:p>
          <a:p>
            <a:pPr marL="628650" lvl="1" indent="-171450">
              <a:buFont typeface="Arial" panose="020B0604020202020204" pitchFamily="34" charset="0"/>
              <a:buChar char="•"/>
            </a:pPr>
            <a:r>
              <a:rPr lang="en-US" dirty="0"/>
              <a:t>“Another situation that lots of people have been in is being pressured to have sex when they didn’t want to. What’s your experience been with that?”</a:t>
            </a:r>
          </a:p>
          <a:p>
            <a:endParaRPr lang="en-US" dirty="0"/>
          </a:p>
          <a:p>
            <a:r>
              <a:rPr lang="en-US" dirty="0"/>
              <a:t>If a client is being coerced,</a:t>
            </a:r>
            <a:r>
              <a:rPr lang="en-US" baseline="0" dirty="0"/>
              <a:t> the provider should</a:t>
            </a:r>
            <a:r>
              <a:rPr lang="en-US" baseline="0" dirty="0">
                <a:solidFill>
                  <a:schemeClr val="tx1"/>
                </a:solidFill>
              </a:rPr>
              <a:t> </a:t>
            </a:r>
            <a:r>
              <a:rPr lang="en-US" dirty="0">
                <a:solidFill>
                  <a:schemeClr val="tx1"/>
                </a:solidFill>
              </a:rPr>
              <a:t>listen non-judgmentally and respond supportively,</a:t>
            </a:r>
            <a:r>
              <a:rPr lang="en-US" baseline="0" dirty="0">
                <a:solidFill>
                  <a:schemeClr val="tx1"/>
                </a:solidFill>
              </a:rPr>
              <a:t> </a:t>
            </a:r>
            <a:r>
              <a:rPr lang="en-US" dirty="0">
                <a:solidFill>
                  <a:schemeClr val="tx1"/>
                </a:solidFill>
              </a:rPr>
              <a:t>connect them with resources and services,</a:t>
            </a:r>
            <a:r>
              <a:rPr lang="en-US" baseline="0" dirty="0">
                <a:solidFill>
                  <a:schemeClr val="tx1"/>
                </a:solidFill>
              </a:rPr>
              <a:t> and</a:t>
            </a:r>
            <a:r>
              <a:rPr lang="en-US" dirty="0">
                <a:solidFill>
                  <a:schemeClr val="tx1"/>
                </a:solidFill>
              </a:rPr>
              <a:t> evaluate whether information prompts mandatory reporting.</a:t>
            </a:r>
            <a:endParaRPr lang="en-US" sz="3200" dirty="0">
              <a:solidFill>
                <a:schemeClr val="tx1"/>
              </a:solidFill>
            </a:endParaRPr>
          </a:p>
          <a:p>
            <a:endParaRPr lang="en-US" altLang="en-US" dirty="0"/>
          </a:p>
          <a:p>
            <a:r>
              <a:rPr lang="en-US" baseline="0" dirty="0"/>
              <a:t>“Normalization” is useful—assure your client that these are issues you address with everyone because these kinds of events occur in many client’s lives.</a:t>
            </a:r>
          </a:p>
        </p:txBody>
      </p:sp>
      <p:sp>
        <p:nvSpPr>
          <p:cNvPr id="4" name="Slide Number Placeholder 3"/>
          <p:cNvSpPr>
            <a:spLocks noGrp="1"/>
          </p:cNvSpPr>
          <p:nvPr>
            <p:ph type="sldNum" sz="quarter" idx="10"/>
          </p:nvPr>
        </p:nvSpPr>
        <p:spPr/>
        <p:txBody>
          <a:bodyPr/>
          <a:lstStyle/>
          <a:p>
            <a:fld id="{2DCAEED6-9AE5-401B-BE85-F4DEDDD28668}" type="slidenum">
              <a:rPr lang="en-US" smtClean="0"/>
              <a:t>13</a:t>
            </a:fld>
            <a:endParaRPr lang="en-US"/>
          </a:p>
        </p:txBody>
      </p:sp>
    </p:spTree>
    <p:extLst>
      <p:ext uri="{BB962C8B-B14F-4D97-AF65-F5344CB8AC3E}">
        <p14:creationId xmlns:p14="http://schemas.microsoft.com/office/powerpoint/2010/main" val="10573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r>
              <a:rPr lang="en-US" dirty="0"/>
              <a:t>Discussing</a:t>
            </a:r>
            <a:r>
              <a:rPr lang="en-US" baseline="0" dirty="0"/>
              <a:t> issues of sexual coercion may evoke strong reactions and feelings in your clients. </a:t>
            </a:r>
          </a:p>
          <a:p>
            <a:endParaRPr lang="en-US" baseline="0" dirty="0"/>
          </a:p>
          <a:p>
            <a:r>
              <a:rPr lang="en-US" baseline="0" dirty="0"/>
              <a:t>Respond actively with a PEARLS statement.</a:t>
            </a:r>
          </a:p>
          <a:p>
            <a:endParaRPr lang="en-US" dirty="0"/>
          </a:p>
          <a:p>
            <a:r>
              <a:rPr lang="en-US" dirty="0"/>
              <a:t>PEARLS statements that reinforce relationships by focusing on:</a:t>
            </a:r>
          </a:p>
          <a:p>
            <a:pPr lvl="1"/>
            <a:r>
              <a:rPr lang="en-US" b="1" dirty="0"/>
              <a:t>P</a:t>
            </a:r>
            <a:r>
              <a:rPr lang="en-US" dirty="0"/>
              <a:t>=Partnership (“I know we can figure this out together.”)</a:t>
            </a:r>
          </a:p>
          <a:p>
            <a:pPr lvl="1"/>
            <a:r>
              <a:rPr lang="en-US" b="1" dirty="0"/>
              <a:t>E</a:t>
            </a:r>
            <a:r>
              <a:rPr lang="en-US" dirty="0"/>
              <a:t>=Empathy (“This is hard.” “You look scared.”)</a:t>
            </a:r>
          </a:p>
          <a:p>
            <a:pPr lvl="1"/>
            <a:r>
              <a:rPr lang="en-US" b="1" dirty="0"/>
              <a:t>A</a:t>
            </a:r>
            <a:r>
              <a:rPr lang="en-US" dirty="0"/>
              <a:t>=Acknowledgement (“Your effort really shows here.”)</a:t>
            </a:r>
          </a:p>
          <a:p>
            <a:pPr lvl="1"/>
            <a:r>
              <a:rPr lang="en-US" b="1" dirty="0"/>
              <a:t>R</a:t>
            </a:r>
            <a:r>
              <a:rPr lang="en-US" dirty="0"/>
              <a:t>=Respect (“You were brave to tell me this.”)</a:t>
            </a:r>
          </a:p>
          <a:p>
            <a:pPr lvl="1"/>
            <a:r>
              <a:rPr lang="en-US" b="1" dirty="0"/>
              <a:t>L</a:t>
            </a:r>
            <a:r>
              <a:rPr lang="en-US" dirty="0"/>
              <a:t>=Legitimation (“Who wouldn’t be angry about this?”)</a:t>
            </a:r>
          </a:p>
          <a:p>
            <a:pPr lvl="1"/>
            <a:r>
              <a:rPr lang="en-US" b="1" dirty="0"/>
              <a:t>S</a:t>
            </a:r>
            <a:r>
              <a:rPr lang="en-US" dirty="0"/>
              <a:t>=Support (“I’d like to help you with this.”)</a:t>
            </a:r>
          </a:p>
          <a:p>
            <a:endParaRPr lang="en-US" baseline="0" dirty="0"/>
          </a:p>
          <a:p>
            <a:r>
              <a:rPr lang="en-US" b="1" u="sng" baseline="0" dirty="0"/>
              <a:t>Source</a:t>
            </a:r>
          </a:p>
          <a:p>
            <a:r>
              <a:rPr lang="en-US" sz="1200" b="0" i="0" kern="1200" dirty="0">
                <a:solidFill>
                  <a:schemeClr val="tx1"/>
                </a:solidFill>
                <a:effectLst/>
                <a:latin typeface="+mn-lt"/>
                <a:ea typeface="+mn-ea"/>
                <a:cs typeface="+mn-cs"/>
              </a:rPr>
              <a:t>Adapted from materials developed by the American Academy of Physician and Patient Courses Committee: </a:t>
            </a:r>
            <a:r>
              <a:rPr lang="en-US" dirty="0">
                <a:hlinkClick r:id="rId3"/>
              </a:rPr>
              <a:t>https://www.acponline.org/</a:t>
            </a:r>
            <a:endParaRPr lang="en-US" b="1" i="0" u="sng" baseline="0" dirty="0"/>
          </a:p>
        </p:txBody>
      </p:sp>
      <p:sp>
        <p:nvSpPr>
          <p:cNvPr id="4" name="Slide Number Placeholder 3"/>
          <p:cNvSpPr>
            <a:spLocks noGrp="1"/>
          </p:cNvSpPr>
          <p:nvPr>
            <p:ph type="sldNum" sz="quarter" idx="10"/>
          </p:nvPr>
        </p:nvSpPr>
        <p:spPr/>
        <p:txBody>
          <a:bodyPr/>
          <a:lstStyle/>
          <a:p>
            <a:fld id="{2DCAEED6-9AE5-401B-BE85-F4DEDDD28668}" type="slidenum">
              <a:rPr lang="en-US" smtClean="0"/>
              <a:t>14</a:t>
            </a:fld>
            <a:endParaRPr lang="en-US"/>
          </a:p>
        </p:txBody>
      </p:sp>
    </p:spTree>
    <p:extLst>
      <p:ext uri="{BB962C8B-B14F-4D97-AF65-F5344CB8AC3E}">
        <p14:creationId xmlns:p14="http://schemas.microsoft.com/office/powerpoint/2010/main" val="3707725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a:solidFill>
                  <a:schemeClr val="tx1"/>
                </a:solidFill>
                <a:effectLst/>
                <a:latin typeface="+mn-lt"/>
                <a:ea typeface="+mn-ea"/>
                <a:cs typeface="+mn-cs"/>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When</a:t>
            </a:r>
            <a:r>
              <a:rPr lang="en-US" sz="1200" b="0" i="0" u="none" strike="noStrike" kern="1200" baseline="0" dirty="0">
                <a:solidFill>
                  <a:schemeClr val="tx1"/>
                </a:solidFill>
                <a:effectLst/>
                <a:latin typeface="+mn-lt"/>
                <a:ea typeface="+mn-ea"/>
                <a:cs typeface="+mn-cs"/>
              </a:rPr>
              <a:t> raising the issue about sexual coercion with an adolescent client, it is also important to discuss what a healthy relationship looks like. </a:t>
            </a:r>
            <a:r>
              <a:rPr lang="en-US" sz="1200" b="0" i="0" u="none" strike="noStrike" kern="1200" dirty="0">
                <a:solidFill>
                  <a:schemeClr val="tx1"/>
                </a:solidFill>
                <a:effectLst/>
                <a:latin typeface="+mn-lt"/>
                <a:ea typeface="+mn-ea"/>
                <a:cs typeface="+mn-cs"/>
              </a:rPr>
              <a:t>A healthy relationship is based on respect, honesty, and trust.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i="0" u="none" strike="noStrike"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This job aid </a:t>
            </a:r>
            <a:r>
              <a:rPr lang="en-US" sz="1200" b="0" i="0" kern="1200" dirty="0">
                <a:solidFill>
                  <a:schemeClr val="tx1"/>
                </a:solidFill>
                <a:effectLst/>
                <a:latin typeface="+mn-lt"/>
                <a:ea typeface="+mn-ea"/>
                <a:cs typeface="+mn-cs"/>
              </a:rPr>
              <a:t>helps Title X clinic staff discuss healthy relationships with adolescents. </a:t>
            </a:r>
            <a:r>
              <a:rPr lang="en-US" altLang="en-US" dirty="0"/>
              <a:t>On one side of</a:t>
            </a:r>
            <a:r>
              <a:rPr lang="en-US" altLang="en-US" baseline="0" dirty="0"/>
              <a:t> the job aid is the </a:t>
            </a:r>
            <a:r>
              <a:rPr lang="en-US" altLang="en-US" i="1" dirty="0"/>
              <a:t>Healthy Relationship Wheel and Questions</a:t>
            </a:r>
            <a:r>
              <a:rPr lang="en-US" altLang="en-US" dirty="0"/>
              <a:t>. This wheel, with its open-ended questions, can help guide conversations about healthy relationships with adolescents in a family planning clinic setting.</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Source</a:t>
            </a:r>
          </a:p>
          <a:p>
            <a:r>
              <a:rPr lang="en-US" sz="1200" b="0" i="0" kern="1200" dirty="0">
                <a:solidFill>
                  <a:schemeClr val="tx1"/>
                </a:solidFill>
                <a:effectLst/>
                <a:latin typeface="+mn-lt"/>
                <a:ea typeface="+mn-ea"/>
                <a:cs typeface="+mn-cs"/>
              </a:rPr>
              <a:t>These tools were adapted in coordination with a youth advisory group, Colorado's Statewide Youth Network-United: </a:t>
            </a:r>
            <a:r>
              <a:rPr lang="en-US" dirty="0">
                <a:hlinkClick r:id="rId3"/>
              </a:rPr>
              <a:t>https://www.fpntc.org/resources/healthy-relationship-wheel-and-relationship-spectrum</a:t>
            </a:r>
            <a:r>
              <a:rPr lang="en-US" dirty="0"/>
              <a:t/>
            </a:r>
            <a:br>
              <a:rPr lang="en-US" dirty="0"/>
            </a:br>
            <a:r>
              <a:rPr lang="en-US" altLang="en-US" dirty="0"/>
              <a:t/>
            </a:r>
            <a:br>
              <a:rPr lang="en-US" altLang="en-US" dirty="0"/>
            </a:b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DA6C23-E36A-4BFD-96E6-21D7871C9434}" type="slidenum">
              <a:rPr lang="en-US" altLang="en-US"/>
              <a:pPr/>
              <a:t>15</a:t>
            </a:fld>
            <a:endParaRPr lang="en-US" altLang="en-US"/>
          </a:p>
        </p:txBody>
      </p:sp>
    </p:spTree>
    <p:extLst>
      <p:ext uri="{BB962C8B-B14F-4D97-AF65-F5344CB8AC3E}">
        <p14:creationId xmlns:p14="http://schemas.microsoft.com/office/powerpoint/2010/main" val="420025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a:t>Facilitator</a:t>
            </a:r>
            <a:r>
              <a:rPr lang="en-US" altLang="en-US" b="1" u="sng" baseline="0" dirty="0"/>
              <a:t> Notes</a:t>
            </a:r>
            <a:endParaRPr lang="en-US" altLang="en-US" b="1" u="sng"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t>On page 2 of the </a:t>
            </a:r>
            <a:r>
              <a:rPr lang="en-US" altLang="en-US" b="0" i="1" dirty="0"/>
              <a:t>Healthy Relationship Wheel </a:t>
            </a:r>
            <a:r>
              <a:rPr lang="en-US" altLang="en-US" b="0" dirty="0"/>
              <a:t>is the Relationship Spectrum. It</a:t>
            </a:r>
            <a:r>
              <a:rPr lang="en-US" altLang="en-US" dirty="0"/>
              <a:t> can also provide a guide to counseling adolescents that all relationships exist on a spectrum from healthy to abusive with unhealthy somewhere in the middle. </a:t>
            </a:r>
          </a:p>
          <a:p>
            <a:pPr>
              <a:spcBef>
                <a:spcPct val="0"/>
              </a:spcBef>
            </a:pPr>
            <a:endParaRPr lang="en-US" altLang="en-US" dirty="0"/>
          </a:p>
          <a:p>
            <a:pPr>
              <a:spcBef>
                <a:spcPct val="0"/>
              </a:spcBef>
            </a:pPr>
            <a:r>
              <a:rPr lang="en-US" altLang="en-US" dirty="0"/>
              <a:t>The Relationship Spectrum provides examples of each type of relationship.</a:t>
            </a:r>
          </a:p>
          <a:p>
            <a:pPr>
              <a:spcBef>
                <a:spcPct val="0"/>
              </a:spcBef>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Title X staff who counsel adolescents can use the Healthy Relationship Wheel and Relationship Spectrum to discuss characteristics of healthy relationships and encourage adolescents to consider the characteristics of their own relationships. </a:t>
            </a:r>
            <a:endParaRPr lang="en-US" altLang="en-US" dirty="0"/>
          </a:p>
          <a:p>
            <a:r>
              <a:rPr lang="en-US" altLang="en-US" dirty="0"/>
              <a:t> </a:t>
            </a:r>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Source</a:t>
            </a:r>
          </a:p>
          <a:p>
            <a:r>
              <a:rPr lang="en-US" sz="1200" b="0" i="0" kern="1200" dirty="0">
                <a:solidFill>
                  <a:schemeClr val="tx1"/>
                </a:solidFill>
                <a:effectLst/>
                <a:latin typeface="+mn-lt"/>
                <a:ea typeface="+mn-ea"/>
                <a:cs typeface="+mn-cs"/>
              </a:rPr>
              <a:t>These tools were adapted in coordination with a youth advisory group, Colorado's Statewide Youth Network-United: </a:t>
            </a:r>
            <a:r>
              <a:rPr lang="en-US" dirty="0">
                <a:hlinkClick r:id="rId3"/>
              </a:rPr>
              <a:t>https://www.fpntc.org/resources/healthy-relationship-wheel-and-relationship-spectrum</a:t>
            </a: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232559-A463-426B-AFD1-E659710B0BFB}" type="slidenum">
              <a:rPr lang="en-US" altLang="en-US"/>
              <a:pPr/>
              <a:t>16</a:t>
            </a:fld>
            <a:endParaRPr lang="en-US" altLang="en-US"/>
          </a:p>
        </p:txBody>
      </p:sp>
    </p:spTree>
    <p:extLst>
      <p:ext uri="{BB962C8B-B14F-4D97-AF65-F5344CB8AC3E}">
        <p14:creationId xmlns:p14="http://schemas.microsoft.com/office/powerpoint/2010/main" val="197660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t>Facilitator</a:t>
            </a:r>
            <a:r>
              <a:rPr lang="en-US" altLang="en-US" b="1" u="sng" baseline="0" dirty="0"/>
              <a:t>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baseline="0" dirty="0"/>
              <a:t>If an adolescent client mentions feeling pressured to do something they’re not ready for (like engaging in sexual activity), a provider can provide the client with some refusal skills and techniques. </a:t>
            </a:r>
            <a:r>
              <a:rPr lang="en-US" altLang="en-US" dirty="0"/>
              <a:t>These skills and techniques can help an adolescent client be clear on what they want in a relationship and how to handle situations, including avoiding unintended and/or unprotected sex.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sng" kern="1200" dirty="0">
                <a:solidFill>
                  <a:schemeClr val="tx1"/>
                </a:solidFill>
                <a:effectLst/>
                <a:latin typeface="+mn-lt"/>
                <a:ea typeface="+mn-ea"/>
                <a:cs typeface="+mn-cs"/>
              </a:rPr>
              <a:t>Source</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Richard P. Barth, MSW, PhD. Reducing the Risk: Building Skills to Prevent Pregnancy, STDs, and HIV, 5</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Edition ETR Associates; Scotts Valley, CA: 2013</a:t>
            </a:r>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17</a:t>
            </a:fld>
            <a:endParaRPr lang="en-US"/>
          </a:p>
        </p:txBody>
      </p:sp>
    </p:spTree>
    <p:extLst>
      <p:ext uri="{BB962C8B-B14F-4D97-AF65-F5344CB8AC3E}">
        <p14:creationId xmlns:p14="http://schemas.microsoft.com/office/powerpoint/2010/main" val="301732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u="sng" dirty="0"/>
              <a:t>Facilitator</a:t>
            </a:r>
            <a:r>
              <a:rPr lang="en-US" altLang="en-US" b="1" u="sng" baseline="0" dirty="0"/>
              <a:t>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baseline="0" dirty="0"/>
              <a:t>If an adolescent client mentions feeling pressured to do something they’re not ready for (like engaging in sexual activity), a provider can provide the client with some refusal skills and techniques. </a:t>
            </a:r>
            <a:r>
              <a:rPr lang="en-US" altLang="en-US" dirty="0"/>
              <a:t>These skills and techniques can help an adolescent client be clear on what they want in a relationship and how to handle situations, including avoiding unintended and/or unprotected sex.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0" u="sng"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i="0" u="sng" kern="1200" dirty="0">
                <a:solidFill>
                  <a:schemeClr val="tx1"/>
                </a:solidFill>
                <a:effectLst/>
                <a:latin typeface="+mn-lt"/>
                <a:ea typeface="+mn-ea"/>
                <a:cs typeface="+mn-cs"/>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Richard P. Barth, MSW, PhD. Reducing the Risk: Building Skills to Prevent Pregnancy, STDs, and HIV, 5</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Edition ETR Associates; Scotts Valley, CA: 2013</a:t>
            </a:r>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18</a:t>
            </a:fld>
            <a:endParaRPr lang="en-US"/>
          </a:p>
        </p:txBody>
      </p:sp>
    </p:spTree>
    <p:extLst>
      <p:ext uri="{BB962C8B-B14F-4D97-AF65-F5344CB8AC3E}">
        <p14:creationId xmlns:p14="http://schemas.microsoft.com/office/powerpoint/2010/main" val="1181608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t>Facilitator Notes</a:t>
            </a:r>
          </a:p>
          <a:p>
            <a:r>
              <a:rPr lang="en-US" sz="1200" b="0" i="0" u="none" strike="noStrike" kern="1200" dirty="0">
                <a:solidFill>
                  <a:schemeClr val="tx1"/>
                </a:solidFill>
                <a:effectLst/>
                <a:latin typeface="+mn-lt"/>
                <a:ea typeface="+mn-ea"/>
                <a:cs typeface="+mn-cs"/>
              </a:rPr>
              <a:t>This video demonstrates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one example of how to start a conversation with an adolescent client about sexual coercion.</a:t>
            </a:r>
          </a:p>
          <a:p>
            <a:endParaRPr lang="en-US" altLang="en-US" dirty="0"/>
          </a:p>
          <a:p>
            <a:r>
              <a:rPr lang="en-US" altLang="en-US" b="1" u="sng" dirty="0"/>
              <a:t>Activity</a:t>
            </a:r>
            <a:endParaRPr lang="en-US" altLang="en-US" dirty="0"/>
          </a:p>
          <a:p>
            <a:r>
              <a:rPr lang="en-US" altLang="en-US" dirty="0"/>
              <a:t>Watch the video (~7</a:t>
            </a:r>
            <a:r>
              <a:rPr lang="en-US" altLang="en-US" baseline="0" dirty="0"/>
              <a:t> minutes)</a:t>
            </a:r>
            <a:endParaRPr lang="en-US" altLang="en-US" dirty="0"/>
          </a:p>
          <a:p>
            <a:r>
              <a:rPr lang="en-US" sz="1200" b="0" i="0" kern="1200" dirty="0">
                <a:solidFill>
                  <a:schemeClr val="tx1"/>
                </a:solidFill>
                <a:effectLst/>
                <a:latin typeface="+mn-lt"/>
                <a:ea typeface="+mn-ea"/>
                <a:cs typeface="+mn-cs"/>
                <a:hlinkClick r:id="rId3"/>
              </a:rPr>
              <a:t>https://www.fpntc.org/resources/counseling-adolescent-clients-resist-sexual-coercion-video</a:t>
            </a:r>
            <a:endParaRPr lang="en-US" sz="1200" b="0" i="0" kern="1200" dirty="0">
              <a:solidFill>
                <a:schemeClr val="tx1"/>
              </a:solidFill>
              <a:effectLst/>
              <a:latin typeface="+mn-lt"/>
              <a:ea typeface="+mn-ea"/>
              <a:cs typeface="+mn-cs"/>
            </a:endParaRPr>
          </a:p>
          <a:p>
            <a:endParaRPr lang="en-US" altLang="en-US" dirty="0"/>
          </a:p>
          <a:p>
            <a:pPr eaLnBrk="1" hangingPunct="1">
              <a:spcBef>
                <a:spcPct val="0"/>
              </a:spcBef>
            </a:pPr>
            <a:r>
              <a:rPr lang="en-US" altLang="en-US" b="1" u="sng" dirty="0"/>
              <a:t>Discussion</a:t>
            </a:r>
            <a:endParaRPr lang="en-US" dirty="0"/>
          </a:p>
          <a:p>
            <a:pPr marL="228600" indent="-228600">
              <a:buFont typeface="+mj-lt"/>
              <a:buAutoNum type="arabicPeriod"/>
            </a:pPr>
            <a:r>
              <a:rPr lang="en-US" altLang="en-US" dirty="0"/>
              <a:t>How does the scenario</a:t>
            </a:r>
            <a:r>
              <a:rPr lang="en-US" altLang="en-US" baseline="0" dirty="0"/>
              <a:t> in the video relate to e</a:t>
            </a:r>
            <a:r>
              <a:rPr lang="en-US" altLang="en-US" dirty="0"/>
              <a:t>xperiences you’ve had with clients?</a:t>
            </a:r>
          </a:p>
          <a:p>
            <a:pPr marL="228600" indent="-228600">
              <a:buFont typeface="+mj-lt"/>
              <a:buAutoNum type="arabicPeriod"/>
            </a:pPr>
            <a:r>
              <a:rPr lang="en-US" altLang="en-US" dirty="0"/>
              <a:t>What are some approaches you have found helpful for starting</a:t>
            </a:r>
            <a:r>
              <a:rPr lang="en-US" altLang="en-US" baseline="0" dirty="0"/>
              <a:t> a conversation </a:t>
            </a:r>
            <a:r>
              <a:rPr lang="en-US" altLang="en-US" dirty="0"/>
              <a:t>with adolescents about sexual coercion?</a:t>
            </a:r>
          </a:p>
          <a:p>
            <a:pPr marL="228600" indent="-228600">
              <a:buFont typeface="+mj-lt"/>
              <a:buAutoNum type="arabicPeriod"/>
            </a:pPr>
            <a:r>
              <a:rPr lang="en-US" dirty="0"/>
              <a:t>What do you find</a:t>
            </a:r>
            <a:r>
              <a:rPr lang="en-US" baseline="0" dirty="0"/>
              <a:t> most difficult when talking with adolescents about possible sexual coercion by a partner?</a:t>
            </a:r>
          </a:p>
          <a:p>
            <a:pPr marL="228600" indent="-228600">
              <a:buFont typeface="+mj-lt"/>
              <a:buAutoNum type="arabicPeriod"/>
            </a:pPr>
            <a:r>
              <a:rPr lang="en-US" altLang="en-US" dirty="0"/>
              <a:t>What would you document in the client’s record?</a:t>
            </a:r>
          </a:p>
          <a:p>
            <a:pPr marL="228600" indent="-228600">
              <a:buFont typeface="+mj-lt"/>
              <a:buAutoNum type="arabicPeriod"/>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19</a:t>
            </a:fld>
            <a:endParaRPr lang="en-US"/>
          </a:p>
        </p:txBody>
      </p:sp>
    </p:spTree>
    <p:extLst>
      <p:ext uri="{BB962C8B-B14F-4D97-AF65-F5344CB8AC3E}">
        <p14:creationId xmlns:p14="http://schemas.microsoft.com/office/powerpoint/2010/main" val="241390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a:t>Facilitator Notes</a:t>
            </a:r>
            <a:endParaRPr lang="en-US" altLang="en-US" dirty="0"/>
          </a:p>
          <a:p>
            <a:pPr eaLnBrk="1" hangingPunct="1">
              <a:spcBef>
                <a:spcPct val="0"/>
              </a:spcBef>
            </a:pPr>
            <a:r>
              <a:rPr lang="en-US" altLang="en-US" dirty="0"/>
              <a:t>Our objectives are that by the end of this presentation, participants will be able to: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Describe the </a:t>
            </a:r>
            <a:r>
              <a:rPr lang="en-US" sz="1200" b="1" dirty="0"/>
              <a:t>Title X requirement </a:t>
            </a:r>
            <a:r>
              <a:rPr lang="en-US" sz="1200" dirty="0"/>
              <a:t>for counseling adolescents to resist sexual coercion.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Define sexual coercion for adolescent clients.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Start a conversation with adolescents on how to recognize and resist sexual coercion.</a:t>
            </a:r>
          </a:p>
          <a:p>
            <a:pPr marL="171450" indent="-171450">
              <a:buFont typeface="Arial" panose="020B0604020202020204" pitchFamily="34" charset="0"/>
              <a:buChar char="•"/>
            </a:pPr>
            <a:r>
              <a:rPr lang="en-US" sz="1200" dirty="0"/>
              <a:t>Explain what a </a:t>
            </a:r>
            <a:r>
              <a:rPr lang="en-US" sz="1200" b="0" dirty="0"/>
              <a:t>healthy relationship </a:t>
            </a:r>
            <a:r>
              <a:rPr lang="en-US" sz="1200" dirty="0"/>
              <a:t>is and is not to adolescent clients and discuss the</a:t>
            </a:r>
            <a:r>
              <a:rPr lang="en-US" sz="1200" b="1" dirty="0"/>
              <a:t> </a:t>
            </a:r>
            <a:r>
              <a:rPr lang="en-US" sz="1200" b="0" dirty="0"/>
              <a:t>characteristics </a:t>
            </a:r>
            <a:r>
              <a:rPr lang="en-US" sz="1200" dirty="0"/>
              <a:t>of a healthy relationship.</a:t>
            </a:r>
          </a:p>
          <a:p>
            <a:pPr marL="171450" indent="-171450">
              <a:buFont typeface="Arial" panose="020B0604020202020204" pitchFamily="34" charset="0"/>
              <a:buChar char="•"/>
            </a:pPr>
            <a:r>
              <a:rPr lang="en-US" sz="1200" dirty="0"/>
              <a:t>Show adolescent clients how to use </a:t>
            </a:r>
            <a:r>
              <a:rPr lang="en-US" sz="1200" b="0" dirty="0"/>
              <a:t>refusal skills techniques </a:t>
            </a:r>
            <a:r>
              <a:rPr lang="en-US" sz="1200" dirty="0"/>
              <a:t>to resist sexual coercion</a:t>
            </a:r>
            <a:endParaRPr lang="en-US" sz="1200" b="1" dirty="0"/>
          </a:p>
          <a:p>
            <a:pPr lvl="0" fontAlgn="base"/>
            <a:endParaRPr lang="en-US" sz="1200" kern="1200" dirty="0">
              <a:solidFill>
                <a:schemeClr val="tx1"/>
              </a:solidFill>
              <a:effectLst/>
              <a:latin typeface="+mn-lt"/>
              <a:ea typeface="+mn-ea"/>
              <a:cs typeface="+mn-cs"/>
            </a:endParaRPr>
          </a:p>
          <a:p>
            <a:pPr lvl="0" fontAlgn="base"/>
            <a:r>
              <a:rPr lang="en-US" sz="1200" b="0" i="0" u="none" strike="noStrike" kern="1200" dirty="0">
                <a:solidFill>
                  <a:schemeClr val="tx1"/>
                </a:solidFill>
                <a:effectLst/>
                <a:latin typeface="+mn-lt"/>
                <a:ea typeface="+mn-ea"/>
                <a:cs typeface="+mn-cs"/>
              </a:rPr>
              <a:t>Other</a:t>
            </a:r>
            <a:r>
              <a:rPr lang="en-US" sz="1200" b="0" i="0" u="none" strike="noStrike" kern="1200" baseline="0" dirty="0">
                <a:solidFill>
                  <a:schemeClr val="tx1"/>
                </a:solidFill>
                <a:effectLst/>
                <a:latin typeface="+mn-lt"/>
                <a:ea typeface="+mn-ea"/>
                <a:cs typeface="+mn-cs"/>
              </a:rPr>
              <a:t> objectives: </a:t>
            </a: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 client-centered counseling strategies to</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communicate effectively with adolescents about how to resist sexual coercion.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Identify relevant resources to support staff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training for counseling adolescents.</a:t>
            </a:r>
          </a:p>
          <a:p>
            <a:pPr rtl="0" fontAlgn="base"/>
            <a:endParaRPr lang="en-US" sz="1200" b="0" i="0" u="none" strike="noStrike" kern="1200" dirty="0">
              <a:solidFill>
                <a:schemeClr val="tx1"/>
              </a:solidFill>
              <a:effectLst/>
              <a:latin typeface="+mn-lt"/>
              <a:ea typeface="+mn-ea"/>
              <a:cs typeface="+mn-cs"/>
            </a:endParaRPr>
          </a:p>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074211-BDBC-49BC-9D23-4ED3145FBC93}"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Facilitator Notes</a:t>
            </a:r>
          </a:p>
          <a:p>
            <a:pPr eaLnBrk="1" hangingPunct="1">
              <a:spcBef>
                <a:spcPct val="0"/>
              </a:spcBef>
            </a:pPr>
            <a:r>
              <a:rPr lang="en-US" altLang="en-US" dirty="0"/>
              <a:t>For other family planning training resources, visit the Family Planning National Training Center’s website: </a:t>
            </a:r>
            <a:r>
              <a:rPr lang="en-US" altLang="en-US" u="sng" dirty="0">
                <a:hlinkClick r:id="rId3"/>
              </a:rPr>
              <a:t>www.fpntc.org</a:t>
            </a:r>
            <a:endParaRPr lang="en-US" altLang="en-US" dirty="0"/>
          </a:p>
          <a:p>
            <a:pPr eaLnBrk="1" hangingPunct="1">
              <a:spcBef>
                <a:spcPct val="0"/>
              </a:spcBef>
            </a:pPr>
            <a:endParaRPr lang="en-US" altLang="en-US" dirty="0"/>
          </a:p>
          <a:p>
            <a:pPr eaLnBrk="1" hangingPunct="1">
              <a:spcBef>
                <a:spcPct val="0"/>
              </a:spcBef>
            </a:pPr>
            <a:r>
              <a:rPr lang="en-US" altLang="en-US" dirty="0"/>
              <a:t>Subscribe to our newsletter.</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2F17AD-E124-4A2C-A4E9-9D52E4177AC8}" type="slidenum">
              <a:rPr lang="en-US" altLang="en-US" smtClean="0">
                <a:solidFill>
                  <a:srgbClr val="000000"/>
                </a:solidFill>
              </a:rPr>
              <a:pPr/>
              <a:t>20</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a:t>Facilitator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rgbClr val="FF0000"/>
                </a:solidFill>
              </a:rPr>
              <a:t>The following legislative mandates have been part of the Title X appropriations language for each of the last several years. Title X family planning services projects should include administrative, clinical, counseling, and referral services necessary to ensure adherence to these requirements.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solidFill>
                <a:srgbClr val="FF0000"/>
              </a:solidFill>
            </a:endParaRPr>
          </a:p>
          <a:p>
            <a:pPr eaLnBrk="1" hangingPunct="1">
              <a:spcBef>
                <a:spcPct val="0"/>
              </a:spcBef>
            </a:pPr>
            <a:r>
              <a:rPr lang="en-US" altLang="en-US" dirty="0"/>
              <a:t>This legislative mandate states:</a:t>
            </a:r>
          </a:p>
          <a:p>
            <a:pPr marL="0" lvl="0" indent="0">
              <a:buNone/>
            </a:pPr>
            <a:r>
              <a:rPr lang="en-US" dirty="0"/>
              <a:t>“None of the funds appropriated in this Act may be made available to any entity under Title X of the Public Health Service Act unless the applicant for the award certifies to the Secretary of Health and Human</a:t>
            </a:r>
            <a:r>
              <a:rPr lang="en-US" baseline="0" dirty="0"/>
              <a:t> Service </a:t>
            </a:r>
            <a:r>
              <a:rPr lang="en-US" dirty="0"/>
              <a:t>that it </a:t>
            </a:r>
            <a:r>
              <a:rPr lang="en-US" b="1" dirty="0"/>
              <a:t>provides counseling to minors on how to resist attempts to coerce minors into engaging in sexual activities.”</a:t>
            </a:r>
          </a:p>
          <a:p>
            <a:endParaRPr lang="en-US" sz="1200" dirty="0"/>
          </a:p>
          <a:p>
            <a:r>
              <a:rPr lang="en-US" sz="1200" dirty="0"/>
              <a:t>Notwithstanding any other provision of law, no provider of services under Title X of the Public Health Service Act shall be exempt from any State law requiring notification or the reporting of child abuse, child molestation, sexual abuse, rape, or incest.</a:t>
            </a:r>
          </a:p>
          <a:p>
            <a:pPr eaLnBrk="1" hangingPunct="1">
              <a:spcBef>
                <a:spcPct val="0"/>
              </a:spcBef>
            </a:pPr>
            <a:endParaRPr lang="en-US" altLang="en-US" dirty="0"/>
          </a:p>
          <a:p>
            <a:pPr eaLnBrk="1" hangingPunct="1">
              <a:spcBef>
                <a:spcPct val="0"/>
              </a:spcBef>
            </a:pPr>
            <a:r>
              <a:rPr lang="en-US" altLang="en-US" b="1" u="sng" dirty="0"/>
              <a:t>Sources</a:t>
            </a:r>
            <a:endParaRPr lang="en-US" altLang="en-US" dirty="0"/>
          </a:p>
          <a:p>
            <a:r>
              <a:rPr lang="en-US" dirty="0" smtClean="0"/>
              <a:t>A </a:t>
            </a:r>
            <a:r>
              <a:rPr lang="en-US" dirty="0"/>
              <a:t>copy of the legislative mandate language can be found on the OPA website: </a:t>
            </a:r>
            <a:endParaRPr lang="en-US" altLang="en-US" dirty="0"/>
          </a:p>
          <a:p>
            <a:pPr eaLnBrk="1" hangingPunct="1">
              <a:spcBef>
                <a:spcPct val="0"/>
              </a:spcBef>
            </a:pPr>
            <a:r>
              <a:rPr lang="en-US" dirty="0">
                <a:hlinkClick r:id="rId3"/>
              </a:rPr>
              <a:t>https://www.hhs.gov/opa/title-x-family-planning/about-title-x-grants/legislative-mandates/index.html</a:t>
            </a:r>
            <a:endParaRPr lang="en-US" dirty="0"/>
          </a:p>
          <a:p>
            <a:endParaRPr lang="en-US" altLang="en-US" dirty="0">
              <a:solidFill>
                <a:srgbClr val="FF0000"/>
              </a:solidFill>
            </a:endParaRPr>
          </a:p>
          <a:p>
            <a:endParaRPr lang="en-US" altLang="en-US" b="1" u="sng" dirty="0">
              <a:solidFill>
                <a:srgbClr val="FF0000"/>
              </a:solidFill>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F6311E-1A87-4802-B14B-5930E168C8D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t>Facilitator Notes</a:t>
            </a:r>
          </a:p>
          <a:p>
            <a:pPr marL="0" indent="0">
              <a:buNone/>
            </a:pPr>
            <a:r>
              <a:rPr lang="en-US" sz="1200" b="0" dirty="0"/>
              <a:t>The project’s training plan should provide for an annual training on counseling minors on how to resist being coerced into engaging in sexual activities</a:t>
            </a:r>
            <a:r>
              <a:rPr lang="en-US" sz="1200" b="0" baseline="0" dirty="0"/>
              <a:t> (as well as family participation, mandatory reporting, and human trafficking). </a:t>
            </a:r>
            <a:endParaRPr lang="en-US" sz="1200" b="0"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a:t>
            </a:r>
            <a:r>
              <a:rPr lang="en-US" sz="1200" b="0" i="0" kern="1200" baseline="0" dirty="0">
                <a:solidFill>
                  <a:schemeClr val="tx1"/>
                </a:solidFill>
                <a:effectLst/>
                <a:latin typeface="+mn-lt"/>
                <a:ea typeface="+mn-ea"/>
                <a:cs typeface="+mn-cs"/>
              </a:rPr>
              <a:t> X Regulations stipulate that there should be p</a:t>
            </a:r>
            <a:r>
              <a:rPr lang="en-US" sz="1200" b="0" i="0" kern="1200" dirty="0">
                <a:solidFill>
                  <a:schemeClr val="tx1"/>
                </a:solidFill>
                <a:effectLst/>
                <a:latin typeface="+mn-lt"/>
                <a:ea typeface="+mn-ea"/>
                <a:cs typeface="+mn-cs"/>
              </a:rPr>
              <a:t>rotocols in place to ensure that every minor who presents for treatment is provided counseling on how to resist attempts to coerce them into engaging in sexual activities; also, a </a:t>
            </a:r>
            <a:r>
              <a:rPr lang="en-US" sz="1200" b="0" i="0" kern="1200" baseline="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ommitment to conduct a preliminary screening of any minor who presents with a sexually transmitted disease (STD), pregnancy, or any suspicion of abuse, in order to rule out victimization of a minor. </a:t>
            </a: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baseline="0" dirty="0"/>
              <a:t>Sources</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Training Requirements:</a:t>
            </a:r>
            <a:r>
              <a:rPr lang="en-US" altLang="en-US" baseline="0" dirty="0"/>
              <a:t> </a:t>
            </a:r>
            <a:r>
              <a:rPr lang="en-US" dirty="0">
                <a:hlinkClick r:id="rId3"/>
              </a:rPr>
              <a:t>https://www.fpntc.org/resources/federal-title-x-training-requirements-summary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Electronic Code of Federal Regulations:</a:t>
            </a:r>
            <a:r>
              <a:rPr lang="en-US" sz="1200" b="0" kern="1200" baseline="0" dirty="0">
                <a:solidFill>
                  <a:schemeClr val="tx1"/>
                </a:solidFill>
                <a:effectLst/>
                <a:latin typeface="+mn-lt"/>
                <a:ea typeface="+mn-ea"/>
                <a:cs typeface="+mn-cs"/>
              </a:rPr>
              <a:t> </a:t>
            </a:r>
            <a:r>
              <a:rPr lang="en-US" dirty="0">
                <a:hlinkClick r:id="rId4"/>
              </a:rPr>
              <a:t>https://www.ecfr.gov/cgi-bin/text-idx?SID=c1cbd72e13f7230f1e8328fa52b57899&amp;mc=true&amp;node=sp42.1.59.a&amp;rgn=div6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4</a:t>
            </a:fld>
            <a:endParaRPr lang="en-US"/>
          </a:p>
        </p:txBody>
      </p:sp>
    </p:spTree>
    <p:extLst>
      <p:ext uri="{BB962C8B-B14F-4D97-AF65-F5344CB8AC3E}">
        <p14:creationId xmlns:p14="http://schemas.microsoft.com/office/powerpoint/2010/main" val="100433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u="sng" dirty="0"/>
              <a:t>Facilitator Notes</a:t>
            </a:r>
          </a:p>
          <a:p>
            <a:pPr rtl="0"/>
            <a:r>
              <a:rPr lang="en-US" sz="1200" b="0" i="0" u="none" strike="noStrike" kern="1200" dirty="0">
                <a:solidFill>
                  <a:schemeClr val="tx1"/>
                </a:solidFill>
                <a:effectLst/>
                <a:latin typeface="+mn-lt"/>
                <a:ea typeface="+mn-ea"/>
                <a:cs typeface="+mn-cs"/>
              </a:rPr>
              <a:t>Sexual coercion is unwanted sexual activity that happens when someone is pressured, tricked, threatened, or forced in a nonphysical way.</a:t>
            </a:r>
          </a:p>
          <a:p>
            <a:pPr marL="628650" lvl="1" indent="-171450">
              <a:buFont typeface="Arial" panose="020B0604020202020204" pitchFamily="34" charset="0"/>
              <a:buChar char="•"/>
            </a:pPr>
            <a:r>
              <a:rPr lang="en-US" dirty="0"/>
              <a:t>It can be any type of nonphysical pressure used to make someone participate in sexual activity that they do not agree to. </a:t>
            </a:r>
          </a:p>
          <a:p>
            <a:pPr marL="628650" lvl="1" indent="-171450">
              <a:buFont typeface="Arial" panose="020B0604020202020204" pitchFamily="34" charset="0"/>
              <a:buChar char="•"/>
            </a:pPr>
            <a:r>
              <a:rPr lang="en-US" dirty="0"/>
              <a:t>It includes a range of behaviors that a partner may use related to sexual decision-making to pressure or coerce a person to have sex without using physical force.</a:t>
            </a:r>
          </a:p>
          <a:p>
            <a:pPr rtl="0"/>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Creating a feeling, situation, or atmosphere where emotional and physical control leads a person feeling that they have no choice but to submit to the sexual activity with the perpetrator.</a:t>
            </a:r>
          </a:p>
          <a:p>
            <a:pPr rtl="0"/>
            <a:endParaRPr lang="en-US" sz="1300" dirty="0"/>
          </a:p>
          <a:p>
            <a:pPr rtl="0"/>
            <a:r>
              <a:rPr lang="en-US" altLang="en-US" sz="1400" b="1" u="sng" dirty="0"/>
              <a:t>Sources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Office of Women's Health </a:t>
            </a:r>
            <a:r>
              <a:rPr lang="en-US" sz="1200" b="0" i="0" kern="1200" dirty="0">
                <a:solidFill>
                  <a:schemeClr val="tx1"/>
                </a:solidFill>
                <a:effectLst/>
                <a:latin typeface="+mn-lt"/>
                <a:ea typeface="+mn-ea"/>
                <a:cs typeface="+mn-cs"/>
              </a:rPr>
              <a:t>in the U.S. Department of Health and Human Services: </a:t>
            </a:r>
            <a:r>
              <a:rPr lang="en-US" dirty="0">
                <a:hlinkClick r:id="rId3"/>
              </a:rPr>
              <a:t>https://www.womenshealth.gov/relationships-and-safety/other-types/sexual-coercion</a:t>
            </a:r>
            <a:endParaRPr lang="en-US" sz="1200" dirty="0"/>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Smith, SG, Chen, J, </a:t>
            </a:r>
            <a:r>
              <a:rPr lang="en-US" sz="1200" b="0" i="0" kern="1200" dirty="0" err="1">
                <a:solidFill>
                  <a:schemeClr val="tx1"/>
                </a:solidFill>
                <a:effectLst/>
                <a:latin typeface="+mn-lt"/>
                <a:ea typeface="+mn-ea"/>
                <a:cs typeface="+mn-cs"/>
              </a:rPr>
              <a:t>Basile</a:t>
            </a:r>
            <a:r>
              <a:rPr lang="en-US" sz="1200" b="0" i="0" kern="1200" dirty="0">
                <a:solidFill>
                  <a:schemeClr val="tx1"/>
                </a:solidFill>
                <a:effectLst/>
                <a:latin typeface="+mn-lt"/>
                <a:ea typeface="+mn-ea"/>
                <a:cs typeface="+mn-cs"/>
              </a:rPr>
              <a:t>, KC, Gilbert, LK, Merrick, MT, Patel, N, et al. (2017). </a:t>
            </a:r>
            <a:r>
              <a:rPr lang="en-US" sz="1200" b="0" i="0" u="none" strike="noStrike" kern="1200" dirty="0">
                <a:solidFill>
                  <a:schemeClr val="tx1"/>
                </a:solidFill>
                <a:effectLst/>
                <a:latin typeface="+mn-lt"/>
                <a:ea typeface="+mn-ea"/>
                <a:cs typeface="+mn-cs"/>
                <a:hlinkClick r:id="rId4"/>
              </a:rPr>
              <a:t>The National Intimate Partner and Sexual Violence Survey: 2010-2012 State Report</a:t>
            </a:r>
            <a:r>
              <a:rPr lang="en-US" sz="1200" b="0" i="0" kern="1200" dirty="0">
                <a:solidFill>
                  <a:schemeClr val="tx1"/>
                </a:solidFill>
                <a:effectLst/>
                <a:latin typeface="+mn-lt"/>
                <a:ea typeface="+mn-ea"/>
                <a:cs typeface="+mn-cs"/>
              </a:rPr>
              <a:t>. Atlanta, GA: National Center for Injury Prevention and Control, Centers for Disease Control and Prevention.</a:t>
            </a:r>
            <a:endParaRPr lang="en-US" sz="1300" dirty="0"/>
          </a:p>
        </p:txBody>
      </p:sp>
      <p:sp>
        <p:nvSpPr>
          <p:cNvPr id="4" name="Slide Number Placeholder 3"/>
          <p:cNvSpPr>
            <a:spLocks noGrp="1"/>
          </p:cNvSpPr>
          <p:nvPr>
            <p:ph type="sldNum" sz="quarter" idx="10"/>
          </p:nvPr>
        </p:nvSpPr>
        <p:spPr/>
        <p:txBody>
          <a:bodyPr/>
          <a:lstStyle/>
          <a:p>
            <a:fld id="{2DCAEED6-9AE5-401B-BE85-F4DEDDD28668}" type="slidenum">
              <a:rPr lang="en-US" smtClean="0"/>
              <a:t>5</a:t>
            </a:fld>
            <a:endParaRPr lang="en-US"/>
          </a:p>
        </p:txBody>
      </p:sp>
    </p:spTree>
    <p:extLst>
      <p:ext uri="{BB962C8B-B14F-4D97-AF65-F5344CB8AC3E}">
        <p14:creationId xmlns:p14="http://schemas.microsoft.com/office/powerpoint/2010/main" val="356384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u="none" dirty="0"/>
              <a:t>Here</a:t>
            </a:r>
            <a:r>
              <a:rPr lang="en-US" altLang="en-US" b="0" u="none" baseline="0" dirty="0"/>
              <a:t> are examples of the ways someone might use sexual coercion and what they might say.</a:t>
            </a:r>
            <a:endParaRPr lang="en-US" altLang="en-US" b="0" u="none" dirty="0"/>
          </a:p>
          <a:p>
            <a:endParaRPr lang="en-US" b="1" dirty="0"/>
          </a:p>
          <a:p>
            <a:r>
              <a:rPr lang="en-US" b="1" dirty="0"/>
              <a:t>One</a:t>
            </a:r>
            <a:r>
              <a:rPr lang="en-US" b="1" baseline="0" dirty="0"/>
              <a:t> way</a:t>
            </a:r>
            <a:r>
              <a:rPr lang="en-US" b="1" dirty="0"/>
              <a:t> someone might use sexual coercion….</a:t>
            </a:r>
          </a:p>
          <a:p>
            <a:r>
              <a:rPr lang="en-US" dirty="0"/>
              <a:t>Wearing you down by asking for sex again</a:t>
            </a:r>
            <a:r>
              <a:rPr lang="en-US" baseline="0" dirty="0"/>
              <a:t> </a:t>
            </a:r>
            <a:r>
              <a:rPr lang="en-US" dirty="0"/>
              <a:t>and again or making you feel bad, guilty, or</a:t>
            </a:r>
            <a:r>
              <a:rPr lang="en-US" baseline="0" dirty="0"/>
              <a:t> </a:t>
            </a:r>
            <a:r>
              <a:rPr lang="en-US" dirty="0"/>
              <a:t>obligated</a:t>
            </a:r>
          </a:p>
          <a:p>
            <a:r>
              <a:rPr lang="en-US" b="1" dirty="0"/>
              <a:t>What</a:t>
            </a:r>
            <a:r>
              <a:rPr lang="en-US" b="1" baseline="0" dirty="0"/>
              <a:t> they might say…</a:t>
            </a:r>
          </a:p>
          <a:p>
            <a:pPr marL="171450" indent="-171450">
              <a:buFont typeface="Arial" panose="020B0604020202020204" pitchFamily="34" charset="0"/>
              <a:buChar char="•"/>
            </a:pPr>
            <a:r>
              <a:rPr lang="en-US" dirty="0"/>
              <a:t>“If you really loved me, you’d do it.”</a:t>
            </a:r>
          </a:p>
          <a:p>
            <a:pPr marL="171450" indent="-171450">
              <a:buFont typeface="Arial" panose="020B0604020202020204" pitchFamily="34" charset="0"/>
              <a:buChar char="•"/>
            </a:pPr>
            <a:r>
              <a:rPr lang="en-US" dirty="0"/>
              <a:t>“Come on; it’s my birthday.”</a:t>
            </a:r>
          </a:p>
          <a:p>
            <a:pPr marL="171450" indent="-171450">
              <a:buFont typeface="Arial" panose="020B0604020202020204" pitchFamily="34" charset="0"/>
              <a:buChar char="•"/>
            </a:pPr>
            <a:r>
              <a:rPr lang="en-US" dirty="0"/>
              <a:t>“You don’t know what you do to me.”</a:t>
            </a:r>
          </a:p>
          <a:p>
            <a:endParaRPr lang="en-US" dirty="0"/>
          </a:p>
          <a:p>
            <a:r>
              <a:rPr lang="en-US" b="1" dirty="0"/>
              <a:t>One</a:t>
            </a:r>
            <a:r>
              <a:rPr lang="en-US" b="1" baseline="0" dirty="0"/>
              <a:t> way</a:t>
            </a:r>
            <a:r>
              <a:rPr lang="en-US" b="1" dirty="0"/>
              <a:t> someone might use sexual coercion…</a:t>
            </a:r>
          </a:p>
          <a:p>
            <a:r>
              <a:rPr lang="en-US" b="0" dirty="0"/>
              <a:t>Making you feel like it’s too late to say no</a:t>
            </a:r>
          </a:p>
          <a:p>
            <a:r>
              <a:rPr lang="en-US" b="1" dirty="0"/>
              <a:t>What</a:t>
            </a:r>
            <a:r>
              <a:rPr lang="en-US" b="1" baseline="0" dirty="0"/>
              <a:t> they might say…</a:t>
            </a:r>
          </a:p>
          <a:p>
            <a:pPr marL="171450" indent="-171450">
              <a:buFont typeface="Arial" panose="020B0604020202020204" pitchFamily="34" charset="0"/>
              <a:buChar char="•"/>
            </a:pPr>
            <a:r>
              <a:rPr lang="en-US" dirty="0"/>
              <a:t>“But you’ve already gotten me all</a:t>
            </a:r>
            <a:r>
              <a:rPr lang="en-US" baseline="0" dirty="0"/>
              <a:t> </a:t>
            </a:r>
            <a:r>
              <a:rPr lang="en-US" dirty="0"/>
              <a:t>worked up.”</a:t>
            </a:r>
          </a:p>
          <a:p>
            <a:pPr marL="171450" indent="-171450">
              <a:buFont typeface="Arial" panose="020B0604020202020204" pitchFamily="34" charset="0"/>
              <a:buChar char="•"/>
            </a:pPr>
            <a:r>
              <a:rPr lang="en-US" dirty="0"/>
              <a:t>“You can’t just make someone stop.”</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One</a:t>
            </a:r>
            <a:r>
              <a:rPr lang="en-US" b="1" baseline="0" dirty="0"/>
              <a:t> way</a:t>
            </a:r>
            <a:r>
              <a:rPr lang="en-US" b="1" dirty="0"/>
              <a:t> someone might use sexual coercion…</a:t>
            </a:r>
            <a:endParaRPr lang="en-US" dirty="0"/>
          </a:p>
          <a:p>
            <a:r>
              <a:rPr lang="en-US" dirty="0"/>
              <a:t>Telling you that not having sex will hurt your</a:t>
            </a:r>
            <a:r>
              <a:rPr lang="en-US" baseline="0" dirty="0"/>
              <a:t> </a:t>
            </a:r>
            <a:r>
              <a:rPr lang="en-US" dirty="0"/>
              <a:t>relationship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a:t>
            </a:r>
            <a:r>
              <a:rPr lang="en-US" b="1" baseline="0" dirty="0"/>
              <a:t> they might say…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“Everything’s perfect. Why do you</a:t>
            </a:r>
            <a:r>
              <a:rPr lang="en-US" baseline="0" dirty="0"/>
              <a:t> </a:t>
            </a:r>
            <a:r>
              <a:rPr lang="en-US" dirty="0"/>
              <a:t>have to ruin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“I’ll break up with you if you don’t</a:t>
            </a:r>
            <a:r>
              <a:rPr lang="en-US" baseline="0" dirty="0"/>
              <a:t> </a:t>
            </a:r>
            <a:r>
              <a:rPr lang="en-US" dirty="0"/>
              <a:t>have sex with me.”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One</a:t>
            </a:r>
            <a:r>
              <a:rPr lang="en-US" b="1" baseline="0" dirty="0"/>
              <a:t> way</a:t>
            </a:r>
            <a:r>
              <a:rPr lang="en-US" b="1" dirty="0"/>
              <a:t> someone might use sexual coercion…</a:t>
            </a:r>
            <a:endParaRPr lang="en-US" dirty="0"/>
          </a:p>
          <a:p>
            <a:r>
              <a:rPr lang="en-US" dirty="0"/>
              <a:t>Lying or threatening to spread rumors about</a:t>
            </a:r>
            <a:r>
              <a:rPr lang="en-US" baseline="0" dirty="0"/>
              <a:t> </a:t>
            </a:r>
            <a:r>
              <a:rPr lang="en-US" dirty="0"/>
              <a:t>you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a:t>
            </a:r>
            <a:r>
              <a:rPr lang="en-US" b="1" baseline="0" dirty="0"/>
              <a:t> they might say…</a:t>
            </a:r>
            <a:endParaRPr lang="en-US" dirty="0"/>
          </a:p>
          <a:p>
            <a:pPr marL="171450" indent="-171450">
              <a:buFont typeface="Arial" panose="020B0604020202020204" pitchFamily="34" charset="0"/>
              <a:buChar char="•"/>
            </a:pPr>
            <a:r>
              <a:rPr lang="en-US" dirty="0"/>
              <a:t>“Everyone thinks we already have, so</a:t>
            </a:r>
            <a:r>
              <a:rPr lang="en-US" baseline="0" dirty="0"/>
              <a:t> </a:t>
            </a:r>
            <a:r>
              <a:rPr lang="en-US" dirty="0"/>
              <a:t>you might as well.”</a:t>
            </a:r>
          </a:p>
          <a:p>
            <a:pPr marL="171450" indent="-171450">
              <a:buFont typeface="Arial" panose="020B0604020202020204" pitchFamily="34" charset="0"/>
              <a:buChar char="•"/>
            </a:pPr>
            <a:r>
              <a:rPr lang="en-US" dirty="0"/>
              <a:t>“I’ll just tell everyone you did it</a:t>
            </a:r>
            <a:r>
              <a:rPr lang="en-US" baseline="0" dirty="0"/>
              <a:t> </a:t>
            </a:r>
            <a:r>
              <a:rPr lang="en-US" dirty="0"/>
              <a:t>anyway.”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One</a:t>
            </a:r>
            <a:r>
              <a:rPr lang="en-US" b="1" baseline="0" dirty="0"/>
              <a:t> way</a:t>
            </a:r>
            <a:r>
              <a:rPr lang="en-US" b="1" dirty="0"/>
              <a:t> someone might use sexual coercion…</a:t>
            </a:r>
            <a:endParaRPr lang="en-US" dirty="0"/>
          </a:p>
          <a:p>
            <a:pPr marL="0" indent="0">
              <a:buFont typeface="Arial" panose="020B0604020202020204" pitchFamily="34" charset="0"/>
              <a:buNone/>
            </a:pPr>
            <a:r>
              <a:rPr lang="en-US" dirty="0"/>
              <a:t>Making promises to reward you for sex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a:t>
            </a:r>
            <a:r>
              <a:rPr lang="en-US" b="1" baseline="0" dirty="0"/>
              <a:t> they might say…</a:t>
            </a:r>
            <a:endParaRPr lang="en-US" dirty="0"/>
          </a:p>
          <a:p>
            <a:pPr marL="171450" indent="-171450">
              <a:buFont typeface="Arial" panose="020B0604020202020204" pitchFamily="34" charset="0"/>
              <a:buChar char="•"/>
            </a:pPr>
            <a:r>
              <a:rPr lang="en-US" dirty="0"/>
              <a:t>“I’ll make it worth your while.”</a:t>
            </a:r>
          </a:p>
          <a:p>
            <a:pPr marL="171450" indent="-171450">
              <a:buFont typeface="Arial" panose="020B0604020202020204" pitchFamily="34" charset="0"/>
              <a:buChar char="•"/>
            </a:pPr>
            <a:r>
              <a:rPr lang="en-US" dirty="0"/>
              <a:t>“You know I have a lot of</a:t>
            </a:r>
            <a:r>
              <a:rPr lang="en-US" baseline="0" dirty="0"/>
              <a:t> </a:t>
            </a:r>
            <a:r>
              <a:rPr lang="en-US" dirty="0"/>
              <a:t>connections.”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One</a:t>
            </a:r>
            <a:r>
              <a:rPr lang="en-US" b="1" baseline="0" dirty="0"/>
              <a:t> way</a:t>
            </a:r>
            <a:r>
              <a:rPr lang="en-US" b="1" dirty="0"/>
              <a:t> someone might use sexual coercion…</a:t>
            </a:r>
            <a:endParaRPr lang="en-US" dirty="0"/>
          </a:p>
          <a:p>
            <a:r>
              <a:rPr lang="en-US" dirty="0"/>
              <a:t>Threatening you</a:t>
            </a:r>
            <a:r>
              <a:rPr lang="en-US" baseline="0" dirty="0"/>
              <a:t> that they will find someone else to have sex with if you do not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a:t>
            </a:r>
            <a:r>
              <a:rPr lang="en-US" b="1" baseline="0" dirty="0"/>
              <a:t> they might say…</a:t>
            </a:r>
            <a:endParaRPr lang="en-US" dirty="0"/>
          </a:p>
          <a:p>
            <a:pPr marL="171450" indent="-171450">
              <a:buFont typeface="Arial" panose="020B0604020202020204" pitchFamily="34" charset="0"/>
              <a:buChar char="•"/>
            </a:pPr>
            <a:r>
              <a:rPr lang="en-US" dirty="0"/>
              <a:t>“If</a:t>
            </a:r>
            <a:r>
              <a:rPr lang="en-US" baseline="0" dirty="0"/>
              <a:t> you don’t have sex with me, I’ll find someone who will.”</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One</a:t>
            </a:r>
            <a:r>
              <a:rPr lang="en-US" b="1" baseline="0" dirty="0"/>
              <a:t> way</a:t>
            </a:r>
            <a:r>
              <a:rPr lang="en-US" b="1" dirty="0"/>
              <a:t> someone might use sexual coercion…</a:t>
            </a:r>
            <a:endParaRPr lang="en-US" dirty="0"/>
          </a:p>
          <a:p>
            <a:r>
              <a:rPr lang="en-US" dirty="0"/>
              <a:t>Putting you down about not having sex</a:t>
            </a:r>
            <a:r>
              <a:rPr lang="en-US" baseline="0" dirty="0"/>
              <a:t> with them</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a:t>
            </a:r>
            <a:r>
              <a:rPr lang="en-US" b="1" baseline="0" dirty="0"/>
              <a:t> they might say…</a:t>
            </a:r>
            <a:endParaRPr lang="en-US" dirty="0"/>
          </a:p>
          <a:p>
            <a:pPr marL="171450" indent="-171450">
              <a:buFont typeface="Arial" panose="020B0604020202020204" pitchFamily="34" charset="0"/>
              <a:buChar char="•"/>
            </a:pPr>
            <a:r>
              <a:rPr lang="en-US" dirty="0"/>
              <a:t>“I guess it’s true that you’re frigid.”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One</a:t>
            </a:r>
            <a:r>
              <a:rPr lang="en-US" b="1" baseline="0" dirty="0"/>
              <a:t> way</a:t>
            </a:r>
            <a:r>
              <a:rPr lang="en-US" b="1" dirty="0"/>
              <a:t> someone might use sexual coercion…</a:t>
            </a:r>
            <a:endParaRPr lang="en-US" dirty="0"/>
          </a:p>
          <a:p>
            <a:r>
              <a:rPr lang="en-US" dirty="0"/>
              <a:t>Threatening to reveal your sexual orientation</a:t>
            </a:r>
            <a:r>
              <a:rPr lang="en-US" baseline="0" dirty="0"/>
              <a:t> </a:t>
            </a:r>
            <a:r>
              <a:rPr lang="en-US" dirty="0"/>
              <a:t>publicly or to family or friends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What</a:t>
            </a:r>
            <a:r>
              <a:rPr lang="en-US" b="1" baseline="0" dirty="0"/>
              <a:t> they might say…</a:t>
            </a:r>
            <a:endParaRPr lang="en-US" dirty="0"/>
          </a:p>
          <a:p>
            <a:pPr marL="171450" indent="-171450">
              <a:buFont typeface="Arial" panose="020B0604020202020204" pitchFamily="34" charset="0"/>
              <a:buChar char="•"/>
            </a:pPr>
            <a:r>
              <a:rPr lang="en-US" dirty="0"/>
              <a:t>“If you don’t do this, I will tell</a:t>
            </a:r>
            <a:r>
              <a:rPr lang="en-US" baseline="0" dirty="0"/>
              <a:t> </a:t>
            </a:r>
            <a:r>
              <a:rPr lang="en-US" dirty="0"/>
              <a:t>everyone you’re gay.”</a:t>
            </a:r>
          </a:p>
          <a:p>
            <a:pPr rtl="0"/>
            <a:endParaRPr lang="en-US" sz="1200" dirty="0"/>
          </a:p>
          <a:p>
            <a:pPr rtl="0"/>
            <a:r>
              <a:rPr lang="en-US" sz="1200" dirty="0"/>
              <a:t>Other examples of sexual coercion, which may occur in any relationship, include:</a:t>
            </a:r>
            <a:endParaRPr lang="en-US" b="0" dirty="0">
              <a:effectLst/>
            </a:endParaRPr>
          </a:p>
          <a:p>
            <a:pPr rtl="0"/>
            <a:r>
              <a:rPr lang="en-US" sz="1200" dirty="0"/>
              <a:t>• Repeatedly pressuring a partner to have sex when he or she does not want to</a:t>
            </a:r>
            <a:endParaRPr lang="en-US" b="0" dirty="0">
              <a:effectLst/>
            </a:endParaRPr>
          </a:p>
          <a:p>
            <a:pPr rtl="0"/>
            <a:r>
              <a:rPr lang="en-US" sz="1200" dirty="0"/>
              <a:t>• Threatening to end a relationship if a person does not have sex</a:t>
            </a:r>
            <a:endParaRPr lang="en-US" b="0" dirty="0">
              <a:effectLst/>
            </a:endParaRPr>
          </a:p>
          <a:p>
            <a:pPr rtl="0"/>
            <a:r>
              <a:rPr lang="en-US" sz="1200" dirty="0"/>
              <a:t>• Forced non-condom use or not allowing other prophylaxis use</a:t>
            </a:r>
            <a:endParaRPr lang="en-US" b="0" dirty="0">
              <a:effectLst/>
            </a:endParaRPr>
          </a:p>
          <a:p>
            <a:pPr rtl="0"/>
            <a:r>
              <a:rPr lang="en-US" sz="1200" dirty="0"/>
              <a:t>• Intentionally exposing a partner to a STI or HIV</a:t>
            </a:r>
            <a:endParaRPr lang="en-US" b="0" dirty="0">
              <a:effectLst/>
            </a:endParaRPr>
          </a:p>
          <a:p>
            <a:pPr rtl="0"/>
            <a:r>
              <a:rPr lang="en-US" sz="1200" dirty="0"/>
              <a:t>• Threatening retaliation if notified of a positive STI result</a:t>
            </a:r>
            <a:endParaRPr lang="en-US" b="0" dirty="0">
              <a:effectLst/>
            </a:endParaRPr>
          </a:p>
          <a:p>
            <a:endParaRPr lang="en-US" dirty="0"/>
          </a:p>
          <a:p>
            <a:r>
              <a:rPr lang="en-US" altLang="en-US" b="1" u="sng" dirty="0"/>
              <a:t>Sources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Office of Women's Health, </a:t>
            </a:r>
            <a:r>
              <a:rPr lang="en-US" sz="1200" b="0" i="0" kern="1200" dirty="0">
                <a:solidFill>
                  <a:schemeClr val="tx1"/>
                </a:solidFill>
                <a:effectLst/>
                <a:latin typeface="+mn-lt"/>
                <a:ea typeface="+mn-ea"/>
                <a:cs typeface="+mn-cs"/>
              </a:rPr>
              <a:t>U.S. Department of Health and Human Services: </a:t>
            </a:r>
            <a:r>
              <a:rPr lang="en-US" dirty="0">
                <a:hlinkClick r:id="rId3"/>
              </a:rPr>
              <a:t>https://www.womenshealth.gov/relationships-and-safety/other-types/sexual-coercion</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6</a:t>
            </a:fld>
            <a:endParaRPr lang="en-US"/>
          </a:p>
        </p:txBody>
      </p:sp>
    </p:spTree>
    <p:extLst>
      <p:ext uri="{BB962C8B-B14F-4D97-AF65-F5344CB8AC3E}">
        <p14:creationId xmlns:p14="http://schemas.microsoft.com/office/powerpoint/2010/main" val="171796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1" u="sng" dirty="0"/>
              <a:t>Facilitator Notes</a:t>
            </a:r>
          </a:p>
          <a:p>
            <a:pPr>
              <a:spcBef>
                <a:spcPct val="0"/>
              </a:spcBef>
              <a:defRPr/>
            </a:pPr>
            <a:r>
              <a:rPr lang="en-US" altLang="en-US" dirty="0"/>
              <a:t>At the start of a visit, it’s a good idea to:</a:t>
            </a:r>
          </a:p>
          <a:p>
            <a:pPr marL="171450" indent="-171450" eaLnBrk="1" hangingPunct="1">
              <a:spcBef>
                <a:spcPct val="0"/>
              </a:spcBef>
              <a:buFont typeface="Arial" panose="020B0604020202020204" pitchFamily="34" charset="0"/>
              <a:buChar char="•"/>
              <a:defRPr/>
            </a:pPr>
            <a:r>
              <a:rPr lang="en-US" altLang="en-US" dirty="0"/>
              <a:t>See clients alone. To facilitate trust, a portion of every visit with an adolescent must be private with the provider. Clinic policy should be to see all clients alone for a period of the visit.</a:t>
            </a:r>
          </a:p>
          <a:p>
            <a:pPr marL="171450" indent="-171450">
              <a:spcBef>
                <a:spcPct val="0"/>
              </a:spcBef>
              <a:buFont typeface="Arial" panose="020B0604020202020204" pitchFamily="34" charset="0"/>
              <a:buChar char="•"/>
              <a:defRPr/>
            </a:pPr>
            <a:r>
              <a:rPr lang="en-US" altLang="en-US" dirty="0"/>
              <a:t>Remove distractions. Request that cell phones are turned off—both yours and the adolescent’s.</a:t>
            </a:r>
          </a:p>
          <a:p>
            <a:pPr marL="171450" indent="-171450">
              <a:spcBef>
                <a:spcPct val="0"/>
              </a:spcBef>
              <a:buFont typeface="Arial" panose="020B0604020202020204" pitchFamily="34" charset="0"/>
              <a:buChar char="•"/>
              <a:defRPr/>
            </a:pPr>
            <a:r>
              <a:rPr lang="en-US" altLang="en-US" dirty="0"/>
              <a:t>Start with small talk to make clients feel comfortable.</a:t>
            </a:r>
          </a:p>
          <a:p>
            <a:pPr marL="171450" indent="-171450">
              <a:spcBef>
                <a:spcPct val="0"/>
              </a:spcBef>
              <a:buFont typeface="Arial" panose="020B0604020202020204" pitchFamily="34" charset="0"/>
              <a:buChar char="•"/>
              <a:defRPr/>
            </a:pPr>
            <a:r>
              <a:rPr lang="en-US" altLang="en-US" dirty="0"/>
              <a:t>Begin your visit by discussing confidentiality and its limits. This helps build trust and explains the basis for mandated reporting. </a:t>
            </a:r>
            <a:r>
              <a:rPr lang="en-US" altLang="en-US" b="1" dirty="0"/>
              <a:t>(*The</a:t>
            </a:r>
            <a:r>
              <a:rPr lang="en-US" altLang="en-US" b="1" baseline="0" dirty="0"/>
              <a:t> n</a:t>
            </a:r>
            <a:r>
              <a:rPr lang="en-US" altLang="en-US" b="1" dirty="0"/>
              <a:t>ext few slides</a:t>
            </a:r>
            <a:r>
              <a:rPr lang="en-US" altLang="en-US" b="1" baseline="0" dirty="0"/>
              <a:t> gives an example of how to explain confidentiality and reporting requirements.)</a:t>
            </a:r>
            <a:endParaRPr lang="en-US" altLang="en-US" b="1" dirty="0"/>
          </a:p>
          <a:p>
            <a:pPr marL="171450" indent="-171450">
              <a:spcBef>
                <a:spcPct val="0"/>
              </a:spcBef>
              <a:buFont typeface="Arial" panose="020B0604020202020204" pitchFamily="34" charset="0"/>
              <a:buChar char="•"/>
              <a:defRPr/>
            </a:pPr>
            <a:r>
              <a:rPr lang="en-US" altLang="en-US" dirty="0"/>
              <a:t>Always identify and acknowledge the client’s reason for visit/concerns. </a:t>
            </a:r>
          </a:p>
          <a:p>
            <a:pPr>
              <a:spcBef>
                <a:spcPct val="0"/>
              </a:spcBef>
              <a:defRPr/>
            </a:pPr>
            <a:endParaRPr lang="en-US" altLang="en-US" dirty="0"/>
          </a:p>
          <a:p>
            <a:pPr>
              <a:spcBef>
                <a:spcPct val="0"/>
              </a:spcBef>
              <a:defRPr/>
            </a:pPr>
            <a:r>
              <a:rPr lang="en-US" altLang="en-US" dirty="0"/>
              <a:t>It is also</a:t>
            </a:r>
            <a:r>
              <a:rPr lang="en-US" altLang="en-US" baseline="0" dirty="0"/>
              <a:t> important to note that adolescents are particularly vulnerable to coercion because of where they are developmentally (emotionally, physically, cognitively, and socially).</a:t>
            </a:r>
          </a:p>
          <a:p>
            <a:pPr>
              <a:spcBef>
                <a:spcPct val="0"/>
              </a:spcBef>
              <a:defRPr/>
            </a:pPr>
            <a:endParaRPr lang="en-US" altLang="en-US" dirty="0"/>
          </a:p>
          <a:p>
            <a:pPr>
              <a:spcBef>
                <a:spcPct val="0"/>
              </a:spcBef>
              <a:defRPr/>
            </a:pPr>
            <a:r>
              <a:rPr lang="en-US" altLang="en-US" b="1" u="sng" dirty="0"/>
              <a:t>Source</a:t>
            </a:r>
          </a:p>
          <a:p>
            <a:pPr>
              <a:spcBef>
                <a:spcPct val="0"/>
              </a:spcBef>
              <a:defRPr/>
            </a:pPr>
            <a:r>
              <a:rPr lang="en-US" dirty="0" err="1"/>
              <a:t>Monasterio</a:t>
            </a:r>
            <a:r>
              <a:rPr lang="en-US" dirty="0"/>
              <a:t> E, Combs N, Warner L, Larsen-Fleming M, St. Andrews A, (2010). Sexual Health: An Adolescent Provider Toolkit. San Francisco, CA: Adolescent Health Working Group, San Francisco.</a:t>
            </a:r>
          </a:p>
          <a:p>
            <a:pPr>
              <a:spcBef>
                <a:spcPct val="0"/>
              </a:spcBef>
              <a:defRPr/>
            </a:pPr>
            <a:r>
              <a:rPr lang="en-US" dirty="0">
                <a:hlinkClick r:id="rId3"/>
              </a:rPr>
              <a:t>https://ahwg.org/download/sexual-health-2010/</a:t>
            </a:r>
            <a:endParaRPr lang="en-US" altLang="en-US" i="0" dirty="0"/>
          </a:p>
          <a:p>
            <a:pPr>
              <a:spcBef>
                <a:spcPct val="0"/>
              </a:spcBef>
              <a:defRPr/>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858F78-2F47-4458-93F6-440361487FD5}" type="slidenum">
              <a:rPr lang="en-US" altLang="en-US" smtClean="0"/>
              <a:pPr/>
              <a:t>7</a:t>
            </a:fld>
            <a:endParaRPr lang="en-US" altLang="en-US"/>
          </a:p>
        </p:txBody>
      </p:sp>
    </p:spTree>
    <p:extLst>
      <p:ext uri="{BB962C8B-B14F-4D97-AF65-F5344CB8AC3E}">
        <p14:creationId xmlns:p14="http://schemas.microsoft.com/office/powerpoint/2010/main" val="137798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u="sng" dirty="0"/>
              <a:t>Facilitator Notes</a:t>
            </a:r>
          </a:p>
          <a:p>
            <a:pPr rtl="0"/>
            <a:r>
              <a:rPr lang="en-US" sz="1300" dirty="0"/>
              <a:t>Having a clearly stated policy like this helps staff normalize the experience of seeing a client alone without a friend or family member there—especially if there is an established pattern allowing partners or family members in during the entire visits. Displaying the policy on a sign in the waiting room takes the burden off the client needing to ask to be seen alone, while allowing the staff member to point to the sign if there is any opposition from the client’s partner.</a:t>
            </a:r>
            <a:endParaRPr lang="en-US" b="0" dirty="0">
              <a:effectLst/>
            </a:endParaRP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t>Source</a:t>
            </a: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Elizabeth Miller, MD, PhD and Rebecca </a:t>
            </a:r>
            <a:r>
              <a:rPr lang="en-US" sz="1200" b="0" i="0" kern="1200" dirty="0" err="1">
                <a:solidFill>
                  <a:schemeClr val="tx1"/>
                </a:solidFill>
                <a:effectLst/>
                <a:latin typeface="+mn-lt"/>
                <a:ea typeface="+mn-ea"/>
                <a:cs typeface="+mn-cs"/>
              </a:rPr>
              <a:t>Levenson</a:t>
            </a:r>
            <a:r>
              <a:rPr lang="en-US" sz="1200" b="0" i="0" kern="1200" dirty="0">
                <a:solidFill>
                  <a:schemeClr val="tx1"/>
                </a:solidFill>
                <a:effectLst/>
                <a:latin typeface="+mn-lt"/>
                <a:ea typeface="+mn-ea"/>
                <a:cs typeface="+mn-cs"/>
              </a:rPr>
              <a:t>, MA (2013). Futures without Violence,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Edition. Hanging out or Hooking up: Clinical Guidelines on Responding to Adolescent Relationship Abuse, An Integrated Approach to Prevention and Intervention.</a:t>
            </a:r>
            <a:endParaRPr lang="en-US" dirty="0"/>
          </a:p>
        </p:txBody>
      </p:sp>
      <p:sp>
        <p:nvSpPr>
          <p:cNvPr id="4" name="Slide Number Placeholder 3"/>
          <p:cNvSpPr>
            <a:spLocks noGrp="1"/>
          </p:cNvSpPr>
          <p:nvPr>
            <p:ph type="sldNum" sz="quarter" idx="10"/>
          </p:nvPr>
        </p:nvSpPr>
        <p:spPr/>
        <p:txBody>
          <a:bodyPr/>
          <a:lstStyle/>
          <a:p>
            <a:fld id="{2DCAEED6-9AE5-401B-BE85-F4DEDDD28668}" type="slidenum">
              <a:rPr lang="en-US" smtClean="0"/>
              <a:t>8</a:t>
            </a:fld>
            <a:endParaRPr lang="en-US"/>
          </a:p>
        </p:txBody>
      </p:sp>
    </p:spTree>
    <p:extLst>
      <p:ext uri="{BB962C8B-B14F-4D97-AF65-F5344CB8AC3E}">
        <p14:creationId xmlns:p14="http://schemas.microsoft.com/office/powerpoint/2010/main" val="216962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r>
              <a:rPr lang="en-US" dirty="0"/>
              <a:t>One</a:t>
            </a:r>
            <a:r>
              <a:rPr lang="en-US" baseline="0" dirty="0"/>
              <a:t> of the best practices of provider-adolescent communication is to discuss and protect confidentiality. </a:t>
            </a:r>
            <a:r>
              <a:rPr lang="en-US" dirty="0"/>
              <a:t>Explain to the adolescent that all information is confidential, meaning kept private, unless a person discloses possible harm to themselves or others. In that case, you must report it to the appropriate authorities.</a:t>
            </a:r>
          </a:p>
          <a:p>
            <a:endParaRPr lang="en-US" dirty="0"/>
          </a:p>
          <a:p>
            <a:r>
              <a:rPr lang="en-US" dirty="0"/>
              <a:t>In practice,</a:t>
            </a:r>
            <a:r>
              <a:rPr lang="en-US" baseline="0" dirty="0"/>
              <a:t> this sounds like. . .</a:t>
            </a:r>
          </a:p>
          <a:p>
            <a:r>
              <a:rPr lang="en-US" sz="1200" i="1" dirty="0">
                <a:ea typeface="ＭＳ Ｐゴシック" charset="-128"/>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endParaRPr lang="en-US" dirty="0"/>
          </a:p>
          <a:p>
            <a:endParaRPr lang="en-US" dirty="0"/>
          </a:p>
          <a:p>
            <a:r>
              <a:rPr lang="en-US" b="1" u="sng" dirty="0"/>
              <a:t>Sources</a:t>
            </a:r>
          </a:p>
          <a:p>
            <a:pPr marL="0" indent="0" eaLnBrk="1" fontAlgn="auto" hangingPunct="1">
              <a:spcBef>
                <a:spcPts val="0"/>
              </a:spcBef>
              <a:spcAft>
                <a:spcPts val="0"/>
              </a:spcAft>
              <a:buFont typeface="Arial" panose="020B0604020202020204" pitchFamily="34" charset="0"/>
              <a:buNone/>
              <a:defRPr/>
            </a:pPr>
            <a:r>
              <a:rPr lang="en-US" dirty="0"/>
              <a:t>English, A, &amp; Ford, CA. (2018). Adolescent health, confidentiality in healthcare, and communication with parents. The Journal of Pediatrics, 199, 11–13. </a:t>
            </a:r>
          </a:p>
          <a:p>
            <a:pPr marL="0" indent="0" eaLnBrk="1" fontAlgn="auto" hangingPunct="1">
              <a:spcBef>
                <a:spcPts val="0"/>
              </a:spcBef>
              <a:spcAft>
                <a:spcPts val="0"/>
              </a:spcAft>
              <a:buFont typeface="Arial" panose="020B0604020202020204" pitchFamily="34" charset="0"/>
              <a:buNone/>
              <a:defRPr/>
            </a:pPr>
            <a:endParaRPr lang="en-US" dirty="0"/>
          </a:p>
          <a:p>
            <a:pPr marL="0" indent="0" eaLnBrk="1" fontAlgn="auto" hangingPunct="1">
              <a:spcBef>
                <a:spcPts val="0"/>
              </a:spcBef>
              <a:spcAft>
                <a:spcPts val="0"/>
              </a:spcAft>
              <a:buFont typeface="Arial" panose="020B0604020202020204" pitchFamily="34" charset="0"/>
              <a:buNone/>
              <a:defRPr/>
            </a:pPr>
            <a:r>
              <a:rPr lang="en-US" dirty="0"/>
              <a:t>Ford, C, English, A, </a:t>
            </a:r>
            <a:r>
              <a:rPr lang="en-US" dirty="0" err="1"/>
              <a:t>Sigman</a:t>
            </a:r>
            <a:r>
              <a:rPr lang="en-US" dirty="0"/>
              <a:t>, G (2004). Confidential Health Care for Adolescents: position paper for the society for adolescent medicine. Journal of Adolescent Health, 35(2), 160–167. English, A, &amp; Ford, CA. (2018). Adolescent health, confidentiality in healthcare, and communication with parents. The Journal of Pediatrics, 199, 11–13.   </a:t>
            </a:r>
          </a:p>
          <a:p>
            <a:pPr marL="0" indent="0" eaLnBrk="1" fontAlgn="auto" hangingPunct="1">
              <a:spcBef>
                <a:spcPts val="0"/>
              </a:spcBef>
              <a:spcAft>
                <a:spcPts val="0"/>
              </a:spcAft>
              <a:buFont typeface="Arial" panose="020B0604020202020204" pitchFamily="34" charset="0"/>
              <a:buNone/>
              <a:defRPr/>
            </a:pPr>
            <a:endParaRPr lang="en-US" dirty="0"/>
          </a:p>
          <a:p>
            <a:pPr marL="0" indent="0" eaLnBrk="1" fontAlgn="auto" hangingPunct="1">
              <a:spcBef>
                <a:spcPts val="0"/>
              </a:spcBef>
              <a:spcAft>
                <a:spcPts val="0"/>
              </a:spcAft>
              <a:buFont typeface="Arial" panose="020B0604020202020204" pitchFamily="34" charset="0"/>
              <a:buNone/>
              <a:defRPr/>
            </a:pPr>
            <a:r>
              <a:rPr lang="en-US" dirty="0"/>
              <a:t>Ford, C, Millstein, S, Halpern-</a:t>
            </a:r>
            <a:r>
              <a:rPr lang="en-US" dirty="0" err="1"/>
              <a:t>Felsher</a:t>
            </a:r>
            <a:r>
              <a:rPr lang="en-US" dirty="0"/>
              <a:t>, B, Irwin, C. Influence of physician confidentiality assurances on adolescents' willingness to disclose information and seek future health care. JAMA, 278 (1997), pp. 1029–1034.</a:t>
            </a:r>
          </a:p>
          <a:p>
            <a:endParaRPr lang="en-US" b="1" u="sng" dirty="0"/>
          </a:p>
        </p:txBody>
      </p:sp>
      <p:sp>
        <p:nvSpPr>
          <p:cNvPr id="4" name="Slide Number Placeholder 3"/>
          <p:cNvSpPr>
            <a:spLocks noGrp="1"/>
          </p:cNvSpPr>
          <p:nvPr>
            <p:ph type="sldNum" sz="quarter" idx="10"/>
          </p:nvPr>
        </p:nvSpPr>
        <p:spPr/>
        <p:txBody>
          <a:bodyPr/>
          <a:lstStyle/>
          <a:p>
            <a:pPr>
              <a:defRPr/>
            </a:pPr>
            <a:fld id="{57E8E9F5-C16D-4B2F-8A54-F9F9AE941BE3}" type="slidenum">
              <a:rPr lang="en-US" smtClean="0"/>
              <a:pPr>
                <a:defRPr/>
              </a:pPr>
              <a:t>9</a:t>
            </a:fld>
            <a:endParaRPr lang="en-US"/>
          </a:p>
        </p:txBody>
      </p:sp>
    </p:spTree>
    <p:extLst>
      <p:ext uri="{BB962C8B-B14F-4D97-AF65-F5344CB8AC3E}">
        <p14:creationId xmlns:p14="http://schemas.microsoft.com/office/powerpoint/2010/main" val="536109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EB8817E-795E-4445-B9B1-9F25761C27DC}" type="slidenum">
              <a:rPr lang="en-US" altLang="en-US"/>
              <a:pPr>
                <a:defRPr/>
              </a:pPr>
              <a:t>‹#›</a:t>
            </a:fld>
            <a:endParaRPr lang="en-US" altLang="en-US"/>
          </a:p>
        </p:txBody>
      </p:sp>
    </p:spTree>
    <p:extLst>
      <p:ext uri="{BB962C8B-B14F-4D97-AF65-F5344CB8AC3E}">
        <p14:creationId xmlns:p14="http://schemas.microsoft.com/office/powerpoint/2010/main" val="137963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AAF527C-E96A-4A38-ADAF-F9883A9F51DD}" type="slidenum">
              <a:rPr lang="en-US" altLang="en-US"/>
              <a:pPr>
                <a:defRPr/>
              </a:pPr>
              <a:t>‹#›</a:t>
            </a:fld>
            <a:endParaRPr lang="en-US" altLang="en-US"/>
          </a:p>
        </p:txBody>
      </p:sp>
    </p:spTree>
    <p:extLst>
      <p:ext uri="{BB962C8B-B14F-4D97-AF65-F5344CB8AC3E}">
        <p14:creationId xmlns:p14="http://schemas.microsoft.com/office/powerpoint/2010/main" val="58022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8158A57-B182-4F29-BDA8-6BEEBF209CEE}" type="slidenum">
              <a:rPr lang="en-US" altLang="en-US"/>
              <a:pPr>
                <a:defRPr/>
              </a:pPr>
              <a:t>‹#›</a:t>
            </a:fld>
            <a:endParaRPr lang="en-US" altLang="en-US"/>
          </a:p>
        </p:txBody>
      </p:sp>
    </p:spTree>
    <p:extLst>
      <p:ext uri="{BB962C8B-B14F-4D97-AF65-F5344CB8AC3E}">
        <p14:creationId xmlns:p14="http://schemas.microsoft.com/office/powerpoint/2010/main" val="198777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960F1C-3E4D-48F9-811C-126C12161959}" type="slidenum">
              <a:rPr lang="en-US" altLang="en-US"/>
              <a:pPr>
                <a:defRPr/>
              </a:pPr>
              <a:t>‹#›</a:t>
            </a:fld>
            <a:endParaRPr lang="en-US" altLang="en-US"/>
          </a:p>
        </p:txBody>
      </p:sp>
    </p:spTree>
    <p:extLst>
      <p:ext uri="{BB962C8B-B14F-4D97-AF65-F5344CB8AC3E}">
        <p14:creationId xmlns:p14="http://schemas.microsoft.com/office/powerpoint/2010/main" val="283399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F548EE-FCD1-41B3-B8C4-350A6DA98E16}" type="slidenum">
              <a:rPr lang="en-US" altLang="en-US"/>
              <a:pPr>
                <a:defRPr/>
              </a:pPr>
              <a:t>‹#›</a:t>
            </a:fld>
            <a:endParaRPr lang="en-US" altLang="en-US"/>
          </a:p>
        </p:txBody>
      </p:sp>
    </p:spTree>
    <p:extLst>
      <p:ext uri="{BB962C8B-B14F-4D97-AF65-F5344CB8AC3E}">
        <p14:creationId xmlns:p14="http://schemas.microsoft.com/office/powerpoint/2010/main" val="126782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77800"/>
            <a:ext cx="6629400" cy="1117600"/>
          </a:xfrm>
          <a:prstGeom prst="rect">
            <a:avLst/>
          </a:prstGeom>
        </p:spPr>
        <p:txBody>
          <a:bodyPr lIns="0" tIns="0" rIns="0" bIns="0" anchor="b"/>
          <a:lstStyle>
            <a:lvl1pPr>
              <a:defRPr sz="225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p:nvPr>
        </p:nvSpPr>
        <p:spPr>
          <a:xfrm>
            <a:off x="2057400" y="1701800"/>
            <a:ext cx="6705600" cy="4368800"/>
          </a:xfrm>
          <a:prstGeom prst="rect">
            <a:avLst/>
          </a:prstGeom>
        </p:spPr>
        <p:txBody>
          <a:bodyPr lIns="0" tIns="0" rIns="0" bIns="0"/>
          <a:lstStyle>
            <a:lvl1pPr>
              <a:defRPr sz="1500" b="0" baseline="0">
                <a:solidFill>
                  <a:schemeClr val="tx1"/>
                </a:solidFill>
              </a:defRPr>
            </a:lvl1pPr>
            <a:lvl2pPr marL="600060" indent="-257168">
              <a:buFont typeface="Arial" pitchFamily="34" charset="0"/>
              <a:buChar char="•"/>
              <a:defRPr sz="1500" baseline="0">
                <a:solidFill>
                  <a:schemeClr val="tx1"/>
                </a:solidFill>
              </a:defRPr>
            </a:lvl2pPr>
            <a:lvl3pPr marL="857228" indent="-171446">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45960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77800"/>
            <a:ext cx="6629400" cy="1117600"/>
          </a:xfrm>
          <a:prstGeom prst="rect">
            <a:avLst/>
          </a:prstGeom>
        </p:spPr>
        <p:txBody>
          <a:bodyPr lIns="0" tIns="0" rIns="0" bIns="0" anchor="b"/>
          <a:lstStyle>
            <a:lvl1pPr>
              <a:defRPr sz="300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p:nvPr>
        </p:nvSpPr>
        <p:spPr>
          <a:xfrm>
            <a:off x="2057400" y="1701800"/>
            <a:ext cx="6705600" cy="4368800"/>
          </a:xfrm>
          <a:prstGeom prst="rect">
            <a:avLst/>
          </a:prstGeom>
        </p:spPr>
        <p:txBody>
          <a:bodyPr lIns="0" tIns="0" rIns="0" bIns="0"/>
          <a:lstStyle>
            <a:lvl1pPr>
              <a:defRPr sz="2000" b="0" baseline="0">
                <a:solidFill>
                  <a:schemeClr val="tx1"/>
                </a:solidFill>
              </a:defRPr>
            </a:lvl1pPr>
            <a:lvl2pPr marL="800080" indent="-342892">
              <a:buFont typeface="Arial" pitchFamily="34" charset="0"/>
              <a:buChar char="•"/>
              <a:defRPr sz="2000" baseline="0">
                <a:solidFill>
                  <a:schemeClr val="tx1"/>
                </a:solidFill>
              </a:defRPr>
            </a:lvl2pPr>
            <a:lvl3pPr marL="1142972" indent="-228594">
              <a:buFont typeface="Calibri" pitchFamily="34" charset="0"/>
              <a:buChar char="⁻"/>
              <a:defRPr sz="2000">
                <a:solidFill>
                  <a:schemeClr val="tx1"/>
                </a:solidFill>
              </a:defRPr>
            </a:lvl3pPr>
            <a:lvl4pPr>
              <a:defRPr sz="2200">
                <a:solidFill>
                  <a:schemeClr val="tx1"/>
                </a:solidFill>
              </a:defRPr>
            </a:lvl4pPr>
            <a:lvl5pPr>
              <a:defRPr sz="2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439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77800"/>
            <a:ext cx="6629400" cy="1117600"/>
          </a:xfrm>
          <a:prstGeom prst="rect">
            <a:avLst/>
          </a:prstGeom>
        </p:spPr>
        <p:txBody>
          <a:bodyPr lIns="0" tIns="0" rIns="0" bIns="0" anchor="b"/>
          <a:lstStyle>
            <a:lvl1pPr>
              <a:defRPr sz="225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p:nvPr>
        </p:nvSpPr>
        <p:spPr>
          <a:xfrm>
            <a:off x="2057400" y="1701800"/>
            <a:ext cx="6705600" cy="4368800"/>
          </a:xfrm>
          <a:prstGeom prst="rect">
            <a:avLst/>
          </a:prstGeom>
        </p:spPr>
        <p:txBody>
          <a:bodyPr lIns="0" tIns="0" rIns="0" bIns="0"/>
          <a:lstStyle>
            <a:lvl1pPr>
              <a:defRPr sz="1500" b="0" baseline="0">
                <a:solidFill>
                  <a:schemeClr val="tx1"/>
                </a:solidFill>
              </a:defRPr>
            </a:lvl1pPr>
            <a:lvl2pPr marL="600060" indent="-257168">
              <a:buFont typeface="Arial" pitchFamily="34" charset="0"/>
              <a:buChar char="•"/>
              <a:defRPr sz="1500" baseline="0">
                <a:solidFill>
                  <a:schemeClr val="tx1"/>
                </a:solidFill>
              </a:defRPr>
            </a:lvl2pPr>
            <a:lvl3pPr marL="857228" indent="-171446">
              <a:buFont typeface="Calibri" pitchFamily="34" charset="0"/>
              <a:buChar char="⁻"/>
              <a:defRPr sz="1500">
                <a:solidFill>
                  <a:schemeClr val="tx1"/>
                </a:solidFill>
              </a:defRPr>
            </a:lvl3pPr>
            <a:lvl4pPr>
              <a:defRPr sz="1650">
                <a:solidFill>
                  <a:schemeClr val="tx1"/>
                </a:solidFill>
              </a:defRPr>
            </a:lvl4pPr>
            <a:lvl5pPr>
              <a:defRPr sz="18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19843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2057400" y="177800"/>
            <a:ext cx="6629400" cy="1117600"/>
          </a:xfrm>
          <a:prstGeom prst="rect">
            <a:avLst/>
          </a:prstGeom>
        </p:spPr>
        <p:txBody>
          <a:bodyPr lIns="0" tIns="0" rIns="0" bIns="0" anchor="b"/>
          <a:lstStyle>
            <a:lvl1pPr>
              <a:defRPr sz="300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p:nvPr>
        </p:nvSpPr>
        <p:spPr>
          <a:xfrm>
            <a:off x="2057400" y="1701800"/>
            <a:ext cx="6705600" cy="4368800"/>
          </a:xfrm>
          <a:prstGeom prst="rect">
            <a:avLst/>
          </a:prstGeom>
        </p:spPr>
        <p:txBody>
          <a:bodyPr lIns="0" tIns="0" rIns="0" bIns="0"/>
          <a:lstStyle>
            <a:lvl1pPr>
              <a:defRPr sz="2000" b="0" baseline="0">
                <a:solidFill>
                  <a:schemeClr val="tx1"/>
                </a:solidFill>
              </a:defRPr>
            </a:lvl1pPr>
            <a:lvl2pPr marL="800080" indent="-342892">
              <a:buFont typeface="Arial" pitchFamily="34" charset="0"/>
              <a:buChar char="•"/>
              <a:defRPr sz="2000" baseline="0">
                <a:solidFill>
                  <a:schemeClr val="tx1"/>
                </a:solidFill>
              </a:defRPr>
            </a:lvl2pPr>
            <a:lvl3pPr marL="1142972" indent="-228594">
              <a:buFont typeface="Calibri" pitchFamily="34" charset="0"/>
              <a:buChar char="⁻"/>
              <a:defRPr sz="2000">
                <a:solidFill>
                  <a:schemeClr val="tx1"/>
                </a:solidFill>
              </a:defRPr>
            </a:lvl3pPr>
            <a:lvl4pPr>
              <a:defRPr sz="2200">
                <a:solidFill>
                  <a:schemeClr val="tx1"/>
                </a:solidFill>
              </a:defRPr>
            </a:lvl4pPr>
            <a:lvl5pPr>
              <a:defRPr sz="2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1629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745646-0BEA-4BAC-9114-A36BB38D91D2}" type="slidenum">
              <a:rPr lang="en-US" altLang="en-US"/>
              <a:pPr>
                <a:defRPr/>
              </a:pPr>
              <a:t>‹#›</a:t>
            </a:fld>
            <a:endParaRPr lang="en-US" altLang="en-US"/>
          </a:p>
        </p:txBody>
      </p:sp>
    </p:spTree>
    <p:extLst>
      <p:ext uri="{BB962C8B-B14F-4D97-AF65-F5344CB8AC3E}">
        <p14:creationId xmlns:p14="http://schemas.microsoft.com/office/powerpoint/2010/main" val="196182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73C86F70-8015-4684-9A63-00D4CD6F322D}" type="slidenum">
              <a:rPr lang="en-US" altLang="en-US"/>
              <a:pPr>
                <a:defRPr/>
              </a:pPr>
              <a:t>‹#›</a:t>
            </a:fld>
            <a:endParaRPr lang="en-US" altLang="en-US"/>
          </a:p>
        </p:txBody>
      </p:sp>
    </p:spTree>
    <p:extLst>
      <p:ext uri="{BB962C8B-B14F-4D97-AF65-F5344CB8AC3E}">
        <p14:creationId xmlns:p14="http://schemas.microsoft.com/office/powerpoint/2010/main" val="387006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7E22BBB6-2DE0-4BC3-BB03-3E73BE12C3B8}" type="slidenum">
              <a:rPr lang="en-US" altLang="en-US"/>
              <a:pPr>
                <a:defRPr/>
              </a:pPr>
              <a:t>‹#›</a:t>
            </a:fld>
            <a:endParaRPr lang="en-US" altLang="en-US"/>
          </a:p>
        </p:txBody>
      </p:sp>
    </p:spTree>
    <p:extLst>
      <p:ext uri="{BB962C8B-B14F-4D97-AF65-F5344CB8AC3E}">
        <p14:creationId xmlns:p14="http://schemas.microsoft.com/office/powerpoint/2010/main" val="1006422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161E2558-77FB-40F7-BC88-0535629C8049}" type="slidenum">
              <a:rPr lang="en-US" altLang="en-US"/>
              <a:pPr>
                <a:defRPr/>
              </a:pPr>
              <a:t>‹#›</a:t>
            </a:fld>
            <a:endParaRPr lang="en-US" altLang="en-US"/>
          </a:p>
        </p:txBody>
      </p:sp>
    </p:spTree>
    <p:extLst>
      <p:ext uri="{BB962C8B-B14F-4D97-AF65-F5344CB8AC3E}">
        <p14:creationId xmlns:p14="http://schemas.microsoft.com/office/powerpoint/2010/main" val="751204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49DC4D79-6FE6-4EE6-9527-1AEDD093D9B2}" type="slidenum">
              <a:rPr lang="en-US" altLang="en-US"/>
              <a:pPr>
                <a:defRPr/>
              </a:pPr>
              <a:t>‹#›</a:t>
            </a:fld>
            <a:endParaRPr lang="en-US" altLang="en-US"/>
          </a:p>
        </p:txBody>
      </p:sp>
    </p:spTree>
    <p:extLst>
      <p:ext uri="{BB962C8B-B14F-4D97-AF65-F5344CB8AC3E}">
        <p14:creationId xmlns:p14="http://schemas.microsoft.com/office/powerpoint/2010/main" val="1731281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44A65B69-B7C5-4E6A-8C0E-C3AA5419DF51}" type="slidenum">
              <a:rPr lang="en-US" altLang="en-US"/>
              <a:pPr>
                <a:defRPr/>
              </a:pPr>
              <a:t>‹#›</a:t>
            </a:fld>
            <a:endParaRPr lang="en-US" altLang="en-US"/>
          </a:p>
        </p:txBody>
      </p:sp>
    </p:spTree>
    <p:extLst>
      <p:ext uri="{BB962C8B-B14F-4D97-AF65-F5344CB8AC3E}">
        <p14:creationId xmlns:p14="http://schemas.microsoft.com/office/powerpoint/2010/main" val="1279591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D063B7CF-FD1E-4E85-B0E0-4FFDF43055FF}" type="slidenum">
              <a:rPr lang="en-US" altLang="en-US"/>
              <a:pPr>
                <a:defRPr/>
              </a:pPr>
              <a:t>‹#›</a:t>
            </a:fld>
            <a:endParaRPr lang="en-US" altLang="en-US"/>
          </a:p>
        </p:txBody>
      </p:sp>
    </p:spTree>
    <p:extLst>
      <p:ext uri="{BB962C8B-B14F-4D97-AF65-F5344CB8AC3E}">
        <p14:creationId xmlns:p14="http://schemas.microsoft.com/office/powerpoint/2010/main" val="872625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EB8F49C5-AF3A-4DEB-B100-FE7EE429DF12}" type="slidenum">
              <a:rPr lang="en-US" altLang="en-US"/>
              <a:pPr>
                <a:defRPr/>
              </a:pPr>
              <a:t>‹#›</a:t>
            </a:fld>
            <a:endParaRPr lang="en-US" altLang="en-US"/>
          </a:p>
        </p:txBody>
      </p:sp>
    </p:spTree>
    <p:extLst>
      <p:ext uri="{BB962C8B-B14F-4D97-AF65-F5344CB8AC3E}">
        <p14:creationId xmlns:p14="http://schemas.microsoft.com/office/powerpoint/2010/main" val="4133879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BBEF11B5-6D04-4B95-9C7F-AEA69092A757}" type="slidenum">
              <a:rPr lang="en-US" altLang="en-US" sz="1200" smtClean="0">
                <a:solidFill>
                  <a:srgbClr val="898989"/>
                </a:solidFill>
                <a:latin typeface="Gotham Book" pitchFamily="50" charset="0"/>
              </a:rPr>
              <a:pPr algn="r" eaLnBrk="1" hangingPunct="1">
                <a:defRPr/>
              </a:pPr>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46238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A8D3269-19E8-4B85-BC13-1BCE6A96928A}" type="slidenum">
              <a:rPr lang="en-US" altLang="en-US"/>
              <a:pPr>
                <a:defRPr/>
              </a:pPr>
              <a:t>‹#›</a:t>
            </a:fld>
            <a:endParaRPr lang="en-US" altLang="en-US"/>
          </a:p>
        </p:txBody>
      </p:sp>
    </p:spTree>
    <p:extLst>
      <p:ext uri="{BB962C8B-B14F-4D97-AF65-F5344CB8AC3E}">
        <p14:creationId xmlns:p14="http://schemas.microsoft.com/office/powerpoint/2010/main" val="192778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BE3E475-51C1-4536-AA58-A40FE1EEA041}" type="slidenum">
              <a:rPr lang="en-US" altLang="en-US"/>
              <a:pPr>
                <a:defRPr/>
              </a:pPr>
              <a:t>‹#›</a:t>
            </a:fld>
            <a:endParaRPr lang="en-US" altLang="en-US"/>
          </a:p>
        </p:txBody>
      </p:sp>
    </p:spTree>
    <p:extLst>
      <p:ext uri="{BB962C8B-B14F-4D97-AF65-F5344CB8AC3E}">
        <p14:creationId xmlns:p14="http://schemas.microsoft.com/office/powerpoint/2010/main" val="545291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DA95B6E-5446-4E43-AB07-8FAACB7A09B0}" type="slidenum">
              <a:rPr lang="en-US" altLang="en-US"/>
              <a:pPr>
                <a:defRPr/>
              </a:pPr>
              <a:t>‹#›</a:t>
            </a:fld>
            <a:endParaRPr lang="en-US" altLang="en-US"/>
          </a:p>
        </p:txBody>
      </p:sp>
    </p:spTree>
    <p:extLst>
      <p:ext uri="{BB962C8B-B14F-4D97-AF65-F5344CB8AC3E}">
        <p14:creationId xmlns:p14="http://schemas.microsoft.com/office/powerpoint/2010/main" val="3938324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A2F9787-30D6-4831-8597-DB9589A16261}" type="slidenum">
              <a:rPr lang="en-US" altLang="en-US"/>
              <a:pPr>
                <a:defRPr/>
              </a:pPr>
              <a:t>‹#›</a:t>
            </a:fld>
            <a:endParaRPr lang="en-US" altLang="en-US"/>
          </a:p>
        </p:txBody>
      </p:sp>
    </p:spTree>
    <p:extLst>
      <p:ext uri="{BB962C8B-B14F-4D97-AF65-F5344CB8AC3E}">
        <p14:creationId xmlns:p14="http://schemas.microsoft.com/office/powerpoint/2010/main" val="388057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D2A2A17F-D148-4245-84A2-F220D558F75E}" type="slidenum">
              <a:rPr lang="en-US" altLang="en-US"/>
              <a:pPr>
                <a:defRPr/>
              </a:pPr>
              <a:t>‹#›</a:t>
            </a:fld>
            <a:endParaRPr lang="en-US" altLang="en-US"/>
          </a:p>
        </p:txBody>
      </p:sp>
    </p:spTree>
    <p:extLst>
      <p:ext uri="{BB962C8B-B14F-4D97-AF65-F5344CB8AC3E}">
        <p14:creationId xmlns:p14="http://schemas.microsoft.com/office/powerpoint/2010/main" val="379167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CB6E18FD-3D6E-4CAB-B607-908C4325B067}" type="slidenum">
              <a:rPr lang="en-US" altLang="en-US"/>
              <a:pPr>
                <a:defRPr/>
              </a:pPr>
              <a:t>‹#›</a:t>
            </a:fld>
            <a:endParaRPr lang="en-US" altLang="en-US"/>
          </a:p>
        </p:txBody>
      </p:sp>
    </p:spTree>
    <p:extLst>
      <p:ext uri="{BB962C8B-B14F-4D97-AF65-F5344CB8AC3E}">
        <p14:creationId xmlns:p14="http://schemas.microsoft.com/office/powerpoint/2010/main" val="201622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D990420B-14C1-4EF7-90FC-AAB274ACD1DB}" type="slidenum">
              <a:rPr lang="en-US" altLang="en-US"/>
              <a:pPr>
                <a:defRPr/>
              </a:pPr>
              <a:t>‹#›</a:t>
            </a:fld>
            <a:endParaRPr lang="en-US" altLang="en-US"/>
          </a:p>
        </p:txBody>
      </p:sp>
    </p:spTree>
    <p:extLst>
      <p:ext uri="{BB962C8B-B14F-4D97-AF65-F5344CB8AC3E}">
        <p14:creationId xmlns:p14="http://schemas.microsoft.com/office/powerpoint/2010/main" val="29447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98E262A3-CBB7-405D-84D2-C53DA8B983DC}" type="slidenum">
              <a:rPr lang="en-US" altLang="en-US"/>
              <a:pPr>
                <a:defRPr/>
              </a:pPr>
              <a:t>‹#›</a:t>
            </a:fld>
            <a:endParaRPr lang="en-US" altLang="en-US"/>
          </a:p>
        </p:txBody>
      </p:sp>
    </p:spTree>
    <p:extLst>
      <p:ext uri="{BB962C8B-B14F-4D97-AF65-F5344CB8AC3E}">
        <p14:creationId xmlns:p14="http://schemas.microsoft.com/office/powerpoint/2010/main" val="90496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79FBA24D-C83C-4872-ACED-473C5A9319B2}" type="slidenum">
              <a:rPr lang="en-US" altLang="en-US"/>
              <a:pPr>
                <a:defRPr/>
              </a:pPr>
              <a:t>‹#›</a:t>
            </a:fld>
            <a:endParaRPr lang="en-US" altLang="en-US"/>
          </a:p>
        </p:txBody>
      </p:sp>
    </p:spTree>
    <p:extLst>
      <p:ext uri="{BB962C8B-B14F-4D97-AF65-F5344CB8AC3E}">
        <p14:creationId xmlns:p14="http://schemas.microsoft.com/office/powerpoint/2010/main" val="3057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11D2C7F4-25A0-4D3B-9726-ABB06E45AF31}" type="slidenum">
              <a:rPr lang="en-US" altLang="en-US"/>
              <a:pPr>
                <a:defRPr/>
              </a:pPr>
              <a:t>‹#›</a:t>
            </a:fld>
            <a:endParaRPr lang="en-US" altLang="en-US"/>
          </a:p>
        </p:txBody>
      </p:sp>
    </p:spTree>
    <p:extLst>
      <p:ext uri="{BB962C8B-B14F-4D97-AF65-F5344CB8AC3E}">
        <p14:creationId xmlns:p14="http://schemas.microsoft.com/office/powerpoint/2010/main" val="408595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412F7A62-6B76-44F8-9B4E-15897439395A}" type="slidenum">
              <a:rPr lang="en-US" altLang="en-US" sz="1200" smtClean="0">
                <a:solidFill>
                  <a:srgbClr val="898989"/>
                </a:solidFill>
                <a:latin typeface="Gotham Book" pitchFamily="50" charset="0"/>
              </a:rPr>
              <a:pPr algn="r" eaLnBrk="1" hangingPunct="1">
                <a:defRPr/>
              </a:pPr>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9364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C929C7-77CD-4ED4-8A96-49433252EB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Lst>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83AEE6-3ECC-4BBE-830F-5B9F928286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Lst>
  <p:hf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pntc.org/resources/mandatory-child-abuse-reporting-state-summar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pntc.org/resources/counseling-adolescent-clients-resist-sexual-coercion-vide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pntc.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fpntc.org/enewslet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omenshealth.gov/relationships-and-safety/other-types/sexual-coerc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r>
              <a:rPr lang="en-US" dirty="0"/>
              <a:t>Counseling Adolescent Clients to Resist Sexual Coercion</a:t>
            </a:r>
            <a:endParaRPr lang="en-US" altLang="en-US" dirty="0"/>
          </a:p>
        </p:txBody>
      </p:sp>
      <p:sp>
        <p:nvSpPr>
          <p:cNvPr id="28675" name="Subtitle 2"/>
          <p:cNvSpPr>
            <a:spLocks noGrp="1"/>
          </p:cNvSpPr>
          <p:nvPr>
            <p:ph type="subTitle" idx="1"/>
          </p:nvPr>
        </p:nvSpPr>
        <p:spPr>
          <a:xfrm>
            <a:off x="1371600" y="3600450"/>
            <a:ext cx="6400800" cy="1752600"/>
          </a:xfrm>
        </p:spPr>
        <p:txBody>
          <a:bodyPr/>
          <a:lstStyle/>
          <a:p>
            <a:endParaRPr lang="en-US" dirty="0"/>
          </a:p>
          <a:p>
            <a:r>
              <a:rPr lang="en-US" dirty="0"/>
              <a:t>Updated December 2019</a:t>
            </a:r>
          </a:p>
          <a:p>
            <a:endParaRPr lang="en-US" altLang="en-US" dirty="0"/>
          </a:p>
        </p:txBody>
      </p:sp>
      <p:sp>
        <p:nvSpPr>
          <p:cNvPr id="5" name="Slide Number Placeholder 4"/>
          <p:cNvSpPr>
            <a:spLocks noGrp="1"/>
          </p:cNvSpPr>
          <p:nvPr>
            <p:ph type="sldNum" sz="quarter" idx="12"/>
          </p:nvPr>
        </p:nvSpPr>
        <p:spPr/>
        <p:txBody>
          <a:bodyPr/>
          <a:lstStyle/>
          <a:p>
            <a:pPr>
              <a:defRPr/>
            </a:pPr>
            <a:fld id="{0EB8817E-795E-4445-B9B1-9F25761C27DC}"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Reporting</a:t>
            </a:r>
          </a:p>
        </p:txBody>
      </p:sp>
      <p:sp>
        <p:nvSpPr>
          <p:cNvPr id="3" name="Content Placeholder 2"/>
          <p:cNvSpPr>
            <a:spLocks noGrp="1"/>
          </p:cNvSpPr>
          <p:nvPr>
            <p:ph idx="1"/>
          </p:nvPr>
        </p:nvSpPr>
        <p:spPr/>
        <p:txBody>
          <a:bodyPr/>
          <a:lstStyle/>
          <a:p>
            <a:r>
              <a:rPr lang="en-US" dirty="0"/>
              <a:t>You must know your state’s law and the required process for your agency and your role</a:t>
            </a:r>
          </a:p>
          <a:p>
            <a:r>
              <a:rPr lang="en-US" dirty="0"/>
              <a:t>Refer to Mandatory Child Abuse Reporting State Summaries here:</a:t>
            </a:r>
          </a:p>
          <a:p>
            <a:pPr lvl="1"/>
            <a:r>
              <a:rPr lang="en-US" dirty="0">
                <a:hlinkClick r:id="rId3">
                  <a:extLst>
                    <a:ext uri="{A12FA001-AC4F-418D-AE19-62706E023703}">
                      <ahyp:hlinkClr xmlns="" xmlns:ahyp="http://schemas.microsoft.com/office/drawing/2018/hyperlinkcolor" val="tx"/>
                    </a:ext>
                  </a:extLst>
                </a:hlinkClick>
              </a:rPr>
              <a:t>https://www.fpntc.org/resources/mandatory-child-abuse-reporting-state-summaries</a:t>
            </a:r>
            <a:endParaRPr lang="en-US" dirty="0"/>
          </a:p>
        </p:txBody>
      </p:sp>
      <p:sp>
        <p:nvSpPr>
          <p:cNvPr id="4" name="Slide Number Placeholder 3"/>
          <p:cNvSpPr>
            <a:spLocks noGrp="1"/>
          </p:cNvSpPr>
          <p:nvPr>
            <p:ph type="sldNum" sz="quarter" idx="10"/>
          </p:nvPr>
        </p:nvSpPr>
        <p:spPr/>
        <p:txBody>
          <a:bodyPr/>
          <a:lstStyle/>
          <a:p>
            <a:pPr>
              <a:defRPr/>
            </a:pPr>
            <a:fld id="{7E22BBB6-2DE0-4BC3-BB03-3E73BE12C3B8}" type="slidenum">
              <a:rPr lang="en-US" altLang="en-US" smtClean="0"/>
              <a:pPr>
                <a:defRPr/>
              </a:pPr>
              <a:t>10</a:t>
            </a:fld>
            <a:endParaRPr lang="en-US" altLang="en-US"/>
          </a:p>
        </p:txBody>
      </p:sp>
    </p:spTree>
    <p:extLst>
      <p:ext uri="{BB962C8B-B14F-4D97-AF65-F5344CB8AC3E}">
        <p14:creationId xmlns:p14="http://schemas.microsoft.com/office/powerpoint/2010/main" val="165566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r>
              <a:rPr lang="en-US" dirty="0"/>
              <a:t>Five Principles of Quality Counseling</a:t>
            </a:r>
          </a:p>
        </p:txBody>
      </p:sp>
      <p:sp>
        <p:nvSpPr>
          <p:cNvPr id="2" name="Content Placeholder 1"/>
          <p:cNvSpPr>
            <a:spLocks noGrp="1"/>
          </p:cNvSpPr>
          <p:nvPr>
            <p:ph idx="1"/>
          </p:nvPr>
        </p:nvSpPr>
        <p:spPr>
          <a:xfrm>
            <a:off x="457199" y="1600200"/>
            <a:ext cx="5790659" cy="4525963"/>
          </a:xfrm>
        </p:spPr>
        <p:txBody>
          <a:bodyPr/>
          <a:lstStyle/>
          <a:p>
            <a:pPr marL="514350" indent="-514350">
              <a:buFont typeface="+mj-lt"/>
              <a:buAutoNum type="arabicPeriod"/>
            </a:pPr>
            <a:r>
              <a:rPr lang="en-US" sz="2800" dirty="0"/>
              <a:t>Establish and maintain rapport with the client</a:t>
            </a:r>
          </a:p>
          <a:p>
            <a:pPr marL="514350" indent="-514350">
              <a:buFont typeface="+mj-lt"/>
              <a:buAutoNum type="arabicPeriod"/>
            </a:pPr>
            <a:r>
              <a:rPr lang="en-US" sz="2800" dirty="0"/>
              <a:t>Assess the client’s needs and personalize discussions accordingly</a:t>
            </a:r>
          </a:p>
          <a:p>
            <a:pPr marL="514350" indent="-514350">
              <a:buFont typeface="+mj-lt"/>
              <a:buAutoNum type="arabicPeriod"/>
            </a:pPr>
            <a:r>
              <a:rPr lang="en-US" sz="2800" dirty="0"/>
              <a:t>Work with the client interactively to establish a plan</a:t>
            </a:r>
          </a:p>
          <a:p>
            <a:pPr marL="514350" indent="-514350">
              <a:buFont typeface="+mj-lt"/>
              <a:buAutoNum type="arabicPeriod"/>
            </a:pPr>
            <a:r>
              <a:rPr lang="en-US" sz="2800" dirty="0"/>
              <a:t>Provide information that can be understood and retained by the client</a:t>
            </a:r>
          </a:p>
          <a:p>
            <a:pPr marL="514350" indent="-514350">
              <a:buFont typeface="+mj-lt"/>
              <a:buAutoNum type="arabicPeriod"/>
            </a:pPr>
            <a:r>
              <a:rPr lang="en-US" sz="2800" dirty="0"/>
              <a:t>Confirm client understanding</a:t>
            </a:r>
          </a:p>
          <a:p>
            <a:pPr marL="514350" indent="-514350">
              <a:buFont typeface="+mj-lt"/>
              <a:buAutoNum type="arabicPeriod"/>
            </a:pPr>
            <a:endParaRPr lang="en-US" sz="2800" dirty="0"/>
          </a:p>
          <a:p>
            <a:pPr marL="514350" indent="-514350">
              <a:buFont typeface="+mj-lt"/>
              <a:buAutoNum type="arabicPeriod"/>
            </a:pPr>
            <a:endParaRPr lang="en-US" sz="2800" dirty="0"/>
          </a:p>
        </p:txBody>
      </p:sp>
      <p:pic>
        <p:nvPicPr>
          <p:cNvPr id="6" name="Picture 5" descr="Front page of Principles for Providing Quality Counseling document" title="document cover"/>
          <p:cNvPicPr>
            <a:picLocks noChangeAspect="1"/>
          </p:cNvPicPr>
          <p:nvPr/>
        </p:nvPicPr>
        <p:blipFill>
          <a:blip r:embed="rId3"/>
          <a:stretch>
            <a:fillRect/>
          </a:stretch>
        </p:blipFill>
        <p:spPr>
          <a:xfrm>
            <a:off x="6247858" y="1905001"/>
            <a:ext cx="2591342" cy="3352800"/>
          </a:xfrm>
          <a:prstGeom prst="rect">
            <a:avLst/>
          </a:prstGeom>
          <a:ln>
            <a:noFill/>
          </a:ln>
        </p:spPr>
      </p:pic>
      <p:sp>
        <p:nvSpPr>
          <p:cNvPr id="11" name="TextBox 3"/>
          <p:cNvSpPr txBox="1">
            <a:spLocks noChangeArrowheads="1"/>
          </p:cNvSpPr>
          <p:nvPr/>
        </p:nvSpPr>
        <p:spPr bwMode="auto">
          <a:xfrm>
            <a:off x="463550" y="6474023"/>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r>
              <a:rPr lang="en-US" altLang="en-US" sz="1400" dirty="0">
                <a:solidFill>
                  <a:schemeClr val="accent2">
                    <a:lumMod val="50000"/>
                  </a:schemeClr>
                </a:solidFill>
                <a:latin typeface="Calibri" panose="020F0502020204030204" pitchFamily="34" charset="0"/>
              </a:rPr>
              <a:t>Source: Gavin, et al. QFP. MMWR 2014.</a:t>
            </a:r>
          </a:p>
        </p:txBody>
      </p:sp>
      <p:sp>
        <p:nvSpPr>
          <p:cNvPr id="5" name="Slide Number Placeholder 4"/>
          <p:cNvSpPr>
            <a:spLocks noGrp="1"/>
          </p:cNvSpPr>
          <p:nvPr>
            <p:ph type="sldNum" sz="quarter" idx="10"/>
          </p:nvPr>
        </p:nvSpPr>
        <p:spPr/>
        <p:txBody>
          <a:bodyPr/>
          <a:lstStyle/>
          <a:p>
            <a:fld id="{7E22BBB6-2DE0-4BC3-BB03-3E73BE12C3B8}" type="slidenum">
              <a:rPr lang="en-US" altLang="en-US" smtClean="0"/>
              <a:pPr/>
              <a:t>11</a:t>
            </a:fld>
            <a:endParaRPr lang="en-US" altLang="en-US"/>
          </a:p>
        </p:txBody>
      </p:sp>
    </p:spTree>
    <p:extLst>
      <p:ext uri="{BB962C8B-B14F-4D97-AF65-F5344CB8AC3E}">
        <p14:creationId xmlns:p14="http://schemas.microsoft.com/office/powerpoint/2010/main" val="310511356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sz="3200" dirty="0"/>
              <a:t>Best Practices for Provider-Adolescent Communication (cont.) </a:t>
            </a:r>
          </a:p>
        </p:txBody>
      </p:sp>
      <p:sp>
        <p:nvSpPr>
          <p:cNvPr id="51203" name="Content Placeholder 2"/>
          <p:cNvSpPr>
            <a:spLocks noGrp="1"/>
          </p:cNvSpPr>
          <p:nvPr>
            <p:ph idx="1"/>
          </p:nvPr>
        </p:nvSpPr>
        <p:spPr>
          <a:xfrm>
            <a:off x="457200" y="1600200"/>
            <a:ext cx="5105400" cy="4525963"/>
          </a:xfrm>
        </p:spPr>
        <p:txBody>
          <a:bodyPr/>
          <a:lstStyle/>
          <a:p>
            <a:r>
              <a:rPr lang="en-US" altLang="en-US" dirty="0"/>
              <a:t>Avoid jargon or complex medical terminology</a:t>
            </a:r>
          </a:p>
          <a:p>
            <a:r>
              <a:rPr lang="en-US" altLang="en-US" dirty="0"/>
              <a:t>Be client-centered &amp; use inclusive language</a:t>
            </a:r>
          </a:p>
          <a:p>
            <a:r>
              <a:rPr lang="en-US" altLang="en-US" dirty="0"/>
              <a:t>Listen to the client</a:t>
            </a:r>
          </a:p>
          <a:p>
            <a:r>
              <a:rPr lang="en-US" altLang="en-US" dirty="0"/>
              <a:t>Respect an adolescents’ experience and autonomy as you do with all clients</a:t>
            </a:r>
          </a:p>
        </p:txBody>
      </p:sp>
      <p:pic>
        <p:nvPicPr>
          <p:cNvPr id="52230" name="Picture 4" descr="health care provider talking with client"/>
          <p:cNvPicPr>
            <a:picLocks noChangeAspect="1"/>
          </p:cNvPicPr>
          <p:nvPr/>
        </p:nvPicPr>
        <p:blipFill>
          <a:blip r:embed="rId3" cstate="print">
            <a:extLst>
              <a:ext uri="{28A0092B-C50C-407E-A947-70E740481C1C}">
                <a14:useLocalDpi xmlns:a14="http://schemas.microsoft.com/office/drawing/2010/main"/>
              </a:ext>
            </a:extLst>
          </a:blip>
          <a:srcRect l="24213" r="10774"/>
          <a:stretch>
            <a:fillRect/>
          </a:stretch>
        </p:blipFill>
        <p:spPr bwMode="auto">
          <a:xfrm>
            <a:off x="5746750" y="1905000"/>
            <a:ext cx="3397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6400800"/>
            <a:ext cx="4572000" cy="307975"/>
          </a:xfrm>
          <a:prstGeom prst="rect">
            <a:avLst/>
          </a:prstGeom>
        </p:spPr>
        <p:txBody>
          <a:bodyPr>
            <a:spAutoFit/>
          </a:bodyPr>
          <a:lstStyle/>
          <a:p>
            <a:pPr>
              <a:defRPr/>
            </a:pPr>
            <a:r>
              <a:rPr lang="en-US" sz="1400" dirty="0">
                <a:solidFill>
                  <a:schemeClr val="accent2">
                    <a:lumMod val="50000"/>
                  </a:schemeClr>
                </a:solidFill>
              </a:rPr>
              <a:t>Source: Sexual Health: An Adolescent Provider Toolkit, 2010</a:t>
            </a:r>
          </a:p>
        </p:txBody>
      </p:sp>
      <p:sp>
        <p:nvSpPr>
          <p:cNvPr id="7" name="Slide Number Placeholder 6"/>
          <p:cNvSpPr>
            <a:spLocks noGrp="1"/>
          </p:cNvSpPr>
          <p:nvPr>
            <p:ph type="sldNum" sz="quarter" idx="10"/>
          </p:nvPr>
        </p:nvSpPr>
        <p:spPr/>
        <p:txBody>
          <a:bodyPr/>
          <a:lstStyle/>
          <a:p>
            <a:pPr>
              <a:defRPr/>
            </a:pPr>
            <a:fld id="{7E22BBB6-2DE0-4BC3-BB03-3E73BE12C3B8}" type="slidenum">
              <a:rPr lang="en-US" altLang="en-US" smtClean="0"/>
              <a:pPr>
                <a:defRPr/>
              </a:pPr>
              <a:t>12</a:t>
            </a:fld>
            <a:endParaRPr lang="en-US" altLang="en-US"/>
          </a:p>
        </p:txBody>
      </p:sp>
    </p:spTree>
    <p:extLst>
      <p:ext uri="{BB962C8B-B14F-4D97-AF65-F5344CB8AC3E}">
        <p14:creationId xmlns:p14="http://schemas.microsoft.com/office/powerpoint/2010/main" val="366052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the Issue: Sample Language</a:t>
            </a:r>
          </a:p>
        </p:txBody>
      </p:sp>
      <p:sp>
        <p:nvSpPr>
          <p:cNvPr id="3" name="Content Placeholder 2"/>
          <p:cNvSpPr>
            <a:spLocks noGrp="1"/>
          </p:cNvSpPr>
          <p:nvPr>
            <p:ph idx="1"/>
          </p:nvPr>
        </p:nvSpPr>
        <p:spPr>
          <a:xfrm>
            <a:off x="457200" y="1600201"/>
            <a:ext cx="8229600" cy="546988"/>
          </a:xfrm>
        </p:spPr>
        <p:txBody>
          <a:bodyPr/>
          <a:lstStyle/>
          <a:p>
            <a:r>
              <a:rPr lang="en-US"/>
              <a:t>You could say…</a:t>
            </a:r>
          </a:p>
          <a:p>
            <a:pPr lvl="1"/>
            <a:endParaRPr lang="en-US" dirty="0"/>
          </a:p>
        </p:txBody>
      </p:sp>
      <p:grpSp>
        <p:nvGrpSpPr>
          <p:cNvPr id="13" name="Group 12">
            <a:extLst>
              <a:ext uri="{FF2B5EF4-FFF2-40B4-BE49-F238E27FC236}">
                <a16:creationId xmlns:a16="http://schemas.microsoft.com/office/drawing/2014/main" id="{5D54D085-E993-3A4A-9C89-43D967C0EEAB}"/>
              </a:ext>
            </a:extLst>
          </p:cNvPr>
          <p:cNvGrpSpPr/>
          <p:nvPr/>
        </p:nvGrpSpPr>
        <p:grpSpPr>
          <a:xfrm>
            <a:off x="685800" y="2238258"/>
            <a:ext cx="7772400" cy="1279663"/>
            <a:chOff x="685800" y="2149337"/>
            <a:chExt cx="7772400" cy="1279663"/>
          </a:xfrm>
        </p:grpSpPr>
        <p:sp>
          <p:nvSpPr>
            <p:cNvPr id="5" name="Rounded Rectangular Callout 4">
              <a:extLst>
                <a:ext uri="{FF2B5EF4-FFF2-40B4-BE49-F238E27FC236}">
                  <a16:creationId xmlns:a16="http://schemas.microsoft.com/office/drawing/2014/main" id="{451DEB73-307C-7440-BF62-335D1AD45C0C}"/>
                </a:ext>
              </a:extLst>
            </p:cNvPr>
            <p:cNvSpPr/>
            <p:nvPr/>
          </p:nvSpPr>
          <p:spPr>
            <a:xfrm>
              <a:off x="685800" y="2149337"/>
              <a:ext cx="7772400" cy="1279663"/>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5699654-04A1-A741-8F4F-406BF3113587}"/>
                </a:ext>
              </a:extLst>
            </p:cNvPr>
            <p:cNvSpPr txBox="1"/>
            <p:nvPr/>
          </p:nvSpPr>
          <p:spPr>
            <a:xfrm>
              <a:off x="838200" y="2273279"/>
              <a:ext cx="7162800" cy="1015663"/>
            </a:xfrm>
            <a:prstGeom prst="rect">
              <a:avLst/>
            </a:prstGeom>
            <a:noFill/>
          </p:spPr>
          <p:txBody>
            <a:bodyPr wrap="square" rtlCol="0">
              <a:spAutoFit/>
            </a:bodyPr>
            <a:lstStyle/>
            <a:p>
              <a:r>
                <a:rPr lang="en-US" sz="2000" dirty="0">
                  <a:solidFill>
                    <a:schemeClr val="tx2"/>
                  </a:solidFill>
                  <a:latin typeface="Calibri Light" panose="020F0302020204030204" pitchFamily="34" charset="0"/>
                  <a:cs typeface="Calibri Light" panose="020F0302020204030204" pitchFamily="34" charset="0"/>
                </a:rPr>
                <a:t>“Sometimes young people are in relationships in which a partner is pushing them to have sex when they aren’t really sure they want to. It can be really difficult to say ‘no</a:t>
              </a:r>
              <a:r>
                <a:rPr lang="en-US" sz="2000" dirty="0" smtClean="0">
                  <a:solidFill>
                    <a:schemeClr val="tx2"/>
                  </a:solidFill>
                  <a:latin typeface="Calibri Light" panose="020F0302020204030204" pitchFamily="34" charset="0"/>
                  <a:cs typeface="Calibri Light" panose="020F0302020204030204" pitchFamily="34" charset="0"/>
                </a:rPr>
                <a:t>!’”</a:t>
              </a:r>
              <a:endParaRPr lang="en-US" sz="2000" dirty="0">
                <a:solidFill>
                  <a:schemeClr val="tx2"/>
                </a:solidFill>
                <a:latin typeface="Calibri Light" panose="020F0302020204030204" pitchFamily="34" charset="0"/>
                <a:cs typeface="Calibri Light" panose="020F0302020204030204" pitchFamily="34" charset="0"/>
              </a:endParaRPr>
            </a:p>
          </p:txBody>
        </p:sp>
      </p:grpSp>
      <p:grpSp>
        <p:nvGrpSpPr>
          <p:cNvPr id="14" name="Group 13">
            <a:extLst>
              <a:ext uri="{FF2B5EF4-FFF2-40B4-BE49-F238E27FC236}">
                <a16:creationId xmlns:a16="http://schemas.microsoft.com/office/drawing/2014/main" id="{9E028513-0031-6044-93C6-3BFA9287DD0D}"/>
              </a:ext>
            </a:extLst>
          </p:cNvPr>
          <p:cNvGrpSpPr/>
          <p:nvPr/>
        </p:nvGrpSpPr>
        <p:grpSpPr>
          <a:xfrm>
            <a:off x="685800" y="3815577"/>
            <a:ext cx="7772400" cy="1137423"/>
            <a:chOff x="685800" y="3815577"/>
            <a:chExt cx="7772400" cy="1137423"/>
          </a:xfrm>
        </p:grpSpPr>
        <p:sp>
          <p:nvSpPr>
            <p:cNvPr id="11" name="Rounded Rectangular Callout 10">
              <a:extLst>
                <a:ext uri="{FF2B5EF4-FFF2-40B4-BE49-F238E27FC236}">
                  <a16:creationId xmlns:a16="http://schemas.microsoft.com/office/drawing/2014/main" id="{CC4552CD-14A5-E24D-AFBB-DE89F04A1F86}"/>
                </a:ext>
              </a:extLst>
            </p:cNvPr>
            <p:cNvSpPr/>
            <p:nvPr/>
          </p:nvSpPr>
          <p:spPr>
            <a:xfrm flipH="1">
              <a:off x="685800" y="3815577"/>
              <a:ext cx="7772400" cy="1137423"/>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78B2C37F-601E-5A4B-A084-5FE2C11EBBAE}"/>
                </a:ext>
              </a:extLst>
            </p:cNvPr>
            <p:cNvSpPr txBox="1"/>
            <p:nvPr/>
          </p:nvSpPr>
          <p:spPr>
            <a:xfrm>
              <a:off x="838200" y="3886200"/>
              <a:ext cx="7620000" cy="1015663"/>
            </a:xfrm>
            <a:prstGeom prst="rect">
              <a:avLst/>
            </a:prstGeom>
            <a:noFill/>
          </p:spPr>
          <p:txBody>
            <a:bodyPr wrap="square" rtlCol="0">
              <a:spAutoFit/>
            </a:bodyPr>
            <a:lstStyle/>
            <a:p>
              <a:r>
                <a:rPr lang="en-US" sz="2000" dirty="0">
                  <a:solidFill>
                    <a:schemeClr val="tx2"/>
                  </a:solidFill>
                  <a:latin typeface="Calibri Light" panose="020F0302020204030204" pitchFamily="34" charset="0"/>
                  <a:cs typeface="Calibri Light" panose="020F0302020204030204" pitchFamily="34" charset="0"/>
                </a:rPr>
                <a:t>“Another situation that lots of people have been in is being pressured to have sex when they didn’t want to. What’s your experience been with that?”</a:t>
              </a:r>
            </a:p>
          </p:txBody>
        </p:sp>
      </p:grpSp>
      <p:grpSp>
        <p:nvGrpSpPr>
          <p:cNvPr id="15" name="Group 14">
            <a:extLst>
              <a:ext uri="{FF2B5EF4-FFF2-40B4-BE49-F238E27FC236}">
                <a16:creationId xmlns:a16="http://schemas.microsoft.com/office/drawing/2014/main" id="{CB7D8975-FB0E-104A-943A-72F007C5E00D}"/>
              </a:ext>
            </a:extLst>
          </p:cNvPr>
          <p:cNvGrpSpPr/>
          <p:nvPr/>
        </p:nvGrpSpPr>
        <p:grpSpPr>
          <a:xfrm>
            <a:off x="670560" y="5168012"/>
            <a:ext cx="7772400" cy="1140714"/>
            <a:chOff x="670560" y="5168012"/>
            <a:chExt cx="7772400" cy="1140714"/>
          </a:xfrm>
        </p:grpSpPr>
        <p:sp>
          <p:nvSpPr>
            <p:cNvPr id="12" name="Rounded Rectangular Callout 11">
              <a:extLst>
                <a:ext uri="{FF2B5EF4-FFF2-40B4-BE49-F238E27FC236}">
                  <a16:creationId xmlns:a16="http://schemas.microsoft.com/office/drawing/2014/main" id="{06BE2F77-E385-5548-9EC0-C7F6DA0AA697}"/>
                </a:ext>
              </a:extLst>
            </p:cNvPr>
            <p:cNvSpPr/>
            <p:nvPr/>
          </p:nvSpPr>
          <p:spPr>
            <a:xfrm>
              <a:off x="670560" y="5168012"/>
              <a:ext cx="7772400" cy="114071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E0CF2894-DA5B-6141-9A44-C98A3E3A65D4}"/>
                </a:ext>
              </a:extLst>
            </p:cNvPr>
            <p:cNvSpPr txBox="1"/>
            <p:nvPr/>
          </p:nvSpPr>
          <p:spPr>
            <a:xfrm>
              <a:off x="822960" y="5245172"/>
              <a:ext cx="7498080" cy="1015663"/>
            </a:xfrm>
            <a:prstGeom prst="rect">
              <a:avLst/>
            </a:prstGeom>
            <a:noFill/>
          </p:spPr>
          <p:txBody>
            <a:bodyPr wrap="square" rtlCol="0">
              <a:spAutoFit/>
            </a:bodyPr>
            <a:lstStyle/>
            <a:p>
              <a:r>
                <a:rPr lang="en-US" sz="2000" dirty="0">
                  <a:solidFill>
                    <a:schemeClr val="tx2"/>
                  </a:solidFill>
                  <a:latin typeface="Calibri Light" panose="020F0302020204030204" pitchFamily="34" charset="0"/>
                  <a:cs typeface="Calibri Light" panose="020F0302020204030204" pitchFamily="34" charset="0"/>
                </a:rPr>
                <a:t>“I don’t know if this is a concern for you, but many adolescents I see are dealing with abuse issues, so I’ve started asking everyone questions about sexual coercion. Sexual coercion is…”</a:t>
              </a:r>
            </a:p>
          </p:txBody>
        </p:sp>
      </p:grpSp>
      <p:sp>
        <p:nvSpPr>
          <p:cNvPr id="4" name="Slide Number Placeholder 3"/>
          <p:cNvSpPr>
            <a:spLocks noGrp="1"/>
          </p:cNvSpPr>
          <p:nvPr>
            <p:ph type="sldNum" sz="quarter" idx="10"/>
          </p:nvPr>
        </p:nvSpPr>
        <p:spPr/>
        <p:txBody>
          <a:bodyPr/>
          <a:lstStyle/>
          <a:p>
            <a:fld id="{3957698E-C657-43EE-8AAE-648C42A36E86}" type="slidenum">
              <a:rPr lang="en-US" smtClean="0"/>
              <a:pPr/>
              <a:t>13</a:t>
            </a:fld>
            <a:endParaRPr lang="en-US" dirty="0"/>
          </a:p>
        </p:txBody>
      </p:sp>
    </p:spTree>
    <p:extLst>
      <p:ext uri="{BB962C8B-B14F-4D97-AF65-F5344CB8AC3E}">
        <p14:creationId xmlns:p14="http://schemas.microsoft.com/office/powerpoint/2010/main" val="366948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Responding to Difficult </a:t>
            </a:r>
            <a:br>
              <a:rPr lang="en-US"/>
            </a:br>
            <a:r>
              <a:rPr lang="en-US"/>
              <a:t>Emotions</a:t>
            </a:r>
            <a:endParaRPr lang="en-US" dirty="0"/>
          </a:p>
        </p:txBody>
      </p:sp>
      <p:sp>
        <p:nvSpPr>
          <p:cNvPr id="3" name="Content Placeholder 2"/>
          <p:cNvSpPr>
            <a:spLocks noGrp="1"/>
          </p:cNvSpPr>
          <p:nvPr>
            <p:ph idx="1"/>
          </p:nvPr>
        </p:nvSpPr>
        <p:spPr/>
        <p:txBody>
          <a:bodyPr/>
          <a:lstStyle/>
          <a:p>
            <a:r>
              <a:rPr lang="en-US" dirty="0"/>
              <a:t>PEARLS statements that reinforce relationships by focusing on:</a:t>
            </a:r>
          </a:p>
          <a:p>
            <a:pPr lvl="1"/>
            <a:r>
              <a:rPr lang="en-US" sz="2400" b="1" dirty="0"/>
              <a:t>P</a:t>
            </a:r>
            <a:r>
              <a:rPr lang="en-US" sz="2400" dirty="0"/>
              <a:t>=Partnership (“I know we can figure this out together.”)</a:t>
            </a:r>
          </a:p>
          <a:p>
            <a:pPr lvl="1"/>
            <a:r>
              <a:rPr lang="en-US" sz="2400" b="1" dirty="0"/>
              <a:t>E</a:t>
            </a:r>
            <a:r>
              <a:rPr lang="en-US" sz="2400" dirty="0"/>
              <a:t>=Empathy (“This is hard.” “You look scared.”)</a:t>
            </a:r>
          </a:p>
          <a:p>
            <a:pPr lvl="1"/>
            <a:r>
              <a:rPr lang="en-US" sz="2400" b="1" dirty="0"/>
              <a:t>A</a:t>
            </a:r>
            <a:r>
              <a:rPr lang="en-US" sz="2400" dirty="0"/>
              <a:t>=Acknowledgement (“Your effort really shows here.”)</a:t>
            </a:r>
          </a:p>
          <a:p>
            <a:pPr lvl="1"/>
            <a:r>
              <a:rPr lang="en-US" sz="2400" b="1" dirty="0"/>
              <a:t>R</a:t>
            </a:r>
            <a:r>
              <a:rPr lang="en-US" sz="2400" dirty="0"/>
              <a:t>=Respect (“You were brave to tell me this.”)</a:t>
            </a:r>
          </a:p>
          <a:p>
            <a:pPr lvl="1"/>
            <a:r>
              <a:rPr lang="en-US" sz="2400" b="1" dirty="0"/>
              <a:t>L</a:t>
            </a:r>
            <a:r>
              <a:rPr lang="en-US" sz="2400" dirty="0"/>
              <a:t>=Legitimation (“Who wouldn’t be angry about this?”)</a:t>
            </a:r>
          </a:p>
          <a:p>
            <a:pPr lvl="1"/>
            <a:r>
              <a:rPr lang="en-US" sz="2400" b="1" dirty="0"/>
              <a:t>S</a:t>
            </a:r>
            <a:r>
              <a:rPr lang="en-US" sz="2400" dirty="0"/>
              <a:t>=Support (“I’d like to help you with this.”)</a:t>
            </a:r>
          </a:p>
        </p:txBody>
      </p:sp>
      <p:sp>
        <p:nvSpPr>
          <p:cNvPr id="4" name="Slide Number Placeholder 3"/>
          <p:cNvSpPr>
            <a:spLocks noGrp="1"/>
          </p:cNvSpPr>
          <p:nvPr>
            <p:ph type="sldNum" sz="quarter" idx="10"/>
          </p:nvPr>
        </p:nvSpPr>
        <p:spPr/>
        <p:txBody>
          <a:bodyPr/>
          <a:lstStyle/>
          <a:p>
            <a:fld id="{3957698E-C657-43EE-8AAE-648C42A36E86}" type="slidenum">
              <a:rPr lang="en-US" smtClean="0"/>
              <a:pPr/>
              <a:t>14</a:t>
            </a:fld>
            <a:endParaRPr lang="en-US"/>
          </a:p>
        </p:txBody>
      </p:sp>
    </p:spTree>
    <p:extLst>
      <p:ext uri="{BB962C8B-B14F-4D97-AF65-F5344CB8AC3E}">
        <p14:creationId xmlns:p14="http://schemas.microsoft.com/office/powerpoint/2010/main" val="85782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Relationship Wheel and Questions</a:t>
            </a:r>
          </a:p>
        </p:txBody>
      </p:sp>
      <p:pic>
        <p:nvPicPr>
          <p:cNvPr id="7" name="Picture 6" descr="healthy relationship wheel and discussion questions">
            <a:extLst>
              <a:ext uri="{FF2B5EF4-FFF2-40B4-BE49-F238E27FC236}">
                <a16:creationId xmlns:a16="http://schemas.microsoft.com/office/drawing/2014/main" id="{A8B53FBB-421E-8049-97B4-3A312A541B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8092" y="1524000"/>
            <a:ext cx="7967937" cy="4648520"/>
          </a:xfrm>
          <a:prstGeom prst="rect">
            <a:avLst/>
          </a:prstGeom>
        </p:spPr>
      </p:pic>
      <p:sp>
        <p:nvSpPr>
          <p:cNvPr id="68611" name="Slide Number Placeholder 3"/>
          <p:cNvSpPr>
            <a:spLocks noGrp="1"/>
          </p:cNvSpPr>
          <p:nvPr>
            <p:ph type="sldNum" sz="quarter" idx="10"/>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40011E-FB2D-4A78-A10D-84F49F25E930}" type="slidenum">
              <a:rPr lang="en-US" altLang="en-US" smtClean="0">
                <a:solidFill>
                  <a:schemeClr val="tx2"/>
                </a:solidFill>
              </a:rPr>
              <a:pPr/>
              <a:t>15</a:t>
            </a:fld>
            <a:endParaRPr lang="en-US" altLang="en-US" dirty="0">
              <a:solidFill>
                <a:schemeClr val="tx2"/>
              </a:solidFill>
            </a:endParaRPr>
          </a:p>
        </p:txBody>
      </p:sp>
    </p:spTree>
    <p:extLst>
      <p:ext uri="{BB962C8B-B14F-4D97-AF65-F5344CB8AC3E}">
        <p14:creationId xmlns:p14="http://schemas.microsoft.com/office/powerpoint/2010/main" val="155186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Spectrum</a:t>
            </a:r>
          </a:p>
        </p:txBody>
      </p:sp>
      <p:pic>
        <p:nvPicPr>
          <p:cNvPr id="9" name="Picture 8" descr="relationship spectrum diagram">
            <a:extLst>
              <a:ext uri="{FF2B5EF4-FFF2-40B4-BE49-F238E27FC236}">
                <a16:creationId xmlns:a16="http://schemas.microsoft.com/office/drawing/2014/main" id="{DD631585-8B80-E545-B8E8-B7317BB91B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0600" y="1411460"/>
            <a:ext cx="6934200" cy="4815417"/>
          </a:xfrm>
          <a:prstGeom prst="rect">
            <a:avLst/>
          </a:prstGeom>
        </p:spPr>
      </p:pic>
      <p:sp>
        <p:nvSpPr>
          <p:cNvPr id="70659" name="Slide Number Placeholder 3"/>
          <p:cNvSpPr>
            <a:spLocks noGrp="1"/>
          </p:cNvSpPr>
          <p:nvPr>
            <p:ph type="sldNum" sz="quarter" idx="10"/>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2DA3E9-0814-4E04-9C00-0CB084ACB5B5}" type="slidenum">
              <a:rPr lang="en-US" altLang="en-US" smtClean="0">
                <a:solidFill>
                  <a:schemeClr val="tx2"/>
                </a:solidFill>
              </a:rPr>
              <a:pPr/>
              <a:t>16</a:t>
            </a:fld>
            <a:endParaRPr lang="en-US" altLang="en-US" dirty="0">
              <a:solidFill>
                <a:schemeClr val="tx2"/>
              </a:solidFill>
            </a:endParaRPr>
          </a:p>
        </p:txBody>
      </p:sp>
    </p:spTree>
    <p:extLst>
      <p:ext uri="{BB962C8B-B14F-4D97-AF65-F5344CB8AC3E}">
        <p14:creationId xmlns:p14="http://schemas.microsoft.com/office/powerpoint/2010/main" val="157659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Skills for Delaying Sexual Activity</a:t>
            </a:r>
          </a:p>
        </p:txBody>
      </p:sp>
      <p:sp>
        <p:nvSpPr>
          <p:cNvPr id="5" name="Text Placeholder 4">
            <a:extLst>
              <a:ext uri="{FF2B5EF4-FFF2-40B4-BE49-F238E27FC236}">
                <a16:creationId xmlns:a16="http://schemas.microsoft.com/office/drawing/2014/main" id="{B3D9A677-1CE1-EC48-9580-3C97E7A4A662}"/>
              </a:ext>
            </a:extLst>
          </p:cNvPr>
          <p:cNvSpPr>
            <a:spLocks noGrp="1"/>
          </p:cNvSpPr>
          <p:nvPr>
            <p:ph type="body" idx="1"/>
          </p:nvPr>
        </p:nvSpPr>
        <p:spPr/>
        <p:txBody>
          <a:bodyPr/>
          <a:lstStyle/>
          <a:p>
            <a:r>
              <a:rPr lang="en-US" dirty="0"/>
              <a:t>USE VERBAL SKILLS </a:t>
            </a:r>
          </a:p>
        </p:txBody>
      </p:sp>
      <p:sp>
        <p:nvSpPr>
          <p:cNvPr id="3" name="Content Placeholder 2"/>
          <p:cNvSpPr>
            <a:spLocks noGrp="1"/>
          </p:cNvSpPr>
          <p:nvPr>
            <p:ph sz="half" idx="2"/>
          </p:nvPr>
        </p:nvSpPr>
        <p:spPr/>
        <p:txBody>
          <a:bodyPr/>
          <a:lstStyle/>
          <a:p>
            <a:r>
              <a:rPr lang="en-US" dirty="0"/>
              <a:t>Say “no” assertively</a:t>
            </a:r>
          </a:p>
          <a:p>
            <a:r>
              <a:rPr lang="en-US" dirty="0"/>
              <a:t>Tell your partner you don’t want to have sex</a:t>
            </a:r>
          </a:p>
          <a:p>
            <a:r>
              <a:rPr lang="en-US" dirty="0"/>
              <a:t>Use serious facial expressions </a:t>
            </a:r>
          </a:p>
          <a:p>
            <a:endParaRPr lang="en-US" dirty="0"/>
          </a:p>
        </p:txBody>
      </p:sp>
      <p:sp>
        <p:nvSpPr>
          <p:cNvPr id="6" name="Text Placeholder 5">
            <a:extLst>
              <a:ext uri="{FF2B5EF4-FFF2-40B4-BE49-F238E27FC236}">
                <a16:creationId xmlns:a16="http://schemas.microsoft.com/office/drawing/2014/main" id="{3E260C1E-50B4-9342-BA00-4D14320075C2}"/>
              </a:ext>
            </a:extLst>
          </p:cNvPr>
          <p:cNvSpPr>
            <a:spLocks noGrp="1"/>
          </p:cNvSpPr>
          <p:nvPr>
            <p:ph type="body" sz="quarter" idx="3"/>
          </p:nvPr>
        </p:nvSpPr>
        <p:spPr>
          <a:xfrm>
            <a:off x="473676" y="4267200"/>
            <a:ext cx="4041775" cy="639762"/>
          </a:xfrm>
        </p:spPr>
        <p:txBody>
          <a:bodyPr/>
          <a:lstStyle/>
          <a:p>
            <a:r>
              <a:rPr lang="en-US" dirty="0"/>
              <a:t>USE BODY LANGUAGE </a:t>
            </a:r>
          </a:p>
        </p:txBody>
      </p:sp>
      <p:sp>
        <p:nvSpPr>
          <p:cNvPr id="7" name="Content Placeholder 6">
            <a:extLst>
              <a:ext uri="{FF2B5EF4-FFF2-40B4-BE49-F238E27FC236}">
                <a16:creationId xmlns:a16="http://schemas.microsoft.com/office/drawing/2014/main" id="{C994C33C-927D-EF4A-B04E-19BD6BFAA032}"/>
              </a:ext>
            </a:extLst>
          </p:cNvPr>
          <p:cNvSpPr>
            <a:spLocks noGrp="1"/>
          </p:cNvSpPr>
          <p:nvPr>
            <p:ph sz="quarter" idx="4"/>
          </p:nvPr>
        </p:nvSpPr>
        <p:spPr>
          <a:xfrm>
            <a:off x="473676" y="4906962"/>
            <a:ext cx="4041775" cy="3951288"/>
          </a:xfrm>
        </p:spPr>
        <p:txBody>
          <a:bodyPr/>
          <a:lstStyle/>
          <a:p>
            <a:r>
              <a:rPr lang="en-US" dirty="0"/>
              <a:t>Create physical distance between you and your partner </a:t>
            </a:r>
          </a:p>
          <a:p>
            <a:r>
              <a:rPr lang="en-US" dirty="0"/>
              <a:t>Cross your arms </a:t>
            </a:r>
          </a:p>
          <a:p>
            <a:pPr marL="0" indent="0">
              <a:buNone/>
            </a:pPr>
            <a:endParaRPr lang="en-US" dirty="0"/>
          </a:p>
        </p:txBody>
      </p:sp>
      <p:pic>
        <p:nvPicPr>
          <p:cNvPr id="12" name="Picture 11" descr="a man and a woman sitting on a couch,  talking with each other">
            <a:extLst>
              <a:ext uri="{FF2B5EF4-FFF2-40B4-BE49-F238E27FC236}">
                <a16:creationId xmlns:a16="http://schemas.microsoft.com/office/drawing/2014/main" id="{254CF61A-4DA6-4A44-A80B-7A039A3194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22326" y="1981200"/>
            <a:ext cx="4837236" cy="3840276"/>
          </a:xfrm>
          <a:prstGeom prst="rect">
            <a:avLst/>
          </a:prstGeom>
        </p:spPr>
      </p:pic>
      <p:sp>
        <p:nvSpPr>
          <p:cNvPr id="4" name="Slide Number Placeholder 3"/>
          <p:cNvSpPr>
            <a:spLocks noGrp="1"/>
          </p:cNvSpPr>
          <p:nvPr>
            <p:ph type="sldNum" sz="quarter" idx="12"/>
          </p:nvPr>
        </p:nvSpPr>
        <p:spPr/>
        <p:txBody>
          <a:bodyPr/>
          <a:lstStyle/>
          <a:p>
            <a:fld id="{7E22BBB6-2DE0-4BC3-BB03-3E73BE12C3B8}" type="slidenum">
              <a:rPr lang="en-US" altLang="en-US" smtClean="0"/>
              <a:pPr/>
              <a:t>17</a:t>
            </a:fld>
            <a:endParaRPr lang="en-US" altLang="en-US"/>
          </a:p>
        </p:txBody>
      </p:sp>
    </p:spTree>
    <p:extLst>
      <p:ext uri="{BB962C8B-B14F-4D97-AF65-F5344CB8AC3E}">
        <p14:creationId xmlns:p14="http://schemas.microsoft.com/office/powerpoint/2010/main" val="19352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Skills (cont.)</a:t>
            </a:r>
          </a:p>
        </p:txBody>
      </p:sp>
      <p:sp>
        <p:nvSpPr>
          <p:cNvPr id="5" name="Text Placeholder 4">
            <a:extLst>
              <a:ext uri="{FF2B5EF4-FFF2-40B4-BE49-F238E27FC236}">
                <a16:creationId xmlns:a16="http://schemas.microsoft.com/office/drawing/2014/main" id="{621DB0CE-8AD6-6C4F-BB16-F28D25261A25}"/>
              </a:ext>
            </a:extLst>
          </p:cNvPr>
          <p:cNvSpPr>
            <a:spLocks noGrp="1"/>
          </p:cNvSpPr>
          <p:nvPr>
            <p:ph type="body" idx="1"/>
          </p:nvPr>
        </p:nvSpPr>
        <p:spPr/>
        <p:txBody>
          <a:bodyPr/>
          <a:lstStyle/>
          <a:p>
            <a:r>
              <a:rPr lang="en-US" dirty="0"/>
              <a:t>USE DELAY TACTICS &amp; OFFER ALTERNATIVES </a:t>
            </a:r>
          </a:p>
        </p:txBody>
      </p:sp>
      <p:sp>
        <p:nvSpPr>
          <p:cNvPr id="3" name="Content Placeholder 2"/>
          <p:cNvSpPr>
            <a:spLocks noGrp="1"/>
          </p:cNvSpPr>
          <p:nvPr>
            <p:ph sz="half" idx="2"/>
          </p:nvPr>
        </p:nvSpPr>
        <p:spPr/>
        <p:txBody>
          <a:bodyPr/>
          <a:lstStyle/>
          <a:p>
            <a:r>
              <a:rPr lang="en-US" sz="2000" dirty="0"/>
              <a:t>Stop kissing or touching </a:t>
            </a:r>
          </a:p>
          <a:p>
            <a:r>
              <a:rPr lang="en-US" sz="2000" dirty="0"/>
              <a:t>Tell your partner you have to call home </a:t>
            </a:r>
          </a:p>
          <a:p>
            <a:r>
              <a:rPr lang="en-US" sz="2000" dirty="0"/>
              <a:t>Say you have to use the bathroom and text a friend</a:t>
            </a:r>
          </a:p>
          <a:p>
            <a:r>
              <a:rPr lang="en-US" sz="2000" dirty="0"/>
              <a:t>Hang out with friends </a:t>
            </a:r>
          </a:p>
          <a:p>
            <a:r>
              <a:rPr lang="en-US" sz="2000" dirty="0"/>
              <a:t>Suggest other activities such as going to a movie</a:t>
            </a:r>
          </a:p>
          <a:p>
            <a:endParaRPr lang="en-US" sz="2000" dirty="0"/>
          </a:p>
          <a:p>
            <a:endParaRPr lang="en-US" sz="2000" dirty="0"/>
          </a:p>
        </p:txBody>
      </p:sp>
      <p:sp>
        <p:nvSpPr>
          <p:cNvPr id="6" name="Text Placeholder 5">
            <a:extLst>
              <a:ext uri="{FF2B5EF4-FFF2-40B4-BE49-F238E27FC236}">
                <a16:creationId xmlns:a16="http://schemas.microsoft.com/office/drawing/2014/main" id="{45BE1DCB-6099-AD43-8E9C-45390C0CE454}"/>
              </a:ext>
            </a:extLst>
          </p:cNvPr>
          <p:cNvSpPr>
            <a:spLocks noGrp="1"/>
          </p:cNvSpPr>
          <p:nvPr>
            <p:ph type="body" sz="quarter" idx="3"/>
          </p:nvPr>
        </p:nvSpPr>
        <p:spPr/>
        <p:txBody>
          <a:bodyPr/>
          <a:lstStyle/>
          <a:p>
            <a:r>
              <a:rPr lang="en-US" dirty="0"/>
              <a:t>BUILD THE RELATIONSHIP </a:t>
            </a:r>
            <a:br>
              <a:rPr lang="en-US" dirty="0"/>
            </a:br>
            <a:r>
              <a:rPr lang="en-US" dirty="0"/>
              <a:t>(if appropriate)</a:t>
            </a:r>
          </a:p>
        </p:txBody>
      </p:sp>
      <p:sp>
        <p:nvSpPr>
          <p:cNvPr id="7" name="Content Placeholder 6">
            <a:extLst>
              <a:ext uri="{FF2B5EF4-FFF2-40B4-BE49-F238E27FC236}">
                <a16:creationId xmlns:a16="http://schemas.microsoft.com/office/drawing/2014/main" id="{C2DF1C74-41D4-074E-AB20-A915C49C81C8}"/>
              </a:ext>
            </a:extLst>
          </p:cNvPr>
          <p:cNvSpPr>
            <a:spLocks noGrp="1"/>
          </p:cNvSpPr>
          <p:nvPr>
            <p:ph sz="quarter" idx="4"/>
          </p:nvPr>
        </p:nvSpPr>
        <p:spPr/>
        <p:txBody>
          <a:bodyPr/>
          <a:lstStyle/>
          <a:p>
            <a:r>
              <a:rPr lang="en-US" sz="2000" dirty="0"/>
              <a:t>Establish an open dialogue so both people feel heard</a:t>
            </a:r>
          </a:p>
          <a:p>
            <a:r>
              <a:rPr lang="en-US" sz="2000" dirty="0"/>
              <a:t>Explain your feelings about not wanting to have sex </a:t>
            </a:r>
          </a:p>
          <a:p>
            <a:r>
              <a:rPr lang="en-US" sz="2000" dirty="0"/>
              <a:t>Discuss relationship needs and boundaries </a:t>
            </a:r>
          </a:p>
          <a:p>
            <a:r>
              <a:rPr lang="en-US" sz="2000" dirty="0"/>
              <a:t>Talk with your partner regularly about your relationship</a:t>
            </a:r>
          </a:p>
          <a:p>
            <a:r>
              <a:rPr lang="en-US" sz="2000" dirty="0"/>
              <a:t>Support and respect each other’s decisions </a:t>
            </a:r>
          </a:p>
        </p:txBody>
      </p:sp>
      <p:pic>
        <p:nvPicPr>
          <p:cNvPr id="12" name="Picture 11" descr="a woman holding a mobile phone">
            <a:extLst>
              <a:ext uri="{FF2B5EF4-FFF2-40B4-BE49-F238E27FC236}">
                <a16:creationId xmlns:a16="http://schemas.microsoft.com/office/drawing/2014/main" id="{2678C06B-22D4-824B-922D-4F6C756F094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0600" y="4953000"/>
            <a:ext cx="2516038" cy="1905000"/>
          </a:xfrm>
          <a:prstGeom prst="rect">
            <a:avLst/>
          </a:prstGeom>
        </p:spPr>
      </p:pic>
      <p:sp>
        <p:nvSpPr>
          <p:cNvPr id="4" name="Slide Number Placeholder 3"/>
          <p:cNvSpPr>
            <a:spLocks noGrp="1"/>
          </p:cNvSpPr>
          <p:nvPr>
            <p:ph type="sldNum" sz="quarter" idx="12"/>
          </p:nvPr>
        </p:nvSpPr>
        <p:spPr/>
        <p:txBody>
          <a:bodyPr/>
          <a:lstStyle/>
          <a:p>
            <a:fld id="{7E22BBB6-2DE0-4BC3-BB03-3E73BE12C3B8}" type="slidenum">
              <a:rPr lang="en-US" altLang="en-US" smtClean="0"/>
              <a:pPr/>
              <a:t>18</a:t>
            </a:fld>
            <a:endParaRPr lang="en-US" altLang="en-US"/>
          </a:p>
        </p:txBody>
      </p:sp>
    </p:spTree>
    <p:extLst>
      <p:ext uri="{BB962C8B-B14F-4D97-AF65-F5344CB8AC3E}">
        <p14:creationId xmlns:p14="http://schemas.microsoft.com/office/powerpoint/2010/main" val="120878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953000" cy="1595220"/>
          </a:xfrm>
        </p:spPr>
        <p:txBody>
          <a:bodyPr>
            <a:normAutofit fontScale="90000"/>
          </a:bodyPr>
          <a:lstStyle/>
          <a:p>
            <a:r>
              <a:rPr lang="en-US" dirty="0"/>
              <a:t>Counseling Adolescent Clients to Resist Sexual Coercion Video</a:t>
            </a:r>
          </a:p>
        </p:txBody>
      </p:sp>
      <p:pic>
        <p:nvPicPr>
          <p:cNvPr id="5" name="Content Placeholder 4" descr="video player screenshot"/>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13405" y="2006788"/>
            <a:ext cx="6517189" cy="3712786"/>
          </a:xfrm>
        </p:spPr>
      </p:pic>
      <p:sp>
        <p:nvSpPr>
          <p:cNvPr id="7" name="TextBox 6"/>
          <p:cNvSpPr txBox="1"/>
          <p:nvPr/>
        </p:nvSpPr>
        <p:spPr>
          <a:xfrm>
            <a:off x="457200" y="5758260"/>
            <a:ext cx="6858000" cy="646331"/>
          </a:xfrm>
          <a:prstGeom prst="rect">
            <a:avLst/>
          </a:prstGeom>
          <a:noFill/>
        </p:spPr>
        <p:txBody>
          <a:bodyPr wrap="square" rtlCol="0">
            <a:spAutoFit/>
          </a:bodyPr>
          <a:lstStyle/>
          <a:p>
            <a:r>
              <a:rPr lang="en-US" altLang="en-US" dirty="0">
                <a:solidFill>
                  <a:srgbClr val="1155CC"/>
                </a:solidFill>
                <a:latin typeface="+mj-lt"/>
                <a:hlinkClick r:id="rId4"/>
              </a:rPr>
              <a:t>https://www.fpntc.org/resources/counseling-adolescent-clients-resist-sexual-coercion-video</a:t>
            </a:r>
            <a:r>
              <a:rPr lang="en-US" altLang="en-US" dirty="0">
                <a:latin typeface="+mj-lt"/>
              </a:rPr>
              <a:t> </a:t>
            </a:r>
          </a:p>
        </p:txBody>
      </p:sp>
      <p:sp>
        <p:nvSpPr>
          <p:cNvPr id="4" name="Slide Number Placeholder 3"/>
          <p:cNvSpPr>
            <a:spLocks noGrp="1"/>
          </p:cNvSpPr>
          <p:nvPr>
            <p:ph type="sldNum" sz="quarter" idx="10"/>
          </p:nvPr>
        </p:nvSpPr>
        <p:spPr/>
        <p:txBody>
          <a:bodyPr/>
          <a:lstStyle/>
          <a:p>
            <a:pPr>
              <a:defRPr/>
            </a:pPr>
            <a:fld id="{7E22BBB6-2DE0-4BC3-BB03-3E73BE12C3B8}" type="slidenum">
              <a:rPr lang="en-US" altLang="en-US" smtClean="0"/>
              <a:pPr>
                <a:defRPr/>
              </a:pPr>
              <a:t>19</a:t>
            </a:fld>
            <a:endParaRPr lang="en-US" altLang="en-US"/>
          </a:p>
        </p:txBody>
      </p:sp>
    </p:spTree>
    <p:extLst>
      <p:ext uri="{BB962C8B-B14F-4D97-AF65-F5344CB8AC3E}">
        <p14:creationId xmlns:p14="http://schemas.microsoft.com/office/powerpoint/2010/main" val="351567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a:xfrm>
            <a:off x="457200" y="1600200"/>
            <a:ext cx="8229600" cy="4953000"/>
          </a:xfrm>
        </p:spPr>
        <p:txBody>
          <a:bodyPr/>
          <a:lstStyle/>
          <a:p>
            <a:pPr marL="0" indent="0">
              <a:buNone/>
            </a:pPr>
            <a:r>
              <a:rPr lang="en-US" sz="2500" b="1" dirty="0"/>
              <a:t>By the end of this training, participants will be able to:</a:t>
            </a:r>
          </a:p>
          <a:p>
            <a:r>
              <a:rPr lang="en-US" sz="2500" dirty="0"/>
              <a:t>Describe the </a:t>
            </a:r>
            <a:r>
              <a:rPr lang="en-US" sz="2500" b="1" dirty="0"/>
              <a:t>Title X requirement </a:t>
            </a:r>
            <a:r>
              <a:rPr lang="en-US" sz="2500" dirty="0"/>
              <a:t>for counseling adolescents to resist sexual coercion</a:t>
            </a:r>
          </a:p>
          <a:p>
            <a:r>
              <a:rPr lang="en-US" sz="2500" dirty="0"/>
              <a:t>Define </a:t>
            </a:r>
            <a:r>
              <a:rPr lang="en-US" sz="2500" b="1" dirty="0"/>
              <a:t>sexual coercion </a:t>
            </a:r>
            <a:r>
              <a:rPr lang="en-US" sz="2500" dirty="0"/>
              <a:t>for adolescent clients</a:t>
            </a:r>
          </a:p>
          <a:p>
            <a:r>
              <a:rPr lang="en-US" sz="2500" dirty="0"/>
              <a:t>Start a conversation with adolescents on how to </a:t>
            </a:r>
            <a:r>
              <a:rPr lang="en-US" sz="2500" b="1" dirty="0"/>
              <a:t>recognize</a:t>
            </a:r>
            <a:r>
              <a:rPr lang="en-US" sz="2500" dirty="0"/>
              <a:t> and </a:t>
            </a:r>
            <a:r>
              <a:rPr lang="en-US" sz="2500" b="1" dirty="0"/>
              <a:t>resist</a:t>
            </a:r>
            <a:r>
              <a:rPr lang="en-US" sz="2500" dirty="0"/>
              <a:t> sexual coercion</a:t>
            </a:r>
          </a:p>
          <a:p>
            <a:r>
              <a:rPr lang="en-US" sz="2500" dirty="0"/>
              <a:t>Explain what a </a:t>
            </a:r>
            <a:r>
              <a:rPr lang="en-US" sz="2500" b="1" dirty="0"/>
              <a:t>healthy relationship </a:t>
            </a:r>
            <a:r>
              <a:rPr lang="en-US" sz="2500" dirty="0"/>
              <a:t>is and is not to adolescent clients and discuss the</a:t>
            </a:r>
            <a:r>
              <a:rPr lang="en-US" sz="2500" b="1" dirty="0"/>
              <a:t> characteristics </a:t>
            </a:r>
            <a:r>
              <a:rPr lang="en-US" sz="2500" dirty="0"/>
              <a:t>of a healthy relationship</a:t>
            </a:r>
          </a:p>
          <a:p>
            <a:r>
              <a:rPr lang="en-US" sz="2500" dirty="0"/>
              <a:t>Show adolescent clients how to use </a:t>
            </a:r>
            <a:r>
              <a:rPr lang="en-US" sz="2500" b="1" dirty="0"/>
              <a:t>refusal skills techniques </a:t>
            </a:r>
            <a:r>
              <a:rPr lang="en-US" sz="2500" dirty="0"/>
              <a:t>to resist sexual coercion</a:t>
            </a:r>
            <a:endParaRPr lang="en-US" sz="2500" b="1" dirty="0"/>
          </a:p>
          <a:p>
            <a:endParaRPr lang="en-US" sz="2400" dirty="0"/>
          </a:p>
        </p:txBody>
      </p:sp>
      <p:sp>
        <p:nvSpPr>
          <p:cNvPr id="7" name="Slide Number Placeholder 6"/>
          <p:cNvSpPr>
            <a:spLocks noGrp="1"/>
          </p:cNvSpPr>
          <p:nvPr>
            <p:ph type="sldNum" sz="quarter" idx="10"/>
          </p:nvPr>
        </p:nvSpPr>
        <p:spPr/>
        <p:txBody>
          <a:bodyPr/>
          <a:lstStyle/>
          <a:p>
            <a:pPr>
              <a:defRPr/>
            </a:pPr>
            <a:fld id="{7E22BBB6-2DE0-4BC3-BB03-3E73BE12C3B8}"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Contact Us</a:t>
            </a:r>
            <a:br>
              <a:rPr lang="en-US" dirty="0"/>
            </a:br>
            <a:endParaRPr lang="en-US" dirty="0"/>
          </a:p>
        </p:txBody>
      </p:sp>
      <p:sp>
        <p:nvSpPr>
          <p:cNvPr id="9" name="Subtitle 8"/>
          <p:cNvSpPr>
            <a:spLocks noGrp="1"/>
          </p:cNvSpPr>
          <p:nvPr>
            <p:ph type="subTitle" idx="1"/>
          </p:nvPr>
        </p:nvSpPr>
        <p:spPr>
          <a:xfrm>
            <a:off x="1371600" y="3170237"/>
            <a:ext cx="6400800" cy="2468563"/>
          </a:xfrm>
        </p:spPr>
        <p:txBody>
          <a:bodyPr/>
          <a:lstStyle/>
          <a:p>
            <a:r>
              <a:rPr lang="en-US" sz="2800" dirty="0">
                <a:solidFill>
                  <a:srgbClr val="000000"/>
                </a:solidFill>
              </a:rPr>
              <a:t>Visit </a:t>
            </a:r>
            <a:r>
              <a:rPr lang="en-US" sz="2800" kern="0" dirty="0">
                <a:solidFill>
                  <a:srgbClr val="000000"/>
                </a:solidFill>
                <a:hlinkClick r:id="rId3"/>
              </a:rPr>
              <a:t>www.fpntc.org</a:t>
            </a:r>
            <a:r>
              <a:rPr lang="en-US" sz="2800" dirty="0"/>
              <a:t> </a:t>
            </a:r>
          </a:p>
          <a:p>
            <a:r>
              <a:rPr lang="en-US" sz="2800" dirty="0">
                <a:solidFill>
                  <a:srgbClr val="000000"/>
                </a:solidFill>
              </a:rPr>
              <a:t>Subscribe at </a:t>
            </a:r>
            <a:r>
              <a:rPr lang="en-US" sz="2800" dirty="0">
                <a:solidFill>
                  <a:srgbClr val="000000"/>
                </a:solidFill>
                <a:hlinkClick r:id="rId4"/>
              </a:rPr>
              <a:t>www.fpntc.org/enewsletter</a:t>
            </a:r>
            <a:r>
              <a:rPr lang="en-US" sz="2800" dirty="0">
                <a:solidFill>
                  <a:srgbClr val="000000"/>
                </a:solidFill>
              </a:rPr>
              <a:t> </a:t>
            </a:r>
          </a:p>
          <a:p>
            <a:endParaRPr lang="en-US" sz="2800" dirty="0">
              <a:solidFill>
                <a:srgbClr val="000000"/>
              </a:solidFill>
            </a:endParaRPr>
          </a:p>
        </p:txBody>
      </p:sp>
      <p:sp>
        <p:nvSpPr>
          <p:cNvPr id="82949" name="TextBox 1"/>
          <p:cNvSpPr txBox="1">
            <a:spLocks noChangeArrowheads="1"/>
          </p:cNvSpPr>
          <p:nvPr/>
        </p:nvSpPr>
        <p:spPr bwMode="auto">
          <a:xfrm>
            <a:off x="228600" y="5739577"/>
            <a:ext cx="480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lgn="ctr">
              <a:spcBef>
                <a:spcPct val="0"/>
              </a:spcBef>
              <a:buFontTx/>
              <a:buNone/>
            </a:pPr>
            <a:r>
              <a:rPr lang="en-US" altLang="en-US" sz="1400" dirty="0">
                <a:solidFill>
                  <a:schemeClr val="tx1">
                    <a:lumMod val="50000"/>
                    <a:lumOff val="50000"/>
                  </a:schemeClr>
                </a:solidFill>
                <a:cs typeface="Calibri Light" panose="020F0302020204030204" pitchFamily="34" charset="0"/>
              </a:rPr>
              <a:t>This presentation was supported by Award No. FPTPA006028-04-00 from the Office of Population Affairs (OPA). Its contents are solely the responsibility of the authors and do not necessarily represent the official views of OPA or HHS.</a:t>
            </a:r>
          </a:p>
        </p:txBody>
      </p:sp>
      <p:sp>
        <p:nvSpPr>
          <p:cNvPr id="3" name="Slide Number Placeholder 2"/>
          <p:cNvSpPr>
            <a:spLocks noGrp="1"/>
          </p:cNvSpPr>
          <p:nvPr>
            <p:ph type="sldNum" sz="quarter" idx="12"/>
          </p:nvPr>
        </p:nvSpPr>
        <p:spPr/>
        <p:txBody>
          <a:bodyPr/>
          <a:lstStyle/>
          <a:p>
            <a:fld id="{7E22BBB6-2DE0-4BC3-BB03-3E73BE12C3B8}" type="slidenum">
              <a:rPr lang="en-US" altLang="en-US" smtClean="0"/>
              <a:pPr/>
              <a:t>20</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Legislative Mandate</a:t>
            </a:r>
          </a:p>
        </p:txBody>
      </p:sp>
      <p:sp>
        <p:nvSpPr>
          <p:cNvPr id="5" name="Content Placeholder 4"/>
          <p:cNvSpPr>
            <a:spLocks noGrp="1"/>
          </p:cNvSpPr>
          <p:nvPr>
            <p:ph idx="1"/>
          </p:nvPr>
        </p:nvSpPr>
        <p:spPr/>
        <p:txBody>
          <a:bodyPr>
            <a:normAutofit/>
          </a:bodyPr>
          <a:lstStyle/>
          <a:p>
            <a:pPr marL="0" indent="0">
              <a:buNone/>
            </a:pPr>
            <a:r>
              <a:rPr lang="en-US" sz="2800" dirty="0"/>
              <a:t>“None of the funds appropriated in this Act may be made available to any entity under Title X of the Public Health Service Act unless the applicant for the award certifies to the Secretary of Health and Human Services that it </a:t>
            </a:r>
            <a:r>
              <a:rPr lang="en-US" sz="2800" b="1" dirty="0"/>
              <a:t>provides counseling to minors on how to resist attempts to coerce minors into engaging in sexual activities</a:t>
            </a:r>
            <a:r>
              <a:rPr lang="en-US" sz="2800" dirty="0"/>
              <a:t>.”</a:t>
            </a:r>
          </a:p>
          <a:p>
            <a:endParaRPr lang="en-US" sz="2800" dirty="0"/>
          </a:p>
        </p:txBody>
      </p:sp>
      <p:sp>
        <p:nvSpPr>
          <p:cNvPr id="7" name="Slide Number Placeholder 6"/>
          <p:cNvSpPr>
            <a:spLocks noGrp="1"/>
          </p:cNvSpPr>
          <p:nvPr>
            <p:ph type="sldNum" sz="quarter" idx="10"/>
          </p:nvPr>
        </p:nvSpPr>
        <p:spPr/>
        <p:txBody>
          <a:bodyPr/>
          <a:lstStyle/>
          <a:p>
            <a:pPr>
              <a:defRPr/>
            </a:pPr>
            <a:fld id="{7E22BBB6-2DE0-4BC3-BB03-3E73BE12C3B8}" type="slidenum">
              <a:rPr lang="en-US" altLang="en-US" smtClean="0"/>
              <a:pPr>
                <a:defRPr/>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Training on Sexual Coercion</a:t>
            </a:r>
          </a:p>
        </p:txBody>
      </p:sp>
      <p:sp>
        <p:nvSpPr>
          <p:cNvPr id="3" name="Content Placeholder 2"/>
          <p:cNvSpPr>
            <a:spLocks noGrp="1"/>
          </p:cNvSpPr>
          <p:nvPr>
            <p:ph idx="1"/>
          </p:nvPr>
        </p:nvSpPr>
        <p:spPr/>
        <p:txBody>
          <a:bodyPr/>
          <a:lstStyle/>
          <a:p>
            <a:pPr marL="0" indent="0">
              <a:buNone/>
            </a:pPr>
            <a:r>
              <a:rPr lang="en-US" dirty="0"/>
              <a:t>The project’s </a:t>
            </a:r>
            <a:r>
              <a:rPr lang="en-US" b="1" dirty="0"/>
              <a:t>training plan </a:t>
            </a:r>
            <a:r>
              <a:rPr lang="en-US" dirty="0"/>
              <a:t>should provide for an annual training on counseling minors on how to resist being coerced into engaging in sexual activities.</a:t>
            </a:r>
          </a:p>
          <a:p>
            <a:pPr marL="0" indent="0">
              <a:buNone/>
            </a:pPr>
            <a:endParaRPr lang="en-US" dirty="0"/>
          </a:p>
          <a:p>
            <a:pPr marL="0" indent="0">
              <a:buNone/>
            </a:pPr>
            <a:r>
              <a:rPr lang="en-US" dirty="0"/>
              <a:t>“Every minor who presents for treatment is provided counseling on how to resist attempts to coerce them into engaging in sexual activities.”</a:t>
            </a:r>
          </a:p>
        </p:txBody>
      </p:sp>
      <p:sp>
        <p:nvSpPr>
          <p:cNvPr id="4" name="Slide Number Placeholder 3"/>
          <p:cNvSpPr>
            <a:spLocks noGrp="1"/>
          </p:cNvSpPr>
          <p:nvPr>
            <p:ph type="sldNum" sz="quarter" idx="10"/>
          </p:nvPr>
        </p:nvSpPr>
        <p:spPr/>
        <p:txBody>
          <a:bodyPr/>
          <a:lstStyle/>
          <a:p>
            <a:pPr>
              <a:defRPr/>
            </a:pPr>
            <a:fld id="{7E22BBB6-2DE0-4BC3-BB03-3E73BE12C3B8}" type="slidenum">
              <a:rPr lang="en-US" altLang="en-US" smtClean="0"/>
              <a:pPr>
                <a:defRPr/>
              </a:pPr>
              <a:t>4</a:t>
            </a:fld>
            <a:endParaRPr lang="en-US" altLang="en-US"/>
          </a:p>
        </p:txBody>
      </p:sp>
    </p:spTree>
    <p:extLst>
      <p:ext uri="{BB962C8B-B14F-4D97-AF65-F5344CB8AC3E}">
        <p14:creationId xmlns:p14="http://schemas.microsoft.com/office/powerpoint/2010/main" val="8079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Sexual Coercion?</a:t>
            </a:r>
            <a:endParaRPr lang="en-US" dirty="0"/>
          </a:p>
        </p:txBody>
      </p:sp>
      <p:sp>
        <p:nvSpPr>
          <p:cNvPr id="3" name="Content Placeholder 2"/>
          <p:cNvSpPr>
            <a:spLocks noGrp="1"/>
          </p:cNvSpPr>
          <p:nvPr>
            <p:ph idx="1"/>
          </p:nvPr>
        </p:nvSpPr>
        <p:spPr/>
        <p:txBody>
          <a:bodyPr/>
          <a:lstStyle/>
          <a:p>
            <a:r>
              <a:rPr lang="en-US" dirty="0"/>
              <a:t>Unwanted sexual activity that happens when someone is pressured, tricked, threatened, or forced in a nonphysical way</a:t>
            </a:r>
          </a:p>
          <a:p>
            <a:pPr lvl="1"/>
            <a:r>
              <a:rPr lang="en-US" dirty="0"/>
              <a:t>It can be any type of non-physical pressure used to make someone participate in sexual activity that they do not agree to</a:t>
            </a:r>
          </a:p>
          <a:p>
            <a:pPr lvl="1"/>
            <a:r>
              <a:rPr lang="en-US" dirty="0"/>
              <a:t>It includes a range of behaviors that a partner may use related to sexual decision making to pressure or coerce a person to have sex without using physical force</a:t>
            </a:r>
          </a:p>
        </p:txBody>
      </p:sp>
      <p:sp>
        <p:nvSpPr>
          <p:cNvPr id="4" name="Slide Number Placeholder 3"/>
          <p:cNvSpPr>
            <a:spLocks noGrp="1"/>
          </p:cNvSpPr>
          <p:nvPr>
            <p:ph type="sldNum" sz="quarter" idx="10"/>
          </p:nvPr>
        </p:nvSpPr>
        <p:spPr/>
        <p:txBody>
          <a:bodyPr/>
          <a:lstStyle/>
          <a:p>
            <a:fld id="{3957698E-C657-43EE-8AAE-648C42A36E86}" type="slidenum">
              <a:rPr lang="en-US" smtClean="0"/>
              <a:pPr/>
              <a:t>5</a:t>
            </a:fld>
            <a:endParaRPr lang="en-US"/>
          </a:p>
        </p:txBody>
      </p:sp>
    </p:spTree>
    <p:extLst>
      <p:ext uri="{BB962C8B-B14F-4D97-AF65-F5344CB8AC3E}">
        <p14:creationId xmlns:p14="http://schemas.microsoft.com/office/powerpoint/2010/main" val="291627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a:t>Examples of Sexual Coercion</a:t>
            </a:r>
          </a:p>
        </p:txBody>
      </p:sp>
      <p:graphicFrame>
        <p:nvGraphicFramePr>
          <p:cNvPr id="7" name="Content Placeholder 6" descr="ways someone might use sexual coercion and what he or she may say">
            <a:extLst>
              <a:ext uri="{FF2B5EF4-FFF2-40B4-BE49-F238E27FC236}">
                <a16:creationId xmlns:a16="http://schemas.microsoft.com/office/drawing/2014/main" id="{68F3384D-2A5A-824A-BBA9-F6F9F4438337}"/>
              </a:ext>
            </a:extLst>
          </p:cNvPr>
          <p:cNvGraphicFramePr>
            <a:graphicFrameLocks noGrp="1"/>
          </p:cNvGraphicFramePr>
          <p:nvPr>
            <p:ph idx="1"/>
            <p:extLst>
              <p:ext uri="{D42A27DB-BD31-4B8C-83A1-F6EECF244321}">
                <p14:modId xmlns:p14="http://schemas.microsoft.com/office/powerpoint/2010/main" val="889989034"/>
              </p:ext>
            </p:extLst>
          </p:nvPr>
        </p:nvGraphicFramePr>
        <p:xfrm>
          <a:off x="457200" y="1488323"/>
          <a:ext cx="8382000" cy="4808864"/>
        </p:xfrm>
        <a:graphic>
          <a:graphicData uri="http://schemas.openxmlformats.org/drawingml/2006/table">
            <a:tbl>
              <a:tblPr firstRow="1" bandRow="1">
                <a:tableStyleId>{93296810-A885-4BE3-A3E7-6D5BEEA58F35}</a:tableStyleId>
              </a:tblPr>
              <a:tblGrid>
                <a:gridCol w="3581400">
                  <a:extLst>
                    <a:ext uri="{9D8B030D-6E8A-4147-A177-3AD203B41FA5}">
                      <a16:colId xmlns:a16="http://schemas.microsoft.com/office/drawing/2014/main" val="2683265276"/>
                    </a:ext>
                  </a:extLst>
                </a:gridCol>
                <a:gridCol w="4800600">
                  <a:extLst>
                    <a:ext uri="{9D8B030D-6E8A-4147-A177-3AD203B41FA5}">
                      <a16:colId xmlns:a16="http://schemas.microsoft.com/office/drawing/2014/main" val="3831019634"/>
                    </a:ext>
                  </a:extLst>
                </a:gridCol>
              </a:tblGrid>
              <a:tr h="357761">
                <a:tc>
                  <a:txBody>
                    <a:bodyPr/>
                    <a:lstStyle/>
                    <a:p>
                      <a:pPr algn="l"/>
                      <a:r>
                        <a:rPr lang="en-US" sz="1300" dirty="0">
                          <a:effectLst/>
                          <a:latin typeface="Calibri Light" panose="020F0302020204030204" pitchFamily="34" charset="0"/>
                          <a:cs typeface="Calibri Light" panose="020F0302020204030204" pitchFamily="34" charset="0"/>
                        </a:rPr>
                        <a:t>Ways someone might use sexual coercion</a:t>
                      </a:r>
                      <a:endParaRPr lang="en-US" sz="1300" b="1" dirty="0">
                        <a:solidFill>
                          <a:srgbClr val="FFFFFF"/>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pPr algn="l"/>
                      <a:r>
                        <a:rPr lang="en-US" sz="1300" dirty="0">
                          <a:effectLst/>
                          <a:latin typeface="Calibri Light" panose="020F0302020204030204" pitchFamily="34" charset="0"/>
                          <a:cs typeface="Calibri Light" panose="020F0302020204030204" pitchFamily="34" charset="0"/>
                        </a:rPr>
                        <a:t>What he or she may say</a:t>
                      </a:r>
                      <a:endParaRPr lang="en-US" sz="1300" b="1" dirty="0">
                        <a:solidFill>
                          <a:srgbClr val="FFFFFF"/>
                        </a:solidFill>
                        <a:effectLst/>
                        <a:latin typeface="Calibri Light" panose="020F0302020204030204" pitchFamily="34" charset="0"/>
                        <a:cs typeface="Calibri Light" panose="020F0302020204030204" pitchFamily="34" charset="0"/>
                      </a:endParaRPr>
                    </a:p>
                  </a:txBody>
                  <a:tcPr marL="47625" marR="47625" marT="47625" marB="47625" anchor="ctr"/>
                </a:tc>
                <a:extLst>
                  <a:ext uri="{0D108BD9-81ED-4DB2-BD59-A6C34878D82A}">
                    <a16:rowId xmlns:a16="http://schemas.microsoft.com/office/drawing/2014/main" val="870308527"/>
                  </a:ext>
                </a:extLst>
              </a:tr>
              <a:tr h="638608">
                <a:tc>
                  <a:txBody>
                    <a:bodyPr/>
                    <a:lstStyle/>
                    <a:p>
                      <a:r>
                        <a:rPr lang="en-US" sz="1300" kern="1200" dirty="0">
                          <a:effectLst/>
                          <a:latin typeface="Calibri Light" panose="020F0302020204030204" pitchFamily="34" charset="0"/>
                          <a:cs typeface="Calibri Light" panose="020F0302020204030204" pitchFamily="34" charset="0"/>
                        </a:rPr>
                        <a:t>Wearing you down by asking for sex again and again or making you feel bad, guilty, or obligated</a:t>
                      </a:r>
                      <a:endParaRPr lang="en-US" sz="1300" dirty="0">
                        <a:latin typeface="Calibri Light" panose="020F0302020204030204" pitchFamily="34" charset="0"/>
                        <a:cs typeface="Calibri Light" panose="020F0302020204030204" pitchFamily="34" charset="0"/>
                      </a:endParaRPr>
                    </a:p>
                  </a:txBody>
                  <a:tcPr anchor="ctr"/>
                </a:tc>
                <a:tc>
                  <a:txBody>
                    <a:bodyPr/>
                    <a:lstStyle/>
                    <a:p>
                      <a:r>
                        <a:rPr lang="en-US" sz="1300" kern="1200" dirty="0">
                          <a:effectLst/>
                          <a:latin typeface="Calibri Light" panose="020F0302020204030204" pitchFamily="34" charset="0"/>
                          <a:cs typeface="Calibri Light" panose="020F0302020204030204" pitchFamily="34" charset="0"/>
                        </a:rPr>
                        <a:t>“If you really loved me, you’d do it.”</a:t>
                      </a:r>
                    </a:p>
                    <a:p>
                      <a:r>
                        <a:rPr lang="en-US" sz="1300" kern="1200" dirty="0">
                          <a:effectLst/>
                          <a:latin typeface="Calibri Light" panose="020F0302020204030204" pitchFamily="34" charset="0"/>
                          <a:cs typeface="Calibri Light" panose="020F0302020204030204" pitchFamily="34" charset="0"/>
                        </a:rPr>
                        <a:t>“Come on; it’s my birthday.”</a:t>
                      </a:r>
                    </a:p>
                    <a:p>
                      <a:r>
                        <a:rPr lang="en-US" sz="1300" kern="1200" dirty="0">
                          <a:effectLst/>
                          <a:latin typeface="Calibri Light" panose="020F0302020204030204" pitchFamily="34" charset="0"/>
                          <a:cs typeface="Calibri Light" panose="020F0302020204030204" pitchFamily="34" charset="0"/>
                        </a:rPr>
                        <a:t>“You don’t know what you do to me.”</a:t>
                      </a:r>
                      <a:endParaRPr lang="en-US" sz="1300" b="0" i="0" kern="1200" dirty="0">
                        <a:solidFill>
                          <a:schemeClr val="dk1"/>
                        </a:solidFill>
                        <a:effectLst/>
                        <a:latin typeface="Calibri Light" panose="020F0302020204030204" pitchFamily="34" charset="0"/>
                        <a:ea typeface="+mn-ea"/>
                        <a:cs typeface="Calibri Light" panose="020F0302020204030204" pitchFamily="34" charset="0"/>
                      </a:endParaRPr>
                    </a:p>
                  </a:txBody>
                  <a:tcPr anchor="ctr"/>
                </a:tc>
                <a:extLst>
                  <a:ext uri="{0D108BD9-81ED-4DB2-BD59-A6C34878D82A}">
                    <a16:rowId xmlns:a16="http://schemas.microsoft.com/office/drawing/2014/main" val="584484885"/>
                  </a:ext>
                </a:extLst>
              </a:tr>
              <a:tr h="457669">
                <a:tc>
                  <a:txBody>
                    <a:bodyPr/>
                    <a:lstStyle/>
                    <a:p>
                      <a:r>
                        <a:rPr lang="en-US" sz="1300" dirty="0">
                          <a:effectLst/>
                          <a:latin typeface="Calibri Light" panose="020F0302020204030204" pitchFamily="34" charset="0"/>
                          <a:cs typeface="Calibri Light" panose="020F0302020204030204" pitchFamily="34" charset="0"/>
                        </a:rPr>
                        <a:t>Making you feel like it’s too late to say no</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“But you’ve already gotten me all worked up.”</a:t>
                      </a:r>
                    </a:p>
                    <a:p>
                      <a:r>
                        <a:rPr lang="en-US" sz="1300" kern="1200" dirty="0">
                          <a:effectLst/>
                          <a:latin typeface="Calibri Light" panose="020F0302020204030204" pitchFamily="34" charset="0"/>
                          <a:cs typeface="Calibri Light" panose="020F0302020204030204" pitchFamily="34" charset="0"/>
                        </a:rPr>
                        <a:t>“You can’t just make someone stop.”</a:t>
                      </a:r>
                      <a:endParaRPr lang="en-US" sz="1300" b="0" i="0" kern="1200" dirty="0">
                        <a:solidFill>
                          <a:schemeClr val="dk1"/>
                        </a:solidFill>
                        <a:effectLst/>
                        <a:latin typeface="Calibri Light" panose="020F0302020204030204" pitchFamily="34" charset="0"/>
                        <a:ea typeface="+mn-ea"/>
                        <a:cs typeface="Calibri Light" panose="020F0302020204030204" pitchFamily="34" charset="0"/>
                      </a:endParaRPr>
                    </a:p>
                  </a:txBody>
                  <a:tcPr marL="47625" marR="47625" marT="47625" marB="47625" anchor="ctr"/>
                </a:tc>
                <a:extLst>
                  <a:ext uri="{0D108BD9-81ED-4DB2-BD59-A6C34878D82A}">
                    <a16:rowId xmlns:a16="http://schemas.microsoft.com/office/drawing/2014/main" val="3412330866"/>
                  </a:ext>
                </a:extLst>
              </a:tr>
              <a:tr h="457669">
                <a:tc>
                  <a:txBody>
                    <a:bodyPr/>
                    <a:lstStyle/>
                    <a:p>
                      <a:r>
                        <a:rPr lang="en-US" sz="1300" dirty="0">
                          <a:effectLst/>
                          <a:latin typeface="Calibri Light" panose="020F0302020204030204" pitchFamily="34" charset="0"/>
                          <a:cs typeface="Calibri Light" panose="020F0302020204030204" pitchFamily="34" charset="0"/>
                        </a:rPr>
                        <a:t>Telling you that not having sex will hurt your relationship</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“Everything’s perfect. Why do you have to ruin it?”</a:t>
                      </a:r>
                    </a:p>
                    <a:p>
                      <a:r>
                        <a:rPr lang="en-US" sz="1300" kern="1200" dirty="0">
                          <a:effectLst/>
                          <a:latin typeface="Calibri Light" panose="020F0302020204030204" pitchFamily="34" charset="0"/>
                          <a:cs typeface="Calibri Light" panose="020F0302020204030204" pitchFamily="34" charset="0"/>
                        </a:rPr>
                        <a:t>“I’ll break up with you if you don’t have sex with me.”</a:t>
                      </a:r>
                      <a:endParaRPr lang="en-US" sz="1300" b="0" i="0" kern="1200" dirty="0">
                        <a:solidFill>
                          <a:schemeClr val="dk1"/>
                        </a:solidFill>
                        <a:effectLst/>
                        <a:latin typeface="Calibri Light" panose="020F0302020204030204" pitchFamily="34" charset="0"/>
                        <a:ea typeface="+mn-ea"/>
                        <a:cs typeface="Calibri Light" panose="020F0302020204030204" pitchFamily="34" charset="0"/>
                      </a:endParaRPr>
                    </a:p>
                  </a:txBody>
                  <a:tcPr marL="47625" marR="47625" marT="47625" marB="47625" anchor="ctr"/>
                </a:tc>
                <a:extLst>
                  <a:ext uri="{0D108BD9-81ED-4DB2-BD59-A6C34878D82A}">
                    <a16:rowId xmlns:a16="http://schemas.microsoft.com/office/drawing/2014/main" val="4031303081"/>
                  </a:ext>
                </a:extLst>
              </a:tr>
              <a:tr h="457669">
                <a:tc>
                  <a:txBody>
                    <a:bodyPr/>
                    <a:lstStyle/>
                    <a:p>
                      <a:r>
                        <a:rPr lang="en-US" sz="1300" dirty="0">
                          <a:effectLst/>
                          <a:latin typeface="Calibri Light" panose="020F0302020204030204" pitchFamily="34" charset="0"/>
                          <a:cs typeface="Calibri Light" panose="020F0302020204030204" pitchFamily="34" charset="0"/>
                        </a:rPr>
                        <a:t>Lying or threatening to spread rumors about you</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“Everyone thinks we already have, so you might as well.”</a:t>
                      </a:r>
                    </a:p>
                    <a:p>
                      <a:r>
                        <a:rPr lang="en-US" sz="1300" kern="1200" dirty="0">
                          <a:effectLst/>
                          <a:latin typeface="Calibri Light" panose="020F0302020204030204" pitchFamily="34" charset="0"/>
                          <a:cs typeface="Calibri Light" panose="020F0302020204030204" pitchFamily="34" charset="0"/>
                        </a:rPr>
                        <a:t>“I’ll just tell everyone you did it anyway.”</a:t>
                      </a:r>
                      <a:endParaRPr lang="en-US" sz="1300" b="0" i="0" kern="1200" dirty="0">
                        <a:solidFill>
                          <a:schemeClr val="dk1"/>
                        </a:solidFill>
                        <a:effectLst/>
                        <a:latin typeface="Calibri Light" panose="020F0302020204030204" pitchFamily="34" charset="0"/>
                        <a:ea typeface="+mn-ea"/>
                        <a:cs typeface="Calibri Light" panose="020F0302020204030204" pitchFamily="34" charset="0"/>
                      </a:endParaRPr>
                    </a:p>
                  </a:txBody>
                  <a:tcPr marL="47625" marR="47625" marT="47625" marB="47625" anchor="ctr"/>
                </a:tc>
                <a:extLst>
                  <a:ext uri="{0D108BD9-81ED-4DB2-BD59-A6C34878D82A}">
                    <a16:rowId xmlns:a16="http://schemas.microsoft.com/office/drawing/2014/main" val="481647603"/>
                  </a:ext>
                </a:extLst>
              </a:tr>
              <a:tr h="457669">
                <a:tc>
                  <a:txBody>
                    <a:bodyPr/>
                    <a:lstStyle/>
                    <a:p>
                      <a:r>
                        <a:rPr lang="en-US" sz="1300" dirty="0">
                          <a:effectLst/>
                          <a:latin typeface="Calibri Light" panose="020F0302020204030204" pitchFamily="34" charset="0"/>
                          <a:cs typeface="Calibri Light" panose="020F0302020204030204" pitchFamily="34" charset="0"/>
                        </a:rPr>
                        <a:t>Making promises to reward you for sex</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“I’ll make it worth your while.”</a:t>
                      </a:r>
                    </a:p>
                    <a:p>
                      <a:r>
                        <a:rPr lang="en-US" sz="1300" kern="1200" dirty="0">
                          <a:effectLst/>
                          <a:latin typeface="Calibri Light" panose="020F0302020204030204" pitchFamily="34" charset="0"/>
                          <a:cs typeface="Calibri Light" panose="020F0302020204030204" pitchFamily="34" charset="0"/>
                        </a:rPr>
                        <a:t>“You know I have a lot of connections.”</a:t>
                      </a:r>
                    </a:p>
                  </a:txBody>
                  <a:tcPr marL="47625" marR="47625" marT="47625" marB="47625" anchor="ctr"/>
                </a:tc>
                <a:extLst>
                  <a:ext uri="{0D108BD9-81ED-4DB2-BD59-A6C34878D82A}">
                    <a16:rowId xmlns:a16="http://schemas.microsoft.com/office/drawing/2014/main" val="572721733"/>
                  </a:ext>
                </a:extLst>
              </a:tr>
              <a:tr h="420123">
                <a:tc>
                  <a:txBody>
                    <a:bodyPr/>
                    <a:lstStyle/>
                    <a:p>
                      <a:r>
                        <a:rPr lang="en-US" sz="1300" dirty="0">
                          <a:effectLst/>
                          <a:latin typeface="Calibri Light" panose="020F0302020204030204" pitchFamily="34" charset="0"/>
                          <a:cs typeface="Calibri Light" panose="020F0302020204030204" pitchFamily="34" charset="0"/>
                        </a:rPr>
                        <a:t>Threatening your children or other family members</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“I’ll do this to your child if you don’t do it with me.”</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extLst>
                  <a:ext uri="{0D108BD9-81ED-4DB2-BD59-A6C34878D82A}">
                    <a16:rowId xmlns:a16="http://schemas.microsoft.com/office/drawing/2014/main" val="2804518450"/>
                  </a:ext>
                </a:extLst>
              </a:tr>
              <a:tr h="826642">
                <a:tc>
                  <a:txBody>
                    <a:bodyPr/>
                    <a:lstStyle/>
                    <a:p>
                      <a:r>
                        <a:rPr lang="en-US" sz="1300" dirty="0">
                          <a:effectLst/>
                          <a:latin typeface="Calibri Light" panose="020F0302020204030204" pitchFamily="34" charset="0"/>
                          <a:cs typeface="Calibri Light" panose="020F0302020204030204" pitchFamily="34" charset="0"/>
                        </a:rPr>
                        <a:t>Threatening your job, home, or school career</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“I really respect your work here. I’d hate for something to change that.”</a:t>
                      </a:r>
                    </a:p>
                    <a:p>
                      <a:r>
                        <a:rPr lang="en-US" sz="1300" kern="1200" dirty="0">
                          <a:effectLst/>
                          <a:latin typeface="Calibri Light" panose="020F0302020204030204" pitchFamily="34" charset="0"/>
                          <a:cs typeface="Calibri Light" panose="020F0302020204030204" pitchFamily="34" charset="0"/>
                        </a:rPr>
                        <a:t>“I haven’t decided yet who’s getting bonuses this year.”</a:t>
                      </a:r>
                    </a:p>
                    <a:p>
                      <a:r>
                        <a:rPr lang="en-US" sz="1300" kern="1200" dirty="0">
                          <a:effectLst/>
                          <a:latin typeface="Calibri Light" panose="020F0302020204030204" pitchFamily="34" charset="0"/>
                          <a:cs typeface="Calibri Light" panose="020F0302020204030204" pitchFamily="34" charset="0"/>
                        </a:rPr>
                        <a:t>“Don’t worry about the rent. There are other things you can do.”</a:t>
                      </a:r>
                    </a:p>
                    <a:p>
                      <a:r>
                        <a:rPr lang="en-US" sz="1300" kern="1200" dirty="0">
                          <a:effectLst/>
                          <a:latin typeface="Calibri Light" panose="020F0302020204030204" pitchFamily="34" charset="0"/>
                          <a:cs typeface="Calibri Light" panose="020F0302020204030204" pitchFamily="34" charset="0"/>
                        </a:rPr>
                        <a:t>“You work so hard; it’d be a shame for you not to get an A.”</a:t>
                      </a:r>
                      <a:endParaRPr lang="en-US" sz="1300" b="0" i="0" kern="1200" dirty="0">
                        <a:solidFill>
                          <a:schemeClr val="dk1"/>
                        </a:solidFill>
                        <a:effectLst/>
                        <a:latin typeface="Calibri Light" panose="020F0302020204030204" pitchFamily="34" charset="0"/>
                        <a:ea typeface="+mn-ea"/>
                        <a:cs typeface="Calibri Light" panose="020F0302020204030204" pitchFamily="34" charset="0"/>
                      </a:endParaRPr>
                    </a:p>
                  </a:txBody>
                  <a:tcPr marL="47625" marR="47625" marT="47625" marB="47625" anchor="ctr"/>
                </a:tc>
                <a:extLst>
                  <a:ext uri="{0D108BD9-81ED-4DB2-BD59-A6C34878D82A}">
                    <a16:rowId xmlns:a16="http://schemas.microsoft.com/office/drawing/2014/main" val="3819810788"/>
                  </a:ext>
                </a:extLst>
              </a:tr>
              <a:tr h="457669">
                <a:tc>
                  <a:txBody>
                    <a:bodyPr/>
                    <a:lstStyle/>
                    <a:p>
                      <a:r>
                        <a:rPr lang="en-US" sz="1300" dirty="0">
                          <a:effectLst/>
                          <a:latin typeface="Calibri Light" panose="020F0302020204030204" pitchFamily="34" charset="0"/>
                          <a:cs typeface="Calibri Light" panose="020F0302020204030204" pitchFamily="34" charset="0"/>
                        </a:rPr>
                        <a:t>Threatening to reveal your sexual orientation publicly or to family or friends</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tc>
                  <a:txBody>
                    <a:bodyPr/>
                    <a:lstStyle/>
                    <a:p>
                      <a:r>
                        <a:rPr lang="en-US" sz="1300" kern="1200" dirty="0">
                          <a:effectLst/>
                          <a:latin typeface="Calibri Light" panose="020F0302020204030204" pitchFamily="34" charset="0"/>
                          <a:cs typeface="Calibri Light" panose="020F0302020204030204" pitchFamily="34" charset="0"/>
                        </a:rPr>
                        <a:t>“If you don’t do this, I will tell everyone you’re gay.”</a:t>
                      </a:r>
                      <a:endParaRPr lang="en-US" sz="1300" dirty="0">
                        <a:solidFill>
                          <a:srgbClr val="333333"/>
                        </a:solidFill>
                        <a:effectLst/>
                        <a:latin typeface="Calibri Light" panose="020F0302020204030204" pitchFamily="34" charset="0"/>
                        <a:cs typeface="Calibri Light" panose="020F0302020204030204" pitchFamily="34" charset="0"/>
                      </a:endParaRPr>
                    </a:p>
                  </a:txBody>
                  <a:tcPr marL="47625" marR="47625" marT="47625" marB="47625" anchor="ctr"/>
                </a:tc>
                <a:extLst>
                  <a:ext uri="{0D108BD9-81ED-4DB2-BD59-A6C34878D82A}">
                    <a16:rowId xmlns:a16="http://schemas.microsoft.com/office/drawing/2014/main" val="1158009354"/>
                  </a:ext>
                </a:extLst>
              </a:tr>
            </a:tbl>
          </a:graphicData>
        </a:graphic>
      </p:graphicFrame>
      <p:sp>
        <p:nvSpPr>
          <p:cNvPr id="8" name="Rectangle 7">
            <a:extLst>
              <a:ext uri="{FF2B5EF4-FFF2-40B4-BE49-F238E27FC236}">
                <a16:creationId xmlns:a16="http://schemas.microsoft.com/office/drawing/2014/main" id="{C93042A9-7D3C-E04C-8A81-F6F5B2F4D4C2}"/>
              </a:ext>
            </a:extLst>
          </p:cNvPr>
          <p:cNvSpPr/>
          <p:nvPr/>
        </p:nvSpPr>
        <p:spPr>
          <a:xfrm>
            <a:off x="152400" y="6334780"/>
            <a:ext cx="6934200" cy="523220"/>
          </a:xfrm>
          <a:prstGeom prst="rect">
            <a:avLst/>
          </a:prstGeom>
        </p:spPr>
        <p:txBody>
          <a:bodyPr wrap="square">
            <a:spAutoFit/>
          </a:bodyPr>
          <a:lstStyle/>
          <a:p>
            <a:pPr>
              <a:defRPr/>
            </a:pPr>
            <a:r>
              <a:rPr lang="en-US" sz="1400" dirty="0">
                <a:solidFill>
                  <a:schemeClr val="accent2">
                    <a:lumMod val="50000"/>
                  </a:schemeClr>
                </a:solidFill>
              </a:rPr>
              <a:t>Source: Office of Women's Health, U.S. Department of Health and Human Services </a:t>
            </a:r>
            <a:r>
              <a:rPr lang="en-US" sz="1400" dirty="0">
                <a:hlinkClick r:id="rId3"/>
              </a:rPr>
              <a:t>https://www.womenshealth.gov/relationships-and-safety/other-types/sexual-coercion</a:t>
            </a:r>
            <a:endParaRPr lang="en-US" sz="1400" dirty="0"/>
          </a:p>
        </p:txBody>
      </p:sp>
      <p:sp>
        <p:nvSpPr>
          <p:cNvPr id="4" name="Slide Number Placeholder 3"/>
          <p:cNvSpPr>
            <a:spLocks noGrp="1"/>
          </p:cNvSpPr>
          <p:nvPr>
            <p:ph type="sldNum" sz="quarter" idx="10"/>
          </p:nvPr>
        </p:nvSpPr>
        <p:spPr/>
        <p:txBody>
          <a:bodyPr/>
          <a:lstStyle/>
          <a:p>
            <a:pPr>
              <a:defRPr/>
            </a:pPr>
            <a:fld id="{7E22BBB6-2DE0-4BC3-BB03-3E73BE12C3B8}" type="slidenum">
              <a:rPr lang="en-US" altLang="en-US" smtClean="0"/>
              <a:pPr>
                <a:defRPr/>
              </a:pPr>
              <a:t>6</a:t>
            </a:fld>
            <a:endParaRPr lang="en-US" altLang="en-US"/>
          </a:p>
        </p:txBody>
      </p:sp>
    </p:spTree>
    <p:extLst>
      <p:ext uri="{BB962C8B-B14F-4D97-AF65-F5344CB8AC3E}">
        <p14:creationId xmlns:p14="http://schemas.microsoft.com/office/powerpoint/2010/main" val="312037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a:t>Best Practices for Provider-Adolescent Communication </a:t>
            </a:r>
          </a:p>
        </p:txBody>
      </p:sp>
      <p:sp>
        <p:nvSpPr>
          <p:cNvPr id="49155" name="Content Placeholder 2"/>
          <p:cNvSpPr>
            <a:spLocks noGrp="1"/>
          </p:cNvSpPr>
          <p:nvPr>
            <p:ph idx="1"/>
          </p:nvPr>
        </p:nvSpPr>
        <p:spPr>
          <a:xfrm>
            <a:off x="457200" y="1600200"/>
            <a:ext cx="4953000" cy="4525963"/>
          </a:xfrm>
        </p:spPr>
        <p:txBody>
          <a:bodyPr/>
          <a:lstStyle/>
          <a:p>
            <a:r>
              <a:rPr lang="en-US" altLang="en-US" sz="2800" dirty="0"/>
              <a:t>Always meet with clients alone for a portion of their visit</a:t>
            </a:r>
          </a:p>
          <a:p>
            <a:r>
              <a:rPr lang="en-US" altLang="en-US" sz="2800" dirty="0"/>
              <a:t>Remove distractions</a:t>
            </a:r>
          </a:p>
          <a:p>
            <a:r>
              <a:rPr lang="en-US" sz="2800" dirty="0"/>
              <a:t>Start with small talk to make clients feel comfortable</a:t>
            </a:r>
            <a:endParaRPr lang="en-US" altLang="en-US" sz="2800" dirty="0"/>
          </a:p>
          <a:p>
            <a:r>
              <a:rPr lang="en-US" altLang="en-US" sz="2800" dirty="0"/>
              <a:t>Discuss and protect confidentiality</a:t>
            </a:r>
          </a:p>
          <a:p>
            <a:r>
              <a:rPr lang="en-US" altLang="en-US" sz="2800" dirty="0"/>
              <a:t>Identify and address the client’s reason for the visit</a:t>
            </a:r>
          </a:p>
        </p:txBody>
      </p:sp>
      <p:sp>
        <p:nvSpPr>
          <p:cNvPr id="3" name="Rectangle 2"/>
          <p:cNvSpPr/>
          <p:nvPr/>
        </p:nvSpPr>
        <p:spPr>
          <a:xfrm>
            <a:off x="228600" y="6413500"/>
            <a:ext cx="4572000" cy="307975"/>
          </a:xfrm>
          <a:prstGeom prst="rect">
            <a:avLst/>
          </a:prstGeom>
        </p:spPr>
        <p:txBody>
          <a:bodyPr>
            <a:spAutoFit/>
          </a:bodyPr>
          <a:lstStyle/>
          <a:p>
            <a:pPr>
              <a:defRPr/>
            </a:pPr>
            <a:r>
              <a:rPr lang="en-US" sz="1400" dirty="0">
                <a:solidFill>
                  <a:schemeClr val="accent2">
                    <a:lumMod val="50000"/>
                  </a:schemeClr>
                </a:solidFill>
              </a:rPr>
              <a:t>Source: Sexual Health: An Adolescent Provider Toolkit, 2010</a:t>
            </a:r>
          </a:p>
        </p:txBody>
      </p:sp>
      <p:pic>
        <p:nvPicPr>
          <p:cNvPr id="50181" name="Picture 4" descr="health care provider talking with a client"/>
          <p:cNvPicPr>
            <a:picLocks noChangeAspect="1"/>
          </p:cNvPicPr>
          <p:nvPr/>
        </p:nvPicPr>
        <p:blipFill>
          <a:blip r:embed="rId3" cstate="screen">
            <a:extLst>
              <a:ext uri="{28A0092B-C50C-407E-A947-70E740481C1C}">
                <a14:useLocalDpi xmlns:a14="http://schemas.microsoft.com/office/drawing/2010/main"/>
              </a:ext>
            </a:extLst>
          </a:blip>
          <a:srcRect l="24213" r="10774"/>
          <a:stretch>
            <a:fillRect/>
          </a:stretch>
        </p:blipFill>
        <p:spPr bwMode="auto">
          <a:xfrm>
            <a:off x="5746750" y="1905000"/>
            <a:ext cx="3397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7E22BBB6-2DE0-4BC3-BB03-3E73BE12C3B8}" type="slidenum">
              <a:rPr lang="en-US" altLang="en-US" smtClean="0"/>
              <a:pPr>
                <a:defRPr/>
              </a:pPr>
              <a:t>7</a:t>
            </a:fld>
            <a:endParaRPr lang="en-US" altLang="en-US"/>
          </a:p>
        </p:txBody>
      </p:sp>
    </p:spTree>
    <p:extLst>
      <p:ext uri="{BB962C8B-B14F-4D97-AF65-F5344CB8AC3E}">
        <p14:creationId xmlns:p14="http://schemas.microsoft.com/office/powerpoint/2010/main" val="204722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Tip: Key Recommendation</a:t>
            </a:r>
          </a:p>
        </p:txBody>
      </p:sp>
      <p:sp>
        <p:nvSpPr>
          <p:cNvPr id="3" name="Content Placeholder 2"/>
          <p:cNvSpPr>
            <a:spLocks noGrp="1"/>
          </p:cNvSpPr>
          <p:nvPr>
            <p:ph idx="1"/>
          </p:nvPr>
        </p:nvSpPr>
        <p:spPr>
          <a:xfrm>
            <a:off x="457200" y="1600201"/>
            <a:ext cx="8229600" cy="685800"/>
          </a:xfrm>
        </p:spPr>
        <p:txBody>
          <a:bodyPr/>
          <a:lstStyle/>
          <a:p>
            <a:pPr marL="0" indent="0">
              <a:buNone/>
            </a:pPr>
            <a:r>
              <a:rPr lang="en-US" dirty="0"/>
              <a:t>Develop a sign for your waiting room that says</a:t>
            </a:r>
            <a:r>
              <a:rPr lang="en-US" dirty="0" smtClean="0"/>
              <a:t>:</a:t>
            </a:r>
            <a:endParaRPr lang="en-US" dirty="0"/>
          </a:p>
        </p:txBody>
      </p:sp>
      <p:sp>
        <p:nvSpPr>
          <p:cNvPr id="6" name="Rectangle 5">
            <a:extLst>
              <a:ext uri="{FF2B5EF4-FFF2-40B4-BE49-F238E27FC236}">
                <a16:creationId xmlns:a16="http://schemas.microsoft.com/office/drawing/2014/main" id="{6C5C3264-2979-944F-8BA8-8D499BA15A4E}"/>
              </a:ext>
            </a:extLst>
          </p:cNvPr>
          <p:cNvSpPr/>
          <p:nvPr/>
        </p:nvSpPr>
        <p:spPr>
          <a:xfrm>
            <a:off x="457200" y="2590800"/>
            <a:ext cx="8382000" cy="3276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pPr>
            <a:r>
              <a:rPr lang="en-US" sz="4400" b="1" dirty="0">
                <a:solidFill>
                  <a:srgbClr val="58595B"/>
                </a:solidFill>
                <a:latin typeface="Calibri Light" panose="020F0302020204030204" pitchFamily="34" charset="0"/>
              </a:rPr>
              <a:t>“In this clinic, we respect a client’s right to privacy and always see patients alone for some portion of their visit.”</a:t>
            </a:r>
          </a:p>
          <a:p>
            <a:pPr algn="ctr"/>
            <a:endParaRPr lang="en-US" dirty="0"/>
          </a:p>
        </p:txBody>
      </p:sp>
      <p:sp>
        <p:nvSpPr>
          <p:cNvPr id="4" name="Slide Number Placeholder 3"/>
          <p:cNvSpPr>
            <a:spLocks noGrp="1"/>
          </p:cNvSpPr>
          <p:nvPr>
            <p:ph type="sldNum" sz="quarter" idx="10"/>
          </p:nvPr>
        </p:nvSpPr>
        <p:spPr/>
        <p:txBody>
          <a:bodyPr/>
          <a:lstStyle/>
          <a:p>
            <a:fld id="{3957698E-C657-43EE-8AAE-648C42A36E86}" type="slidenum">
              <a:rPr lang="en-US" smtClean="0"/>
              <a:pPr/>
              <a:t>8</a:t>
            </a:fld>
            <a:endParaRPr lang="en-US" dirty="0"/>
          </a:p>
        </p:txBody>
      </p:sp>
    </p:spTree>
    <p:extLst>
      <p:ext uri="{BB962C8B-B14F-4D97-AF65-F5344CB8AC3E}">
        <p14:creationId xmlns:p14="http://schemas.microsoft.com/office/powerpoint/2010/main" val="1293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r>
              <a:rPr lang="en-US" dirty="0"/>
              <a:t>Discussing Confidentiality: Sample Language</a:t>
            </a:r>
          </a:p>
        </p:txBody>
      </p:sp>
      <p:sp>
        <p:nvSpPr>
          <p:cNvPr id="4" name="Slide Number Placeholder 3"/>
          <p:cNvSpPr>
            <a:spLocks noGrp="1"/>
          </p:cNvSpPr>
          <p:nvPr>
            <p:ph type="sldNum" sz="quarter" idx="10"/>
          </p:nvPr>
        </p:nvSpPr>
        <p:spPr/>
        <p:txBody>
          <a:bodyPr/>
          <a:lstStyle/>
          <a:p>
            <a:pPr>
              <a:defRPr/>
            </a:pPr>
            <a:fld id="{7E22BBB6-2DE0-4BC3-BB03-3E73BE12C3B8}" type="slidenum">
              <a:rPr lang="en-US" altLang="en-US" smtClean="0"/>
              <a:pPr>
                <a:defRPr/>
              </a:pPr>
              <a:t>9</a:t>
            </a:fld>
            <a:endParaRPr lang="en-US" altLang="en-US"/>
          </a:p>
        </p:txBody>
      </p:sp>
      <p:sp>
        <p:nvSpPr>
          <p:cNvPr id="7" name="Content Placeholder 6"/>
          <p:cNvSpPr>
            <a:spLocks noGrp="1"/>
          </p:cNvSpPr>
          <p:nvPr>
            <p:ph idx="1"/>
          </p:nvPr>
        </p:nvSpPr>
        <p:spPr>
          <a:xfrm>
            <a:off x="457200" y="1600201"/>
            <a:ext cx="8229600" cy="4038600"/>
          </a:xfrm>
          <a:prstGeom prst="wedgeRoundRectCallout">
            <a:avLst>
              <a:gd name="adj1" fmla="val 8261"/>
              <a:gd name="adj2" fmla="val 68321"/>
              <a:gd name="adj3" fmla="val 16667"/>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en-US" sz="3000" dirty="0">
                <a:latin typeface="Calibri Light" panose="020F0302020204030204" pitchFamily="34" charset="0"/>
                <a:ea typeface="ＭＳ Ｐゴシック" charset="-128"/>
                <a:cs typeface="Calibri Light" panose="020F0302020204030204" pitchFamily="34" charset="0"/>
              </a:rPr>
              <a:t>"Before we begin, I want to let you know that whatever you share with me is confidential, meaning between you and me, and select staff here on a need-to-know basis. The only exception is if I find out you’ve been hurting yourself, someone else, or you’ve been harmed, in which case I will need to reach out to get help. Do you have any questions about that?“</a:t>
            </a:r>
            <a:endParaRPr lang="en-US" sz="3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91754904"/>
      </p:ext>
    </p:extLst>
  </p:cSld>
  <p:clrMapOvr>
    <a:masterClrMapping/>
  </p:clrMapOvr>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24782</TotalTime>
  <Words>3649</Words>
  <Application>Microsoft Office PowerPoint</Application>
  <PresentationFormat>On-screen Show (4:3)</PresentationFormat>
  <Paragraphs>390</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ＭＳ Ｐゴシック</vt:lpstr>
      <vt:lpstr>Arial</vt:lpstr>
      <vt:lpstr>Calibri</vt:lpstr>
      <vt:lpstr>Calibri Light</vt:lpstr>
      <vt:lpstr>Gotham Bold</vt:lpstr>
      <vt:lpstr>Gotham Book</vt:lpstr>
      <vt:lpstr>Office Theme</vt:lpstr>
      <vt:lpstr>1_Office Theme</vt:lpstr>
      <vt:lpstr>Counseling Adolescent Clients to Resist Sexual Coercion</vt:lpstr>
      <vt:lpstr>Learning Objectives</vt:lpstr>
      <vt:lpstr>Legislative Mandate</vt:lpstr>
      <vt:lpstr>Annual Training on Sexual Coercion</vt:lpstr>
      <vt:lpstr>What is Sexual Coercion?</vt:lpstr>
      <vt:lpstr>Examples of Sexual Coercion</vt:lpstr>
      <vt:lpstr>Best Practices for Provider-Adolescent Communication </vt:lpstr>
      <vt:lpstr>Safety Tip: Key Recommendation</vt:lpstr>
      <vt:lpstr>Discussing Confidentiality: Sample Language</vt:lpstr>
      <vt:lpstr>Mandatory Reporting</vt:lpstr>
      <vt:lpstr>Five Principles of Quality Counseling</vt:lpstr>
      <vt:lpstr>Best Practices for Provider-Adolescent Communication (cont.) </vt:lpstr>
      <vt:lpstr>Raising the Issue: Sample Language</vt:lpstr>
      <vt:lpstr>Responding to Difficult  Emotions</vt:lpstr>
      <vt:lpstr>Healthy Relationship Wheel and Questions</vt:lpstr>
      <vt:lpstr>Relationship Spectrum</vt:lpstr>
      <vt:lpstr>Refusal Skills for Delaying Sexual Activity</vt:lpstr>
      <vt:lpstr>Refusal Skills (cont.)</vt:lpstr>
      <vt:lpstr>Counseling Adolescent Clients to Resist Sexual Coercion Video</vt:lpstr>
      <vt:lpstr>Contact Us </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Theresa Russo</cp:lastModifiedBy>
  <cp:revision>242</cp:revision>
  <dcterms:created xsi:type="dcterms:W3CDTF">2016-11-10T17:10:50Z</dcterms:created>
  <dcterms:modified xsi:type="dcterms:W3CDTF">2020-01-13T21:53:04Z</dcterms:modified>
</cp:coreProperties>
</file>