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 id="2147483651" r:id="rId2"/>
  </p:sldMasterIdLst>
  <p:notesMasterIdLst>
    <p:notesMasterId r:id="rId14"/>
  </p:notesMasterIdLst>
  <p:sldIdLst>
    <p:sldId id="256" r:id="rId3"/>
    <p:sldId id="257" r:id="rId4"/>
    <p:sldId id="259" r:id="rId5"/>
    <p:sldId id="260" r:id="rId6"/>
    <p:sldId id="269" r:id="rId7"/>
    <p:sldId id="262" r:id="rId8"/>
    <p:sldId id="267" r:id="rId9"/>
    <p:sldId id="264" r:id="rId10"/>
    <p:sldId id="265" r:id="rId11"/>
    <p:sldId id="266" r:id="rId12"/>
    <p:sldId id="268" r:id="rId13"/>
  </p:sldIdLst>
  <p:sldSz cx="9144000" cy="6858000" type="screen4x3"/>
  <p:notesSz cx="7023100" cy="9309100"/>
  <p:embeddedFontLs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
      <p:font typeface="Montserrat" panose="020B0604020202020204"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e Zink" initials="" lastIdx="2" clrIdx="0"/>
  <p:cmAuthor id="1" name="Katie Saul" initials="" lastIdx="1" clrIdx="1"/>
  <p:cmAuthor id="2" name="Windows User" initials="CL" lastIdx="6" clrIdx="2"/>
  <p:cmAuthor id="3" name="JSI" initials="J"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37DD41-5283-4962-8A20-C38AD75287F9}">
  <a:tblStyle styleId="{FE37DD41-5283-4962-8A20-C38AD75287F9}"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14" autoAdjust="0"/>
  </p:normalViewPr>
  <p:slideViewPr>
    <p:cSldViewPr>
      <p:cViewPr varScale="1">
        <p:scale>
          <a:sx n="39" d="100"/>
          <a:sy n="39" d="100"/>
        </p:scale>
        <p:origin x="40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343" cy="465455"/>
          </a:xfrm>
          <a:prstGeom prst="rect">
            <a:avLst/>
          </a:prstGeom>
          <a:noFill/>
          <a:ln>
            <a:noFill/>
          </a:ln>
        </p:spPr>
        <p:txBody>
          <a:bodyPr wrap="square" lIns="93308" tIns="93308" rIns="93308" bIns="93308" anchor="t" anchorCtr="0"/>
          <a:lstStyle>
            <a:lvl1pPr marL="0" marR="0" lvl="0"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1pPr>
            <a:lvl2pPr marL="466618" marR="0" lvl="1"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2pPr>
            <a:lvl3pPr marL="933237" marR="0" lvl="2"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3pPr>
            <a:lvl4pPr marL="1399855" marR="0" lvl="3"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4pPr>
            <a:lvl5pPr marL="1866473" marR="0" lvl="4"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5pPr>
            <a:lvl6pPr marL="2333092" marR="0" lvl="5"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6pPr>
            <a:lvl7pPr marL="3266328" marR="0" lvl="6"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7pPr>
            <a:lvl8pPr marL="4666183" marR="0" lvl="7"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8pPr>
            <a:lvl9pPr marL="6532656" marR="0" lvl="8"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8131" y="0"/>
            <a:ext cx="3043343" cy="465455"/>
          </a:xfrm>
          <a:prstGeom prst="rect">
            <a:avLst/>
          </a:prstGeom>
          <a:noFill/>
          <a:ln>
            <a:noFill/>
          </a:ln>
        </p:spPr>
        <p:txBody>
          <a:bodyPr wrap="square" lIns="93308" tIns="93308" rIns="93308" bIns="93308" anchor="t" anchorCtr="0"/>
          <a:lstStyle>
            <a:lvl1pPr marL="0" marR="0" lvl="0" indent="0" algn="r" rtl="0">
              <a:lnSpc>
                <a:spcPct val="100000"/>
              </a:lnSpc>
              <a:spcBef>
                <a:spcPts val="0"/>
              </a:spcBef>
              <a:spcAft>
                <a:spcPts val="0"/>
              </a:spcAft>
              <a:buSzPct val="116666"/>
              <a:buNone/>
              <a:defRPr sz="1200" b="0" i="0" u="none" strike="noStrike" cap="none">
                <a:solidFill>
                  <a:srgbClr val="000000"/>
                </a:solidFill>
                <a:latin typeface="Calibri"/>
                <a:ea typeface="Calibri"/>
                <a:cs typeface="Calibri"/>
                <a:sym typeface="Calibri"/>
              </a:defRPr>
            </a:lvl1pPr>
            <a:lvl2pPr marL="466618" marR="0" lvl="1"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2pPr>
            <a:lvl3pPr marL="933237" marR="0" lvl="2"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3pPr>
            <a:lvl4pPr marL="1399855" marR="0" lvl="3"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4pPr>
            <a:lvl5pPr marL="1866473" marR="0" lvl="4"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5pPr>
            <a:lvl6pPr marL="2333092" marR="0" lvl="5"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6pPr>
            <a:lvl7pPr marL="3266328" marR="0" lvl="6"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7pPr>
            <a:lvl8pPr marL="4666183" marR="0" lvl="7"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8pPr>
            <a:lvl9pPr marL="6532656" marR="0" lvl="8"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702310" y="4421823"/>
            <a:ext cx="5618480" cy="4189095"/>
          </a:xfrm>
          <a:prstGeom prst="rect">
            <a:avLst/>
          </a:prstGeom>
          <a:noFill/>
          <a:ln>
            <a:noFill/>
          </a:ln>
        </p:spPr>
        <p:txBody>
          <a:bodyPr wrap="square" lIns="93308" tIns="93308" rIns="93308" bIns="93308" anchor="t" anchorCtr="0"/>
          <a:lstStyle>
            <a:lvl1pPr marL="0" marR="0" lvl="0" indent="0" algn="l" rtl="0">
              <a:spcBef>
                <a:spcPts val="0"/>
              </a:spcBef>
              <a:buSzPct val="77777"/>
              <a:buChar char="●"/>
              <a:defRPr sz="1800" b="0" i="0" u="none" strike="noStrike" cap="none"/>
            </a:lvl1pPr>
            <a:lvl2pPr marL="0" marR="0" lvl="1" indent="0" algn="l" rtl="0">
              <a:spcBef>
                <a:spcPts val="0"/>
              </a:spcBef>
              <a:buSzPct val="77777"/>
              <a:buChar char="○"/>
              <a:defRPr sz="1800" b="0" i="0" u="none" strike="noStrike" cap="none"/>
            </a:lvl2pPr>
            <a:lvl3pPr marL="0" marR="0" lvl="2" indent="0" algn="l" rtl="0">
              <a:spcBef>
                <a:spcPts val="0"/>
              </a:spcBef>
              <a:buSzPct val="77777"/>
              <a:buChar char="■"/>
              <a:defRPr sz="1800" b="0" i="0" u="none" strike="noStrike" cap="none"/>
            </a:lvl3pPr>
            <a:lvl4pPr marL="0" marR="0" lvl="3" indent="0" algn="l" rtl="0">
              <a:spcBef>
                <a:spcPts val="0"/>
              </a:spcBef>
              <a:buSzPct val="77777"/>
              <a:buChar char="●"/>
              <a:defRPr sz="1800" b="0" i="0" u="none" strike="noStrike" cap="none"/>
            </a:lvl4pPr>
            <a:lvl5pPr marL="0" marR="0" lvl="4" indent="0" algn="l" rtl="0">
              <a:spcBef>
                <a:spcPts val="0"/>
              </a:spcBef>
              <a:buSzPct val="77777"/>
              <a:buChar char="○"/>
              <a:defRPr sz="1800" b="0" i="0" u="none" strike="noStrike" cap="none"/>
            </a:lvl5pPr>
            <a:lvl6pPr marL="0" marR="0" lvl="5" indent="0" algn="l" rtl="0">
              <a:spcBef>
                <a:spcPts val="0"/>
              </a:spcBef>
              <a:buSzPct val="77777"/>
              <a:buChar char="■"/>
              <a:defRPr sz="1800" b="0" i="0" u="none" strike="noStrike" cap="none"/>
            </a:lvl6pPr>
            <a:lvl7pPr marL="0" marR="0" lvl="6" indent="0" algn="l" rtl="0">
              <a:spcBef>
                <a:spcPts val="0"/>
              </a:spcBef>
              <a:buSzPct val="77777"/>
              <a:buChar char="●"/>
              <a:defRPr sz="1800" b="0" i="0" u="none" strike="noStrike" cap="none"/>
            </a:lvl7pPr>
            <a:lvl8pPr marL="0" marR="0" lvl="7" indent="0" algn="l" rtl="0">
              <a:spcBef>
                <a:spcPts val="0"/>
              </a:spcBef>
              <a:buSzPct val="77777"/>
              <a:buChar char="○"/>
              <a:defRPr sz="1800" b="0" i="0" u="none" strike="noStrike" cap="none"/>
            </a:lvl8pPr>
            <a:lvl9pPr marL="0" marR="0" lvl="8" indent="0" algn="l" rtl="0">
              <a:spcBef>
                <a:spcPts val="0"/>
              </a:spcBef>
              <a:buSzPct val="77777"/>
              <a:buChar char="■"/>
              <a:defRPr sz="1800" b="0" i="0" u="none" strike="noStrike" cap="none"/>
            </a:lvl9pPr>
          </a:lstStyle>
          <a:p>
            <a:endParaRPr/>
          </a:p>
        </p:txBody>
      </p:sp>
      <p:sp>
        <p:nvSpPr>
          <p:cNvPr id="7" name="Shape 7"/>
          <p:cNvSpPr txBox="1">
            <a:spLocks noGrp="1"/>
          </p:cNvSpPr>
          <p:nvPr>
            <p:ph type="ftr" idx="11"/>
          </p:nvPr>
        </p:nvSpPr>
        <p:spPr>
          <a:xfrm>
            <a:off x="0" y="8842028"/>
            <a:ext cx="3043343" cy="465455"/>
          </a:xfrm>
          <a:prstGeom prst="rect">
            <a:avLst/>
          </a:prstGeom>
          <a:noFill/>
          <a:ln>
            <a:noFill/>
          </a:ln>
        </p:spPr>
        <p:txBody>
          <a:bodyPr wrap="square" lIns="93308" tIns="93308" rIns="93308" bIns="93308" anchor="b" anchorCtr="0"/>
          <a:lstStyle>
            <a:lvl1pPr marL="0" marR="0" lvl="0"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1pPr>
            <a:lvl2pPr marL="466618" marR="0" lvl="1"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2pPr>
            <a:lvl3pPr marL="933237" marR="0" lvl="2"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3pPr>
            <a:lvl4pPr marL="1399855" marR="0" lvl="3"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4pPr>
            <a:lvl5pPr marL="1866473" marR="0" lvl="4"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5pPr>
            <a:lvl6pPr marL="2333092" marR="0" lvl="5"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6pPr>
            <a:lvl7pPr marL="3266328" marR="0" lvl="6"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7pPr>
            <a:lvl8pPr marL="4666183" marR="0" lvl="7"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8pPr>
            <a:lvl9pPr marL="6532656" marR="0" lvl="8" indent="0" algn="l" rtl="0">
              <a:lnSpc>
                <a:spcPct val="100000"/>
              </a:lnSpc>
              <a:spcBef>
                <a:spcPts val="0"/>
              </a:spcBef>
              <a:spcAft>
                <a:spcPts val="0"/>
              </a:spcAft>
              <a:buSzPct val="77777"/>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8131" y="8842028"/>
            <a:ext cx="3043343" cy="465455"/>
          </a:xfrm>
          <a:prstGeom prst="rect">
            <a:avLst/>
          </a:prstGeom>
          <a:noFill/>
          <a:ln>
            <a:noFill/>
          </a:ln>
        </p:spPr>
        <p:txBody>
          <a:bodyPr wrap="square" lIns="93308" tIns="46641" rIns="93308" bIns="46641" anchor="b" anchorCtr="0">
            <a:noAutofit/>
          </a:bodyPr>
          <a:lstStyle/>
          <a:p>
            <a:pPr indent="-77770" algn="r">
              <a:buClr>
                <a:srgbClr val="000000"/>
              </a:buClr>
              <a:buSzPct val="100000"/>
            </a:pPr>
            <a:fld id="{00000000-1234-1234-1234-123412341234}" type="slidenum">
              <a:rPr lang="en-US" sz="1200" smtClean="0">
                <a:latin typeface="Calibri"/>
                <a:ea typeface="Calibri"/>
                <a:cs typeface="Calibri"/>
                <a:sym typeface="Calibri"/>
              </a:rPr>
              <a:pPr indent="-77770" algn="r">
                <a:buClr>
                  <a:srgbClr val="000000"/>
                </a:buClr>
                <a:buSzPct val="100000"/>
              </a:pPr>
              <a:t>‹#›</a:t>
            </a:fld>
            <a:endParaRPr lang="en-US" sz="1200">
              <a:latin typeface="Calibri"/>
              <a:ea typeface="Calibri"/>
              <a:cs typeface="Calibri"/>
              <a:sym typeface="Calibri"/>
            </a:endParaRPr>
          </a:p>
        </p:txBody>
      </p:sp>
    </p:spTree>
    <p:extLst>
      <p:ext uri="{BB962C8B-B14F-4D97-AF65-F5344CB8AC3E}">
        <p14:creationId xmlns:p14="http://schemas.microsoft.com/office/powerpoint/2010/main" val="9726104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a:buNone/>
            </a:pPr>
            <a:endParaRPr lang="en-US" sz="1100" dirty="0">
              <a:latin typeface="Calibri" panose="020F0502020204030204" pitchFamily="34" charset="0"/>
            </a:endParaRPr>
          </a:p>
        </p:txBody>
      </p:sp>
      <p:sp>
        <p:nvSpPr>
          <p:cNvPr id="35" name="Shape 3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171450" indent="-171450">
              <a:spcBef>
                <a:spcPts val="408"/>
              </a:spcBef>
            </a:pPr>
            <a:r>
              <a:rPr lang="en-US" sz="1100" dirty="0" smtClean="0">
                <a:latin typeface="Calibri"/>
                <a:ea typeface="Calibri"/>
                <a:cs typeface="Calibri"/>
                <a:sym typeface="Calibri"/>
              </a:rPr>
              <a:t>The Administration </a:t>
            </a:r>
            <a:r>
              <a:rPr lang="en-US" sz="1100" dirty="0">
                <a:latin typeface="Calibri"/>
                <a:ea typeface="Calibri"/>
                <a:cs typeface="Calibri"/>
                <a:sym typeface="Calibri"/>
              </a:rPr>
              <a:t>for Children and </a:t>
            </a:r>
            <a:r>
              <a:rPr lang="en-US" sz="1100" dirty="0" smtClean="0">
                <a:latin typeface="Calibri"/>
                <a:ea typeface="Calibri"/>
                <a:cs typeface="Calibri"/>
                <a:sym typeface="Calibri"/>
              </a:rPr>
              <a:t>Families’ </a:t>
            </a:r>
            <a:r>
              <a:rPr lang="en-US" sz="1100" dirty="0">
                <a:latin typeface="Calibri"/>
                <a:ea typeface="Calibri"/>
                <a:cs typeface="Calibri"/>
                <a:sym typeface="Calibri"/>
              </a:rPr>
              <a:t>Child Welfare Information </a:t>
            </a:r>
            <a:r>
              <a:rPr lang="en-US" sz="1100" dirty="0" smtClean="0">
                <a:latin typeface="Calibri"/>
                <a:ea typeface="Calibri"/>
                <a:cs typeface="Calibri"/>
                <a:sym typeface="Calibri"/>
              </a:rPr>
              <a:t>Gateway:</a:t>
            </a:r>
            <a:r>
              <a:rPr lang="en-US" sz="1100" baseline="0" dirty="0" smtClean="0">
                <a:latin typeface="Calibri"/>
                <a:ea typeface="Calibri"/>
                <a:cs typeface="Calibri"/>
                <a:sym typeface="Calibri"/>
              </a:rPr>
              <a:t> t</a:t>
            </a:r>
            <a:r>
              <a:rPr lang="en-US" sz="1100" dirty="0" smtClean="0">
                <a:latin typeface="Calibri"/>
                <a:ea typeface="Calibri"/>
                <a:cs typeface="Calibri"/>
                <a:sym typeface="Calibri"/>
              </a:rPr>
              <a:t>his </a:t>
            </a:r>
            <a:r>
              <a:rPr lang="en-US" sz="1100" dirty="0">
                <a:latin typeface="Calibri"/>
                <a:ea typeface="Calibri"/>
                <a:cs typeface="Calibri"/>
                <a:sym typeface="Calibri"/>
              </a:rPr>
              <a:t>is a great resource to browse if you’re looking to increase your knowledge or add to resources in your </a:t>
            </a:r>
            <a:r>
              <a:rPr lang="en-US" sz="1100" dirty="0" smtClean="0">
                <a:latin typeface="Calibri"/>
                <a:ea typeface="Calibri"/>
                <a:cs typeface="Calibri"/>
                <a:sym typeface="Calibri"/>
              </a:rPr>
              <a:t>clinic.</a:t>
            </a:r>
          </a:p>
          <a:p>
            <a:pPr marL="171450" indent="-171450">
              <a:spcBef>
                <a:spcPts val="408"/>
              </a:spcBef>
            </a:pPr>
            <a:r>
              <a:rPr lang="en-US" sz="1100" dirty="0" smtClean="0">
                <a:latin typeface="Calibri"/>
                <a:ea typeface="Calibri"/>
                <a:cs typeface="Calibri"/>
                <a:sym typeface="Calibri"/>
              </a:rPr>
              <a:t>National </a:t>
            </a:r>
            <a:r>
              <a:rPr lang="en-US" sz="1100" dirty="0">
                <a:latin typeface="Calibri"/>
                <a:ea typeface="Calibri"/>
                <a:cs typeface="Calibri"/>
                <a:sym typeface="Calibri"/>
              </a:rPr>
              <a:t>Council for </a:t>
            </a:r>
            <a:r>
              <a:rPr lang="en-US" sz="1100" dirty="0" smtClean="0">
                <a:latin typeface="Calibri"/>
                <a:ea typeface="Calibri"/>
                <a:cs typeface="Calibri"/>
                <a:sym typeface="Calibri"/>
              </a:rPr>
              <a:t>Adoption:</a:t>
            </a:r>
            <a:r>
              <a:rPr lang="en-US" sz="1100" baseline="0" dirty="0" smtClean="0">
                <a:latin typeface="Calibri"/>
                <a:ea typeface="Calibri"/>
                <a:cs typeface="Calibri"/>
                <a:sym typeface="Calibri"/>
              </a:rPr>
              <a:t> </a:t>
            </a:r>
            <a:r>
              <a:rPr lang="en-US" sz="1100" dirty="0" smtClean="0">
                <a:latin typeface="Calibri"/>
                <a:ea typeface="Calibri"/>
                <a:cs typeface="Calibri"/>
                <a:sym typeface="Calibri"/>
              </a:rPr>
              <a:t>general </a:t>
            </a:r>
            <a:r>
              <a:rPr lang="en-US" sz="1100" dirty="0">
                <a:latin typeface="Calibri"/>
                <a:ea typeface="Calibri"/>
                <a:cs typeface="Calibri"/>
                <a:sym typeface="Calibri"/>
              </a:rPr>
              <a:t>resources, an adoption agency </a:t>
            </a:r>
            <a:r>
              <a:rPr lang="en-US" sz="1100" dirty="0" smtClean="0">
                <a:latin typeface="Calibri"/>
                <a:ea typeface="Calibri"/>
                <a:cs typeface="Calibri"/>
                <a:sym typeface="Calibri"/>
              </a:rPr>
              <a:t>directory, </a:t>
            </a:r>
            <a:r>
              <a:rPr lang="en-US" sz="1100" dirty="0">
                <a:latin typeface="Calibri"/>
                <a:ea typeface="Calibri"/>
                <a:cs typeface="Calibri"/>
                <a:sym typeface="Calibri"/>
              </a:rPr>
              <a:t>and information for expectant parents and </a:t>
            </a:r>
            <a:r>
              <a:rPr lang="en-US" sz="1100" dirty="0" smtClean="0">
                <a:latin typeface="Calibri"/>
                <a:ea typeface="Calibri"/>
                <a:cs typeface="Calibri"/>
                <a:sym typeface="Calibri"/>
              </a:rPr>
              <a:t>professional.</a:t>
            </a:r>
          </a:p>
          <a:p>
            <a:pPr marL="171450" indent="-171450">
              <a:spcBef>
                <a:spcPts val="408"/>
              </a:spcBef>
            </a:pPr>
            <a:r>
              <a:rPr lang="en-US" sz="1100" dirty="0" smtClean="0">
                <a:latin typeface="Calibri"/>
                <a:ea typeface="Calibri"/>
                <a:cs typeface="Calibri"/>
                <a:sym typeface="Calibri"/>
              </a:rPr>
              <a:t>Adopt </a:t>
            </a:r>
            <a:r>
              <a:rPr lang="en-US" sz="1100" dirty="0">
                <a:latin typeface="Calibri"/>
                <a:ea typeface="Calibri"/>
                <a:cs typeface="Calibri"/>
                <a:sym typeface="Calibri"/>
              </a:rPr>
              <a:t>Connect - 24 </a:t>
            </a:r>
            <a:r>
              <a:rPr lang="en-US" sz="1100" dirty="0" err="1">
                <a:latin typeface="Calibri"/>
                <a:ea typeface="Calibri"/>
                <a:cs typeface="Calibri"/>
                <a:sym typeface="Calibri"/>
              </a:rPr>
              <a:t>hr</a:t>
            </a:r>
            <a:r>
              <a:rPr lang="en-US" sz="1100" dirty="0">
                <a:latin typeface="Calibri"/>
                <a:ea typeface="Calibri"/>
                <a:cs typeface="Calibri"/>
                <a:sym typeface="Calibri"/>
              </a:rPr>
              <a:t> hotline for pregnant/expectant mothers. It also offers resources by city and </a:t>
            </a:r>
            <a:r>
              <a:rPr lang="en-US" sz="1100" dirty="0" smtClean="0">
                <a:latin typeface="Calibri"/>
                <a:ea typeface="Calibri"/>
                <a:cs typeface="Calibri"/>
                <a:sym typeface="Calibri"/>
              </a:rPr>
              <a:t>state. </a:t>
            </a:r>
            <a:endParaRPr lang="en-US" sz="1100" dirty="0">
              <a:latin typeface="Calibri"/>
              <a:ea typeface="Calibri"/>
              <a:cs typeface="Calibri"/>
              <a:sym typeface="Calibri"/>
            </a:endParaRPr>
          </a:p>
          <a:p>
            <a:pPr>
              <a:buNone/>
            </a:pPr>
            <a:endParaRPr sz="1100" dirty="0">
              <a:latin typeface="Calibri"/>
              <a:ea typeface="Calibri"/>
              <a:cs typeface="Calibri"/>
              <a:sym typeface="Calibri"/>
            </a:endParaRPr>
          </a:p>
          <a:p>
            <a:pPr>
              <a:buNone/>
            </a:pPr>
            <a:r>
              <a:rPr lang="en-US" sz="1100" dirty="0" smtClean="0">
                <a:latin typeface="Calibri"/>
                <a:ea typeface="Calibri"/>
                <a:cs typeface="Calibri"/>
                <a:sym typeface="Calibri"/>
              </a:rPr>
              <a:t>The FPNTC.org has several resources that </a:t>
            </a:r>
            <a:r>
              <a:rPr lang="en-US" sz="1100" dirty="0">
                <a:latin typeface="Calibri"/>
                <a:ea typeface="Calibri"/>
                <a:cs typeface="Calibri"/>
                <a:sym typeface="Calibri"/>
              </a:rPr>
              <a:t>focus on options counseling in </a:t>
            </a:r>
            <a:r>
              <a:rPr lang="en-US" sz="1100" dirty="0" smtClean="0">
                <a:latin typeface="Calibri"/>
                <a:ea typeface="Calibri"/>
                <a:cs typeface="Calibri"/>
                <a:sym typeface="Calibri"/>
              </a:rPr>
              <a:t>general</a:t>
            </a:r>
            <a:r>
              <a:rPr lang="en-US" sz="1100" smtClean="0">
                <a:latin typeface="Calibri"/>
                <a:ea typeface="Calibri"/>
                <a:cs typeface="Calibri"/>
                <a:sym typeface="Calibri"/>
              </a:rPr>
              <a:t>, including a </a:t>
            </a:r>
            <a:r>
              <a:rPr lang="en-US" sz="1100" dirty="0">
                <a:latin typeface="Calibri"/>
                <a:ea typeface="Calibri"/>
                <a:cs typeface="Calibri"/>
                <a:sym typeface="Calibri"/>
              </a:rPr>
              <a:t>video that demonstrates effective option counseling and an eLearning module from the Putting the QFP Into Practice Series.</a:t>
            </a:r>
          </a:p>
          <a:p>
            <a:pPr>
              <a:spcBef>
                <a:spcPts val="408"/>
              </a:spcBef>
              <a:buClr>
                <a:schemeClr val="dk2"/>
              </a:buClr>
              <a:buSzPct val="181818"/>
              <a:buNone/>
            </a:pPr>
            <a:endParaRPr sz="1100" dirty="0">
              <a:solidFill>
                <a:srgbClr val="FF0000"/>
              </a:solidFill>
              <a:latin typeface="Calibri"/>
              <a:ea typeface="Calibri"/>
              <a:cs typeface="Calibri"/>
              <a:sym typeface="Calibri"/>
            </a:endParaRPr>
          </a:p>
        </p:txBody>
      </p:sp>
      <p:sp>
        <p:nvSpPr>
          <p:cNvPr id="99" name="Shape 9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indent="-77770" algn="r">
              <a:buClr>
                <a:srgbClr val="000000"/>
              </a:buClr>
              <a:buSzPct val="100000"/>
            </a:pPr>
            <a:fld id="{00000000-1234-1234-1234-123412341234}" type="slidenum">
              <a:rPr lang="en-US" sz="1200">
                <a:latin typeface="Calibri"/>
                <a:ea typeface="Calibri"/>
                <a:cs typeface="Calibri"/>
                <a:sym typeface="Calibri"/>
              </a:rPr>
              <a:pPr indent="-77770" algn="r">
                <a:buClr>
                  <a:srgbClr val="000000"/>
                </a:buClr>
                <a:buSzPct val="100000"/>
              </a:pPr>
              <a:t>11</a:t>
            </a:fld>
            <a:endParaRPr lang="en-US" sz="1200">
              <a:latin typeface="Calibri"/>
              <a:ea typeface="Calibri"/>
              <a:cs typeface="Calibri"/>
              <a:sym typeface="Calibri"/>
            </a:endParaRPr>
          </a:p>
        </p:txBody>
      </p:sp>
    </p:spTree>
    <p:extLst>
      <p:ext uri="{BB962C8B-B14F-4D97-AF65-F5344CB8AC3E}">
        <p14:creationId xmlns:p14="http://schemas.microsoft.com/office/powerpoint/2010/main" val="392131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171450" indent="-171450"/>
            <a:r>
              <a:rPr lang="en-US" sz="1100" dirty="0" smtClean="0">
                <a:latin typeface="Calibri" panose="020F0502020204030204" pitchFamily="34" charset="0"/>
              </a:rPr>
              <a:t>Pregnancy testing and counseling is a core family planning service and a common reason for a client visits. </a:t>
            </a:r>
          </a:p>
          <a:p>
            <a:pPr marL="171450" indent="-171450"/>
            <a:r>
              <a:rPr lang="en-US" sz="1100" dirty="0" smtClean="0">
                <a:latin typeface="Calibri" panose="020F0502020204030204" pitchFamily="34" charset="0"/>
              </a:rPr>
              <a:t>According to the QFP, test results should be presented to the client, followed by options counseling in accordance with recommendations from professional medical associations such as ACOG and AAP. </a:t>
            </a:r>
          </a:p>
          <a:p>
            <a:pPr marL="171450" indent="-171450"/>
            <a:r>
              <a:rPr lang="en-US" sz="1100" dirty="0" smtClean="0">
                <a:latin typeface="Calibri" panose="020F0502020204030204" pitchFamily="34" charset="0"/>
              </a:rPr>
              <a:t>The National Family Planning Training Center has several resources on FPNTC.org that address pregnancy testing and counseling, and options counseling specifically. </a:t>
            </a:r>
          </a:p>
          <a:p>
            <a:pPr marL="171450" indent="-171450"/>
            <a:r>
              <a:rPr lang="en-US" sz="1100" dirty="0" smtClean="0">
                <a:latin typeface="Calibri" panose="020F0502020204030204" pitchFamily="34" charset="0"/>
              </a:rPr>
              <a:t>Even with training, giving the news of an unintended pregnancy can be challenging. </a:t>
            </a:r>
          </a:p>
          <a:p>
            <a:pPr marL="171450" indent="-171450"/>
            <a:r>
              <a:rPr lang="en-US" sz="1100" dirty="0" smtClean="0">
                <a:latin typeface="Calibri" panose="020F0502020204030204" pitchFamily="34" charset="0"/>
              </a:rPr>
              <a:t>Having a solid understanding of patients’ options, resources and referrals can help family planning providers and counselors navigate these difficult discussions with patients. </a:t>
            </a:r>
          </a:p>
          <a:p>
            <a:pPr>
              <a:buNone/>
            </a:pPr>
            <a:endParaRPr lang="en-US" sz="1100" dirty="0" smtClean="0">
              <a:latin typeface="Calibri" panose="020F0502020204030204" pitchFamily="34" charset="0"/>
            </a:endParaRPr>
          </a:p>
          <a:p>
            <a:pPr>
              <a:buNone/>
            </a:pPr>
            <a:r>
              <a:rPr lang="en-US" sz="1100" dirty="0" smtClean="0">
                <a:latin typeface="Calibri" panose="020F0502020204030204" pitchFamily="34" charset="0"/>
              </a:rPr>
              <a:t>By </a:t>
            </a:r>
            <a:r>
              <a:rPr lang="en-US" sz="1100" dirty="0">
                <a:latin typeface="Calibri" panose="020F0502020204030204" pitchFamily="34" charset="0"/>
              </a:rPr>
              <a:t>the end of this webinar you should be able to:</a:t>
            </a:r>
          </a:p>
          <a:p>
            <a:pPr marL="349964" indent="-213867">
              <a:buClr>
                <a:srgbClr val="000000"/>
              </a:buClr>
              <a:buSzPct val="100000"/>
              <a:buChar char="•"/>
            </a:pPr>
            <a:r>
              <a:rPr lang="en-US" sz="1100" dirty="0">
                <a:latin typeface="Calibri" panose="020F0502020204030204" pitchFamily="34" charset="0"/>
              </a:rPr>
              <a:t>Identify at least two types of domestic adoptions.</a:t>
            </a:r>
          </a:p>
          <a:p>
            <a:pPr marL="349964" indent="-213867">
              <a:spcBef>
                <a:spcPts val="653"/>
              </a:spcBef>
              <a:buClr>
                <a:srgbClr val="000000"/>
              </a:buClr>
              <a:buSzPct val="100000"/>
              <a:buChar char="•"/>
            </a:pPr>
            <a:r>
              <a:rPr lang="en-US" sz="1100" dirty="0">
                <a:latin typeface="Calibri" panose="020F0502020204030204" pitchFamily="34" charset="0"/>
              </a:rPr>
              <a:t>List three examples of positive adoption language.</a:t>
            </a:r>
          </a:p>
          <a:p>
            <a:pPr marL="349964" indent="-213867">
              <a:spcBef>
                <a:spcPts val="653"/>
              </a:spcBef>
              <a:buClr>
                <a:srgbClr val="000000"/>
              </a:buClr>
              <a:buSzPct val="100000"/>
              <a:buChar char="•"/>
            </a:pPr>
            <a:r>
              <a:rPr lang="en-US" sz="1100" dirty="0">
                <a:latin typeface="Calibri" panose="020F0502020204030204" pitchFamily="34" charset="0"/>
              </a:rPr>
              <a:t>Answer frequently asked questions about adoption</a:t>
            </a:r>
          </a:p>
          <a:p>
            <a:pPr marL="349964" indent="-213867">
              <a:spcBef>
                <a:spcPts val="653"/>
              </a:spcBef>
              <a:buClr>
                <a:srgbClr val="000000"/>
              </a:buClr>
              <a:buSzPct val="100000"/>
              <a:buChar char="•"/>
            </a:pPr>
            <a:r>
              <a:rPr lang="en-US" sz="1100" dirty="0">
                <a:latin typeface="Calibri" panose="020F0502020204030204" pitchFamily="34" charset="0"/>
              </a:rPr>
              <a:t>Describe how to make an effective referral for adoption support</a:t>
            </a:r>
          </a:p>
        </p:txBody>
      </p:sp>
      <p:sp>
        <p:nvSpPr>
          <p:cNvPr id="41" name="Shape 4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171450" indent="-171450"/>
            <a:r>
              <a:rPr lang="en-US" sz="1100" dirty="0">
                <a:latin typeface="Calibri" panose="020F0502020204030204" pitchFamily="34" charset="0"/>
              </a:rPr>
              <a:t>Understanding adoption on a basic level, including why some women may choose adoption as their option, can help family planning providers support patients in determining next </a:t>
            </a:r>
            <a:r>
              <a:rPr lang="en-US" sz="1100" dirty="0" smtClean="0">
                <a:latin typeface="Calibri" panose="020F0502020204030204" pitchFamily="34" charset="0"/>
              </a:rPr>
              <a:t>steps.</a:t>
            </a:r>
          </a:p>
          <a:p>
            <a:pPr marL="171450" indent="-171450"/>
            <a:r>
              <a:rPr lang="en-US" sz="1100" dirty="0" smtClean="0">
                <a:latin typeface="Calibri" panose="020F0502020204030204" pitchFamily="34" charset="0"/>
              </a:rPr>
              <a:t>Adoption </a:t>
            </a:r>
            <a:r>
              <a:rPr lang="en-US" sz="1100" dirty="0">
                <a:latin typeface="Calibri" panose="020F0502020204030204" pitchFamily="34" charset="0"/>
              </a:rPr>
              <a:t>occurs when children who cannot be raised by their birth parents become permanent legal members of another family. </a:t>
            </a:r>
            <a:endParaRPr lang="en-US" sz="1100" dirty="0" smtClean="0">
              <a:latin typeface="Calibri" panose="020F0502020204030204" pitchFamily="34" charset="0"/>
            </a:endParaRPr>
          </a:p>
          <a:p>
            <a:pPr marL="171450" indent="-171450"/>
            <a:r>
              <a:rPr lang="en-US" sz="1100" dirty="0" smtClean="0">
                <a:latin typeface="Calibri" panose="020F0502020204030204" pitchFamily="34" charset="0"/>
              </a:rPr>
              <a:t>Once </a:t>
            </a:r>
            <a:r>
              <a:rPr lang="en-US" sz="1100" dirty="0">
                <a:latin typeface="Calibri" panose="020F0502020204030204" pitchFamily="34" charset="0"/>
              </a:rPr>
              <a:t>an adoption is legally finalized, it’s </a:t>
            </a:r>
            <a:r>
              <a:rPr lang="en-US" sz="1100" dirty="0" smtClean="0">
                <a:latin typeface="Calibri" panose="020F0502020204030204" pitchFamily="34" charset="0"/>
              </a:rPr>
              <a:t>permanent.</a:t>
            </a:r>
          </a:p>
          <a:p>
            <a:pPr marL="171450" indent="-171450"/>
            <a:r>
              <a:rPr lang="en-US" sz="1100" dirty="0" smtClean="0">
                <a:latin typeface="Calibri" panose="020F0502020204030204" pitchFamily="34" charset="0"/>
              </a:rPr>
              <a:t>Adoption </a:t>
            </a:r>
            <a:r>
              <a:rPr lang="en-US" sz="1100" dirty="0">
                <a:latin typeface="Calibri" panose="020F0502020204030204" pitchFamily="34" charset="0"/>
              </a:rPr>
              <a:t>is more than a one-time legal </a:t>
            </a:r>
            <a:r>
              <a:rPr lang="en-US" sz="1100" dirty="0" smtClean="0">
                <a:latin typeface="Calibri" panose="020F0502020204030204" pitchFamily="34" charset="0"/>
              </a:rPr>
              <a:t>event;</a:t>
            </a:r>
            <a:r>
              <a:rPr lang="en-US" sz="1100" baseline="0" dirty="0" smtClean="0">
                <a:latin typeface="Calibri" panose="020F0502020204030204" pitchFamily="34" charset="0"/>
              </a:rPr>
              <a:t> i</a:t>
            </a:r>
            <a:r>
              <a:rPr lang="en-US" sz="1100" dirty="0" smtClean="0">
                <a:latin typeface="Calibri" panose="020F0502020204030204" pitchFamily="34" charset="0"/>
              </a:rPr>
              <a:t>t </a:t>
            </a:r>
            <a:r>
              <a:rPr lang="en-US" sz="1100" dirty="0">
                <a:latin typeface="Calibri" panose="020F0502020204030204" pitchFamily="34" charset="0"/>
              </a:rPr>
              <a:t>is a lifelong process with long-term impacts for everyone involved, including the birth mother, birth father, relatives, and adoption </a:t>
            </a:r>
            <a:r>
              <a:rPr lang="en-US" sz="1100" dirty="0" smtClean="0">
                <a:latin typeface="Calibri" panose="020F0502020204030204" pitchFamily="34" charset="0"/>
              </a:rPr>
              <a:t>family.</a:t>
            </a:r>
          </a:p>
          <a:p>
            <a:pPr marL="171450" indent="-171450"/>
            <a:r>
              <a:rPr lang="en-US" sz="1100" dirty="0" smtClean="0">
                <a:latin typeface="Calibri" panose="020F0502020204030204" pitchFamily="34" charset="0"/>
              </a:rPr>
              <a:t>Everyone’s </a:t>
            </a:r>
            <a:r>
              <a:rPr lang="en-US" sz="1100" dirty="0">
                <a:latin typeface="Calibri" panose="020F0502020204030204" pitchFamily="34" charset="0"/>
              </a:rPr>
              <a:t>situation is unique and many women and their partners choose adoption because they do not feel ready or able to raise a child. There isn’t one right decision for everyone, it’s a personal choice.</a:t>
            </a:r>
          </a:p>
          <a:p>
            <a:pPr>
              <a:buNone/>
            </a:pPr>
            <a:endParaRPr sz="1100" dirty="0">
              <a:latin typeface="Calibri" panose="020F0502020204030204" pitchFamily="34" charset="0"/>
            </a:endParaRPr>
          </a:p>
          <a:p>
            <a:pPr>
              <a:buNone/>
            </a:pPr>
            <a:endParaRPr sz="1100" dirty="0">
              <a:latin typeface="Calibri" panose="020F0502020204030204" pitchFamily="34" charset="0"/>
            </a:endParaRPr>
          </a:p>
          <a:p>
            <a:pPr>
              <a:buNone/>
            </a:pPr>
            <a:endParaRPr sz="1100" dirty="0">
              <a:solidFill>
                <a:srgbClr val="FF0000"/>
              </a:solidFill>
              <a:latin typeface="Calibri" panose="020F0502020204030204" pitchFamily="34" charset="0"/>
            </a:endParaRPr>
          </a:p>
        </p:txBody>
      </p:sp>
      <p:sp>
        <p:nvSpPr>
          <p:cNvPr id="53" name="Shape 5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171450" indent="-171450"/>
            <a:r>
              <a:rPr lang="en-US" sz="1100" dirty="0" smtClean="0">
                <a:latin typeface="Calibri" panose="020F0502020204030204" pitchFamily="34" charset="0"/>
              </a:rPr>
              <a:t>Current </a:t>
            </a:r>
            <a:r>
              <a:rPr lang="en-US" sz="1100" dirty="0">
                <a:latin typeface="Calibri" panose="020F0502020204030204" pitchFamily="34" charset="0"/>
              </a:rPr>
              <a:t>and accurate statistics are often difficult to gather since 1975 when the Federal Government stopped requiring states to track or report on the number of private adoptions. </a:t>
            </a:r>
            <a:r>
              <a:rPr lang="en-US" sz="1100" dirty="0" smtClean="0">
                <a:latin typeface="Calibri" panose="020F0502020204030204" pitchFamily="34" charset="0"/>
              </a:rPr>
              <a:t>T</a:t>
            </a:r>
          </a:p>
          <a:p>
            <a:pPr marL="171450" indent="-171450"/>
            <a:r>
              <a:rPr lang="en-US" sz="1100" dirty="0" smtClean="0">
                <a:latin typeface="Calibri" panose="020F0502020204030204" pitchFamily="34" charset="0"/>
              </a:rPr>
              <a:t>he </a:t>
            </a:r>
            <a:r>
              <a:rPr lang="en-US" sz="1100" dirty="0">
                <a:latin typeface="Calibri" panose="020F0502020204030204" pitchFamily="34" charset="0"/>
              </a:rPr>
              <a:t>number of </a:t>
            </a:r>
            <a:r>
              <a:rPr lang="en-US" sz="1100" u="sng" dirty="0">
                <a:latin typeface="Calibri" panose="020F0502020204030204" pitchFamily="34" charset="0"/>
              </a:rPr>
              <a:t>all</a:t>
            </a:r>
            <a:r>
              <a:rPr lang="en-US" sz="1100" dirty="0">
                <a:latin typeface="Calibri" panose="020F0502020204030204" pitchFamily="34" charset="0"/>
              </a:rPr>
              <a:t> U.S. private adoptions has actually fallen, which could be attributed to the increase in international adoptions. </a:t>
            </a:r>
            <a:endParaRPr lang="en-US" sz="1100" dirty="0" smtClean="0">
              <a:latin typeface="Calibri" panose="020F0502020204030204" pitchFamily="34" charset="0"/>
            </a:endParaRPr>
          </a:p>
          <a:p>
            <a:pPr marL="171450" indent="-171450"/>
            <a:r>
              <a:rPr lang="en-US" sz="1100" dirty="0" smtClean="0">
                <a:latin typeface="Calibri" panose="020F0502020204030204" pitchFamily="34" charset="0"/>
              </a:rPr>
              <a:t>The </a:t>
            </a:r>
            <a:r>
              <a:rPr lang="en-US" sz="1100" dirty="0">
                <a:latin typeface="Calibri" panose="020F0502020204030204" pitchFamily="34" charset="0"/>
              </a:rPr>
              <a:t>number of public foster care adoptions has </a:t>
            </a:r>
            <a:r>
              <a:rPr lang="en-US" sz="1100" dirty="0" smtClean="0">
                <a:latin typeface="Calibri" panose="020F0502020204030204" pitchFamily="34" charset="0"/>
              </a:rPr>
              <a:t>risen.</a:t>
            </a:r>
          </a:p>
          <a:p>
            <a:pPr marL="171450" indent="-171450"/>
            <a:r>
              <a:rPr lang="en-US" sz="1100" dirty="0" smtClean="0">
                <a:latin typeface="Calibri" panose="020F0502020204030204" pitchFamily="34" charset="0"/>
              </a:rPr>
              <a:t>Domestic </a:t>
            </a:r>
            <a:r>
              <a:rPr lang="en-US" sz="1100" dirty="0">
                <a:latin typeface="Calibri" panose="020F0502020204030204" pitchFamily="34" charset="0"/>
              </a:rPr>
              <a:t>adoptions represent .5% of all live births and 1.1% of births to single </a:t>
            </a:r>
            <a:r>
              <a:rPr lang="en-US" sz="1100" dirty="0" smtClean="0">
                <a:latin typeface="Calibri" panose="020F0502020204030204" pitchFamily="34" charset="0"/>
              </a:rPr>
              <a:t>parents.</a:t>
            </a:r>
          </a:p>
          <a:p>
            <a:pPr marL="171450" indent="-171450"/>
            <a:r>
              <a:rPr lang="en-US" sz="1100" dirty="0" smtClean="0">
                <a:latin typeface="Calibri" panose="020F0502020204030204" pitchFamily="34" charset="0"/>
              </a:rPr>
              <a:t>The </a:t>
            </a:r>
            <a:r>
              <a:rPr lang="en-US" sz="1100" dirty="0">
                <a:latin typeface="Calibri" panose="020F0502020204030204" pitchFamily="34" charset="0"/>
              </a:rPr>
              <a:t>cost of adoption is influenced by state laws, agency services, legal fees, and agreements with both birth and adoptive parents. According to surveys conducted annually by Adoptive Families, (an organization to assist and support both birth parents and adoptive families)</a:t>
            </a:r>
            <a:r>
              <a:rPr lang="en-US" sz="1100" dirty="0">
                <a:solidFill>
                  <a:srgbClr val="FF0000"/>
                </a:solidFill>
                <a:latin typeface="Calibri" panose="020F0502020204030204" pitchFamily="34" charset="0"/>
              </a:rPr>
              <a:t> </a:t>
            </a:r>
            <a:r>
              <a:rPr lang="en-US" sz="1100" dirty="0">
                <a:latin typeface="Calibri" panose="020F0502020204030204" pitchFamily="34" charset="0"/>
              </a:rPr>
              <a:t>the median cost of a domestic adoption for the adoptive parent in the U.S. is $30,000 and takes about two years to be completed. On the other hand, </a:t>
            </a:r>
            <a:r>
              <a:rPr lang="en-US" dirty="0">
                <a:latin typeface="Calibri" panose="020F0502020204030204" pitchFamily="34" charset="0"/>
              </a:rPr>
              <a:t>there is virtually no cost to an adoptive parent when adopting from foster </a:t>
            </a:r>
            <a:r>
              <a:rPr lang="en-US" dirty="0" smtClean="0">
                <a:latin typeface="Calibri" panose="020F0502020204030204" pitchFamily="34" charset="0"/>
              </a:rPr>
              <a:t>care.</a:t>
            </a:r>
            <a:endParaRPr lang="en-US" sz="1100" dirty="0">
              <a:latin typeface="Calibri" panose="020F0502020204030204" pitchFamily="34" charset="0"/>
            </a:endParaRPr>
          </a:p>
          <a:p>
            <a:pPr marL="171450" indent="-171450"/>
            <a:r>
              <a:rPr lang="en-US" sz="1100" dirty="0" smtClean="0">
                <a:latin typeface="Calibri" panose="020F0502020204030204" pitchFamily="34" charset="0"/>
              </a:rPr>
              <a:t>There </a:t>
            </a:r>
            <a:r>
              <a:rPr lang="en-US" sz="1100" dirty="0">
                <a:latin typeface="Calibri" panose="020F0502020204030204" pitchFamily="34" charset="0"/>
              </a:rPr>
              <a:t>is usually very little or no cost to the birth parent. In face, most agencies cover the cost for prenatal care and counseling. Some even cover housing and make efforts to get the birth parent on Medicaid. Again, this varies from state to state. </a:t>
            </a:r>
          </a:p>
        </p:txBody>
      </p:sp>
      <p:sp>
        <p:nvSpPr>
          <p:cNvPr id="59" name="Shape 5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a:buNone/>
            </a:pPr>
            <a:r>
              <a:rPr lang="en-US" sz="1100" dirty="0">
                <a:latin typeface="Calibri" panose="020F0502020204030204" pitchFamily="34" charset="0"/>
              </a:rPr>
              <a:t>There are several types of adoption:</a:t>
            </a:r>
            <a:endParaRPr sz="1100" dirty="0">
              <a:latin typeface="Calibri" panose="020F0502020204030204" pitchFamily="34" charset="0"/>
            </a:endParaRPr>
          </a:p>
          <a:p>
            <a:pPr marL="466618" indent="-304598">
              <a:buSzPct val="100000"/>
            </a:pPr>
            <a:r>
              <a:rPr lang="en-US" sz="1100" b="1" dirty="0">
                <a:latin typeface="Calibri" panose="020F0502020204030204" pitchFamily="34" charset="0"/>
              </a:rPr>
              <a:t>Infant Adoption </a:t>
            </a:r>
            <a:r>
              <a:rPr lang="en-US" sz="1100" dirty="0" smtClean="0">
                <a:latin typeface="Calibri" panose="020F0502020204030204" pitchFamily="34" charset="0"/>
              </a:rPr>
              <a:t>involves </a:t>
            </a:r>
            <a:r>
              <a:rPr lang="en-US" sz="1100" dirty="0">
                <a:latin typeface="Calibri" panose="020F0502020204030204" pitchFamily="34" charset="0"/>
              </a:rPr>
              <a:t>children under the age of 2 years old. There are more people wanting to adopt infants that there are infants available. Many people who want to adopt an infant will try to adopt through an intermediary such as an lawyer, physician or other facilitator rather than through a licensed adoption agency because they may have heard that the process might be quicker. Not only is this not true, but it may also not include important aspects of adoption, such as counseling for birthparents and adoptive families.</a:t>
            </a:r>
          </a:p>
          <a:p>
            <a:pPr marL="466618" indent="-304598" defTabSz="933237">
              <a:buSzPct val="100000"/>
              <a:defRPr/>
            </a:pPr>
            <a:r>
              <a:rPr lang="en-US" sz="1100" b="1" dirty="0">
                <a:latin typeface="Calibri" panose="020F0502020204030204" pitchFamily="34" charset="0"/>
              </a:rPr>
              <a:t>Foster-Adopt</a:t>
            </a:r>
            <a:r>
              <a:rPr lang="en-US" sz="1100" dirty="0">
                <a:latin typeface="Calibri" panose="020F0502020204030204" pitchFamily="34" charset="0"/>
              </a:rPr>
              <a:t> involves placing a child in a home as a foster child. There is an expectation that he/she will become available to adopt.</a:t>
            </a:r>
          </a:p>
          <a:p>
            <a:pPr marL="466618" indent="-304598">
              <a:buSzPct val="100000"/>
            </a:pPr>
            <a:r>
              <a:rPr lang="en-US" sz="1100" b="1" dirty="0">
                <a:latin typeface="Calibri" panose="020F0502020204030204" pitchFamily="34" charset="0"/>
              </a:rPr>
              <a:t>Kinship-Adoption</a:t>
            </a:r>
            <a:r>
              <a:rPr lang="en-US" sz="1100" dirty="0">
                <a:latin typeface="Calibri" panose="020F0502020204030204" pitchFamily="34" charset="0"/>
              </a:rPr>
              <a:t> is when someone in the family adopts a child (infant, siblings or older children). </a:t>
            </a:r>
          </a:p>
          <a:p>
            <a:pPr marL="466618" indent="-304598" defTabSz="933237">
              <a:buSzPct val="100000"/>
              <a:defRPr/>
            </a:pPr>
            <a:r>
              <a:rPr lang="en-US" sz="1100" b="1" dirty="0">
                <a:latin typeface="Calibri" panose="020F0502020204030204" pitchFamily="34" charset="0"/>
              </a:rPr>
              <a:t>Special Needs Adoption</a:t>
            </a:r>
            <a:r>
              <a:rPr lang="en-US" sz="1100" dirty="0">
                <a:latin typeface="Calibri" panose="020F0502020204030204" pitchFamily="34" charset="0"/>
              </a:rPr>
              <a:t> includes factors such as age, background, physical, mental and emotional challenges. Typically children who have special needs have been separated from their birth families and live in foster care. Most children are school aged and may have physical or mental disability.</a:t>
            </a:r>
          </a:p>
          <a:p>
            <a:pPr marL="466618" indent="-304598" defTabSz="933237">
              <a:buSzPct val="100000"/>
              <a:defRPr/>
            </a:pPr>
            <a:r>
              <a:rPr lang="en-US" sz="1100" b="1" dirty="0">
                <a:latin typeface="Calibri" panose="020F0502020204030204" pitchFamily="34" charset="0"/>
              </a:rPr>
              <a:t>Independent Adoptions </a:t>
            </a:r>
            <a:r>
              <a:rPr lang="en-US" sz="1100" dirty="0">
                <a:latin typeface="Calibri" panose="020F0502020204030204" pitchFamily="34" charset="0"/>
              </a:rPr>
              <a:t>are not arranged through an adoption agency. There is usually no counseling for birth parents and the infants are not usually eligible for financial assistance for any types of special needs that may not have been noticed at birth.</a:t>
            </a:r>
          </a:p>
          <a:p>
            <a:pPr marL="466618" indent="-304598">
              <a:buSzPct val="100000"/>
            </a:pPr>
            <a:endParaRPr lang="en-US" sz="1100" dirty="0">
              <a:latin typeface="Calibri" panose="020F0502020204030204" pitchFamily="34" charset="0"/>
            </a:endParaRPr>
          </a:p>
          <a:p>
            <a:pPr marL="162020">
              <a:buSzPct val="100000"/>
              <a:buNone/>
            </a:pPr>
            <a:r>
              <a:rPr lang="en-US" sz="1100" dirty="0">
                <a:latin typeface="Calibri" panose="020F0502020204030204" pitchFamily="34" charset="0"/>
              </a:rPr>
              <a:t>Finally, adoptions can be closed or open which determine the extent of contact or communication between the birth family and adoptive family.</a:t>
            </a:r>
          </a:p>
          <a:p>
            <a:pPr marL="466618" indent="-304598">
              <a:buSzPct val="100000"/>
            </a:pPr>
            <a:r>
              <a:rPr lang="en-US" sz="1100" b="1" dirty="0">
                <a:latin typeface="Calibri" panose="020F0502020204030204" pitchFamily="34" charset="0"/>
              </a:rPr>
              <a:t>Closed Adoption</a:t>
            </a:r>
            <a:r>
              <a:rPr lang="en-US" sz="1100" dirty="0">
                <a:latin typeface="Calibri" panose="020F0502020204030204" pitchFamily="34" charset="0"/>
              </a:rPr>
              <a:t> means that there is no identifying information or communication shared between the birth family and adoptive family. The adoptive family receives non-identifying information about the child before he/she joins the family. After the adoption is finalized the court records are sealed.</a:t>
            </a:r>
          </a:p>
          <a:p>
            <a:pPr marL="466618" indent="-304598">
              <a:buSzPct val="100000"/>
            </a:pPr>
            <a:r>
              <a:rPr lang="en-US" sz="1100" b="1" dirty="0">
                <a:latin typeface="Calibri" panose="020F0502020204030204" pitchFamily="34" charset="0"/>
              </a:rPr>
              <a:t>Open-Adoption</a:t>
            </a:r>
            <a:r>
              <a:rPr lang="en-US" sz="1100" dirty="0">
                <a:latin typeface="Calibri" panose="020F0502020204030204" pitchFamily="34" charset="0"/>
              </a:rPr>
              <a:t> allows for some form of association among the birth parents, adoptive parents, and the adopted child. This can range from pictures and letters, sharing phone calls, contact through an intermediary or full open contact with all parties. Most U.S. infant adoptions include some form of open adoption. </a:t>
            </a:r>
          </a:p>
          <a:p>
            <a:pPr marL="466618" indent="-304598">
              <a:buSzPct val="100000"/>
            </a:pPr>
            <a:endParaRPr lang="en-US" sz="1100" dirty="0">
              <a:latin typeface="Calibri" panose="020F0502020204030204" pitchFamily="34" charset="0"/>
            </a:endParaRPr>
          </a:p>
        </p:txBody>
      </p:sp>
      <p:sp>
        <p:nvSpPr>
          <p:cNvPr id="65" name="Shape 6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171450" indent="-171450"/>
            <a:r>
              <a:rPr lang="en-US" sz="1100" dirty="0">
                <a:solidFill>
                  <a:schemeClr val="dk1"/>
                </a:solidFill>
                <a:latin typeface="Calibri" panose="020F0502020204030204" pitchFamily="34" charset="0"/>
              </a:rPr>
              <a:t>As with all counseling, when providing options counseling, </a:t>
            </a:r>
            <a:r>
              <a:rPr lang="en-US" sz="1100" dirty="0" smtClean="0">
                <a:solidFill>
                  <a:schemeClr val="dk1"/>
                </a:solidFill>
                <a:latin typeface="Calibri" panose="020F0502020204030204" pitchFamily="34" charset="0"/>
              </a:rPr>
              <a:t>it</a:t>
            </a:r>
            <a:r>
              <a:rPr lang="en-US" sz="1100" baseline="0" dirty="0" smtClean="0">
                <a:solidFill>
                  <a:schemeClr val="dk1"/>
                </a:solidFill>
                <a:latin typeface="Calibri" panose="020F0502020204030204" pitchFamily="34" charset="0"/>
              </a:rPr>
              <a:t> is</a:t>
            </a:r>
            <a:r>
              <a:rPr lang="en-US" sz="1100" dirty="0" smtClean="0">
                <a:solidFill>
                  <a:schemeClr val="dk1"/>
                </a:solidFill>
                <a:latin typeface="Calibri" panose="020F0502020204030204" pitchFamily="34" charset="0"/>
              </a:rPr>
              <a:t> </a:t>
            </a:r>
            <a:r>
              <a:rPr lang="en-US" sz="1100" dirty="0">
                <a:solidFill>
                  <a:schemeClr val="dk1"/>
                </a:solidFill>
                <a:latin typeface="Calibri" panose="020F0502020204030204" pitchFamily="34" charset="0"/>
              </a:rPr>
              <a:t>important to use open ended questions. </a:t>
            </a:r>
          </a:p>
          <a:p>
            <a:pPr>
              <a:buNone/>
            </a:pPr>
            <a:endParaRPr sz="1100" dirty="0">
              <a:solidFill>
                <a:schemeClr val="dk1"/>
              </a:solidFill>
              <a:latin typeface="Calibri" panose="020F0502020204030204" pitchFamily="34" charset="0"/>
            </a:endParaRPr>
          </a:p>
          <a:p>
            <a:pPr marL="171450" indent="-171450"/>
            <a:r>
              <a:rPr lang="en-US" sz="1100" dirty="0">
                <a:solidFill>
                  <a:schemeClr val="dk1"/>
                </a:solidFill>
                <a:latin typeface="Calibri" panose="020F0502020204030204" pitchFamily="34" charset="0"/>
              </a:rPr>
              <a:t>Often in the family planning setting, women coming in for pregnancy testing are already aware that that they are pregnant and are looking for confirmation. </a:t>
            </a:r>
            <a:endParaRPr lang="en-US" sz="1100" dirty="0" smtClean="0">
              <a:solidFill>
                <a:schemeClr val="dk1"/>
              </a:solidFill>
              <a:latin typeface="Calibri" panose="020F0502020204030204" pitchFamily="34" charset="0"/>
            </a:endParaRPr>
          </a:p>
          <a:p>
            <a:pPr marL="171450" lvl="1" indent="-171450"/>
            <a:r>
              <a:rPr lang="en-US" sz="1100" dirty="0" smtClean="0">
                <a:solidFill>
                  <a:schemeClr val="dk1"/>
                </a:solidFill>
                <a:latin typeface="Calibri" panose="020F0502020204030204" pitchFamily="34" charset="0"/>
              </a:rPr>
              <a:t>When </a:t>
            </a:r>
            <a:r>
              <a:rPr lang="en-US" sz="1100" dirty="0">
                <a:solidFill>
                  <a:schemeClr val="dk1"/>
                </a:solidFill>
                <a:latin typeface="Calibri" panose="020F0502020204030204" pitchFamily="34" charset="0"/>
              </a:rPr>
              <a:t>asked about her pregnancy, a woman will often responds with, “I’m excited, I’m not happy about it but I’m going to have a baby anyway, or I want information on abortion”. </a:t>
            </a:r>
            <a:endParaRPr lang="en-US" sz="1100" dirty="0" smtClean="0">
              <a:solidFill>
                <a:schemeClr val="dk1"/>
              </a:solidFill>
              <a:latin typeface="Calibri" panose="020F0502020204030204" pitchFamily="34" charset="0"/>
            </a:endParaRPr>
          </a:p>
          <a:p>
            <a:pPr marL="171450" lvl="1" indent="-171450"/>
            <a:r>
              <a:rPr lang="en-US" sz="1100" dirty="0" smtClean="0">
                <a:solidFill>
                  <a:schemeClr val="dk1"/>
                </a:solidFill>
                <a:latin typeface="Calibri" panose="020F0502020204030204" pitchFamily="34" charset="0"/>
              </a:rPr>
              <a:t>It</a:t>
            </a:r>
            <a:r>
              <a:rPr lang="en-US" sz="1100" baseline="0" dirty="0" smtClean="0">
                <a:solidFill>
                  <a:schemeClr val="dk1"/>
                </a:solidFill>
                <a:latin typeface="Calibri" panose="020F0502020204030204" pitchFamily="34" charset="0"/>
              </a:rPr>
              <a:t> is</a:t>
            </a:r>
            <a:r>
              <a:rPr lang="en-US" sz="1100" dirty="0" smtClean="0">
                <a:solidFill>
                  <a:schemeClr val="dk1"/>
                </a:solidFill>
                <a:latin typeface="Calibri" panose="020F0502020204030204" pitchFamily="34" charset="0"/>
              </a:rPr>
              <a:t> </a:t>
            </a:r>
            <a:r>
              <a:rPr lang="en-US" sz="1100" dirty="0">
                <a:solidFill>
                  <a:schemeClr val="dk1"/>
                </a:solidFill>
                <a:latin typeface="Calibri" panose="020F0502020204030204" pitchFamily="34" charset="0"/>
              </a:rPr>
              <a:t>less common for a woman to ask for information about adoption but when she does, we want to make sure that we are comfortable, knowledgeable, and able to provide accurate information as we do with other options. </a:t>
            </a:r>
            <a:endParaRPr lang="en-US" sz="1100" dirty="0" smtClean="0">
              <a:solidFill>
                <a:schemeClr val="dk1"/>
              </a:solidFill>
              <a:latin typeface="Calibri" panose="020F0502020204030204" pitchFamily="34" charset="0"/>
            </a:endParaRPr>
          </a:p>
          <a:p>
            <a:pPr marL="171450" lvl="0" indent="-171450"/>
            <a:r>
              <a:rPr lang="en-US" sz="1100" dirty="0" smtClean="0">
                <a:solidFill>
                  <a:schemeClr val="dk1"/>
                </a:solidFill>
                <a:latin typeface="Calibri" panose="020F0502020204030204" pitchFamily="34" charset="0"/>
              </a:rPr>
              <a:t>When </a:t>
            </a:r>
            <a:r>
              <a:rPr lang="en-US" sz="1100" dirty="0">
                <a:solidFill>
                  <a:schemeClr val="dk1"/>
                </a:solidFill>
                <a:latin typeface="Calibri" panose="020F0502020204030204" pitchFamily="34" charset="0"/>
              </a:rPr>
              <a:t>a women is undecided or ambivalent about a pregnancy, we should ask “ What are your thoughts on adoption? It is an open ended question, versus, “Have you considered adoption?”. </a:t>
            </a:r>
          </a:p>
        </p:txBody>
      </p:sp>
      <p:sp>
        <p:nvSpPr>
          <p:cNvPr id="72" name="Shape 72"/>
          <p:cNvSpPr txBox="1">
            <a:spLocks noGrp="1"/>
          </p:cNvSpPr>
          <p:nvPr>
            <p:ph type="sldNum" idx="12"/>
          </p:nvPr>
        </p:nvSpPr>
        <p:spPr>
          <a:xfrm>
            <a:off x="3978131" y="8842028"/>
            <a:ext cx="3043343" cy="465455"/>
          </a:xfrm>
          <a:prstGeom prst="rect">
            <a:avLst/>
          </a:prstGeom>
        </p:spPr>
        <p:txBody>
          <a:bodyPr wrap="square" lIns="93308" tIns="46641" rIns="93308" bIns="46641" anchor="b" anchorCtr="0">
            <a:noAutofit/>
          </a:bodyPr>
          <a:lstStyle/>
          <a:p>
            <a:pPr>
              <a:buClr>
                <a:srgbClr val="000000"/>
              </a:buClr>
              <a:buSzPct val="85714"/>
            </a:pPr>
            <a:fld id="{00000000-1234-1234-1234-123412341234}" type="slidenum">
              <a:rPr lang="en-US"/>
              <a:pPr>
                <a:buClr>
                  <a:srgbClr val="000000"/>
                </a:buClr>
                <a:buSzPct val="85714"/>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171450" indent="-171450"/>
            <a:r>
              <a:rPr lang="en-US" sz="1100" dirty="0">
                <a:latin typeface="Calibri" panose="020F0502020204030204" pitchFamily="34" charset="0"/>
              </a:rPr>
              <a:t>When discussing adoption, </a:t>
            </a:r>
            <a:r>
              <a:rPr lang="en-US" sz="1100" dirty="0" smtClean="0">
                <a:latin typeface="Calibri" panose="020F0502020204030204" pitchFamily="34" charset="0"/>
              </a:rPr>
              <a:t>it</a:t>
            </a:r>
            <a:r>
              <a:rPr lang="en-US" sz="1100" baseline="0" dirty="0" smtClean="0">
                <a:latin typeface="Calibri" panose="020F0502020204030204" pitchFamily="34" charset="0"/>
              </a:rPr>
              <a:t> is</a:t>
            </a:r>
            <a:r>
              <a:rPr lang="en-US" sz="1100" dirty="0" smtClean="0">
                <a:latin typeface="Calibri" panose="020F0502020204030204" pitchFamily="34" charset="0"/>
              </a:rPr>
              <a:t> </a:t>
            </a:r>
            <a:r>
              <a:rPr lang="en-US" sz="1100" dirty="0">
                <a:latin typeface="Calibri" panose="020F0502020204030204" pitchFamily="34" charset="0"/>
              </a:rPr>
              <a:t>important to use positive language with patients to help combat common adoption stereotypes. </a:t>
            </a:r>
            <a:endParaRPr lang="en-US" sz="1100" dirty="0" smtClean="0">
              <a:latin typeface="Calibri" panose="020F0502020204030204" pitchFamily="34" charset="0"/>
            </a:endParaRPr>
          </a:p>
          <a:p>
            <a:pPr marL="171450" indent="-171450"/>
            <a:r>
              <a:rPr lang="en-US" sz="1100" dirty="0" smtClean="0">
                <a:latin typeface="Calibri" panose="020F0502020204030204" pitchFamily="34" charset="0"/>
              </a:rPr>
              <a:t>Using </a:t>
            </a:r>
            <a:r>
              <a:rPr lang="en-US" sz="1100" dirty="0">
                <a:latin typeface="Calibri" panose="020F0502020204030204" pitchFamily="34" charset="0"/>
              </a:rPr>
              <a:t>positive adoption language helps dispel myths and stigma once associated with adoption. It encourages people to view adoption as a positive option for those who cannot or are not ready to fully provide for a child. Its also respectful to the birth parents who make loving and courageous decisions to choose adoption.  </a:t>
            </a:r>
          </a:p>
          <a:p>
            <a:pPr>
              <a:buNone/>
            </a:pPr>
            <a:endParaRPr sz="1100" dirty="0">
              <a:latin typeface="Calibri" panose="020F0502020204030204" pitchFamily="34" charset="0"/>
            </a:endParaRPr>
          </a:p>
          <a:p>
            <a:pPr marL="171450" indent="-171450"/>
            <a:r>
              <a:rPr lang="en-US" sz="1100" dirty="0">
                <a:latin typeface="Calibri" panose="020F0502020204030204" pitchFamily="34" charset="0"/>
              </a:rPr>
              <a:t>Here are some examples of how we change negative adoption language to positive adoption </a:t>
            </a:r>
            <a:r>
              <a:rPr lang="en-US" sz="1100" dirty="0" smtClean="0">
                <a:latin typeface="Calibri" panose="020F0502020204030204" pitchFamily="34" charset="0"/>
              </a:rPr>
              <a:t>language:</a:t>
            </a:r>
            <a:endParaRPr sz="1100" dirty="0">
              <a:latin typeface="Calibri" panose="020F0502020204030204" pitchFamily="34" charset="0"/>
            </a:endParaRPr>
          </a:p>
          <a:p>
            <a:pPr marL="466618" indent="-304598">
              <a:buSzPct val="100000"/>
              <a:buAutoNum type="arabicPeriod"/>
            </a:pPr>
            <a:r>
              <a:rPr lang="en-US" sz="1100" dirty="0">
                <a:latin typeface="Calibri" panose="020F0502020204030204" pitchFamily="34" charset="0"/>
              </a:rPr>
              <a:t>Using the term “adopted child” often singles out a child who has become a part of a family.</a:t>
            </a:r>
          </a:p>
          <a:p>
            <a:pPr marL="466618" indent="-304598">
              <a:buSzPct val="100000"/>
              <a:buAutoNum type="arabicPeriod"/>
            </a:pPr>
            <a:r>
              <a:rPr lang="en-US" sz="1100" dirty="0">
                <a:latin typeface="Calibri" panose="020F0502020204030204" pitchFamily="34" charset="0"/>
              </a:rPr>
              <a:t>Making an adoption plan is empowering for the birth parent. It allows for choice, control and the opportunity to set limits and boundaries. Saying that a woman couldn’t “keep“ her child implies that the child is an object. </a:t>
            </a:r>
          </a:p>
          <a:p>
            <a:pPr marL="466618" indent="-304598">
              <a:buSzPct val="100000"/>
              <a:buAutoNum type="arabicPeriod"/>
            </a:pPr>
            <a:r>
              <a:rPr lang="en-US" sz="1100" dirty="0">
                <a:latin typeface="Calibri" panose="020F0502020204030204" pitchFamily="34" charset="0"/>
              </a:rPr>
              <a:t>Calling a child “unwanted” can do significant damage to their self esteem as well as the self esteem of the birth parent. When a child is adopted it does not mean they were not wanted, it simply means their birth parents could not adequately provide for them.</a:t>
            </a:r>
          </a:p>
          <a:p>
            <a:pPr>
              <a:buNone/>
            </a:pPr>
            <a:endParaRPr sz="1100" dirty="0"/>
          </a:p>
          <a:p>
            <a:pPr>
              <a:buNone/>
            </a:pPr>
            <a:endParaRPr sz="1100" dirty="0"/>
          </a:p>
        </p:txBody>
      </p:sp>
      <p:sp>
        <p:nvSpPr>
          <p:cNvPr id="80" name="Shape 8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171450" indent="-171450"/>
            <a:r>
              <a:rPr lang="en-US" sz="1100" dirty="0">
                <a:latin typeface="Calibri" panose="020F0502020204030204" pitchFamily="34" charset="0"/>
              </a:rPr>
              <a:t>When providing options counseling, several common questions are asked by patients who inquire about </a:t>
            </a:r>
            <a:r>
              <a:rPr lang="en-US" sz="1100" dirty="0" smtClean="0">
                <a:latin typeface="Calibri" panose="020F0502020204030204" pitchFamily="34" charset="0"/>
              </a:rPr>
              <a:t>adoption.</a:t>
            </a:r>
            <a:endParaRPr lang="en-US" sz="1100" dirty="0">
              <a:latin typeface="Calibri" panose="020F0502020204030204" pitchFamily="34" charset="0"/>
            </a:endParaRPr>
          </a:p>
          <a:p>
            <a:pPr>
              <a:buNone/>
            </a:pPr>
            <a:endParaRPr sz="1100" dirty="0">
              <a:latin typeface="Calibri" panose="020F0502020204030204" pitchFamily="34" charset="0"/>
            </a:endParaRPr>
          </a:p>
          <a:p>
            <a:pPr>
              <a:buNone/>
            </a:pPr>
            <a:r>
              <a:rPr lang="en-US" sz="1100" dirty="0">
                <a:latin typeface="Calibri" panose="020F0502020204030204" pitchFamily="34" charset="0"/>
              </a:rPr>
              <a:t>The first is, “When do I have to make my decision?”</a:t>
            </a:r>
          </a:p>
          <a:p>
            <a:pPr marL="466618" indent="-304598">
              <a:buSzPct val="100000"/>
            </a:pPr>
            <a:r>
              <a:rPr lang="en-US" sz="1100" dirty="0">
                <a:latin typeface="Calibri" panose="020F0502020204030204" pitchFamily="34" charset="0"/>
              </a:rPr>
              <a:t>Most states require that the final decision to place a child for adoption be made after the baby is born. </a:t>
            </a:r>
            <a:endParaRPr lang="en-US" sz="1100" dirty="0" smtClean="0">
              <a:latin typeface="Calibri" panose="020F0502020204030204" pitchFamily="34" charset="0"/>
            </a:endParaRPr>
          </a:p>
          <a:p>
            <a:pPr marL="466618" indent="-304598">
              <a:buSzPct val="100000"/>
            </a:pPr>
            <a:r>
              <a:rPr lang="en-US" sz="1100" dirty="0" smtClean="0">
                <a:latin typeface="Calibri" panose="020F0502020204030204" pitchFamily="34" charset="0"/>
              </a:rPr>
              <a:t>This </a:t>
            </a:r>
            <a:r>
              <a:rPr lang="en-US" sz="1100" dirty="0">
                <a:latin typeface="Calibri" panose="020F0502020204030204" pitchFamily="34" charset="0"/>
              </a:rPr>
              <a:t>decision may also be impacted by the gestation of the pregnancy if the patient is considering abortion as an alternative.</a:t>
            </a:r>
          </a:p>
          <a:p>
            <a:pPr>
              <a:buNone/>
            </a:pPr>
            <a:r>
              <a:rPr lang="en-US" sz="1100" dirty="0">
                <a:latin typeface="Calibri" panose="020F0502020204030204" pitchFamily="34" charset="0"/>
              </a:rPr>
              <a:t>Birth parents also often ask, “If I choose adoption, will I know what happens to my child?”</a:t>
            </a:r>
          </a:p>
          <a:p>
            <a:pPr marL="466618" indent="-304598">
              <a:buSzPct val="100000"/>
            </a:pPr>
            <a:r>
              <a:rPr lang="en-US" sz="1100" dirty="0">
                <a:latin typeface="Calibri" panose="020F0502020204030204" pitchFamily="34" charset="0"/>
              </a:rPr>
              <a:t>Making an adoption plan does not necessarily mean that the patient won’t have any future contact with their child. In the past adoptions were surrounded by secrecy</a:t>
            </a:r>
            <a:r>
              <a:rPr lang="en-US" sz="1100" dirty="0" smtClean="0">
                <a:latin typeface="Calibri" panose="020F0502020204030204" pitchFamily="34" charset="0"/>
              </a:rPr>
              <a:t>.</a:t>
            </a:r>
          </a:p>
          <a:p>
            <a:pPr marL="466618" indent="-304598">
              <a:buSzPct val="100000"/>
            </a:pPr>
            <a:r>
              <a:rPr lang="en-US" sz="1100" dirty="0" smtClean="0">
                <a:latin typeface="Calibri" panose="020F0502020204030204" pitchFamily="34" charset="0"/>
              </a:rPr>
              <a:t>There </a:t>
            </a:r>
            <a:r>
              <a:rPr lang="en-US" sz="1100" dirty="0">
                <a:latin typeface="Calibri" panose="020F0502020204030204" pitchFamily="34" charset="0"/>
              </a:rPr>
              <a:t>are several types of adoptions and today, most infant adoptions have some degree of openness. </a:t>
            </a:r>
            <a:endParaRPr lang="en-US" sz="1100" u="sng" dirty="0">
              <a:latin typeface="Calibri" panose="020F0502020204030204" pitchFamily="34" charset="0"/>
            </a:endParaRPr>
          </a:p>
          <a:p>
            <a:pPr>
              <a:buNone/>
            </a:pPr>
            <a:r>
              <a:rPr lang="en-US" sz="1100" dirty="0">
                <a:latin typeface="Calibri" panose="020F0502020204030204" pitchFamily="34" charset="0"/>
              </a:rPr>
              <a:t>Some birth parents may be daunted by the legal process at hand and could ask if they need a lawyer.</a:t>
            </a:r>
          </a:p>
          <a:p>
            <a:pPr marL="466618" indent="-304598">
              <a:buSzPct val="100000"/>
            </a:pPr>
            <a:r>
              <a:rPr lang="en-US" sz="1100" dirty="0">
                <a:latin typeface="Calibri" panose="020F0502020204030204" pitchFamily="34" charset="0"/>
              </a:rPr>
              <a:t>Adoption laws and processes vary by state. It’s best to refer patients to adoption resources and/or services to find information that is specific to your location. </a:t>
            </a:r>
          </a:p>
          <a:p>
            <a:pPr>
              <a:buNone/>
            </a:pPr>
            <a:r>
              <a:rPr lang="en-US" sz="1100" dirty="0">
                <a:latin typeface="Calibri" panose="020F0502020204030204" pitchFamily="34" charset="0"/>
              </a:rPr>
              <a:t>Finally, family planning patients who receive a positive pregnancy test result and would like to consider adoption will likely ask about what they should do next.</a:t>
            </a:r>
          </a:p>
          <a:p>
            <a:pPr marL="466618" indent="-304598">
              <a:buSzPct val="100000"/>
            </a:pPr>
            <a:r>
              <a:rPr lang="en-US" sz="1100" dirty="0">
                <a:latin typeface="Calibri" panose="020F0502020204030204" pitchFamily="34" charset="0"/>
              </a:rPr>
              <a:t>First and foremost, providers should encourage their patients to identify your sources of support (family members, birth father) and have a conversation with them. </a:t>
            </a:r>
            <a:endParaRPr lang="en-US" sz="1100" dirty="0" smtClean="0">
              <a:latin typeface="Calibri" panose="020F0502020204030204" pitchFamily="34" charset="0"/>
            </a:endParaRPr>
          </a:p>
          <a:p>
            <a:pPr marL="466618" indent="-304598">
              <a:buSzPct val="100000"/>
            </a:pPr>
            <a:r>
              <a:rPr lang="en-US" sz="1100" dirty="0" smtClean="0">
                <a:latin typeface="Calibri" panose="020F0502020204030204" pitchFamily="34" charset="0"/>
              </a:rPr>
              <a:t>Seeking </a:t>
            </a:r>
            <a:r>
              <a:rPr lang="en-US" sz="1100" dirty="0">
                <a:latin typeface="Calibri" panose="020F0502020204030204" pitchFamily="34" charset="0"/>
              </a:rPr>
              <a:t>out an adoption specialist in the area is a good next step to explore a plan</a:t>
            </a:r>
            <a:r>
              <a:rPr lang="en-US" sz="1100" dirty="0"/>
              <a:t>.</a:t>
            </a:r>
          </a:p>
        </p:txBody>
      </p:sp>
      <p:sp>
        <p:nvSpPr>
          <p:cNvPr id="87" name="Shape 8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2310" y="4421823"/>
            <a:ext cx="5618480" cy="4189095"/>
          </a:xfrm>
          <a:prstGeom prst="rect">
            <a:avLst/>
          </a:prstGeom>
        </p:spPr>
        <p:txBody>
          <a:bodyPr wrap="square" lIns="93308" tIns="93308" rIns="93308" bIns="93308" anchor="t" anchorCtr="0">
            <a:noAutofit/>
          </a:bodyPr>
          <a:lstStyle/>
          <a:p>
            <a:pPr marL="333470" indent="-171450">
              <a:buSzPct val="100000"/>
            </a:pPr>
            <a:r>
              <a:rPr lang="en-US" sz="1100" dirty="0" smtClean="0">
                <a:latin typeface="Calibri" panose="020F0502020204030204" pitchFamily="34" charset="0"/>
              </a:rPr>
              <a:t>Referrals </a:t>
            </a:r>
            <a:r>
              <a:rPr lang="en-US" sz="1100" dirty="0">
                <a:latin typeface="Calibri" panose="020F0502020204030204" pitchFamily="34" charset="0"/>
              </a:rPr>
              <a:t>change quickly. </a:t>
            </a:r>
            <a:r>
              <a:rPr lang="en-US" sz="1100" dirty="0" smtClean="0">
                <a:latin typeface="Calibri" panose="020F0502020204030204" pitchFamily="34" charset="0"/>
              </a:rPr>
              <a:t>It is </a:t>
            </a:r>
            <a:r>
              <a:rPr lang="en-US" sz="1100" dirty="0">
                <a:latin typeface="Calibri" panose="020F0502020204030204" pitchFamily="34" charset="0"/>
              </a:rPr>
              <a:t>important to have current information of agencies in your area that provide adoption services. </a:t>
            </a:r>
            <a:endParaRPr lang="en-US" sz="1100" dirty="0" smtClean="0">
              <a:latin typeface="Calibri" panose="020F0502020204030204" pitchFamily="34" charset="0"/>
            </a:endParaRPr>
          </a:p>
          <a:p>
            <a:pPr marL="333470" indent="-171450">
              <a:buSzPct val="100000"/>
            </a:pPr>
            <a:r>
              <a:rPr lang="en-US" sz="1100" dirty="0" smtClean="0">
                <a:latin typeface="Calibri" panose="020F0502020204030204" pitchFamily="34" charset="0"/>
              </a:rPr>
              <a:t>Printed materials </a:t>
            </a:r>
            <a:r>
              <a:rPr lang="en-US" sz="1100" dirty="0">
                <a:latin typeface="Calibri" panose="020F0502020204030204" pitchFamily="34" charset="0"/>
              </a:rPr>
              <a:t>and handouts are important for a client who is considering adoption. Have these resources readily available for them and their support network. </a:t>
            </a:r>
            <a:endParaRPr lang="en-US" sz="1100" dirty="0" smtClean="0">
              <a:latin typeface="Calibri" panose="020F0502020204030204" pitchFamily="34" charset="0"/>
            </a:endParaRPr>
          </a:p>
          <a:p>
            <a:pPr marL="333470" indent="-171450">
              <a:buSzPct val="100000"/>
            </a:pPr>
            <a:r>
              <a:rPr lang="en-US" sz="1100" dirty="0" smtClean="0">
                <a:latin typeface="Calibri" panose="020F0502020204030204" pitchFamily="34" charset="0"/>
              </a:rPr>
              <a:t>Know </a:t>
            </a:r>
            <a:r>
              <a:rPr lang="en-US" sz="1100" dirty="0">
                <a:latin typeface="Calibri" panose="020F0502020204030204" pitchFamily="34" charset="0"/>
              </a:rPr>
              <a:t>your own local resources, having a personal name and contact information for your client is helpful. </a:t>
            </a:r>
            <a:endParaRPr lang="en-US" sz="1100" dirty="0" smtClean="0">
              <a:latin typeface="Calibri" panose="020F0502020204030204" pitchFamily="34" charset="0"/>
            </a:endParaRPr>
          </a:p>
          <a:p>
            <a:pPr marL="333470" indent="-171450">
              <a:buSzPct val="100000"/>
            </a:pPr>
            <a:r>
              <a:rPr lang="en-US" sz="1100" dirty="0" smtClean="0">
                <a:latin typeface="Calibri" panose="020F0502020204030204" pitchFamily="34" charset="0"/>
              </a:rPr>
              <a:t>Recognize </a:t>
            </a:r>
            <a:r>
              <a:rPr lang="en-US" sz="1100" dirty="0">
                <a:latin typeface="Calibri" panose="020F0502020204030204" pitchFamily="34" charset="0"/>
              </a:rPr>
              <a:t>that some adoption providers are faith based, and some are specialized by type of adoption since the adoption process can vary by </a:t>
            </a:r>
            <a:r>
              <a:rPr lang="en-US" sz="1100" dirty="0" smtClean="0">
                <a:latin typeface="Calibri" panose="020F0502020204030204" pitchFamily="34" charset="0"/>
              </a:rPr>
              <a:t>type,</a:t>
            </a:r>
            <a:r>
              <a:rPr lang="en-US" sz="1100" baseline="0" dirty="0" smtClean="0">
                <a:latin typeface="Calibri" panose="020F0502020204030204" pitchFamily="34" charset="0"/>
              </a:rPr>
              <a:t> f</a:t>
            </a:r>
            <a:r>
              <a:rPr lang="en-US" sz="1100" dirty="0" smtClean="0">
                <a:latin typeface="Calibri" panose="020F0502020204030204" pitchFamily="34" charset="0"/>
              </a:rPr>
              <a:t>or </a:t>
            </a:r>
            <a:r>
              <a:rPr lang="en-US" sz="1100" dirty="0">
                <a:latin typeface="Calibri" panose="020F0502020204030204" pitchFamily="34" charset="0"/>
              </a:rPr>
              <a:t>example, with regard to court ordered obligations, mandatory counseling, and pre and post placement visits. </a:t>
            </a:r>
            <a:endParaRPr lang="en-US" sz="1100" dirty="0" smtClean="0">
              <a:latin typeface="Calibri" panose="020F0502020204030204" pitchFamily="34" charset="0"/>
            </a:endParaRPr>
          </a:p>
          <a:p>
            <a:pPr marL="333470" indent="-171450">
              <a:buSzPct val="100000"/>
            </a:pPr>
            <a:r>
              <a:rPr lang="en-US" sz="1100" dirty="0" smtClean="0">
                <a:latin typeface="Calibri" panose="020F0502020204030204" pitchFamily="34" charset="0"/>
              </a:rPr>
              <a:t>It</a:t>
            </a:r>
            <a:r>
              <a:rPr lang="en-US" sz="1100" baseline="0" dirty="0" smtClean="0">
                <a:latin typeface="Calibri" panose="020F0502020204030204" pitchFamily="34" charset="0"/>
              </a:rPr>
              <a:t> i</a:t>
            </a:r>
            <a:r>
              <a:rPr lang="en-US" sz="1100" dirty="0" smtClean="0">
                <a:latin typeface="Calibri" panose="020F0502020204030204" pitchFamily="34" charset="0"/>
              </a:rPr>
              <a:t>s </a:t>
            </a:r>
            <a:r>
              <a:rPr lang="en-US" sz="1100" dirty="0">
                <a:latin typeface="Calibri" panose="020F0502020204030204" pitchFamily="34" charset="0"/>
              </a:rPr>
              <a:t>important to be aware of the types of adoptions that your referral agencies support in order to provide your clients with what they need – either specific or general services.  </a:t>
            </a:r>
          </a:p>
          <a:p>
            <a:pPr>
              <a:buNone/>
            </a:pPr>
            <a:endParaRPr lang="en-US" sz="1100" dirty="0">
              <a:latin typeface="Calibri" panose="020F0502020204030204" pitchFamily="34" charset="0"/>
            </a:endParaRPr>
          </a:p>
          <a:p>
            <a:pPr marL="171450" indent="-171450"/>
            <a:r>
              <a:rPr lang="en-US" sz="1100" dirty="0" smtClean="0">
                <a:latin typeface="Calibri" panose="020F0502020204030204" pitchFamily="34" charset="0"/>
              </a:rPr>
              <a:t>The National Foster Care</a:t>
            </a:r>
            <a:r>
              <a:rPr lang="en-US" sz="1100" baseline="0" dirty="0" smtClean="0">
                <a:latin typeface="Calibri" panose="020F0502020204030204" pitchFamily="34" charset="0"/>
              </a:rPr>
              <a:t> and Adoption Directory Search </a:t>
            </a:r>
            <a:r>
              <a:rPr lang="en-US" sz="1100" dirty="0" smtClean="0">
                <a:latin typeface="Calibri" panose="020F0502020204030204" pitchFamily="34" charset="0"/>
              </a:rPr>
              <a:t>can </a:t>
            </a:r>
            <a:r>
              <a:rPr lang="en-US" sz="1100" dirty="0">
                <a:latin typeface="Calibri" panose="020F0502020204030204" pitchFamily="34" charset="0"/>
              </a:rPr>
              <a:t>be very helpful in finding resources in your state, including licensed adoption agencies and adoption support groups.</a:t>
            </a:r>
          </a:p>
        </p:txBody>
      </p:sp>
      <p:sp>
        <p:nvSpPr>
          <p:cNvPr id="93" name="Shape 9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35000"/>
              <a:buNone/>
              <a:defRPr sz="4000" b="1" i="0" u="none" strike="noStrike" cap="none">
                <a:solidFill>
                  <a:srgbClr val="92278F"/>
                </a:solidFill>
                <a:latin typeface="Calibri"/>
                <a:ea typeface="Calibri"/>
                <a:cs typeface="Calibri"/>
                <a:sym typeface="Calibri"/>
              </a:defRPr>
            </a:lvl1pPr>
            <a:lvl2pPr marL="0" marR="0" lvl="1"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2pPr>
            <a:lvl3pPr marL="0" marR="0" lvl="2"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3pPr>
            <a:lvl4pPr marL="0" marR="0" lvl="3"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4pPr>
            <a:lvl5pPr marL="0" marR="0" lvl="4"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5pPr>
            <a:lvl6pPr marL="457200" marR="0" lvl="5"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6pPr>
            <a:lvl7pPr marL="914400" marR="0" lvl="6"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7pPr>
            <a:lvl8pPr marL="1371600" marR="0" lvl="7"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8pPr>
            <a:lvl9pPr marL="1828800" marR="0" lvl="8"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9pPr>
          </a:lstStyle>
          <a:p>
            <a:endParaRPr/>
          </a:p>
        </p:txBody>
      </p:sp>
      <p:sp>
        <p:nvSpPr>
          <p:cNvPr id="19" name="Shape 19"/>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dk2"/>
              </a:buClr>
              <a:buSzPct val="100000"/>
              <a:buFont typeface="Arial"/>
              <a:buNone/>
              <a:defRPr sz="3200" b="0" i="0" u="none" strike="noStrike" cap="none">
                <a:solidFill>
                  <a:schemeClr val="dk2"/>
                </a:solidFill>
                <a:latin typeface="Calibri"/>
                <a:ea typeface="Calibri"/>
                <a:cs typeface="Calibri"/>
                <a:sym typeface="Calibri"/>
              </a:defRPr>
            </a:lvl1pPr>
            <a:lvl2pPr marL="457200" marR="0" lvl="1" indent="0" algn="ctr" rtl="0">
              <a:spcBef>
                <a:spcPts val="560"/>
              </a:spcBef>
              <a:spcAft>
                <a:spcPts val="0"/>
              </a:spcAft>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ct val="116666"/>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8"/>
            <a:ext cx="49530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5000"/>
              <a:buNone/>
              <a:defRPr sz="4000" b="1" i="0" u="none" strike="noStrike" cap="none">
                <a:solidFill>
                  <a:schemeClr val="accent4"/>
                </a:solidFill>
                <a:latin typeface="Calibri"/>
                <a:ea typeface="Calibri"/>
                <a:cs typeface="Calibri"/>
                <a:sym typeface="Calibri"/>
              </a:defRPr>
            </a:lvl1pPr>
            <a:lvl2pPr marL="0" marR="0" lvl="1"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2pPr>
            <a:lvl3pPr marL="0" marR="0" lvl="2"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3pPr>
            <a:lvl4pPr marL="0" marR="0" lvl="3"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4pPr>
            <a:lvl5pPr marL="0" marR="0" lvl="4"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5pPr>
            <a:lvl6pPr marL="457200" marR="0" lvl="5"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6pPr>
            <a:lvl7pPr marL="914400" marR="0" lvl="6"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7pPr>
            <a:lvl8pPr marL="1371600" marR="0" lvl="7"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8pPr>
            <a:lvl9pPr marL="1828800" marR="0" lvl="8"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9pPr>
          </a:lstStyle>
          <a:p>
            <a:endParaRPr/>
          </a:p>
        </p:txBody>
      </p:sp>
      <p:sp>
        <p:nvSpPr>
          <p:cNvPr id="31" name="Shape 31"/>
          <p:cNvSpPr txBox="1">
            <a:spLocks noGrp="1"/>
          </p:cNvSpPr>
          <p:nvPr>
            <p:ph type="body" idx="1"/>
          </p:nvPr>
        </p:nvSpPr>
        <p:spPr>
          <a:xfrm>
            <a:off x="457200" y="1600200"/>
            <a:ext cx="8229600" cy="452596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spcAft>
                <a:spcPts val="0"/>
              </a:spcAft>
              <a:buClr>
                <a:schemeClr val="accent3"/>
              </a:buClr>
              <a:buSzPct val="100000"/>
              <a:buFont typeface="Arial"/>
              <a:buChar char="–"/>
              <a:defRPr sz="2800" b="0" i="0" u="none" strike="noStrike" cap="none">
                <a:solidFill>
                  <a:schemeClr val="accent3"/>
                </a:solidFill>
                <a:latin typeface="Calibri"/>
                <a:ea typeface="Calibri"/>
                <a:cs typeface="Calibri"/>
                <a:sym typeface="Calibri"/>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spcAft>
                <a:spcPts val="0"/>
              </a:spcAft>
              <a:buClr>
                <a:schemeClr val="accent1"/>
              </a:buClr>
              <a:buSzPct val="100000"/>
              <a:buFont typeface="Arial"/>
              <a:buChar char="–"/>
              <a:defRPr sz="2000" b="0" i="0" u="none" strike="noStrike" cap="none">
                <a:solidFill>
                  <a:schemeClr val="accent1"/>
                </a:solidFill>
                <a:latin typeface="Calibri"/>
                <a:ea typeface="Calibri"/>
                <a:cs typeface="Calibri"/>
                <a:sym typeface="Calibri"/>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4572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C:\Users\cbateman\AppData\Local\Temp\wz0371\Final Logo\circle only\fpntc_circle_only_color.png"/>
          <p:cNvPicPr preferRelativeResize="0"/>
          <p:nvPr/>
        </p:nvPicPr>
        <p:blipFill rotWithShape="1">
          <a:blip r:embed="rId3">
            <a:alphaModFix/>
          </a:blip>
          <a:srcRect r="13619" b="49169"/>
          <a:stretch/>
        </p:blipFill>
        <p:spPr>
          <a:xfrm>
            <a:off x="5257800" y="4572000"/>
            <a:ext cx="3854463" cy="2267331"/>
          </a:xfrm>
          <a:prstGeom prst="rect">
            <a:avLst/>
          </a:prstGeom>
          <a:noFill/>
          <a:ln>
            <a:noFill/>
          </a:ln>
        </p:spPr>
      </p:pic>
      <p:pic>
        <p:nvPicPr>
          <p:cNvPr id="11" name="Shape 11"/>
          <p:cNvPicPr preferRelativeResize="0"/>
          <p:nvPr/>
        </p:nvPicPr>
        <p:blipFill rotWithShape="1">
          <a:blip r:embed="rId4">
            <a:alphaModFix/>
          </a:blip>
          <a:srcRect/>
          <a:stretch/>
        </p:blipFill>
        <p:spPr>
          <a:xfrm>
            <a:off x="2514600" y="487362"/>
            <a:ext cx="4081024" cy="1198592"/>
          </a:xfrm>
          <a:prstGeom prst="rect">
            <a:avLst/>
          </a:prstGeom>
          <a:noFill/>
          <a:ln>
            <a:noFill/>
          </a:ln>
        </p:spPr>
      </p:pic>
      <p:sp>
        <p:nvSpPr>
          <p:cNvPr id="12" name="Shape 12"/>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1pPr>
            <a:lvl2pPr marL="0" marR="0" lvl="1"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2pPr>
            <a:lvl3pPr marL="0" marR="0" lvl="2"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3pPr>
            <a:lvl4pPr marL="0" marR="0" lvl="3"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4pPr>
            <a:lvl5pPr marL="0" marR="0" lvl="4"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5pPr>
            <a:lvl6pPr marL="457200" marR="0" lvl="5"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6pPr>
            <a:lvl7pPr marL="914400" marR="0" lvl="6"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7pPr>
            <a:lvl8pPr marL="1371600" marR="0" lvl="7"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8pPr>
            <a:lvl9pPr marL="1828800" marR="0" lvl="8"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9pPr>
          </a:lstStyle>
          <a:p>
            <a:endParaRPr/>
          </a:p>
        </p:txBody>
      </p:sp>
      <p:sp>
        <p:nvSpPr>
          <p:cNvPr id="13" name="Shape 13"/>
          <p:cNvSpPr txBox="1">
            <a:spLocks noGrp="1"/>
          </p:cNvSpPr>
          <p:nvPr>
            <p:ph type="body" idx="1"/>
          </p:nvPr>
        </p:nvSpPr>
        <p:spPr>
          <a:xfrm>
            <a:off x="457200" y="1600200"/>
            <a:ext cx="8229600" cy="452596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spcAft>
                <a:spcPts val="0"/>
              </a:spcAft>
              <a:buClr>
                <a:srgbClr val="8DC63F"/>
              </a:buClr>
              <a:buSzPct val="100000"/>
              <a:buFont typeface="Arial"/>
              <a:buChar char="–"/>
              <a:defRPr sz="2800" b="0" i="0" u="none" strike="noStrike" cap="none">
                <a:solidFill>
                  <a:srgbClr val="8DC63F"/>
                </a:solidFill>
                <a:latin typeface="Calibri"/>
                <a:ea typeface="Calibri"/>
                <a:cs typeface="Calibri"/>
                <a:sym typeface="Calibri"/>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spcAft>
                <a:spcPts val="0"/>
              </a:spcAft>
              <a:buClr>
                <a:schemeClr val="accent1"/>
              </a:buClr>
              <a:buSzPct val="100000"/>
              <a:buFont typeface="Arial"/>
              <a:buChar char="–"/>
              <a:defRPr sz="2000" b="0" i="0" u="none" strike="noStrike" cap="none">
                <a:solidFill>
                  <a:schemeClr val="accent1"/>
                </a:solidFill>
                <a:latin typeface="Calibri"/>
                <a:ea typeface="Calibri"/>
                <a:cs typeface="Calibri"/>
                <a:sym typeface="Calibri"/>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ct val="116666"/>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Shape 24" descr="C:\Users\cbateman\AppData\Local\Temp\wz0371\Final Logo\circle only\fpntc_circle_only_color.png"/>
          <p:cNvPicPr preferRelativeResize="0"/>
          <p:nvPr/>
        </p:nvPicPr>
        <p:blipFill rotWithShape="1">
          <a:blip r:embed="rId3">
            <a:alphaModFix/>
          </a:blip>
          <a:srcRect t="64706" r="15715"/>
          <a:stretch/>
        </p:blipFill>
        <p:spPr>
          <a:xfrm>
            <a:off x="5867400" y="0"/>
            <a:ext cx="3249841" cy="1360399"/>
          </a:xfrm>
          <a:prstGeom prst="rect">
            <a:avLst/>
          </a:prstGeom>
          <a:noFill/>
          <a:ln>
            <a:noFill/>
          </a:ln>
        </p:spPr>
      </p:pic>
      <p:pic>
        <p:nvPicPr>
          <p:cNvPr id="25" name="Shape 25"/>
          <p:cNvPicPr preferRelativeResize="0"/>
          <p:nvPr/>
        </p:nvPicPr>
        <p:blipFill rotWithShape="1">
          <a:blip r:embed="rId4">
            <a:alphaModFix/>
          </a:blip>
          <a:srcRect/>
          <a:stretch/>
        </p:blipFill>
        <p:spPr>
          <a:xfrm>
            <a:off x="7086600" y="6335712"/>
            <a:ext cx="1519453" cy="445890"/>
          </a:xfrm>
          <a:prstGeom prst="rect">
            <a:avLst/>
          </a:prstGeom>
          <a:noFill/>
          <a:ln>
            <a:noFill/>
          </a:ln>
        </p:spPr>
      </p:pic>
      <p:sp>
        <p:nvSpPr>
          <p:cNvPr id="26" name="Shape 2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1pPr>
            <a:lvl2pPr marL="0" marR="0" lvl="1"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2pPr>
            <a:lvl3pPr marL="0" marR="0" lvl="2"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3pPr>
            <a:lvl4pPr marL="0" marR="0" lvl="3"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4pPr>
            <a:lvl5pPr marL="0" marR="0" lvl="4" indent="0" algn="l" rtl="0">
              <a:spcBef>
                <a:spcPts val="0"/>
              </a:spcBef>
              <a:spcAft>
                <a:spcPts val="0"/>
              </a:spcAft>
              <a:buSzPct val="35000"/>
              <a:buNone/>
              <a:defRPr sz="4000" b="1" i="0" u="none" strike="noStrike" cap="none">
                <a:solidFill>
                  <a:srgbClr val="92278F"/>
                </a:solidFill>
                <a:latin typeface="Calibri"/>
                <a:ea typeface="Calibri"/>
                <a:cs typeface="Calibri"/>
                <a:sym typeface="Calibri"/>
              </a:defRPr>
            </a:lvl5pPr>
            <a:lvl6pPr marL="457200" marR="0" lvl="5"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6pPr>
            <a:lvl7pPr marL="914400" marR="0" lvl="6"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7pPr>
            <a:lvl8pPr marL="1371600" marR="0" lvl="7"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8pPr>
            <a:lvl9pPr marL="1828800" marR="0" lvl="8" indent="0" algn="l" rtl="0">
              <a:spcBef>
                <a:spcPts val="0"/>
              </a:spcBef>
              <a:spcAft>
                <a:spcPts val="0"/>
              </a:spcAft>
              <a:buSzPct val="35000"/>
              <a:buNone/>
              <a:defRPr sz="4000" b="1" i="0" u="none" strike="noStrike" cap="none">
                <a:solidFill>
                  <a:srgbClr val="92278F"/>
                </a:solidFill>
                <a:latin typeface="Montserrat"/>
                <a:ea typeface="Montserrat"/>
                <a:cs typeface="Montserrat"/>
                <a:sym typeface="Montserrat"/>
              </a:defRPr>
            </a:lvl9pPr>
          </a:lstStyle>
          <a:p>
            <a:endParaRPr dirty="0"/>
          </a:p>
        </p:txBody>
      </p:sp>
      <p:sp>
        <p:nvSpPr>
          <p:cNvPr id="27" name="Shape 27"/>
          <p:cNvSpPr txBox="1">
            <a:spLocks noGrp="1"/>
          </p:cNvSpPr>
          <p:nvPr>
            <p:ph type="body" idx="1"/>
          </p:nvPr>
        </p:nvSpPr>
        <p:spPr>
          <a:xfrm>
            <a:off x="457200" y="1600200"/>
            <a:ext cx="8229600" cy="452596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spcAft>
                <a:spcPts val="0"/>
              </a:spcAft>
              <a:buClr>
                <a:srgbClr val="8DC63F"/>
              </a:buClr>
              <a:buSzPct val="100000"/>
              <a:buFont typeface="Arial"/>
              <a:buChar char="–"/>
              <a:defRPr sz="2800" b="0" i="0" u="none" strike="noStrike" cap="none">
                <a:solidFill>
                  <a:srgbClr val="8DC63F"/>
                </a:solidFill>
                <a:latin typeface="Calibri"/>
                <a:ea typeface="Calibri"/>
                <a:cs typeface="Calibri"/>
                <a:sym typeface="Calibri"/>
              </a:defRPr>
            </a:lvl2pPr>
            <a:lvl3pPr marL="1143000" marR="0" lvl="2" indent="-76200" algn="l" rtl="0">
              <a:spcBef>
                <a:spcPts val="480"/>
              </a:spcBef>
              <a:spcAft>
                <a:spcPts val="0"/>
              </a:spcAft>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spcAft>
                <a:spcPts val="0"/>
              </a:spcAft>
              <a:buClr>
                <a:schemeClr val="accent1"/>
              </a:buClr>
              <a:buSzPct val="100000"/>
              <a:buFont typeface="Arial"/>
              <a:buChar char="–"/>
              <a:defRPr sz="2000" b="0" i="0" u="none" strike="noStrike" cap="none">
                <a:solidFill>
                  <a:schemeClr val="accent1"/>
                </a:solidFill>
                <a:latin typeface="Calibri"/>
                <a:ea typeface="Calibri"/>
                <a:cs typeface="Calibri"/>
                <a:sym typeface="Calibri"/>
              </a:defRPr>
            </a:lvl4pPr>
            <a:lvl5pPr marL="2057400" marR="0" lvl="4" indent="-101600" algn="l" rtl="0">
              <a:spcBef>
                <a:spcPts val="400"/>
              </a:spcBef>
              <a:spcAft>
                <a:spcPts val="0"/>
              </a:spcAft>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8" name="Shape 28"/>
          <p:cNvSpPr txBox="1">
            <a:spLocks noGrp="1"/>
          </p:cNvSpPr>
          <p:nvPr>
            <p:ph type="sldNum" idx="12"/>
          </p:nvPr>
        </p:nvSpPr>
        <p:spPr>
          <a:xfrm>
            <a:off x="8610600" y="6356350"/>
            <a:ext cx="4572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Light" panose="020F0302020204030204" pitchFamily="34" charset="0"/>
          <a:ea typeface="Calibri Light" panose="020F030202020403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Light" panose="020F0302020204030204" pitchFamily="34" charset="0"/>
          <a:ea typeface="Calibri Light" panose="020F030202020403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fpntc.org/resources/title-x-orientation-program-requirements-title-x-funded-family-planning-projects" TargetMode="External"/><Relationship Id="rId3" Type="http://schemas.openxmlformats.org/officeDocument/2006/relationships/hyperlink" Target="https://www.childwelfare.gov/topics/adoption/" TargetMode="External"/><Relationship Id="rId7" Type="http://schemas.openxmlformats.org/officeDocument/2006/relationships/hyperlink" Target="https://www.fpntc.org/resources/putting-qfp-practice-series-pregnancy-testing-and-counseling-elearn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fpntc.org/resources/exploring-all-options-pregnancy-counseling-without-bias-video" TargetMode="External"/><Relationship Id="rId5" Type="http://schemas.openxmlformats.org/officeDocument/2006/relationships/hyperlink" Target="https://adopt-connect.com/" TargetMode="External"/><Relationship Id="rId4" Type="http://schemas.openxmlformats.org/officeDocument/2006/relationships/hyperlink" Target="http://www.adoptioncouncil.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doptioncouncil.org/blo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doptioncouncil.org/publications/2017/02/adoption-by-the-numb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adoptionswithlove.org/uncategorized/adoption-languag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childwelfare.gov/nfca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685800" y="2130425"/>
            <a:ext cx="7772400" cy="1470025"/>
          </a:xfrm>
          <a:prstGeom prst="rect">
            <a:avLst/>
          </a:prstGeom>
          <a:noFill/>
          <a:ln>
            <a:noFill/>
          </a:ln>
        </p:spPr>
        <p:txBody>
          <a:bodyPr wrap="square" lIns="91425" tIns="45700" rIns="91425" bIns="45700" anchor="ctr" anchorCtr="0">
            <a:noAutofit/>
          </a:bodyPr>
          <a:lstStyle/>
          <a:p>
            <a:pPr marL="0" marR="0" lvl="0" indent="-254000" algn="ctr"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Adoption as an Option in </a:t>
            </a:r>
            <a:r>
              <a:rPr lang="en-US" sz="4000" b="1" i="0" u="none" strike="noStrike" cap="none" dirty="0" smtClean="0">
                <a:solidFill>
                  <a:srgbClr val="92278F"/>
                </a:solidFill>
                <a:latin typeface="Calibri Light" panose="020F0302020204030204" pitchFamily="34" charset="0"/>
                <a:sym typeface="Calibri"/>
              </a:rPr>
              <a:t/>
            </a:r>
            <a:br>
              <a:rPr lang="en-US" sz="4000" b="1" i="0" u="none" strike="noStrike" cap="none" dirty="0" smtClean="0">
                <a:solidFill>
                  <a:srgbClr val="92278F"/>
                </a:solidFill>
                <a:latin typeface="Calibri Light" panose="020F0302020204030204" pitchFamily="34" charset="0"/>
                <a:sym typeface="Calibri"/>
              </a:rPr>
            </a:br>
            <a:r>
              <a:rPr lang="en-US" sz="4000" b="1" i="0" u="none" strike="noStrike" cap="none" dirty="0" smtClean="0">
                <a:solidFill>
                  <a:srgbClr val="92278F"/>
                </a:solidFill>
                <a:latin typeface="Calibri Light" panose="020F0302020204030204" pitchFamily="34" charset="0"/>
                <a:sym typeface="Calibri"/>
              </a:rPr>
              <a:t>Family </a:t>
            </a:r>
            <a:r>
              <a:rPr lang="en-US" sz="4000" b="1" i="0" u="none" strike="noStrike" cap="none" dirty="0">
                <a:solidFill>
                  <a:srgbClr val="92278F"/>
                </a:solidFill>
                <a:latin typeface="Calibri Light" panose="020F0302020204030204" pitchFamily="34" charset="0"/>
                <a:sym typeface="Calibri"/>
              </a:rPr>
              <a:t>Planning </a:t>
            </a:r>
            <a:r>
              <a:rPr lang="en-US" sz="4000" b="1" i="0" u="none" strike="noStrike" cap="none" dirty="0" smtClean="0">
                <a:solidFill>
                  <a:srgbClr val="92278F"/>
                </a:solidFill>
                <a:latin typeface="Calibri Light" panose="020F0302020204030204" pitchFamily="34" charset="0"/>
                <a:sym typeface="Calibri"/>
              </a:rPr>
              <a:t>Settings</a:t>
            </a:r>
            <a:endParaRPr lang="en-US" sz="4000" b="1" i="0" u="none" strike="noStrike" cap="none" dirty="0">
              <a:solidFill>
                <a:srgbClr val="92278F"/>
              </a:solidFill>
              <a:latin typeface="Calibri Light" panose="020F0302020204030204" pitchFamily="34" charset="0"/>
              <a:sym typeface="Calibri"/>
            </a:endParaRPr>
          </a:p>
        </p:txBody>
      </p:sp>
      <p:sp>
        <p:nvSpPr>
          <p:cNvPr id="38" name="Shape 38"/>
          <p:cNvSpPr txBox="1">
            <a:spLocks noGrp="1"/>
          </p:cNvSpPr>
          <p:nvPr>
            <p:ph type="subTitle" idx="1"/>
          </p:nvPr>
        </p:nvSpPr>
        <p:spPr>
          <a:xfrm>
            <a:off x="1371600" y="3886200"/>
            <a:ext cx="6400800" cy="1752600"/>
          </a:xfrm>
          <a:prstGeom prst="rect">
            <a:avLst/>
          </a:prstGeom>
          <a:noFill/>
          <a:ln>
            <a:noFill/>
          </a:ln>
        </p:spPr>
        <p:txBody>
          <a:bodyPr wrap="square" lIns="91425" tIns="45700" rIns="91425" bIns="45700" anchor="t" anchorCtr="0">
            <a:noAutofit/>
          </a:bodyPr>
          <a:lstStyle/>
          <a:p>
            <a:pPr marL="0" marR="0" lvl="0" indent="-203200" algn="ctr" rtl="0">
              <a:lnSpc>
                <a:spcPct val="100000"/>
              </a:lnSpc>
              <a:spcBef>
                <a:spcPts val="0"/>
              </a:spcBef>
              <a:spcAft>
                <a:spcPts val="0"/>
              </a:spcAft>
              <a:buClr>
                <a:schemeClr val="dk2"/>
              </a:buClr>
              <a:buSzPct val="100000"/>
              <a:buFont typeface="Arial"/>
              <a:buNone/>
            </a:pPr>
            <a:r>
              <a:rPr lang="en-US" dirty="0">
                <a:latin typeface="Calibri Light" panose="020F0302020204030204" pitchFamily="34" charset="0"/>
              </a:rPr>
              <a:t>Patrice Fanning</a:t>
            </a:r>
            <a:r>
              <a:rPr lang="en-US" sz="3200" b="0" i="0" u="none" strike="noStrike" cap="none" dirty="0">
                <a:solidFill>
                  <a:schemeClr val="dk2"/>
                </a:solidFill>
                <a:latin typeface="Calibri Light" panose="020F0302020204030204" pitchFamily="34" charset="0"/>
                <a:sym typeface="Calibri"/>
              </a:rPr>
              <a:t>, </a:t>
            </a:r>
            <a:r>
              <a:rPr lang="en-US" dirty="0" smtClean="0">
                <a:latin typeface="Calibri Light" panose="020F0302020204030204" pitchFamily="34" charset="0"/>
              </a:rPr>
              <a:t>MA</a:t>
            </a:r>
          </a:p>
          <a:p>
            <a:pPr marL="0" marR="0" lvl="0" indent="-203200" algn="ctr" rtl="0">
              <a:lnSpc>
                <a:spcPct val="100000"/>
              </a:lnSpc>
              <a:spcBef>
                <a:spcPts val="0"/>
              </a:spcBef>
              <a:spcAft>
                <a:spcPts val="0"/>
              </a:spcAft>
              <a:buClr>
                <a:schemeClr val="dk2"/>
              </a:buClr>
              <a:buSzPct val="100000"/>
              <a:buFont typeface="Arial"/>
              <a:buNone/>
            </a:pPr>
            <a:r>
              <a:rPr lang="en-US" i="1" dirty="0" smtClean="0">
                <a:latin typeface="Calibri Light" panose="020F0302020204030204" pitchFamily="34" charset="0"/>
              </a:rPr>
              <a:t>December 7, 2017</a:t>
            </a:r>
            <a:endParaRPr lang="en-US" i="1" dirty="0">
              <a:latin typeface="Calibri Light" panose="020F0302020204030204" pitchFamily="34" charset="0"/>
            </a:endParaRPr>
          </a:p>
        </p:txBody>
      </p:sp>
      <p:sp>
        <p:nvSpPr>
          <p:cNvPr id="2" name="Slide Number Placeholder 1"/>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1</a:t>
            </a:fld>
            <a:endParaRPr lang="en-US" sz="1200" b="0" i="0" u="none" strike="noStrike" cap="none">
              <a:solidFill>
                <a:srgbClr val="89898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4953000" cy="1143000"/>
          </a:xfrm>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Resources</a:t>
            </a:r>
          </a:p>
        </p:txBody>
      </p:sp>
      <p:sp>
        <p:nvSpPr>
          <p:cNvPr id="102" name="Shape 102"/>
          <p:cNvSpPr txBox="1">
            <a:spLocks noGrp="1"/>
          </p:cNvSpPr>
          <p:nvPr>
            <p:ph type="body" idx="1"/>
          </p:nvPr>
        </p:nvSpPr>
        <p:spPr>
          <a:xfrm>
            <a:off x="457200" y="1600200"/>
            <a:ext cx="8229600" cy="4525962"/>
          </a:xfrm>
          <a:prstGeom prst="rect">
            <a:avLst/>
          </a:prstGeom>
          <a:noFill/>
          <a:ln>
            <a:noFill/>
          </a:ln>
        </p:spPr>
        <p:txBody>
          <a:bodyPr wrap="square" lIns="91425" tIns="45700" rIns="91425" bIns="45700" anchor="t" anchorCtr="0">
            <a:noAutofit/>
          </a:bodyPr>
          <a:lstStyle/>
          <a:p>
            <a:pPr indent="-342900">
              <a:spcBef>
                <a:spcPts val="400"/>
              </a:spcBef>
            </a:pPr>
            <a:r>
              <a:rPr lang="en-US" sz="2400" u="sng" dirty="0" smtClean="0">
                <a:solidFill>
                  <a:schemeClr val="hlink"/>
                </a:solidFill>
                <a:latin typeface="Calibri Light" panose="020F0302020204030204" pitchFamily="34" charset="0"/>
                <a:hlinkClick r:id="rId3"/>
              </a:rPr>
              <a:t>Administration </a:t>
            </a:r>
            <a:r>
              <a:rPr lang="en-US" sz="2400" u="sng" dirty="0">
                <a:solidFill>
                  <a:schemeClr val="hlink"/>
                </a:solidFill>
                <a:latin typeface="Calibri Light" panose="020F0302020204030204" pitchFamily="34" charset="0"/>
                <a:hlinkClick r:id="rId3"/>
              </a:rPr>
              <a:t>for Children and Families Child </a:t>
            </a:r>
            <a:r>
              <a:rPr lang="en-US" sz="2400" u="sng" dirty="0" smtClean="0">
                <a:solidFill>
                  <a:schemeClr val="hlink"/>
                </a:solidFill>
                <a:latin typeface="Calibri Light" panose="020F0302020204030204" pitchFamily="34" charset="0"/>
                <a:hlinkClick r:id="rId3"/>
              </a:rPr>
              <a:t>Welfare Information Gateway</a:t>
            </a:r>
            <a:endParaRPr lang="en-US" sz="2400" u="sng" dirty="0" smtClean="0">
              <a:solidFill>
                <a:schemeClr val="hlink"/>
              </a:solidFill>
              <a:latin typeface="Calibri Light" panose="020F0302020204030204" pitchFamily="34" charset="0"/>
            </a:endParaRPr>
          </a:p>
          <a:p>
            <a:pPr indent="-342900">
              <a:spcBef>
                <a:spcPts val="400"/>
              </a:spcBef>
            </a:pPr>
            <a:r>
              <a:rPr lang="en-US" sz="2400" i="0" u="sng" dirty="0" smtClean="0">
                <a:solidFill>
                  <a:schemeClr val="hlink"/>
                </a:solidFill>
                <a:latin typeface="Calibri Light" panose="020F0302020204030204" pitchFamily="34" charset="0"/>
                <a:sym typeface="Calibri"/>
                <a:hlinkClick r:id="rId4"/>
              </a:rPr>
              <a:t>National Council </a:t>
            </a:r>
            <a:r>
              <a:rPr lang="en-US" sz="2400" i="0" u="sng" dirty="0">
                <a:solidFill>
                  <a:schemeClr val="hlink"/>
                </a:solidFill>
                <a:latin typeface="Calibri Light" panose="020F0302020204030204" pitchFamily="34" charset="0"/>
                <a:sym typeface="Calibri"/>
                <a:hlinkClick r:id="rId4"/>
              </a:rPr>
              <a:t>for </a:t>
            </a:r>
            <a:r>
              <a:rPr lang="en-US" sz="2400" i="0" u="sng" dirty="0" smtClean="0">
                <a:solidFill>
                  <a:schemeClr val="hlink"/>
                </a:solidFill>
                <a:latin typeface="Calibri Light" panose="020F0302020204030204" pitchFamily="34" charset="0"/>
                <a:sym typeface="Calibri"/>
                <a:hlinkClick r:id="rId4"/>
              </a:rPr>
              <a:t>Adoption</a:t>
            </a:r>
            <a:endParaRPr lang="en-US" sz="2400" dirty="0">
              <a:latin typeface="Calibri Light" panose="020F0302020204030204" pitchFamily="34" charset="0"/>
            </a:endParaRPr>
          </a:p>
          <a:p>
            <a:pPr indent="-342900">
              <a:spcBef>
                <a:spcPts val="400"/>
              </a:spcBef>
            </a:pPr>
            <a:r>
              <a:rPr lang="en-US" sz="2400" i="0" u="sng" dirty="0" smtClean="0">
                <a:solidFill>
                  <a:schemeClr val="hlink"/>
                </a:solidFill>
                <a:latin typeface="Calibri Light" panose="020F0302020204030204" pitchFamily="34" charset="0"/>
                <a:sym typeface="Calibri"/>
                <a:hlinkClick r:id="rId5"/>
              </a:rPr>
              <a:t>Adopt </a:t>
            </a:r>
            <a:r>
              <a:rPr lang="en-US" sz="2400" i="0" u="sng" dirty="0">
                <a:solidFill>
                  <a:schemeClr val="hlink"/>
                </a:solidFill>
                <a:latin typeface="Calibri Light" panose="020F0302020204030204" pitchFamily="34" charset="0"/>
                <a:sym typeface="Calibri"/>
                <a:hlinkClick r:id="rId5"/>
              </a:rPr>
              <a:t>and </a:t>
            </a:r>
            <a:r>
              <a:rPr lang="en-US" sz="2400" i="0" u="sng" dirty="0" smtClean="0">
                <a:solidFill>
                  <a:schemeClr val="hlink"/>
                </a:solidFill>
                <a:latin typeface="Calibri Light" panose="020F0302020204030204" pitchFamily="34" charset="0"/>
                <a:sym typeface="Calibri"/>
                <a:hlinkClick r:id="rId5"/>
              </a:rPr>
              <a:t>Connect</a:t>
            </a:r>
            <a:r>
              <a:rPr lang="en-US" sz="2400" b="0" i="0" u="none" dirty="0">
                <a:solidFill>
                  <a:schemeClr val="dk2"/>
                </a:solidFill>
                <a:latin typeface="Calibri Light" panose="020F0302020204030204" pitchFamily="34" charset="0"/>
                <a:sym typeface="Calibri"/>
              </a:rPr>
              <a:t/>
            </a:r>
            <a:br>
              <a:rPr lang="en-US" sz="2400" b="0" i="0" u="none" dirty="0">
                <a:solidFill>
                  <a:schemeClr val="dk2"/>
                </a:solidFill>
                <a:latin typeface="Calibri Light" panose="020F0302020204030204" pitchFamily="34" charset="0"/>
                <a:sym typeface="Calibri"/>
              </a:rPr>
            </a:br>
            <a:endParaRPr lang="en-US" sz="2400" b="0" i="0" u="none" dirty="0">
              <a:solidFill>
                <a:schemeClr val="dk2"/>
              </a:solidFill>
              <a:latin typeface="Calibri Light" panose="020F0302020204030204" pitchFamily="34" charset="0"/>
              <a:sym typeface="Calibri"/>
            </a:endParaRPr>
          </a:p>
          <a:p>
            <a:pPr marL="0" marR="0" lvl="0" indent="-203200" algn="l" rtl="0">
              <a:lnSpc>
                <a:spcPct val="100000"/>
              </a:lnSpc>
              <a:spcBef>
                <a:spcPts val="640"/>
              </a:spcBef>
              <a:spcAft>
                <a:spcPts val="0"/>
              </a:spcAft>
              <a:buClr>
                <a:schemeClr val="dk2"/>
              </a:buClr>
              <a:buSzPct val="100000"/>
              <a:buFont typeface="Arial"/>
              <a:buNone/>
            </a:pPr>
            <a:r>
              <a:rPr lang="en-US" dirty="0" smtClean="0">
                <a:latin typeface="Calibri Light" panose="020F0302020204030204" pitchFamily="34" charset="0"/>
              </a:rPr>
              <a:t>Related </a:t>
            </a:r>
            <a:r>
              <a:rPr lang="en-US" dirty="0">
                <a:latin typeface="Calibri Light" panose="020F0302020204030204" pitchFamily="34" charset="0"/>
              </a:rPr>
              <a:t>Resources on FPNTC.org</a:t>
            </a:r>
          </a:p>
          <a:p>
            <a:pPr indent="-342900">
              <a:spcBef>
                <a:spcPts val="400"/>
              </a:spcBef>
            </a:pPr>
            <a:r>
              <a:rPr lang="en-US" sz="2400" u="sng" dirty="0">
                <a:solidFill>
                  <a:schemeClr val="hlink"/>
                </a:solidFill>
                <a:latin typeface="Calibri Light" panose="020F0302020204030204" pitchFamily="34" charset="0"/>
                <a:hlinkClick r:id="rId6"/>
              </a:rPr>
              <a:t>Exploring all Options: Pregnancy Counseling without Bias </a:t>
            </a:r>
            <a:r>
              <a:rPr lang="en-US" sz="2400" u="sng" dirty="0" smtClean="0">
                <a:solidFill>
                  <a:schemeClr val="hlink"/>
                </a:solidFill>
                <a:latin typeface="Calibri Light" panose="020F0302020204030204" pitchFamily="34" charset="0"/>
                <a:hlinkClick r:id="rId6"/>
              </a:rPr>
              <a:t>Video</a:t>
            </a:r>
            <a:endParaRPr lang="en-US" sz="2400" u="sng" dirty="0" smtClean="0">
              <a:solidFill>
                <a:schemeClr val="hlink"/>
              </a:solidFill>
              <a:latin typeface="Calibri Light" panose="020F0302020204030204" pitchFamily="34" charset="0"/>
            </a:endParaRPr>
          </a:p>
          <a:p>
            <a:pPr indent="-342900">
              <a:spcBef>
                <a:spcPts val="400"/>
              </a:spcBef>
            </a:pPr>
            <a:r>
              <a:rPr lang="en-US" sz="2400" u="sng" dirty="0" smtClean="0">
                <a:solidFill>
                  <a:schemeClr val="hlink"/>
                </a:solidFill>
                <a:latin typeface="Calibri Light" panose="020F0302020204030204" pitchFamily="34" charset="0"/>
                <a:hlinkClick r:id="rId7"/>
              </a:rPr>
              <a:t>Putting </a:t>
            </a:r>
            <a:r>
              <a:rPr lang="en-US" sz="2400" u="sng" dirty="0">
                <a:solidFill>
                  <a:schemeClr val="hlink"/>
                </a:solidFill>
                <a:latin typeface="Calibri Light" panose="020F0302020204030204" pitchFamily="34" charset="0"/>
                <a:hlinkClick r:id="rId7"/>
              </a:rPr>
              <a:t>the QFP into Practice: Pregnancy Testing and Counseling </a:t>
            </a:r>
            <a:r>
              <a:rPr lang="en-US" sz="2400" u="sng" dirty="0" smtClean="0">
                <a:solidFill>
                  <a:schemeClr val="hlink"/>
                </a:solidFill>
                <a:latin typeface="Calibri Light" panose="020F0302020204030204" pitchFamily="34" charset="0"/>
                <a:hlinkClick r:id="rId7"/>
              </a:rPr>
              <a:t>eLearning</a:t>
            </a:r>
            <a:endParaRPr lang="en-US" sz="2400" u="sng" dirty="0" smtClean="0">
              <a:solidFill>
                <a:schemeClr val="hlink"/>
              </a:solidFill>
              <a:latin typeface="Calibri Light" panose="020F0302020204030204" pitchFamily="34" charset="0"/>
            </a:endParaRPr>
          </a:p>
          <a:p>
            <a:pPr indent="-342900">
              <a:spcBef>
                <a:spcPts val="400"/>
              </a:spcBef>
            </a:pPr>
            <a:r>
              <a:rPr lang="en-US" sz="2400" u="sng" dirty="0" smtClean="0">
                <a:solidFill>
                  <a:schemeClr val="hlink"/>
                </a:solidFill>
                <a:latin typeface="Calibri Light" panose="020F0302020204030204" pitchFamily="34" charset="0"/>
                <a:hlinkClick r:id="rId8"/>
              </a:rPr>
              <a:t>Title </a:t>
            </a:r>
            <a:r>
              <a:rPr lang="en-US" sz="2400" u="sng" dirty="0">
                <a:solidFill>
                  <a:schemeClr val="hlink"/>
                </a:solidFill>
                <a:latin typeface="Calibri Light" panose="020F0302020204030204" pitchFamily="34" charset="0"/>
                <a:hlinkClick r:id="rId8"/>
              </a:rPr>
              <a:t>X Orientation</a:t>
            </a:r>
            <a:r>
              <a:rPr lang="en-US" sz="2400" dirty="0">
                <a:latin typeface="Calibri Light" panose="020F0302020204030204" pitchFamily="34" charset="0"/>
              </a:rPr>
              <a:t>: </a:t>
            </a:r>
            <a:r>
              <a:rPr lang="en-US" sz="2400" dirty="0">
                <a:solidFill>
                  <a:schemeClr val="bg2"/>
                </a:solidFill>
                <a:latin typeface="Calibri Light" panose="020F0302020204030204" pitchFamily="34" charset="0"/>
              </a:rPr>
              <a:t>Section 9: Project Services and Clients, and specifically the Pregnancy Testing section</a:t>
            </a:r>
            <a:r>
              <a:rPr lang="en-US" sz="2400" b="0" i="0" u="none" dirty="0">
                <a:solidFill>
                  <a:schemeClr val="dk2"/>
                </a:solidFill>
                <a:latin typeface="Calibri Light" panose="020F0302020204030204" pitchFamily="34" charset="0"/>
                <a:sym typeface="Calibri"/>
              </a:rPr>
              <a:t/>
            </a:r>
            <a:br>
              <a:rPr lang="en-US" sz="2400" b="0" i="0" u="none" dirty="0">
                <a:solidFill>
                  <a:schemeClr val="dk2"/>
                </a:solidFill>
                <a:latin typeface="Calibri Light" panose="020F0302020204030204" pitchFamily="34" charset="0"/>
                <a:sym typeface="Calibri"/>
              </a:rPr>
            </a:br>
            <a:endParaRPr lang="en-US" sz="2400" b="0" i="0" u="none" dirty="0">
              <a:solidFill>
                <a:schemeClr val="dk2"/>
              </a:solidFill>
              <a:latin typeface="Calibri Light" panose="020F0302020204030204" pitchFamily="34" charset="0"/>
              <a:sym typeface="Calibri"/>
            </a:endParaRPr>
          </a:p>
        </p:txBody>
      </p:sp>
      <p:sp>
        <p:nvSpPr>
          <p:cNvPr id="2" name="Slide Number Placeholder 1"/>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10</a:t>
            </a:fld>
            <a:endParaRPr lang="en-US" sz="1200" b="0" i="0" u="none" strike="noStrike" cap="none">
              <a:solidFill>
                <a:srgbClr val="89898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720975"/>
            <a:ext cx="7772400" cy="1470025"/>
          </a:xfrm>
        </p:spPr>
        <p:txBody>
          <a:bodyPr/>
          <a:lstStyle/>
          <a:p>
            <a:pPr algn="l"/>
            <a:r>
              <a:rPr lang="en-US" sz="5400" dirty="0" smtClean="0">
                <a:latin typeface="Calibri Light" panose="020F0302020204030204" pitchFamily="34" charset="0"/>
              </a:rPr>
              <a:t>Questions?</a:t>
            </a:r>
            <a:endParaRPr lang="en-US" sz="5400" dirty="0">
              <a:latin typeface="Calibri Light" panose="020F0302020204030204" pitchFamily="34" charset="0"/>
            </a:endParaRPr>
          </a:p>
        </p:txBody>
      </p:sp>
      <p:sp>
        <p:nvSpPr>
          <p:cNvPr id="4" name="Slide Number Placeholder 3"/>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11</a:t>
            </a:fld>
            <a:endParaRPr lang="en-US"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485491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Objectives</a:t>
            </a:r>
          </a:p>
        </p:txBody>
      </p:sp>
      <p:sp>
        <p:nvSpPr>
          <p:cNvPr id="44" name="Shape 44"/>
          <p:cNvSpPr txBox="1">
            <a:spLocks noGrp="1"/>
          </p:cNvSpPr>
          <p:nvPr>
            <p:ph type="body" idx="1"/>
          </p:nvPr>
        </p:nvSpPr>
        <p:spPr>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sz="3200" b="0" i="0" u="none" strike="noStrike" cap="none" dirty="0">
                <a:solidFill>
                  <a:schemeClr val="dk2"/>
                </a:solidFill>
                <a:latin typeface="Calibri Light" panose="020F0302020204030204" pitchFamily="34" charset="0"/>
                <a:sym typeface="Calibri"/>
              </a:rPr>
              <a:t>Identify at least two types of domestic </a:t>
            </a:r>
            <a:r>
              <a:rPr lang="en-US" sz="3200" b="0" i="0" u="none" strike="noStrike" cap="none" dirty="0" smtClean="0">
                <a:solidFill>
                  <a:schemeClr val="dk2"/>
                </a:solidFill>
                <a:latin typeface="Calibri Light" panose="020F0302020204030204" pitchFamily="34" charset="0"/>
                <a:sym typeface="Calibri"/>
              </a:rPr>
              <a:t>adoptions</a:t>
            </a:r>
            <a:endParaRPr lang="en-US" sz="3200" b="0" i="0" u="none" strike="noStrike" cap="none" dirty="0">
              <a:solidFill>
                <a:schemeClr val="dk2"/>
              </a:solidFill>
              <a:latin typeface="Calibri Light" panose="020F0302020204030204" pitchFamily="34" charset="0"/>
              <a:sym typeface="Calibri"/>
            </a:endParaRPr>
          </a:p>
          <a:p>
            <a:pPr marL="342900" marR="0" lvl="0" indent="-342900" algn="l" rtl="0">
              <a:lnSpc>
                <a:spcPct val="100000"/>
              </a:lnSpc>
              <a:spcBef>
                <a:spcPts val="640"/>
              </a:spcBef>
              <a:spcAft>
                <a:spcPts val="0"/>
              </a:spcAft>
              <a:buClr>
                <a:schemeClr val="dk2"/>
              </a:buClr>
              <a:buSzPct val="100000"/>
              <a:buFont typeface="Arial"/>
              <a:buChar char="•"/>
            </a:pPr>
            <a:r>
              <a:rPr lang="en-US" sz="3200" b="0" i="0" u="none" strike="noStrike" cap="none" dirty="0">
                <a:solidFill>
                  <a:schemeClr val="dk2"/>
                </a:solidFill>
                <a:latin typeface="Calibri Light" panose="020F0302020204030204" pitchFamily="34" charset="0"/>
                <a:sym typeface="Calibri"/>
              </a:rPr>
              <a:t>List three examples of </a:t>
            </a:r>
            <a:r>
              <a:rPr lang="en-US" dirty="0">
                <a:latin typeface="Calibri Light" panose="020F0302020204030204" pitchFamily="34" charset="0"/>
              </a:rPr>
              <a:t>positive </a:t>
            </a:r>
            <a:r>
              <a:rPr lang="en-US" sz="3200" b="0" i="0" u="none" strike="noStrike" cap="none" dirty="0">
                <a:solidFill>
                  <a:schemeClr val="dk2"/>
                </a:solidFill>
                <a:latin typeface="Calibri Light" panose="020F0302020204030204" pitchFamily="34" charset="0"/>
                <a:sym typeface="Calibri"/>
              </a:rPr>
              <a:t>adoption </a:t>
            </a:r>
            <a:r>
              <a:rPr lang="en-US" sz="3200" b="0" i="0" u="none" strike="noStrike" cap="none" dirty="0" smtClean="0">
                <a:solidFill>
                  <a:schemeClr val="dk2"/>
                </a:solidFill>
                <a:latin typeface="Calibri Light" panose="020F0302020204030204" pitchFamily="34" charset="0"/>
                <a:sym typeface="Calibri"/>
              </a:rPr>
              <a:t>language</a:t>
            </a:r>
            <a:endParaRPr lang="en-US" sz="3200" b="0" i="0" u="none" strike="noStrike" cap="none" dirty="0">
              <a:solidFill>
                <a:schemeClr val="dk2"/>
              </a:solidFill>
              <a:latin typeface="Calibri Light" panose="020F0302020204030204" pitchFamily="34" charset="0"/>
              <a:sym typeface="Calibri"/>
            </a:endParaRPr>
          </a:p>
          <a:p>
            <a:pPr marL="342900" marR="0" lvl="0" indent="-342900" algn="l" rtl="0">
              <a:lnSpc>
                <a:spcPct val="100000"/>
              </a:lnSpc>
              <a:spcBef>
                <a:spcPts val="640"/>
              </a:spcBef>
              <a:spcAft>
                <a:spcPts val="0"/>
              </a:spcAft>
              <a:buClr>
                <a:schemeClr val="dk2"/>
              </a:buClr>
              <a:buSzPct val="100000"/>
              <a:buFont typeface="Arial"/>
              <a:buChar char="•"/>
            </a:pPr>
            <a:r>
              <a:rPr lang="en-US" sz="3200" b="0" i="0" u="none" strike="noStrike" cap="none" dirty="0">
                <a:solidFill>
                  <a:schemeClr val="dk2"/>
                </a:solidFill>
                <a:latin typeface="Calibri Light" panose="020F0302020204030204" pitchFamily="34" charset="0"/>
                <a:sym typeface="Calibri"/>
              </a:rPr>
              <a:t>Answer frequently asked questions about adoption</a:t>
            </a:r>
          </a:p>
          <a:p>
            <a:pPr marL="342900" marR="0" lvl="0" indent="-342900" algn="l" rtl="0">
              <a:lnSpc>
                <a:spcPct val="100000"/>
              </a:lnSpc>
              <a:spcBef>
                <a:spcPts val="640"/>
              </a:spcBef>
              <a:spcAft>
                <a:spcPts val="0"/>
              </a:spcAft>
              <a:buClr>
                <a:schemeClr val="dk2"/>
              </a:buClr>
              <a:buSzPct val="100000"/>
              <a:buFont typeface="Arial"/>
              <a:buChar char="•"/>
            </a:pPr>
            <a:r>
              <a:rPr lang="en-US" sz="3200" b="0" i="0" u="none" strike="noStrike" cap="none" dirty="0">
                <a:solidFill>
                  <a:schemeClr val="dk2"/>
                </a:solidFill>
                <a:latin typeface="Calibri Light" panose="020F0302020204030204" pitchFamily="34" charset="0"/>
                <a:sym typeface="Calibri"/>
              </a:rPr>
              <a:t>Describe how to make an effective referral for adoption support</a:t>
            </a:r>
          </a:p>
          <a:p>
            <a:pPr marL="342900" marR="0" lvl="0" indent="-342900" algn="l" rtl="0">
              <a:spcBef>
                <a:spcPts val="640"/>
              </a:spcBef>
              <a:spcAft>
                <a:spcPts val="0"/>
              </a:spcAft>
              <a:buClr>
                <a:schemeClr val="dk2"/>
              </a:buClr>
              <a:buSzPct val="100000"/>
              <a:buFont typeface="Arial"/>
              <a:buNone/>
            </a:pPr>
            <a:endParaRPr sz="3200" b="0" i="0" u="none" dirty="0">
              <a:solidFill>
                <a:schemeClr val="dk2"/>
              </a:solidFill>
              <a:latin typeface="Calibri Light" panose="020F0302020204030204" pitchFamily="34" charset="0"/>
              <a:sym typeface="Calibri"/>
            </a:endParaRPr>
          </a:p>
        </p:txBody>
      </p:sp>
      <p:sp>
        <p:nvSpPr>
          <p:cNvPr id="2" name="Slide Number Placeholder 1"/>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2</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5486400" cy="1143000"/>
          </a:xfrm>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Understanding Adoption</a:t>
            </a:r>
          </a:p>
        </p:txBody>
      </p:sp>
      <p:sp>
        <p:nvSpPr>
          <p:cNvPr id="56" name="Shape 56"/>
          <p:cNvSpPr txBox="1">
            <a:spLocks noGrp="1"/>
          </p:cNvSpPr>
          <p:nvPr>
            <p:ph type="body" idx="1"/>
          </p:nvPr>
        </p:nvSpPr>
        <p:spPr>
          <a:xfrm>
            <a:off x="457200" y="1600200"/>
            <a:ext cx="8229600" cy="45259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640"/>
              </a:spcBef>
              <a:spcAft>
                <a:spcPts val="0"/>
              </a:spcAft>
              <a:buClr>
                <a:schemeClr val="dk2"/>
              </a:buClr>
              <a:buSzPct val="100000"/>
              <a:buFont typeface="Arial"/>
              <a:buChar char="•"/>
            </a:pPr>
            <a:r>
              <a:rPr lang="en-US" sz="3200" b="0" i="0" u="none" dirty="0">
                <a:solidFill>
                  <a:schemeClr val="dk2"/>
                </a:solidFill>
                <a:latin typeface="Calibri Light" panose="020F0302020204030204" pitchFamily="34" charset="0"/>
                <a:sym typeface="Calibri"/>
              </a:rPr>
              <a:t>Children that cannot be raised by their birth parents become permanent legal members of another </a:t>
            </a:r>
            <a:r>
              <a:rPr lang="en-US" sz="3200" b="0" i="0" u="none" dirty="0" smtClean="0">
                <a:solidFill>
                  <a:schemeClr val="dk2"/>
                </a:solidFill>
                <a:latin typeface="Calibri Light" panose="020F0302020204030204" pitchFamily="34" charset="0"/>
                <a:sym typeface="Calibri"/>
              </a:rPr>
              <a:t>family.</a:t>
            </a:r>
          </a:p>
          <a:p>
            <a:pPr marL="342900" marR="0" lvl="0" indent="-342900" algn="l" rtl="0">
              <a:lnSpc>
                <a:spcPct val="100000"/>
              </a:lnSpc>
              <a:spcBef>
                <a:spcPts val="640"/>
              </a:spcBef>
              <a:spcAft>
                <a:spcPts val="0"/>
              </a:spcAft>
              <a:buClr>
                <a:schemeClr val="dk2"/>
              </a:buClr>
              <a:buSzPct val="100000"/>
              <a:buFont typeface="Arial"/>
              <a:buChar char="•"/>
            </a:pPr>
            <a:r>
              <a:rPr lang="en-US" dirty="0" smtClean="0">
                <a:latin typeface="Calibri Light" panose="020F0302020204030204" pitchFamily="34" charset="0"/>
              </a:rPr>
              <a:t>Adoption </a:t>
            </a:r>
            <a:r>
              <a:rPr lang="en-US" dirty="0">
                <a:latin typeface="Calibri Light" panose="020F0302020204030204" pitchFamily="34" charset="0"/>
              </a:rPr>
              <a:t>is a process, with legal, social and emotional aspects.</a:t>
            </a:r>
          </a:p>
          <a:p>
            <a:pPr marL="342900" marR="0" lvl="0" indent="-342900" algn="l" rtl="0">
              <a:lnSpc>
                <a:spcPct val="100000"/>
              </a:lnSpc>
              <a:spcBef>
                <a:spcPts val="640"/>
              </a:spcBef>
              <a:spcAft>
                <a:spcPts val="0"/>
              </a:spcAft>
              <a:buClr>
                <a:schemeClr val="dk2"/>
              </a:buClr>
              <a:buSzPct val="100000"/>
              <a:buFont typeface="Arial"/>
              <a:buChar char="•"/>
            </a:pPr>
            <a:r>
              <a:rPr lang="en-US" sz="3200" b="0" i="0" u="none" dirty="0">
                <a:solidFill>
                  <a:schemeClr val="dk2"/>
                </a:solidFill>
                <a:latin typeface="Calibri Light" panose="020F0302020204030204" pitchFamily="34" charset="0"/>
                <a:sym typeface="Calibri"/>
              </a:rPr>
              <a:t>There is no one right decision for everyone.</a:t>
            </a:r>
          </a:p>
          <a:p>
            <a:pPr marL="0" marR="0" lvl="0" indent="0" algn="l" rtl="0">
              <a:lnSpc>
                <a:spcPct val="100000"/>
              </a:lnSpc>
              <a:spcBef>
                <a:spcPts val="640"/>
              </a:spcBef>
              <a:spcAft>
                <a:spcPts val="0"/>
              </a:spcAft>
              <a:buNone/>
            </a:pPr>
            <a:endParaRPr dirty="0">
              <a:latin typeface="Calibri Light" panose="020F0302020204030204" pitchFamily="34" charset="0"/>
            </a:endParaRPr>
          </a:p>
          <a:p>
            <a:pPr marL="342900" marR="0" lvl="0" indent="-342900" algn="l" rtl="0">
              <a:spcBef>
                <a:spcPts val="640"/>
              </a:spcBef>
              <a:spcAft>
                <a:spcPts val="0"/>
              </a:spcAft>
              <a:buClr>
                <a:schemeClr val="dk2"/>
              </a:buClr>
              <a:buSzPct val="100000"/>
              <a:buFont typeface="Arial"/>
              <a:buNone/>
            </a:pPr>
            <a:endParaRPr sz="3200" b="0" i="0" u="none" dirty="0">
              <a:solidFill>
                <a:schemeClr val="dk2"/>
              </a:solidFill>
              <a:latin typeface="Calibri Light" panose="020F0302020204030204" pitchFamily="34" charset="0"/>
              <a:sym typeface="Calibri"/>
            </a:endParaRPr>
          </a:p>
        </p:txBody>
      </p:sp>
      <p:sp>
        <p:nvSpPr>
          <p:cNvPr id="2" name="Rectangle 1"/>
          <p:cNvSpPr/>
          <p:nvPr/>
        </p:nvSpPr>
        <p:spPr>
          <a:xfrm>
            <a:off x="96672" y="6248400"/>
            <a:ext cx="6629400" cy="523220"/>
          </a:xfrm>
          <a:prstGeom prst="rect">
            <a:avLst/>
          </a:prstGeom>
        </p:spPr>
        <p:txBody>
          <a:bodyPr wrap="square">
            <a:spAutoFit/>
          </a:bodyPr>
          <a:lstStyle/>
          <a:p>
            <a:pPr lvl="0">
              <a:spcBef>
                <a:spcPts val="640"/>
              </a:spcBef>
            </a:pPr>
            <a:r>
              <a:rPr lang="en-US" dirty="0">
                <a:solidFill>
                  <a:schemeClr val="bg2"/>
                </a:solidFill>
                <a:latin typeface="Calibri Light" panose="020F0302020204030204" pitchFamily="34" charset="0"/>
              </a:rPr>
              <a:t>Source: Adoption Council and the American Adoption Blog 2017, </a:t>
            </a:r>
            <a:r>
              <a:rPr lang="en-US" dirty="0" smtClean="0">
                <a:solidFill>
                  <a:schemeClr val="bg2"/>
                </a:solidFill>
                <a:latin typeface="Calibri Light" panose="020F0302020204030204" pitchFamily="34" charset="0"/>
                <a:hlinkClick r:id="rId3"/>
              </a:rPr>
              <a:t>Adoption Tax Credit </a:t>
            </a:r>
            <a:r>
              <a:rPr lang="en-US" dirty="0" err="1" smtClean="0">
                <a:solidFill>
                  <a:schemeClr val="bg2"/>
                </a:solidFill>
                <a:latin typeface="Calibri Light" panose="020F0302020204030204" pitchFamily="34" charset="0"/>
                <a:hlinkClick r:id="rId3"/>
              </a:rPr>
              <a:t>Preseved</a:t>
            </a:r>
            <a:r>
              <a:rPr lang="en-US" dirty="0" smtClean="0">
                <a:solidFill>
                  <a:schemeClr val="bg2"/>
                </a:solidFill>
                <a:latin typeface="Calibri Light" panose="020F0302020204030204" pitchFamily="34" charset="0"/>
                <a:hlinkClick r:id="rId3"/>
              </a:rPr>
              <a:t> in the House and Senate</a:t>
            </a:r>
            <a:r>
              <a:rPr lang="en-US" dirty="0" smtClean="0">
                <a:solidFill>
                  <a:schemeClr val="bg2"/>
                </a:solidFill>
                <a:latin typeface="Calibri Light" panose="020F0302020204030204" pitchFamily="34" charset="0"/>
              </a:rPr>
              <a:t> </a:t>
            </a:r>
            <a:endParaRPr lang="en-US" dirty="0">
              <a:solidFill>
                <a:schemeClr val="bg2"/>
              </a:solidFill>
              <a:latin typeface="Calibri Light" panose="020F0302020204030204" pitchFamily="34" charset="0"/>
            </a:endParaRPr>
          </a:p>
        </p:txBody>
      </p:sp>
      <p:sp>
        <p:nvSpPr>
          <p:cNvPr id="3" name="Slide Number Placeholder 2"/>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3</a:t>
            </a:fld>
            <a:endParaRPr lang="en-US" sz="1200" b="0" i="0" u="none" strike="noStrike" cap="none">
              <a:solidFill>
                <a:srgbClr val="89898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4953000" cy="1143000"/>
          </a:xfrm>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Domestic Adoption in the U.S.</a:t>
            </a:r>
          </a:p>
        </p:txBody>
      </p:sp>
      <p:sp>
        <p:nvSpPr>
          <p:cNvPr id="62" name="Shape 62"/>
          <p:cNvSpPr txBox="1">
            <a:spLocks noGrp="1"/>
          </p:cNvSpPr>
          <p:nvPr>
            <p:ph type="body" idx="1"/>
          </p:nvPr>
        </p:nvSpPr>
        <p:spPr>
          <a:xfrm>
            <a:off x="457200" y="1600200"/>
            <a:ext cx="8229600" cy="4525962"/>
          </a:xfrm>
          <a:prstGeom prst="rect">
            <a:avLst/>
          </a:prstGeom>
          <a:noFill/>
          <a:ln>
            <a:noFill/>
          </a:ln>
        </p:spPr>
        <p:txBody>
          <a:bodyPr wrap="square" lIns="91425" tIns="45700" rIns="91425" bIns="45700" anchor="t" anchorCtr="0">
            <a:noAutofit/>
          </a:bodyPr>
          <a:lstStyle/>
          <a:p>
            <a:pPr lvl="0" indent="-342900">
              <a:spcBef>
                <a:spcPts val="0"/>
              </a:spcBef>
            </a:pPr>
            <a:r>
              <a:rPr lang="en-US" sz="2800" b="1" dirty="0">
                <a:latin typeface="Calibri Light" panose="020F0302020204030204" pitchFamily="34" charset="0"/>
              </a:rPr>
              <a:t>18,329</a:t>
            </a:r>
            <a:r>
              <a:rPr lang="en-US" sz="2800" dirty="0">
                <a:latin typeface="Calibri Light" panose="020F0302020204030204" pitchFamily="34" charset="0"/>
              </a:rPr>
              <a:t> infant </a:t>
            </a:r>
            <a:r>
              <a:rPr lang="en-US" sz="2800" dirty="0" smtClean="0">
                <a:latin typeface="Calibri Light" panose="020F0302020204030204" pitchFamily="34" charset="0"/>
              </a:rPr>
              <a:t>adoptions annually (small </a:t>
            </a:r>
            <a:r>
              <a:rPr lang="en-US" sz="2800" b="0" i="0" u="none" dirty="0">
                <a:solidFill>
                  <a:schemeClr val="dk2"/>
                </a:solidFill>
                <a:latin typeface="Calibri Light" panose="020F0302020204030204" pitchFamily="34" charset="0"/>
                <a:sym typeface="Calibri"/>
              </a:rPr>
              <a:t>increase </a:t>
            </a:r>
            <a:r>
              <a:rPr lang="en-US" sz="2800" b="0" i="0" u="none" dirty="0" smtClean="0">
                <a:solidFill>
                  <a:schemeClr val="dk2"/>
                </a:solidFill>
                <a:latin typeface="Calibri Light" panose="020F0302020204030204" pitchFamily="34" charset="0"/>
                <a:sym typeface="Calibri"/>
              </a:rPr>
              <a:t>from 2007-2014</a:t>
            </a:r>
            <a:r>
              <a:rPr lang="en-US" sz="2800" dirty="0" smtClean="0">
                <a:latin typeface="Calibri Light" panose="020F0302020204030204" pitchFamily="34" charset="0"/>
              </a:rPr>
              <a:t>)</a:t>
            </a:r>
            <a:endParaRPr lang="en-US" sz="2800" b="0" i="0" u="none" dirty="0">
              <a:solidFill>
                <a:schemeClr val="dk2"/>
              </a:solidFill>
              <a:latin typeface="Calibri Light" panose="020F0302020204030204" pitchFamily="34" charset="0"/>
              <a:sym typeface="Calibri"/>
            </a:endParaRPr>
          </a:p>
          <a:p>
            <a:pPr lvl="0" indent="-342900">
              <a:spcBef>
                <a:spcPts val="480"/>
              </a:spcBef>
            </a:pPr>
            <a:r>
              <a:rPr lang="en-US" sz="2800" b="1" i="0" u="none" dirty="0" smtClean="0">
                <a:solidFill>
                  <a:schemeClr val="dk2"/>
                </a:solidFill>
                <a:latin typeface="Calibri Light" panose="020F0302020204030204" pitchFamily="34" charset="0"/>
                <a:sym typeface="Calibri"/>
              </a:rPr>
              <a:t>0.5</a:t>
            </a:r>
            <a:r>
              <a:rPr lang="en-US" sz="2800" b="1" i="0" u="none" dirty="0">
                <a:solidFill>
                  <a:schemeClr val="dk2"/>
                </a:solidFill>
                <a:latin typeface="Calibri Light" panose="020F0302020204030204" pitchFamily="34" charset="0"/>
                <a:sym typeface="Calibri"/>
              </a:rPr>
              <a:t>% of all live births</a:t>
            </a:r>
            <a:r>
              <a:rPr lang="en-US" sz="2800" b="0" i="0" u="none" dirty="0">
                <a:solidFill>
                  <a:schemeClr val="dk2"/>
                </a:solidFill>
                <a:latin typeface="Calibri Light" panose="020F0302020204030204" pitchFamily="34" charset="0"/>
                <a:sym typeface="Calibri"/>
              </a:rPr>
              <a:t> </a:t>
            </a:r>
            <a:r>
              <a:rPr lang="en-US" sz="2800" dirty="0">
                <a:latin typeface="Calibri Light" panose="020F0302020204030204" pitchFamily="34" charset="0"/>
              </a:rPr>
              <a:t>and </a:t>
            </a:r>
            <a:r>
              <a:rPr lang="en-US" sz="2800" b="0" i="0" u="none" dirty="0">
                <a:solidFill>
                  <a:schemeClr val="dk2"/>
                </a:solidFill>
                <a:latin typeface="Calibri Light" panose="020F0302020204030204" pitchFamily="34" charset="0"/>
                <a:sym typeface="Calibri"/>
              </a:rPr>
              <a:t>1.1% of births to single </a:t>
            </a:r>
            <a:r>
              <a:rPr lang="en-US" sz="2800" dirty="0" smtClean="0">
                <a:latin typeface="Calibri Light" panose="020F0302020204030204" pitchFamily="34" charset="0"/>
              </a:rPr>
              <a:t>parents are domestic adoptions</a:t>
            </a:r>
            <a:endParaRPr lang="en-US" sz="2800" b="0" i="0" u="none" dirty="0">
              <a:solidFill>
                <a:schemeClr val="dk2"/>
              </a:solidFill>
              <a:latin typeface="Calibri Light" panose="020F0302020204030204" pitchFamily="34" charset="0"/>
              <a:sym typeface="Calibri"/>
            </a:endParaRPr>
          </a:p>
          <a:p>
            <a:pPr lvl="0" indent="-342900">
              <a:spcBef>
                <a:spcPts val="480"/>
              </a:spcBef>
            </a:pPr>
            <a:r>
              <a:rPr lang="en-US" sz="2800" b="1" dirty="0">
                <a:latin typeface="Calibri Light" panose="020F0302020204030204" pitchFamily="34" charset="0"/>
              </a:rPr>
              <a:t>$15,000 to $</a:t>
            </a:r>
            <a:r>
              <a:rPr lang="en-US" sz="2800" b="1" dirty="0" smtClean="0">
                <a:latin typeface="Calibri Light" panose="020F0302020204030204" pitchFamily="34" charset="0"/>
              </a:rPr>
              <a:t>45,000 </a:t>
            </a:r>
            <a:r>
              <a:rPr lang="en-US" sz="2800" dirty="0" smtClean="0">
                <a:latin typeface="Calibri Light" panose="020F0302020204030204" pitchFamily="34" charset="0"/>
              </a:rPr>
              <a:t>is the average </a:t>
            </a:r>
            <a:r>
              <a:rPr lang="en-US" sz="2800" b="0" i="0" u="none" dirty="0" smtClean="0">
                <a:solidFill>
                  <a:schemeClr val="dk2"/>
                </a:solidFill>
                <a:latin typeface="Calibri Light" panose="020F0302020204030204" pitchFamily="34" charset="0"/>
                <a:sym typeface="Calibri"/>
              </a:rPr>
              <a:t>cost </a:t>
            </a:r>
            <a:r>
              <a:rPr lang="en-US" sz="2800" b="0" i="0" u="none" dirty="0">
                <a:solidFill>
                  <a:schemeClr val="dk2"/>
                </a:solidFill>
                <a:latin typeface="Calibri Light" panose="020F0302020204030204" pitchFamily="34" charset="0"/>
                <a:sym typeface="Calibri"/>
              </a:rPr>
              <a:t>of </a:t>
            </a:r>
            <a:r>
              <a:rPr lang="en-US" sz="2800" b="0" i="0" u="none" dirty="0" smtClean="0">
                <a:solidFill>
                  <a:schemeClr val="dk2"/>
                </a:solidFill>
                <a:latin typeface="Calibri Light" panose="020F0302020204030204" pitchFamily="34" charset="0"/>
                <a:sym typeface="Calibri"/>
              </a:rPr>
              <a:t>private domestic adoption </a:t>
            </a:r>
            <a:r>
              <a:rPr lang="en-US" sz="2800" b="0" i="0" u="none" dirty="0">
                <a:solidFill>
                  <a:schemeClr val="dk2"/>
                </a:solidFill>
                <a:latin typeface="Calibri Light" panose="020F0302020204030204" pitchFamily="34" charset="0"/>
                <a:sym typeface="Calibri"/>
              </a:rPr>
              <a:t>for the adoptive </a:t>
            </a:r>
            <a:r>
              <a:rPr lang="en-US" sz="2800" b="0" i="0" u="none" dirty="0" smtClean="0">
                <a:solidFill>
                  <a:schemeClr val="dk2"/>
                </a:solidFill>
                <a:latin typeface="Calibri Light" panose="020F0302020204030204" pitchFamily="34" charset="0"/>
                <a:sym typeface="Calibri"/>
              </a:rPr>
              <a:t>parent. By contrast, fost</a:t>
            </a:r>
            <a:r>
              <a:rPr lang="en-US" sz="2800" dirty="0" smtClean="0">
                <a:latin typeface="Calibri Light" panose="020F0302020204030204" pitchFamily="34" charset="0"/>
              </a:rPr>
              <a:t>er care adoptions are usually no cost to the adoptive parent. </a:t>
            </a:r>
          </a:p>
          <a:p>
            <a:pPr lvl="0" indent="-342900">
              <a:spcBef>
                <a:spcPts val="480"/>
              </a:spcBef>
            </a:pPr>
            <a:r>
              <a:rPr lang="en-US" sz="2800" b="1" i="0" u="none" dirty="0" smtClean="0">
                <a:solidFill>
                  <a:schemeClr val="dk2"/>
                </a:solidFill>
                <a:latin typeface="Calibri Light" panose="020F0302020204030204" pitchFamily="34" charset="0"/>
                <a:sym typeface="Calibri"/>
              </a:rPr>
              <a:t>The </a:t>
            </a:r>
            <a:r>
              <a:rPr lang="en-US" sz="2800" b="1" i="0" u="none" dirty="0">
                <a:solidFill>
                  <a:schemeClr val="dk2"/>
                </a:solidFill>
                <a:latin typeface="Calibri Light" panose="020F0302020204030204" pitchFamily="34" charset="0"/>
                <a:sym typeface="Calibri"/>
              </a:rPr>
              <a:t>cost of adoption for the birth parent is usually minimal, if any.</a:t>
            </a:r>
          </a:p>
          <a:p>
            <a:pPr marL="152400" marR="0" lvl="0" indent="-152400" algn="l" rtl="0">
              <a:spcBef>
                <a:spcPts val="480"/>
              </a:spcBef>
              <a:spcAft>
                <a:spcPts val="0"/>
              </a:spcAft>
              <a:buClr>
                <a:schemeClr val="dk2"/>
              </a:buClr>
              <a:buSzPct val="171428"/>
              <a:buFont typeface="Arial"/>
              <a:buNone/>
            </a:pPr>
            <a:endParaRPr sz="1800" dirty="0">
              <a:solidFill>
                <a:srgbClr val="000000"/>
              </a:solidFill>
              <a:latin typeface="Calibri Light" panose="020F0302020204030204" pitchFamily="34" charset="0"/>
            </a:endParaRPr>
          </a:p>
          <a:p>
            <a:pPr marL="152400" marR="0" lvl="0" indent="-152400" algn="l" rtl="0">
              <a:spcBef>
                <a:spcPts val="480"/>
              </a:spcBef>
              <a:spcAft>
                <a:spcPts val="0"/>
              </a:spcAft>
              <a:buClr>
                <a:schemeClr val="dk2"/>
              </a:buClr>
              <a:buSzPct val="171428"/>
              <a:buFont typeface="Arial"/>
              <a:buNone/>
            </a:pPr>
            <a:endParaRPr sz="1800" dirty="0">
              <a:solidFill>
                <a:srgbClr val="000000"/>
              </a:solidFill>
              <a:latin typeface="Calibri Light" panose="020F0302020204030204" pitchFamily="34" charset="0"/>
            </a:endParaRPr>
          </a:p>
        </p:txBody>
      </p:sp>
      <p:sp>
        <p:nvSpPr>
          <p:cNvPr id="2" name="Rectangle 1"/>
          <p:cNvSpPr/>
          <p:nvPr/>
        </p:nvSpPr>
        <p:spPr>
          <a:xfrm>
            <a:off x="152400" y="6096000"/>
            <a:ext cx="6629400" cy="802784"/>
          </a:xfrm>
          <a:prstGeom prst="rect">
            <a:avLst/>
          </a:prstGeom>
        </p:spPr>
        <p:txBody>
          <a:bodyPr wrap="square">
            <a:spAutoFit/>
          </a:bodyPr>
          <a:lstStyle/>
          <a:p>
            <a:pPr marL="152400" lvl="0" indent="-152400">
              <a:spcBef>
                <a:spcPts val="480"/>
              </a:spcBef>
              <a:buClr>
                <a:schemeClr val="dk2"/>
              </a:buClr>
              <a:buSzPct val="171428"/>
            </a:pPr>
            <a:r>
              <a:rPr lang="en-US" dirty="0">
                <a:solidFill>
                  <a:schemeClr val="bg2"/>
                </a:solidFill>
                <a:latin typeface="Calibri Light" panose="020F0302020204030204" pitchFamily="34" charset="0"/>
              </a:rPr>
              <a:t>Source: National Council for Adoption, Adoption: By the Numbers. Dr. Jo Jones and Paul </a:t>
            </a:r>
            <a:r>
              <a:rPr lang="en-US" dirty="0" err="1" smtClean="0">
                <a:solidFill>
                  <a:schemeClr val="bg2"/>
                </a:solidFill>
                <a:latin typeface="Calibri Light" panose="020F0302020204030204" pitchFamily="34" charset="0"/>
              </a:rPr>
              <a:t>Placek</a:t>
            </a:r>
            <a:r>
              <a:rPr lang="en-US" dirty="0">
                <a:solidFill>
                  <a:schemeClr val="bg2"/>
                </a:solidFill>
                <a:latin typeface="Calibri Light" panose="020F0302020204030204" pitchFamily="34" charset="0"/>
              </a:rPr>
              <a:t>, </a:t>
            </a:r>
            <a:r>
              <a:rPr lang="en-US" dirty="0" smtClean="0">
                <a:solidFill>
                  <a:schemeClr val="bg2"/>
                </a:solidFill>
                <a:latin typeface="Calibri Light" panose="020F0302020204030204" pitchFamily="34" charset="0"/>
                <a:hlinkClick r:id="rId3"/>
              </a:rPr>
              <a:t>Adoption: By the Numbers</a:t>
            </a:r>
            <a:endParaRPr lang="en-US" dirty="0">
              <a:solidFill>
                <a:schemeClr val="bg2"/>
              </a:solidFill>
              <a:latin typeface="Calibri Light" panose="020F0302020204030204" pitchFamily="34" charset="0"/>
            </a:endParaRPr>
          </a:p>
          <a:p>
            <a:pPr marL="152400" lvl="0" indent="-152400">
              <a:spcBef>
                <a:spcPts val="480"/>
              </a:spcBef>
              <a:buClr>
                <a:schemeClr val="dk2"/>
              </a:buClr>
              <a:buSzPct val="171428"/>
            </a:pPr>
            <a:endParaRPr lang="en-US" dirty="0" smtClean="0">
              <a:solidFill>
                <a:schemeClr val="bg2"/>
              </a:solidFill>
              <a:latin typeface="Calibri Light" panose="020F0302020204030204" pitchFamily="34" charset="0"/>
            </a:endParaRPr>
          </a:p>
        </p:txBody>
      </p:sp>
      <p:sp>
        <p:nvSpPr>
          <p:cNvPr id="3" name="Slide Number Placeholder 2"/>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4</a:t>
            </a:fld>
            <a:endParaRPr lang="en-US" sz="1200" b="0" i="0" u="none" strike="noStrike" cap="none">
              <a:solidFill>
                <a:srgbClr val="89898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Types of Domestic Adoption</a:t>
            </a:r>
          </a:p>
        </p:txBody>
      </p:sp>
      <p:sp>
        <p:nvSpPr>
          <p:cNvPr id="4" name="Text Placeholder 3"/>
          <p:cNvSpPr>
            <a:spLocks noGrp="1"/>
          </p:cNvSpPr>
          <p:nvPr>
            <p:ph type="body" idx="1"/>
          </p:nvPr>
        </p:nvSpPr>
        <p:spPr/>
        <p:txBody>
          <a:bodyPr/>
          <a:lstStyle/>
          <a:p>
            <a:pPr marL="0" indent="0">
              <a:spcBef>
                <a:spcPts val="0"/>
              </a:spcBef>
              <a:buNone/>
            </a:pPr>
            <a:r>
              <a:rPr lang="en-US" b="1" dirty="0">
                <a:latin typeface="Calibri Light" panose="020F0302020204030204" pitchFamily="34" charset="0"/>
              </a:rPr>
              <a:t>Types of Adoption</a:t>
            </a:r>
          </a:p>
          <a:p>
            <a:pPr indent="-342900">
              <a:spcBef>
                <a:spcPts val="0"/>
              </a:spcBef>
            </a:pPr>
            <a:r>
              <a:rPr lang="en-US" dirty="0">
                <a:latin typeface="Calibri Light" panose="020F0302020204030204" pitchFamily="34" charset="0"/>
              </a:rPr>
              <a:t>Infant Adoption</a:t>
            </a:r>
          </a:p>
          <a:p>
            <a:pPr lvl="0" indent="-342900">
              <a:spcBef>
                <a:spcPts val="0"/>
              </a:spcBef>
            </a:pPr>
            <a:r>
              <a:rPr lang="en-US" dirty="0">
                <a:latin typeface="Calibri Light" panose="020F0302020204030204" pitchFamily="34" charset="0"/>
              </a:rPr>
              <a:t>Foster Adoption</a:t>
            </a:r>
          </a:p>
          <a:p>
            <a:pPr lvl="0" indent="-342900"/>
            <a:r>
              <a:rPr lang="en-US" dirty="0">
                <a:latin typeface="Calibri Light" panose="020F0302020204030204" pitchFamily="34" charset="0"/>
              </a:rPr>
              <a:t>Kinship Adoption</a:t>
            </a:r>
          </a:p>
          <a:p>
            <a:pPr lvl="0" indent="-342900"/>
            <a:r>
              <a:rPr lang="en-US" dirty="0">
                <a:latin typeface="Calibri Light" panose="020F0302020204030204" pitchFamily="34" charset="0"/>
              </a:rPr>
              <a:t>Special Needs Adoption</a:t>
            </a:r>
          </a:p>
          <a:p>
            <a:pPr indent="-342900"/>
            <a:r>
              <a:rPr lang="en-US" dirty="0">
                <a:latin typeface="Calibri Light" panose="020F0302020204030204" pitchFamily="34" charset="0"/>
              </a:rPr>
              <a:t>Independent Adoption</a:t>
            </a:r>
          </a:p>
          <a:p>
            <a:pPr marL="203200" indent="0">
              <a:buNone/>
            </a:pPr>
            <a:endParaRPr lang="en-US" dirty="0"/>
          </a:p>
        </p:txBody>
      </p:sp>
      <p:sp>
        <p:nvSpPr>
          <p:cNvPr id="9" name="TextBox 8"/>
          <p:cNvSpPr txBox="1"/>
          <p:nvPr/>
        </p:nvSpPr>
        <p:spPr>
          <a:xfrm>
            <a:off x="5638800" y="1742182"/>
            <a:ext cx="2739263" cy="1077218"/>
          </a:xfrm>
          <a:prstGeom prst="rect">
            <a:avLst/>
          </a:prstGeom>
          <a:noFill/>
        </p:spPr>
        <p:txBody>
          <a:bodyPr wrap="square" rtlCol="0">
            <a:spAutoFit/>
          </a:bodyPr>
          <a:lstStyle/>
          <a:p>
            <a:pPr algn="ctr"/>
            <a:r>
              <a:rPr lang="en-US" sz="3200" b="1" dirty="0" smtClean="0">
                <a:solidFill>
                  <a:schemeClr val="dk2"/>
                </a:solidFill>
                <a:latin typeface="Calibri Light" panose="020F0302020204030204" pitchFamily="34" charset="0"/>
                <a:ea typeface="Calibri"/>
                <a:cs typeface="Calibri"/>
                <a:sym typeface="Calibri"/>
              </a:rPr>
              <a:t>Post-adoption </a:t>
            </a:r>
          </a:p>
          <a:p>
            <a:pPr algn="ctr"/>
            <a:r>
              <a:rPr lang="en-US" sz="3200" b="1" dirty="0" smtClean="0">
                <a:solidFill>
                  <a:schemeClr val="dk2"/>
                </a:solidFill>
                <a:latin typeface="Calibri Light" panose="020F0302020204030204" pitchFamily="34" charset="0"/>
                <a:ea typeface="Calibri"/>
                <a:cs typeface="Calibri"/>
                <a:sym typeface="Calibri"/>
              </a:rPr>
              <a:t>Contact</a:t>
            </a:r>
            <a:endParaRPr lang="en-US" sz="3200" b="1" dirty="0">
              <a:solidFill>
                <a:schemeClr val="dk2"/>
              </a:solidFill>
              <a:latin typeface="Calibri Light" panose="020F0302020204030204" pitchFamily="34" charset="0"/>
              <a:ea typeface="Calibri"/>
              <a:cs typeface="Calibri"/>
              <a:sym typeface="Calibri"/>
            </a:endParaRPr>
          </a:p>
        </p:txBody>
      </p:sp>
      <p:sp>
        <p:nvSpPr>
          <p:cNvPr id="8" name="Right Arrow 7" title="Arrow Icon"/>
          <p:cNvSpPr/>
          <p:nvPr/>
        </p:nvSpPr>
        <p:spPr>
          <a:xfrm>
            <a:off x="4709944" y="3106463"/>
            <a:ext cx="491360" cy="345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title="Blue Box Higlighting Post Adoption Contact"/>
          <p:cNvSpPr/>
          <p:nvPr/>
        </p:nvSpPr>
        <p:spPr>
          <a:xfrm>
            <a:off x="5410200" y="2819400"/>
            <a:ext cx="342900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10200" y="3157091"/>
            <a:ext cx="3450019" cy="1077218"/>
          </a:xfrm>
          <a:prstGeom prst="rect">
            <a:avLst/>
          </a:prstGeom>
          <a:noFill/>
        </p:spPr>
        <p:txBody>
          <a:bodyPr wrap="square" rtlCol="0">
            <a:spAutoFit/>
          </a:bodyPr>
          <a:lstStyle/>
          <a:p>
            <a:pPr marL="114300" indent="-457200">
              <a:buFont typeface="Arial" panose="020B0604020202020204" pitchFamily="34" charset="0"/>
              <a:buChar char="•"/>
            </a:pPr>
            <a:r>
              <a:rPr lang="en-US" sz="3200" dirty="0">
                <a:solidFill>
                  <a:schemeClr val="bg1"/>
                </a:solidFill>
                <a:latin typeface="Calibri Light" panose="020F0302020204030204" pitchFamily="34" charset="0"/>
                <a:ea typeface="Calibri"/>
                <a:cs typeface="Calibri"/>
                <a:sym typeface="Calibri"/>
              </a:rPr>
              <a:t>Closed Adoption</a:t>
            </a:r>
          </a:p>
          <a:p>
            <a:pPr marL="114300" indent="-457200">
              <a:buFont typeface="Arial" panose="020B0604020202020204" pitchFamily="34" charset="0"/>
              <a:buChar char="•"/>
            </a:pPr>
            <a:r>
              <a:rPr lang="en-US" sz="3200" dirty="0">
                <a:solidFill>
                  <a:schemeClr val="bg1"/>
                </a:solidFill>
                <a:latin typeface="Calibri Light" panose="020F0302020204030204" pitchFamily="34" charset="0"/>
                <a:ea typeface="Calibri"/>
                <a:cs typeface="Calibri"/>
                <a:sym typeface="Calibri"/>
              </a:rPr>
              <a:t>Open Adoption</a:t>
            </a:r>
          </a:p>
        </p:txBody>
      </p:sp>
      <p:sp>
        <p:nvSpPr>
          <p:cNvPr id="2" name="Rectangle 1"/>
          <p:cNvSpPr/>
          <p:nvPr/>
        </p:nvSpPr>
        <p:spPr>
          <a:xfrm>
            <a:off x="228600" y="6400800"/>
            <a:ext cx="2608406" cy="307777"/>
          </a:xfrm>
          <a:prstGeom prst="rect">
            <a:avLst/>
          </a:prstGeom>
        </p:spPr>
        <p:txBody>
          <a:bodyPr wrap="none">
            <a:spAutoFit/>
          </a:bodyPr>
          <a:lstStyle/>
          <a:p>
            <a:pPr lvl="0">
              <a:spcBef>
                <a:spcPts val="640"/>
              </a:spcBef>
            </a:pPr>
            <a:r>
              <a:rPr lang="en-US" dirty="0" smtClean="0">
                <a:solidFill>
                  <a:schemeClr val="bg2"/>
                </a:solidFill>
                <a:latin typeface="Calibri Light" panose="020F0302020204030204" pitchFamily="34" charset="0"/>
              </a:rPr>
              <a:t>Source</a:t>
            </a:r>
            <a:r>
              <a:rPr lang="en-US" dirty="0">
                <a:solidFill>
                  <a:schemeClr val="bg2"/>
                </a:solidFill>
                <a:latin typeface="Calibri Light" panose="020F0302020204030204" pitchFamily="34" charset="0"/>
              </a:rPr>
              <a:t>: National Adoption Center</a:t>
            </a:r>
          </a:p>
        </p:txBody>
      </p:sp>
      <p:sp>
        <p:nvSpPr>
          <p:cNvPr id="3" name="Slide Number Placeholder 2"/>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5</a:t>
            </a:fld>
            <a:endParaRPr lang="en-US"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986658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p:spPr>
        <p:txBody>
          <a:bodyPr wrap="square" lIns="91425" tIns="91425" rIns="91425" bIns="91425" anchor="ctr" anchorCtr="0">
            <a:noAutofit/>
          </a:bodyPr>
          <a:lstStyle/>
          <a:p>
            <a:pPr lvl="0">
              <a:spcBef>
                <a:spcPts val="0"/>
              </a:spcBef>
              <a:buNone/>
            </a:pPr>
            <a:r>
              <a:rPr lang="en-US">
                <a:latin typeface="Calibri Light" panose="020F0302020204030204" pitchFamily="34" charset="0"/>
              </a:rPr>
              <a:t>Starting the Discussion about Adoption</a:t>
            </a:r>
          </a:p>
        </p:txBody>
      </p:sp>
      <p:sp>
        <p:nvSpPr>
          <p:cNvPr id="75" name="Shape 75"/>
          <p:cNvSpPr txBox="1">
            <a:spLocks noGrp="1"/>
          </p:cNvSpPr>
          <p:nvPr>
            <p:ph type="body" idx="1"/>
          </p:nvPr>
        </p:nvSpPr>
        <p:spPr>
          <a:xfrm>
            <a:off x="457200" y="1600200"/>
            <a:ext cx="8229600" cy="685800"/>
          </a:xfrm>
          <a:prstGeom prst="rect">
            <a:avLst/>
          </a:prstGeom>
        </p:spPr>
        <p:txBody>
          <a:bodyPr wrap="square" lIns="91425" tIns="91425" rIns="91425" bIns="91425" anchor="t" anchorCtr="0">
            <a:noAutofit/>
          </a:bodyPr>
          <a:lstStyle/>
          <a:p>
            <a:pPr lvl="0">
              <a:spcBef>
                <a:spcPts val="0"/>
              </a:spcBef>
              <a:buNone/>
            </a:pPr>
            <a:r>
              <a:rPr lang="en-US" dirty="0">
                <a:latin typeface="Calibri Light" panose="020F0302020204030204" pitchFamily="34" charset="0"/>
              </a:rPr>
              <a:t>Use open ended questions</a:t>
            </a:r>
          </a:p>
          <a:p>
            <a:pPr lvl="0">
              <a:spcBef>
                <a:spcPts val="0"/>
              </a:spcBef>
              <a:buNone/>
            </a:pPr>
            <a:endParaRPr dirty="0">
              <a:latin typeface="Calibri Light" panose="020F0302020204030204" pitchFamily="34" charset="0"/>
            </a:endParaRPr>
          </a:p>
          <a:p>
            <a:pPr lvl="0">
              <a:spcBef>
                <a:spcPts val="0"/>
              </a:spcBef>
              <a:buNone/>
            </a:pPr>
            <a:r>
              <a:rPr lang="en-US" dirty="0">
                <a:latin typeface="Calibri Light" panose="020F0302020204030204" pitchFamily="34" charset="0"/>
              </a:rPr>
              <a:t>       </a:t>
            </a:r>
            <a:endParaRPr dirty="0">
              <a:latin typeface="Calibri Light" panose="020F0302020204030204" pitchFamily="34" charset="0"/>
            </a:endParaRPr>
          </a:p>
        </p:txBody>
      </p:sp>
      <p:pic>
        <p:nvPicPr>
          <p:cNvPr id="76" name="Shape 76" title="Check Mark Icon"/>
          <p:cNvPicPr preferRelativeResize="0"/>
          <p:nvPr/>
        </p:nvPicPr>
        <p:blipFill>
          <a:blip r:embed="rId3">
            <a:alphaModFix/>
          </a:blip>
          <a:stretch>
            <a:fillRect/>
          </a:stretch>
        </p:blipFill>
        <p:spPr>
          <a:xfrm>
            <a:off x="725675" y="2590800"/>
            <a:ext cx="950725" cy="950725"/>
          </a:xfrm>
          <a:prstGeom prst="rect">
            <a:avLst/>
          </a:prstGeom>
          <a:noFill/>
          <a:ln>
            <a:noFill/>
          </a:ln>
        </p:spPr>
      </p:pic>
      <p:pic>
        <p:nvPicPr>
          <p:cNvPr id="77" name="Shape 77" title="X Icon"/>
          <p:cNvPicPr preferRelativeResize="0"/>
          <p:nvPr/>
        </p:nvPicPr>
        <p:blipFill>
          <a:blip r:embed="rId4">
            <a:alphaModFix/>
          </a:blip>
          <a:stretch>
            <a:fillRect/>
          </a:stretch>
        </p:blipFill>
        <p:spPr>
          <a:xfrm>
            <a:off x="725675" y="4501073"/>
            <a:ext cx="950725" cy="950725"/>
          </a:xfrm>
          <a:prstGeom prst="rect">
            <a:avLst/>
          </a:prstGeom>
          <a:noFill/>
          <a:ln>
            <a:noFill/>
          </a:ln>
        </p:spPr>
      </p:pic>
      <p:sp>
        <p:nvSpPr>
          <p:cNvPr id="2" name="Rectangle 1"/>
          <p:cNvSpPr/>
          <p:nvPr/>
        </p:nvSpPr>
        <p:spPr>
          <a:xfrm>
            <a:off x="1676400" y="2590800"/>
            <a:ext cx="6705600" cy="2554545"/>
          </a:xfrm>
          <a:prstGeom prst="rect">
            <a:avLst/>
          </a:prstGeom>
        </p:spPr>
        <p:txBody>
          <a:bodyPr wrap="square">
            <a:spAutoFit/>
          </a:bodyPr>
          <a:lstStyle/>
          <a:p>
            <a:pPr lvl="0"/>
            <a:r>
              <a:rPr lang="en-US" sz="3200" dirty="0">
                <a:solidFill>
                  <a:schemeClr val="dk2"/>
                </a:solidFill>
                <a:latin typeface="Calibri Light" panose="020F0302020204030204" pitchFamily="34" charset="0"/>
                <a:ea typeface="Calibri"/>
                <a:cs typeface="Calibri"/>
                <a:sym typeface="Calibri"/>
              </a:rPr>
              <a:t>“What are your thoughts on adoption?”</a:t>
            </a:r>
          </a:p>
          <a:p>
            <a:pPr lvl="0"/>
            <a:endParaRPr lang="en-US" sz="3200" dirty="0" smtClean="0">
              <a:solidFill>
                <a:schemeClr val="dk2"/>
              </a:solidFill>
              <a:latin typeface="Calibri Light" panose="020F0302020204030204" pitchFamily="34" charset="0"/>
              <a:ea typeface="Calibri"/>
              <a:cs typeface="Calibri"/>
              <a:sym typeface="Calibri"/>
            </a:endParaRPr>
          </a:p>
          <a:p>
            <a:pPr lvl="0"/>
            <a:endParaRPr lang="en-US" sz="3200" dirty="0" smtClean="0">
              <a:solidFill>
                <a:schemeClr val="dk2"/>
              </a:solidFill>
              <a:latin typeface="Calibri Light" panose="020F0302020204030204" pitchFamily="34" charset="0"/>
              <a:ea typeface="Calibri"/>
              <a:cs typeface="Calibri"/>
              <a:sym typeface="Calibri"/>
            </a:endParaRPr>
          </a:p>
          <a:p>
            <a:pPr lvl="0"/>
            <a:endParaRPr lang="en-US" sz="3200" dirty="0">
              <a:solidFill>
                <a:schemeClr val="dk2"/>
              </a:solidFill>
              <a:latin typeface="Calibri Light" panose="020F0302020204030204" pitchFamily="34" charset="0"/>
              <a:ea typeface="Calibri"/>
              <a:cs typeface="Calibri"/>
              <a:sym typeface="Calibri"/>
            </a:endParaRPr>
          </a:p>
          <a:p>
            <a:pPr lvl="0"/>
            <a:r>
              <a:rPr lang="en-US" sz="3200" dirty="0">
                <a:solidFill>
                  <a:schemeClr val="dk2"/>
                </a:solidFill>
                <a:latin typeface="Calibri Light" panose="020F0302020204030204" pitchFamily="34" charset="0"/>
                <a:ea typeface="Calibri"/>
                <a:cs typeface="Calibri"/>
                <a:sym typeface="Calibri"/>
              </a:rPr>
              <a:t>“Have you considered adoption?”</a:t>
            </a:r>
          </a:p>
        </p:txBody>
      </p:sp>
      <p:sp>
        <p:nvSpPr>
          <p:cNvPr id="3" name="TextBox 2"/>
          <p:cNvSpPr txBox="1"/>
          <p:nvPr/>
        </p:nvSpPr>
        <p:spPr>
          <a:xfrm>
            <a:off x="3581400" y="3606462"/>
            <a:ext cx="2286000" cy="523220"/>
          </a:xfrm>
          <a:prstGeom prst="rect">
            <a:avLst/>
          </a:prstGeom>
          <a:noFill/>
        </p:spPr>
        <p:txBody>
          <a:bodyPr wrap="square" rtlCol="0">
            <a:spAutoFit/>
          </a:bodyPr>
          <a:lstStyle/>
          <a:p>
            <a:pPr algn="ctr"/>
            <a:r>
              <a:rPr lang="en-US" sz="2800" b="1" i="1" dirty="0">
                <a:solidFill>
                  <a:schemeClr val="dk2"/>
                </a:solidFill>
                <a:latin typeface="Calibri Light" panose="020F0302020204030204" pitchFamily="34" charset="0"/>
                <a:ea typeface="Calibri"/>
                <a:cs typeface="Calibri"/>
              </a:rPr>
              <a:t>NOT…</a:t>
            </a:r>
          </a:p>
        </p:txBody>
      </p:sp>
      <p:sp>
        <p:nvSpPr>
          <p:cNvPr id="5" name="Slide Number Placeholder 4"/>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6</a:t>
            </a:fld>
            <a:endParaRPr lang="en-US" sz="1200" b="0" i="0" u="none" strike="noStrike" cap="none">
              <a:solidFill>
                <a:srgbClr val="89898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dirty="0">
                <a:latin typeface="Calibri Light" panose="020F0302020204030204" pitchFamily="34" charset="0"/>
              </a:rPr>
              <a:t>Using Positive Language</a:t>
            </a:r>
          </a:p>
        </p:txBody>
      </p:sp>
      <p:graphicFrame>
        <p:nvGraphicFramePr>
          <p:cNvPr id="2" name="Table 1" descr="Negative: Real Parent, Give Up for Adoption, Put Up for Adoption, Keep Your Baby, Unwanted Pregnancy, Unwanted Child, Adopted Child, Is Adopted, Adoptive Parent, Track Down Parents, Adoptable Child, Relinquished&#10;Positive: Birth Parent or Biological Parent, Make an Adoption Plan, Choose Adoption, Parent Your Child, Unintended Pregnancy, Child Placed for Adoption, My Child / Their Child&#10;Was Adopted, Parent, Search, Waiting Child, Made an Adoption Plan&#10;&#10;" title="Table displaying types of Positive Language"/>
          <p:cNvGraphicFramePr>
            <a:graphicFrameLocks noGrp="1"/>
          </p:cNvGraphicFramePr>
          <p:nvPr>
            <p:extLst>
              <p:ext uri="{D42A27DB-BD31-4B8C-83A1-F6EECF244321}">
                <p14:modId xmlns:p14="http://schemas.microsoft.com/office/powerpoint/2010/main" val="4108659316"/>
              </p:ext>
            </p:extLst>
          </p:nvPr>
        </p:nvGraphicFramePr>
        <p:xfrm>
          <a:off x="571500" y="1569720"/>
          <a:ext cx="8115300" cy="4754880"/>
        </p:xfrm>
        <a:graphic>
          <a:graphicData uri="http://schemas.openxmlformats.org/drawingml/2006/table">
            <a:tbl>
              <a:tblPr firstRow="1" bandRow="1">
                <a:tableStyleId>{5C22544A-7EE6-4342-B048-85BDC9FD1C3A}</a:tableStyleId>
              </a:tblPr>
              <a:tblGrid>
                <a:gridCol w="4057650">
                  <a:extLst>
                    <a:ext uri="{9D8B030D-6E8A-4147-A177-3AD203B41FA5}">
                      <a16:colId xmlns:a16="http://schemas.microsoft.com/office/drawing/2014/main" val="20000"/>
                    </a:ext>
                  </a:extLst>
                </a:gridCol>
                <a:gridCol w="4057650">
                  <a:extLst>
                    <a:ext uri="{9D8B030D-6E8A-4147-A177-3AD203B41FA5}">
                      <a16:colId xmlns:a16="http://schemas.microsoft.com/office/drawing/2014/main" val="20001"/>
                    </a:ext>
                  </a:extLst>
                </a:gridCol>
              </a:tblGrid>
              <a:tr h="349348">
                <a:tc>
                  <a:txBody>
                    <a:bodyPr/>
                    <a:lstStyle/>
                    <a:p>
                      <a:r>
                        <a:rPr lang="en-US" sz="1800" dirty="0" smtClean="0">
                          <a:latin typeface="Calibri Light" panose="020F0302020204030204" pitchFamily="34" charset="0"/>
                        </a:rPr>
                        <a:t>Negative</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Positive</a:t>
                      </a:r>
                      <a:endParaRPr lang="en-US" sz="1800" dirty="0">
                        <a:latin typeface="Calibri Light" panose="020F0302020204030204" pitchFamily="34" charset="0"/>
                      </a:endParaRPr>
                    </a:p>
                  </a:txBody>
                  <a:tcPr/>
                </a:tc>
                <a:extLst>
                  <a:ext uri="{0D108BD9-81ED-4DB2-BD59-A6C34878D82A}">
                    <a16:rowId xmlns:a16="http://schemas.microsoft.com/office/drawing/2014/main" val="10000"/>
                  </a:ext>
                </a:extLst>
              </a:tr>
              <a:tr h="349348">
                <a:tc>
                  <a:txBody>
                    <a:bodyPr/>
                    <a:lstStyle/>
                    <a:p>
                      <a:r>
                        <a:rPr lang="en-US" sz="1800" dirty="0" smtClean="0">
                          <a:latin typeface="Calibri Light" panose="020F0302020204030204" pitchFamily="34" charset="0"/>
                        </a:rPr>
                        <a:t>Real</a:t>
                      </a:r>
                      <a:r>
                        <a:rPr lang="en-US" sz="1800" baseline="0" dirty="0" smtClean="0">
                          <a:latin typeface="Calibri Light" panose="020F0302020204030204" pitchFamily="34" charset="0"/>
                        </a:rPr>
                        <a:t> Parent</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Birth</a:t>
                      </a:r>
                      <a:r>
                        <a:rPr lang="en-US" sz="1800" baseline="0" dirty="0" smtClean="0">
                          <a:latin typeface="Calibri Light" panose="020F0302020204030204" pitchFamily="34" charset="0"/>
                        </a:rPr>
                        <a:t> Parent or Biological Parent</a:t>
                      </a:r>
                      <a:endParaRPr lang="en-US" sz="1800" dirty="0">
                        <a:latin typeface="Calibri Light" panose="020F0302020204030204" pitchFamily="34" charset="0"/>
                      </a:endParaRPr>
                    </a:p>
                  </a:txBody>
                  <a:tcPr/>
                </a:tc>
                <a:extLst>
                  <a:ext uri="{0D108BD9-81ED-4DB2-BD59-A6C34878D82A}">
                    <a16:rowId xmlns:a16="http://schemas.microsoft.com/office/drawing/2014/main" val="10001"/>
                  </a:ext>
                </a:extLst>
              </a:tr>
              <a:tr h="349348">
                <a:tc>
                  <a:txBody>
                    <a:bodyPr/>
                    <a:lstStyle/>
                    <a:p>
                      <a:r>
                        <a:rPr lang="en-US" sz="1800" dirty="0" smtClean="0">
                          <a:latin typeface="Calibri Light" panose="020F0302020204030204" pitchFamily="34" charset="0"/>
                        </a:rPr>
                        <a:t>Give Up for</a:t>
                      </a:r>
                      <a:r>
                        <a:rPr lang="en-US" sz="1800" baseline="0" dirty="0" smtClean="0">
                          <a:latin typeface="Calibri Light" panose="020F0302020204030204" pitchFamily="34" charset="0"/>
                        </a:rPr>
                        <a:t> Adoption</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Make an Adoption Plan</a:t>
                      </a:r>
                      <a:endParaRPr lang="en-US" sz="1800" dirty="0">
                        <a:latin typeface="Calibri Light" panose="020F0302020204030204" pitchFamily="34" charset="0"/>
                      </a:endParaRPr>
                    </a:p>
                  </a:txBody>
                  <a:tcPr/>
                </a:tc>
                <a:extLst>
                  <a:ext uri="{0D108BD9-81ED-4DB2-BD59-A6C34878D82A}">
                    <a16:rowId xmlns:a16="http://schemas.microsoft.com/office/drawing/2014/main" val="10002"/>
                  </a:ext>
                </a:extLst>
              </a:tr>
              <a:tr h="349348">
                <a:tc>
                  <a:txBody>
                    <a:bodyPr/>
                    <a:lstStyle/>
                    <a:p>
                      <a:r>
                        <a:rPr lang="en-US" sz="1800" dirty="0" smtClean="0">
                          <a:latin typeface="Calibri Light" panose="020F0302020204030204" pitchFamily="34" charset="0"/>
                        </a:rPr>
                        <a:t>Put Up for Adoption</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Choose Adoption</a:t>
                      </a:r>
                      <a:endParaRPr lang="en-US" sz="1800" dirty="0">
                        <a:latin typeface="Calibri Light" panose="020F0302020204030204" pitchFamily="34" charset="0"/>
                      </a:endParaRPr>
                    </a:p>
                  </a:txBody>
                  <a:tcPr/>
                </a:tc>
                <a:extLst>
                  <a:ext uri="{0D108BD9-81ED-4DB2-BD59-A6C34878D82A}">
                    <a16:rowId xmlns:a16="http://schemas.microsoft.com/office/drawing/2014/main" val="10003"/>
                  </a:ext>
                </a:extLst>
              </a:tr>
              <a:tr h="349348">
                <a:tc>
                  <a:txBody>
                    <a:bodyPr/>
                    <a:lstStyle/>
                    <a:p>
                      <a:r>
                        <a:rPr lang="en-US" sz="1800" dirty="0" smtClean="0">
                          <a:latin typeface="Calibri Light" panose="020F0302020204030204" pitchFamily="34" charset="0"/>
                        </a:rPr>
                        <a:t>Keep</a:t>
                      </a:r>
                      <a:r>
                        <a:rPr lang="en-US" sz="1800" baseline="0" dirty="0" smtClean="0">
                          <a:latin typeface="Calibri Light" panose="020F0302020204030204" pitchFamily="34" charset="0"/>
                        </a:rPr>
                        <a:t> Your Baby</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Parent Your</a:t>
                      </a:r>
                      <a:r>
                        <a:rPr lang="en-US" sz="1800" baseline="0" dirty="0" smtClean="0">
                          <a:latin typeface="Calibri Light" panose="020F0302020204030204" pitchFamily="34" charset="0"/>
                        </a:rPr>
                        <a:t> Child</a:t>
                      </a:r>
                    </a:p>
                  </a:txBody>
                  <a:tcPr/>
                </a:tc>
                <a:extLst>
                  <a:ext uri="{0D108BD9-81ED-4DB2-BD59-A6C34878D82A}">
                    <a16:rowId xmlns:a16="http://schemas.microsoft.com/office/drawing/2014/main" val="10004"/>
                  </a:ext>
                </a:extLst>
              </a:tr>
              <a:tr h="349348">
                <a:tc>
                  <a:txBody>
                    <a:bodyPr/>
                    <a:lstStyle/>
                    <a:p>
                      <a:r>
                        <a:rPr lang="en-US" sz="1800" dirty="0" smtClean="0">
                          <a:latin typeface="Calibri Light" panose="020F0302020204030204" pitchFamily="34" charset="0"/>
                        </a:rPr>
                        <a:t>Unwanted Pregnancy</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Unintended</a:t>
                      </a:r>
                      <a:r>
                        <a:rPr lang="en-US" sz="1800" baseline="0" dirty="0" smtClean="0">
                          <a:latin typeface="Calibri Light" panose="020F0302020204030204" pitchFamily="34" charset="0"/>
                        </a:rPr>
                        <a:t> Pregnancy</a:t>
                      </a:r>
                      <a:endParaRPr lang="en-US" sz="1800" dirty="0">
                        <a:latin typeface="Calibri Light" panose="020F0302020204030204" pitchFamily="34" charset="0"/>
                      </a:endParaRPr>
                    </a:p>
                  </a:txBody>
                  <a:tcPr/>
                </a:tc>
                <a:extLst>
                  <a:ext uri="{0D108BD9-81ED-4DB2-BD59-A6C34878D82A}">
                    <a16:rowId xmlns:a16="http://schemas.microsoft.com/office/drawing/2014/main" val="10005"/>
                  </a:ext>
                </a:extLst>
              </a:tr>
              <a:tr h="349348">
                <a:tc>
                  <a:txBody>
                    <a:bodyPr/>
                    <a:lstStyle/>
                    <a:p>
                      <a:r>
                        <a:rPr lang="en-US" sz="1800" dirty="0" smtClean="0">
                          <a:latin typeface="Calibri Light" panose="020F0302020204030204" pitchFamily="34" charset="0"/>
                        </a:rPr>
                        <a:t>Unwanted Child</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Child Placed for Adoption</a:t>
                      </a:r>
                      <a:endParaRPr lang="en-US" sz="1800" dirty="0">
                        <a:latin typeface="Calibri Light" panose="020F0302020204030204" pitchFamily="34" charset="0"/>
                      </a:endParaRPr>
                    </a:p>
                  </a:txBody>
                  <a:tcPr/>
                </a:tc>
                <a:extLst>
                  <a:ext uri="{0D108BD9-81ED-4DB2-BD59-A6C34878D82A}">
                    <a16:rowId xmlns:a16="http://schemas.microsoft.com/office/drawing/2014/main" val="10006"/>
                  </a:ext>
                </a:extLst>
              </a:tr>
              <a:tr h="349348">
                <a:tc>
                  <a:txBody>
                    <a:bodyPr/>
                    <a:lstStyle/>
                    <a:p>
                      <a:r>
                        <a:rPr lang="en-US" sz="1800" dirty="0" smtClean="0">
                          <a:latin typeface="Calibri Light" panose="020F0302020204030204" pitchFamily="34" charset="0"/>
                        </a:rPr>
                        <a:t>Adopted</a:t>
                      </a:r>
                      <a:r>
                        <a:rPr lang="en-US" sz="1800" baseline="0" dirty="0" smtClean="0">
                          <a:latin typeface="Calibri Light" panose="020F0302020204030204" pitchFamily="34" charset="0"/>
                        </a:rPr>
                        <a:t> Child</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My Child</a:t>
                      </a:r>
                      <a:r>
                        <a:rPr lang="en-US" sz="1800" baseline="0" dirty="0" smtClean="0">
                          <a:latin typeface="Calibri Light" panose="020F0302020204030204" pitchFamily="34" charset="0"/>
                        </a:rPr>
                        <a:t> / Their Child</a:t>
                      </a:r>
                      <a:endParaRPr lang="en-US" sz="1800" dirty="0">
                        <a:latin typeface="Calibri Light" panose="020F0302020204030204" pitchFamily="34" charset="0"/>
                      </a:endParaRPr>
                    </a:p>
                  </a:txBody>
                  <a:tcPr/>
                </a:tc>
                <a:extLst>
                  <a:ext uri="{0D108BD9-81ED-4DB2-BD59-A6C34878D82A}">
                    <a16:rowId xmlns:a16="http://schemas.microsoft.com/office/drawing/2014/main" val="10007"/>
                  </a:ext>
                </a:extLst>
              </a:tr>
              <a:tr h="349348">
                <a:tc>
                  <a:txBody>
                    <a:bodyPr/>
                    <a:lstStyle/>
                    <a:p>
                      <a:r>
                        <a:rPr lang="en-US" sz="1800" dirty="0" smtClean="0">
                          <a:latin typeface="Calibri Light" panose="020F0302020204030204" pitchFamily="34" charset="0"/>
                        </a:rPr>
                        <a:t>Is Adopted</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Was Adopted</a:t>
                      </a:r>
                      <a:endParaRPr lang="en-US" sz="1800" dirty="0">
                        <a:latin typeface="Calibri Light" panose="020F0302020204030204" pitchFamily="34" charset="0"/>
                      </a:endParaRPr>
                    </a:p>
                  </a:txBody>
                  <a:tcPr/>
                </a:tc>
                <a:extLst>
                  <a:ext uri="{0D108BD9-81ED-4DB2-BD59-A6C34878D82A}">
                    <a16:rowId xmlns:a16="http://schemas.microsoft.com/office/drawing/2014/main" val="10008"/>
                  </a:ext>
                </a:extLst>
              </a:tr>
              <a:tr h="349348">
                <a:tc>
                  <a:txBody>
                    <a:bodyPr/>
                    <a:lstStyle/>
                    <a:p>
                      <a:r>
                        <a:rPr lang="en-US" sz="1800" dirty="0" smtClean="0">
                          <a:latin typeface="Calibri Light" panose="020F0302020204030204" pitchFamily="34" charset="0"/>
                        </a:rPr>
                        <a:t>Adoptive</a:t>
                      </a:r>
                      <a:r>
                        <a:rPr lang="en-US" sz="1800" baseline="0" dirty="0" smtClean="0">
                          <a:latin typeface="Calibri Light" panose="020F0302020204030204" pitchFamily="34" charset="0"/>
                        </a:rPr>
                        <a:t> Parent</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Parent</a:t>
                      </a:r>
                      <a:endParaRPr lang="en-US" sz="1800" dirty="0">
                        <a:latin typeface="Calibri Light" panose="020F0302020204030204" pitchFamily="34" charset="0"/>
                      </a:endParaRPr>
                    </a:p>
                  </a:txBody>
                  <a:tcPr/>
                </a:tc>
                <a:extLst>
                  <a:ext uri="{0D108BD9-81ED-4DB2-BD59-A6C34878D82A}">
                    <a16:rowId xmlns:a16="http://schemas.microsoft.com/office/drawing/2014/main" val="10009"/>
                  </a:ext>
                </a:extLst>
              </a:tr>
              <a:tr h="349348">
                <a:tc>
                  <a:txBody>
                    <a:bodyPr/>
                    <a:lstStyle/>
                    <a:p>
                      <a:r>
                        <a:rPr lang="en-US" sz="1800" dirty="0" smtClean="0">
                          <a:latin typeface="Calibri Light" panose="020F0302020204030204" pitchFamily="34" charset="0"/>
                        </a:rPr>
                        <a:t>Track</a:t>
                      </a:r>
                      <a:r>
                        <a:rPr lang="en-US" sz="1800" baseline="0" dirty="0" smtClean="0">
                          <a:latin typeface="Calibri Light" panose="020F0302020204030204" pitchFamily="34" charset="0"/>
                        </a:rPr>
                        <a:t> Down Parents</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Search</a:t>
                      </a:r>
                      <a:endParaRPr lang="en-US" sz="1800" dirty="0">
                        <a:latin typeface="Calibri Light" panose="020F0302020204030204" pitchFamily="34" charset="0"/>
                      </a:endParaRPr>
                    </a:p>
                  </a:txBody>
                  <a:tcPr/>
                </a:tc>
                <a:extLst>
                  <a:ext uri="{0D108BD9-81ED-4DB2-BD59-A6C34878D82A}">
                    <a16:rowId xmlns:a16="http://schemas.microsoft.com/office/drawing/2014/main" val="10010"/>
                  </a:ext>
                </a:extLst>
              </a:tr>
              <a:tr h="349348">
                <a:tc>
                  <a:txBody>
                    <a:bodyPr/>
                    <a:lstStyle/>
                    <a:p>
                      <a:r>
                        <a:rPr lang="en-US" sz="1800" dirty="0" smtClean="0">
                          <a:latin typeface="Calibri Light" panose="020F0302020204030204" pitchFamily="34" charset="0"/>
                        </a:rPr>
                        <a:t>Adoptable Child</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Waiting Child</a:t>
                      </a:r>
                      <a:endParaRPr lang="en-US" sz="1800" dirty="0">
                        <a:latin typeface="Calibri Light" panose="020F0302020204030204" pitchFamily="34" charset="0"/>
                      </a:endParaRPr>
                    </a:p>
                  </a:txBody>
                  <a:tcPr/>
                </a:tc>
                <a:extLst>
                  <a:ext uri="{0D108BD9-81ED-4DB2-BD59-A6C34878D82A}">
                    <a16:rowId xmlns:a16="http://schemas.microsoft.com/office/drawing/2014/main" val="10011"/>
                  </a:ext>
                </a:extLst>
              </a:tr>
              <a:tr h="349348">
                <a:tc>
                  <a:txBody>
                    <a:bodyPr/>
                    <a:lstStyle/>
                    <a:p>
                      <a:r>
                        <a:rPr lang="en-US" sz="1800" dirty="0" smtClean="0">
                          <a:latin typeface="Calibri Light" panose="020F0302020204030204" pitchFamily="34" charset="0"/>
                        </a:rPr>
                        <a:t>Relinquished</a:t>
                      </a:r>
                      <a:endParaRPr lang="en-US" sz="1800" dirty="0">
                        <a:latin typeface="Calibri Light" panose="020F0302020204030204" pitchFamily="34" charset="0"/>
                      </a:endParaRPr>
                    </a:p>
                  </a:txBody>
                  <a:tcPr/>
                </a:tc>
                <a:tc>
                  <a:txBody>
                    <a:bodyPr/>
                    <a:lstStyle/>
                    <a:p>
                      <a:r>
                        <a:rPr lang="en-US" sz="1800" dirty="0" smtClean="0">
                          <a:latin typeface="Calibri Light" panose="020F0302020204030204" pitchFamily="34" charset="0"/>
                        </a:rPr>
                        <a:t>Made an Adoption Plan</a:t>
                      </a:r>
                      <a:endParaRPr lang="en-US" sz="1800" dirty="0">
                        <a:latin typeface="Calibri Light" panose="020F0302020204030204" pitchFamily="34" charset="0"/>
                      </a:endParaRPr>
                    </a:p>
                  </a:txBody>
                  <a:tcPr/>
                </a:tc>
                <a:extLst>
                  <a:ext uri="{0D108BD9-81ED-4DB2-BD59-A6C34878D82A}">
                    <a16:rowId xmlns:a16="http://schemas.microsoft.com/office/drawing/2014/main" val="10012"/>
                  </a:ext>
                </a:extLst>
              </a:tr>
            </a:tbl>
          </a:graphicData>
        </a:graphic>
      </p:graphicFrame>
      <p:sp>
        <p:nvSpPr>
          <p:cNvPr id="84" name="Shape 84"/>
          <p:cNvSpPr txBox="1"/>
          <p:nvPr/>
        </p:nvSpPr>
        <p:spPr>
          <a:xfrm>
            <a:off x="152400" y="6380443"/>
            <a:ext cx="7239000" cy="447000"/>
          </a:xfrm>
          <a:prstGeom prst="rect">
            <a:avLst/>
          </a:prstGeom>
          <a:noFill/>
          <a:ln>
            <a:noFill/>
          </a:ln>
        </p:spPr>
        <p:txBody>
          <a:bodyPr wrap="square" lIns="91425" tIns="91425" rIns="91425" bIns="91425" anchor="ctr" anchorCtr="0">
            <a:noAutofit/>
          </a:bodyPr>
          <a:lstStyle/>
          <a:p>
            <a:pPr lvl="0" rtl="0">
              <a:spcBef>
                <a:spcPts val="0"/>
              </a:spcBef>
              <a:buNone/>
            </a:pPr>
            <a:r>
              <a:rPr lang="en-US" dirty="0" smtClean="0">
                <a:solidFill>
                  <a:schemeClr val="bg2"/>
                </a:solidFill>
                <a:latin typeface="Calibri Light" panose="020F0302020204030204" pitchFamily="34" charset="0"/>
              </a:rPr>
              <a:t>Source</a:t>
            </a:r>
            <a:r>
              <a:rPr lang="en-US" dirty="0" smtClean="0">
                <a:solidFill>
                  <a:schemeClr val="dk1"/>
                </a:solidFill>
                <a:latin typeface="Calibri Light" panose="020F0302020204030204" pitchFamily="34" charset="0"/>
              </a:rPr>
              <a:t>: </a:t>
            </a:r>
            <a:r>
              <a:rPr lang="en-US" u="sng" dirty="0" smtClean="0">
                <a:solidFill>
                  <a:schemeClr val="hlink"/>
                </a:solidFill>
                <a:latin typeface="Calibri Light" panose="020F0302020204030204" pitchFamily="34" charset="0"/>
                <a:hlinkClick r:id="rId3"/>
              </a:rPr>
              <a:t>Using Positive Adoption Language </a:t>
            </a:r>
            <a:endParaRPr lang="en-US" u="sng" dirty="0">
              <a:solidFill>
                <a:schemeClr val="hlink"/>
              </a:solidFill>
              <a:latin typeface="Calibri Light" panose="020F0302020204030204" pitchFamily="34" charset="0"/>
              <a:hlinkClick r:id="rId3"/>
            </a:endParaRPr>
          </a:p>
        </p:txBody>
      </p:sp>
      <p:sp>
        <p:nvSpPr>
          <p:cNvPr id="4" name="Slide Number Placeholder 3"/>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7</a:t>
            </a:fld>
            <a:endParaRPr lang="en-US"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052236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91661" y="304800"/>
            <a:ext cx="6096000" cy="1143000"/>
          </a:xfrm>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Frequently Asked Questions</a:t>
            </a:r>
          </a:p>
        </p:txBody>
      </p:sp>
      <p:sp>
        <p:nvSpPr>
          <p:cNvPr id="3" name="Rounded Rectangular Callout 2"/>
          <p:cNvSpPr/>
          <p:nvPr/>
        </p:nvSpPr>
        <p:spPr>
          <a:xfrm>
            <a:off x="381000" y="3472355"/>
            <a:ext cx="2438401" cy="1099645"/>
          </a:xfrm>
          <a:prstGeom prst="wedgeRoundRectCallout">
            <a:avLst>
              <a:gd name="adj1" fmla="val 54208"/>
              <a:gd name="adj2" fmla="val 144397"/>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bg1"/>
                </a:solidFill>
                <a:latin typeface="Calibri Light" panose="020F0302020204030204" pitchFamily="34" charset="0"/>
                <a:sym typeface="Calibri"/>
              </a:rPr>
              <a:t>When do I have to make </a:t>
            </a:r>
            <a:r>
              <a:rPr lang="en-US" sz="2000" b="1" dirty="0" smtClean="0">
                <a:solidFill>
                  <a:schemeClr val="bg1"/>
                </a:solidFill>
                <a:latin typeface="Calibri Light" panose="020F0302020204030204" pitchFamily="34" charset="0"/>
                <a:sym typeface="Calibri"/>
              </a:rPr>
              <a:t>my decision?</a:t>
            </a:r>
            <a:endParaRPr lang="en-US" sz="2000" b="1" dirty="0">
              <a:solidFill>
                <a:schemeClr val="bg1"/>
              </a:solidFill>
              <a:latin typeface="Calibri Light" panose="020F0302020204030204" pitchFamily="34" charset="0"/>
              <a:sym typeface="Calibri"/>
            </a:endParaRPr>
          </a:p>
        </p:txBody>
      </p:sp>
      <p:sp>
        <p:nvSpPr>
          <p:cNvPr id="10" name="Rounded Rectangular Callout 9"/>
          <p:cNvSpPr/>
          <p:nvPr/>
        </p:nvSpPr>
        <p:spPr>
          <a:xfrm>
            <a:off x="1826172" y="1718442"/>
            <a:ext cx="3200400" cy="1253358"/>
          </a:xfrm>
          <a:prstGeom prst="wedgeRoundRectCallout">
            <a:avLst>
              <a:gd name="adj1" fmla="val 28905"/>
              <a:gd name="adj2" fmla="val 146838"/>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40"/>
              </a:spcBef>
              <a:buClr>
                <a:schemeClr val="dk2"/>
              </a:buClr>
              <a:buSzPct val="100000"/>
            </a:pPr>
            <a:r>
              <a:rPr lang="en-US" sz="2000" b="1" dirty="0">
                <a:solidFill>
                  <a:schemeClr val="bg1"/>
                </a:solidFill>
                <a:latin typeface="Calibri Light" panose="020F0302020204030204" pitchFamily="34" charset="0"/>
                <a:sym typeface="Calibri"/>
              </a:rPr>
              <a:t>If I choose adoption, will I know what happens to my child</a:t>
            </a:r>
            <a:r>
              <a:rPr lang="en-US" sz="2000" b="1" dirty="0" smtClean="0">
                <a:solidFill>
                  <a:schemeClr val="bg1"/>
                </a:solidFill>
                <a:latin typeface="Calibri Light" panose="020F0302020204030204" pitchFamily="34" charset="0"/>
                <a:sym typeface="Calibri"/>
              </a:rPr>
              <a:t>?</a:t>
            </a:r>
            <a:endParaRPr lang="en-US" sz="2000" b="1" dirty="0">
              <a:solidFill>
                <a:schemeClr val="bg1"/>
              </a:solidFill>
              <a:latin typeface="Calibri Light" panose="020F0302020204030204" pitchFamily="34" charset="0"/>
              <a:sym typeface="Calibri"/>
            </a:endParaRPr>
          </a:p>
        </p:txBody>
      </p:sp>
      <p:sp>
        <p:nvSpPr>
          <p:cNvPr id="12" name="Rounded Rectangular Callout 11"/>
          <p:cNvSpPr/>
          <p:nvPr/>
        </p:nvSpPr>
        <p:spPr>
          <a:xfrm>
            <a:off x="5270281" y="1883979"/>
            <a:ext cx="2476500" cy="1143000"/>
          </a:xfrm>
          <a:prstGeom prst="wedgeRoundRectCallout">
            <a:avLst>
              <a:gd name="adj1" fmla="val -63486"/>
              <a:gd name="adj2" fmla="val 13974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40"/>
              </a:spcBef>
              <a:buClr>
                <a:schemeClr val="dk2"/>
              </a:buClr>
              <a:buSzPct val="100000"/>
            </a:pPr>
            <a:r>
              <a:rPr lang="en-US" sz="2000" b="1" dirty="0">
                <a:solidFill>
                  <a:schemeClr val="bg1"/>
                </a:solidFill>
                <a:latin typeface="Calibri Light" panose="020F0302020204030204" pitchFamily="34" charset="0"/>
                <a:sym typeface="Calibri"/>
              </a:rPr>
              <a:t>Do I need a lawyer?</a:t>
            </a:r>
            <a:endParaRPr lang="en-US" sz="2000" b="1" dirty="0">
              <a:solidFill>
                <a:schemeClr val="bg1"/>
              </a:solidFill>
            </a:endParaRPr>
          </a:p>
        </p:txBody>
      </p:sp>
      <p:sp>
        <p:nvSpPr>
          <p:cNvPr id="11" name="Rounded Rectangular Callout 10"/>
          <p:cNvSpPr/>
          <p:nvPr/>
        </p:nvSpPr>
        <p:spPr>
          <a:xfrm>
            <a:off x="6718081" y="3472354"/>
            <a:ext cx="2057400" cy="1011621"/>
          </a:xfrm>
          <a:prstGeom prst="wedgeRoundRectCallout">
            <a:avLst>
              <a:gd name="adj1" fmla="val -75661"/>
              <a:gd name="adj2" fmla="val 124569"/>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40"/>
              </a:spcBef>
              <a:buClr>
                <a:schemeClr val="dk2"/>
              </a:buClr>
              <a:buSzPct val="100000"/>
            </a:pPr>
            <a:r>
              <a:rPr lang="en-US" sz="2000" b="1" dirty="0">
                <a:solidFill>
                  <a:schemeClr val="bg1"/>
                </a:solidFill>
                <a:latin typeface="Calibri Light" panose="020F0302020204030204" pitchFamily="34" charset="0"/>
                <a:sym typeface="Calibri"/>
              </a:rPr>
              <a:t>What do I do next?</a:t>
            </a:r>
            <a:endParaRPr lang="en-US" sz="2000" b="1" dirty="0">
              <a:solidFill>
                <a:schemeClr val="bg1"/>
              </a:solidFill>
            </a:endParaRPr>
          </a:p>
        </p:txBody>
      </p:sp>
      <p:pic>
        <p:nvPicPr>
          <p:cNvPr id="5" name="Picture 4" title="Femal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1" y="4179176"/>
            <a:ext cx="2265741" cy="2374024"/>
          </a:xfrm>
          <a:prstGeom prst="rect">
            <a:avLst/>
          </a:prstGeom>
        </p:spPr>
      </p:pic>
      <p:pic>
        <p:nvPicPr>
          <p:cNvPr id="4" name="Picture 3" title="Male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2790" y="4112144"/>
            <a:ext cx="2265741" cy="2344492"/>
          </a:xfrm>
          <a:prstGeom prst="rect">
            <a:avLst/>
          </a:prstGeom>
        </p:spPr>
      </p:pic>
      <p:sp>
        <p:nvSpPr>
          <p:cNvPr id="2" name="Slide Number Placeholder 1"/>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8</a:t>
            </a:fld>
            <a:endParaRPr lang="en-US" sz="1200" b="0" i="0" u="none" strike="noStrike" cap="none">
              <a:solidFill>
                <a:srgbClr val="89898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28600"/>
            <a:ext cx="4953000" cy="1143000"/>
          </a:xfrm>
          <a:prstGeom prst="rect">
            <a:avLst/>
          </a:prstGeom>
          <a:noFill/>
          <a:ln>
            <a:noFill/>
          </a:ln>
        </p:spPr>
        <p:txBody>
          <a:bodyPr wrap="square" lIns="91425" tIns="45700" rIns="91425" bIns="45700" anchor="ctr" anchorCtr="0">
            <a:noAutofit/>
          </a:bodyPr>
          <a:lstStyle/>
          <a:p>
            <a:pPr marL="0" marR="0" lvl="0" indent="-254000" algn="l" rtl="0">
              <a:lnSpc>
                <a:spcPct val="100000"/>
              </a:lnSpc>
              <a:spcBef>
                <a:spcPts val="0"/>
              </a:spcBef>
              <a:spcAft>
                <a:spcPts val="0"/>
              </a:spcAft>
              <a:buClr>
                <a:srgbClr val="92278F"/>
              </a:buClr>
              <a:buSzPct val="100000"/>
              <a:buFont typeface="Calibri"/>
              <a:buNone/>
            </a:pPr>
            <a:r>
              <a:rPr lang="en-US" sz="4000" b="1" i="0" u="none" strike="noStrike" cap="none" dirty="0">
                <a:solidFill>
                  <a:srgbClr val="92278F"/>
                </a:solidFill>
                <a:latin typeface="Calibri Light" panose="020F0302020204030204" pitchFamily="34" charset="0"/>
                <a:sym typeface="Calibri"/>
              </a:rPr>
              <a:t>Making a Referral for Adoption Services</a:t>
            </a:r>
          </a:p>
        </p:txBody>
      </p:sp>
      <p:sp>
        <p:nvSpPr>
          <p:cNvPr id="96" name="Shape 96"/>
          <p:cNvSpPr txBox="1">
            <a:spLocks noGrp="1"/>
          </p:cNvSpPr>
          <p:nvPr>
            <p:ph type="body" idx="1"/>
          </p:nvPr>
        </p:nvSpPr>
        <p:spPr>
          <a:xfrm>
            <a:off x="457200" y="1600200"/>
            <a:ext cx="8229600" cy="45259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dirty="0">
                <a:latin typeface="Calibri Light" panose="020F0302020204030204" pitchFamily="34" charset="0"/>
              </a:rPr>
              <a:t>C</a:t>
            </a:r>
            <a:r>
              <a:rPr lang="en-US" sz="3200" b="0" i="0" u="none" dirty="0">
                <a:solidFill>
                  <a:schemeClr val="dk2"/>
                </a:solidFill>
                <a:latin typeface="Calibri Light" panose="020F0302020204030204" pitchFamily="34" charset="0"/>
                <a:sym typeface="Calibri"/>
              </a:rPr>
              <a:t>urrent and accurate knowledge of local adoption providers and services.</a:t>
            </a:r>
          </a:p>
          <a:p>
            <a:pPr marL="342900" marR="0" lvl="0" indent="-342900" algn="l" rtl="0">
              <a:lnSpc>
                <a:spcPct val="100000"/>
              </a:lnSpc>
              <a:spcBef>
                <a:spcPts val="640"/>
              </a:spcBef>
              <a:spcAft>
                <a:spcPts val="0"/>
              </a:spcAft>
              <a:buClr>
                <a:schemeClr val="dk2"/>
              </a:buClr>
              <a:buSzPct val="100000"/>
              <a:buFont typeface="Arial"/>
              <a:buChar char="•"/>
            </a:pPr>
            <a:r>
              <a:rPr lang="en-US" sz="3200" b="0" i="0" u="none" dirty="0">
                <a:solidFill>
                  <a:schemeClr val="dk2"/>
                </a:solidFill>
                <a:latin typeface="Calibri Light" panose="020F0302020204030204" pitchFamily="34" charset="0"/>
                <a:sym typeface="Calibri"/>
              </a:rPr>
              <a:t>Printed brochures with contact names and information are preferred.</a:t>
            </a:r>
          </a:p>
          <a:p>
            <a:pPr marL="0" marR="0" lvl="0" indent="0" algn="l" rtl="0">
              <a:lnSpc>
                <a:spcPct val="100000"/>
              </a:lnSpc>
              <a:spcBef>
                <a:spcPts val="640"/>
              </a:spcBef>
              <a:spcAft>
                <a:spcPts val="0"/>
              </a:spcAft>
              <a:buNone/>
            </a:pPr>
            <a:endParaRPr dirty="0">
              <a:latin typeface="Calibri Light" panose="020F0302020204030204" pitchFamily="34" charset="0"/>
            </a:endParaRPr>
          </a:p>
          <a:p>
            <a:pPr marL="0" marR="0" lvl="0" indent="0" algn="l" rtl="0">
              <a:lnSpc>
                <a:spcPct val="100000"/>
              </a:lnSpc>
              <a:spcBef>
                <a:spcPts val="640"/>
              </a:spcBef>
              <a:spcAft>
                <a:spcPts val="0"/>
              </a:spcAft>
              <a:buNone/>
            </a:pPr>
            <a:r>
              <a:rPr lang="en-US" dirty="0">
                <a:latin typeface="Calibri Light" panose="020F0302020204030204" pitchFamily="34" charset="0"/>
              </a:rPr>
              <a:t>Administration for Children and Families/Children’s </a:t>
            </a:r>
            <a:r>
              <a:rPr lang="en-US" dirty="0" smtClean="0">
                <a:latin typeface="Calibri Light" panose="020F0302020204030204" pitchFamily="34" charset="0"/>
              </a:rPr>
              <a:t>Bureau: National </a:t>
            </a:r>
            <a:r>
              <a:rPr lang="en-US" dirty="0">
                <a:latin typeface="Calibri Light" panose="020F0302020204030204" pitchFamily="34" charset="0"/>
              </a:rPr>
              <a:t>Foster Care and Adoption Directory </a:t>
            </a:r>
            <a:r>
              <a:rPr lang="en-US" dirty="0" smtClean="0">
                <a:latin typeface="Calibri Light" panose="020F0302020204030204" pitchFamily="34" charset="0"/>
              </a:rPr>
              <a:t>Search</a:t>
            </a:r>
          </a:p>
          <a:p>
            <a:pPr marL="0" lvl="0" indent="0">
              <a:buNone/>
            </a:pPr>
            <a:r>
              <a:rPr lang="en-US" dirty="0" smtClean="0">
                <a:latin typeface="Calibri Light" panose="020F0302020204030204" pitchFamily="34" charset="0"/>
                <a:hlinkClick r:id="rId3"/>
              </a:rPr>
              <a:t>National Foster Care &amp; Adoption Directory Search</a:t>
            </a:r>
          </a:p>
        </p:txBody>
      </p:sp>
      <p:sp>
        <p:nvSpPr>
          <p:cNvPr id="2" name="Slide Number Placeholder 1"/>
          <p:cNvSpPr>
            <a:spLocks noGrp="1"/>
          </p:cNvSpPr>
          <p:nvPr>
            <p:ph type="sldNum" idx="12"/>
          </p:nvPr>
        </p:nvSpPr>
        <p:spPr/>
        <p:txBody>
          <a:bodyPr/>
          <a:lstStyle/>
          <a:p>
            <a:pPr marL="0" marR="0" lvl="0" indent="-76200" algn="r" rtl="0">
              <a:lnSpc>
                <a:spcPct val="100000"/>
              </a:lnSpc>
              <a:spcBef>
                <a:spcPts val="0"/>
              </a:spcBef>
              <a:spcAft>
                <a:spcPts val="0"/>
              </a:spcAft>
              <a:buClr>
                <a:srgbClr val="898989"/>
              </a:buClr>
              <a:buSzPct val="100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9</a:t>
            </a:fld>
            <a:endParaRPr lang="en-US" sz="1200" b="0" i="0" u="none" strike="noStrike" cap="none">
              <a:solidFill>
                <a:srgbClr val="89898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FPNTC Branding">
      <a:dk1>
        <a:srgbClr val="000000"/>
      </a:dk1>
      <a:lt1>
        <a:srgbClr val="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FPNTC Branding">
      <a:dk1>
        <a:srgbClr val="000000"/>
      </a:dk1>
      <a:lt1>
        <a:srgbClr val="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2315</Words>
  <Application>Microsoft Office PowerPoint</Application>
  <PresentationFormat>On-screen Show (4:3)</PresentationFormat>
  <Paragraphs>173</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Calibri Light</vt:lpstr>
      <vt:lpstr>Arial</vt:lpstr>
      <vt:lpstr>Calibri</vt:lpstr>
      <vt:lpstr>Montserrat</vt:lpstr>
      <vt:lpstr>2_Office Theme</vt:lpstr>
      <vt:lpstr>3_Office Theme</vt:lpstr>
      <vt:lpstr>Adoption as an Option in  Family Planning Settings</vt:lpstr>
      <vt:lpstr>Objectives</vt:lpstr>
      <vt:lpstr>Understanding Adoption</vt:lpstr>
      <vt:lpstr>Domestic Adoption in the U.S.</vt:lpstr>
      <vt:lpstr>Types of Domestic Adoption</vt:lpstr>
      <vt:lpstr>Starting the Discussion about Adoption</vt:lpstr>
      <vt:lpstr>Using Positive Language</vt:lpstr>
      <vt:lpstr>Frequently Asked Questions</vt:lpstr>
      <vt:lpstr>Making a Referral for Adoption Services</vt:lpstr>
      <vt:lpstr>Resources</vt:lpstr>
      <vt:lpstr>Questions?</vt:lpstr>
    </vt:vector>
  </TitlesOfParts>
  <Company>FPNTC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Adoption as an Option in the Family Planning Setting</dc:title>
  <dc:creator>OPA;info@fpntc.org</dc:creator>
  <cp:keywords>Family Planning</cp:keywords>
  <cp:lastModifiedBy>Rachel Turk</cp:lastModifiedBy>
  <cp:revision>54</cp:revision>
  <cp:lastPrinted>2017-12-06T20:50:55Z</cp:lastPrinted>
  <dcterms:modified xsi:type="dcterms:W3CDTF">2020-04-03T14:48:37Z</dcterms:modified>
</cp:coreProperties>
</file>