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4"/>
  </p:notesMasterIdLst>
  <p:sldIdLst>
    <p:sldId id="256" r:id="rId2"/>
    <p:sldId id="280" r:id="rId3"/>
    <p:sldId id="281" r:id="rId4"/>
    <p:sldId id="259" r:id="rId5"/>
    <p:sldId id="282" r:id="rId6"/>
    <p:sldId id="283" r:id="rId7"/>
    <p:sldId id="285" r:id="rId8"/>
    <p:sldId id="263" r:id="rId9"/>
    <p:sldId id="264" r:id="rId10"/>
    <p:sldId id="265" r:id="rId11"/>
    <p:sldId id="286" r:id="rId12"/>
    <p:sldId id="287" r:id="rId13"/>
    <p:sldId id="268" r:id="rId14"/>
    <p:sldId id="269" r:id="rId15"/>
    <p:sldId id="270" r:id="rId16"/>
    <p:sldId id="273" r:id="rId17"/>
    <p:sldId id="290" r:id="rId18"/>
    <p:sldId id="291" r:id="rId19"/>
    <p:sldId id="292" r:id="rId20"/>
    <p:sldId id="277" r:id="rId21"/>
    <p:sldId id="278" r:id="rId22"/>
    <p:sldId id="293" r:id="rId23"/>
  </p:sldIdLst>
  <p:sldSz cx="9144000" cy="5143500" type="screen16x9"/>
  <p:notesSz cx="6858000" cy="9144000"/>
  <p:embeddedFontLst>
    <p:embeddedFont>
      <p:font typeface="Lato"/>
      <p:regular r:id="rId25"/>
      <p:bold r:id="rId26"/>
      <p:italic r:id="rId27"/>
      <p:boldItalic r:id="rId28"/>
    </p:embeddedFont>
    <p:embeddedFont>
      <p:font typeface="Montserrat"/>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0" autoAdjust="0"/>
    <p:restoredTop sz="55759" autoAdjust="0"/>
  </p:normalViewPr>
  <p:slideViewPr>
    <p:cSldViewPr snapToGrid="0">
      <p:cViewPr varScale="1">
        <p:scale>
          <a:sx n="51" d="100"/>
          <a:sy n="51" d="100"/>
        </p:scale>
        <p:origin x="1424"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200" dirty="0" smtClean="0">
                <a:latin typeface="Calibri" panose="020F0502020204030204" pitchFamily="34" charset="0"/>
                <a:cs typeface="Calibri" panose="020F0502020204030204" pitchFamily="34" charset="0"/>
                <a:sym typeface="Calibri"/>
              </a:rPr>
              <a:t>Yvonne Hamby: Hello, everyone. This is Yvonne with the Reproductive Health National Training Center, and I'm so excited to welcome you all to today's webinar, The What and Why of Systems Mapping for TPP Programs. I have a few announcements before we dig in to our exciting presentation today. Everyone on the webinar is muted, given just the large number of participants that we have joining. So we plan to have time for questions towards the end of the webinar, where everyone can verbally share thoughts, share questions, but you can always ask your question using the chat at any time during the webinar. And we'll be monitoring that to be able to highlight any questions that are really coming up that we would want to highlight. We'll also be asking for your participation at a few points during the webinar, and we'll hope that you'll join in and share your responses via chat. And a recording of today's webinar, the slide deck, and a transcript will be available on rhntc.org within the next few days. So if you have any colleagues that weren't able to join us live, please know that these will be available for you to share with other colleagues. We'll be chatting out the evaluation link if it hasn't already gone out so that you have it to reference. It's always nice to have that. It'll also pop up at the end of the webinar. And please do share your thoughts. Your feedback is extremely important and has enabled us to make quality improvements in our work based on your feedback at the end of webinars. Please take a moment to open the link, and so you have it, and you can complete that evaluation in real time. And then just know that this presentation was supported by the Office of Population Affairs and its contents are solely the responsibility of the authors and do not necessarily represent the official views of OPA, OWH, or HHS.</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a7e1ec8b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3a7e1ec8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US" sz="1200" dirty="0" smtClean="0">
                <a:latin typeface="Calibri" panose="020F0502020204030204" pitchFamily="34" charset="0"/>
                <a:cs typeface="Calibri" panose="020F0502020204030204" pitchFamily="34" charset="0"/>
                <a:sym typeface="Calibri"/>
              </a:rPr>
              <a:t>Vicki </a:t>
            </a:r>
            <a:r>
              <a:rPr lang="en-US" sz="1200" dirty="0" err="1" smtClean="0">
                <a:latin typeface="Calibri" panose="020F0502020204030204" pitchFamily="34" charset="0"/>
                <a:cs typeface="Calibri" panose="020F0502020204030204" pitchFamily="34" charset="0"/>
                <a:sym typeface="Calibri"/>
              </a:rPr>
              <a:t>Draeger</a:t>
            </a:r>
            <a:r>
              <a:rPr lang="en-US" sz="1200" dirty="0" smtClean="0">
                <a:latin typeface="Calibri" panose="020F0502020204030204" pitchFamily="34" charset="0"/>
                <a:cs typeface="Calibri" panose="020F0502020204030204" pitchFamily="34" charset="0"/>
                <a:sym typeface="Calibri"/>
              </a:rPr>
              <a:t>:</a:t>
            </a:r>
            <a:r>
              <a:rPr lang="en-US" sz="1200" baseline="0" dirty="0" smtClean="0">
                <a:latin typeface="Calibri" panose="020F0502020204030204" pitchFamily="34" charset="0"/>
                <a:cs typeface="Calibri" panose="020F0502020204030204" pitchFamily="34" charset="0"/>
                <a:sym typeface="Calibri"/>
              </a:rPr>
              <a:t> We got started with systems thinking because it was in the TPP FOA. And I did not know, I knew something about it, because in 1994, when I first arrived in Hawaii, where I worked with an indigenous population for 15 years, I was introduced to Peter </a:t>
            </a:r>
            <a:r>
              <a:rPr lang="en-US" sz="1200" baseline="0" dirty="0" err="1" smtClean="0">
                <a:latin typeface="Calibri" panose="020F0502020204030204" pitchFamily="34" charset="0"/>
                <a:cs typeface="Calibri" panose="020F0502020204030204" pitchFamily="34" charset="0"/>
                <a:sym typeface="Calibri"/>
              </a:rPr>
              <a:t>Senge's</a:t>
            </a:r>
            <a:r>
              <a:rPr lang="en-US" sz="1200" baseline="0" dirty="0" smtClean="0">
                <a:latin typeface="Calibri" panose="020F0502020204030204" pitchFamily="34" charset="0"/>
                <a:cs typeface="Calibri" panose="020F0502020204030204" pitchFamily="34" charset="0"/>
                <a:sym typeface="Calibri"/>
              </a:rPr>
              <a:t> book, "The Fifth Dimension". And it's very much involved with systems thinking. But I hadn't really used it a lot. And so I researched it a lot to be able to write our grant proposal, but I didn't want to just to have it out there as a grant proposal thing, I wanted to really dig into it, know about it. So I didn't know where to start. And then somebody suggested RHNTC, and I contacted them for further support. And they had some excellent tools. And they also put us in touch with the Waters Center for Systems Thinking. And we contacted Waters Center, and that's where we met Sheri and we began our deep dive into systems thinking. </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Vicki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 And the rate we did this was we started off with virtual because we are in six counties. And Sheri did two hours, two-hour sessions for four weeks, one a week. So we had eight hours of virtual training. But I'm a people person and I pretty much had it with everything being virtual. So we brought everybody together from the six counties to Orlando, which was a central location for us. And this is a picture of some of our staff. We brought all of our facilitators, all of our community project coordinators, our administrators. We brought everybody together for this training. I thought, oh, </a:t>
            </a:r>
            <a:r>
              <a:rPr lang="en-US" sz="1200" dirty="0" err="1" smtClean="0">
                <a:latin typeface="Calibri" panose="020F0502020204030204" pitchFamily="34" charset="0"/>
                <a:cs typeface="Calibri" panose="020F0502020204030204" pitchFamily="34" charset="0"/>
              </a:rPr>
              <a:t>ain't</a:t>
            </a:r>
            <a:r>
              <a:rPr lang="en-US" sz="1200" dirty="0" smtClean="0">
                <a:latin typeface="Calibri" panose="020F0502020204030204" pitchFamily="34" charset="0"/>
                <a:cs typeface="Calibri" panose="020F0502020204030204" pitchFamily="34" charset="0"/>
              </a:rPr>
              <a:t> I wonderful? I brought everybody together for this training. And then I realized, guess who I didn't bring into the systems thinking training, which was a big mistake, was our board of directors. And I am going to make sure that our board of directors get systems thinking training, because systems thinking also informs your policies and your procedures, which have to be approved by your board. And so everybody in your organization, from the president of your board down to whoever, I mean, nobody is lowly in our organization, they're all wonderful, but everybody, facilitators, CPCs, administrators, and board of directors, all need to have this training. Well, we had everybody here but the board. So let's go next.</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32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Vicki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 And one thing that's super important in any organization and is a bedrock part, I think, of systems thinking is team alignment. And here we worked with people that were working in six different counties. So we had to try to bring them together, and we did. And they felt so, I think, empowered to be brought together and working on the same thing. And let's see.</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23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a7e1ec8b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a7e1ec8b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Vicki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a:t>
            </a:r>
            <a:r>
              <a:rPr lang="en-US" sz="1200" baseline="0" dirty="0" smtClean="0">
                <a:latin typeface="Calibri" panose="020F0502020204030204" pitchFamily="34" charset="0"/>
                <a:cs typeface="Calibri" panose="020F0502020204030204" pitchFamily="34" charset="0"/>
              </a:rPr>
              <a:t> We're going to have more trainings after this training. I did a little review for people down the line, because this systems thinking thing has to become a part of you. It can't just be, I'm going to haul out my systems thinking notes or my habit cards now, you have to kind of know those things, and that takes a while, that's a process. So, but we worked on opportunities. We came up with our question, and we wanted opportunities to improve our recruitment and retention. And after doing all this, what we came up with was that we wanted to ensure that our facilitators were relatable to the project participants. To do that, we recruit our facilitators from the communities that we serve. So since we're serving young African Americans, we wanted young African American facilitators, not teenagers, but young that could relate to these kids, and we hired them from the communities that we serve. We include personalized and targeted messages. These are all things that came out of our maps to include personalized and targeted messages in the communication strategy, and then to develop and leverage the right partnerships to facilitate outreach. Okay, so when you work with TPP, you get the idea that they want you to have a lot of partnerships. And so we have like 32 MOUs. But then we looked at that, and it's not about the quantity of MOUs, it's about the quality of your MOUs. We went back and we looked at our partnerships strategically, and we're strategically addressing what partners we're seeking. And then to implement new youth engagement strategies to encourage active participation during class. All these times, we think we're doing these things, but you have to think about it more intentionally. And the kids will have name tags, or they'll make little things with their name on 'them, but we want our facilitators to make a concerted effort to learn those names and to use their names when they're calling on them during discussion and to give them positive feedback, not general feedback, oh, that was good or that was interesting, but I like the way you said such and such. So you're being very specific and that's very encouraging to kids. And also invest in peer-to-peer outreach to improve recruitment and retention. So we're working on developing our youth advisory board and in training some youth to be co-facilitators. Next.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a7e1ec8b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3a7e1ec8b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Vicki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 So, huh, after all this, we came up with action steps to improve it, and look at all the action steps we've come up with, and this isn't even all of them. But the good thing is that we've actually been able to go down this and to do any number of these things. So go to the next one. </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d13c0fb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3d13c0fb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Vicki </a:t>
            </a:r>
            <a:r>
              <a:rPr lang="en-US" sz="1200" dirty="0" err="1" smtClean="0">
                <a:latin typeface="Calibri" panose="020F0502020204030204" pitchFamily="34" charset="0"/>
                <a:cs typeface="Calibri" panose="020F0502020204030204" pitchFamily="34" charset="0"/>
                <a:sym typeface="Calibri"/>
              </a:rPr>
              <a:t>Draeger</a:t>
            </a:r>
            <a:r>
              <a:rPr lang="en-US" sz="1200" dirty="0" smtClean="0">
                <a:latin typeface="Calibri" panose="020F0502020204030204" pitchFamily="34" charset="0"/>
                <a:cs typeface="Calibri" panose="020F0502020204030204" pitchFamily="34" charset="0"/>
                <a:sym typeface="Calibri"/>
              </a:rPr>
              <a:t>: Okay, this is the next part, but just let me conclude by saying that we want to look at the big picture. That's so important to anything with systems thinking. And LEADS has actually changed our mission statement as a result of this training and this kind of thinking. Not our mission, just our mission statement, because our mission statement before was to educate children, empower families, enable equitable communities, and embrace diversity. And then, by looking at the big picture, we could see that actually our mission is to strengthen families in the communities we serve. And that's the big picture. It incorporates all those things that were in our mission before, but it's so much simpler. To strengthen families in the communities we serve, that was one of the outcomes of our training in using systems mapping. I'm done.</a:t>
            </a:r>
          </a:p>
          <a:p>
            <a:pPr marL="0" lvl="0" indent="0" algn="l" rtl="0">
              <a:lnSpc>
                <a:spcPct val="100000"/>
              </a:lnSpc>
              <a:spcBef>
                <a:spcPts val="0"/>
              </a:spcBef>
              <a:spcAft>
                <a:spcPts val="0"/>
              </a:spcAft>
              <a:buClr>
                <a:schemeClr val="dk1"/>
              </a:buClr>
              <a:buSzPts val="1100"/>
              <a:buFont typeface="Arial"/>
              <a:buNone/>
            </a:pPr>
            <a:endParaRPr lang="en-US" sz="1200" dirty="0" smtClean="0">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Sheri Marlin: Thank you, Vicki. That, again, was a great process. And you summarized two, it was almost two full days that we spent going through those maps, making those causal connections, and identifying the variables. And so we're going to give you that opportunity in 20 minutes to do what Vicki's team took two days to do. But hopefully that will give you a taste of what it means. </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af67620a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3af67620a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Sheri Marlin: I've sort of talked about causal connections, and we reviewed that last time, we're going to use the thumbs. So I really want you to begin to think if in your own mind, and maybe even make some notes to prepare you for the breakout room, as you think about wrestling with this question. And again, this is very specific, a TPP question, but hopefully those of you in other areas, you'll connect to how this might look in your work. But that challenge, how do you meet enrollment requirements and retain, recruit? What are some of those variables? So as you write the variables, it's important to consider that it's something that changes over time. It has to have a dynamic component to it. You want to state it in terms that can go up or down. Sometimes we refer to variables as accumulations, and again, in our English frame of that word, we think of accumulations as increasing, but it actually suggests something that can go up or down. So the beginnings that sound like number of, percent of, level of, quality of. Think about those grant reports you write, all right? You're using those kinds of measures all the time. That's also going to help you avoid, I was afraid of that, that's going to help you identify your very best variables, and in so doing, I am going to encourage you to avoid qualifiers, because qualifiers, again, it's just going to be hard to go up and down. So here are some ideas. You're going to have maps that actually have, connection circle maps that have some variables that in consultation with Vicki and Yvonne and others in your world make sense for this idea of TPP recruitment, but you'll also have the opportunity to modify them or to add some, but if you add some, I'm really going to encourage you to take some away. Here's a key component of systems mapping. You have to set some boundaries on the system. Recruitment and retention of students is big. Vicki was really good about being specific about her population, African American students in specific counties within Florida. So when you actually go to your systems to do this mapping, setting up those boundaries is going to be a really important part and important task. So in your small groups, you may even choose to set some constraints. Maybe somebody really has a question they want to wrestle with, and so they're going to say, can we focus on? And that's perfectly acceptable. Likewise, you could easily generate 25 variables in the time that you have in this group, and it's not going to be helpful, </a:t>
            </a:r>
            <a:r>
              <a:rPr lang="en-US" sz="1200" dirty="0" err="1" smtClean="0">
                <a:latin typeface="Calibri" panose="020F0502020204030204" pitchFamily="34" charset="0"/>
                <a:cs typeface="Calibri" panose="020F0502020204030204" pitchFamily="34" charset="0"/>
              </a:rPr>
              <a:t>'cause</a:t>
            </a:r>
            <a:r>
              <a:rPr lang="en-US" sz="1200" dirty="0" smtClean="0">
                <a:latin typeface="Calibri" panose="020F0502020204030204" pitchFamily="34" charset="0"/>
                <a:cs typeface="Calibri" panose="020F0502020204030204" pitchFamily="34" charset="0"/>
              </a:rPr>
              <a:t> it's going to be too much to really look at. This is probably one of the key adages in model building, so I'm going to put it out on the table right here. George Box said, "All models are wrong, some models are useful." So when you think about systems mapping and systems model building, let's keep those egos in check. Everything new today is going to be wrong, it's based on limited information. We don't always have the data. We certainly can't know what's going on in people's minds all the time. But when we take our mental models and we put them on paper, then we can get some useful conclusions, some action steps, just like what Vicki just shared, and that's the power of modeling.</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dirty="0" smtClean="0">
                <a:latin typeface="Calibri" panose="020F0502020204030204" pitchFamily="34" charset="0"/>
                <a:cs typeface="Calibri" panose="020F0502020204030204" pitchFamily="34" charset="0"/>
                <a:sym typeface="Calibri"/>
              </a:rPr>
              <a:t>Sheri</a:t>
            </a:r>
            <a:r>
              <a:rPr lang="en-US" sz="1200" baseline="0" dirty="0" smtClean="0">
                <a:latin typeface="Calibri" panose="020F0502020204030204" pitchFamily="34" charset="0"/>
                <a:cs typeface="Calibri" panose="020F0502020204030204" pitchFamily="34" charset="0"/>
                <a:sym typeface="Calibri"/>
              </a:rPr>
              <a:t> Marlin: </a:t>
            </a:r>
            <a:r>
              <a:rPr lang="en-US" sz="1200" dirty="0" smtClean="0">
                <a:latin typeface="Calibri" panose="020F0502020204030204" pitchFamily="34" charset="0"/>
                <a:cs typeface="Calibri" panose="020F0502020204030204" pitchFamily="34" charset="0"/>
                <a:sym typeface="Calibri"/>
              </a:rPr>
              <a:t>So another reason that we model is that it can help us identify leverage. Here's another big systems habit. A systems thinker uses and understands possible leverage actions. They use the structure of the system to identify leverage actions. So as you draw these causal connections, circle maps, in just a few minutes, notice where the tails are, okay? Notice where the tails are. And this is not absolute, it certainly isn't true every time. But oftentimes, we did this with Vicki's group, where you find a lot of tails, that tells you that that's the potential for leverage, because it's influencing a lot of things. So if I looked back at some of those number of students enrolled, if that affects number of students who complete, number of word of mouth referrals, number of satisfaction surveys completed, then all of a sudden, number of students enrolled becomes a powerful, important variable. So looking at those number of tails can be helpful. Now, if you have one variable that has all the heads at it, typically that's what you're focused on. So it might be, I think, and I wouldn't be talking out of school to say in Vicki's case like completers, a lot of arrow heads went to completers, because that was an important component. And so we're looking for things that increased that role. All right. </a:t>
            </a:r>
            <a:endParaRPr lang="en-US" sz="1200" dirty="0">
              <a:latin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286723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Sheri Marlin: And some questions to find. Leverage your facilitators. Have these, they can go through them with you. Again, that's the purpose.</a:t>
            </a:r>
            <a:endParaRPr lang="en-US" sz="1200" dirty="0">
              <a:solidFill>
                <a:schemeClr val="dk1"/>
              </a:solidFill>
              <a:highlight>
                <a:schemeClr val="lt1"/>
              </a:highlight>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0706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Sheri Marlin:</a:t>
            </a:r>
            <a:r>
              <a:rPr lang="en-US" sz="1200" baseline="0" dirty="0" smtClean="0">
                <a:latin typeface="Calibri" panose="020F0502020204030204" pitchFamily="34" charset="0"/>
                <a:cs typeface="Calibri" panose="020F0502020204030204" pitchFamily="34" charset="0"/>
              </a:rPr>
              <a:t> Here's one last slide of directions. This is what you're going to do. John's going to put you in a breakout room in just a moment. You are going to work with a facilitator. You've got some variables there to get you started. You can change them. It's in a mural board, so I'm going to be able to watch all of these unfold. We'll be back here at 10 minutes of the hour where we'll take some questions and talk a little bit more about the ways that we're going to wrap up and you can get access to these materials going forward. So we'll see you back in 20.</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32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sz="1200" dirty="0" smtClean="0">
                <a:latin typeface="Calibri" panose="020F0502020204030204" pitchFamily="34" charset="0"/>
                <a:cs typeface="Calibri" panose="020F0502020204030204" pitchFamily="34" charset="0"/>
                <a:sym typeface="Calibri"/>
              </a:rPr>
              <a:t>Yvonne</a:t>
            </a:r>
            <a:r>
              <a:rPr lang="en-US" sz="1200" baseline="0" dirty="0" smtClean="0">
                <a:latin typeface="Calibri" panose="020F0502020204030204" pitchFamily="34" charset="0"/>
                <a:cs typeface="Calibri" panose="020F0502020204030204" pitchFamily="34" charset="0"/>
                <a:sym typeface="Calibri"/>
              </a:rPr>
              <a:t> Hamby: So we'll go to the next slide and kind of hone in on what we're hoping to accomplish today together. Like I said, we're excited to continue this journey. This is the third and final webinar in our series around systems thinking. And again, it's looking at systems mapping. And I want to share that this webinar content was developed for a TPP program audience, but we recognize that we might have folks from other areas who registered for this session and you may not be affiliated with the TPP program, and that's okay. We're happy that others would love to join us and learn about systems thinking and systems mapping in particular. Just keep in mind that the presentation is tailored for our TPP audience and with examples and discussion points, but I think it can be helpful and applicable to all who have joined us. And with that in mind, at the end of this webinar, we hope that you'll be able to understand how systems mapping can help you describe your TPP program's system or TPP project's system, describe how to use a systems map, and then create a systems map for your own project. So before we get started, let's do a quick chat to help us understand how you would like to use mapping to better understand your program. And of course, there's no wrong answers, </a:t>
            </a:r>
            <a:r>
              <a:rPr lang="en-US" sz="1200" baseline="0" dirty="0" err="1" smtClean="0">
                <a:latin typeface="Calibri" panose="020F0502020204030204" pitchFamily="34" charset="0"/>
                <a:cs typeface="Calibri" panose="020F0502020204030204" pitchFamily="34" charset="0"/>
                <a:sym typeface="Calibri"/>
              </a:rPr>
              <a:t>'cause</a:t>
            </a:r>
            <a:r>
              <a:rPr lang="en-US" sz="1200" baseline="0" dirty="0" smtClean="0">
                <a:latin typeface="Calibri" panose="020F0502020204030204" pitchFamily="34" charset="0"/>
                <a:cs typeface="Calibri" panose="020F0502020204030204" pitchFamily="34" charset="0"/>
                <a:sym typeface="Calibri"/>
              </a:rPr>
              <a:t> we're all coming at this with our own learning and history. So, why do you want to learn about systems mapping and joining us today? And please, put your answers in the chat. And we'd love to get a sense of why you're joining </a:t>
            </a:r>
            <a:r>
              <a:rPr lang="en-US" sz="1200" baseline="0" dirty="0" err="1" smtClean="0">
                <a:latin typeface="Calibri" panose="020F0502020204030204" pitchFamily="34" charset="0"/>
                <a:cs typeface="Calibri" panose="020F0502020204030204" pitchFamily="34" charset="0"/>
                <a:sym typeface="Calibri"/>
              </a:rPr>
              <a:t>us.So</a:t>
            </a:r>
            <a:r>
              <a:rPr lang="en-US" sz="1200" baseline="0" dirty="0" smtClean="0">
                <a:latin typeface="Calibri" panose="020F0502020204030204" pitchFamily="34" charset="0"/>
                <a:cs typeface="Calibri" panose="020F0502020204030204" pitchFamily="34" charset="0"/>
                <a:sym typeface="Calibri"/>
              </a:rPr>
              <a:t> while you're putting in your responses, we'll go to the next slide.</a:t>
            </a:r>
            <a:endParaRPr lang="en-US" sz="1200" dirty="0">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72354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Sheri Marlin:</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Are we all back? It looks like we are. So that was, I'm very much fascinated by your connection circles. You all did great work. I see many variables there and some commonalities. If I have the benefit of seeing all of them, like, again, lots of arrow heads on all three into quality of instruction and a lot being relative to the number of arrows on each map. But again, you're looking at recruitment. So it wouldn't always occur that a focus of recruitment and retention is quality instruction. Now it might, because you're seasoned in that area, but that's a really interesting connection. I also have to say, </a:t>
            </a:r>
            <a:r>
              <a:rPr lang="en-US" sz="1200" dirty="0" err="1" smtClean="0">
                <a:latin typeface="Calibri" panose="020F0502020204030204" pitchFamily="34" charset="0"/>
                <a:cs typeface="Calibri" panose="020F0502020204030204" pitchFamily="34" charset="0"/>
                <a:sym typeface="Calibri"/>
              </a:rPr>
              <a:t>Ilana</a:t>
            </a:r>
            <a:r>
              <a:rPr lang="en-US" sz="1200" dirty="0" smtClean="0">
                <a:latin typeface="Calibri" panose="020F0502020204030204" pitchFamily="34" charset="0"/>
                <a:cs typeface="Calibri" panose="020F0502020204030204" pitchFamily="34" charset="0"/>
                <a:sym typeface="Calibri"/>
              </a:rPr>
              <a:t>, group three, you guys had the most closed loops, the quickest. So you guys really were into finding the loops and the feedback. And where is it reinforcing? Because sometimes, and that's, I think, one of the real benefits of this, is we drive on enrollment, enrollment, enrollment, and we need to say, what else will feedback into a system that will eventually increase enrollment? We do that with achievement in education. We haven't, and there are even authors who've written about the laser-like focus on student achievement, and it's not always done so well for us in all groups and in all populations. So I thought that was very interesting. Number of students completing. Again, in map three, you guys, that was the one that had your most arrows there, but that was the subject of the map. Calling out group two for getting that reinforcing and balancing feedback, asking those hard questions. So things don't reinforce forever. What's going to cause us to balance? And that connection makes perfect sense. That the more programs you have statewide as programs go up, instructors are going to go down, because there's only so much time and so much availability. And then I did see that the quality of professional and development was super important. And then, again, cheers to group one for adding a variable. So, what about the marketing plan? How does that factor into it? And that's a reality. That if we want students enrolled and we want them completing, we want that marketing plan. And great. So, any questions at this point? I'm looking at chat. Or from Megan, Yvonne, </a:t>
            </a:r>
            <a:r>
              <a:rPr lang="en-US" sz="1200" dirty="0" err="1" smtClean="0">
                <a:latin typeface="Calibri" panose="020F0502020204030204" pitchFamily="34" charset="0"/>
                <a:cs typeface="Calibri" panose="020F0502020204030204" pitchFamily="34" charset="0"/>
                <a:sym typeface="Calibri"/>
              </a:rPr>
              <a:t>Ilana</a:t>
            </a:r>
            <a:r>
              <a:rPr lang="en-US" sz="1200" dirty="0" smtClean="0">
                <a:latin typeface="Calibri" panose="020F0502020204030204" pitchFamily="34" charset="0"/>
                <a:cs typeface="Calibri" panose="020F0502020204030204" pitchFamily="34" charset="0"/>
                <a:sym typeface="Calibri"/>
              </a:rPr>
              <a:t>, do you have anything that was a question in your group?</a:t>
            </a:r>
          </a:p>
          <a:p>
            <a:pPr marL="0" lvl="0" indent="0" algn="l" rtl="0">
              <a:spcBef>
                <a:spcPts val="0"/>
              </a:spcBef>
              <a:spcAft>
                <a:spcPts val="0"/>
              </a:spcAft>
              <a:buClr>
                <a:schemeClr val="dk1"/>
              </a:buClr>
              <a:buSzPts val="1100"/>
              <a:buFont typeface="Arial"/>
              <a:buNone/>
            </a:pPr>
            <a:endParaRPr lang="en-US" sz="1200" dirty="0" smtClean="0">
              <a:latin typeface="Calibri" panose="020F0502020204030204" pitchFamily="34" charset="0"/>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Megan</a:t>
            </a:r>
            <a:r>
              <a:rPr lang="en-US" sz="1200" baseline="0" dirty="0" smtClean="0">
                <a:latin typeface="Calibri" panose="020F0502020204030204" pitchFamily="34" charset="0"/>
                <a:cs typeface="Calibri" panose="020F0502020204030204" pitchFamily="34" charset="0"/>
                <a:sym typeface="Calibri"/>
              </a:rPr>
              <a:t> </a:t>
            </a:r>
            <a:r>
              <a:rPr lang="en-US" sz="1200" baseline="0" dirty="0" err="1" smtClean="0">
                <a:latin typeface="Calibri" panose="020F0502020204030204" pitchFamily="34" charset="0"/>
                <a:cs typeface="Calibri" panose="020F0502020204030204" pitchFamily="34" charset="0"/>
                <a:sym typeface="Calibri"/>
              </a:rPr>
              <a:t>Hiltner</a:t>
            </a:r>
            <a:r>
              <a:rPr lang="en-US" sz="1200" baseline="0" dirty="0" smtClean="0">
                <a:latin typeface="Calibri" panose="020F0502020204030204" pitchFamily="34" charset="0"/>
                <a:cs typeface="Calibri" panose="020F0502020204030204" pitchFamily="34" charset="0"/>
                <a:sym typeface="Calibri"/>
              </a:rPr>
              <a:t>:</a:t>
            </a:r>
            <a:r>
              <a:rPr lang="en-US" sz="1200" dirty="0" smtClean="0">
                <a:latin typeface="Calibri" panose="020F0502020204030204" pitchFamily="34" charset="0"/>
                <a:cs typeface="Calibri" panose="020F0502020204030204" pitchFamily="34" charset="0"/>
                <a:sym typeface="Calibri"/>
              </a:rPr>
              <a:t> It was just, I do have one. I'm wondering, I don't want to put you on the spot, Cordell, but Cordell was sharing a bit about how they've engaged youth at LEADS in the systems thinking process. But I think where we went was just to get, if we're talking about youth engagement and understanding from them, getting them involved in this mapping would be so key to get their perspective. And he was sharing about more how they did it. And then we got brought back to the room, but it looks like he put in the chat sort of how they've engaged folks through that sort of survey process. So just wanted to validate that and appreciate that creative sharing. It seems like a fun process, Sheri, to get youth involved in as far as mapping goes. Just a really backstage way to stimulate creative thinking process.</a:t>
            </a:r>
          </a:p>
          <a:p>
            <a:pPr marL="0" lvl="0" indent="0" algn="l" rtl="0">
              <a:spcBef>
                <a:spcPts val="0"/>
              </a:spcBef>
              <a:spcAft>
                <a:spcPts val="0"/>
              </a:spcAft>
              <a:buClr>
                <a:schemeClr val="dk1"/>
              </a:buClr>
              <a:buSzPts val="1100"/>
              <a:buFont typeface="Arial"/>
              <a:buNone/>
            </a:pPr>
            <a:endParaRPr lang="en-US" sz="1200" dirty="0" smtClean="0">
              <a:latin typeface="Calibri" panose="020F0502020204030204" pitchFamily="34" charset="0"/>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sym typeface="Calibri"/>
              </a:rPr>
              <a:t>Sheri Marlin: Cordell, I hear you. I don't want to cut you off yet again if you want to say something. But, Megan, I think that's a great thing that we didn't have formally included in here, but getting the right stakeholders in the room is absolutely critical. And we had a good laugh at that quote that all models are wrong, but the more you get the right people in the room, the more likely you are to get closer to the model that you want. And then I will comment, yes, students, we have done all kinds of incredible models with student groups around the country. I can assure you that they don't need a lot of formal instruction, you just help them identify some variables, they will begin to draw some connections. The social systems lab at Wash University does a community outreach program with teenagers every summer and have tackled some super difficult issues like gun violence and racial tension within the high school. And this has been the process. Again, it's a visual way, it puts on paper really highly emotionally charged words and feelings in a way that we can see that system and take high-leverage reasoned actions. And that's a pretty powerful way to think about these tools. So I think that that puts us right where we want to be. This is a system that you can learn more about. It's a journey, we're always getting better. I'm getting better at building the models, at helping groups build the models. Your facilitators are in a practice process. Vicki was very transparent. We just dove in and we are just doing more and more, getting better and better, involving more and more people, and that's what systems mapping is all about. So Yvonne, I'll turn it back over to you. And thank you for letting me share with you yet again. It's a privilege.</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82fa1248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82fa1248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smtClean="0">
                <a:latin typeface="Calibri" panose="020F0502020204030204" pitchFamily="34" charset="0"/>
                <a:cs typeface="Calibri" panose="020F0502020204030204" pitchFamily="34" charset="0"/>
              </a:rPr>
              <a:t>Yvonne</a:t>
            </a:r>
            <a:r>
              <a:rPr lang="en-US" sz="1200" baseline="0" dirty="0" smtClean="0">
                <a:latin typeface="Calibri" panose="020F0502020204030204" pitchFamily="34" charset="0"/>
                <a:cs typeface="Calibri" panose="020F0502020204030204" pitchFamily="34" charset="0"/>
              </a:rPr>
              <a:t> Hamby:</a:t>
            </a:r>
            <a:r>
              <a:rPr lang="en-US" sz="1200" dirty="0" smtClean="0">
                <a:latin typeface="Calibri" panose="020F0502020204030204" pitchFamily="34" charset="0"/>
                <a:cs typeface="Calibri" panose="020F0502020204030204" pitchFamily="34" charset="0"/>
              </a:rPr>
              <a:t> Thank you. Thank you. Thank you so much, Sheri. I learned with every opportunity I have to learn from you, I learned so many new things. So thank you again for joining us. If you all are just, you now have the itch that you need to scratch to learn more about systems thinking, you can always request TA for systems thinking for your program. And another plug for the peer learning group that's going to launch in October, please be on the lookout for that registration announcement and consider registering for that. I think it'll be a really nice way to get hands on and really apply these concepts and tools to a real-life need that you have around sustainability planning. And you'll get an opportunity to learn from Sheri, as well as your peers. So please do think about joining that. And before we go in our two minutes, we'd love for you to chat in, how will you apply what you learned about systems mapping today? And if you'll just share that in the chat. We save these chats. It's always nice to see that information.</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smtClean="0">
                <a:solidFill>
                  <a:schemeClr val="dk1"/>
                </a:solidFill>
                <a:latin typeface="Calibri"/>
                <a:ea typeface="Calibri"/>
                <a:cs typeface="Calibri"/>
                <a:sym typeface="Calibri"/>
              </a:rPr>
              <a:t>Yvonne Hamby: And thank you again for joining us. And all the materials and the recording from today's session will be available in the next few days on rhntc.org website. We've chatted out the evaluation. You'll also get the evaluation link emailed to you. So please give us feedback. If there's things that we've done well or we could do differently, we want to hear about it. And just, again, thank you for joining us and being such an engaged group today. And we do have a minute, so maybe we can, I was just going to scan and see. We had some people share what they were going to do, and one person had shared, Nicole had shared that she's going to use this to think about the connections between different innovations in their network. Awesome. That's an awesome way to utilize, and it's nice to hear how you're going to use it back in your program planning. Anyone else want to chat in or share or have anything you would want to share before we sign off today? We have right about a minute. Well, again, thank you for joining us. It was nice. It was a nice way for me to be able to apply the mapping and doing connection circles. So thank you for joining me, and we'll see you soon.</a:t>
            </a: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38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Yvonne Hamby: And I'm excited to introduce you to our guides during this webinar today. I know for those of you that might have been joining us, have joined us for the other two webinars around systems thinking, you've met Sheri from the Waters Center for Systems Thinking. And she's been such a wonderful guide on this journey with us in helping us learn about systems mapping. And we feel very fortunate to have Sheri. She's the Chief Learning Officer for the Waters Center for Systems Thinking, and she writes, speaks, and collaborates with others to apply systems thinking in a real-world context. She's taught preschool through graduate school and has worked as a building principal and district curriculum specialist. So we're so excited to have her with us. And we're equally excited to have Vicki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 who is a fellow TPP program. And Vicki holds a doctorate in Curriculum and Instruction and is the author of "Kids, Quarks and Quanta" with a foreword by Nobel Prize-winning physicist, Dr. Leon Lederman. She was the finalist for the Albert Einstein Distinguished Educator Fellowship for the US Department of Energy. And Dr. </a:t>
            </a:r>
            <a:r>
              <a:rPr lang="en-US" sz="1200" dirty="0" err="1" smtClean="0">
                <a:latin typeface="Calibri" panose="020F0502020204030204" pitchFamily="34" charset="0"/>
                <a:cs typeface="Calibri" panose="020F0502020204030204" pitchFamily="34" charset="0"/>
              </a:rPr>
              <a:t>Draeger</a:t>
            </a:r>
            <a:r>
              <a:rPr lang="en-US" sz="1200" dirty="0" smtClean="0">
                <a:latin typeface="Calibri" panose="020F0502020204030204" pitchFamily="34" charset="0"/>
                <a:cs typeface="Calibri" panose="020F0502020204030204" pitchFamily="34" charset="0"/>
              </a:rPr>
              <a:t> was the founder and former CEO of LEADS, the TPP program in St. Petersburg, Florida, providing teen pregnancy prevention programs to youth ages 11 and 18. We're so excited to have her join us and provide a real-world example of how systems mapping can help us in understanding our programs. So I'm going to check in with Megan and see if there's anything you would like to highlight with folks joining us and what they would like to learn about systems mapping.</a:t>
            </a:r>
          </a:p>
          <a:p>
            <a:pPr marL="0" indent="0">
              <a:buNone/>
            </a:pPr>
            <a:endParaRPr lang="en-US" sz="1200" dirty="0" smtClean="0">
              <a:latin typeface="Calibri" panose="020F0502020204030204" pitchFamily="34" charset="0"/>
              <a:cs typeface="Calibri" panose="020F0502020204030204" pitchFamily="34" charset="0"/>
            </a:endParaRPr>
          </a:p>
          <a:p>
            <a:pPr marL="0" indent="0">
              <a:buNone/>
            </a:pPr>
            <a:r>
              <a:rPr lang="en-US" sz="1200" dirty="0" smtClean="0">
                <a:latin typeface="Calibri" panose="020F0502020204030204" pitchFamily="34" charset="0"/>
                <a:cs typeface="Calibri" panose="020F0502020204030204" pitchFamily="34" charset="0"/>
              </a:rPr>
              <a:t>Megan</a:t>
            </a:r>
            <a:r>
              <a:rPr lang="en-US" sz="1200" baseline="0" dirty="0" smtClean="0">
                <a:latin typeface="Calibri" panose="020F0502020204030204" pitchFamily="34" charset="0"/>
                <a:cs typeface="Calibri" panose="020F0502020204030204" pitchFamily="34" charset="0"/>
              </a:rPr>
              <a:t> </a:t>
            </a:r>
            <a:r>
              <a:rPr lang="en-US" sz="1200" baseline="0" dirty="0" err="1" smtClean="0">
                <a:latin typeface="Calibri" panose="020F0502020204030204" pitchFamily="34" charset="0"/>
                <a:cs typeface="Calibri" panose="020F0502020204030204" pitchFamily="34" charset="0"/>
              </a:rPr>
              <a:t>Hiltner</a:t>
            </a:r>
            <a:r>
              <a:rPr lang="en-US" sz="1200" baseline="0" dirty="0" smtClean="0">
                <a:latin typeface="Calibri" panose="020F0502020204030204" pitchFamily="34" charset="0"/>
                <a:cs typeface="Calibri" panose="020F0502020204030204" pitchFamily="34" charset="0"/>
              </a:rPr>
              <a:t>:</a:t>
            </a:r>
            <a:r>
              <a:rPr lang="en-US" sz="1200" dirty="0" smtClean="0">
                <a:latin typeface="Calibri" panose="020F0502020204030204" pitchFamily="34" charset="0"/>
                <a:cs typeface="Calibri" panose="020F0502020204030204" pitchFamily="34" charset="0"/>
              </a:rPr>
              <a:t> Absolutely. And we've got a lot of continuous excited, curious learners in this group, folks wanting to learn new tools for complex concepts, ways to apply critical systems thinking frames, just folks excited to learn. Love it.</a:t>
            </a:r>
          </a:p>
          <a:p>
            <a:pPr marL="0" indent="0">
              <a:buNone/>
            </a:pPr>
            <a:endParaRPr lang="en-US" sz="1200" dirty="0" smtClean="0">
              <a:latin typeface="Calibri" panose="020F0502020204030204" pitchFamily="34" charset="0"/>
              <a:cs typeface="Calibri" panose="020F0502020204030204" pitchFamily="34" charset="0"/>
            </a:endParaRPr>
          </a:p>
          <a:p>
            <a:pPr marL="0" indent="0">
              <a:buNone/>
            </a:pPr>
            <a:r>
              <a:rPr lang="en-US" sz="1200" dirty="0" smtClean="0">
                <a:latin typeface="Calibri" panose="020F0502020204030204" pitchFamily="34" charset="0"/>
                <a:cs typeface="Calibri" panose="020F0502020204030204" pitchFamily="34" charset="0"/>
              </a:rPr>
              <a:t>Yvonne</a:t>
            </a:r>
            <a:r>
              <a:rPr lang="en-US" sz="1200" baseline="0" dirty="0" smtClean="0">
                <a:latin typeface="Calibri" panose="020F0502020204030204" pitchFamily="34" charset="0"/>
                <a:cs typeface="Calibri" panose="020F0502020204030204" pitchFamily="34" charset="0"/>
              </a:rPr>
              <a:t> Hamby:</a:t>
            </a:r>
            <a:r>
              <a:rPr lang="en-US" sz="1200" dirty="0" smtClean="0">
                <a:latin typeface="Calibri" panose="020F0502020204030204" pitchFamily="34" charset="0"/>
                <a:cs typeface="Calibri" panose="020F0502020204030204" pitchFamily="34" charset="0"/>
              </a:rPr>
              <a:t> Awesome, awesome. And before I hand it over to Sheri, we have a super exciting announcement for those that are really looking to dig in with systems mapping and systems thinking. We'll be launching a systems thinking peer learning group in October. So following this webinar when we send out all of the materials from this webinar, we'll also send out information about that peer learning group and registration information. So we really hope to see you there. And it's really going to provide you an opportunity to continue learning from your peers and really apply that systems thinking lens to your sustainability planning, as we're going into the final year of funding. So we're really excited to share that information with you and launch that in October. And Sheri will continue to be our guide through those peer learning group opportunities. So with that, I'll hand it over to Sheri.</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76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d13c0f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d13c0f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rPr>
              <a:t>Sheri</a:t>
            </a:r>
            <a:r>
              <a:rPr lang="en-US" sz="1200" baseline="0" dirty="0" smtClean="0">
                <a:latin typeface="Calibri" panose="020F0502020204030204" pitchFamily="34" charset="0"/>
                <a:cs typeface="Calibri" panose="020F0502020204030204" pitchFamily="34" charset="0"/>
              </a:rPr>
              <a:t> Marlin:</a:t>
            </a:r>
            <a:r>
              <a:rPr lang="en-US" sz="1200" dirty="0" smtClean="0">
                <a:latin typeface="Calibri" panose="020F0502020204030204" pitchFamily="34" charset="0"/>
                <a:cs typeface="Calibri" panose="020F0502020204030204" pitchFamily="34" charset="0"/>
              </a:rPr>
              <a:t> Thank you. Thank you, Yvonne. It's, again, a pleasure to be with you. We have had two previous webinars, and so I'm going to kind of just do a brief highlight of those. The first one, if you were with us, was about mental models. And I would make the assertion that mental models actually are a type of a systems map because they're the most fundamental level. We have to surface those, we have to see those in a visual way. But because we're really good at yapping about what's in our head and what's in our brain, we need some tools to be able to translate those onto paper. So as I watched the chat, and that question was super helpful, some of you really do just want to think about systems and almost the iceberg as a model, which is a type of systems modeling, and how you put the tools and the habits together to look at your system in a specific way. Last time we talked about feedback loops and causal connections. Causal loops and feedback loops are interchangeable terms. We'll try to use causal loops as much as we can, but it's a feedback loop. And that also is in that chat, that what's driving our system, what's causing a limit on our system, and we call that reinforcing and balancing feedback, respectively. So what we're going to do today is we're going to do a systems map that's called sort of a multiple loop or causal connection circle map. The other type of systems maps that you might be familiar with are stock-flow maps, which are super helpful. I was in a coaching situation with an early childhood professional just before jumping on and she's like, "What tool would I use to really look at workforce development?" And we dove right into the stock-flow map. So I'll just put another plug for that PLD. </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Sheri Marlin: We can do some of those really specific tools, but the connection circle that we're going to look at today, this is one of the habits of a system thinker from the Waters Center. And this habit says that a systems thinker makes meaningful connections within and between systems. So this illustration helps underscore that idea of what this important systems thinking principle is. What is not is truly a connection circle. And I will say that, as we work and I give some instruction and as you work with your facilitators and groups to actually build a map around a TPP challenge today, that probably the most difficult thing is identifying the variables and wording those variables in a way that they don't have qualifiers, that they have dynamics to them. So we worked on that last time. And hopefully, some of you were in that webinar, you have some recollection of those, and you'll bring that knowledge and that information when you go to build your map in a few minutes. But if we were to take this illustration that you see in the slide right here and make it into a connection circle, it would be things like my level of enjoyment for school, my satisfaction at work, number of days attending school. So there would be something that was changing. So for example, the connection to my family, family support. So as family support goes up, engagement in school goes up. And those are the kinds of connections that you're going to be making.</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47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Sheri Marlin: I'm going to show you an example, not from a TPP setting, but just to really specifically show what you are going to be doing, and more importantly, what you're going to be listening for as Vicki shares some of her story in just a few minutes. So if this was, again, early childhood and they were looking at really that issue down there of preschool deserts, how do we eliminate, how do we make sure that every child has access to high-quality early childhood care and education? So they brainstorm some variables. And you remember I just mentioned identifying these variables is pivotal. Teacher training on best practice, resource allocation. We always think that one's going to be key. You notice in this initial draft, that one didn't even get mentioned yet. And what you see here are also two colored arrows. We're going to use those today because that's going to help us move from just a causal connection circle to an actual causal loop and be able to close some loops. So this story that I could tell from this says that as local demand for early childhood care and education goes up, access to high-quality childcare environments goes up. As family engagement goes up, classroom quality goes up, and the equal part of that is that as classroom quality goes up, family engagement goes up. The yellow arrow suggests connections that are going in an opposite or more of a balancing direction. So as access to high-quality environments goes up, preschool deserts goes down. Those are going in an opposite direction. Physically using your thumbs is a perfectly acceptable way, particularly in this learning stage, to see if those are going in the same direction or the opposite direction.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25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smtClean="0">
                <a:latin typeface="Calibri" panose="020F0502020204030204" pitchFamily="34" charset="0"/>
                <a:cs typeface="Calibri" panose="020F0502020204030204" pitchFamily="34" charset="0"/>
              </a:rPr>
              <a:t>Sheri Marlin: Now, I want to show you one more example before I turn this over. This is an example of a parent who found herself at the beginning of the pandemic in the throes of homeschooling. And this was a systems thinking parent who said, "This is driving me crazy, so I want to look at my system." Just exactly what you said in your early chats. And so she found some things, she didn't use the two colors here, but some things that reinforced. So that the more her routine and schedule was put in place, the better she was able to use the learning space that she had available in her home. And conversely, the more she used that space well, the more her routine and schedule fell into place. She found a connection between when she was able to make connections in that learning for her students, it increased her confidence as a homeschool parent. And as she had more confidence in homeschool parent, she was more maybe to deviate from those lesson plans that were coming home from the school in order to help her children make those real-life connections. So she found a lot of reinforcing feedback. And when she had taken a minute to look at her system, she was excited and she sent us that example. So those are two unrelated examples, just to give you very quickly an idea of what this connection circle mapping is all about. Now, usually, and Yvonne and Megan know, I cringe at my introduction, but today it was meaningful, because when it said that I write and collaborate with people in order to help them do their best thinking, today I'm so excited we're going to get to hear one of those stories. So I was privileged to travel and to meet with Vicki's LEADS group in Florida, met with them virtually, met with them in person. And she's going to share that story of how some of the systems mapping that you're going to do today played out and how it impacted their work. So Vicki, take it away.</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5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483eb5a9d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483eb5a9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latin typeface="Calibri" panose="020F0502020204030204" pitchFamily="34" charset="0"/>
                <a:cs typeface="Calibri" panose="020F0502020204030204" pitchFamily="34" charset="0"/>
                <a:sym typeface="Calibri"/>
              </a:rPr>
              <a:t>Vicki </a:t>
            </a:r>
            <a:r>
              <a:rPr lang="en-US" sz="1200" dirty="0" err="1" smtClean="0">
                <a:latin typeface="Calibri" panose="020F0502020204030204" pitchFamily="34" charset="0"/>
                <a:cs typeface="Calibri" panose="020F0502020204030204" pitchFamily="34" charset="0"/>
                <a:sym typeface="Calibri"/>
              </a:rPr>
              <a:t>Draeger</a:t>
            </a:r>
            <a:r>
              <a:rPr lang="en-US" sz="1200" dirty="0" smtClean="0">
                <a:latin typeface="Calibri" panose="020F0502020204030204" pitchFamily="34" charset="0"/>
                <a:cs typeface="Calibri" panose="020F0502020204030204" pitchFamily="34" charset="0"/>
                <a:sym typeface="Calibri"/>
              </a:rPr>
              <a:t>: Okay. Well, very happy to be here. This is all exciting. Looking forward to sharing this information with you. We can go to the first slide. I'm not changing slides.</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36e19880b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36e19880be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smtClean="0">
                <a:solidFill>
                  <a:schemeClr val="dk1"/>
                </a:solidFill>
                <a:latin typeface="Calibri"/>
                <a:ea typeface="Calibri"/>
                <a:cs typeface="Calibri"/>
                <a:sym typeface="Calibri"/>
              </a:rPr>
              <a:t>Vicki</a:t>
            </a:r>
            <a:r>
              <a:rPr lang="en-US" sz="1200" baseline="0" dirty="0" smtClean="0">
                <a:solidFill>
                  <a:schemeClr val="dk1"/>
                </a:solidFill>
                <a:latin typeface="Calibri"/>
                <a:ea typeface="Calibri"/>
                <a:cs typeface="Calibri"/>
                <a:sym typeface="Calibri"/>
              </a:rPr>
              <a:t> </a:t>
            </a:r>
            <a:r>
              <a:rPr lang="en-US" sz="1200" baseline="0" dirty="0" err="1" smtClean="0">
                <a:solidFill>
                  <a:schemeClr val="dk1"/>
                </a:solidFill>
                <a:latin typeface="Calibri"/>
                <a:ea typeface="Calibri"/>
                <a:cs typeface="Calibri"/>
                <a:sym typeface="Calibri"/>
              </a:rPr>
              <a:t>Draeger</a:t>
            </a:r>
            <a:r>
              <a:rPr lang="en-US" sz="1200" baseline="0" dirty="0" smtClean="0">
                <a:solidFill>
                  <a:schemeClr val="dk1"/>
                </a:solidFill>
                <a:latin typeface="Calibri"/>
                <a:ea typeface="Calibri"/>
                <a:cs typeface="Calibri"/>
                <a:sym typeface="Calibri"/>
              </a:rPr>
              <a:t>: Okay. So LEADS is Life-Skills, Empowerment, and Development Services, which is way too long in a name, so we just go by LEADS. What we do is basically we're a relatively new agency, we were only founded in 2017, and we got our first grant, which was a TPP grant, in 2019. And we really hit the ground running. We use Love Notes SRA EBP. And we work primarily with Black American youth ages 11 to 19. We do middle school and high school, and we're in six Florida counties right now. And services are conducted in community settings. So we're in Black churches, we're in African American schools that are connected with Black churches. We're not really in the public school system. We work at community rec centers. We just make as many community connections as we can. So we're a community-based organization.</a:t>
            </a:r>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6616" y="33629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2"/>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5" name="Google Shape;15;p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6" name="Google Shape;16;p2"/>
          <p:cNvPicPr preferRelativeResize="0"/>
          <p:nvPr/>
        </p:nvPicPr>
        <p:blipFill rotWithShape="1">
          <a:blip r:embed="rId4">
            <a:alphaModFix/>
          </a:blip>
          <a:src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RP Line 2" preserve="1">
  <p:cSld name="1_Title and body RP Line 2">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8"/>
          <p:cNvSpPr txBox="1">
            <a:spLocks noGrp="1"/>
          </p:cNvSpPr>
          <p:nvPr>
            <p:ph type="body" idx="1"/>
          </p:nvPr>
        </p:nvSpPr>
        <p:spPr>
          <a:xfrm>
            <a:off x="134158" y="5324864"/>
            <a:ext cx="2434538" cy="971234"/>
          </a:xfrm>
          <a:prstGeom prst="rect">
            <a:avLst/>
          </a:prstGeom>
          <a:noFill/>
          <a:ln>
            <a:noFill/>
          </a:ln>
        </p:spPr>
        <p:txBody>
          <a:bodyPr spcFirstLastPara="1" wrap="square" lIns="91425" tIns="91425" rIns="91425" bIns="91425" anchor="t" anchorCtr="0">
            <a:noAutofit/>
          </a:bodyPr>
          <a:lstStyle>
            <a:lvl1pPr marL="0" lvl="0" indent="0" algn="l">
              <a:lnSpc>
                <a:spcPct val="100000"/>
              </a:lnSpc>
              <a:spcBef>
                <a:spcPts val="0"/>
              </a:spcBef>
              <a:spcAft>
                <a:spcPts val="0"/>
              </a:spcAft>
              <a:buSzPts val="1800"/>
              <a:buNone/>
              <a:defRPr sz="800">
                <a:solidFill>
                  <a:schemeClr val="bg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34" name="Google Shape;360;p53">
            <a:extLst>
              <a:ext uri="{FF2B5EF4-FFF2-40B4-BE49-F238E27FC236}">
                <a16:creationId xmlns:a16="http://schemas.microsoft.com/office/drawing/2014/main" id="{2E07693C-EF8F-EF4B-58A0-B3AF1D4EF8A6}"/>
              </a:ext>
            </a:extLst>
          </p:cNvPr>
          <p:cNvSpPr txBox="1"/>
          <p:nvPr userDrawn="1"/>
        </p:nvSpPr>
        <p:spPr>
          <a:xfrm>
            <a:off x="622250" y="1751775"/>
            <a:ext cx="744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rgbClr val="434343"/>
                </a:solidFill>
              </a:rPr>
              <a:t>Job satisfaction	 					    Morale</a:t>
            </a:r>
            <a:endParaRPr sz="3000">
              <a:solidFill>
                <a:srgbClr val="434343"/>
              </a:solidFill>
            </a:endParaRPr>
          </a:p>
        </p:txBody>
      </p:sp>
      <p:sp>
        <p:nvSpPr>
          <p:cNvPr id="35" name="Google Shape;361;p53">
            <a:extLst>
              <a:ext uri="{FF2B5EF4-FFF2-40B4-BE49-F238E27FC236}">
                <a16:creationId xmlns:a16="http://schemas.microsoft.com/office/drawing/2014/main" id="{4293C321-1D4B-C103-F318-A58486DE6BF1}"/>
              </a:ext>
            </a:extLst>
          </p:cNvPr>
          <p:cNvSpPr txBox="1"/>
          <p:nvPr userDrawn="1"/>
        </p:nvSpPr>
        <p:spPr>
          <a:xfrm>
            <a:off x="622250" y="3293601"/>
            <a:ext cx="8138400" cy="16465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US" sz="3000">
                <a:solidFill>
                  <a:srgbClr val="434343"/>
                </a:solidFill>
              </a:rPr>
              <a:t>Morale</a:t>
            </a:r>
          </a:p>
          <a:p>
            <a:pPr marL="1371600" lvl="0" indent="0" algn="l" rtl="0">
              <a:spcBef>
                <a:spcPts val="0"/>
              </a:spcBef>
              <a:spcAft>
                <a:spcPts val="3000"/>
              </a:spcAft>
              <a:buNone/>
            </a:pPr>
            <a:r>
              <a:rPr lang="en-US" sz="3000">
                <a:solidFill>
                  <a:srgbClr val="434343"/>
                </a:solidFill>
              </a:rPr>
              <a:t>Staff turnover</a:t>
            </a:r>
            <a:endParaRPr sz="3000">
              <a:solidFill>
                <a:srgbClr val="434343"/>
              </a:solidFill>
            </a:endParaRPr>
          </a:p>
        </p:txBody>
      </p:sp>
      <p:cxnSp>
        <p:nvCxnSpPr>
          <p:cNvPr id="36" name="Google Shape;362;p53">
            <a:extLst>
              <a:ext uri="{FF2B5EF4-FFF2-40B4-BE49-F238E27FC236}">
                <a16:creationId xmlns:a16="http://schemas.microsoft.com/office/drawing/2014/main" id="{A999567B-5877-25FF-5FE0-192D45C8E33A}"/>
              </a:ext>
            </a:extLst>
          </p:cNvPr>
          <p:cNvCxnSpPr/>
          <p:nvPr userDrawn="1"/>
        </p:nvCxnSpPr>
        <p:spPr>
          <a:xfrm>
            <a:off x="3578075" y="2112075"/>
            <a:ext cx="2310900" cy="24900"/>
          </a:xfrm>
          <a:prstGeom prst="straightConnector1">
            <a:avLst/>
          </a:prstGeom>
          <a:noFill/>
          <a:ln w="76200" cap="flat" cmpd="sng">
            <a:solidFill>
              <a:schemeClr val="dk1"/>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37" name="Google Shape;363;p53">
            <a:extLst>
              <a:ext uri="{FF2B5EF4-FFF2-40B4-BE49-F238E27FC236}">
                <a16:creationId xmlns:a16="http://schemas.microsoft.com/office/drawing/2014/main" id="{DD75CA1C-E26E-DB64-9953-C8C8E24F17B5}"/>
              </a:ext>
            </a:extLst>
          </p:cNvPr>
          <p:cNvCxnSpPr/>
          <p:nvPr userDrawn="1"/>
        </p:nvCxnSpPr>
        <p:spPr>
          <a:xfrm rot="10800000" flipH="1">
            <a:off x="2289300" y="3602950"/>
            <a:ext cx="3537600" cy="3300"/>
          </a:xfrm>
          <a:prstGeom prst="straightConnector1">
            <a:avLst/>
          </a:prstGeom>
          <a:noFill/>
          <a:ln w="76200" cap="flat" cmpd="sng">
            <a:solidFill>
              <a:schemeClr val="accent1"/>
            </a:solidFill>
            <a:prstDash val="solid"/>
            <a:round/>
            <a:headEnd type="none" w="med" len="med"/>
            <a:tailEnd type="triangle" w="med" len="med"/>
          </a:ln>
        </p:spPr>
      </p:cxnSp>
      <p:sp>
        <p:nvSpPr>
          <p:cNvPr id="38" name="Google Shape;364;p53" descr="blue arrow shows a positive relationship between 2 issues, for example if job satisfaction goes up so does moral.  The &quot;s&quot; means these change in the same direction." title="job satisfaction">
            <a:extLst>
              <a:ext uri="{FF2B5EF4-FFF2-40B4-BE49-F238E27FC236}">
                <a16:creationId xmlns:a16="http://schemas.microsoft.com/office/drawing/2014/main" id="{DDF42F43-B341-148F-6E2D-D64E9C200BB3}"/>
              </a:ext>
            </a:extLst>
          </p:cNvPr>
          <p:cNvSpPr txBox="1"/>
          <p:nvPr userDrawn="1"/>
        </p:nvSpPr>
        <p:spPr>
          <a:xfrm>
            <a:off x="3657975" y="1557975"/>
            <a:ext cx="1890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34343"/>
                </a:solidFill>
              </a:rPr>
              <a:t>S			S</a:t>
            </a:r>
            <a:endParaRPr sz="2400" b="1">
              <a:solidFill>
                <a:srgbClr val="434343"/>
              </a:solidFill>
            </a:endParaRPr>
          </a:p>
        </p:txBody>
      </p:sp>
      <p:sp>
        <p:nvSpPr>
          <p:cNvPr id="39" name="Google Shape;365;p53" descr="yellow arrow shows a negative relationship between 2 issues, for example if morale goes down staff turnover goes up.  The &quot;s and &quot;o&quot; mean these change in opposite directions." title="morale">
            <a:extLst>
              <a:ext uri="{FF2B5EF4-FFF2-40B4-BE49-F238E27FC236}">
                <a16:creationId xmlns:a16="http://schemas.microsoft.com/office/drawing/2014/main" id="{4B95A755-D958-CBAB-49F7-FC3D82AFA822}"/>
              </a:ext>
            </a:extLst>
          </p:cNvPr>
          <p:cNvSpPr txBox="1"/>
          <p:nvPr userDrawn="1"/>
        </p:nvSpPr>
        <p:spPr>
          <a:xfrm>
            <a:off x="2395000" y="3052150"/>
            <a:ext cx="2854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434343"/>
                </a:solidFill>
              </a:rPr>
              <a:t>S</a:t>
            </a:r>
            <a:r>
              <a:rPr lang="en-US" sz="2000" b="1">
                <a:solidFill>
                  <a:srgbClr val="434343"/>
                </a:solidFill>
              </a:rPr>
              <a:t>					</a:t>
            </a:r>
            <a:r>
              <a:rPr lang="en-US" sz="2400" b="1">
                <a:solidFill>
                  <a:srgbClr val="434343"/>
                </a:solidFill>
              </a:rPr>
              <a:t>O</a:t>
            </a:r>
            <a:endParaRPr sz="2400" b="1">
              <a:solidFill>
                <a:srgbClr val="434343"/>
              </a:solidFill>
            </a:endParaRPr>
          </a:p>
        </p:txBody>
      </p:sp>
    </p:spTree>
    <p:extLst>
      <p:ext uri="{BB962C8B-B14F-4D97-AF65-F5344CB8AC3E}">
        <p14:creationId xmlns:p14="http://schemas.microsoft.com/office/powerpoint/2010/main" val="36564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D929369-CF5C-BA29-D4EA-66CEB9A5FDAE}"/>
              </a:ext>
            </a:extLst>
          </p:cNvPr>
          <p:cNvSpPr>
            <a:spLocks noGrp="1"/>
          </p:cNvSpPr>
          <p:nvPr>
            <p:ph type="pic" sz="quarter" idx="13"/>
          </p:nvPr>
        </p:nvSpPr>
        <p:spPr>
          <a:xfrm>
            <a:off x="1155700" y="1276350"/>
            <a:ext cx="2678113" cy="3465513"/>
          </a:xfrm>
        </p:spPr>
        <p:txBody>
          <a:bodyPr/>
          <a:lstStyle/>
          <a:p>
            <a:endParaRPr lang="en-US"/>
          </a:p>
        </p:txBody>
      </p:sp>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grpSp>
        <p:nvGrpSpPr>
          <p:cNvPr id="2" name="Google Shape;377;p55">
            <a:extLst>
              <a:ext uri="{FF2B5EF4-FFF2-40B4-BE49-F238E27FC236}">
                <a16:creationId xmlns:a16="http://schemas.microsoft.com/office/drawing/2014/main" id="{3013B9F0-AD62-23DF-4AE9-7EEE2AE41118}"/>
              </a:ext>
            </a:extLst>
          </p:cNvPr>
          <p:cNvGrpSpPr/>
          <p:nvPr userDrawn="1"/>
        </p:nvGrpSpPr>
        <p:grpSpPr>
          <a:xfrm>
            <a:off x="6835200" y="3713500"/>
            <a:ext cx="1090500" cy="1090500"/>
            <a:chOff x="6649400" y="3813625"/>
            <a:chExt cx="1090500" cy="1090500"/>
          </a:xfrm>
        </p:grpSpPr>
        <p:sp>
          <p:nvSpPr>
            <p:cNvPr id="3" name="Google Shape;378;p55">
              <a:extLst>
                <a:ext uri="{FF2B5EF4-FFF2-40B4-BE49-F238E27FC236}">
                  <a16:creationId xmlns:a16="http://schemas.microsoft.com/office/drawing/2014/main" id="{F07F2D03-30E1-679C-322B-65489AC008DD}"/>
                </a:ext>
              </a:extLst>
            </p:cNvPr>
            <p:cNvSpPr/>
            <p:nvPr/>
          </p:nvSpPr>
          <p:spPr>
            <a:xfrm>
              <a:off x="6649400" y="3813625"/>
              <a:ext cx="1090500" cy="1090500"/>
            </a:xfrm>
            <a:prstGeom prst="ellipse">
              <a:avLst/>
            </a:prstGeom>
            <a:solidFill>
              <a:srgbClr val="FBB04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55">
              <a:extLst>
                <a:ext uri="{FF2B5EF4-FFF2-40B4-BE49-F238E27FC236}">
                  <a16:creationId xmlns:a16="http://schemas.microsoft.com/office/drawing/2014/main" id="{4015C576-3073-6B69-6E98-82B316F09314}"/>
                </a:ext>
              </a:extLst>
            </p:cNvPr>
            <p:cNvSpPr txBox="1"/>
            <p:nvPr/>
          </p:nvSpPr>
          <p:spPr>
            <a:xfrm>
              <a:off x="6974988" y="3958675"/>
              <a:ext cx="414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222222"/>
                  </a:solidFill>
                </a:rPr>
                <a:t>4</a:t>
              </a:r>
              <a:endParaRPr sz="4000" b="1">
                <a:solidFill>
                  <a:srgbClr val="222222"/>
                </a:solidFill>
              </a:endParaRPr>
            </a:p>
          </p:txBody>
        </p:sp>
      </p:grpSp>
      <p:cxnSp>
        <p:nvCxnSpPr>
          <p:cNvPr id="5" name="Google Shape;382;p55">
            <a:extLst>
              <a:ext uri="{FF2B5EF4-FFF2-40B4-BE49-F238E27FC236}">
                <a16:creationId xmlns:a16="http://schemas.microsoft.com/office/drawing/2014/main" id="{EA33BE78-ECFA-82CD-1F5C-FA890B088BA9}"/>
              </a:ext>
            </a:extLst>
          </p:cNvPr>
          <p:cNvCxnSpPr/>
          <p:nvPr userDrawn="1"/>
        </p:nvCxnSpPr>
        <p:spPr>
          <a:xfrm rot="10800000">
            <a:off x="6277887" y="2170738"/>
            <a:ext cx="880200" cy="1783200"/>
          </a:xfrm>
          <a:prstGeom prst="straightConnector1">
            <a:avLst/>
          </a:prstGeom>
          <a:noFill/>
          <a:ln w="57150" cap="flat" cmpd="sng">
            <a:solidFill>
              <a:srgbClr val="000000"/>
            </a:solidFill>
            <a:prstDash val="solid"/>
            <a:miter lim="800000"/>
            <a:headEnd type="none" w="sm" len="sm"/>
            <a:tailEnd type="stealth" w="med" len="med"/>
          </a:ln>
        </p:spPr>
      </p:cxnSp>
      <p:cxnSp>
        <p:nvCxnSpPr>
          <p:cNvPr id="6" name="Google Shape;383;p55">
            <a:extLst>
              <a:ext uri="{FF2B5EF4-FFF2-40B4-BE49-F238E27FC236}">
                <a16:creationId xmlns:a16="http://schemas.microsoft.com/office/drawing/2014/main" id="{809143B2-C3C2-17A8-0152-EF88A2C5919B}"/>
              </a:ext>
            </a:extLst>
          </p:cNvPr>
          <p:cNvCxnSpPr/>
          <p:nvPr userDrawn="1"/>
        </p:nvCxnSpPr>
        <p:spPr>
          <a:xfrm rot="10800000" flipH="1">
            <a:off x="7395659" y="1104964"/>
            <a:ext cx="300000" cy="2727600"/>
          </a:xfrm>
          <a:prstGeom prst="straightConnector1">
            <a:avLst/>
          </a:prstGeom>
          <a:noFill/>
          <a:ln w="57150" cap="flat" cmpd="sng">
            <a:solidFill>
              <a:srgbClr val="000000"/>
            </a:solidFill>
            <a:prstDash val="solid"/>
            <a:miter lim="800000"/>
            <a:headEnd type="none" w="sm" len="sm"/>
            <a:tailEnd type="stealth" w="med" len="med"/>
          </a:ln>
        </p:spPr>
      </p:cxnSp>
      <p:cxnSp>
        <p:nvCxnSpPr>
          <p:cNvPr id="7" name="Google Shape;384;p55">
            <a:extLst>
              <a:ext uri="{FF2B5EF4-FFF2-40B4-BE49-F238E27FC236}">
                <a16:creationId xmlns:a16="http://schemas.microsoft.com/office/drawing/2014/main" id="{EFA7530F-6FA0-07F2-E760-ECB247A0B1D8}"/>
              </a:ext>
            </a:extLst>
          </p:cNvPr>
          <p:cNvCxnSpPr/>
          <p:nvPr userDrawn="1"/>
        </p:nvCxnSpPr>
        <p:spPr>
          <a:xfrm rot="10800000" flipH="1">
            <a:off x="7701773" y="2493440"/>
            <a:ext cx="942300" cy="1525800"/>
          </a:xfrm>
          <a:prstGeom prst="straightConnector1">
            <a:avLst/>
          </a:prstGeom>
          <a:noFill/>
          <a:ln w="57150" cap="flat" cmpd="sng">
            <a:solidFill>
              <a:srgbClr val="000000"/>
            </a:solidFill>
            <a:prstDash val="solid"/>
            <a:miter lim="800000"/>
            <a:headEnd type="none" w="sm" len="sm"/>
            <a:tailEnd type="stealth" w="med" len="med"/>
          </a:ln>
        </p:spPr>
      </p:cxnSp>
      <p:cxnSp>
        <p:nvCxnSpPr>
          <p:cNvPr id="8" name="Google Shape;385;p55">
            <a:extLst>
              <a:ext uri="{FF2B5EF4-FFF2-40B4-BE49-F238E27FC236}">
                <a16:creationId xmlns:a16="http://schemas.microsoft.com/office/drawing/2014/main" id="{01D6629D-8A94-C868-E5A0-C4424DA0A99D}"/>
              </a:ext>
            </a:extLst>
          </p:cNvPr>
          <p:cNvCxnSpPr/>
          <p:nvPr userDrawn="1"/>
        </p:nvCxnSpPr>
        <p:spPr>
          <a:xfrm rot="10800000">
            <a:off x="5943710" y="3547736"/>
            <a:ext cx="1013100" cy="585900"/>
          </a:xfrm>
          <a:prstGeom prst="straightConnector1">
            <a:avLst/>
          </a:prstGeom>
          <a:noFill/>
          <a:ln w="57150" cap="flat" cmpd="sng">
            <a:solidFill>
              <a:srgbClr val="000000"/>
            </a:solidFill>
            <a:prstDash val="solid"/>
            <a:miter lim="800000"/>
            <a:headEnd type="none" w="sm" len="sm"/>
            <a:tailEnd type="stealth" w="med" len="med"/>
          </a:ln>
        </p:spPr>
      </p:cxnSp>
      <p:sp>
        <p:nvSpPr>
          <p:cNvPr id="9" name="Google Shape;386;p55">
            <a:extLst>
              <a:ext uri="{FF2B5EF4-FFF2-40B4-BE49-F238E27FC236}">
                <a16:creationId xmlns:a16="http://schemas.microsoft.com/office/drawing/2014/main" id="{7C22AB5D-300B-4460-0D7D-A5DADF98D269}"/>
              </a:ext>
            </a:extLst>
          </p:cNvPr>
          <p:cNvSpPr txBox="1"/>
          <p:nvPr userDrawn="1"/>
        </p:nvSpPr>
        <p:spPr>
          <a:xfrm rot="10786466" flipH="1">
            <a:off x="6424798" y="4301405"/>
            <a:ext cx="609605" cy="32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p>
        </p:txBody>
      </p:sp>
      <p:sp>
        <p:nvSpPr>
          <p:cNvPr id="10" name="Google Shape;387;p55">
            <a:extLst>
              <a:ext uri="{FF2B5EF4-FFF2-40B4-BE49-F238E27FC236}">
                <a16:creationId xmlns:a16="http://schemas.microsoft.com/office/drawing/2014/main" id="{71B37B17-AB15-7BBD-61CF-153877EF0595}"/>
              </a:ext>
            </a:extLst>
          </p:cNvPr>
          <p:cNvSpPr txBox="1"/>
          <p:nvPr userDrawn="1"/>
        </p:nvSpPr>
        <p:spPr>
          <a:xfrm>
            <a:off x="4589925" y="2360888"/>
            <a:ext cx="2588400" cy="131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34343"/>
                </a:solidFill>
              </a:rPr>
              <a:t>Count the </a:t>
            </a:r>
            <a:endParaRPr sz="1800" b="1">
              <a:solidFill>
                <a:srgbClr val="434343"/>
              </a:solidFill>
            </a:endParaRPr>
          </a:p>
          <a:p>
            <a:pPr marL="0" marR="0" lvl="0" indent="0" algn="l" rtl="0">
              <a:spcBef>
                <a:spcPts val="0"/>
              </a:spcBef>
              <a:spcAft>
                <a:spcPts val="0"/>
              </a:spcAft>
              <a:buNone/>
            </a:pPr>
            <a:r>
              <a:rPr lang="en-US" sz="1800" b="1">
                <a:solidFill>
                  <a:srgbClr val="434343"/>
                </a:solidFill>
              </a:rPr>
              <a:t>arrow tails for </a:t>
            </a:r>
            <a:endParaRPr sz="1800" b="1">
              <a:solidFill>
                <a:srgbClr val="434343"/>
              </a:solidFill>
            </a:endParaRPr>
          </a:p>
          <a:p>
            <a:pPr marL="0" marR="0" lvl="0" indent="0" algn="l" rtl="0">
              <a:spcBef>
                <a:spcPts val="0"/>
              </a:spcBef>
              <a:spcAft>
                <a:spcPts val="0"/>
              </a:spcAft>
              <a:buNone/>
            </a:pPr>
            <a:r>
              <a:rPr lang="en-US" sz="1800" b="1">
                <a:solidFill>
                  <a:srgbClr val="434343"/>
                </a:solidFill>
              </a:rPr>
              <a:t>each post-it</a:t>
            </a:r>
            <a:endParaRPr sz="1800" b="1">
              <a:solidFill>
                <a:srgbClr val="434343"/>
              </a:solidFill>
            </a:endParaRPr>
          </a:p>
        </p:txBody>
      </p:sp>
      <p:sp>
        <p:nvSpPr>
          <p:cNvPr id="14" name="Google Shape;113;p18">
            <a:extLst>
              <a:ext uri="{FF2B5EF4-FFF2-40B4-BE49-F238E27FC236}">
                <a16:creationId xmlns:a16="http://schemas.microsoft.com/office/drawing/2014/main" id="{7CC7C28F-AE7E-6F69-CAD6-DD39EC9DD57A}"/>
              </a:ext>
            </a:extLst>
          </p:cNvPr>
          <p:cNvSpPr txBox="1">
            <a:spLocks noGrp="1"/>
          </p:cNvSpPr>
          <p:nvPr>
            <p:ph type="body" idx="1"/>
          </p:nvPr>
        </p:nvSpPr>
        <p:spPr>
          <a:xfrm>
            <a:off x="134158" y="5324864"/>
            <a:ext cx="2434538" cy="971234"/>
          </a:xfrm>
          <a:prstGeom prst="rect">
            <a:avLst/>
          </a:prstGeom>
          <a:noFill/>
          <a:ln>
            <a:noFill/>
          </a:ln>
        </p:spPr>
        <p:txBody>
          <a:bodyPr spcFirstLastPara="1" wrap="square" lIns="91425" tIns="91425" rIns="91425" bIns="91425" anchor="t" anchorCtr="0">
            <a:noAutofit/>
          </a:bodyPr>
          <a:lstStyle>
            <a:lvl1pPr marL="0" lvl="0" indent="0" algn="l">
              <a:lnSpc>
                <a:spcPct val="100000"/>
              </a:lnSpc>
              <a:spcBef>
                <a:spcPts val="0"/>
              </a:spcBef>
              <a:spcAft>
                <a:spcPts val="0"/>
              </a:spcAft>
              <a:buSzPts val="1800"/>
              <a:buNone/>
              <a:defRPr sz="800">
                <a:solidFill>
                  <a:schemeClr val="bg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72956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2" name="Google Shape;22;p3"/>
          <p:cNvPicPr preferRelativeResize="0"/>
          <p:nvPr/>
        </p:nvPicPr>
        <p:blipFill rotWithShape="1">
          <a:blip r:embed="rId3">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28" name="Google Shape;28;p4"/>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2" name="Google Shape;32;p5"/>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4" name="Google Shape;34;p5"/>
          <p:cNvPicPr preferRelativeResize="0"/>
          <p:nvPr/>
        </p:nvPicPr>
        <p:blipFill rotWithShape="1">
          <a:blip r:embed="rId3">
            <a:alphaModFix/>
          </a:blip>
          <a:src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6"/>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40" name="Google Shape;40;p6"/>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41" name="Google Shape;41;p6"/>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56616" y="11155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44" name="Google Shape;44;p7"/>
          <p:cNvPicPr preferRelativeResize="0"/>
          <p:nvPr/>
        </p:nvPicPr>
        <p:blipFill rotWithShape="1">
          <a:blip r:embed="rId2">
            <a:alphaModFix/>
          </a:blip>
          <a:srcRect/>
          <a:stretch/>
        </p:blipFill>
        <p:spPr>
          <a:xfrm>
            <a:off x="12076228" y="-1952025"/>
            <a:ext cx="2496858" cy="2494325"/>
          </a:xfrm>
          <a:prstGeom prst="rect">
            <a:avLst/>
          </a:prstGeom>
          <a:noFill/>
          <a:ln>
            <a:noFill/>
          </a:ln>
        </p:spPr>
      </p:pic>
      <p:pic>
        <p:nvPicPr>
          <p:cNvPr id="45" name="Google Shape;45;p7"/>
          <p:cNvPicPr preferRelativeResize="0"/>
          <p:nvPr/>
        </p:nvPicPr>
        <p:blipFill rotWithShape="1">
          <a:blip r:embed="rId3">
            <a:alphaModFix/>
          </a:blip>
          <a:srcRect/>
          <a:stretch/>
        </p:blipFill>
        <p:spPr>
          <a:xfrm>
            <a:off x="1111938" y="2279010"/>
            <a:ext cx="1282224" cy="744625"/>
          </a:xfrm>
          <a:prstGeom prst="rect">
            <a:avLst/>
          </a:prstGeom>
          <a:noFill/>
          <a:ln>
            <a:noFill/>
          </a:ln>
        </p:spPr>
      </p:pic>
      <p:pic>
        <p:nvPicPr>
          <p:cNvPr id="46" name="Google Shape;46;p7"/>
          <p:cNvPicPr preferRelativeResize="0"/>
          <p:nvPr/>
        </p:nvPicPr>
        <p:blipFill rotWithShape="1">
          <a:blip r:embed="rId4">
            <a:alphaModFix/>
          </a:blip>
          <a:srcRect/>
          <a:stretch/>
        </p:blipFill>
        <p:spPr>
          <a:xfrm>
            <a:off x="3186125" y="2052321"/>
            <a:ext cx="908376" cy="914000"/>
          </a:xfrm>
          <a:prstGeom prst="rect">
            <a:avLst/>
          </a:prstGeom>
          <a:noFill/>
          <a:ln>
            <a:noFill/>
          </a:ln>
        </p:spPr>
      </p:pic>
      <p:pic>
        <p:nvPicPr>
          <p:cNvPr id="47" name="Google Shape;47;p7"/>
          <p:cNvPicPr preferRelativeResize="0"/>
          <p:nvPr/>
        </p:nvPicPr>
        <p:blipFill rotWithShape="1">
          <a:blip r:embed="rId5">
            <a:alphaModFix/>
          </a:blip>
          <a:srcRect/>
          <a:stretch/>
        </p:blipFill>
        <p:spPr>
          <a:xfrm>
            <a:off x="5027130" y="2199450"/>
            <a:ext cx="1078889" cy="744613"/>
          </a:xfrm>
          <a:prstGeom prst="rect">
            <a:avLst/>
          </a:prstGeom>
          <a:noFill/>
          <a:ln>
            <a:noFill/>
          </a:ln>
        </p:spPr>
      </p:pic>
      <p:pic>
        <p:nvPicPr>
          <p:cNvPr id="48" name="Google Shape;48;p7"/>
          <p:cNvPicPr preferRelativeResize="0"/>
          <p:nvPr/>
        </p:nvPicPr>
        <p:blipFill rotWithShape="1">
          <a:blip r:embed="rId6">
            <a:alphaModFix/>
          </a:blip>
          <a:srcRect/>
          <a:stretch/>
        </p:blipFill>
        <p:spPr>
          <a:xfrm>
            <a:off x="7038650" y="2222512"/>
            <a:ext cx="908376" cy="698478"/>
          </a:xfrm>
          <a:prstGeom prst="rect">
            <a:avLst/>
          </a:prstGeom>
          <a:noFill/>
          <a:ln>
            <a:noFill/>
          </a:ln>
        </p:spPr>
      </p:pic>
      <p:sp>
        <p:nvSpPr>
          <p:cNvPr id="49" name="Google Shape;49;p7"/>
          <p:cNvSpPr txBox="1">
            <a:spLocks noGrp="1"/>
          </p:cNvSpPr>
          <p:nvPr>
            <p:ph type="body" idx="1"/>
          </p:nvPr>
        </p:nvSpPr>
        <p:spPr>
          <a:xfrm>
            <a:off x="1101100"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7"/>
          <p:cNvSpPr txBox="1">
            <a:spLocks noGrp="1"/>
          </p:cNvSpPr>
          <p:nvPr>
            <p:ph type="body" idx="2"/>
          </p:nvPr>
        </p:nvSpPr>
        <p:spPr>
          <a:xfrm>
            <a:off x="2930213"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7"/>
          <p:cNvSpPr txBox="1">
            <a:spLocks noGrp="1"/>
          </p:cNvSpPr>
          <p:nvPr>
            <p:ph type="body" idx="3"/>
          </p:nvPr>
        </p:nvSpPr>
        <p:spPr>
          <a:xfrm>
            <a:off x="485647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p7"/>
          <p:cNvSpPr txBox="1">
            <a:spLocks noGrp="1"/>
          </p:cNvSpPr>
          <p:nvPr>
            <p:ph type="body" idx="4"/>
          </p:nvPr>
        </p:nvSpPr>
        <p:spPr>
          <a:xfrm>
            <a:off x="678272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3" name="Google Shape;53;p7"/>
          <p:cNvPicPr preferRelativeResize="0"/>
          <p:nvPr/>
        </p:nvPicPr>
        <p:blipFill rotWithShape="1">
          <a:blip r:embed="rId7">
            <a:alphaModFix/>
          </a:blip>
          <a:srcRect r="29952"/>
          <a:stretch/>
        </p:blipFill>
        <p:spPr>
          <a:xfrm rot="-5400000">
            <a:off x="6744400" y="-943749"/>
            <a:ext cx="1353249" cy="3200249"/>
          </a:xfrm>
          <a:prstGeom prst="rect">
            <a:avLst/>
          </a:prstGeom>
          <a:noFill/>
          <a:ln>
            <a:noFill/>
          </a:ln>
        </p:spPr>
      </p:pic>
      <p:pic>
        <p:nvPicPr>
          <p:cNvPr id="54" name="Google Shape;54;p7"/>
          <p:cNvPicPr preferRelativeResize="0"/>
          <p:nvPr/>
        </p:nvPicPr>
        <p:blipFill rotWithShape="1">
          <a:blip r:embed="rId8">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Closeout 1" userDrawn="1">
  <p:cSld name="BLANK_1">
    <p:spTree>
      <p:nvGrpSpPr>
        <p:cNvPr id="1" name="Shape 55"/>
        <p:cNvGrpSpPr/>
        <p:nvPr/>
      </p:nvGrpSpPr>
      <p:grpSpPr>
        <a:xfrm>
          <a:off x="0" y="0"/>
          <a:ext cx="0" cy="0"/>
          <a:chOff x="0" y="0"/>
          <a:chExt cx="0" cy="0"/>
        </a:xfrm>
      </p:grpSpPr>
      <p:sp>
        <p:nvSpPr>
          <p:cNvPr id="58" name="Google Shape;58;p8"/>
          <p:cNvSpPr txBox="1">
            <a:spLocks noGrp="1"/>
          </p:cNvSpPr>
          <p:nvPr>
            <p:ph type="title"/>
          </p:nvPr>
        </p:nvSpPr>
        <p:spPr>
          <a:xfrm>
            <a:off x="142875" y="1800838"/>
            <a:ext cx="4513675" cy="74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200"/>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
        <p:nvSpPr>
          <p:cNvPr id="59" name="Google Shape;59;p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61" name="Google Shape;61;p8"/>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pic>
        <p:nvPicPr>
          <p:cNvPr id="64" name="Google Shape;64;p8"/>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3" name="Text Placeholder 2">
            <a:extLst>
              <a:ext uri="{FF2B5EF4-FFF2-40B4-BE49-F238E27FC236}">
                <a16:creationId xmlns:a16="http://schemas.microsoft.com/office/drawing/2014/main" id="{8D9736A4-4DF2-D7D2-BBB5-81A34F74594F}"/>
              </a:ext>
            </a:extLst>
          </p:cNvPr>
          <p:cNvSpPr>
            <a:spLocks noGrp="1"/>
          </p:cNvSpPr>
          <p:nvPr>
            <p:ph type="body" sz="quarter" idx="13"/>
          </p:nvPr>
        </p:nvSpPr>
        <p:spPr>
          <a:xfrm>
            <a:off x="4857750" y="1800838"/>
            <a:ext cx="3975100" cy="842350"/>
          </a:xfrm>
        </p:spPr>
        <p:txBody>
          <a:bodyPr/>
          <a:lstStyle>
            <a:lvl1pPr marL="114300" indent="0">
              <a:buNone/>
              <a:defRPr lang="en-US" sz="1800" b="1" i="0" u="none" strike="noStrike" cap="none">
                <a:solidFill>
                  <a:schemeClr val="dk2"/>
                </a:solidFill>
                <a:latin typeface="Arial"/>
                <a:ea typeface="Arial"/>
                <a:cs typeface="Arial"/>
                <a:sym typeface="Arial"/>
              </a:defRPr>
            </a:lvl1pPr>
          </a:lstStyle>
          <a:p>
            <a:pPr lvl="0"/>
            <a:endParaRPr lang="en-US"/>
          </a:p>
        </p:txBody>
      </p:sp>
      <p:sp>
        <p:nvSpPr>
          <p:cNvPr id="4" name="Text Placeholder 2">
            <a:extLst>
              <a:ext uri="{FF2B5EF4-FFF2-40B4-BE49-F238E27FC236}">
                <a16:creationId xmlns:a16="http://schemas.microsoft.com/office/drawing/2014/main" id="{1B29C5ED-3B13-FFC0-A3BA-3666DCDDECED}"/>
              </a:ext>
            </a:extLst>
          </p:cNvPr>
          <p:cNvSpPr>
            <a:spLocks noGrp="1"/>
          </p:cNvSpPr>
          <p:nvPr>
            <p:ph type="body" sz="quarter" idx="14"/>
          </p:nvPr>
        </p:nvSpPr>
        <p:spPr>
          <a:xfrm>
            <a:off x="769705" y="2817333"/>
            <a:ext cx="3975100" cy="497368"/>
          </a:xfrm>
        </p:spPr>
        <p:txBody>
          <a:bodyPr/>
          <a:lstStyle>
            <a:lvl1pPr marL="114300" indent="0">
              <a:buNone/>
              <a:defRPr lang="en-US" sz="1900" b="1" i="0" u="none" strike="noStrike" cap="none">
                <a:solidFill>
                  <a:srgbClr val="434343"/>
                </a:solidFill>
                <a:latin typeface="Arial"/>
                <a:ea typeface="Arial"/>
                <a:cs typeface="Arial"/>
                <a:sym typeface="Arial"/>
              </a:defRPr>
            </a:lvl1pPr>
          </a:lstStyle>
          <a:p>
            <a:pPr lvl="0"/>
            <a:endParaRPr lang="en-US"/>
          </a:p>
        </p:txBody>
      </p:sp>
      <p:sp>
        <p:nvSpPr>
          <p:cNvPr id="5" name="Text Placeholder 2">
            <a:extLst>
              <a:ext uri="{FF2B5EF4-FFF2-40B4-BE49-F238E27FC236}">
                <a16:creationId xmlns:a16="http://schemas.microsoft.com/office/drawing/2014/main" id="{EE4B3EE5-3D96-39F7-88B8-6CFA53882613}"/>
              </a:ext>
            </a:extLst>
          </p:cNvPr>
          <p:cNvSpPr>
            <a:spLocks noGrp="1"/>
          </p:cNvSpPr>
          <p:nvPr>
            <p:ph type="body" sz="quarter" idx="15"/>
          </p:nvPr>
        </p:nvSpPr>
        <p:spPr>
          <a:xfrm>
            <a:off x="769705" y="3314701"/>
            <a:ext cx="3975100" cy="497368"/>
          </a:xfrm>
        </p:spPr>
        <p:txBody>
          <a:bodyPr/>
          <a:lstStyle>
            <a:lvl1pPr marL="114300" indent="0">
              <a:buNone/>
              <a:defRPr lang="en-US" sz="1600" b="0" i="0" u="none" strike="noStrike" cap="none">
                <a:solidFill>
                  <a:schemeClr val="dk2"/>
                </a:solidFill>
                <a:latin typeface="Arial"/>
                <a:ea typeface="Arial"/>
                <a:cs typeface="Arial"/>
                <a:sym typeface="Arial"/>
              </a:defRPr>
            </a:lvl1pPr>
          </a:lstStyle>
          <a:p>
            <a:pPr lvl="0"/>
            <a:endParaRPr lang="en-US"/>
          </a:p>
        </p:txBody>
      </p:sp>
      <p:sp>
        <p:nvSpPr>
          <p:cNvPr id="6" name="Text Placeholder 2">
            <a:extLst>
              <a:ext uri="{FF2B5EF4-FFF2-40B4-BE49-F238E27FC236}">
                <a16:creationId xmlns:a16="http://schemas.microsoft.com/office/drawing/2014/main" id="{B25B33E5-33DD-A5C2-3228-61150B5C2CE4}"/>
              </a:ext>
            </a:extLst>
          </p:cNvPr>
          <p:cNvSpPr>
            <a:spLocks noGrp="1"/>
          </p:cNvSpPr>
          <p:nvPr>
            <p:ph type="body" sz="quarter" idx="16"/>
          </p:nvPr>
        </p:nvSpPr>
        <p:spPr>
          <a:xfrm>
            <a:off x="412161" y="4423391"/>
            <a:ext cx="5217113" cy="497368"/>
          </a:xfrm>
        </p:spPr>
        <p:txBody>
          <a:bodyPr/>
          <a:lstStyle>
            <a:lvl1pPr marL="114300" indent="0">
              <a:buNone/>
              <a:defRPr lang="en-US" sz="800" b="0" i="1" u="none" strike="noStrike" cap="none">
                <a:solidFill>
                  <a:schemeClr val="dk1"/>
                </a:solidFill>
                <a:latin typeface="Arial"/>
                <a:ea typeface="Arial"/>
                <a:cs typeface="Arial"/>
                <a:sym typeface="Arial"/>
              </a:defRPr>
            </a:lvl1pPr>
          </a:lstStyle>
          <a:p>
            <a:pPr lvl="0"/>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9"/>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69" name="Google Shape;69;p9"/>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70" name="Google Shape;70;p9"/>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73" name="Google Shape;73;p1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74" name="Google Shape;74;p1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8"/>
          <p:cNvSpPr txBox="1">
            <a:spLocks noGrp="1"/>
          </p:cNvSpPr>
          <p:nvPr>
            <p:ph type="body" idx="1"/>
          </p:nvPr>
        </p:nvSpPr>
        <p:spPr>
          <a:xfrm>
            <a:off x="457200" y="1276375"/>
            <a:ext cx="6204933"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pic>
        <p:nvPicPr>
          <p:cNvPr id="2" name="Google Shape;229;p38">
            <a:extLst>
              <a:ext uri="{FF2B5EF4-FFF2-40B4-BE49-F238E27FC236}">
                <a16:creationId xmlns:a16="http://schemas.microsoft.com/office/drawing/2014/main" id="{4AA41006-F06B-56C8-93F4-474AE74A0E36}"/>
              </a:ext>
            </a:extLst>
          </p:cNvPr>
          <p:cNvPicPr preferRelativeResize="0"/>
          <p:nvPr userDrawn="1"/>
        </p:nvPicPr>
        <p:blipFill>
          <a:blip r:embed="rId3">
            <a:alphaModFix amt="26000"/>
          </a:blip>
          <a:stretch>
            <a:fillRect/>
          </a:stretch>
        </p:blipFill>
        <p:spPr>
          <a:xfrm>
            <a:off x="6588262" y="1197450"/>
            <a:ext cx="1744375" cy="2954750"/>
          </a:xfrm>
          <a:prstGeom prst="rect">
            <a:avLst/>
          </a:prstGeom>
          <a:noFill/>
          <a:ln>
            <a:noFill/>
          </a:ln>
        </p:spPr>
      </p:pic>
      <p:sp>
        <p:nvSpPr>
          <p:cNvPr id="4" name="Text Placeholder 3">
            <a:extLst>
              <a:ext uri="{FF2B5EF4-FFF2-40B4-BE49-F238E27FC236}">
                <a16:creationId xmlns:a16="http://schemas.microsoft.com/office/drawing/2014/main" id="{1C8F5362-F539-1007-A6D0-8481E6DEED8B}"/>
              </a:ext>
            </a:extLst>
          </p:cNvPr>
          <p:cNvSpPr>
            <a:spLocks noGrp="1"/>
          </p:cNvSpPr>
          <p:nvPr>
            <p:ph type="body" sz="quarter" idx="13"/>
          </p:nvPr>
        </p:nvSpPr>
        <p:spPr>
          <a:xfrm>
            <a:off x="6732588" y="1471613"/>
            <a:ext cx="2006600" cy="2603500"/>
          </a:xfrm>
        </p:spPr>
        <p:txBody>
          <a:bodyPr/>
          <a:lstStyle>
            <a:lvl1pPr marL="114300" indent="0">
              <a:buNone/>
              <a:defRPr lang="en-US" sz="2000" b="1" i="0" u="none" strike="noStrike" cap="none">
                <a:solidFill>
                  <a:srgbClr val="333333"/>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1423154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75"/>
        <p:cNvGrpSpPr/>
        <p:nvPr/>
      </p:nvGrpSpPr>
      <p:grpSpPr>
        <a:xfrm>
          <a:off x="0" y="0"/>
          <a:ext cx="0" cy="0"/>
          <a:chOff x="0" y="0"/>
          <a:chExt cx="0" cy="0"/>
        </a:xfrm>
      </p:grpSpPr>
      <p:pic>
        <p:nvPicPr>
          <p:cNvPr id="76" name="Google Shape;76;p11"/>
          <p:cNvPicPr preferRelativeResize="0"/>
          <p:nvPr/>
        </p:nvPicPr>
        <p:blipFill rotWithShape="1">
          <a:blip r:embed="rId2">
            <a:alphaModFix/>
          </a:blip>
          <a:srcRect l="744" t="317" r="1253" b="603"/>
          <a:stretch/>
        </p:blipFill>
        <p:spPr>
          <a:xfrm rot="5400000">
            <a:off x="1985263" y="-2027438"/>
            <a:ext cx="5127799" cy="9182675"/>
          </a:xfrm>
          <a:prstGeom prst="rect">
            <a:avLst/>
          </a:prstGeom>
          <a:noFill/>
          <a:ln>
            <a:noFill/>
          </a:ln>
        </p:spPr>
      </p:pic>
      <p:pic>
        <p:nvPicPr>
          <p:cNvPr id="77" name="Google Shape;77;p11"/>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78" name="Google Shape;78;p1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81" name="Google Shape;81;p12"/>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82" name="Google Shape;82;p12"/>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85" name="Google Shape;85;p13"/>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86" name="Google Shape;86;p13"/>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87" name="Google Shape;87;p13"/>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88" name="Google Shape;88;p13"/>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89" name="Google Shape;89;p13"/>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90" name="Google Shape;90;p13"/>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1" name="Google Shape;91;p13"/>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2" name="Google Shape;92;p13"/>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3" name="Google Shape;93;p13"/>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56616" y="441425"/>
            <a:ext cx="6061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1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5"/>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6"/>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4" name="Google Shape;104;p1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1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17"/>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9" name="Google Shape;109;p1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8"/>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19"/>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9" name="Google Shape;119;p19"/>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19"/>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pic>
        <p:nvPicPr>
          <p:cNvPr id="121" name="Google Shape;121;p19"/>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p20"/>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5" name="Google Shape;125;p20"/>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20"/>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0" name="Google Shape;140;p23"/>
          <p:cNvSpPr txBox="1">
            <a:spLocks noGrp="1"/>
          </p:cNvSpPr>
          <p:nvPr>
            <p:ph type="body" idx="1"/>
          </p:nvPr>
        </p:nvSpPr>
        <p:spPr>
          <a:xfrm>
            <a:off x="387900" y="3240157"/>
            <a:ext cx="3999900" cy="1328717"/>
          </a:xfrm>
          <a:prstGeom prst="rect">
            <a:avLst/>
          </a:prstGeom>
          <a:noFill/>
          <a:ln>
            <a:noFill/>
          </a:ln>
        </p:spPr>
        <p:txBody>
          <a:bodyPr spcFirstLastPara="1" wrap="square" lIns="91425" tIns="91425" rIns="91425" bIns="91425" anchor="t" anchorCtr="0">
            <a:noAutofit/>
          </a:bodyPr>
          <a:lstStyle>
            <a:lvl1pPr marL="0" lvl="0" indent="0" algn="ctr">
              <a:lnSpc>
                <a:spcPct val="115000"/>
              </a:lnSpc>
              <a:spcBef>
                <a:spcPts val="0"/>
              </a:spcBef>
              <a:spcAft>
                <a:spcPts val="0"/>
              </a:spcAft>
              <a:buSzPts val="1400"/>
              <a:buNone/>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1" name="Google Shape;141;p23"/>
          <p:cNvSpPr txBox="1">
            <a:spLocks noGrp="1"/>
          </p:cNvSpPr>
          <p:nvPr>
            <p:ph type="body" idx="2"/>
          </p:nvPr>
        </p:nvSpPr>
        <p:spPr>
          <a:xfrm>
            <a:off x="4908600" y="3240157"/>
            <a:ext cx="3999900" cy="1328718"/>
          </a:xfrm>
          <a:prstGeom prst="rect">
            <a:avLst/>
          </a:prstGeom>
          <a:noFill/>
          <a:ln>
            <a:noFill/>
          </a:ln>
        </p:spPr>
        <p:txBody>
          <a:bodyPr spcFirstLastPara="1" wrap="square" lIns="91425" tIns="91425" rIns="91425" bIns="91425" anchor="t" anchorCtr="0">
            <a:noAutofit/>
          </a:bodyPr>
          <a:lstStyle>
            <a:lvl1pPr marL="0" lvl="0" indent="0" algn="ctr">
              <a:lnSpc>
                <a:spcPct val="115000"/>
              </a:lnSpc>
              <a:spcBef>
                <a:spcPts val="0"/>
              </a:spcBef>
              <a:spcAft>
                <a:spcPts val="0"/>
              </a:spcAft>
              <a:buSzPts val="1400"/>
              <a:buNone/>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2" name="Google Shape;142;p2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 name="Google Shape;239;p39">
            <a:extLst>
              <a:ext uri="{FF2B5EF4-FFF2-40B4-BE49-F238E27FC236}">
                <a16:creationId xmlns:a16="http://schemas.microsoft.com/office/drawing/2014/main" id="{458101A9-F555-C819-023A-FEA56750C29F}"/>
              </a:ext>
            </a:extLst>
          </p:cNvPr>
          <p:cNvGrpSpPr/>
          <p:nvPr userDrawn="1"/>
        </p:nvGrpSpPr>
        <p:grpSpPr>
          <a:xfrm>
            <a:off x="771235" y="794174"/>
            <a:ext cx="2837580" cy="2862276"/>
            <a:chOff x="804280" y="941525"/>
            <a:chExt cx="3028690" cy="3055049"/>
          </a:xfrm>
        </p:grpSpPr>
        <p:pic>
          <p:nvPicPr>
            <p:cNvPr id="3" name="Google Shape;240;p39" title="Priyanka Pathak Headshot">
              <a:extLst>
                <a:ext uri="{FF2B5EF4-FFF2-40B4-BE49-F238E27FC236}">
                  <a16:creationId xmlns:a16="http://schemas.microsoft.com/office/drawing/2014/main" id="{DB993500-6509-5D68-D016-093A26DC9D43}"/>
                </a:ext>
              </a:extLst>
            </p:cNvPr>
            <p:cNvPicPr preferRelativeResize="0"/>
            <p:nvPr/>
          </p:nvPicPr>
          <p:blipFill rotWithShape="1">
            <a:blip r:embed="rId2">
              <a:alphaModFix/>
            </a:blip>
            <a:srcRect l="-6129" t="-1862" r="-7171" b="-3979"/>
            <a:stretch/>
          </p:blipFill>
          <p:spPr>
            <a:xfrm rot="1967862">
              <a:off x="1240338" y="1346691"/>
              <a:ext cx="2156574" cy="2244718"/>
            </a:xfrm>
            <a:prstGeom prst="rect">
              <a:avLst/>
            </a:prstGeom>
            <a:noFill/>
            <a:ln>
              <a:noFill/>
            </a:ln>
          </p:spPr>
        </p:pic>
        <p:pic>
          <p:nvPicPr>
            <p:cNvPr id="4" name="Google Shape;241;p39">
              <a:extLst>
                <a:ext uri="{FF2B5EF4-FFF2-40B4-BE49-F238E27FC236}">
                  <a16:creationId xmlns:a16="http://schemas.microsoft.com/office/drawing/2014/main" id="{D7FB9228-935E-E10B-BA55-2C207EF52669}"/>
                </a:ext>
              </a:extLst>
            </p:cNvPr>
            <p:cNvPicPr preferRelativeResize="0"/>
            <p:nvPr/>
          </p:nvPicPr>
          <p:blipFill rotWithShape="1">
            <a:blip r:embed="rId3">
              <a:alphaModFix/>
            </a:blip>
            <a:srcRect l="3288" r="3288"/>
            <a:stretch/>
          </p:blipFill>
          <p:spPr>
            <a:xfrm>
              <a:off x="1526906" y="1595299"/>
              <a:ext cx="1479300" cy="1583400"/>
            </a:xfrm>
            <a:prstGeom prst="ellipse">
              <a:avLst/>
            </a:prstGeom>
            <a:noFill/>
            <a:ln>
              <a:noFill/>
            </a:ln>
          </p:spPr>
        </p:pic>
      </p:grpSp>
      <p:grpSp>
        <p:nvGrpSpPr>
          <p:cNvPr id="5" name="Google Shape;243;p39">
            <a:extLst>
              <a:ext uri="{FF2B5EF4-FFF2-40B4-BE49-F238E27FC236}">
                <a16:creationId xmlns:a16="http://schemas.microsoft.com/office/drawing/2014/main" id="{9F83DBA3-8948-FC02-5143-B7DD3000F523}"/>
              </a:ext>
            </a:extLst>
          </p:cNvPr>
          <p:cNvGrpSpPr/>
          <p:nvPr userDrawn="1"/>
        </p:nvGrpSpPr>
        <p:grpSpPr>
          <a:xfrm>
            <a:off x="5361585" y="794174"/>
            <a:ext cx="2837580" cy="2862276"/>
            <a:chOff x="2848330" y="-53425"/>
            <a:chExt cx="3028690" cy="3055049"/>
          </a:xfrm>
        </p:grpSpPr>
        <p:pic>
          <p:nvPicPr>
            <p:cNvPr id="6" name="Google Shape;244;p39" title="Priyanka Pathak Headshot">
              <a:extLst>
                <a:ext uri="{FF2B5EF4-FFF2-40B4-BE49-F238E27FC236}">
                  <a16:creationId xmlns:a16="http://schemas.microsoft.com/office/drawing/2014/main" id="{8EE391C0-7DBE-0161-0955-3E6FC876567F}"/>
                </a:ext>
              </a:extLst>
            </p:cNvPr>
            <p:cNvPicPr preferRelativeResize="0"/>
            <p:nvPr/>
          </p:nvPicPr>
          <p:blipFill rotWithShape="1">
            <a:blip r:embed="rId2">
              <a:alphaModFix/>
            </a:blip>
            <a:srcRect l="-6129" t="-1862" r="-7171" b="-3979"/>
            <a:stretch/>
          </p:blipFill>
          <p:spPr>
            <a:xfrm rot="1967862">
              <a:off x="3284388" y="351741"/>
              <a:ext cx="2156574" cy="2244718"/>
            </a:xfrm>
            <a:prstGeom prst="rect">
              <a:avLst/>
            </a:prstGeom>
            <a:noFill/>
            <a:ln>
              <a:noFill/>
            </a:ln>
          </p:spPr>
        </p:pic>
        <p:pic>
          <p:nvPicPr>
            <p:cNvPr id="7" name="Google Shape;245;p39">
              <a:extLst>
                <a:ext uri="{FF2B5EF4-FFF2-40B4-BE49-F238E27FC236}">
                  <a16:creationId xmlns:a16="http://schemas.microsoft.com/office/drawing/2014/main" id="{E83617ED-466A-6C71-CE25-9119918B455A}"/>
                </a:ext>
              </a:extLst>
            </p:cNvPr>
            <p:cNvPicPr preferRelativeResize="0"/>
            <p:nvPr/>
          </p:nvPicPr>
          <p:blipFill rotWithShape="1">
            <a:blip r:embed="rId4">
              <a:alphaModFix/>
            </a:blip>
            <a:srcRect l="19119" r="6281"/>
            <a:stretch/>
          </p:blipFill>
          <p:spPr>
            <a:xfrm>
              <a:off x="3555050" y="583250"/>
              <a:ext cx="1511100" cy="1617600"/>
            </a:xfrm>
            <a:prstGeom prst="ellipse">
              <a:avLst/>
            </a:prstGeom>
            <a:noFill/>
            <a:ln>
              <a:noFill/>
            </a:ln>
          </p:spPr>
        </p:pic>
      </p:grpSp>
    </p:spTree>
    <p:extLst>
      <p:ext uri="{BB962C8B-B14F-4D97-AF65-F5344CB8AC3E}">
        <p14:creationId xmlns:p14="http://schemas.microsoft.com/office/powerpoint/2010/main" val="2516459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p21"/>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2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21"/>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22"/>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5" name="Google Shape;135;p2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22"/>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137" name="Google Shape;137;p22"/>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p24"/>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6" name="Google Shape;146;p24"/>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7" name="Google Shape;147;p2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24"/>
          <p:cNvPicPr preferRelativeResize="0"/>
          <p:nvPr/>
        </p:nvPicPr>
        <p:blipFill rotWithShape="1">
          <a:blip r:embed="rId2">
            <a:alphaModFix/>
          </a:blip>
          <a:srcRect/>
          <a:stretch/>
        </p:blipFill>
        <p:spPr>
          <a:xfrm>
            <a:off x="457200" y="911913"/>
            <a:ext cx="1612884" cy="134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1" name="Google Shape;151;p2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5"/>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5" name="Google Shape;155;p26"/>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6" name="Google Shape;156;p2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1" userDrawn="1">
  <p:cSld name="ONE_COLUMN_TEXT_1_1">
    <p:spTree>
      <p:nvGrpSpPr>
        <p:cNvPr id="1" name="Shape 157"/>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3A81C-C358-F880-E19C-532E4B416762}"/>
              </a:ext>
            </a:extLst>
          </p:cNvPr>
          <p:cNvSpPr>
            <a:spLocks noGrp="1"/>
          </p:cNvSpPr>
          <p:nvPr>
            <p:ph type="pic" sz="quarter" idx="13"/>
          </p:nvPr>
        </p:nvSpPr>
        <p:spPr>
          <a:xfrm>
            <a:off x="5870575" y="823913"/>
            <a:ext cx="2757488" cy="3797300"/>
          </a:xfrm>
        </p:spPr>
        <p:txBody>
          <a:bodyPr/>
          <a:lstStyle/>
          <a:p>
            <a:endParaRPr lang="en-US"/>
          </a:p>
        </p:txBody>
      </p:sp>
      <p:sp>
        <p:nvSpPr>
          <p:cNvPr id="158" name="Google Shape;158;p27"/>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9" name="Google Shape;159;p27"/>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2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1" name="Google Shape;161;p27"/>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1 1" preserve="1" userDrawn="1">
  <p:cSld name="1_One column text 1 1">
    <p:spTree>
      <p:nvGrpSpPr>
        <p:cNvPr id="1" name="Shape 157"/>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3A81C-C358-F880-E19C-532E4B416762}"/>
              </a:ext>
            </a:extLst>
          </p:cNvPr>
          <p:cNvSpPr>
            <a:spLocks noGrp="1"/>
          </p:cNvSpPr>
          <p:nvPr>
            <p:ph type="pic" sz="quarter" idx="13"/>
          </p:nvPr>
        </p:nvSpPr>
        <p:spPr>
          <a:xfrm>
            <a:off x="5018730" y="1563553"/>
            <a:ext cx="3609333" cy="2715281"/>
          </a:xfrm>
        </p:spPr>
        <p:txBody>
          <a:bodyPr/>
          <a:lstStyle/>
          <a:p>
            <a:endParaRPr lang="en-US"/>
          </a:p>
        </p:txBody>
      </p:sp>
      <p:sp>
        <p:nvSpPr>
          <p:cNvPr id="158" name="Google Shape;158;p27"/>
          <p:cNvSpPr txBox="1">
            <a:spLocks noGrp="1"/>
          </p:cNvSpPr>
          <p:nvPr>
            <p:ph type="title"/>
          </p:nvPr>
        </p:nvSpPr>
        <p:spPr>
          <a:xfrm>
            <a:off x="394880" y="404216"/>
            <a:ext cx="5098500" cy="58389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9" name="Google Shape;159;p27"/>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8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2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15;p18">
            <a:extLst>
              <a:ext uri="{FF2B5EF4-FFF2-40B4-BE49-F238E27FC236}">
                <a16:creationId xmlns:a16="http://schemas.microsoft.com/office/drawing/2014/main" id="{637F16F8-6D9F-1C86-C790-13DD30349732}"/>
              </a:ext>
            </a:extLst>
          </p:cNvPr>
          <p:cNvPicPr preferRelativeResize="0"/>
          <p:nvPr userDrawn="1"/>
        </p:nvPicPr>
        <p:blipFill rotWithShape="1">
          <a:blip r:embed="rId2">
            <a:alphaModFix/>
          </a:blip>
          <a:srcRect/>
          <a:stretch/>
        </p:blipFill>
        <p:spPr>
          <a:xfrm>
            <a:off x="457200" y="988113"/>
            <a:ext cx="1612884" cy="134775"/>
          </a:xfrm>
          <a:prstGeom prst="rect">
            <a:avLst/>
          </a:prstGeom>
          <a:noFill/>
          <a:ln>
            <a:noFill/>
          </a:ln>
        </p:spPr>
      </p:pic>
      <p:sp>
        <p:nvSpPr>
          <p:cNvPr id="5" name="Text Placeholder 4">
            <a:extLst>
              <a:ext uri="{FF2B5EF4-FFF2-40B4-BE49-F238E27FC236}">
                <a16:creationId xmlns:a16="http://schemas.microsoft.com/office/drawing/2014/main" id="{CA939355-C1F5-F0FC-85D5-2879ACE977E7}"/>
              </a:ext>
            </a:extLst>
          </p:cNvPr>
          <p:cNvSpPr>
            <a:spLocks noGrp="1"/>
          </p:cNvSpPr>
          <p:nvPr>
            <p:ph type="body" sz="quarter" idx="14"/>
          </p:nvPr>
        </p:nvSpPr>
        <p:spPr>
          <a:xfrm>
            <a:off x="6610350" y="4568825"/>
            <a:ext cx="1862138" cy="401638"/>
          </a:xfrm>
        </p:spPr>
        <p:txBody>
          <a:bodyPr/>
          <a:lstStyle>
            <a:lvl1pPr marL="114300" indent="0">
              <a:buNone/>
              <a:defRPr lang="en-US" sz="1200" b="0" i="0" u="none" strike="noStrike" cap="none">
                <a:solidFill>
                  <a:srgbClr val="000000"/>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1257862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4" name="Google Shape;164;p2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p28"/>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74" name="Google Shape;174;p3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5"/>
        <p:cNvGrpSpPr/>
        <p:nvPr/>
      </p:nvGrpSpPr>
      <p:grpSpPr>
        <a:xfrm>
          <a:off x="0" y="0"/>
          <a:ext cx="0" cy="0"/>
          <a:chOff x="0" y="0"/>
          <a:chExt cx="0" cy="0"/>
        </a:xfrm>
      </p:grpSpPr>
      <p:sp>
        <p:nvSpPr>
          <p:cNvPr id="176" name="Google Shape;176;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7" name="Google Shape;177;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78" name="Google Shape;178;p3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8F8075-82AA-0D54-E749-223801A5C63D}"/>
              </a:ext>
            </a:extLst>
          </p:cNvPr>
          <p:cNvSpPr>
            <a:spLocks noGrp="1"/>
          </p:cNvSpPr>
          <p:nvPr>
            <p:ph type="pic" sz="quarter" idx="13"/>
          </p:nvPr>
        </p:nvSpPr>
        <p:spPr>
          <a:xfrm>
            <a:off x="2873375" y="1066800"/>
            <a:ext cx="3397250" cy="3619500"/>
          </a:xfrm>
        </p:spPr>
        <p:txBody>
          <a:bodyPr/>
          <a:lstStyle/>
          <a:p>
            <a:endParaRPr lang="en-US"/>
          </a:p>
        </p:txBody>
      </p:sp>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spTree>
    <p:extLst>
      <p:ext uri="{BB962C8B-B14F-4D97-AF65-F5344CB8AC3E}">
        <p14:creationId xmlns:p14="http://schemas.microsoft.com/office/powerpoint/2010/main" val="440821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79"/>
        <p:cNvGrpSpPr/>
        <p:nvPr/>
      </p:nvGrpSpPr>
      <p:grpSpPr>
        <a:xfrm>
          <a:off x="0" y="0"/>
          <a:ext cx="0" cy="0"/>
          <a:chOff x="0" y="0"/>
          <a:chExt cx="0" cy="0"/>
        </a:xfrm>
      </p:grpSpPr>
      <p:pic>
        <p:nvPicPr>
          <p:cNvPr id="180" name="Google Shape;180;p32"/>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81" name="Google Shape;181;p32"/>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182" name="Google Shape;182;p32"/>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32"/>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4" name="Google Shape;184;p32"/>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5"/>
        <p:cNvGrpSpPr/>
        <p:nvPr/>
      </p:nvGrpSpPr>
      <p:grpSpPr>
        <a:xfrm>
          <a:off x="0" y="0"/>
          <a:ext cx="0" cy="0"/>
          <a:chOff x="0" y="0"/>
          <a:chExt cx="0" cy="0"/>
        </a:xfrm>
      </p:grpSpPr>
      <p:pic>
        <p:nvPicPr>
          <p:cNvPr id="186" name="Google Shape;186;p33"/>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87" name="Google Shape;187;p33"/>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88" name="Google Shape;188;p33"/>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89" name="Google Shape;189;p33"/>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p33"/>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1" name="Google Shape;191;p33"/>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2" name="Google Shape;192;p33"/>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3"/>
        <p:cNvGrpSpPr/>
        <p:nvPr/>
      </p:nvGrpSpPr>
      <p:grpSpPr>
        <a:xfrm>
          <a:off x="0" y="0"/>
          <a:ext cx="0" cy="0"/>
          <a:chOff x="0" y="0"/>
          <a:chExt cx="0" cy="0"/>
        </a:xfrm>
      </p:grpSpPr>
      <p:pic>
        <p:nvPicPr>
          <p:cNvPr id="194" name="Google Shape;194;p34"/>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95" name="Google Shape;195;p34"/>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96" name="Google Shape;196;p34"/>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97" name="Google Shape;197;p34"/>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98" name="Google Shape;198;p34"/>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 name="Google Shape;199;p34"/>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0" name="Google Shape;200;p34"/>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1" name="Google Shape;201;p34"/>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2" name="Google Shape;202;p34"/>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203"/>
        <p:cNvGrpSpPr/>
        <p:nvPr/>
      </p:nvGrpSpPr>
      <p:grpSpPr>
        <a:xfrm>
          <a:off x="0" y="0"/>
          <a:ext cx="0" cy="0"/>
          <a:chOff x="0" y="0"/>
          <a:chExt cx="0" cy="0"/>
        </a:xfrm>
      </p:grpSpPr>
      <p:sp>
        <p:nvSpPr>
          <p:cNvPr id="204" name="Google Shape;20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ow to Contact Us 1">
  <p:cSld name="CUSTOM_4_1">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pic>
        <p:nvPicPr>
          <p:cNvPr id="207" name="Google Shape;207;p36"/>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208" name="Google Shape;208;p36"/>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209" name="Google Shape;209;p36"/>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210" name="Google Shape;210;p36"/>
          <p:cNvPicPr preferRelativeResize="0"/>
          <p:nvPr/>
        </p:nvPicPr>
        <p:blipFill>
          <a:blip r:embed="rId5">
            <a:alphaModFix/>
          </a:blip>
          <a:stretch>
            <a:fillRect/>
          </a:stretch>
        </p:blipFill>
        <p:spPr>
          <a:xfrm>
            <a:off x="6049594" y="2263937"/>
            <a:ext cx="908376" cy="698478"/>
          </a:xfrm>
          <a:prstGeom prst="rect">
            <a:avLst/>
          </a:prstGeom>
          <a:noFill/>
          <a:ln>
            <a:noFill/>
          </a:ln>
        </p:spPr>
      </p:pic>
      <p:sp>
        <p:nvSpPr>
          <p:cNvPr id="211" name="Google Shape;211;p36"/>
          <p:cNvSpPr txBox="1">
            <a:spLocks noGrp="1"/>
          </p:cNvSpPr>
          <p:nvPr>
            <p:ph type="body" idx="1"/>
          </p:nvPr>
        </p:nvSpPr>
        <p:spPr>
          <a:xfrm>
            <a:off x="455725"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2" name="Google Shape;212;p36"/>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3" name="Google Shape;213;p36"/>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4" name="Google Shape;214;p36"/>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215" name="Google Shape;215;p36"/>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216" name="Google Shape;216;p36"/>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217" name="Google Shape;217;p36"/>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218" name="Google Shape;218;p36"/>
          <p:cNvSpPr txBox="1">
            <a:spLocks noGrp="1"/>
          </p:cNvSpPr>
          <p:nvPr>
            <p:ph type="body" idx="5"/>
          </p:nvPr>
        </p:nvSpPr>
        <p:spPr>
          <a:xfrm>
            <a:off x="7320213"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8F8075-82AA-0D54-E749-223801A5C63D}"/>
              </a:ext>
            </a:extLst>
          </p:cNvPr>
          <p:cNvSpPr>
            <a:spLocks noGrp="1"/>
          </p:cNvSpPr>
          <p:nvPr>
            <p:ph type="pic" sz="quarter" idx="13"/>
          </p:nvPr>
        </p:nvSpPr>
        <p:spPr>
          <a:xfrm>
            <a:off x="2873375" y="1066800"/>
            <a:ext cx="3397250" cy="3619500"/>
          </a:xfrm>
        </p:spPr>
        <p:txBody>
          <a:bodyPr/>
          <a:lstStyle/>
          <a:p>
            <a:endParaRPr lang="en-US"/>
          </a:p>
        </p:txBody>
      </p:sp>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466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RP Line 2" preserve="1">
  <p:cSld name="1_Title and body RP Line 2">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3" name="Google Shape;113;p18"/>
          <p:cNvSpPr txBox="1">
            <a:spLocks noGrp="1"/>
          </p:cNvSpPr>
          <p:nvPr>
            <p:ph type="body" idx="1"/>
          </p:nvPr>
        </p:nvSpPr>
        <p:spPr>
          <a:xfrm>
            <a:off x="134158" y="5324864"/>
            <a:ext cx="2434538" cy="971234"/>
          </a:xfrm>
          <a:prstGeom prst="rect">
            <a:avLst/>
          </a:prstGeom>
          <a:noFill/>
          <a:ln>
            <a:noFill/>
          </a:ln>
        </p:spPr>
        <p:txBody>
          <a:bodyPr spcFirstLastPara="1" wrap="square" lIns="91425" tIns="91425" rIns="91425" bIns="91425" anchor="t" anchorCtr="0">
            <a:noAutofit/>
          </a:bodyPr>
          <a:lstStyle>
            <a:lvl1pPr marL="0" lvl="0" indent="0" algn="l">
              <a:lnSpc>
                <a:spcPct val="100000"/>
              </a:lnSpc>
              <a:spcBef>
                <a:spcPts val="0"/>
              </a:spcBef>
              <a:spcAft>
                <a:spcPts val="0"/>
              </a:spcAft>
              <a:buSzPts val="1800"/>
              <a:buNone/>
              <a:defRPr sz="800">
                <a:solidFill>
                  <a:schemeClr val="bg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grpSp>
        <p:nvGrpSpPr>
          <p:cNvPr id="2" name="Google Shape;262;p42">
            <a:extLst>
              <a:ext uri="{FF2B5EF4-FFF2-40B4-BE49-F238E27FC236}">
                <a16:creationId xmlns:a16="http://schemas.microsoft.com/office/drawing/2014/main" id="{A7CF1F7A-6D13-AD07-7BB2-88370B9C3840}"/>
              </a:ext>
            </a:extLst>
          </p:cNvPr>
          <p:cNvGrpSpPr/>
          <p:nvPr userDrawn="1"/>
        </p:nvGrpSpPr>
        <p:grpSpPr>
          <a:xfrm>
            <a:off x="1135051" y="1246019"/>
            <a:ext cx="1416300" cy="831300"/>
            <a:chOff x="1204426" y="1197269"/>
            <a:chExt cx="1416300" cy="831300"/>
          </a:xfrm>
        </p:grpSpPr>
        <p:sp>
          <p:nvSpPr>
            <p:cNvPr id="3" name="Google Shape;263;p42">
              <a:extLst>
                <a:ext uri="{FF2B5EF4-FFF2-40B4-BE49-F238E27FC236}">
                  <a16:creationId xmlns:a16="http://schemas.microsoft.com/office/drawing/2014/main" id="{C3451203-04DA-D430-AC34-8581D3ED3615}"/>
                </a:ext>
              </a:extLst>
            </p:cNvPr>
            <p:cNvSpPr/>
            <p:nvPr/>
          </p:nvSpPr>
          <p:spPr>
            <a:xfrm>
              <a:off x="1204426" y="1223372"/>
              <a:ext cx="1416300" cy="7791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4;p42">
              <a:extLst>
                <a:ext uri="{FF2B5EF4-FFF2-40B4-BE49-F238E27FC236}">
                  <a16:creationId xmlns:a16="http://schemas.microsoft.com/office/drawing/2014/main" id="{FD183981-BC10-7230-DD67-01661D0F544B}"/>
                </a:ext>
              </a:extLst>
            </p:cNvPr>
            <p:cNvSpPr txBox="1"/>
            <p:nvPr/>
          </p:nvSpPr>
          <p:spPr>
            <a:xfrm>
              <a:off x="1204426" y="1197269"/>
              <a:ext cx="141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Teacher </a:t>
              </a:r>
              <a:endParaRPr/>
            </a:p>
            <a:p>
              <a:pPr marL="0" lvl="0" indent="0" algn="ctr" rtl="0">
                <a:spcBef>
                  <a:spcPts val="0"/>
                </a:spcBef>
                <a:spcAft>
                  <a:spcPts val="0"/>
                </a:spcAft>
                <a:buNone/>
              </a:pPr>
              <a:r>
                <a:rPr lang="en-US"/>
                <a:t>training on </a:t>
              </a:r>
              <a:br>
                <a:rPr lang="en-US"/>
              </a:br>
              <a:r>
                <a:rPr lang="en-US"/>
                <a:t>best practices</a:t>
              </a:r>
              <a:endParaRPr/>
            </a:p>
          </p:txBody>
        </p:sp>
      </p:grpSp>
      <p:grpSp>
        <p:nvGrpSpPr>
          <p:cNvPr id="5" name="Google Shape;265;p42">
            <a:extLst>
              <a:ext uri="{FF2B5EF4-FFF2-40B4-BE49-F238E27FC236}">
                <a16:creationId xmlns:a16="http://schemas.microsoft.com/office/drawing/2014/main" id="{1F4019D1-701A-37A8-C902-6C38261AD9DC}"/>
              </a:ext>
            </a:extLst>
          </p:cNvPr>
          <p:cNvGrpSpPr/>
          <p:nvPr userDrawn="1"/>
        </p:nvGrpSpPr>
        <p:grpSpPr>
          <a:xfrm>
            <a:off x="1135038" y="2386548"/>
            <a:ext cx="1416300" cy="831300"/>
            <a:chOff x="1433538" y="2178823"/>
            <a:chExt cx="1416300" cy="831300"/>
          </a:xfrm>
        </p:grpSpPr>
        <p:sp>
          <p:nvSpPr>
            <p:cNvPr id="6" name="Google Shape;266;p42">
              <a:extLst>
                <a:ext uri="{FF2B5EF4-FFF2-40B4-BE49-F238E27FC236}">
                  <a16:creationId xmlns:a16="http://schemas.microsoft.com/office/drawing/2014/main" id="{B682A1E5-ECFA-0BD6-CF47-AB2EA5DB7F48}"/>
                </a:ext>
              </a:extLst>
            </p:cNvPr>
            <p:cNvSpPr/>
            <p:nvPr/>
          </p:nvSpPr>
          <p:spPr>
            <a:xfrm>
              <a:off x="1433538" y="2204926"/>
              <a:ext cx="1416300" cy="7791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7;p42">
              <a:extLst>
                <a:ext uri="{FF2B5EF4-FFF2-40B4-BE49-F238E27FC236}">
                  <a16:creationId xmlns:a16="http://schemas.microsoft.com/office/drawing/2014/main" id="{BA5F2C53-3F14-3307-2181-051E4A129409}"/>
                </a:ext>
              </a:extLst>
            </p:cNvPr>
            <p:cNvSpPr txBox="1"/>
            <p:nvPr/>
          </p:nvSpPr>
          <p:spPr>
            <a:xfrm>
              <a:off x="1433538" y="2178823"/>
              <a:ext cx="141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Quality</a:t>
              </a:r>
              <a:endParaRPr/>
            </a:p>
            <a:p>
              <a:pPr marL="0" lvl="0" indent="0" algn="ctr" rtl="0">
                <a:spcBef>
                  <a:spcPts val="0"/>
                </a:spcBef>
                <a:spcAft>
                  <a:spcPts val="0"/>
                </a:spcAft>
                <a:buNone/>
              </a:pPr>
              <a:r>
                <a:rPr lang="en-US"/>
                <a:t>outcomes (findings)</a:t>
              </a:r>
              <a:endParaRPr/>
            </a:p>
          </p:txBody>
        </p:sp>
      </p:grpSp>
      <p:grpSp>
        <p:nvGrpSpPr>
          <p:cNvPr id="8" name="Google Shape;268;p42">
            <a:extLst>
              <a:ext uri="{FF2B5EF4-FFF2-40B4-BE49-F238E27FC236}">
                <a16:creationId xmlns:a16="http://schemas.microsoft.com/office/drawing/2014/main" id="{EE3281CE-36F7-0D5D-FA2C-42C69A38C3D1}"/>
              </a:ext>
            </a:extLst>
          </p:cNvPr>
          <p:cNvGrpSpPr/>
          <p:nvPr userDrawn="1"/>
        </p:nvGrpSpPr>
        <p:grpSpPr>
          <a:xfrm>
            <a:off x="1135039" y="3527072"/>
            <a:ext cx="1416300" cy="779100"/>
            <a:chOff x="1026689" y="3146672"/>
            <a:chExt cx="1416300" cy="779100"/>
          </a:xfrm>
        </p:grpSpPr>
        <p:sp>
          <p:nvSpPr>
            <p:cNvPr id="9" name="Google Shape;269;p42">
              <a:extLst>
                <a:ext uri="{FF2B5EF4-FFF2-40B4-BE49-F238E27FC236}">
                  <a16:creationId xmlns:a16="http://schemas.microsoft.com/office/drawing/2014/main" id="{2D0F56C1-F132-2BC3-03A9-86DD41DC393F}"/>
                </a:ext>
              </a:extLst>
            </p:cNvPr>
            <p:cNvSpPr/>
            <p:nvPr/>
          </p:nvSpPr>
          <p:spPr>
            <a:xfrm>
              <a:off x="1026689" y="3146672"/>
              <a:ext cx="1416300" cy="7791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0;p42">
              <a:extLst>
                <a:ext uri="{FF2B5EF4-FFF2-40B4-BE49-F238E27FC236}">
                  <a16:creationId xmlns:a16="http://schemas.microsoft.com/office/drawing/2014/main" id="{C4B8EA6B-DFDC-738A-9F67-EBC7F560BEB0}"/>
                </a:ext>
              </a:extLst>
            </p:cNvPr>
            <p:cNvSpPr txBox="1"/>
            <p:nvPr/>
          </p:nvSpPr>
          <p:spPr>
            <a:xfrm>
              <a:off x="1026689" y="3228349"/>
              <a:ext cx="1416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Preschool </a:t>
              </a:r>
              <a:br>
                <a:rPr lang="en-US"/>
              </a:br>
              <a:r>
                <a:rPr lang="en-US"/>
                <a:t>deserts</a:t>
              </a:r>
              <a:endParaRPr/>
            </a:p>
          </p:txBody>
        </p:sp>
      </p:grpSp>
      <p:grpSp>
        <p:nvGrpSpPr>
          <p:cNvPr id="11" name="Google Shape;271;p42">
            <a:extLst>
              <a:ext uri="{FF2B5EF4-FFF2-40B4-BE49-F238E27FC236}">
                <a16:creationId xmlns:a16="http://schemas.microsoft.com/office/drawing/2014/main" id="{5059B55B-F602-ACDE-63A2-D8C8613BB99E}"/>
              </a:ext>
            </a:extLst>
          </p:cNvPr>
          <p:cNvGrpSpPr/>
          <p:nvPr userDrawn="1"/>
        </p:nvGrpSpPr>
        <p:grpSpPr>
          <a:xfrm>
            <a:off x="3091762" y="4066074"/>
            <a:ext cx="1416300" cy="831300"/>
            <a:chOff x="2769087" y="3798349"/>
            <a:chExt cx="1416300" cy="831300"/>
          </a:xfrm>
        </p:grpSpPr>
        <p:sp>
          <p:nvSpPr>
            <p:cNvPr id="12" name="Google Shape;272;p42">
              <a:extLst>
                <a:ext uri="{FF2B5EF4-FFF2-40B4-BE49-F238E27FC236}">
                  <a16:creationId xmlns:a16="http://schemas.microsoft.com/office/drawing/2014/main" id="{A9C96292-1FEA-9DED-5E3B-DB6E1AE82A47}"/>
                </a:ext>
              </a:extLst>
            </p:cNvPr>
            <p:cNvSpPr/>
            <p:nvPr/>
          </p:nvSpPr>
          <p:spPr>
            <a:xfrm>
              <a:off x="2769087" y="3824449"/>
              <a:ext cx="1416300" cy="7791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3;p42">
              <a:extLst>
                <a:ext uri="{FF2B5EF4-FFF2-40B4-BE49-F238E27FC236}">
                  <a16:creationId xmlns:a16="http://schemas.microsoft.com/office/drawing/2014/main" id="{81DCF77C-CC7B-4797-D56D-BE50E4B70136}"/>
                </a:ext>
              </a:extLst>
            </p:cNvPr>
            <p:cNvSpPr txBox="1"/>
            <p:nvPr/>
          </p:nvSpPr>
          <p:spPr>
            <a:xfrm>
              <a:off x="2848137" y="3798349"/>
              <a:ext cx="1258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Informed</a:t>
              </a:r>
              <a:endParaRPr/>
            </a:p>
            <a:p>
              <a:pPr marL="0" lvl="0" indent="0" algn="ctr" rtl="0">
                <a:spcBef>
                  <a:spcPts val="0"/>
                </a:spcBef>
                <a:spcAft>
                  <a:spcPts val="0"/>
                </a:spcAft>
                <a:buNone/>
              </a:pPr>
              <a:r>
                <a:rPr lang="en-US"/>
                <a:t>policy making</a:t>
              </a:r>
              <a:endParaRPr/>
            </a:p>
          </p:txBody>
        </p:sp>
      </p:grpSp>
      <p:grpSp>
        <p:nvGrpSpPr>
          <p:cNvPr id="14" name="Google Shape;274;p42">
            <a:extLst>
              <a:ext uri="{FF2B5EF4-FFF2-40B4-BE49-F238E27FC236}">
                <a16:creationId xmlns:a16="http://schemas.microsoft.com/office/drawing/2014/main" id="{70E3B219-E147-EA6F-929B-885D60A5DC10}"/>
              </a:ext>
            </a:extLst>
          </p:cNvPr>
          <p:cNvGrpSpPr/>
          <p:nvPr userDrawn="1"/>
        </p:nvGrpSpPr>
        <p:grpSpPr>
          <a:xfrm>
            <a:off x="6307085" y="1272128"/>
            <a:ext cx="1593896" cy="779094"/>
            <a:chOff x="6412175" y="576075"/>
            <a:chExt cx="1700700" cy="831300"/>
          </a:xfrm>
        </p:grpSpPr>
        <p:sp>
          <p:nvSpPr>
            <p:cNvPr id="15" name="Google Shape;275;p42">
              <a:extLst>
                <a:ext uri="{FF2B5EF4-FFF2-40B4-BE49-F238E27FC236}">
                  <a16:creationId xmlns:a16="http://schemas.microsoft.com/office/drawing/2014/main" id="{E2AF0D95-3FE6-64E6-4C8A-50A509B17685}"/>
                </a:ext>
              </a:extLst>
            </p:cNvPr>
            <p:cNvSpPr/>
            <p:nvPr/>
          </p:nvSpPr>
          <p:spPr>
            <a:xfrm>
              <a:off x="6412175" y="576075"/>
              <a:ext cx="1700700" cy="8313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6;p42">
              <a:extLst>
                <a:ext uri="{FF2B5EF4-FFF2-40B4-BE49-F238E27FC236}">
                  <a16:creationId xmlns:a16="http://schemas.microsoft.com/office/drawing/2014/main" id="{E5E2804F-070F-3A2C-1E5B-660A28A491EF}"/>
                </a:ext>
              </a:extLst>
            </p:cNvPr>
            <p:cNvSpPr txBox="1"/>
            <p:nvPr/>
          </p:nvSpPr>
          <p:spPr>
            <a:xfrm>
              <a:off x="6412175" y="683925"/>
              <a:ext cx="1700700" cy="65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Resource allocation</a:t>
              </a:r>
              <a:endParaRPr/>
            </a:p>
          </p:txBody>
        </p:sp>
      </p:grpSp>
      <p:grpSp>
        <p:nvGrpSpPr>
          <p:cNvPr id="17" name="Google Shape;277;p42">
            <a:extLst>
              <a:ext uri="{FF2B5EF4-FFF2-40B4-BE49-F238E27FC236}">
                <a16:creationId xmlns:a16="http://schemas.microsoft.com/office/drawing/2014/main" id="{1A405F73-8FFC-D554-3BB6-77D2BD0B3FFE}"/>
              </a:ext>
            </a:extLst>
          </p:cNvPr>
          <p:cNvGrpSpPr/>
          <p:nvPr userDrawn="1"/>
        </p:nvGrpSpPr>
        <p:grpSpPr>
          <a:xfrm>
            <a:off x="3531810" y="1246126"/>
            <a:ext cx="1593896" cy="831109"/>
            <a:chOff x="4104450" y="1034913"/>
            <a:chExt cx="1700700" cy="886800"/>
          </a:xfrm>
        </p:grpSpPr>
        <p:sp>
          <p:nvSpPr>
            <p:cNvPr id="18" name="Google Shape;278;p42">
              <a:extLst>
                <a:ext uri="{FF2B5EF4-FFF2-40B4-BE49-F238E27FC236}">
                  <a16:creationId xmlns:a16="http://schemas.microsoft.com/office/drawing/2014/main" id="{FF9F6A1A-129F-0D0B-6539-EF4D5CB58DF6}"/>
                </a:ext>
              </a:extLst>
            </p:cNvPr>
            <p:cNvSpPr/>
            <p:nvPr/>
          </p:nvSpPr>
          <p:spPr>
            <a:xfrm>
              <a:off x="4104450" y="1034913"/>
              <a:ext cx="1700700" cy="8313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9;p42">
              <a:extLst>
                <a:ext uri="{FF2B5EF4-FFF2-40B4-BE49-F238E27FC236}">
                  <a16:creationId xmlns:a16="http://schemas.microsoft.com/office/drawing/2014/main" id="{E1937A79-C5DC-53E2-2197-B9D52614AAD3}"/>
                </a:ext>
              </a:extLst>
            </p:cNvPr>
            <p:cNvSpPr txBox="1"/>
            <p:nvPr/>
          </p:nvSpPr>
          <p:spPr>
            <a:xfrm>
              <a:off x="4104450" y="1034913"/>
              <a:ext cx="1700700" cy="88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Local demand for early childhood</a:t>
              </a:r>
              <a:endParaRPr/>
            </a:p>
            <a:p>
              <a:pPr marL="0" lvl="0" indent="0" algn="ctr" rtl="0">
                <a:spcBef>
                  <a:spcPts val="0"/>
                </a:spcBef>
                <a:spcAft>
                  <a:spcPts val="0"/>
                </a:spcAft>
                <a:buNone/>
              </a:pPr>
              <a:r>
                <a:rPr lang="en-US"/>
                <a:t>care &amp; education</a:t>
              </a:r>
              <a:endParaRPr/>
            </a:p>
          </p:txBody>
        </p:sp>
      </p:grpSp>
      <p:grpSp>
        <p:nvGrpSpPr>
          <p:cNvPr id="20" name="Google Shape;280;p42">
            <a:extLst>
              <a:ext uri="{FF2B5EF4-FFF2-40B4-BE49-F238E27FC236}">
                <a16:creationId xmlns:a16="http://schemas.microsoft.com/office/drawing/2014/main" id="{F71B3BC4-0575-B4FB-CCE3-768CA6DAB215}"/>
              </a:ext>
            </a:extLst>
          </p:cNvPr>
          <p:cNvGrpSpPr/>
          <p:nvPr userDrawn="1"/>
        </p:nvGrpSpPr>
        <p:grpSpPr>
          <a:xfrm>
            <a:off x="6778202" y="2288643"/>
            <a:ext cx="1593896" cy="831109"/>
            <a:chOff x="6705525" y="1959588"/>
            <a:chExt cx="1700700" cy="886800"/>
          </a:xfrm>
        </p:grpSpPr>
        <p:sp>
          <p:nvSpPr>
            <p:cNvPr id="21" name="Google Shape;281;p42">
              <a:extLst>
                <a:ext uri="{FF2B5EF4-FFF2-40B4-BE49-F238E27FC236}">
                  <a16:creationId xmlns:a16="http://schemas.microsoft.com/office/drawing/2014/main" id="{FCC23DE9-274B-170C-A329-317CD2AB7082}"/>
                </a:ext>
              </a:extLst>
            </p:cNvPr>
            <p:cNvSpPr/>
            <p:nvPr/>
          </p:nvSpPr>
          <p:spPr>
            <a:xfrm>
              <a:off x="6705525" y="1959588"/>
              <a:ext cx="1700700" cy="8313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p42">
              <a:extLst>
                <a:ext uri="{FF2B5EF4-FFF2-40B4-BE49-F238E27FC236}">
                  <a16:creationId xmlns:a16="http://schemas.microsoft.com/office/drawing/2014/main" id="{ACB6780A-C6C2-6D09-93D8-E9D9375AA220}"/>
                </a:ext>
              </a:extLst>
            </p:cNvPr>
            <p:cNvSpPr txBox="1"/>
            <p:nvPr/>
          </p:nvSpPr>
          <p:spPr>
            <a:xfrm>
              <a:off x="6705525" y="1959588"/>
              <a:ext cx="1700700" cy="88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Access to high-quality environments</a:t>
              </a:r>
              <a:endParaRPr/>
            </a:p>
          </p:txBody>
        </p:sp>
      </p:grpSp>
      <p:grpSp>
        <p:nvGrpSpPr>
          <p:cNvPr id="23" name="Google Shape;283;p42">
            <a:extLst>
              <a:ext uri="{FF2B5EF4-FFF2-40B4-BE49-F238E27FC236}">
                <a16:creationId xmlns:a16="http://schemas.microsoft.com/office/drawing/2014/main" id="{D9E7EE98-0A30-0B90-B0B4-EF4DA83DC34E}"/>
              </a:ext>
            </a:extLst>
          </p:cNvPr>
          <p:cNvGrpSpPr/>
          <p:nvPr userDrawn="1"/>
        </p:nvGrpSpPr>
        <p:grpSpPr>
          <a:xfrm>
            <a:off x="6202534" y="3245080"/>
            <a:ext cx="1416203" cy="779094"/>
            <a:chOff x="6940200" y="3074350"/>
            <a:chExt cx="1511100" cy="831300"/>
          </a:xfrm>
        </p:grpSpPr>
        <p:sp>
          <p:nvSpPr>
            <p:cNvPr id="24" name="Google Shape;284;p42">
              <a:extLst>
                <a:ext uri="{FF2B5EF4-FFF2-40B4-BE49-F238E27FC236}">
                  <a16:creationId xmlns:a16="http://schemas.microsoft.com/office/drawing/2014/main" id="{A332174A-F609-13CC-AEDE-9AC000B9B568}"/>
                </a:ext>
              </a:extLst>
            </p:cNvPr>
            <p:cNvSpPr/>
            <p:nvPr/>
          </p:nvSpPr>
          <p:spPr>
            <a:xfrm>
              <a:off x="6940200" y="3074350"/>
              <a:ext cx="1511100" cy="8313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5;p42">
              <a:extLst>
                <a:ext uri="{FF2B5EF4-FFF2-40B4-BE49-F238E27FC236}">
                  <a16:creationId xmlns:a16="http://schemas.microsoft.com/office/drawing/2014/main" id="{CDEA11C6-8B2B-EC4F-C35F-2CBE5345C7B0}"/>
                </a:ext>
              </a:extLst>
            </p:cNvPr>
            <p:cNvSpPr txBox="1"/>
            <p:nvPr/>
          </p:nvSpPr>
          <p:spPr>
            <a:xfrm>
              <a:off x="6940200" y="3182200"/>
              <a:ext cx="1511100" cy="65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Classroom </a:t>
              </a:r>
              <a:endParaRPr/>
            </a:p>
            <a:p>
              <a:pPr marL="0" lvl="0" indent="0" algn="ctr" rtl="0">
                <a:spcBef>
                  <a:spcPts val="0"/>
                </a:spcBef>
                <a:spcAft>
                  <a:spcPts val="0"/>
                </a:spcAft>
                <a:buNone/>
              </a:pPr>
              <a:r>
                <a:rPr lang="en-US"/>
                <a:t>quality</a:t>
              </a:r>
              <a:endParaRPr/>
            </a:p>
          </p:txBody>
        </p:sp>
      </p:grpSp>
      <p:grpSp>
        <p:nvGrpSpPr>
          <p:cNvPr id="26" name="Google Shape;286;p42">
            <a:extLst>
              <a:ext uri="{FF2B5EF4-FFF2-40B4-BE49-F238E27FC236}">
                <a16:creationId xmlns:a16="http://schemas.microsoft.com/office/drawing/2014/main" id="{8186840B-DDE3-2425-B375-01345CA85488}"/>
              </a:ext>
            </a:extLst>
          </p:cNvPr>
          <p:cNvGrpSpPr/>
          <p:nvPr userDrawn="1"/>
        </p:nvGrpSpPr>
        <p:grpSpPr>
          <a:xfrm>
            <a:off x="5125710" y="4227718"/>
            <a:ext cx="1593896" cy="779094"/>
            <a:chOff x="6705525" y="4031738"/>
            <a:chExt cx="1700700" cy="831300"/>
          </a:xfrm>
        </p:grpSpPr>
        <p:sp>
          <p:nvSpPr>
            <p:cNvPr id="27" name="Google Shape;287;p42">
              <a:extLst>
                <a:ext uri="{FF2B5EF4-FFF2-40B4-BE49-F238E27FC236}">
                  <a16:creationId xmlns:a16="http://schemas.microsoft.com/office/drawing/2014/main" id="{087A37EC-EA62-85F8-371B-7B8924F786A9}"/>
                </a:ext>
              </a:extLst>
            </p:cNvPr>
            <p:cNvSpPr/>
            <p:nvPr/>
          </p:nvSpPr>
          <p:spPr>
            <a:xfrm>
              <a:off x="6705525" y="4031738"/>
              <a:ext cx="1700700" cy="831300"/>
            </a:xfrm>
            <a:prstGeom prst="rect">
              <a:avLst/>
            </a:prstGeom>
            <a:solidFill>
              <a:srgbClr val="FBB040">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p42">
              <a:extLst>
                <a:ext uri="{FF2B5EF4-FFF2-40B4-BE49-F238E27FC236}">
                  <a16:creationId xmlns:a16="http://schemas.microsoft.com/office/drawing/2014/main" id="{61BD76AB-6F8D-F093-7610-1C4482B86022}"/>
                </a:ext>
              </a:extLst>
            </p:cNvPr>
            <p:cNvSpPr txBox="1"/>
            <p:nvPr/>
          </p:nvSpPr>
          <p:spPr>
            <a:xfrm>
              <a:off x="6800325" y="4139588"/>
              <a:ext cx="1511100" cy="65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Family</a:t>
              </a:r>
              <a:endParaRPr/>
            </a:p>
            <a:p>
              <a:pPr marL="0" lvl="0" indent="0" algn="ctr" rtl="0">
                <a:spcBef>
                  <a:spcPts val="0"/>
                </a:spcBef>
                <a:spcAft>
                  <a:spcPts val="0"/>
                </a:spcAft>
                <a:buNone/>
              </a:pPr>
              <a:r>
                <a:rPr lang="en-US"/>
                <a:t>engagement</a:t>
              </a:r>
              <a:endParaRPr/>
            </a:p>
          </p:txBody>
        </p:sp>
      </p:grpSp>
      <p:cxnSp>
        <p:nvCxnSpPr>
          <p:cNvPr id="29" name="Google Shape;289;p42" descr="blue arrow showing a positive relationship from box  9-teach training on best practices and box 4-classroom quality" title="blue arrow 4">
            <a:extLst>
              <a:ext uri="{FF2B5EF4-FFF2-40B4-BE49-F238E27FC236}">
                <a16:creationId xmlns:a16="http://schemas.microsoft.com/office/drawing/2014/main" id="{778255A0-5446-0205-6EE6-28BF970C693F}"/>
              </a:ext>
            </a:extLst>
          </p:cNvPr>
          <p:cNvCxnSpPr/>
          <p:nvPr userDrawn="1"/>
        </p:nvCxnSpPr>
        <p:spPr>
          <a:xfrm>
            <a:off x="2456434" y="1611628"/>
            <a:ext cx="3941700" cy="2066700"/>
          </a:xfrm>
          <a:prstGeom prst="straightConnector1">
            <a:avLst/>
          </a:prstGeom>
          <a:noFill/>
          <a:ln w="57150" cap="flat" cmpd="sng">
            <a:solidFill>
              <a:schemeClr val="dk1"/>
            </a:solidFill>
            <a:prstDash val="solid"/>
            <a:miter lim="800000"/>
            <a:headEnd type="none" w="sm" len="sm"/>
            <a:tailEnd type="stealth" w="med" len="med"/>
          </a:ln>
        </p:spPr>
      </p:cxnSp>
      <p:cxnSp>
        <p:nvCxnSpPr>
          <p:cNvPr id="30" name="Google Shape;290;p42" descr="blue arrow showing a positive relationship from box  4-classroom quality and box 5-family engagement" title="Blue arrrow 2">
            <a:extLst>
              <a:ext uri="{FF2B5EF4-FFF2-40B4-BE49-F238E27FC236}">
                <a16:creationId xmlns:a16="http://schemas.microsoft.com/office/drawing/2014/main" id="{9CB9B4AA-34E7-9444-2C03-362334C038AE}"/>
              </a:ext>
            </a:extLst>
          </p:cNvPr>
          <p:cNvCxnSpPr/>
          <p:nvPr userDrawn="1"/>
        </p:nvCxnSpPr>
        <p:spPr>
          <a:xfrm flipH="1">
            <a:off x="5611838" y="3812663"/>
            <a:ext cx="621600" cy="493500"/>
          </a:xfrm>
          <a:prstGeom prst="straightConnector1">
            <a:avLst/>
          </a:prstGeom>
          <a:noFill/>
          <a:ln w="57150" cap="flat" cmpd="sng">
            <a:solidFill>
              <a:schemeClr val="dk1"/>
            </a:solidFill>
            <a:prstDash val="solid"/>
            <a:miter lim="800000"/>
            <a:headEnd type="none" w="sm" len="sm"/>
            <a:tailEnd type="stealth" w="med" len="med"/>
          </a:ln>
        </p:spPr>
      </p:cxnSp>
      <p:cxnSp>
        <p:nvCxnSpPr>
          <p:cNvPr id="31" name="Google Shape;291;p42" descr="arrow is a different color-yellow from the other arrow-blue due to it showing a negative relationship from box 3-access to high-quality environments and box 7- preschool deserts" title="Yellow arrow">
            <a:extLst>
              <a:ext uri="{FF2B5EF4-FFF2-40B4-BE49-F238E27FC236}">
                <a16:creationId xmlns:a16="http://schemas.microsoft.com/office/drawing/2014/main" id="{C88EBFEB-B4B3-A0B9-9302-86A68A060DB9}"/>
              </a:ext>
            </a:extLst>
          </p:cNvPr>
          <p:cNvCxnSpPr/>
          <p:nvPr userDrawn="1"/>
        </p:nvCxnSpPr>
        <p:spPr>
          <a:xfrm flipH="1">
            <a:off x="2394775" y="2642175"/>
            <a:ext cx="4547400" cy="1349100"/>
          </a:xfrm>
          <a:prstGeom prst="straightConnector1">
            <a:avLst/>
          </a:prstGeom>
          <a:noFill/>
          <a:ln w="57150" cap="flat" cmpd="sng">
            <a:solidFill>
              <a:schemeClr val="accent1"/>
            </a:solidFill>
            <a:prstDash val="solid"/>
            <a:miter lim="800000"/>
            <a:headEnd type="none" w="sm" len="sm"/>
            <a:tailEnd type="stealth" w="med" len="med"/>
          </a:ln>
        </p:spPr>
      </p:cxnSp>
      <p:cxnSp>
        <p:nvCxnSpPr>
          <p:cNvPr id="32" name="Google Shape;292;p42" descr="blue arrow showing a positive relationship from box 5 family engagement and box 3-classroom quality" title="blue arrow 3">
            <a:extLst>
              <a:ext uri="{FF2B5EF4-FFF2-40B4-BE49-F238E27FC236}">
                <a16:creationId xmlns:a16="http://schemas.microsoft.com/office/drawing/2014/main" id="{F2CFCB53-A44E-4664-47C4-ED5531C4FB4F}"/>
              </a:ext>
            </a:extLst>
          </p:cNvPr>
          <p:cNvCxnSpPr/>
          <p:nvPr userDrawn="1"/>
        </p:nvCxnSpPr>
        <p:spPr>
          <a:xfrm rot="10800000" flipH="1">
            <a:off x="6621870" y="3961266"/>
            <a:ext cx="577500" cy="520800"/>
          </a:xfrm>
          <a:prstGeom prst="straightConnector1">
            <a:avLst/>
          </a:prstGeom>
          <a:noFill/>
          <a:ln w="57150" cap="flat" cmpd="sng">
            <a:solidFill>
              <a:schemeClr val="dk1"/>
            </a:solidFill>
            <a:prstDash val="solid"/>
            <a:miter lim="800000"/>
            <a:headEnd type="none" w="sm" len="sm"/>
            <a:tailEnd type="stealth" w="med" len="med"/>
          </a:ln>
        </p:spPr>
      </p:cxnSp>
      <p:cxnSp>
        <p:nvCxnSpPr>
          <p:cNvPr id="33" name="Google Shape;293;p42" descr="blue arrow showing a positive relationship from box  1-local demand for early childhood care &amp; education and box 3-access to high-quality environments." title="blue arrow 1">
            <a:extLst>
              <a:ext uri="{FF2B5EF4-FFF2-40B4-BE49-F238E27FC236}">
                <a16:creationId xmlns:a16="http://schemas.microsoft.com/office/drawing/2014/main" id="{14640EAA-4644-D9C0-FE4C-B0A7B4B0CDE2}"/>
              </a:ext>
            </a:extLst>
          </p:cNvPr>
          <p:cNvCxnSpPr/>
          <p:nvPr userDrawn="1"/>
        </p:nvCxnSpPr>
        <p:spPr>
          <a:xfrm>
            <a:off x="5067302" y="1595397"/>
            <a:ext cx="1961100" cy="1116000"/>
          </a:xfrm>
          <a:prstGeom prst="straightConnector1">
            <a:avLst/>
          </a:prstGeom>
          <a:noFill/>
          <a:ln w="57150" cap="flat" cmpd="sng">
            <a:solidFill>
              <a:schemeClr val="dk1"/>
            </a:solidFill>
            <a:prstDash val="solid"/>
            <a:miter lim="800000"/>
            <a:headEnd type="none" w="sm" len="sm"/>
            <a:tailEnd type="stealth" w="med" len="med"/>
          </a:ln>
        </p:spPr>
      </p:cxnSp>
    </p:spTree>
    <p:extLst>
      <p:ext uri="{BB962C8B-B14F-4D97-AF65-F5344CB8AC3E}">
        <p14:creationId xmlns:p14="http://schemas.microsoft.com/office/powerpoint/2010/main" val="177415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166"/>
        <p:cNvGrpSpPr/>
        <p:nvPr/>
      </p:nvGrpSpPr>
      <p:grpSpPr>
        <a:xfrm>
          <a:off x="0" y="0"/>
          <a:ext cx="0" cy="0"/>
          <a:chOff x="0" y="0"/>
          <a:chExt cx="0" cy="0"/>
        </a:xfrm>
      </p:grpSpPr>
      <p:sp>
        <p:nvSpPr>
          <p:cNvPr id="167" name="Google Shape;167;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36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1" name="Google Shape;171;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23;p47" descr="Group of staff in a meeting room having a discussion." title="Staff participating in systems thinking training">
            <a:extLst>
              <a:ext uri="{FF2B5EF4-FFF2-40B4-BE49-F238E27FC236}">
                <a16:creationId xmlns:a16="http://schemas.microsoft.com/office/drawing/2014/main" id="{65805565-2EB7-92C2-8F08-AB110EB1351C}"/>
              </a:ext>
            </a:extLst>
          </p:cNvPr>
          <p:cNvPicPr preferRelativeResize="0"/>
          <p:nvPr userDrawn="1"/>
        </p:nvPicPr>
        <p:blipFill>
          <a:blip r:embed="rId2">
            <a:alphaModFix/>
          </a:blip>
          <a:stretch>
            <a:fillRect/>
          </a:stretch>
        </p:blipFill>
        <p:spPr>
          <a:xfrm>
            <a:off x="4939500" y="724075"/>
            <a:ext cx="3837001" cy="3695099"/>
          </a:xfrm>
          <a:prstGeom prst="rect">
            <a:avLst/>
          </a:prstGeom>
          <a:noFill/>
          <a:ln>
            <a:noFill/>
          </a:ln>
        </p:spPr>
      </p:pic>
    </p:spTree>
    <p:extLst>
      <p:ext uri="{BB962C8B-B14F-4D97-AF65-F5344CB8AC3E}">
        <p14:creationId xmlns:p14="http://schemas.microsoft.com/office/powerpoint/2010/main" val="28742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p1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pic>
        <p:nvPicPr>
          <p:cNvPr id="2" name="Google Shape;329;p48" descr="3 women are looking at newsprint on the wall with issues listed on the paper." title="Staff participating in systems thinking training">
            <a:extLst>
              <a:ext uri="{FF2B5EF4-FFF2-40B4-BE49-F238E27FC236}">
                <a16:creationId xmlns:a16="http://schemas.microsoft.com/office/drawing/2014/main" id="{7CD00DA8-3576-ADD9-CD50-6BAC23AA3AAA}"/>
              </a:ext>
            </a:extLst>
          </p:cNvPr>
          <p:cNvPicPr preferRelativeResize="0"/>
          <p:nvPr userDrawn="1"/>
        </p:nvPicPr>
        <p:blipFill>
          <a:blip r:embed="rId3">
            <a:alphaModFix/>
          </a:blip>
          <a:stretch>
            <a:fillRect/>
          </a:stretch>
        </p:blipFill>
        <p:spPr>
          <a:xfrm>
            <a:off x="2055063" y="1297325"/>
            <a:ext cx="5033874" cy="3348350"/>
          </a:xfrm>
          <a:prstGeom prst="rect">
            <a:avLst/>
          </a:prstGeom>
          <a:noFill/>
          <a:ln>
            <a:noFill/>
          </a:ln>
        </p:spPr>
      </p:pic>
    </p:spTree>
    <p:extLst>
      <p:ext uri="{BB962C8B-B14F-4D97-AF65-F5344CB8AC3E}">
        <p14:creationId xmlns:p14="http://schemas.microsoft.com/office/powerpoint/2010/main" val="47286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1" preserve="1" userDrawn="1">
  <p:cSld name="1_One column text 1 1">
    <p:spTree>
      <p:nvGrpSpPr>
        <p:cNvPr id="1" name="Shape 157"/>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C9FEAA-C0D7-3D63-3D40-A4381654C072}"/>
              </a:ext>
            </a:extLst>
          </p:cNvPr>
          <p:cNvSpPr>
            <a:spLocks noGrp="1"/>
          </p:cNvSpPr>
          <p:nvPr>
            <p:ph type="pic" sz="quarter" idx="13"/>
          </p:nvPr>
        </p:nvSpPr>
        <p:spPr>
          <a:xfrm>
            <a:off x="2423475" y="1367349"/>
            <a:ext cx="4370301" cy="3258626"/>
          </a:xfrm>
        </p:spPr>
        <p:txBody>
          <a:bodyPr/>
          <a:lstStyle/>
          <a:p>
            <a:endParaRPr lang="en-US"/>
          </a:p>
        </p:txBody>
      </p:sp>
      <p:sp>
        <p:nvSpPr>
          <p:cNvPr id="158" name="Google Shape;158;p27"/>
          <p:cNvSpPr txBox="1">
            <a:spLocks noGrp="1"/>
          </p:cNvSpPr>
          <p:nvPr>
            <p:ph type="title"/>
          </p:nvPr>
        </p:nvSpPr>
        <p:spPr>
          <a:xfrm>
            <a:off x="387900" y="555600"/>
            <a:ext cx="694126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0" name="Google Shape;160;p2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1" name="Google Shape;161;p27"/>
          <p:cNvPicPr preferRelativeResize="0"/>
          <p:nvPr/>
        </p:nvPicPr>
        <p:blipFill rotWithShape="1">
          <a:blip r:embed="rId2">
            <a:alphaModFix/>
          </a:blip>
          <a:srcRect/>
          <a:stretch/>
        </p:blipFill>
        <p:spPr>
          <a:xfrm>
            <a:off x="457200" y="1237249"/>
            <a:ext cx="1264400" cy="130100"/>
          </a:xfrm>
          <a:prstGeom prst="rect">
            <a:avLst/>
          </a:prstGeom>
          <a:noFill/>
          <a:ln>
            <a:noFill/>
          </a:ln>
        </p:spPr>
      </p:pic>
      <p:sp>
        <p:nvSpPr>
          <p:cNvPr id="6" name="Text Placeholder 5">
            <a:extLst>
              <a:ext uri="{FF2B5EF4-FFF2-40B4-BE49-F238E27FC236}">
                <a16:creationId xmlns:a16="http://schemas.microsoft.com/office/drawing/2014/main" id="{9B5F9B2A-250C-EE72-FA9E-42CFE692147D}"/>
              </a:ext>
            </a:extLst>
          </p:cNvPr>
          <p:cNvSpPr>
            <a:spLocks noGrp="1"/>
          </p:cNvSpPr>
          <p:nvPr>
            <p:ph type="body" sz="quarter" idx="14"/>
          </p:nvPr>
        </p:nvSpPr>
        <p:spPr>
          <a:xfrm>
            <a:off x="5862638" y="4691806"/>
            <a:ext cx="2609850" cy="223838"/>
          </a:xfrm>
        </p:spPr>
        <p:txBody>
          <a:bodyPr/>
          <a:lstStyle>
            <a:lvl1pPr marL="114300" indent="0">
              <a:buNone/>
              <a:defRPr lang="en-US" sz="1200" b="0" i="0" u="none" strike="noStrike" cap="none">
                <a:solidFill>
                  <a:srgbClr val="000000"/>
                </a:solidFill>
                <a:latin typeface="Arial"/>
                <a:ea typeface="Arial"/>
                <a:cs typeface="Arial"/>
                <a:sym typeface="Arial"/>
              </a:defRPr>
            </a:lvl1pPr>
          </a:lstStyle>
          <a:p>
            <a:pPr lvl="0"/>
            <a:endParaRPr lang="en-US"/>
          </a:p>
        </p:txBody>
      </p:sp>
    </p:spTree>
    <p:extLst>
      <p:ext uri="{BB962C8B-B14F-4D97-AF65-F5344CB8AC3E}">
        <p14:creationId xmlns:p14="http://schemas.microsoft.com/office/powerpoint/2010/main" val="174832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1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84" r:id="rId2"/>
    <p:sldLayoutId id="2147483685" r:id="rId3"/>
    <p:sldLayoutId id="2147483686" r:id="rId4"/>
    <p:sldLayoutId id="2147483688" r:id="rId5"/>
    <p:sldLayoutId id="2147483687" r:id="rId6"/>
    <p:sldLayoutId id="2147483689" r:id="rId7"/>
    <p:sldLayoutId id="2147483690" r:id="rId8"/>
    <p:sldLayoutId id="2147483691" r:id="rId9"/>
    <p:sldLayoutId id="2147483692" r:id="rId10"/>
    <p:sldLayoutId id="2147483693"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60" r:id="rId23"/>
    <p:sldLayoutId id="2147483661" r:id="rId24"/>
    <p:sldLayoutId id="2147483662" r:id="rId25"/>
    <p:sldLayoutId id="2147483663" r:id="rId26"/>
    <p:sldLayoutId id="2147483664" r:id="rId27"/>
    <p:sldLayoutId id="2147483665" r:id="rId28"/>
    <p:sldLayoutId id="2147483666" r:id="rId29"/>
    <p:sldLayoutId id="2147483667" r:id="rId30"/>
    <p:sldLayoutId id="2147483668" r:id="rId31"/>
    <p:sldLayoutId id="2147483670" r:id="rId32"/>
    <p:sldLayoutId id="2147483671" r:id="rId33"/>
    <p:sldLayoutId id="2147483672" r:id="rId34"/>
    <p:sldLayoutId id="2147483673" r:id="rId35"/>
    <p:sldLayoutId id="2147483694" r:id="rId36"/>
    <p:sldLayoutId id="2147483674" r:id="rId37"/>
    <p:sldLayoutId id="2147483676" r:id="rId38"/>
    <p:sldLayoutId id="2147483677" r:id="rId39"/>
    <p:sldLayoutId id="2147483678" r:id="rId40"/>
    <p:sldLayoutId id="2147483679" r:id="rId41"/>
    <p:sldLayoutId id="2147483680" r:id="rId42"/>
    <p:sldLayoutId id="2147483681" r:id="rId43"/>
    <p:sldLayoutId id="214748368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Title 1"/>
          <p:cNvSpPr txBox="1">
            <a:spLocks noGrp="1"/>
          </p:cNvSpPr>
          <p:nvPr>
            <p:ph type="ctrTitle"/>
          </p:nvPr>
        </p:nvSpPr>
        <p:spPr>
          <a:xfrm>
            <a:off x="285626" y="1192975"/>
            <a:ext cx="6185700" cy="156487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2400"/>
              </a:spcBef>
              <a:spcAft>
                <a:spcPts val="0"/>
              </a:spcAft>
              <a:buNone/>
            </a:pPr>
            <a:r>
              <a:rPr lang="en-US" sz="3000" dirty="0"/>
              <a:t>The What and Why of Systems Mapping for TPP Programs</a:t>
            </a:r>
            <a:endParaRPr sz="3000" dirty="0"/>
          </a:p>
        </p:txBody>
      </p:sp>
      <p:sp>
        <p:nvSpPr>
          <p:cNvPr id="224" name="Text Placeholder 2"/>
          <p:cNvSpPr txBox="1">
            <a:spLocks noGrp="1"/>
          </p:cNvSpPr>
          <p:nvPr>
            <p:ph type="subTitle" idx="1"/>
          </p:nvPr>
        </p:nvSpPr>
        <p:spPr>
          <a:xfrm>
            <a:off x="356625" y="3362925"/>
            <a:ext cx="4550400" cy="128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800" b="1" dirty="0">
                <a:solidFill>
                  <a:srgbClr val="434343"/>
                </a:solidFill>
              </a:rPr>
              <a:t>Sheri Marlin</a:t>
            </a:r>
            <a:endParaRPr sz="1800" b="1" dirty="0">
              <a:solidFill>
                <a:srgbClr val="434343"/>
              </a:solidFill>
            </a:endParaRPr>
          </a:p>
          <a:p>
            <a:pPr marL="0" lvl="0" indent="0" algn="l" rtl="0">
              <a:lnSpc>
                <a:spcPct val="100000"/>
              </a:lnSpc>
              <a:spcBef>
                <a:spcPts val="0"/>
              </a:spcBef>
              <a:spcAft>
                <a:spcPts val="0"/>
              </a:spcAft>
              <a:buSzPts val="2800"/>
              <a:buNone/>
            </a:pPr>
            <a:r>
              <a:rPr lang="en-US" sz="1800" dirty="0">
                <a:solidFill>
                  <a:srgbClr val="434343"/>
                </a:solidFill>
              </a:rPr>
              <a:t>Waters Center for Systems Thinking</a:t>
            </a:r>
            <a:endParaRPr sz="1800" dirty="0">
              <a:solidFill>
                <a:srgbClr val="434343"/>
              </a:solidFill>
            </a:endParaRPr>
          </a:p>
          <a:p>
            <a:pPr marL="0" lvl="0" indent="0" algn="l" rtl="0">
              <a:lnSpc>
                <a:spcPct val="100000"/>
              </a:lnSpc>
              <a:spcBef>
                <a:spcPts val="0"/>
              </a:spcBef>
              <a:spcAft>
                <a:spcPts val="0"/>
              </a:spcAft>
              <a:buSzPts val="2800"/>
              <a:buNone/>
            </a:pPr>
            <a:r>
              <a:rPr lang="en-US" sz="1800" dirty="0">
                <a:solidFill>
                  <a:srgbClr val="434343"/>
                </a:solidFill>
              </a:rPr>
              <a:t>Tucson, AZ</a:t>
            </a:r>
            <a:endParaRPr sz="1800" dirty="0">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Title 5"/>
          <p:cNvSpPr txBox="1">
            <a:spLocks noGrp="1"/>
          </p:cNvSpPr>
          <p:nvPr>
            <p:ph type="title"/>
          </p:nvPr>
        </p:nvSpPr>
        <p:spPr>
          <a:xfrm>
            <a:off x="364125" y="1182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we got started with systems thinking</a:t>
            </a:r>
            <a:endParaRPr dirty="0"/>
          </a:p>
        </p:txBody>
      </p:sp>
      <p:sp>
        <p:nvSpPr>
          <p:cNvPr id="316" name="Text Placeholder 4"/>
          <p:cNvSpPr txBox="1">
            <a:spLocks noGrp="1"/>
          </p:cNvSpPr>
          <p:nvPr>
            <p:ph type="body" idx="1"/>
          </p:nvPr>
        </p:nvSpPr>
        <p:spPr>
          <a:xfrm>
            <a:off x="567425" y="2047425"/>
            <a:ext cx="7429800" cy="191365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rgbClr val="434343"/>
              </a:buClr>
              <a:buSzPts val="1800"/>
              <a:buChar char="●"/>
            </a:pPr>
            <a:r>
              <a:rPr lang="en-US" dirty="0">
                <a:solidFill>
                  <a:srgbClr val="434343"/>
                </a:solidFill>
              </a:rPr>
              <a:t>Contacted the RHNTC for further information and support</a:t>
            </a:r>
            <a:endParaRPr dirty="0">
              <a:solidFill>
                <a:srgbClr val="434343"/>
              </a:solidFill>
            </a:endParaRPr>
          </a:p>
          <a:p>
            <a:pPr marL="914400" lvl="1" indent="-342900" algn="l" rtl="0">
              <a:lnSpc>
                <a:spcPct val="90000"/>
              </a:lnSpc>
              <a:spcBef>
                <a:spcPts val="1000"/>
              </a:spcBef>
              <a:spcAft>
                <a:spcPts val="0"/>
              </a:spcAft>
              <a:buClr>
                <a:srgbClr val="434343"/>
              </a:buClr>
              <a:buSzPts val="1800"/>
              <a:buChar char="○"/>
            </a:pPr>
            <a:r>
              <a:rPr lang="en-US" sz="1800" dirty="0">
                <a:solidFill>
                  <a:srgbClr val="434343"/>
                </a:solidFill>
              </a:rPr>
              <a:t>They had excellent tools, and also put us in touch with the Waters Center for Systems Thinking</a:t>
            </a:r>
            <a:endParaRPr sz="1800" dirty="0">
              <a:solidFill>
                <a:srgbClr val="434343"/>
              </a:solidFill>
            </a:endParaRPr>
          </a:p>
          <a:p>
            <a:pPr marL="457200" lvl="0" indent="-342900" algn="l" rtl="0">
              <a:lnSpc>
                <a:spcPct val="90000"/>
              </a:lnSpc>
              <a:spcBef>
                <a:spcPts val="1000"/>
              </a:spcBef>
              <a:spcAft>
                <a:spcPts val="1000"/>
              </a:spcAft>
              <a:buClr>
                <a:srgbClr val="434343"/>
              </a:buClr>
              <a:buSzPts val="1800"/>
              <a:buChar char="●"/>
            </a:pPr>
            <a:r>
              <a:rPr lang="en-US" dirty="0">
                <a:solidFill>
                  <a:srgbClr val="434343"/>
                </a:solidFill>
              </a:rPr>
              <a:t>Contacted the Waters Center, where we met Sheri and began our deep dive into systems thinking</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7ABD-AA1F-CE8A-7EA8-CF2D39F29E93}"/>
              </a:ext>
            </a:extLst>
          </p:cNvPr>
          <p:cNvSpPr>
            <a:spLocks noGrp="1"/>
          </p:cNvSpPr>
          <p:nvPr>
            <p:ph type="title"/>
          </p:nvPr>
        </p:nvSpPr>
        <p:spPr>
          <a:xfrm>
            <a:off x="265500" y="1233175"/>
            <a:ext cx="4045200" cy="1482300"/>
          </a:xfrm>
        </p:spPr>
        <p:txBody>
          <a:bodyPr/>
          <a:lstStyle/>
          <a:p>
            <a:r>
              <a:rPr lang="en-US" sz="3600" dirty="0"/>
              <a:t>All staff systems thinking training</a:t>
            </a:r>
            <a:endParaRPr lang="en-US" dirty="0"/>
          </a:p>
        </p:txBody>
      </p:sp>
    </p:spTree>
    <p:extLst>
      <p:ext uri="{BB962C8B-B14F-4D97-AF65-F5344CB8AC3E}">
        <p14:creationId xmlns:p14="http://schemas.microsoft.com/office/powerpoint/2010/main" val="313516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A909-A116-67E6-BA3B-F976C8D80601}"/>
              </a:ext>
            </a:extLst>
          </p:cNvPr>
          <p:cNvSpPr>
            <a:spLocks noGrp="1"/>
          </p:cNvSpPr>
          <p:nvPr>
            <p:ph type="title"/>
          </p:nvPr>
        </p:nvSpPr>
        <p:spPr>
          <a:xfrm>
            <a:off x="311691" y="376375"/>
            <a:ext cx="8520600" cy="572700"/>
          </a:xfrm>
        </p:spPr>
        <p:txBody>
          <a:bodyPr/>
          <a:lstStyle/>
          <a:p>
            <a:r>
              <a:rPr lang="en-US" dirty="0"/>
              <a:t>Team alignment on youth R&amp;R challenges</a:t>
            </a:r>
          </a:p>
        </p:txBody>
      </p:sp>
    </p:spTree>
    <p:extLst>
      <p:ext uri="{BB962C8B-B14F-4D97-AF65-F5344CB8AC3E}">
        <p14:creationId xmlns:p14="http://schemas.microsoft.com/office/powerpoint/2010/main" val="4182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5"/>
          <p:cNvSpPr txBox="1">
            <a:spLocks noGrp="1"/>
          </p:cNvSpPr>
          <p:nvPr>
            <p:ph type="title"/>
          </p:nvPr>
        </p:nvSpPr>
        <p:spPr>
          <a:xfrm>
            <a:off x="376516" y="403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Opportunities to improve youth R&amp;R</a:t>
            </a:r>
            <a:endParaRPr dirty="0"/>
          </a:p>
        </p:txBody>
      </p:sp>
      <p:sp>
        <p:nvSpPr>
          <p:cNvPr id="335" name="Text Placeholder 5"/>
          <p:cNvSpPr txBox="1">
            <a:spLocks noGrp="1"/>
          </p:cNvSpPr>
          <p:nvPr>
            <p:ph type="body" idx="1"/>
          </p:nvPr>
        </p:nvSpPr>
        <p:spPr>
          <a:xfrm>
            <a:off x="490725" y="1564575"/>
            <a:ext cx="8520600" cy="3004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Ensure facilitators are relatable to project participants</a:t>
            </a:r>
            <a:endParaRPr/>
          </a:p>
          <a:p>
            <a:pPr marL="457200" lvl="0" indent="-342900" algn="l" rtl="0">
              <a:lnSpc>
                <a:spcPct val="100000"/>
              </a:lnSpc>
              <a:spcBef>
                <a:spcPts val="0"/>
              </a:spcBef>
              <a:spcAft>
                <a:spcPts val="0"/>
              </a:spcAft>
              <a:buSzPts val="1800"/>
              <a:buChar char="●"/>
            </a:pPr>
            <a:r>
              <a:rPr lang="en-US"/>
              <a:t>Include personalized and targeted messages in the communication strategy </a:t>
            </a:r>
            <a:endParaRPr/>
          </a:p>
          <a:p>
            <a:pPr marL="457200" lvl="0" indent="-342900" algn="l" rtl="0">
              <a:lnSpc>
                <a:spcPct val="100000"/>
              </a:lnSpc>
              <a:spcBef>
                <a:spcPts val="0"/>
              </a:spcBef>
              <a:spcAft>
                <a:spcPts val="0"/>
              </a:spcAft>
              <a:buSzPts val="1800"/>
              <a:buChar char="●"/>
            </a:pPr>
            <a:r>
              <a:rPr lang="en-US"/>
              <a:t>Develop and leverage the right partnerships to facilitate outreach</a:t>
            </a:r>
            <a:endParaRPr/>
          </a:p>
          <a:p>
            <a:pPr marL="457200" lvl="0" indent="-342900" algn="l" rtl="0">
              <a:lnSpc>
                <a:spcPct val="100000"/>
              </a:lnSpc>
              <a:spcBef>
                <a:spcPts val="0"/>
              </a:spcBef>
              <a:spcAft>
                <a:spcPts val="0"/>
              </a:spcAft>
              <a:buSzPts val="1800"/>
              <a:buChar char="●"/>
            </a:pPr>
            <a:r>
              <a:rPr lang="en-US"/>
              <a:t>Implement new youth engagement strategies to encourage active participation during class</a:t>
            </a:r>
            <a:endParaRPr/>
          </a:p>
          <a:p>
            <a:pPr marL="457200" lvl="0" indent="-342900" algn="l" rtl="0">
              <a:lnSpc>
                <a:spcPct val="100000"/>
              </a:lnSpc>
              <a:spcBef>
                <a:spcPts val="0"/>
              </a:spcBef>
              <a:spcAft>
                <a:spcPts val="0"/>
              </a:spcAft>
              <a:buSzPts val="1800"/>
              <a:buChar char="●"/>
            </a:pPr>
            <a:r>
              <a:rPr lang="en-US"/>
              <a:t>Invest in peer-to-peer outreach to improve recruitment and retention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Title 6"/>
          <p:cNvSpPr txBox="1">
            <a:spLocks noGrp="1"/>
          </p:cNvSpPr>
          <p:nvPr>
            <p:ph type="title"/>
          </p:nvPr>
        </p:nvSpPr>
        <p:spPr>
          <a:xfrm>
            <a:off x="356625" y="341475"/>
            <a:ext cx="8520600" cy="66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Action steps to improve youth R&amp;R</a:t>
            </a:r>
            <a:endParaRPr dirty="0"/>
          </a:p>
        </p:txBody>
      </p:sp>
      <p:sp>
        <p:nvSpPr>
          <p:cNvPr id="341" name="Text Placeholder 6"/>
          <p:cNvSpPr txBox="1">
            <a:spLocks noGrp="1"/>
          </p:cNvSpPr>
          <p:nvPr>
            <p:ph type="body" idx="1"/>
          </p:nvPr>
        </p:nvSpPr>
        <p:spPr>
          <a:xfrm>
            <a:off x="387900" y="1304875"/>
            <a:ext cx="3999900" cy="34164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434343"/>
              </a:buClr>
              <a:buSzPts val="1300"/>
              <a:buChar char="●"/>
            </a:pPr>
            <a:r>
              <a:rPr lang="en-US" sz="1300" dirty="0">
                <a:solidFill>
                  <a:srgbClr val="434343"/>
                </a:solidFill>
              </a:rPr>
              <a:t>Create a clear and concise “pitch” or mission statement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Update the website to be more inviting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Create an Instagram account</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Link all counties on one social media platform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Create great communication materials: flyers (including for community partners), letter for recruitment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Create a marketing kit brochure</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Write a letter to parents to build buy-in and invite their questions/concerns; tailor message to fit county target populations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Ensure all communication outlets state the same tailored message for the county</a:t>
            </a:r>
            <a:endParaRPr dirty="0">
              <a:solidFill>
                <a:srgbClr val="434343"/>
              </a:solidFill>
            </a:endParaRPr>
          </a:p>
        </p:txBody>
      </p:sp>
      <p:sp>
        <p:nvSpPr>
          <p:cNvPr id="342" name="Text Placeholder 7"/>
          <p:cNvSpPr txBox="1">
            <a:spLocks noGrp="1"/>
          </p:cNvSpPr>
          <p:nvPr>
            <p:ph type="body" idx="2"/>
          </p:nvPr>
        </p:nvSpPr>
        <p:spPr>
          <a:xfrm>
            <a:off x="4908600" y="1304875"/>
            <a:ext cx="3999900" cy="34164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434343"/>
              </a:buClr>
              <a:buSzPts val="1300"/>
              <a:buChar char="●"/>
            </a:pPr>
            <a:r>
              <a:rPr lang="en-US" sz="1300" dirty="0">
                <a:solidFill>
                  <a:srgbClr val="434343"/>
                </a:solidFill>
              </a:rPr>
              <a:t>Reach out to community partners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former participants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other organizations that offer youth programs to give information about LEADS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community leaders to form partnerships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retailers to form partnerships</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stores to provide snacks for youth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Reach out to local church for parent communication/buy-in </a:t>
            </a:r>
            <a:endParaRPr sz="1300" dirty="0">
              <a:solidFill>
                <a:srgbClr val="434343"/>
              </a:solidFill>
            </a:endParaRPr>
          </a:p>
          <a:p>
            <a:pPr marL="457200" lvl="0" indent="-311150" algn="l" rtl="0">
              <a:lnSpc>
                <a:spcPct val="115000"/>
              </a:lnSpc>
              <a:spcBef>
                <a:spcPts val="0"/>
              </a:spcBef>
              <a:spcAft>
                <a:spcPts val="0"/>
              </a:spcAft>
              <a:buClr>
                <a:srgbClr val="434343"/>
              </a:buClr>
              <a:buSzPts val="1300"/>
              <a:buChar char="●"/>
            </a:pPr>
            <a:r>
              <a:rPr lang="en-US" sz="1300" dirty="0">
                <a:solidFill>
                  <a:srgbClr val="434343"/>
                </a:solidFill>
              </a:rPr>
              <a:t>Network with other organizations and community leaders</a:t>
            </a:r>
            <a:endParaRPr dirty="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Title 8"/>
          <p:cNvSpPr txBox="1">
            <a:spLocks noGrp="1"/>
          </p:cNvSpPr>
          <p:nvPr>
            <p:ph type="title"/>
          </p:nvPr>
        </p:nvSpPr>
        <p:spPr>
          <a:xfrm>
            <a:off x="311700" y="19222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800" dirty="0"/>
              <a:t>Part 3: </a:t>
            </a:r>
            <a:br>
              <a:rPr lang="en-US" sz="3800" dirty="0"/>
            </a:br>
            <a:r>
              <a:rPr lang="en-US" sz="3800" dirty="0"/>
              <a:t>Practicing System Mapping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Title 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Choosing variables</a:t>
            </a:r>
            <a:endParaRPr dirty="0"/>
          </a:p>
        </p:txBody>
      </p:sp>
      <p:sp>
        <p:nvSpPr>
          <p:cNvPr id="371" name="Text Placeholder 5"/>
          <p:cNvSpPr txBox="1">
            <a:spLocks noGrp="1"/>
          </p:cNvSpPr>
          <p:nvPr>
            <p:ph type="body" idx="1"/>
          </p:nvPr>
        </p:nvSpPr>
        <p:spPr>
          <a:xfrm>
            <a:off x="387900" y="1228675"/>
            <a:ext cx="4296000" cy="34164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1800"/>
              </a:spcAft>
              <a:buNone/>
            </a:pPr>
            <a:r>
              <a:rPr lang="en-US" sz="1800" b="1" dirty="0">
                <a:solidFill>
                  <a:srgbClr val="434343"/>
                </a:solidFill>
              </a:rPr>
              <a:t>Considerations</a:t>
            </a:r>
            <a:endParaRPr sz="1800" b="1"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Elements of the story change over time</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State in terms that can go up or down</a:t>
            </a:r>
            <a:endParaRPr sz="1800" dirty="0">
              <a:solidFill>
                <a:srgbClr val="434343"/>
              </a:solidFill>
            </a:endParaRPr>
          </a:p>
          <a:p>
            <a:pPr marL="914400" lvl="1" indent="-342900" algn="l" rtl="0">
              <a:lnSpc>
                <a:spcPct val="100000"/>
              </a:lnSpc>
              <a:spcBef>
                <a:spcPts val="0"/>
              </a:spcBef>
              <a:spcAft>
                <a:spcPts val="0"/>
              </a:spcAft>
              <a:buClr>
                <a:srgbClr val="434343"/>
              </a:buClr>
              <a:buSzPts val="1800"/>
              <a:buChar char="○"/>
            </a:pPr>
            <a:r>
              <a:rPr lang="en-US" sz="1800" dirty="0">
                <a:solidFill>
                  <a:srgbClr val="434343"/>
                </a:solidFill>
              </a:rPr>
              <a:t># of</a:t>
            </a:r>
            <a:endParaRPr sz="1800" dirty="0">
              <a:solidFill>
                <a:srgbClr val="434343"/>
              </a:solidFill>
            </a:endParaRPr>
          </a:p>
          <a:p>
            <a:pPr marL="914400" lvl="1" indent="-342900" algn="l" rtl="0">
              <a:lnSpc>
                <a:spcPct val="100000"/>
              </a:lnSpc>
              <a:spcBef>
                <a:spcPts val="0"/>
              </a:spcBef>
              <a:spcAft>
                <a:spcPts val="0"/>
              </a:spcAft>
              <a:buClr>
                <a:srgbClr val="434343"/>
              </a:buClr>
              <a:buSzPts val="1800"/>
              <a:buChar char="○"/>
            </a:pPr>
            <a:r>
              <a:rPr lang="en-US" sz="1800" dirty="0">
                <a:solidFill>
                  <a:srgbClr val="434343"/>
                </a:solidFill>
              </a:rPr>
              <a:t>% of</a:t>
            </a:r>
            <a:endParaRPr sz="1800" dirty="0">
              <a:solidFill>
                <a:srgbClr val="434343"/>
              </a:solidFill>
            </a:endParaRPr>
          </a:p>
          <a:p>
            <a:pPr marL="914400" lvl="1" indent="-342900" algn="l" rtl="0">
              <a:lnSpc>
                <a:spcPct val="100000"/>
              </a:lnSpc>
              <a:spcBef>
                <a:spcPts val="0"/>
              </a:spcBef>
              <a:spcAft>
                <a:spcPts val="0"/>
              </a:spcAft>
              <a:buClr>
                <a:srgbClr val="434343"/>
              </a:buClr>
              <a:buSzPts val="1800"/>
              <a:buChar char="○"/>
            </a:pPr>
            <a:r>
              <a:rPr lang="en-US" sz="1800" dirty="0">
                <a:solidFill>
                  <a:srgbClr val="434343"/>
                </a:solidFill>
              </a:rPr>
              <a:t>Level of</a:t>
            </a:r>
            <a:endParaRPr sz="1800" dirty="0">
              <a:solidFill>
                <a:srgbClr val="434343"/>
              </a:solidFill>
            </a:endParaRPr>
          </a:p>
          <a:p>
            <a:pPr marL="914400" lvl="1" indent="-342900" algn="l" rtl="0">
              <a:lnSpc>
                <a:spcPct val="100000"/>
              </a:lnSpc>
              <a:spcBef>
                <a:spcPts val="0"/>
              </a:spcBef>
              <a:spcAft>
                <a:spcPts val="0"/>
              </a:spcAft>
              <a:buClr>
                <a:srgbClr val="434343"/>
              </a:buClr>
              <a:buSzPts val="1800"/>
              <a:buChar char="○"/>
            </a:pPr>
            <a:r>
              <a:rPr lang="en-US" sz="1800" dirty="0">
                <a:solidFill>
                  <a:srgbClr val="434343"/>
                </a:solidFill>
              </a:rPr>
              <a:t>Quality of</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Avoid qualifiers	</a:t>
            </a:r>
            <a:endParaRPr sz="1800" dirty="0">
              <a:solidFill>
                <a:srgbClr val="434343"/>
              </a:solidFill>
            </a:endParaRPr>
          </a:p>
        </p:txBody>
      </p:sp>
      <p:sp>
        <p:nvSpPr>
          <p:cNvPr id="372" name="Text Placeholder 6"/>
          <p:cNvSpPr txBox="1">
            <a:spLocks noGrp="1"/>
          </p:cNvSpPr>
          <p:nvPr>
            <p:ph type="body" idx="2"/>
          </p:nvPr>
        </p:nvSpPr>
        <p:spPr>
          <a:xfrm>
            <a:off x="4905891" y="1228675"/>
            <a:ext cx="3999900" cy="34164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1800"/>
              </a:spcAft>
              <a:buNone/>
            </a:pPr>
            <a:r>
              <a:rPr lang="en-US" sz="1800" b="1" dirty="0">
                <a:solidFill>
                  <a:srgbClr val="434343"/>
                </a:solidFill>
              </a:rPr>
              <a:t>Examples</a:t>
            </a:r>
            <a:endParaRPr sz="1800" b="1"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 of students who complete the curriculum</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 of projects available statewide</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Level of sponsor buy-in for project offerings</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Level of access to PD offerings</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US" sz="1800" dirty="0">
                <a:solidFill>
                  <a:srgbClr val="434343"/>
                </a:solidFill>
              </a:rPr>
              <a:t>Quality of PD opportunities</a:t>
            </a:r>
            <a:endParaRPr sz="1800" dirty="0">
              <a:solidFill>
                <a:srgbClr val="43434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32865-5C07-01BC-3961-72B7A611D808}"/>
              </a:ext>
            </a:extLst>
          </p:cNvPr>
          <p:cNvSpPr>
            <a:spLocks noGrp="1"/>
          </p:cNvSpPr>
          <p:nvPr>
            <p:ph type="title"/>
          </p:nvPr>
        </p:nvSpPr>
        <p:spPr/>
        <p:txBody>
          <a:bodyPr/>
          <a:lstStyle/>
          <a:p>
            <a:r>
              <a:rPr lang="en-US" dirty="0"/>
              <a:t>Finding leverage</a:t>
            </a:r>
          </a:p>
        </p:txBody>
      </p:sp>
      <p:pic>
        <p:nvPicPr>
          <p:cNvPr id="6" name="Picture Placeholder 5" descr="Drawing of a person fishing with a fish on the end of the line coming out of water. The person is reeling the fish in and using their foot on a rock to have leverage.&#10;Text above the picture say:&#10;USES UNDERSTANDING OF SYSTEM STRUCTURE TO IDENTIFY POSSIBLE LEVERAGE ACTIONS">
            <a:extLst>
              <a:ext uri="{FF2B5EF4-FFF2-40B4-BE49-F238E27FC236}">
                <a16:creationId xmlns:a16="http://schemas.microsoft.com/office/drawing/2014/main" id="{7F5A6DD3-C7FE-92BD-C1FA-459B93B5F81C}"/>
              </a:ext>
            </a:extLst>
          </p:cNvPr>
          <p:cNvPicPr>
            <a:picLocks noGrp="1" noChangeAspect="1"/>
          </p:cNvPicPr>
          <p:nvPr>
            <p:ph type="pic" sz="quarter" idx="13"/>
          </p:nvPr>
        </p:nvPicPr>
        <p:blipFill>
          <a:blip r:embed="rId3"/>
          <a:srcRect t="53" b="53"/>
          <a:stretch>
            <a:fillRect/>
          </a:stretch>
        </p:blipFill>
        <p:spPr/>
      </p:pic>
      <p:sp>
        <p:nvSpPr>
          <p:cNvPr id="4" name="Text Placeholder 3">
            <a:extLst>
              <a:ext uri="{FF2B5EF4-FFF2-40B4-BE49-F238E27FC236}">
                <a16:creationId xmlns:a16="http://schemas.microsoft.com/office/drawing/2014/main" id="{F9C3CCF1-8C7B-0403-66C7-5CBB2A30C4DB}"/>
              </a:ext>
            </a:extLst>
          </p:cNvPr>
          <p:cNvSpPr>
            <a:spLocks noGrp="1"/>
          </p:cNvSpPr>
          <p:nvPr>
            <p:ph type="body" idx="1"/>
          </p:nvPr>
        </p:nvSpPr>
        <p:spPr>
          <a:xfrm>
            <a:off x="0" y="5220089"/>
            <a:ext cx="9144000" cy="285361"/>
          </a:xfrm>
        </p:spPr>
        <p:txBody>
          <a:bodyPr/>
          <a:lstStyle/>
          <a:p>
            <a:r>
              <a:rPr lang="en-US" sz="1000" dirty="0"/>
              <a:t>A circle labeled “4” contains 4 arrow pointing out of it. Text reads “Count the arrow tails for each post-it”.</a:t>
            </a:r>
          </a:p>
        </p:txBody>
      </p:sp>
    </p:spTree>
    <p:extLst>
      <p:ext uri="{BB962C8B-B14F-4D97-AF65-F5344CB8AC3E}">
        <p14:creationId xmlns:p14="http://schemas.microsoft.com/office/powerpoint/2010/main" val="314914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5AD69E-28AF-0D3A-9FB6-6D3CC885CE07}"/>
              </a:ext>
            </a:extLst>
          </p:cNvPr>
          <p:cNvSpPr>
            <a:spLocks noGrp="1"/>
          </p:cNvSpPr>
          <p:nvPr>
            <p:ph type="title"/>
          </p:nvPr>
        </p:nvSpPr>
        <p:spPr>
          <a:xfrm>
            <a:off x="387900" y="555600"/>
            <a:ext cx="4644844" cy="755700"/>
          </a:xfrm>
        </p:spPr>
        <p:txBody>
          <a:bodyPr/>
          <a:lstStyle/>
          <a:p>
            <a:r>
              <a:rPr lang="en-US" dirty="0"/>
              <a:t>Questions for finding leverage</a:t>
            </a:r>
          </a:p>
        </p:txBody>
      </p:sp>
      <p:sp>
        <p:nvSpPr>
          <p:cNvPr id="4" name="Text Placeholder 3">
            <a:extLst>
              <a:ext uri="{FF2B5EF4-FFF2-40B4-BE49-F238E27FC236}">
                <a16:creationId xmlns:a16="http://schemas.microsoft.com/office/drawing/2014/main" id="{2BE3503C-0B58-F604-CED9-8091E02FBC3E}"/>
              </a:ext>
            </a:extLst>
          </p:cNvPr>
          <p:cNvSpPr>
            <a:spLocks noGrp="1"/>
          </p:cNvSpPr>
          <p:nvPr>
            <p:ph type="body" idx="1"/>
          </p:nvPr>
        </p:nvSpPr>
        <p:spPr>
          <a:xfrm>
            <a:off x="594348" y="1389600"/>
            <a:ext cx="4644844" cy="3179400"/>
          </a:xfrm>
        </p:spPr>
        <p:txBody>
          <a:bodyPr/>
          <a:lstStyle/>
          <a:p>
            <a:pPr marL="457200" lvl="0" indent="-342900" algn="l" rtl="0">
              <a:lnSpc>
                <a:spcPct val="100000"/>
              </a:lnSpc>
              <a:spcBef>
                <a:spcPts val="0"/>
              </a:spcBef>
              <a:spcAft>
                <a:spcPts val="0"/>
              </a:spcAft>
              <a:buClr>
                <a:srgbClr val="434343"/>
              </a:buClr>
              <a:buSzPts val="1800"/>
              <a:buChar char="●"/>
            </a:pPr>
            <a:r>
              <a:rPr lang="en-US" sz="1800">
                <a:solidFill>
                  <a:srgbClr val="434343"/>
                </a:solidFill>
              </a:rPr>
              <a:t>Identify the connection</a:t>
            </a:r>
            <a:r>
              <a:rPr lang="en-US" sz="1800" b="1">
                <a:solidFill>
                  <a:srgbClr val="434343"/>
                </a:solidFill>
              </a:rPr>
              <a:t> </a:t>
            </a:r>
            <a:r>
              <a:rPr lang="en-US" sz="1800">
                <a:solidFill>
                  <a:srgbClr val="434343"/>
                </a:solidFill>
              </a:rPr>
              <a:t>circle variable </a:t>
            </a:r>
            <a:br>
              <a:rPr lang="en-US" sz="1800">
                <a:solidFill>
                  <a:srgbClr val="434343"/>
                </a:solidFill>
              </a:rPr>
            </a:br>
            <a:r>
              <a:rPr lang="en-US" sz="1800">
                <a:solidFill>
                  <a:srgbClr val="434343"/>
                </a:solidFill>
              </a:rPr>
              <a:t>with the most arrow tails.</a:t>
            </a:r>
          </a:p>
          <a:p>
            <a:pPr marL="457200" lvl="0" indent="-342900" algn="l" rtl="0">
              <a:lnSpc>
                <a:spcPct val="100000"/>
              </a:lnSpc>
              <a:spcBef>
                <a:spcPts val="0"/>
              </a:spcBef>
              <a:spcAft>
                <a:spcPts val="0"/>
              </a:spcAft>
              <a:buClr>
                <a:srgbClr val="434343"/>
              </a:buClr>
              <a:buSzPts val="1800"/>
              <a:buChar char="●"/>
            </a:pPr>
            <a:r>
              <a:rPr lang="en-US" sz="1800">
                <a:solidFill>
                  <a:srgbClr val="434343"/>
                </a:solidFill>
              </a:rPr>
              <a:t>Is this variable within your circle of influence?</a:t>
            </a:r>
          </a:p>
          <a:p>
            <a:pPr marL="457200" lvl="0" indent="-342900" algn="l" rtl="0">
              <a:lnSpc>
                <a:spcPct val="100000"/>
              </a:lnSpc>
              <a:spcBef>
                <a:spcPts val="0"/>
              </a:spcBef>
              <a:spcAft>
                <a:spcPts val="0"/>
              </a:spcAft>
              <a:buClr>
                <a:srgbClr val="434343"/>
              </a:buClr>
              <a:buSzPts val="1800"/>
              <a:buChar char="●"/>
            </a:pPr>
            <a:r>
              <a:rPr lang="en-US" sz="1800">
                <a:solidFill>
                  <a:srgbClr val="434343"/>
                </a:solidFill>
              </a:rPr>
              <a:t>If so, how can one small change in </a:t>
            </a:r>
            <a:br>
              <a:rPr lang="en-US" sz="1800">
                <a:solidFill>
                  <a:srgbClr val="434343"/>
                </a:solidFill>
              </a:rPr>
            </a:br>
            <a:r>
              <a:rPr lang="en-US" sz="1800">
                <a:solidFill>
                  <a:srgbClr val="434343"/>
                </a:solidFill>
              </a:rPr>
              <a:t>this variable impact the whole system? </a:t>
            </a:r>
            <a:br>
              <a:rPr lang="en-US" sz="1800">
                <a:solidFill>
                  <a:srgbClr val="434343"/>
                </a:solidFill>
              </a:rPr>
            </a:br>
            <a:r>
              <a:rPr lang="en-US" sz="1800">
                <a:solidFill>
                  <a:srgbClr val="434343"/>
                </a:solidFill>
              </a:rPr>
              <a:t>Are there other variables that are influencing this one?</a:t>
            </a:r>
          </a:p>
        </p:txBody>
      </p:sp>
      <p:pic>
        <p:nvPicPr>
          <p:cNvPr id="6" name="Picture Placeholder 5" descr="Drawing of a person standing at a desk with a computer looking at the screen. The text above the person says:  USES UNDERSTANDING OF SYSTEM STRUCTURE TO IDENTIFY POSSIBLE LEVERAGE ACTIONS.&#10;Text next to the picture says:  A Systems Thinker uses system understanding to determine what small actions will most likely produce desirable results. &#10;Text below the picture says:  Questions to Ask&#10;Where might a small change have a long-lasting, desired effect? &#10;How can we use what we know about the system to identify possible leverage actions? &#10;Are there other small changes that we have not yet considered that could bring us desirable results?">
            <a:extLst>
              <a:ext uri="{FF2B5EF4-FFF2-40B4-BE49-F238E27FC236}">
                <a16:creationId xmlns:a16="http://schemas.microsoft.com/office/drawing/2014/main" id="{7FA06615-9CB6-2021-403A-482448923372}"/>
              </a:ext>
            </a:extLst>
          </p:cNvPr>
          <p:cNvPicPr>
            <a:picLocks noGrp="1" noChangeAspect="1"/>
          </p:cNvPicPr>
          <p:nvPr>
            <p:ph type="pic" sz="quarter" idx="13"/>
          </p:nvPr>
        </p:nvPicPr>
        <p:blipFill>
          <a:blip r:embed="rId3"/>
          <a:srcRect t="158" b="158"/>
          <a:stretch>
            <a:fillRect/>
          </a:stretch>
        </p:blipFill>
        <p:spPr/>
      </p:pic>
    </p:spTree>
    <p:extLst>
      <p:ext uri="{BB962C8B-B14F-4D97-AF65-F5344CB8AC3E}">
        <p14:creationId xmlns:p14="http://schemas.microsoft.com/office/powerpoint/2010/main" val="402962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5D54EF2B-AE6F-AF72-4E47-26F897142A2A}"/>
              </a:ext>
            </a:extLst>
          </p:cNvPr>
          <p:cNvSpPr>
            <a:spLocks noGrp="1"/>
          </p:cNvSpPr>
          <p:nvPr>
            <p:ph type="title"/>
          </p:nvPr>
        </p:nvSpPr>
        <p:spPr>
          <a:xfrm>
            <a:off x="356616" y="375653"/>
            <a:ext cx="5098500" cy="583897"/>
          </a:xfrm>
        </p:spPr>
        <p:txBody>
          <a:bodyPr/>
          <a:lstStyle/>
          <a:p>
            <a:r>
              <a:rPr lang="en-US" dirty="0"/>
              <a:t>Creating connection circles</a:t>
            </a:r>
          </a:p>
        </p:txBody>
      </p:sp>
      <p:sp>
        <p:nvSpPr>
          <p:cNvPr id="37" name="Text Placeholder 36">
            <a:extLst>
              <a:ext uri="{FF2B5EF4-FFF2-40B4-BE49-F238E27FC236}">
                <a16:creationId xmlns:a16="http://schemas.microsoft.com/office/drawing/2014/main" id="{371FD2FE-F508-B04E-31B3-6DC7686AA49B}"/>
              </a:ext>
            </a:extLst>
          </p:cNvPr>
          <p:cNvSpPr>
            <a:spLocks noGrp="1"/>
          </p:cNvSpPr>
          <p:nvPr>
            <p:ph type="body" idx="1"/>
          </p:nvPr>
        </p:nvSpPr>
        <p:spPr>
          <a:xfrm>
            <a:off x="561759" y="1282075"/>
            <a:ext cx="4303717" cy="2562650"/>
          </a:xfrm>
        </p:spPr>
        <p:txBody>
          <a:bodyPr/>
          <a:lstStyle/>
          <a:p>
            <a:pPr marL="457200" lvl="0" indent="-342900" algn="l" rtl="0">
              <a:lnSpc>
                <a:spcPct val="100000"/>
              </a:lnSpc>
              <a:spcBef>
                <a:spcPts val="0"/>
              </a:spcBef>
              <a:spcAft>
                <a:spcPts val="0"/>
              </a:spcAft>
              <a:buClr>
                <a:srgbClr val="434343"/>
              </a:buClr>
              <a:buSzPts val="1800"/>
              <a:buChar char="●"/>
            </a:pPr>
            <a:r>
              <a:rPr lang="en-US" dirty="0">
                <a:solidFill>
                  <a:srgbClr val="434343"/>
                </a:solidFill>
              </a:rPr>
              <a:t>Use arrows to make connections between variables, showing how a change in one element causes a change in another element</a:t>
            </a:r>
          </a:p>
          <a:p>
            <a:pPr marL="457200" lvl="0" indent="-342900" algn="l" rtl="0">
              <a:lnSpc>
                <a:spcPct val="100000"/>
              </a:lnSpc>
              <a:spcBef>
                <a:spcPts val="1000"/>
              </a:spcBef>
              <a:spcAft>
                <a:spcPts val="0"/>
              </a:spcAft>
              <a:buClr>
                <a:srgbClr val="434343"/>
              </a:buClr>
              <a:buSzPts val="1800"/>
              <a:buChar char="●"/>
            </a:pPr>
            <a:r>
              <a:rPr lang="en-US" dirty="0">
                <a:solidFill>
                  <a:srgbClr val="434343"/>
                </a:solidFill>
              </a:rPr>
              <a:t>Make as many connections as you can</a:t>
            </a:r>
          </a:p>
          <a:p>
            <a:pPr marL="457200" lvl="0" indent="-342900" algn="l" rtl="0">
              <a:lnSpc>
                <a:spcPct val="100000"/>
              </a:lnSpc>
              <a:spcBef>
                <a:spcPts val="1000"/>
              </a:spcBef>
              <a:spcAft>
                <a:spcPts val="0"/>
              </a:spcAft>
              <a:buClr>
                <a:srgbClr val="434343"/>
              </a:buClr>
              <a:buSzPts val="1800"/>
              <a:buChar char="●"/>
            </a:pPr>
            <a:r>
              <a:rPr lang="en-US" dirty="0">
                <a:solidFill>
                  <a:srgbClr val="434343"/>
                </a:solidFill>
              </a:rPr>
              <a:t>Tell the story of each connection</a:t>
            </a:r>
          </a:p>
        </p:txBody>
      </p:sp>
      <p:pic>
        <p:nvPicPr>
          <p:cNvPr id="136" name="Picture Placeholder 135" descr="A Diagram that contains 10 boxes in clockwise direction labeled 1 through 10.">
            <a:extLst>
              <a:ext uri="{FF2B5EF4-FFF2-40B4-BE49-F238E27FC236}">
                <a16:creationId xmlns:a16="http://schemas.microsoft.com/office/drawing/2014/main" id="{67E8EA65-2ECA-ADD5-23CA-16DDF1B02ECD}"/>
              </a:ext>
            </a:extLst>
          </p:cNvPr>
          <p:cNvPicPr>
            <a:picLocks noGrp="1" noChangeAspect="1"/>
          </p:cNvPicPr>
          <p:nvPr>
            <p:ph type="pic" sz="quarter" idx="13"/>
          </p:nvPr>
        </p:nvPicPr>
        <p:blipFill>
          <a:blip r:embed="rId3"/>
          <a:srcRect t="188" b="188"/>
          <a:stretch>
            <a:fillRect/>
          </a:stretch>
        </p:blipFill>
        <p:spPr>
          <a:xfrm>
            <a:off x="5046663" y="1263650"/>
            <a:ext cx="3608387" cy="2889250"/>
          </a:xfrm>
        </p:spPr>
      </p:pic>
      <p:sp>
        <p:nvSpPr>
          <p:cNvPr id="39" name="Text Placeholder 38">
            <a:extLst>
              <a:ext uri="{FF2B5EF4-FFF2-40B4-BE49-F238E27FC236}">
                <a16:creationId xmlns:a16="http://schemas.microsoft.com/office/drawing/2014/main" id="{9A1113C4-34B2-FDEF-7880-0C8E5CFDA98A}"/>
              </a:ext>
            </a:extLst>
          </p:cNvPr>
          <p:cNvSpPr>
            <a:spLocks noGrp="1"/>
          </p:cNvSpPr>
          <p:nvPr>
            <p:ph type="body" sz="quarter" idx="14"/>
          </p:nvPr>
        </p:nvSpPr>
        <p:spPr>
          <a:xfrm>
            <a:off x="6276346" y="4296875"/>
            <a:ext cx="2638758" cy="484520"/>
          </a:xfrm>
        </p:spPr>
        <p:txBody>
          <a:bodyPr/>
          <a:lstStyle/>
          <a:p>
            <a:pPr>
              <a:lnSpc>
                <a:spcPct val="100000"/>
              </a:lnSpc>
            </a:pPr>
            <a:r>
              <a:rPr lang="en-US" sz="1200" dirty="0"/>
              <a:t>This arrow shows that a change </a:t>
            </a:r>
            <a:br>
              <a:rPr lang="en-US" sz="1200" dirty="0"/>
            </a:br>
            <a:r>
              <a:rPr lang="en-US" sz="1200" dirty="0"/>
              <a:t>in #8 causes a change in #2</a:t>
            </a:r>
          </a:p>
        </p:txBody>
      </p:sp>
    </p:spTree>
    <p:extLst>
      <p:ext uri="{BB962C8B-B14F-4D97-AF65-F5344CB8AC3E}">
        <p14:creationId xmlns:p14="http://schemas.microsoft.com/office/powerpoint/2010/main" val="215281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0409-9F58-BE37-236A-43EDC695327A}"/>
              </a:ext>
            </a:extLst>
          </p:cNvPr>
          <p:cNvSpPr>
            <a:spLocks noGrp="1"/>
          </p:cNvSpPr>
          <p:nvPr>
            <p:ph type="title"/>
          </p:nvPr>
        </p:nvSpPr>
        <p:spPr>
          <a:xfrm>
            <a:off x="356616" y="415425"/>
            <a:ext cx="8520600" cy="572700"/>
          </a:xfrm>
        </p:spPr>
        <p:txBody>
          <a:bodyPr/>
          <a:lstStyle/>
          <a:p>
            <a:r>
              <a:rPr lang="en-US" dirty="0"/>
              <a:t>Learning objectives	</a:t>
            </a:r>
          </a:p>
        </p:txBody>
      </p:sp>
      <p:sp>
        <p:nvSpPr>
          <p:cNvPr id="3" name="Text Placeholder 2">
            <a:extLst>
              <a:ext uri="{FF2B5EF4-FFF2-40B4-BE49-F238E27FC236}">
                <a16:creationId xmlns:a16="http://schemas.microsoft.com/office/drawing/2014/main" id="{61A32400-B5E3-FD23-EFCA-DF98FF2B257D}"/>
              </a:ext>
            </a:extLst>
          </p:cNvPr>
          <p:cNvSpPr>
            <a:spLocks noGrp="1"/>
          </p:cNvSpPr>
          <p:nvPr>
            <p:ph type="body" idx="1"/>
          </p:nvPr>
        </p:nvSpPr>
        <p:spPr>
          <a:xfrm>
            <a:off x="447975" y="1687850"/>
            <a:ext cx="5461591" cy="1970125"/>
          </a:xfrm>
        </p:spPr>
        <p:txBody>
          <a:bodyPr/>
          <a:lstStyle/>
          <a:p>
            <a:pPr marL="0" lvl="0" indent="0" algn="l" rtl="0">
              <a:lnSpc>
                <a:spcPct val="100000"/>
              </a:lnSpc>
              <a:spcBef>
                <a:spcPts val="0"/>
              </a:spcBef>
              <a:spcAft>
                <a:spcPts val="0"/>
              </a:spcAft>
              <a:buNone/>
            </a:pPr>
            <a:r>
              <a:rPr lang="en-US" dirty="0">
                <a:solidFill>
                  <a:srgbClr val="434343"/>
                </a:solidFill>
              </a:rPr>
              <a:t>By the end of the session, you will be able to:</a:t>
            </a:r>
          </a:p>
          <a:p>
            <a:pPr marL="457200" lvl="0" indent="-342900" algn="l" rtl="0">
              <a:lnSpc>
                <a:spcPct val="100000"/>
              </a:lnSpc>
              <a:spcBef>
                <a:spcPts val="1000"/>
              </a:spcBef>
              <a:spcAft>
                <a:spcPts val="0"/>
              </a:spcAft>
              <a:buClr>
                <a:srgbClr val="434343"/>
              </a:buClr>
              <a:buSzPts val="1800"/>
              <a:buChar char="●"/>
            </a:pPr>
            <a:r>
              <a:rPr lang="en-US" dirty="0">
                <a:solidFill>
                  <a:srgbClr val="434343"/>
                </a:solidFill>
              </a:rPr>
              <a:t>Understand how systems mapping can help you describe your TPP project's system</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rPr>
              <a:t>Describe how to use a systems map</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rPr>
              <a:t>Create a systems map for your project</a:t>
            </a:r>
          </a:p>
        </p:txBody>
      </p:sp>
      <p:sp>
        <p:nvSpPr>
          <p:cNvPr id="4" name="Text Placeholder 3">
            <a:extLst>
              <a:ext uri="{FF2B5EF4-FFF2-40B4-BE49-F238E27FC236}">
                <a16:creationId xmlns:a16="http://schemas.microsoft.com/office/drawing/2014/main" id="{AE344B3F-1F77-7057-081B-81A1374108B6}"/>
              </a:ext>
            </a:extLst>
          </p:cNvPr>
          <p:cNvSpPr>
            <a:spLocks noGrp="1"/>
          </p:cNvSpPr>
          <p:nvPr>
            <p:ph type="body" sz="quarter" idx="13"/>
          </p:nvPr>
        </p:nvSpPr>
        <p:spPr>
          <a:xfrm>
            <a:off x="6475250" y="1668800"/>
            <a:ext cx="2205849" cy="1554600"/>
          </a:xfrm>
        </p:spPr>
        <p:txBody>
          <a:bodyPr/>
          <a:lstStyle/>
          <a:p>
            <a:r>
              <a:rPr lang="en-US" sz="2000" b="1" dirty="0">
                <a:solidFill>
                  <a:srgbClr val="333333"/>
                </a:solidFill>
              </a:rPr>
              <a:t>Why do you want to learn about systems mapping?</a:t>
            </a:r>
            <a:endParaRPr lang="en-US" sz="2000" dirty="0">
              <a:solidFill>
                <a:srgbClr val="333333"/>
              </a:solidFill>
            </a:endParaRPr>
          </a:p>
        </p:txBody>
      </p:sp>
    </p:spTree>
    <p:extLst>
      <p:ext uri="{BB962C8B-B14F-4D97-AF65-F5344CB8AC3E}">
        <p14:creationId xmlns:p14="http://schemas.microsoft.com/office/powerpoint/2010/main" val="154055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Title 8"/>
          <p:cNvSpPr txBox="1">
            <a:spLocks noGrp="1"/>
          </p:cNvSpPr>
          <p:nvPr>
            <p:ph type="title"/>
          </p:nvPr>
        </p:nvSpPr>
        <p:spPr>
          <a:xfrm>
            <a:off x="1119075" y="1864250"/>
            <a:ext cx="2587200" cy="1264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US" sz="7200" dirty="0">
                <a:latin typeface="Montserrat"/>
                <a:ea typeface="Montserrat"/>
                <a:cs typeface="Montserrat"/>
                <a:sym typeface="Montserrat"/>
              </a:rPr>
              <a:t>Q&amp;A	</a:t>
            </a:r>
            <a:endParaRPr sz="7200" dirty="0">
              <a:latin typeface="Montserrat"/>
              <a:ea typeface="Montserrat"/>
              <a:cs typeface="Montserrat"/>
              <a:sym typeface="Montserrat"/>
            </a:endParaRPr>
          </a:p>
        </p:txBody>
      </p:sp>
      <p:sp>
        <p:nvSpPr>
          <p:cNvPr id="439" name="Text Placeholder 5"/>
          <p:cNvSpPr txBox="1">
            <a:spLocks noGrp="1"/>
          </p:cNvSpPr>
          <p:nvPr>
            <p:ph type="body" idx="1"/>
          </p:nvPr>
        </p:nvSpPr>
        <p:spPr>
          <a:xfrm>
            <a:off x="4036875" y="2014350"/>
            <a:ext cx="3486300" cy="1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700" b="1" dirty="0"/>
              <a:t>What questions do </a:t>
            </a:r>
            <a:br>
              <a:rPr lang="en-US" sz="2700" b="1" dirty="0"/>
            </a:br>
            <a:r>
              <a:rPr lang="en-US" sz="2700" b="1" dirty="0"/>
              <a:t>you have?</a:t>
            </a:r>
            <a:endParaRPr sz="27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Title 1"/>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How to Engage with Us </a:t>
            </a:r>
            <a:endParaRPr dirty="0">
              <a:latin typeface="Arial"/>
              <a:ea typeface="Arial"/>
              <a:cs typeface="Arial"/>
              <a:sym typeface="Arial"/>
            </a:endParaRPr>
          </a:p>
        </p:txBody>
      </p:sp>
      <p:sp>
        <p:nvSpPr>
          <p:cNvPr id="445" name="Text Placeholder 3"/>
          <p:cNvSpPr txBox="1">
            <a:spLocks noGrp="1"/>
          </p:cNvSpPr>
          <p:nvPr>
            <p:ph type="body" idx="1"/>
          </p:nvPr>
        </p:nvSpPr>
        <p:spPr>
          <a:xfrm>
            <a:off x="455725"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400" b="1">
                <a:latin typeface="Arial"/>
                <a:ea typeface="Arial"/>
                <a:cs typeface="Arial"/>
                <a:sym typeface="Arial"/>
              </a:rPr>
              <a:t>Subscribe</a:t>
            </a:r>
            <a:r>
              <a:rPr lang="en-US" sz="1400">
                <a:latin typeface="Arial"/>
                <a:ea typeface="Arial"/>
                <a:cs typeface="Arial"/>
                <a:sym typeface="Arial"/>
              </a:rPr>
              <a:t> to the RHNTC Monthly eNewsletter at rhntc.org/enewsletter</a:t>
            </a:r>
            <a:endParaRPr sz="1400">
              <a:solidFill>
                <a:schemeClr val="dk1"/>
              </a:solidFill>
              <a:latin typeface="Arial"/>
              <a:ea typeface="Arial"/>
              <a:cs typeface="Arial"/>
              <a:sym typeface="Arial"/>
            </a:endParaRPr>
          </a:p>
        </p:txBody>
      </p:sp>
      <p:sp>
        <p:nvSpPr>
          <p:cNvPr id="446" name="Text Placeholder 4"/>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400" b="1">
                <a:latin typeface="Arial"/>
                <a:ea typeface="Arial"/>
                <a:cs typeface="Arial"/>
                <a:sym typeface="Arial"/>
              </a:rPr>
              <a:t>Contact us</a:t>
            </a:r>
            <a:r>
              <a:rPr lang="en-US" sz="1400">
                <a:latin typeface="Arial"/>
                <a:ea typeface="Arial"/>
                <a:cs typeface="Arial"/>
                <a:sym typeface="Arial"/>
              </a:rPr>
              <a:t> on rhntc.org</a:t>
            </a:r>
            <a:endParaRPr sz="1400">
              <a:solidFill>
                <a:schemeClr val="dk1"/>
              </a:solidFill>
              <a:latin typeface="Arial"/>
              <a:ea typeface="Arial"/>
              <a:cs typeface="Arial"/>
              <a:sym typeface="Arial"/>
            </a:endParaRPr>
          </a:p>
        </p:txBody>
      </p:sp>
      <p:sp>
        <p:nvSpPr>
          <p:cNvPr id="447" name="Text Placeholder 5"/>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400" b="1">
                <a:latin typeface="Arial"/>
                <a:ea typeface="Arial"/>
                <a:cs typeface="Arial"/>
                <a:sym typeface="Arial"/>
              </a:rPr>
              <a:t>Sign up</a:t>
            </a:r>
            <a:r>
              <a:rPr lang="en-US" sz="1400">
                <a:latin typeface="Arial"/>
                <a:ea typeface="Arial"/>
                <a:cs typeface="Arial"/>
                <a:sym typeface="Arial"/>
              </a:rPr>
              <a:t> for an account on rhntc.org</a:t>
            </a:r>
            <a:endParaRPr sz="1400">
              <a:solidFill>
                <a:schemeClr val="dk1"/>
              </a:solidFill>
              <a:latin typeface="Arial"/>
              <a:ea typeface="Arial"/>
              <a:cs typeface="Arial"/>
              <a:sym typeface="Arial"/>
            </a:endParaRPr>
          </a:p>
        </p:txBody>
      </p:sp>
      <p:sp>
        <p:nvSpPr>
          <p:cNvPr id="448" name="Text Placeholder 6"/>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400" b="1">
                <a:latin typeface="Arial"/>
                <a:ea typeface="Arial"/>
                <a:cs typeface="Arial"/>
                <a:sym typeface="Arial"/>
              </a:rPr>
              <a:t>Follow us</a:t>
            </a:r>
            <a:r>
              <a:rPr lang="en-US" sz="1400">
                <a:latin typeface="Arial"/>
                <a:ea typeface="Arial"/>
                <a:cs typeface="Arial"/>
                <a:sym typeface="Arial"/>
              </a:rPr>
              <a:t> on Twitter </a:t>
            </a:r>
            <a:r>
              <a:rPr lang="en-US" sz="1400"/>
              <a:t>@rh_ntc</a:t>
            </a:r>
            <a:endParaRPr sz="1400">
              <a:latin typeface="Arial"/>
              <a:ea typeface="Arial"/>
              <a:cs typeface="Arial"/>
              <a:sym typeface="Arial"/>
            </a:endParaRPr>
          </a:p>
        </p:txBody>
      </p:sp>
      <p:sp>
        <p:nvSpPr>
          <p:cNvPr id="449" name="Text Placeholder 7"/>
          <p:cNvSpPr txBox="1">
            <a:spLocks noGrp="1"/>
          </p:cNvSpPr>
          <p:nvPr>
            <p:ph type="body" idx="5"/>
          </p:nvPr>
        </p:nvSpPr>
        <p:spPr>
          <a:xfrm>
            <a:off x="7320213"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b="1"/>
              <a:t>Subscribe</a:t>
            </a:r>
            <a:r>
              <a:rPr lang="en-US" sz="1400"/>
              <a:t> to the RHNTC podcast</a:t>
            </a:r>
            <a:br>
              <a:rPr lang="en-US" sz="1400"/>
            </a:br>
            <a:r>
              <a:rPr lang="en-US" sz="1200" u="sng">
                <a:solidFill>
                  <a:schemeClr val="hlink"/>
                </a:solidFill>
                <a:hlinkClick r:id="rId3"/>
              </a:rPr>
              <a:t>podcast.rhntc.org</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837C-CD51-D1E9-0852-B5186C43B551}"/>
              </a:ext>
            </a:extLst>
          </p:cNvPr>
          <p:cNvSpPr>
            <a:spLocks noGrp="1"/>
          </p:cNvSpPr>
          <p:nvPr>
            <p:ph type="title"/>
          </p:nvPr>
        </p:nvSpPr>
        <p:spPr>
          <a:xfrm>
            <a:off x="907256" y="1800838"/>
            <a:ext cx="3749294" cy="742500"/>
          </a:xfrm>
        </p:spPr>
        <p:txBody>
          <a:bodyPr/>
          <a:lstStyle/>
          <a:p>
            <a:r>
              <a:rPr lang="en-US" sz="4200" dirty="0">
                <a:latin typeface="Montserrat"/>
                <a:ea typeface="Montserrat"/>
                <a:cs typeface="Montserrat"/>
                <a:sym typeface="Montserrat"/>
              </a:rPr>
              <a:t>THANK YOU!</a:t>
            </a:r>
            <a:endParaRPr lang="en-US" dirty="0"/>
          </a:p>
        </p:txBody>
      </p:sp>
      <p:sp>
        <p:nvSpPr>
          <p:cNvPr id="3" name="Text Placeholder 2">
            <a:extLst>
              <a:ext uri="{FF2B5EF4-FFF2-40B4-BE49-F238E27FC236}">
                <a16:creationId xmlns:a16="http://schemas.microsoft.com/office/drawing/2014/main" id="{3E47C038-2E13-8863-4CEB-821AEDC2632A}"/>
              </a:ext>
            </a:extLst>
          </p:cNvPr>
          <p:cNvSpPr>
            <a:spLocks noGrp="1"/>
          </p:cNvSpPr>
          <p:nvPr>
            <p:ph type="body" sz="quarter" idx="13"/>
          </p:nvPr>
        </p:nvSpPr>
        <p:spPr>
          <a:xfrm>
            <a:off x="5000625" y="1800838"/>
            <a:ext cx="3814763" cy="842350"/>
          </a:xfrm>
        </p:spPr>
        <p:txBody>
          <a:bodyPr/>
          <a:lstStyle/>
          <a:p>
            <a:pPr marL="0" lvl="0" indent="0" algn="l" rtl="0">
              <a:lnSpc>
                <a:spcPct val="115000"/>
              </a:lnSpc>
              <a:spcBef>
                <a:spcPts val="0"/>
              </a:spcBef>
              <a:spcAft>
                <a:spcPts val="0"/>
              </a:spcAft>
              <a:buClr>
                <a:schemeClr val="dk1"/>
              </a:buClr>
              <a:buSzPts val="1100"/>
              <a:buFont typeface="Arial"/>
              <a:buNone/>
            </a:pPr>
            <a:r>
              <a:rPr lang="en-US" b="1"/>
              <a:t>Please fill out the evaluation form after the webinar!</a:t>
            </a:r>
          </a:p>
        </p:txBody>
      </p:sp>
      <p:sp>
        <p:nvSpPr>
          <p:cNvPr id="4" name="Text Placeholder 3">
            <a:extLst>
              <a:ext uri="{FF2B5EF4-FFF2-40B4-BE49-F238E27FC236}">
                <a16:creationId xmlns:a16="http://schemas.microsoft.com/office/drawing/2014/main" id="{1DC8CC8D-A40A-624A-1DC3-DD38BFAE4FCD}"/>
              </a:ext>
            </a:extLst>
          </p:cNvPr>
          <p:cNvSpPr>
            <a:spLocks noGrp="1"/>
          </p:cNvSpPr>
          <p:nvPr>
            <p:ph type="body" sz="quarter" idx="14"/>
          </p:nvPr>
        </p:nvSpPr>
        <p:spPr>
          <a:xfrm>
            <a:off x="907256" y="2817333"/>
            <a:ext cx="3975100" cy="497368"/>
          </a:xfrm>
        </p:spPr>
        <p:txBody>
          <a:bodyPr/>
          <a:lstStyle/>
          <a:p>
            <a:r>
              <a:rPr lang="en-US" dirty="0"/>
              <a:t>CONTACT US</a:t>
            </a:r>
          </a:p>
        </p:txBody>
      </p:sp>
      <p:sp>
        <p:nvSpPr>
          <p:cNvPr id="5" name="Text Placeholder 4">
            <a:extLst>
              <a:ext uri="{FF2B5EF4-FFF2-40B4-BE49-F238E27FC236}">
                <a16:creationId xmlns:a16="http://schemas.microsoft.com/office/drawing/2014/main" id="{938BC731-8F54-E264-F700-C4C51E14AB29}"/>
              </a:ext>
            </a:extLst>
          </p:cNvPr>
          <p:cNvSpPr>
            <a:spLocks noGrp="1"/>
          </p:cNvSpPr>
          <p:nvPr>
            <p:ph type="body" sz="quarter" idx="15"/>
          </p:nvPr>
        </p:nvSpPr>
        <p:spPr>
          <a:xfrm>
            <a:off x="920750" y="3184755"/>
            <a:ext cx="3975100" cy="497368"/>
          </a:xfrm>
        </p:spPr>
        <p:txBody>
          <a:bodyPr/>
          <a:lstStyle/>
          <a:p>
            <a:r>
              <a:rPr lang="en-US" u="sng" dirty="0">
                <a:solidFill>
                  <a:schemeClr val="hlink"/>
                </a:solidFill>
                <a:latin typeface="Arial"/>
                <a:ea typeface="Arial"/>
                <a:cs typeface="Arial"/>
                <a:sym typeface="Arial"/>
                <a:hlinkClick r:id="rId3"/>
              </a:rPr>
              <a:t>rhntc@jsi.com</a:t>
            </a:r>
            <a:r>
              <a:rPr lang="en-US" dirty="0"/>
              <a:t> </a:t>
            </a:r>
          </a:p>
        </p:txBody>
      </p:sp>
      <p:sp>
        <p:nvSpPr>
          <p:cNvPr id="6" name="Text Placeholder 5">
            <a:extLst>
              <a:ext uri="{FF2B5EF4-FFF2-40B4-BE49-F238E27FC236}">
                <a16:creationId xmlns:a16="http://schemas.microsoft.com/office/drawing/2014/main" id="{FED8C36E-CDAA-1A02-6564-753BF41CDD74}"/>
              </a:ext>
            </a:extLst>
          </p:cNvPr>
          <p:cNvSpPr>
            <a:spLocks noGrp="1"/>
          </p:cNvSpPr>
          <p:nvPr>
            <p:ph type="body" sz="quarter" idx="16"/>
          </p:nvPr>
        </p:nvSpPr>
        <p:spPr>
          <a:xfrm>
            <a:off x="150255" y="4348575"/>
            <a:ext cx="5838620" cy="497368"/>
          </a:xfrm>
        </p:spPr>
        <p:txBody>
          <a:bodyPr/>
          <a:lstStyle/>
          <a:p>
            <a:pPr>
              <a:lnSpc>
                <a:spcPct val="100000"/>
              </a:lnSpc>
            </a:pPr>
            <a:r>
              <a:rPr lang="en-US" sz="800" i="1" dirty="0">
                <a:solidFill>
                  <a:schemeClr val="dk1"/>
                </a:solidFill>
              </a:rPr>
              <a:t>This webinar was supported by the Office of Population Affairs (Grant TPSAH000006). The views expressed do not necessarily reflect the official policies of the Department of Health and Human Services; nor does mention of trade names, commercial practices, or organizations imply endorsement by the U.S. Government</a:t>
            </a:r>
            <a:endParaRPr lang="en-US" dirty="0"/>
          </a:p>
        </p:txBody>
      </p:sp>
    </p:spTree>
    <p:extLst>
      <p:ext uri="{BB962C8B-B14F-4D97-AF65-F5344CB8AC3E}">
        <p14:creationId xmlns:p14="http://schemas.microsoft.com/office/powerpoint/2010/main" val="5170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34E4-E8A0-EDFF-BBA2-49C759C49D40}"/>
              </a:ext>
            </a:extLst>
          </p:cNvPr>
          <p:cNvSpPr>
            <a:spLocks noGrp="1"/>
          </p:cNvSpPr>
          <p:nvPr>
            <p:ph type="title"/>
          </p:nvPr>
        </p:nvSpPr>
        <p:spPr>
          <a:xfrm>
            <a:off x="356616" y="368825"/>
            <a:ext cx="8520600" cy="572700"/>
          </a:xfrm>
        </p:spPr>
        <p:txBody>
          <a:bodyPr/>
          <a:lstStyle/>
          <a:p>
            <a:r>
              <a:rPr lang="en-US" dirty="0"/>
              <a:t>Presenters</a:t>
            </a:r>
          </a:p>
        </p:txBody>
      </p:sp>
      <p:sp>
        <p:nvSpPr>
          <p:cNvPr id="3" name="Text Placeholder 2">
            <a:extLst>
              <a:ext uri="{FF2B5EF4-FFF2-40B4-BE49-F238E27FC236}">
                <a16:creationId xmlns:a16="http://schemas.microsoft.com/office/drawing/2014/main" id="{44FB58D8-5838-4714-0E5E-499534A1C4DD}"/>
              </a:ext>
            </a:extLst>
          </p:cNvPr>
          <p:cNvSpPr>
            <a:spLocks noGrp="1"/>
          </p:cNvSpPr>
          <p:nvPr>
            <p:ph type="body" idx="1"/>
          </p:nvPr>
        </p:nvSpPr>
        <p:spPr>
          <a:xfrm>
            <a:off x="189925" y="3344650"/>
            <a:ext cx="3999900" cy="693667"/>
          </a:xfrm>
        </p:spPr>
        <p:txBody>
          <a:bodyPr/>
          <a:lstStyle/>
          <a:p>
            <a:pPr marL="0" lvl="0" indent="0" algn="ctr" rtl="0">
              <a:lnSpc>
                <a:spcPct val="100000"/>
              </a:lnSpc>
              <a:spcBef>
                <a:spcPts val="0"/>
              </a:spcBef>
              <a:spcAft>
                <a:spcPts val="0"/>
              </a:spcAft>
              <a:buClr>
                <a:schemeClr val="dk1"/>
              </a:buClr>
              <a:buSzPts val="1100"/>
              <a:buFont typeface="Arial"/>
              <a:buNone/>
            </a:pPr>
            <a:r>
              <a:rPr lang="en-US" sz="1800" b="1" dirty="0">
                <a:solidFill>
                  <a:srgbClr val="434343"/>
                </a:solidFill>
              </a:rPr>
              <a:t>Sheri Marlin, She/Her</a:t>
            </a:r>
            <a:endParaRPr lang="en-US" sz="1800" dirty="0">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US" sz="1800" dirty="0">
                <a:solidFill>
                  <a:srgbClr val="434343"/>
                </a:solidFill>
              </a:rPr>
              <a:t>Waters Center for Systems Thinking</a:t>
            </a:r>
            <a:endParaRPr lang="en-US" sz="1800" dirty="0">
              <a:solidFill>
                <a:srgbClr val="434343"/>
              </a:solidFill>
              <a:latin typeface="Lato"/>
              <a:ea typeface="Lato"/>
              <a:cs typeface="Lato"/>
              <a:sym typeface="Lato"/>
            </a:endParaRPr>
          </a:p>
        </p:txBody>
      </p:sp>
      <p:sp>
        <p:nvSpPr>
          <p:cNvPr id="4" name="Text Placeholder 3">
            <a:extLst>
              <a:ext uri="{FF2B5EF4-FFF2-40B4-BE49-F238E27FC236}">
                <a16:creationId xmlns:a16="http://schemas.microsoft.com/office/drawing/2014/main" id="{8AACA851-50AD-4EEB-6C9D-705E3F641DDB}"/>
              </a:ext>
            </a:extLst>
          </p:cNvPr>
          <p:cNvSpPr>
            <a:spLocks noGrp="1"/>
          </p:cNvSpPr>
          <p:nvPr>
            <p:ph type="body" idx="2"/>
          </p:nvPr>
        </p:nvSpPr>
        <p:spPr>
          <a:xfrm>
            <a:off x="4734691" y="3344650"/>
            <a:ext cx="4091367" cy="979418"/>
          </a:xfrm>
        </p:spPr>
        <p:txBody>
          <a:bodyPr/>
          <a:lstStyle/>
          <a:p>
            <a:pPr marL="0" lvl="0" indent="0" algn="ctr" rtl="0">
              <a:lnSpc>
                <a:spcPct val="100000"/>
              </a:lnSpc>
              <a:spcBef>
                <a:spcPts val="0"/>
              </a:spcBef>
              <a:spcAft>
                <a:spcPts val="0"/>
              </a:spcAft>
              <a:buClr>
                <a:schemeClr val="dk1"/>
              </a:buClr>
              <a:buSzPts val="1100"/>
              <a:buFont typeface="Arial"/>
              <a:buNone/>
            </a:pPr>
            <a:r>
              <a:rPr lang="en-US" sz="1800" b="1" dirty="0">
                <a:solidFill>
                  <a:srgbClr val="434343"/>
                </a:solidFill>
              </a:rPr>
              <a:t>Vicki Draeger</a:t>
            </a:r>
            <a:endParaRPr lang="en-US" sz="1800" dirty="0">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US" sz="1800" dirty="0">
                <a:solidFill>
                  <a:srgbClr val="434343"/>
                </a:solidFill>
              </a:rPr>
              <a:t>Life-Skills, Empowerment, and Development Services, Inc. (LEADS)</a:t>
            </a:r>
          </a:p>
        </p:txBody>
      </p:sp>
    </p:spTree>
    <p:extLst>
      <p:ext uri="{BB962C8B-B14F-4D97-AF65-F5344CB8AC3E}">
        <p14:creationId xmlns:p14="http://schemas.microsoft.com/office/powerpoint/2010/main" val="312721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Title 2"/>
          <p:cNvSpPr txBox="1">
            <a:spLocks noGrp="1"/>
          </p:cNvSpPr>
          <p:nvPr>
            <p:ph type="title"/>
          </p:nvPr>
        </p:nvSpPr>
        <p:spPr>
          <a:xfrm>
            <a:off x="311700" y="19524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Part 1:</a:t>
            </a:r>
            <a:br>
              <a:rPr lang="en-US" dirty="0"/>
            </a:br>
            <a:r>
              <a:rPr lang="en-US" dirty="0"/>
              <a:t>Systems Mapping Explained</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E1B1A-51F9-E650-126F-0AD16236729A}"/>
              </a:ext>
            </a:extLst>
          </p:cNvPr>
          <p:cNvSpPr>
            <a:spLocks noGrp="1"/>
          </p:cNvSpPr>
          <p:nvPr>
            <p:ph type="title"/>
          </p:nvPr>
        </p:nvSpPr>
        <p:spPr/>
        <p:txBody>
          <a:bodyPr/>
          <a:lstStyle/>
          <a:p>
            <a:r>
              <a:rPr lang="en-US" dirty="0"/>
              <a:t>Maps that make connections</a:t>
            </a:r>
          </a:p>
        </p:txBody>
      </p:sp>
      <p:pic>
        <p:nvPicPr>
          <p:cNvPr id="5" name="Picture Placeholder 4" descr="Maps that make connections across a system.&#10;Shows how youth, community-school, work, faith and family-home resources are connected and impact each other.">
            <a:extLst>
              <a:ext uri="{FF2B5EF4-FFF2-40B4-BE49-F238E27FC236}">
                <a16:creationId xmlns:a16="http://schemas.microsoft.com/office/drawing/2014/main" id="{87CAC9E2-1BC2-8988-8994-6D1F0EFF8416}"/>
              </a:ext>
            </a:extLst>
          </p:cNvPr>
          <p:cNvPicPr>
            <a:picLocks noGrp="1" noChangeAspect="1"/>
          </p:cNvPicPr>
          <p:nvPr>
            <p:ph type="pic" sz="quarter" idx="13"/>
          </p:nvPr>
        </p:nvPicPr>
        <p:blipFill>
          <a:blip r:embed="rId3"/>
          <a:srcRect t="93" b="93"/>
          <a:stretch>
            <a:fillRect/>
          </a:stretch>
        </p:blipFill>
        <p:spPr/>
      </p:pic>
    </p:spTree>
    <p:extLst>
      <p:ext uri="{BB962C8B-B14F-4D97-AF65-F5344CB8AC3E}">
        <p14:creationId xmlns:p14="http://schemas.microsoft.com/office/powerpoint/2010/main" val="425029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35F-2012-FBD7-A832-FA833C19C53B}"/>
              </a:ext>
            </a:extLst>
          </p:cNvPr>
          <p:cNvSpPr>
            <a:spLocks noGrp="1"/>
          </p:cNvSpPr>
          <p:nvPr>
            <p:ph type="title"/>
          </p:nvPr>
        </p:nvSpPr>
        <p:spPr/>
        <p:txBody>
          <a:bodyPr/>
          <a:lstStyle/>
          <a:p>
            <a:r>
              <a:rPr lang="en-US" dirty="0"/>
              <a:t>Connection circle: </a:t>
            </a:r>
            <a:r>
              <a:rPr lang="en-US" b="0" dirty="0"/>
              <a:t>example 1</a:t>
            </a:r>
            <a:endParaRPr lang="en-US" dirty="0"/>
          </a:p>
        </p:txBody>
      </p:sp>
      <p:sp>
        <p:nvSpPr>
          <p:cNvPr id="3" name="Text Placeholder 2">
            <a:extLst>
              <a:ext uri="{FF2B5EF4-FFF2-40B4-BE49-F238E27FC236}">
                <a16:creationId xmlns:a16="http://schemas.microsoft.com/office/drawing/2014/main" id="{FF9B1B0E-5622-9DEE-1521-2D0C1500ED83}"/>
              </a:ext>
            </a:extLst>
          </p:cNvPr>
          <p:cNvSpPr>
            <a:spLocks noGrp="1"/>
          </p:cNvSpPr>
          <p:nvPr>
            <p:ph type="body" idx="1"/>
          </p:nvPr>
        </p:nvSpPr>
        <p:spPr>
          <a:xfrm>
            <a:off x="0" y="5220089"/>
            <a:ext cx="9144000" cy="971234"/>
          </a:xfrm>
        </p:spPr>
        <p:txBody>
          <a:bodyPr/>
          <a:lstStyle/>
          <a:p>
            <a:r>
              <a:rPr lang="en-US" sz="1000" dirty="0"/>
              <a:t>Connection Circle Diagram containing 9 boxes that connect to one another.</a:t>
            </a:r>
          </a:p>
          <a:p>
            <a:r>
              <a:rPr lang="en-US" sz="1000" dirty="0"/>
              <a:t>Box 1: Teacher training on best practices. Connects to box 5.</a:t>
            </a:r>
          </a:p>
          <a:p>
            <a:r>
              <a:rPr lang="en-US" sz="1000" dirty="0"/>
              <a:t>Box 2: Local demand for early childhood care &amp; education. Connects to box 4.</a:t>
            </a:r>
          </a:p>
          <a:p>
            <a:r>
              <a:rPr lang="en-US" sz="1000" dirty="0"/>
              <a:t>Box 3: Resource allocation.</a:t>
            </a:r>
          </a:p>
          <a:p>
            <a:r>
              <a:rPr lang="en-US" sz="1000" dirty="0"/>
              <a:t>Box 4: Access to high-quality environments. Connects to box 8.</a:t>
            </a:r>
          </a:p>
          <a:p>
            <a:r>
              <a:rPr lang="en-US" sz="1000" dirty="0"/>
              <a:t>Box 5: Classroom quality. Connects to box 6.</a:t>
            </a:r>
          </a:p>
          <a:p>
            <a:r>
              <a:rPr lang="en-US" sz="1000" dirty="0"/>
              <a:t>Box 6: Family engagement. Connects to box 5.</a:t>
            </a:r>
          </a:p>
          <a:p>
            <a:r>
              <a:rPr lang="en-US" sz="1000" dirty="0"/>
              <a:t>Box 7: Informed policy making.</a:t>
            </a:r>
          </a:p>
          <a:p>
            <a:r>
              <a:rPr lang="en-US" sz="1000" dirty="0"/>
              <a:t>Box 8: Preschool deserts.</a:t>
            </a:r>
          </a:p>
          <a:p>
            <a:r>
              <a:rPr lang="en-US" sz="1000" dirty="0"/>
              <a:t>Box 9: Quality outcomes (findings).</a:t>
            </a:r>
          </a:p>
        </p:txBody>
      </p:sp>
    </p:spTree>
    <p:extLst>
      <p:ext uri="{BB962C8B-B14F-4D97-AF65-F5344CB8AC3E}">
        <p14:creationId xmlns:p14="http://schemas.microsoft.com/office/powerpoint/2010/main" val="217738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E49E7-7A8C-4F19-CB73-8DB7A2719D5B}"/>
              </a:ext>
            </a:extLst>
          </p:cNvPr>
          <p:cNvSpPr>
            <a:spLocks noGrp="1"/>
          </p:cNvSpPr>
          <p:nvPr>
            <p:ph type="title"/>
          </p:nvPr>
        </p:nvSpPr>
        <p:spPr/>
        <p:txBody>
          <a:bodyPr/>
          <a:lstStyle/>
          <a:p>
            <a:r>
              <a:rPr lang="en-US" dirty="0"/>
              <a:t>Connection circle: </a:t>
            </a:r>
            <a:r>
              <a:rPr lang="en-US" b="0" dirty="0"/>
              <a:t>example 2</a:t>
            </a:r>
            <a:endParaRPr lang="en-US" dirty="0"/>
          </a:p>
        </p:txBody>
      </p:sp>
      <p:pic>
        <p:nvPicPr>
          <p:cNvPr id="5" name="Picture Placeholder 2" descr="Example of connection graphic for systems map.&#10;Graphic of key areas for home-schooling that impact each other.  There are 6 areas:  1.  routine/schedule, 2. use of learning space, 3.  confidence as a home-school parent, 4.  engagement in independent work, 5.  self-care, 6.  connections to real life experiences. These areas have arrows showing how they are connected.">
            <a:extLst>
              <a:ext uri="{FF2B5EF4-FFF2-40B4-BE49-F238E27FC236}">
                <a16:creationId xmlns:a16="http://schemas.microsoft.com/office/drawing/2014/main" id="{49A67BAD-87C9-8FC1-3127-442A55DB4425}"/>
              </a:ext>
            </a:extLst>
          </p:cNvPr>
          <p:cNvPicPr preferRelativeResize="0">
            <a:picLocks noGrp="1"/>
          </p:cNvPicPr>
          <p:nvPr>
            <p:ph type="pic" sz="quarter" idx="13"/>
          </p:nvPr>
        </p:nvPicPr>
        <p:blipFill>
          <a:blip r:embed="rId3">
            <a:alphaModFix/>
          </a:blip>
          <a:srcRect t="305" b="305"/>
          <a:stretch>
            <a:fillRect/>
          </a:stretch>
        </p:blipFill>
        <p:spPr>
          <a:xfrm>
            <a:off x="2185988" y="1130300"/>
            <a:ext cx="4770437" cy="355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18776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Title 3"/>
          <p:cNvSpPr txBox="1">
            <a:spLocks noGrp="1"/>
          </p:cNvSpPr>
          <p:nvPr>
            <p:ph type="title"/>
          </p:nvPr>
        </p:nvSpPr>
        <p:spPr>
          <a:xfrm>
            <a:off x="1056534" y="1650978"/>
            <a:ext cx="7030932"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Part 2: </a:t>
            </a:r>
            <a:br>
              <a:rPr lang="en-US" dirty="0"/>
            </a:br>
            <a:r>
              <a:rPr lang="en-US" dirty="0"/>
              <a:t>Using Systems Mapping in a TPP Project</a:t>
            </a:r>
            <a:r>
              <a:rPr lang="en-US" sz="3800" b="0" dirty="0">
                <a:solidFill>
                  <a:schemeClr val="lt1"/>
                </a:solidFill>
              </a:rPr>
              <a:t> </a:t>
            </a:r>
            <a:endParaRPr sz="3800"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Title 4"/>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Who is LEADS and what do we do	</a:t>
            </a:r>
            <a:endParaRPr dirty="0"/>
          </a:p>
        </p:txBody>
      </p:sp>
      <p:sp>
        <p:nvSpPr>
          <p:cNvPr id="310" name="Text Placeholder 3"/>
          <p:cNvSpPr txBox="1">
            <a:spLocks noGrp="1"/>
          </p:cNvSpPr>
          <p:nvPr>
            <p:ph type="body" idx="1"/>
          </p:nvPr>
        </p:nvSpPr>
        <p:spPr>
          <a:xfrm>
            <a:off x="447975" y="1687850"/>
            <a:ext cx="5355000" cy="21402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000"/>
              </a:spcBef>
              <a:spcAft>
                <a:spcPts val="0"/>
              </a:spcAft>
              <a:buClr>
                <a:srgbClr val="434343"/>
              </a:buClr>
              <a:buSzPts val="1800"/>
              <a:buChar char="●"/>
            </a:pPr>
            <a:r>
              <a:rPr lang="en-US" dirty="0">
                <a:solidFill>
                  <a:srgbClr val="434343"/>
                </a:solidFill>
              </a:rPr>
              <a:t>Relatively new agency, founded in 2017</a:t>
            </a:r>
            <a:endParaRPr dirty="0">
              <a:solidFill>
                <a:srgbClr val="434343"/>
              </a:solidFill>
            </a:endParaRPr>
          </a:p>
          <a:p>
            <a:pPr marL="457200" lvl="0" indent="-342900" algn="l" rtl="0">
              <a:lnSpc>
                <a:spcPct val="90000"/>
              </a:lnSpc>
              <a:spcBef>
                <a:spcPts val="1000"/>
              </a:spcBef>
              <a:spcAft>
                <a:spcPts val="0"/>
              </a:spcAft>
              <a:buClr>
                <a:srgbClr val="434343"/>
              </a:buClr>
              <a:buSzPts val="1800"/>
              <a:buChar char="●"/>
            </a:pPr>
            <a:r>
              <a:rPr lang="en-US" dirty="0">
                <a:solidFill>
                  <a:srgbClr val="434343"/>
                </a:solidFill>
              </a:rPr>
              <a:t>Provides LOVE NOTES SRA effective program to primarily Black American youth ages 11–19 in six Florida counties</a:t>
            </a:r>
            <a:endParaRPr dirty="0">
              <a:solidFill>
                <a:srgbClr val="434343"/>
              </a:solidFill>
            </a:endParaRPr>
          </a:p>
          <a:p>
            <a:pPr marL="457200" lvl="0" indent="-342900" algn="l" rtl="0">
              <a:lnSpc>
                <a:spcPct val="90000"/>
              </a:lnSpc>
              <a:spcBef>
                <a:spcPts val="1000"/>
              </a:spcBef>
              <a:spcAft>
                <a:spcPts val="1000"/>
              </a:spcAft>
              <a:buClr>
                <a:srgbClr val="434343"/>
              </a:buClr>
              <a:buSzPts val="1800"/>
              <a:buChar char="●"/>
            </a:pPr>
            <a:r>
              <a:rPr lang="en-US" dirty="0">
                <a:solidFill>
                  <a:srgbClr val="434343"/>
                </a:solidFill>
              </a:rPr>
              <a:t>Services are conducted in community settings</a:t>
            </a:r>
            <a:endParaRPr dirty="0">
              <a:solidFill>
                <a:srgbClr val="434343"/>
              </a:solidFill>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7489</Words>
  <Application>Microsoft Office PowerPoint</Application>
  <PresentationFormat>On-screen Show (16:9)</PresentationFormat>
  <Paragraphs>136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Lato</vt:lpstr>
      <vt:lpstr>Arial</vt:lpstr>
      <vt:lpstr>Montserrat</vt:lpstr>
      <vt:lpstr>Calibri</vt:lpstr>
      <vt:lpstr>RHNTC Template Updated 062021</vt:lpstr>
      <vt:lpstr>The What and Why of Systems Mapping for TPP Programs</vt:lpstr>
      <vt:lpstr>Learning objectives </vt:lpstr>
      <vt:lpstr>Presenters</vt:lpstr>
      <vt:lpstr>Part 1: Systems Mapping Explained</vt:lpstr>
      <vt:lpstr>Maps that make connections</vt:lpstr>
      <vt:lpstr>Connection circle: example 1</vt:lpstr>
      <vt:lpstr>Connection circle: example 2</vt:lpstr>
      <vt:lpstr>Part 2:  Using Systems Mapping in a TPP Project </vt:lpstr>
      <vt:lpstr>Who is LEADS and what do we do </vt:lpstr>
      <vt:lpstr>How we got started with systems thinking</vt:lpstr>
      <vt:lpstr>All staff systems thinking training</vt:lpstr>
      <vt:lpstr>Team alignment on youth R&amp;R challenges</vt:lpstr>
      <vt:lpstr>Opportunities to improve youth R&amp;R</vt:lpstr>
      <vt:lpstr>Action steps to improve youth R&amp;R</vt:lpstr>
      <vt:lpstr>Part 3:  Practicing System Mapping</vt:lpstr>
      <vt:lpstr>Choosing variables</vt:lpstr>
      <vt:lpstr>Finding leverage</vt:lpstr>
      <vt:lpstr>Questions for finding leverage</vt:lpstr>
      <vt:lpstr>Creating connection circles</vt:lpstr>
      <vt:lpstr>Q&amp;A </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Systems Mapping for TPP Programs</dc:title>
  <dc:creator>RHNTC</dc:creator>
  <cp:lastModifiedBy>John Karikas</cp:lastModifiedBy>
  <cp:revision>54</cp:revision>
  <dcterms:modified xsi:type="dcterms:W3CDTF">2022-09-01T22:52:47Z</dcterms:modified>
</cp:coreProperties>
</file>