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 id="2147483727" r:id="rId4"/>
  </p:sldMasterIdLst>
  <p:notesMasterIdLst>
    <p:notesMasterId r:id="rId52"/>
  </p:notesMasterIdLst>
  <p:sldIdLst>
    <p:sldId id="676" r:id="rId5"/>
    <p:sldId id="639" r:id="rId6"/>
    <p:sldId id="712" r:id="rId7"/>
    <p:sldId id="677" r:id="rId8"/>
    <p:sldId id="671" r:id="rId9"/>
    <p:sldId id="678" r:id="rId10"/>
    <p:sldId id="713" r:id="rId11"/>
    <p:sldId id="679" r:id="rId12"/>
    <p:sldId id="714" r:id="rId13"/>
    <p:sldId id="273" r:id="rId14"/>
    <p:sldId id="680" r:id="rId15"/>
    <p:sldId id="681" r:id="rId16"/>
    <p:sldId id="682" r:id="rId17"/>
    <p:sldId id="683" r:id="rId18"/>
    <p:sldId id="684" r:id="rId19"/>
    <p:sldId id="685" r:id="rId20"/>
    <p:sldId id="715" r:id="rId21"/>
    <p:sldId id="686" r:id="rId22"/>
    <p:sldId id="687" r:id="rId23"/>
    <p:sldId id="688" r:id="rId24"/>
    <p:sldId id="716" r:id="rId25"/>
    <p:sldId id="689" r:id="rId26"/>
    <p:sldId id="690" r:id="rId27"/>
    <p:sldId id="691" r:id="rId28"/>
    <p:sldId id="692" r:id="rId29"/>
    <p:sldId id="702" r:id="rId30"/>
    <p:sldId id="703" r:id="rId31"/>
    <p:sldId id="704" r:id="rId32"/>
    <p:sldId id="693" r:id="rId33"/>
    <p:sldId id="694" r:id="rId34"/>
    <p:sldId id="695" r:id="rId35"/>
    <p:sldId id="696" r:id="rId36"/>
    <p:sldId id="697" r:id="rId37"/>
    <p:sldId id="698" r:id="rId38"/>
    <p:sldId id="699" r:id="rId39"/>
    <p:sldId id="700" r:id="rId40"/>
    <p:sldId id="701" r:id="rId41"/>
    <p:sldId id="705" r:id="rId42"/>
    <p:sldId id="706" r:id="rId43"/>
    <p:sldId id="707" r:id="rId44"/>
    <p:sldId id="708" r:id="rId45"/>
    <p:sldId id="638" r:id="rId46"/>
    <p:sldId id="643" r:id="rId47"/>
    <p:sldId id="709" r:id="rId48"/>
    <p:sldId id="644" r:id="rId49"/>
    <p:sldId id="710" r:id="rId50"/>
    <p:sldId id="711" r:id="rId51"/>
  </p:sldIdLst>
  <p:sldSz cx="9144000" cy="5143500" type="screen16x9"/>
  <p:notesSz cx="6858000" cy="9144000"/>
  <p:embeddedFontLst>
    <p:embeddedFont>
      <p:font typeface="Lato" panose="020F0502020204030203" pitchFamily="34" charset="0"/>
      <p:regular r:id="rId53"/>
      <p:bold r:id="rId54"/>
      <p:italic r:id="rId55"/>
      <p:boldItalic r:id="rId56"/>
    </p:embeddedFont>
    <p:embeddedFont>
      <p:font typeface="Montserrat" pitchFamily="2" charset="77"/>
      <p:regular r:id="rId57"/>
      <p:bold r:id="rId58"/>
      <p:italic r:id="rId59"/>
      <p:boldItalic r:id="rId60"/>
    </p:embeddedFont>
    <p:embeddedFont>
      <p:font typeface="Montserrat Light" pitchFamily="2" charset="77"/>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04">
          <p15:clr>
            <a:srgbClr val="9AA0A6"/>
          </p15:clr>
        </p15:guide>
        <p15:guide id="2" orient="horz" pos="1322">
          <p15:clr>
            <a:srgbClr val="9AA0A6"/>
          </p15:clr>
        </p15:guide>
        <p15:guide id="3" orient="horz" pos="1495">
          <p15:clr>
            <a:srgbClr val="9AA0A6"/>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2" roundtripDataSignature="AMtx7mhuxv4lvWLPQX4M1FHPYspzutfAt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E4448F-AC66-C130-2280-64459CAC679B}" name="Viridian De La Paz" initials="VD" userId="S::viridiana.delapaz@seewritehear.com::82f2fabc-acf0-4a1b-bcec-b4b94b58f5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nda Ripley" initials="FR" lastIdx="24" clrIdx="0">
    <p:extLst>
      <p:ext uri="{19B8F6BF-5375-455C-9EA6-DF929625EA0E}">
        <p15:presenceInfo xmlns:p15="http://schemas.microsoft.com/office/powerpoint/2012/main" userId="S-1-5-21-2112347821-1497617604-1846162354-4507" providerId="AD"/>
      </p:ext>
    </p:extLst>
  </p:cmAuthor>
  <p:cmAuthor id="2" name="Microsoft Office User" initials="MOU" lastIdx="151" clrIdx="1"/>
  <p:cmAuthor id="3" name="Marlee Quinn" initials="MQ" lastIdx="9" clrIdx="2">
    <p:extLst>
      <p:ext uri="{19B8F6BF-5375-455C-9EA6-DF929625EA0E}">
        <p15:presenceInfo xmlns:p15="http://schemas.microsoft.com/office/powerpoint/2012/main" userId="S::mquinn@hsph.harvard.edu::27274af7-af10-41a4-b0b5-98be1c6783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4598"/>
    <a:srgbClr val="137D8B"/>
    <a:srgbClr val="434343"/>
    <a:srgbClr val="F7F9FA"/>
    <a:srgbClr val="000000"/>
    <a:srgbClr val="F8FAFB"/>
    <a:srgbClr val="F2F2F2"/>
    <a:srgbClr val="58595B"/>
    <a:srgbClr val="168E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71" autoAdjust="0"/>
    <p:restoredTop sz="63673" autoAdjust="0"/>
  </p:normalViewPr>
  <p:slideViewPr>
    <p:cSldViewPr snapToGrid="0">
      <p:cViewPr varScale="1">
        <p:scale>
          <a:sx n="105" d="100"/>
          <a:sy n="105" d="100"/>
        </p:scale>
        <p:origin x="1672" y="184"/>
      </p:cViewPr>
      <p:guideLst>
        <p:guide pos="504"/>
        <p:guide orient="horz" pos="1322"/>
        <p:guide orient="horz" pos="1495"/>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84"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9.fntdata"/><Relationship Id="rId82" Type="http://customschemas.google.com/relationships/presentationmetadata" Target="meta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85"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83" Type="http://schemas.openxmlformats.org/officeDocument/2006/relationships/commentAuthors" Target="commentAuthor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86"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Hispanic</c:v>
                </c:pt>
                <c:pt idx="1">
                  <c:v>White</c:v>
                </c:pt>
                <c:pt idx="2">
                  <c:v>Black</c:v>
                </c:pt>
                <c:pt idx="3">
                  <c:v>American Indian / Alaskan Native</c:v>
                </c:pt>
                <c:pt idx="4">
                  <c:v>Asian / Pacific Islander</c:v>
                </c:pt>
                <c:pt idx="5">
                  <c:v>Total</c:v>
                </c:pt>
              </c:strCache>
            </c:strRef>
          </c:cat>
          <c:val>
            <c:numRef>
              <c:f>Sheet1!$B$2:$B$7</c:f>
              <c:numCache>
                <c:formatCode>0.0%</c:formatCode>
                <c:ptCount val="6"/>
                <c:pt idx="0">
                  <c:v>0.1</c:v>
                </c:pt>
                <c:pt idx="1">
                  <c:v>9.4E-2</c:v>
                </c:pt>
                <c:pt idx="2">
                  <c:v>0.14599999999999999</c:v>
                </c:pt>
                <c:pt idx="3">
                  <c:v>0.122</c:v>
                </c:pt>
                <c:pt idx="4">
                  <c:v>9.1999999999999998E-2</c:v>
                </c:pt>
                <c:pt idx="5">
                  <c:v>0.10299999999999999</c:v>
                </c:pt>
              </c:numCache>
            </c:numRef>
          </c:val>
          <c:extLst>
            <c:ext xmlns:c16="http://schemas.microsoft.com/office/drawing/2014/chart" uri="{C3380CC4-5D6E-409C-BE32-E72D297353CC}">
              <c16:uniqueId val="{00000000-DB4A-40A3-92A8-D5060DE03D30}"/>
            </c:ext>
          </c:extLst>
        </c:ser>
        <c:dLbls>
          <c:dLblPos val="outEnd"/>
          <c:showLegendKey val="0"/>
          <c:showVal val="1"/>
          <c:showCatName val="0"/>
          <c:showSerName val="0"/>
          <c:showPercent val="0"/>
          <c:showBubbleSize val="0"/>
        </c:dLbls>
        <c:gapWidth val="219"/>
        <c:overlap val="-27"/>
        <c:axId val="1956447984"/>
        <c:axId val="1956449232"/>
      </c:barChart>
      <c:catAx>
        <c:axId val="195644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56449232"/>
        <c:crosses val="autoZero"/>
        <c:auto val="1"/>
        <c:lblAlgn val="ctr"/>
        <c:lblOffset val="100"/>
        <c:noMultiLvlLbl val="0"/>
      </c:catAx>
      <c:valAx>
        <c:axId val="1956449232"/>
        <c:scaling>
          <c:orientation val="minMax"/>
        </c:scaling>
        <c:delete val="1"/>
        <c:axPos val="l"/>
        <c:numFmt formatCode="0.0%" sourceLinked="1"/>
        <c:majorTickMark val="none"/>
        <c:minorTickMark val="none"/>
        <c:tickLblPos val="nextTo"/>
        <c:crossAx val="1956447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rhntc.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rhntc.org/resources/understanding-endocrine-disruptors-and-fertility-vide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rhntc.org/resources/understanding-endocrine-disruptors-and-fertility-video"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rhntc.org/"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mailto:rhntc@jsi.com"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rhntc.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sz="1800" b="0" i="0" u="none" strike="noStrike" dirty="0">
                <a:solidFill>
                  <a:srgbClr val="000000"/>
                </a:solidFill>
                <a:effectLst/>
                <a:latin typeface="Arial" panose="020B0604020202020204" pitchFamily="34" charset="0"/>
              </a:rPr>
              <a:t>Hello, and welcome everyone. I'm Fonda Ripley with the Reproductive Health National Training Center, and I'm pleased to have you all here today for our webinar about Endocrine Disrupting Chemicals and Maternal Health Outcomes. Before we get started, I have a few announcements that I would like to share. Given the number of folks participating today, we've muted everyone on the webinar. We do plan to have time today for questions later in the hour, and so you can ask questions in the chat at any time. Just add those into the chat, and we'll be collecting those, and we'll raise those when we get to the question and discussion time. We are recording the webinar today, and the recording, as well as the slide deck and a transcript, will be available on </a:t>
            </a:r>
            <a:r>
              <a:rPr lang="en-US" sz="1800" b="0" i="0" u="sng" strike="noStrike" dirty="0">
                <a:solidFill>
                  <a:srgbClr val="1155CC"/>
                </a:solidFill>
                <a:effectLst/>
                <a:latin typeface="Arial" panose="020B0604020202020204" pitchFamily="34" charset="0"/>
                <a:hlinkClick r:id="rId3"/>
              </a:rPr>
              <a:t>rhntc.org</a:t>
            </a:r>
            <a:r>
              <a:rPr lang="en-US" sz="1800" b="0" i="0" u="none" strike="noStrike" dirty="0">
                <a:solidFill>
                  <a:srgbClr val="000000"/>
                </a:solidFill>
                <a:effectLst/>
                <a:latin typeface="Arial" panose="020B0604020202020204" pitchFamily="34" charset="0"/>
              </a:rPr>
              <a:t> within the next few days. Closed captioning is enabled, and you can view that by clicking on the CC icon at the bottom of your screen. We're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chat into add an evaluation link into the chat. And your feedback is really important to us at the RHNTC. It's been helpful in allowing us to make improvements in the work that we've done and based on comment shared, particularly our webinars. And so I'll ask you all to take a moment to open that link in the chat and consider completing the evaluation in real time. I'll give you just a moment or a few seconds to open that link, and I welcome folks to give a thumbs up on the screen when you have it open. And then I just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note that in order to obtain a Certificate of Completion for attending the webinar today, you must be logged into </a:t>
            </a:r>
            <a:r>
              <a:rPr lang="en-US" sz="1800" b="0" i="0" u="sng" strike="noStrike" dirty="0">
                <a:solidFill>
                  <a:srgbClr val="1155CC"/>
                </a:solidFill>
                <a:effectLst/>
                <a:latin typeface="Arial" panose="020B0604020202020204" pitchFamily="34" charset="0"/>
                <a:hlinkClick r:id="rId3"/>
              </a:rPr>
              <a:t>rhntc.org</a:t>
            </a:r>
            <a:r>
              <a:rPr lang="en-US" sz="1800" b="0" i="0" u="none" strike="noStrike" dirty="0">
                <a:solidFill>
                  <a:srgbClr val="000000"/>
                </a:solidFill>
                <a:effectLst/>
                <a:latin typeface="Arial" panose="020B0604020202020204" pitchFamily="34" charset="0"/>
              </a:rPr>
              <a:t> when you complete the evaluation. And thanks all for raising your hand or giving a thumbs up, that's helpful. Then, finally, I'd like to share that this presentation is supported by the Office of Population Affairs and the Office on Women's Health. Its contents are solely the responsibility of the speakers and do not necessarily represent the official views of OPA, OWH, or HHS. </a:t>
            </a:r>
            <a:endParaRPr lang="en-US" dirty="0"/>
          </a:p>
        </p:txBody>
      </p:sp>
    </p:spTree>
    <p:extLst>
      <p:ext uri="{BB962C8B-B14F-4D97-AF65-F5344CB8AC3E}">
        <p14:creationId xmlns:p14="http://schemas.microsoft.com/office/powerpoint/2010/main" val="1047507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there are a variety of mechanisms of action for these chemicals, ranging from the direct action on hormone receptors and receptor function. So their ability to actually disrupt or perturb things like the estrogen receptor or the progesterone receptor, and you'll hear me talk about that a little later. To their ability to interfere with hormone transport and feedback. So they actually disrupt sex hormone-binding globulin or thyroid hormone, which are obviously needed for a variety of endocrine and reproductive processes. They also have the ability to alter hepatic metabolism. So they're not just disrupting the endocrine system, but they're also disrupting the body's metabolism through changes in lipids and other things related to the liver. They have the ability to either act as agonist or antagonist of the body's nuclear endogenous nuclear receptors. So they, in addition to the estrogen receptor, they also disrupt the peroxisome proliferator-activated receptors, which are involved in like the upregulation of obesity or the development of adipose tissue, as well as the handling of glucose metabolism and lipid metabolism. So there are studies showing associations with an increased risk of obesity, diabetes, and other cardiovascular-related diseases. They also have the ability to alter epigenetic changes that impact gene expression. And despite the fact that they're often called endocrine-disrupting chemicals, they have the ability to operate on non-endocrine-mediated pathways. So also immune disruptors, they can actually amplify inflammation and inflammatory pathways and have a variety of other ways in which they can operate, including systemic toxicity.</a:t>
            </a:r>
            <a:endParaRPr lang="en-US" dirty="0"/>
          </a:p>
        </p:txBody>
      </p:sp>
    </p:spTree>
    <p:extLst>
      <p:ext uri="{BB962C8B-B14F-4D97-AF65-F5344CB8AC3E}">
        <p14:creationId xmlns:p14="http://schemas.microsoft.com/office/powerpoint/2010/main" val="115489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So what do EDCs have to do with reproductive health? I just kind of gave a list of a variety of different things, ranging from cardiovascular disease, to diabetes, and so on, but what about reproductive health, specifically?</a:t>
            </a:r>
            <a:endParaRPr lang="en-US" dirty="0"/>
          </a:p>
        </p:txBody>
      </p:sp>
    </p:spTree>
    <p:extLst>
      <p:ext uri="{BB962C8B-B14F-4D97-AF65-F5344CB8AC3E}">
        <p14:creationId xmlns:p14="http://schemas.microsoft.com/office/powerpoint/2010/main" val="680258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walk you through this by thinking about the reproductive life course. And for today's talk, I'm specifically focusing in on female reproductive life course. There are absolutely studies out showing the role of endocrine-disrupting chemicals on male reproductive health outcomes. And in fact, that field, when looking at endocrine-disrupting chemicals, the field of male reproductive health outcomes was actually studied much more vigorously than looking at female reproductive health outcomes. And it's just in the last kind of 10, 15 years that this has really taken off considerably. So 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kind of just walk us through so that you all have some background as to what some of these associations are across the life course. So from puberty to adolescent and young adult health to pregnancy is the main focus of today, but it's worth noting that it's particularly with the most recent funding and interest around midlife, perimenopause, and older age postmenopausal health for female reproductive health that there's an increasing, but smaller literature, that speaks to the role of endocrine-disrupting chemicals as it relates to later life, in midlife health. So I'm specifically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be highlighting some of the points in these first three, though.</a:t>
            </a:r>
            <a:endParaRPr lang="en-US" dirty="0"/>
          </a:p>
        </p:txBody>
      </p:sp>
    </p:spTree>
    <p:extLst>
      <p:ext uri="{BB962C8B-B14F-4D97-AF65-F5344CB8AC3E}">
        <p14:creationId xmlns:p14="http://schemas.microsoft.com/office/powerpoint/2010/main" val="3267340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So some examples of endocrine-disrupting chemicals and pubertal outcomes include studies that have found associations between pesticides, particularly atrazine as it relates to early puberty. And so on the left-hand side, I'm giving you a sense of like the different classes or types of endocrine-disrupting chemicals and their associations with pubertal outcomes. So for example, for the second row, there's a number of studies that have highlighted plasticizers, these phthalate chemicals again, and they're linked with early earlier onset of puberty, premature thelarche, as well as delayed pubic hair development. So kind of on either end, not that there's some early onset and some delayed onset with respect to pubertal outcomes. So it's kind of some sort of altering. Also with respect to those phenols or those antimicrobial chemicals, as well as chemicals that are used as these kind of in these... The resin process for canning and other things. So bisphenol A, for example. There's been associations with premature thelarche. And then those surfactant chemicals, those again, that we are familiar with those PFAS chemicals that are used for their anti... Like their lipid, or rather grease-resistant and water-resistant properties, excuse me, and delayed pubertal development. So this kind of like a review of literature as it relates to puberty. So a number of studies have shown these associations.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1" dirty="0">
              <a:solidFill>
                <a:srgbClr val="212121"/>
              </a:solidFill>
              <a:effectLst/>
              <a:latin typeface="BlinkMacSystemFont"/>
            </a:endParaRPr>
          </a:p>
          <a:p>
            <a:pPr marL="158750" lvl="0" indent="0">
              <a:buNone/>
            </a:pPr>
            <a:r>
              <a:rPr lang="en-US" b="0" i="1" dirty="0" err="1">
                <a:solidFill>
                  <a:srgbClr val="212121"/>
                </a:solidFill>
                <a:effectLst/>
                <a:latin typeface="BlinkMacSystemFont"/>
              </a:rPr>
              <a:t>Lucaccioni</a:t>
            </a:r>
            <a:r>
              <a:rPr lang="en-US" b="0" i="1" dirty="0">
                <a:solidFill>
                  <a:srgbClr val="212121"/>
                </a:solidFill>
                <a:effectLst/>
                <a:latin typeface="BlinkMacSystemFont"/>
              </a:rPr>
              <a:t> L, Trevisani V, </a:t>
            </a:r>
            <a:r>
              <a:rPr lang="en-US" b="0" i="1" dirty="0" err="1">
                <a:solidFill>
                  <a:srgbClr val="212121"/>
                </a:solidFill>
                <a:effectLst/>
                <a:latin typeface="BlinkMacSystemFont"/>
              </a:rPr>
              <a:t>Marrozzini</a:t>
            </a:r>
            <a:r>
              <a:rPr lang="en-US" b="0" i="1" dirty="0">
                <a:solidFill>
                  <a:srgbClr val="212121"/>
                </a:solidFill>
                <a:effectLst/>
                <a:latin typeface="BlinkMacSystemFont"/>
              </a:rPr>
              <a:t> L, </a:t>
            </a:r>
            <a:r>
              <a:rPr lang="en-US" b="0" i="1" dirty="0" err="1">
                <a:solidFill>
                  <a:srgbClr val="212121"/>
                </a:solidFill>
                <a:effectLst/>
                <a:latin typeface="BlinkMacSystemFont"/>
              </a:rPr>
              <a:t>Bertoncelli</a:t>
            </a:r>
            <a:r>
              <a:rPr lang="en-US" b="0" i="1" dirty="0">
                <a:solidFill>
                  <a:srgbClr val="212121"/>
                </a:solidFill>
                <a:effectLst/>
                <a:latin typeface="BlinkMacSystemFont"/>
              </a:rPr>
              <a:t> N, </a:t>
            </a:r>
            <a:r>
              <a:rPr lang="en-US" b="0" i="1" dirty="0" err="1">
                <a:solidFill>
                  <a:srgbClr val="212121"/>
                </a:solidFill>
                <a:effectLst/>
                <a:latin typeface="BlinkMacSystemFont"/>
              </a:rPr>
              <a:t>Predieri</a:t>
            </a:r>
            <a:r>
              <a:rPr lang="en-US" b="0" i="1" dirty="0">
                <a:solidFill>
                  <a:srgbClr val="212121"/>
                </a:solidFill>
                <a:effectLst/>
                <a:latin typeface="BlinkMacSystemFont"/>
              </a:rPr>
              <a:t> B, </a:t>
            </a:r>
            <a:r>
              <a:rPr lang="en-US" b="0" i="1" dirty="0" err="1">
                <a:solidFill>
                  <a:srgbClr val="212121"/>
                </a:solidFill>
                <a:effectLst/>
                <a:latin typeface="BlinkMacSystemFont"/>
              </a:rPr>
              <a:t>Lugli</a:t>
            </a:r>
            <a:r>
              <a:rPr lang="en-US" b="0" i="1" dirty="0">
                <a:solidFill>
                  <a:srgbClr val="212121"/>
                </a:solidFill>
                <a:effectLst/>
                <a:latin typeface="BlinkMacSystemFont"/>
              </a:rPr>
              <a:t> L, Berardi A, </a:t>
            </a:r>
            <a:r>
              <a:rPr lang="en-US" b="0" i="1" dirty="0" err="1">
                <a:solidFill>
                  <a:srgbClr val="212121"/>
                </a:solidFill>
                <a:effectLst/>
                <a:latin typeface="BlinkMacSystemFont"/>
              </a:rPr>
              <a:t>Iughetti</a:t>
            </a:r>
            <a:r>
              <a:rPr lang="en-US" b="0" i="1" dirty="0">
                <a:solidFill>
                  <a:srgbClr val="212121"/>
                </a:solidFill>
                <a:effectLst/>
                <a:latin typeface="BlinkMacSystemFont"/>
              </a:rPr>
              <a:t> L. Endocrine-Disrupting Chemicals and Their Effects during Female Puberty: A Review of Current Evidence. Int J Mol Sci. 2020 Mar 18;21(6):2078.</a:t>
            </a:r>
            <a:endParaRPr lang="en-US" dirty="0"/>
          </a:p>
        </p:txBody>
      </p:sp>
    </p:spTree>
    <p:extLst>
      <p:ext uri="{BB962C8B-B14F-4D97-AF65-F5344CB8AC3E}">
        <p14:creationId xmlns:p14="http://schemas.microsoft.com/office/powerpoint/2010/main" val="248632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If we move on to examples of endocrine-disrupting chemicals, or EDCs, and gynecologic health, and here thinking in the context of adolescent, or young adulthood, or any state outside of pregnancy, frankly, you can look at the association between endocrine-disrupting chemicals and gynecologic outcomes. And there's been a variety of studies, for example, that have shown associations again with pesticides, particularly organochlorine, pesticides and endometriosis. And there's also been studies that have shown associations between phthalates, particularly metabolites that are biologically active ingredients that can be found for these dibutyl phthalates that are used. So for example, these are used in nail polish, but there's been links with fibroids, fertility-related issues, and pregnancy loss. With respect to phenols, again, another example of bisphenol A, we see associations with ovulatory dysfunction, so links, for example, to fertility status. And for these surfactants, we see associations with polycystic ovarian syndrome. I should know that throughout these couple of slides, that I am citing literature, and that can be where you can find additional about these. </a:t>
            </a:r>
          </a:p>
          <a:p>
            <a:pPr marL="158750" indent="0">
              <a:buNone/>
            </a:pPr>
            <a:endParaRPr lang="en-US" dirty="0"/>
          </a:p>
          <a:p>
            <a:pPr marL="158750" indent="0">
              <a:buNone/>
            </a:pPr>
            <a:r>
              <a:rPr lang="en-US" b="0" i="1" dirty="0">
                <a:solidFill>
                  <a:srgbClr val="212121"/>
                </a:solidFill>
                <a:effectLst/>
                <a:latin typeface="BlinkMacSystemFont"/>
              </a:rPr>
              <a:t>Cho YJ, Yun JH, Kim SJ, Kwon HY. Nonpersistent endocrine disrupting chemicals and reproductive health of women. </a:t>
            </a:r>
            <a:r>
              <a:rPr lang="en-US" b="0" i="1" dirty="0" err="1">
                <a:solidFill>
                  <a:srgbClr val="212121"/>
                </a:solidFill>
                <a:effectLst/>
                <a:latin typeface="BlinkMacSystemFont"/>
              </a:rPr>
              <a:t>Obstet</a:t>
            </a:r>
            <a:r>
              <a:rPr lang="en-US" b="0" i="1" dirty="0">
                <a:solidFill>
                  <a:srgbClr val="212121"/>
                </a:solidFill>
                <a:effectLst/>
                <a:latin typeface="BlinkMacSystemFont"/>
              </a:rPr>
              <a:t> </a:t>
            </a:r>
            <a:r>
              <a:rPr lang="en-US" b="0" i="1" dirty="0" err="1">
                <a:solidFill>
                  <a:srgbClr val="212121"/>
                </a:solidFill>
                <a:effectLst/>
                <a:latin typeface="BlinkMacSystemFont"/>
              </a:rPr>
              <a:t>Gynecol</a:t>
            </a:r>
            <a:r>
              <a:rPr lang="en-US" b="0" i="1" dirty="0">
                <a:solidFill>
                  <a:srgbClr val="212121"/>
                </a:solidFill>
                <a:effectLst/>
                <a:latin typeface="BlinkMacSystemFont"/>
              </a:rPr>
              <a:t> Sci. 2020 Jan;63(1):1-12. </a:t>
            </a:r>
            <a:r>
              <a:rPr lang="en-US" b="0" i="1" dirty="0" err="1">
                <a:solidFill>
                  <a:srgbClr val="212121"/>
                </a:solidFill>
                <a:effectLst/>
                <a:latin typeface="BlinkMacSystemFont"/>
              </a:rPr>
              <a:t>doi</a:t>
            </a:r>
            <a:r>
              <a:rPr lang="en-US" b="0" i="1" dirty="0">
                <a:solidFill>
                  <a:srgbClr val="212121"/>
                </a:solidFill>
                <a:effectLst/>
                <a:latin typeface="BlinkMacSystemFont"/>
              </a:rPr>
              <a:t>: 10.5468/ogs.2020.63.1.1. </a:t>
            </a:r>
          </a:p>
          <a:p>
            <a:pPr marL="158750" indent="0">
              <a:buNone/>
            </a:pPr>
            <a:endParaRPr lang="en-US" b="0" i="1" dirty="0">
              <a:solidFill>
                <a:srgbClr val="212121"/>
              </a:solidFill>
              <a:effectLst/>
              <a:latin typeface="BlinkMacSystemFont"/>
            </a:endParaRPr>
          </a:p>
          <a:p>
            <a:pPr marL="158750" indent="0">
              <a:buNone/>
            </a:pPr>
            <a:r>
              <a:rPr lang="en-US" b="0" i="1" dirty="0" err="1">
                <a:solidFill>
                  <a:srgbClr val="212121"/>
                </a:solidFill>
                <a:effectLst/>
                <a:latin typeface="BlinkMacSystemFont"/>
              </a:rPr>
              <a:t>Hammarstrand</a:t>
            </a:r>
            <a:r>
              <a:rPr lang="en-US" b="0" i="1" dirty="0">
                <a:solidFill>
                  <a:srgbClr val="212121"/>
                </a:solidFill>
                <a:effectLst/>
                <a:latin typeface="BlinkMacSystemFont"/>
              </a:rPr>
              <a:t> S, Jakobsson K, Andersson E, Xu Y, Li Y, </a:t>
            </a:r>
            <a:r>
              <a:rPr lang="en-US" b="0" i="1" dirty="0" err="1">
                <a:solidFill>
                  <a:srgbClr val="212121"/>
                </a:solidFill>
                <a:effectLst/>
                <a:latin typeface="BlinkMacSystemFont"/>
              </a:rPr>
              <a:t>Olovsson</a:t>
            </a:r>
            <a:r>
              <a:rPr lang="en-US" b="0" i="1" dirty="0">
                <a:solidFill>
                  <a:srgbClr val="212121"/>
                </a:solidFill>
                <a:effectLst/>
                <a:latin typeface="BlinkMacSystemFont"/>
              </a:rPr>
              <a:t> M, Andersson EM. Perfluoroalkyl substances (PFAS) in drinking water and risk for polycystic ovarian syndrome, uterine leiomyoma, and endometriosis: A Swedish cohort study. Environ Int. 2021 Dec;157:106819. </a:t>
            </a:r>
            <a:endParaRPr lang="en-US" dirty="0"/>
          </a:p>
        </p:txBody>
      </p:sp>
    </p:spTree>
    <p:extLst>
      <p:ext uri="{BB962C8B-B14F-4D97-AF65-F5344CB8AC3E}">
        <p14:creationId xmlns:p14="http://schemas.microsoft.com/office/powerpoint/2010/main" val="833977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Finally, some examples that come from endocrine-disrupting chemicals and pregnancy health. And here, I'm showing you associations with pregnancy outcomes, specifically, where you can see associations between phthalates, and there's been a number of studies highlighting this with preterm birth. So higher concentrations of some of these phthalate chemicals and preterm birth, hypertensive disorders of pregnancy, and gestational diabetes. There's associations with those same phenol chemical that I mentioned to you earlier, BPA, with some evidence of preterm birth. And again, the surfactant chemicals with preterm birth, hypertensive disorders of pregnancy, and fetal growth restriction.</a:t>
            </a:r>
          </a:p>
          <a:p>
            <a:pPr marL="158750" indent="0">
              <a:buNone/>
            </a:pPr>
            <a:endParaRPr lang="en-US" dirty="0"/>
          </a:p>
          <a:p>
            <a:pPr marL="158750" indent="0">
              <a:buNone/>
            </a:pPr>
            <a:r>
              <a:rPr lang="en-US" b="0" i="1" dirty="0" err="1">
                <a:solidFill>
                  <a:srgbClr val="212121"/>
                </a:solidFill>
                <a:effectLst/>
                <a:latin typeface="BlinkMacSystemFont"/>
              </a:rPr>
              <a:t>Szilagyi</a:t>
            </a:r>
            <a:r>
              <a:rPr lang="en-US" b="0" i="1" dirty="0">
                <a:solidFill>
                  <a:srgbClr val="212121"/>
                </a:solidFill>
                <a:effectLst/>
                <a:latin typeface="BlinkMacSystemFont"/>
              </a:rPr>
              <a:t> JT, </a:t>
            </a:r>
            <a:r>
              <a:rPr lang="en-US" b="0" i="1" dirty="0" err="1">
                <a:solidFill>
                  <a:srgbClr val="212121"/>
                </a:solidFill>
                <a:effectLst/>
                <a:latin typeface="BlinkMacSystemFont"/>
              </a:rPr>
              <a:t>Avula</a:t>
            </a:r>
            <a:r>
              <a:rPr lang="en-US" b="0" i="1" dirty="0">
                <a:solidFill>
                  <a:srgbClr val="212121"/>
                </a:solidFill>
                <a:effectLst/>
                <a:latin typeface="BlinkMacSystemFont"/>
              </a:rPr>
              <a:t> V, Fry RC. Perfluoroalkyl Substances (PFAS) and Their Effects on the Placenta, Pregnancy, and Child Development: a Potential Mechanistic Role for Placental Peroxisome Proliferator-Activated Receptors (PPARs). Curr Environ Health Rep. 2020 Sep;7(3):222-230. </a:t>
            </a:r>
          </a:p>
          <a:p>
            <a:pPr marL="158750" indent="0">
              <a:buNone/>
            </a:pPr>
            <a:endParaRPr lang="en-US" b="0" i="1" dirty="0">
              <a:solidFill>
                <a:srgbClr val="212121"/>
              </a:solidFill>
              <a:effectLst/>
              <a:latin typeface="BlinkMacSystemFont"/>
            </a:endParaRPr>
          </a:p>
          <a:p>
            <a:pPr marL="158750" indent="0">
              <a:buNone/>
            </a:pPr>
            <a:r>
              <a:rPr lang="en-US" b="0" i="1" dirty="0">
                <a:solidFill>
                  <a:srgbClr val="212121"/>
                </a:solidFill>
                <a:effectLst/>
                <a:latin typeface="BlinkMacSystemFont"/>
              </a:rPr>
              <a:t>Kek T, </a:t>
            </a:r>
            <a:r>
              <a:rPr lang="en-US" b="0" i="1" dirty="0" err="1">
                <a:solidFill>
                  <a:srgbClr val="212121"/>
                </a:solidFill>
                <a:effectLst/>
                <a:latin typeface="BlinkMacSystemFont"/>
              </a:rPr>
              <a:t>Geršak</a:t>
            </a:r>
            <a:r>
              <a:rPr lang="en-US" b="0" i="1" dirty="0">
                <a:solidFill>
                  <a:srgbClr val="212121"/>
                </a:solidFill>
                <a:effectLst/>
                <a:latin typeface="BlinkMacSystemFont"/>
              </a:rPr>
              <a:t> K, </a:t>
            </a:r>
            <a:r>
              <a:rPr lang="en-US" b="0" i="1" dirty="0" err="1">
                <a:solidFill>
                  <a:srgbClr val="212121"/>
                </a:solidFill>
                <a:effectLst/>
                <a:latin typeface="BlinkMacSystemFont"/>
              </a:rPr>
              <a:t>Virant-Klun</a:t>
            </a:r>
            <a:r>
              <a:rPr lang="en-US" b="0" i="1" dirty="0">
                <a:solidFill>
                  <a:srgbClr val="212121"/>
                </a:solidFill>
                <a:effectLst/>
                <a:latin typeface="BlinkMacSystemFont"/>
              </a:rPr>
              <a:t> I. Exposure to endocrine disrupting chemicals (bisphenols, parabens, and triclosan) and their associations with preterm birth in humans. </a:t>
            </a:r>
            <a:r>
              <a:rPr lang="en-US" b="0" i="1" dirty="0" err="1">
                <a:solidFill>
                  <a:srgbClr val="212121"/>
                </a:solidFill>
                <a:effectLst/>
                <a:latin typeface="BlinkMacSystemFont"/>
              </a:rPr>
              <a:t>Reprod</a:t>
            </a:r>
            <a:r>
              <a:rPr lang="en-US" b="0" i="1" dirty="0">
                <a:solidFill>
                  <a:srgbClr val="212121"/>
                </a:solidFill>
                <a:effectLst/>
                <a:latin typeface="BlinkMacSystemFont"/>
              </a:rPr>
              <a:t> </a:t>
            </a:r>
            <a:r>
              <a:rPr lang="en-US" b="0" i="1" dirty="0" err="1">
                <a:solidFill>
                  <a:srgbClr val="212121"/>
                </a:solidFill>
                <a:effectLst/>
                <a:latin typeface="BlinkMacSystemFont"/>
              </a:rPr>
              <a:t>Toxicol</a:t>
            </a:r>
            <a:r>
              <a:rPr lang="en-US" b="0" i="1" dirty="0">
                <a:solidFill>
                  <a:srgbClr val="212121"/>
                </a:solidFill>
                <a:effectLst/>
                <a:latin typeface="BlinkMacSystemFont"/>
              </a:rPr>
              <a:t>. 2024 Apr;125:108580. </a:t>
            </a:r>
            <a:endParaRPr lang="en-US" dirty="0"/>
          </a:p>
        </p:txBody>
      </p:sp>
    </p:spTree>
    <p:extLst>
      <p:ext uri="{BB962C8B-B14F-4D97-AF65-F5344CB8AC3E}">
        <p14:creationId xmlns:p14="http://schemas.microsoft.com/office/powerpoint/2010/main" val="2947489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Okay, so it's important to know that those associations exist. And hopefully, by the end of this, you could ask yourself, like that's a lot of alphabet soup, a lot of chemicals, how do you figure out what contains what? But I think there's an important question about: Are there certain groups that are higher risk of being exposed to these chemicals? And importantly, are there certain groups that are at higher risk of having some of those adverse health outcomes that we could target reducing their exposures? So do those two groups of higher exposure, higher health outcome risk, do they overlap? And that's what these next set of slides are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kind of talk about.</a:t>
            </a:r>
            <a:endParaRPr lang="en-US" dirty="0"/>
          </a:p>
        </p:txBody>
      </p:sp>
    </p:spTree>
    <p:extLst>
      <p:ext uri="{BB962C8B-B14F-4D97-AF65-F5344CB8AC3E}">
        <p14:creationId xmlns:p14="http://schemas.microsoft.com/office/powerpoint/2010/main" val="224074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let's answer the first question. Do we know that there's certain groups that may have a higher risk of the adverse reproductive health outcomes that we might be interested in? And so these are older data that come from a pediatric network that really was looking at documenting age at menarche and who had completed menarche based on white versus African American girls. And across the x-axis, here at the bottom, you see age ranging from eight to 12 years of age. And on the y-axis, you see the percentage of girls who had reached menarche by that particular age, ranging from 0% to 70%. And so if you look for example out here at age 12, you see the orange bar representing the white girl population for this particular study. By age 12, 35% approximately had reached age at menarche, compared to 62% of the blue bar, which represents African American girls. So much higher percentage having reached menarche. And when I started doing research in this area now about 20 years ago, I actually wanted to look at the historical context of this because many studies kind of stopped here and didn't go on to really try to understand the why behind this, as if there is some sort of biological difference based on race/ethnicity. Of course, we all know that that is not the case, that there's social... Race is a social construct, and in fact, historically, if you look back prior to the 1950s, this was actually the reverse. So African American girls actually reached puberty or menarche at a much later age than white girls. So it was around mid-century that this kind of leveled off and then it actually flipped. And there's a variety of proposed reasons why that happened. But one thing that I would like to highlight in this talk is that maybe it's also the products, the chemicals that we are exposed to, to the products that we use.</a:t>
            </a:r>
            <a:endParaRPr lang="en-US" dirty="0"/>
          </a:p>
          <a:p>
            <a:endParaRPr lang="en-US" dirty="0"/>
          </a:p>
          <a:p>
            <a:pPr marL="158750" indent="0">
              <a:buNone/>
            </a:pPr>
            <a:r>
              <a:rPr lang="en-US" b="0" i="1" dirty="0">
                <a:solidFill>
                  <a:srgbClr val="212121"/>
                </a:solidFill>
                <a:effectLst/>
                <a:latin typeface="BlinkMacSystemFont"/>
              </a:rPr>
              <a:t>Herman-Giddens ME, </a:t>
            </a:r>
            <a:r>
              <a:rPr lang="en-US" b="0" i="1" dirty="0" err="1">
                <a:solidFill>
                  <a:srgbClr val="212121"/>
                </a:solidFill>
                <a:effectLst/>
                <a:latin typeface="BlinkMacSystemFont"/>
              </a:rPr>
              <a:t>Slora</a:t>
            </a:r>
            <a:r>
              <a:rPr lang="en-US" b="0" i="1" dirty="0">
                <a:solidFill>
                  <a:srgbClr val="212121"/>
                </a:solidFill>
                <a:effectLst/>
                <a:latin typeface="BlinkMacSystemFont"/>
              </a:rPr>
              <a:t> EJ, Wasserman RC, </a:t>
            </a:r>
            <a:r>
              <a:rPr lang="en-US" b="0" i="1" dirty="0" err="1">
                <a:solidFill>
                  <a:srgbClr val="212121"/>
                </a:solidFill>
                <a:effectLst/>
                <a:latin typeface="BlinkMacSystemFont"/>
              </a:rPr>
              <a:t>Bourdony</a:t>
            </a:r>
            <a:r>
              <a:rPr lang="en-US" b="0" i="1" dirty="0">
                <a:solidFill>
                  <a:srgbClr val="212121"/>
                </a:solidFill>
                <a:effectLst/>
                <a:latin typeface="BlinkMacSystemFont"/>
              </a:rPr>
              <a:t> CJ, </a:t>
            </a:r>
            <a:r>
              <a:rPr lang="en-US" b="0" i="1" dirty="0" err="1">
                <a:solidFill>
                  <a:srgbClr val="212121"/>
                </a:solidFill>
                <a:effectLst/>
                <a:latin typeface="BlinkMacSystemFont"/>
              </a:rPr>
              <a:t>Bhapkar</a:t>
            </a:r>
            <a:r>
              <a:rPr lang="en-US" b="0" i="1" dirty="0">
                <a:solidFill>
                  <a:srgbClr val="212121"/>
                </a:solidFill>
                <a:effectLst/>
                <a:latin typeface="BlinkMacSystemFont"/>
              </a:rPr>
              <a:t> MV, Koch GG, </a:t>
            </a:r>
            <a:r>
              <a:rPr lang="en-US" b="0" i="1" dirty="0" err="1">
                <a:solidFill>
                  <a:srgbClr val="212121"/>
                </a:solidFill>
                <a:effectLst/>
                <a:latin typeface="BlinkMacSystemFont"/>
              </a:rPr>
              <a:t>Hasemeier</a:t>
            </a:r>
            <a:r>
              <a:rPr lang="en-US" b="0" i="1" dirty="0">
                <a:solidFill>
                  <a:srgbClr val="212121"/>
                </a:solidFill>
                <a:effectLst/>
                <a:latin typeface="BlinkMacSystemFont"/>
              </a:rPr>
              <a:t> CM. Secondary sexual characteristics and menses in young girls seen in office practice: a study from the Pediatric Research in Office Settings network. Pediatrics. 1997 Apr;99(4):505-12.</a:t>
            </a:r>
            <a:endParaRPr lang="en-US" dirty="0"/>
          </a:p>
        </p:txBody>
      </p:sp>
    </p:spTree>
    <p:extLst>
      <p:ext uri="{BB962C8B-B14F-4D97-AF65-F5344CB8AC3E}">
        <p14:creationId xmlns:p14="http://schemas.microsoft.com/office/powerpoint/2010/main" val="165008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But moving forward, moving beyond puberty into the next window that we talked about with respect to reproductive life course into kind of this adolescent, young adulthood, and kind of the non-pregnancy time point. Here, I'm presenting data that is highlighting the prevalence of fibroids by race/ethnicity between 2005 and 2014. And we're looking at the Hispanic, Asian/Pacific Islander, non-Hispanic white, Native American, and Black populations, as well as those of unknown race and ethnicity. And you find a higher uterine incidence per rate per 10,000 person years for the non-Hispanic Black individuals across all years. And that's represented here in the kind of forest green line here that I'm kind of showing you all.</a:t>
            </a:r>
            <a:endParaRPr lang="en-US" dirty="0"/>
          </a:p>
          <a:p>
            <a:endParaRPr lang="en-US" dirty="0"/>
          </a:p>
          <a:p>
            <a:pPr marL="158750" indent="0">
              <a:buNone/>
            </a:pPr>
            <a:r>
              <a:rPr lang="en-US" b="0" i="1" dirty="0">
                <a:solidFill>
                  <a:srgbClr val="212121"/>
                </a:solidFill>
                <a:effectLst/>
                <a:latin typeface="BlinkMacSystemFont"/>
              </a:rPr>
              <a:t>Yu O, Scholes D, Schulze-Rath R, Grafton J, Hansen K, Reed SD. A US population-based study of uterine fibroid diagnosis incidence, trends, and prevalence: 2005 through 2014. Am J </a:t>
            </a:r>
            <a:r>
              <a:rPr lang="en-US" b="0" i="1" dirty="0" err="1">
                <a:solidFill>
                  <a:srgbClr val="212121"/>
                </a:solidFill>
                <a:effectLst/>
                <a:latin typeface="BlinkMacSystemFont"/>
              </a:rPr>
              <a:t>Obstet</a:t>
            </a:r>
            <a:r>
              <a:rPr lang="en-US" b="0" i="1" dirty="0">
                <a:solidFill>
                  <a:srgbClr val="212121"/>
                </a:solidFill>
                <a:effectLst/>
                <a:latin typeface="BlinkMacSystemFont"/>
              </a:rPr>
              <a:t> Gynecol. 2018 Dec;219(6):591.e1-591.e8.</a:t>
            </a:r>
            <a:endParaRPr lang="en-US" dirty="0"/>
          </a:p>
        </p:txBody>
      </p:sp>
    </p:spTree>
    <p:extLst>
      <p:ext uri="{BB962C8B-B14F-4D97-AF65-F5344CB8AC3E}">
        <p14:creationId xmlns:p14="http://schemas.microsoft.com/office/powerpoint/2010/main" val="2117799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kind of along those same lines, if you look at fertility-related issues, while fibroids can contribute to some fertility-related issues, it's worth noting that there are many other conditions, such as polycystic ovarian syndrome, that can impact the ability for an individual to become pregnant and have a live birth. In fact, about 10 to 15% of reproductive age individuals experience infertility in the US. And studies have shown that Black individuals may have up to a twofold increased risk of infertility. However, other data suggests that this disparity might not exist. So it may depend on the population that's understudy. That said, disparities do exist for who is able to successfully navigate identifying and obtaining fertility treatment. And Black and Hispanic individuals have delays of approximately 20 months longer, compared to non-Hispanic white individuals in seeking out fertility treatment. And once pregnant, both Black and Asian individuals are more likely to miscarry, with a risk of up to 80 to 90% for miscarriage following fertility treatment. And there's been some really stellar studies, including the EARTH Study that has focused on looking at </a:t>
            </a:r>
            <a:r>
              <a:rPr lang="en-US" sz="1800" b="0" i="0" u="none" strike="noStrike" dirty="0" err="1">
                <a:solidFill>
                  <a:srgbClr val="000000"/>
                </a:solidFill>
                <a:effectLst/>
                <a:latin typeface="Arial" panose="020B0604020202020204" pitchFamily="34" charset="0"/>
              </a:rPr>
              <a:t>subfertile</a:t>
            </a:r>
            <a:r>
              <a:rPr lang="en-US" sz="1800" b="0" i="0" u="none" strike="noStrike" dirty="0">
                <a:solidFill>
                  <a:srgbClr val="000000"/>
                </a:solidFill>
                <a:effectLst/>
                <a:latin typeface="Arial" panose="020B0604020202020204" pitchFamily="34" charset="0"/>
              </a:rPr>
              <a:t> populations and finding that these chemicals that I am talking about today are linked to fertility-related outcomes, including pregnancy loss, for example. So this is important when you're considering how might you counsel someone who's really interested in pregnancy and who may be dealing with fertility-related issues.</a:t>
            </a:r>
            <a:endParaRPr lang="en-US" i="1" dirty="0"/>
          </a:p>
          <a:p>
            <a:pPr marL="158750" indent="0">
              <a:buNone/>
            </a:pPr>
            <a:endParaRPr lang="en-US" i="1" dirty="0"/>
          </a:p>
          <a:p>
            <a:pPr marL="158750" indent="0">
              <a:buNone/>
            </a:pPr>
            <a:r>
              <a:rPr lang="en-US" i="1" dirty="0" err="1"/>
              <a:t>Harb</a:t>
            </a:r>
            <a:r>
              <a:rPr lang="en-US" i="1" dirty="0"/>
              <a:t> HM, Al-</a:t>
            </a:r>
            <a:r>
              <a:rPr lang="en-US" i="1" dirty="0" err="1"/>
              <a:t>Rshoud</a:t>
            </a:r>
            <a:r>
              <a:rPr lang="en-US" i="1" dirty="0"/>
              <a:t> F, Dhillon R, </a:t>
            </a:r>
            <a:r>
              <a:rPr lang="en-US" i="1" dirty="0" err="1"/>
              <a:t>Harb</a:t>
            </a:r>
            <a:r>
              <a:rPr lang="en-US" i="1" dirty="0"/>
              <a:t> M, Coomarasamy A. Ethnicity and miscarriage: a large prospective observational study and meta-analysis. Fertility and Sterility. 2014 Sep 1;102(3):e81.; Weiss MS, Marsh EE. Navigating Unequal Paths: Racial Disparities in the Infertility Journey. Obstetrics &amp; Gynecology. 2022 May 5:10-97.</a:t>
            </a:r>
            <a:endParaRPr lang="en-US" dirty="0"/>
          </a:p>
        </p:txBody>
      </p:sp>
    </p:spTree>
    <p:extLst>
      <p:ext uri="{BB962C8B-B14F-4D97-AF65-F5344CB8AC3E}">
        <p14:creationId xmlns:p14="http://schemas.microsoft.com/office/powerpoint/2010/main" val="72405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Continuing education credits are available for those who are interested, and this webinar has been approved for a total of one contact hour.</a:t>
            </a:r>
            <a:endParaRPr lang="en-US" dirty="0">
              <a:latin typeface="+mn-lt"/>
            </a:endParaRPr>
          </a:p>
        </p:txBody>
      </p:sp>
    </p:spTree>
    <p:extLst>
      <p:ext uri="{BB962C8B-B14F-4D97-AF65-F5344CB8AC3E}">
        <p14:creationId xmlns:p14="http://schemas.microsoft.com/office/powerpoint/2010/main" val="2421890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with respect to in the context of pregnancy, kind of moving forward into this additional window, here, we're looking at data from the March of Dimes, and we're looking at the percent of live births for preterm by race/ethnicity in the United States for 2020 through 2022. On average, what you're seeing here is we're looking at Hispanic, non-Hispanic white, Black, American Indian/Alaskan Native, Asian/Pacific Islander, and the total, and you find that Black individuals and Indigenous individuals have up to 50% higher rates of preterm birth. In fact, among the many different pregnancy complications, the most common being preterm birth, small for gestational age, hypertensive disorders of pregnancy and gestational diabetes, many of these you see a much higher burden of these complications within non-white groups. And so, again, we see these linkages, what might we be able to do and counsel people about?</a:t>
            </a:r>
          </a:p>
          <a:p>
            <a:pPr marL="158750" indent="0">
              <a:buNone/>
            </a:pPr>
            <a:endParaRPr lang="en-US" dirty="0"/>
          </a:p>
          <a:p>
            <a:pPr marL="158750" indent="0">
              <a:buNone/>
            </a:pPr>
            <a:r>
              <a:rPr lang="en-US" i="1" dirty="0"/>
              <a:t>March of Dimes. Prematurity Profile. https://www.marchofdimes.org/peristats/reports/united-states/prematurity-profile. 2024. </a:t>
            </a:r>
            <a:endParaRPr lang="en-US" dirty="0"/>
          </a:p>
        </p:txBody>
      </p:sp>
    </p:spTree>
    <p:extLst>
      <p:ext uri="{BB962C8B-B14F-4D97-AF65-F5344CB8AC3E}">
        <p14:creationId xmlns:p14="http://schemas.microsoft.com/office/powerpoint/2010/main" val="870254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buNone/>
            </a:pPr>
            <a:r>
              <a:rPr lang="en-US" sz="1800" b="0" i="0" u="none" strike="noStrike" dirty="0">
                <a:solidFill>
                  <a:srgbClr val="000000"/>
                </a:solidFill>
                <a:effectLst/>
                <a:latin typeface="Arial" panose="020B0604020202020204" pitchFamily="34" charset="0"/>
              </a:rPr>
              <a:t>Okay, so I've given you context about these disparities, which may be many of you already knew, but I wanted to set the stage for that so that I could also describe inequities that we see with respect to exposure to endocrine-disrupting chemicals also by race/ethnicity. And again, I'm highlighting that today </a:t>
            </a:r>
            <a:r>
              <a:rPr lang="en-US" sz="1800" b="0" i="0" u="none" strike="noStrike" dirty="0" err="1">
                <a:solidFill>
                  <a:srgbClr val="000000"/>
                </a:solidFill>
                <a:effectLst/>
                <a:latin typeface="Arial" panose="020B0604020202020204" pitchFamily="34" charset="0"/>
              </a:rPr>
              <a:t>'cause</a:t>
            </a:r>
            <a:r>
              <a:rPr lang="en-US" sz="1800" b="0" i="0" u="none" strike="noStrike" dirty="0">
                <a:solidFill>
                  <a:srgbClr val="000000"/>
                </a:solidFill>
                <a:effectLst/>
                <a:latin typeface="Arial" panose="020B0604020202020204" pitchFamily="34" charset="0"/>
              </a:rPr>
              <a:t> I only have an hour with you all. So there are other disparities that we could have looked at, but here, these are data from the National Health and Nutrition Examination survey. And again, knowing that there's this link that I highlighted in the tables earlier, I wanted to show you what an example might be for these plasticizer-like chemicals or phthalates. And the data here is from 2001 through 2008. It's just for kind of point of kind of principle concept. We actually do see these... very much these same disparities ongoing, if not increasing, in more recent years. Examples, again, of where phthalates might be found are these personal care products, as well as diet and food packaging. They're also used in medical tubing, medication, and other plastics. And I'm showing you a variety of different types of chemicals here. Our six urinary phthalate metabolite concentration. So we measure these chemicals, this particular class in urine, that is our gold standard. And these six stands for </a:t>
            </a:r>
            <a:r>
              <a:rPr lang="en-US" sz="1800" b="0" i="0" u="none" strike="noStrike" dirty="0" err="1">
                <a:solidFill>
                  <a:srgbClr val="000000"/>
                </a:solidFill>
                <a:effectLst/>
                <a:latin typeface="Arial" panose="020B0604020202020204" pitchFamily="34" charset="0"/>
              </a:rPr>
              <a:t>monoethyl</a:t>
            </a:r>
            <a:r>
              <a:rPr lang="en-US" sz="1800" b="0" i="0" u="none" strike="noStrike" dirty="0">
                <a:solidFill>
                  <a:srgbClr val="000000"/>
                </a:solidFill>
                <a:effectLst/>
                <a:latin typeface="Arial" panose="020B0604020202020204" pitchFamily="34" charset="0"/>
              </a:rPr>
              <a:t> phthalate, or MEP; </a:t>
            </a:r>
            <a:r>
              <a:rPr lang="en-US" sz="1800" b="0" i="0" u="none" strike="noStrike" dirty="0" err="1">
                <a:solidFill>
                  <a:srgbClr val="000000"/>
                </a:solidFill>
                <a:effectLst/>
                <a:latin typeface="Arial" panose="020B0604020202020204" pitchFamily="34" charset="0"/>
              </a:rPr>
              <a:t>monobenzyl</a:t>
            </a:r>
            <a:r>
              <a:rPr lang="en-US" sz="1800" b="0" i="0" u="none" strike="noStrike" dirty="0">
                <a:solidFill>
                  <a:srgbClr val="000000"/>
                </a:solidFill>
                <a:effectLst/>
                <a:latin typeface="Arial" panose="020B0604020202020204" pitchFamily="34" charset="0"/>
              </a:rPr>
              <a:t> phthalate, or MBZP; </a:t>
            </a:r>
            <a:r>
              <a:rPr lang="en-US" sz="1800" b="0" i="0" u="none" strike="noStrike" dirty="0" err="1">
                <a:solidFill>
                  <a:srgbClr val="000000"/>
                </a:solidFill>
                <a:effectLst/>
                <a:latin typeface="Arial" panose="020B0604020202020204" pitchFamily="34" charset="0"/>
              </a:rPr>
              <a:t>monobutyl</a:t>
            </a:r>
            <a:r>
              <a:rPr lang="en-US" sz="1800" b="0" i="0" u="none" strike="noStrike" dirty="0">
                <a:solidFill>
                  <a:srgbClr val="000000"/>
                </a:solidFill>
                <a:effectLst/>
                <a:latin typeface="Arial" panose="020B0604020202020204" pitchFamily="34" charset="0"/>
              </a:rPr>
              <a:t> phthalate, or MBP; </a:t>
            </a:r>
            <a:r>
              <a:rPr lang="en-US" sz="1800" b="0" i="0" u="none" strike="noStrike" dirty="0" err="1">
                <a:solidFill>
                  <a:srgbClr val="000000"/>
                </a:solidFill>
                <a:effectLst/>
                <a:latin typeface="Arial" panose="020B0604020202020204" pitchFamily="34" charset="0"/>
              </a:rPr>
              <a:t>monoisobutyl</a:t>
            </a:r>
            <a:r>
              <a:rPr lang="en-US" sz="1800" b="0" i="0" u="none" strike="noStrike" dirty="0">
                <a:solidFill>
                  <a:srgbClr val="000000"/>
                </a:solidFill>
                <a:effectLst/>
                <a:latin typeface="Arial" panose="020B0604020202020204" pitchFamily="34" charset="0"/>
              </a:rPr>
              <a:t> phthalate, or MIBP; mono-</a:t>
            </a:r>
            <a:r>
              <a:rPr lang="en-US" sz="1800" b="0" i="0" u="none" strike="noStrike" dirty="0" err="1">
                <a:solidFill>
                  <a:srgbClr val="000000"/>
                </a:solidFill>
                <a:effectLst/>
                <a:latin typeface="Arial" panose="020B0604020202020204" pitchFamily="34" charset="0"/>
              </a:rPr>
              <a:t>carboxypropyl</a:t>
            </a:r>
            <a:r>
              <a:rPr lang="en-US" sz="1800" b="0" i="0" u="none" strike="noStrike" dirty="0">
                <a:solidFill>
                  <a:srgbClr val="000000"/>
                </a:solidFill>
                <a:effectLst/>
                <a:latin typeface="Arial" panose="020B0604020202020204" pitchFamily="34" charset="0"/>
              </a:rPr>
              <a:t> phthalate or MCPP; and di-2-ethylhexyl phthalate metabolites, or the sum of the DEHP metabolites. I'm showing you this by men versus women based on how NHANES classifies this with respect to gender. And I'm also showing this by race/ethnicity for non-Hispanic white, African American, and Mexican American, again, based on the classifications from NHANES, which is a surveillance of the health of the US population. So they monitor our health status and they measure these chemicals in our urine. And this is from the Centers for Disease Control and Prevention. And what you'll note on your far left-hand side is red and blue bars representing men and women, with women having higher concentrations of these personal care product-associated phthalate. So this MEP, MZBP, and MNP, which are used either to hold fragrance in, they're used as solvents in various personal care products and things like nail polish, for example. And so thinking about how we socialize people and what we do with respect to gender. But there's also much higher concentrations of these same chemicals in the non-white population, particularly African American and Mexican American individuals. Again, for this fragrance-associated MEP, which I can only show you 1/10 of because we are very much exposed to this in the US and then also for some of these other personal care product-associated chemicals.</a:t>
            </a:r>
          </a:p>
          <a:p>
            <a:pPr marL="158750" indent="0" rtl="0">
              <a:buNone/>
            </a:pPr>
            <a:endParaRPr lang="en-US" dirty="0">
              <a:effectLst/>
              <a:latin typeface="+mn-lt"/>
            </a:endParaRPr>
          </a:p>
          <a:p>
            <a:pPr marL="158750" indent="0" rtl="0">
              <a:buNone/>
            </a:pPr>
            <a:r>
              <a:rPr lang="en-US" dirty="0">
                <a:effectLst/>
                <a:latin typeface="+mn-lt"/>
              </a:rPr>
              <a:t>Updated citation: </a:t>
            </a:r>
            <a:r>
              <a:rPr lang="en-US" dirty="0"/>
              <a:t>Huang T, Saxena AR, </a:t>
            </a:r>
            <a:r>
              <a:rPr lang="en-US" dirty="0" err="1"/>
              <a:t>Isganaitis</a:t>
            </a:r>
            <a:r>
              <a:rPr lang="en-US" dirty="0"/>
              <a:t> E, James-Todd T. Gender and racial/ethnic differences in the associations of urinary phthalate metabolites with markers of diabetes risk: National Health and Nutrition Examination Survey 2001–2008. Environmental Health. 2014 Dec;13:1-0.</a:t>
            </a:r>
          </a:p>
        </p:txBody>
      </p:sp>
    </p:spTree>
    <p:extLst>
      <p:ext uri="{BB962C8B-B14F-4D97-AF65-F5344CB8AC3E}">
        <p14:creationId xmlns:p14="http://schemas.microsoft.com/office/powerpoint/2010/main" val="2750627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buNone/>
            </a:pPr>
            <a:r>
              <a:rPr lang="en-US" sz="1800" b="0" i="0" u="none" strike="noStrike" dirty="0">
                <a:solidFill>
                  <a:srgbClr val="000000"/>
                </a:solidFill>
                <a:effectLst/>
                <a:latin typeface="Arial" panose="020B0604020202020204" pitchFamily="34" charset="0"/>
              </a:rPr>
              <a:t>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note also that I was showing you a non-pregnant population. This is looking in pregnancy and looking across pregnancy. So here, I'm presenting data from the life course pregnancy cohort, evaluating racial and ethnic disparities in the urinary phthalate metabolite concentrations across pregnancy. And for this we collected and measured urine samples at four time points during pregnancy, at eight to 10 weeks gestation, 16 to 18 weeks gestation, 22 to 26 weeks gestation, and 33 to 35 weeks gestation. The y-axis represents the concentrations of the chemicals in the format of a least square geometric mean because these are highly-skewed chemicals. So we have to calculate this in looking at the geometric mean, and we're doing this looking at micrograms per liter. And the solid line represents the concentrations of the chemicals in the Hispanic individuals, the dash line for non-Hispanic Black individuals concentrations and the dotted line representing the non-Hispanic white concentrations. And what I'm showing you here are two of these personal care product-associated chemicals. So again, </a:t>
            </a:r>
            <a:r>
              <a:rPr lang="en-US" sz="1800" b="0" i="0" u="none" strike="noStrike" dirty="0" err="1">
                <a:solidFill>
                  <a:srgbClr val="000000"/>
                </a:solidFill>
                <a:effectLst/>
                <a:latin typeface="Arial" panose="020B0604020202020204" pitchFamily="34" charset="0"/>
              </a:rPr>
              <a:t>monobutyl</a:t>
            </a:r>
            <a:r>
              <a:rPr lang="en-US" sz="1800" b="0" i="0" u="none" strike="noStrike" dirty="0">
                <a:solidFill>
                  <a:srgbClr val="000000"/>
                </a:solidFill>
                <a:effectLst/>
                <a:latin typeface="Arial" panose="020B0604020202020204" pitchFamily="34" charset="0"/>
              </a:rPr>
              <a:t> phthalate, which is used in things like nail polish, and </a:t>
            </a:r>
            <a:r>
              <a:rPr lang="en-US" sz="1800" b="0" i="0" u="none" strike="noStrike" dirty="0" err="1">
                <a:solidFill>
                  <a:srgbClr val="000000"/>
                </a:solidFill>
                <a:effectLst/>
                <a:latin typeface="Arial" panose="020B0604020202020204" pitchFamily="34" charset="0"/>
              </a:rPr>
              <a:t>monoethyl</a:t>
            </a:r>
            <a:r>
              <a:rPr lang="en-US" sz="1800" b="0" i="0" u="none" strike="noStrike" dirty="0">
                <a:solidFill>
                  <a:srgbClr val="000000"/>
                </a:solidFill>
                <a:effectLst/>
                <a:latin typeface="Arial" panose="020B0604020202020204" pitchFamily="34" charset="0"/>
              </a:rPr>
              <a:t> phthalate used in things that hold fragrance. And so for these two panels, and you can kind of see across the board, across the all time points in pregnancy that the Hispanic population maintains significantly higher concentrations of that nail polish-associated chemical in panel A. And then for panel B, you see both the Hispanic and the non-Hispanic Black populations having significantly higher concentrations compared to the non-Hispanic white population across all time points in pregnancy with this dip that occurs in mid-pregnancy. And when we've looked into that a bit, what we see is changes in product use. So kind of a decrease in product use within that subset of the population.</a:t>
            </a:r>
          </a:p>
          <a:p>
            <a:pPr marL="158750" indent="0" rtl="0">
              <a:buNone/>
            </a:pPr>
            <a:endParaRPr lang="en-US" dirty="0">
              <a:effectLst/>
            </a:endParaRPr>
          </a:p>
          <a:p>
            <a:pPr marL="158750" indent="0" rtl="0">
              <a:buNone/>
            </a:pPr>
            <a:r>
              <a:rPr lang="en-US" dirty="0">
                <a:effectLst/>
              </a:rPr>
              <a:t>Updated citation: </a:t>
            </a:r>
            <a:r>
              <a:rPr lang="en-US" dirty="0"/>
              <a:t>James-Todd TM, Meeker JD, Huang T, Hauser R, Seely EW, Ferguson KK, Rich-Edwards JW, McElrath TF. Racial and ethnic variations in phthalate metabolite concentration changes across full-term pregnancies. Journal of exposure science &amp; environmental epidemiology. 2017 Mar;27(2):160-6.</a:t>
            </a:r>
          </a:p>
        </p:txBody>
      </p:sp>
    </p:spTree>
    <p:extLst>
      <p:ext uri="{BB962C8B-B14F-4D97-AF65-F5344CB8AC3E}">
        <p14:creationId xmlns:p14="http://schemas.microsoft.com/office/powerpoint/2010/main" val="3826039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Okay, so again, if the goal that I'm hoping that I leave you all with is that you all are able to not just know what endocrine-disrupting chemicals are, who might have the highest concentrations of these, and what are the linked health outcomes, but to really actually be able to do something about it in the context of working with the patients. I really think it's time to ask why. And 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walk you through a way that we think about this and how you may be able to integrate trying to help people like Janine at the beginning of this, figure out what's best for them as they kind of try to find safer or reduce their chemical exposures and find safer products.</a:t>
            </a:r>
            <a:endParaRPr lang="en-US" dirty="0"/>
          </a:p>
        </p:txBody>
      </p:sp>
    </p:spTree>
    <p:extLst>
      <p:ext uri="{BB962C8B-B14F-4D97-AF65-F5344CB8AC3E}">
        <p14:creationId xmlns:p14="http://schemas.microsoft.com/office/powerpoint/2010/main" val="30807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if you think about this in the context of... We are all exposed, but there's some people that are more exposed to these chemicals than others, then we really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take an approach that it like embodies thinking about environmental health equity and using a framework that allows us to really identify solutions. And you all as clinicians, really being able to see yourselves as champions of identifying solutions. And so I hope that in thinking about this, we can start at... I've given you a lot of hopeful, and hopefully observations, some fortunate observations, that include identifying existing environmental health inequities. So we see, for example, that the identification of an existing, or maybe even to some of you new, issues around: Who is more exposed? What are these chemicals linked to with respect to health outcomes? And so we observe that, but then we have to kind of, again, if the goals achieving health equity, then we have to move up to kind of asking questions. And I'm a scientist, I'm a researcher, I ask a lot of these questions, traditional discovery-related questions that really get at: What are these chemicals? Who's at greatest risk? Where might we find these chemicals? It turns out that in the US, we use a lot of that fragrance-associated chemical, that MEP, but in countries in Asia, they use a lot more of those butyl phthalates that I mentioned in the kind of the nail polish and so on, as opposed to MEP. So where matters. But also thinking about when. So is it childhood that matters for the reproductive health outcomes you all counsel about? Is it adolescence? Is it only during pregnancy? What are some of the time periods we need to be thinking about to understand what the environmental exposure is and how it works to affect disease risk? And once we have that, which I think that we have a pretty robust amount of information now to understand these traditional discovery questions, we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start moving towards solution-oriented questions. And so that's why I'm really asking the why, like: How can we identify the drivers of environmental health inequities for intervention development? And a part of the intervention could even be how we counsel patients, so that we can help in being able to kind of increase agency or helping to change the laws and policies around things to making sure that, for example, laws that prior to December of 2022 had not changed since 1938 around what was allowed to be put into our personal care products. How can we be a little bit more active at the federal? That's at the federal level. Certainly, there are states like the state of California that have really tried to lead the charge around better regulations around what is put in our products, but how do we do that more effectively? And so developing multi-level interventions and designing and testing those, so that we can really think about achieving health equity.</a:t>
            </a:r>
          </a:p>
          <a:p>
            <a:pPr marL="158750" indent="0">
              <a:buNone/>
            </a:pPr>
            <a:endParaRPr lang="en-US" sz="1800" b="0" i="0" u="none" strike="noStrike" dirty="0">
              <a:solidFill>
                <a:srgbClr val="000000"/>
              </a:solidFill>
              <a:effectLst/>
              <a:latin typeface="Arial" panose="020B0604020202020204" pitchFamily="34" charset="0"/>
            </a:endParaRPr>
          </a:p>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Fonda Ripley:</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Dr. James-Todd, I just wanted to chime in just to remind folks as we move into talking about solutions, to remind folks to chat in questions that you may have that are coming up for you. And then also note, we'll aim to transition to questions and discussion in about five minutes or so.</a:t>
            </a:r>
            <a:endParaRPr lang="en-US" b="0" dirty="0">
              <a:effectLst/>
            </a:endParaRPr>
          </a:p>
        </p:txBody>
      </p:sp>
    </p:spTree>
    <p:extLst>
      <p:ext uri="{BB962C8B-B14F-4D97-AF65-F5344CB8AC3E}">
        <p14:creationId xmlns:p14="http://schemas.microsoft.com/office/powerpoint/2010/main" val="611711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Dr. </a:t>
            </a:r>
            <a:r>
              <a:rPr lang="en-US" sz="1800" b="1" i="0" u="none" strike="noStrike" dirty="0" err="1">
                <a:solidFill>
                  <a:srgbClr val="000000"/>
                </a:solidFill>
                <a:effectLst/>
                <a:latin typeface="Arial" panose="020B0604020202020204" pitchFamily="34" charset="0"/>
              </a:rPr>
              <a:t>Tamarra</a:t>
            </a:r>
            <a:r>
              <a:rPr lang="en-US" sz="1800" b="1" i="0" u="none" strike="noStrike" dirty="0">
                <a:solidFill>
                  <a:srgbClr val="000000"/>
                </a:solidFill>
                <a:effectLst/>
                <a:latin typeface="Arial" panose="020B0604020202020204" pitchFamily="34" charset="0"/>
              </a:rPr>
              <a:t> James-Todd:</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So I want you to think about this conceptual model as we're considering this. And so we have here the individual level, which I've talked about, like: How do you counsel your patients? And so thinking about the environmental exposures like EDCs, the health outcomes like preterm birth, and what people are doing and using, the behavioral factors with respect to that. But also thinking about these neighborhood-level factors and community-level factors. The overburden of having maybe more harmful things, like more fast food restaurants or less access to safer products within your neighborhood, or community, and local stores. So there's limited health-promoting resources in those settings. To the structural factors. So again, those laws and policies that not only assign group membership, such as race, ethnicity, or socioeconomic status, like SES and ability level, but also really hold the belief system about what governs beauty, social acceptance, and other things, as we're thinking about this. </a:t>
            </a:r>
            <a:endParaRPr lang="en-US" b="0" dirty="0">
              <a:effectLst/>
            </a:endParaRPr>
          </a:p>
          <a:p>
            <a:pPr marL="158750" indent="0">
              <a:buNone/>
            </a:pPr>
            <a:endParaRPr lang="en-US" dirty="0"/>
          </a:p>
          <a:p>
            <a:pPr marL="158750" lvl="0" indent="0">
              <a:buNone/>
            </a:pPr>
            <a:r>
              <a:rPr lang="en-US" b="0" i="1" dirty="0">
                <a:solidFill>
                  <a:srgbClr val="212121"/>
                </a:solidFill>
                <a:effectLst/>
                <a:latin typeface="BlinkMacSystemFont"/>
              </a:rPr>
              <a:t>Chan M, Parikh S, </a:t>
            </a:r>
            <a:r>
              <a:rPr lang="en-US" b="0" i="1" dirty="0" err="1">
                <a:solidFill>
                  <a:srgbClr val="212121"/>
                </a:solidFill>
                <a:effectLst/>
                <a:latin typeface="BlinkMacSystemFont"/>
              </a:rPr>
              <a:t>Shyr</a:t>
            </a:r>
            <a:r>
              <a:rPr lang="en-US" b="0" i="1" dirty="0">
                <a:solidFill>
                  <a:srgbClr val="212121"/>
                </a:solidFill>
                <a:effectLst/>
                <a:latin typeface="BlinkMacSystemFont"/>
              </a:rPr>
              <a:t> D, </a:t>
            </a:r>
            <a:r>
              <a:rPr lang="en-US" b="0" i="1" dirty="0" err="1">
                <a:solidFill>
                  <a:srgbClr val="212121"/>
                </a:solidFill>
                <a:effectLst/>
                <a:latin typeface="BlinkMacSystemFont"/>
              </a:rPr>
              <a:t>Shamasunder</a:t>
            </a:r>
            <a:r>
              <a:rPr lang="en-US" b="0" i="1" dirty="0">
                <a:solidFill>
                  <a:srgbClr val="212121"/>
                </a:solidFill>
                <a:effectLst/>
                <a:latin typeface="BlinkMacSystemFont"/>
              </a:rPr>
              <a:t> B, </a:t>
            </a:r>
            <a:r>
              <a:rPr lang="en-US" b="0" i="1" dirty="0" err="1">
                <a:solidFill>
                  <a:srgbClr val="212121"/>
                </a:solidFill>
                <a:effectLst/>
                <a:latin typeface="BlinkMacSystemFont"/>
              </a:rPr>
              <a:t>Adamkiewicz</a:t>
            </a:r>
            <a:r>
              <a:rPr lang="en-US" b="0" i="1" dirty="0">
                <a:solidFill>
                  <a:srgbClr val="212121"/>
                </a:solidFill>
                <a:effectLst/>
                <a:latin typeface="BlinkMacSystemFont"/>
              </a:rPr>
              <a:t> G, James-Todd T. Evaluating Neighborhood-Level Differences in Hair Product Safety by Environmental Working Group Ratings among Retailers in Boston, Massachusetts. Environ Health </a:t>
            </a:r>
            <a:r>
              <a:rPr lang="en-US" b="0" i="1" dirty="0" err="1">
                <a:solidFill>
                  <a:srgbClr val="212121"/>
                </a:solidFill>
                <a:effectLst/>
                <a:latin typeface="BlinkMacSystemFont"/>
              </a:rPr>
              <a:t>Perspect</a:t>
            </a:r>
            <a:r>
              <a:rPr lang="en-US" b="0" i="1" dirty="0">
                <a:solidFill>
                  <a:srgbClr val="212121"/>
                </a:solidFill>
                <a:effectLst/>
                <a:latin typeface="BlinkMacSystemFont"/>
              </a:rPr>
              <a:t>. 2023 Sep;131(9):97002.</a:t>
            </a:r>
            <a:endParaRPr lang="en-US" dirty="0"/>
          </a:p>
        </p:txBody>
      </p:sp>
    </p:spTree>
    <p:extLst>
      <p:ext uri="{BB962C8B-B14F-4D97-AF65-F5344CB8AC3E}">
        <p14:creationId xmlns:p14="http://schemas.microsoft.com/office/powerpoint/2010/main" val="1143389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Also thinking about the context of like who uses products, I'm just showing you here the proportion of users for four different types of products. So this is racial/ethnic inequities in endocrine-disrupting-chemical-associated personal care products. And the blue represents the non-Hispanic white group; red, non-Hispanic Black; green, non-Hispanic Asian; and purple, Hispanic individuals. And kind of across the board, you see differences, and I just, I will bring your attention, for example, to perfume use, that much higher usage in the Hispanic and Black population. That's the same for nail polish use and hair gel use. Whereas colored cosmetics are more commonly used among the non-Hispanic white population.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1" dirty="0">
                <a:solidFill>
                  <a:srgbClr val="212121"/>
                </a:solidFill>
                <a:effectLst/>
                <a:latin typeface="BlinkMacSystemFont"/>
              </a:rPr>
              <a:t>Preston EV, Chan M, </a:t>
            </a:r>
            <a:r>
              <a:rPr lang="en-US" b="0" i="1" dirty="0" err="1">
                <a:solidFill>
                  <a:srgbClr val="212121"/>
                </a:solidFill>
                <a:effectLst/>
                <a:latin typeface="BlinkMacSystemFont"/>
              </a:rPr>
              <a:t>Nozhenko</a:t>
            </a:r>
            <a:r>
              <a:rPr lang="en-US" b="0" i="1" dirty="0">
                <a:solidFill>
                  <a:srgbClr val="212121"/>
                </a:solidFill>
                <a:effectLst/>
                <a:latin typeface="BlinkMacSystemFont"/>
              </a:rPr>
              <a:t> K, </a:t>
            </a:r>
            <a:r>
              <a:rPr lang="en-US" b="0" i="1" dirty="0" err="1">
                <a:solidFill>
                  <a:srgbClr val="212121"/>
                </a:solidFill>
                <a:effectLst/>
                <a:latin typeface="BlinkMacSystemFont"/>
              </a:rPr>
              <a:t>Bellavia</a:t>
            </a:r>
            <a:r>
              <a:rPr lang="en-US" b="0" i="1" dirty="0">
                <a:solidFill>
                  <a:srgbClr val="212121"/>
                </a:solidFill>
                <a:effectLst/>
                <a:latin typeface="BlinkMacSystemFont"/>
              </a:rPr>
              <a:t> A, </a:t>
            </a:r>
            <a:r>
              <a:rPr lang="en-US" b="0" i="1" dirty="0" err="1">
                <a:solidFill>
                  <a:srgbClr val="212121"/>
                </a:solidFill>
                <a:effectLst/>
                <a:latin typeface="BlinkMacSystemFont"/>
              </a:rPr>
              <a:t>Grenon</a:t>
            </a:r>
            <a:r>
              <a:rPr lang="en-US" b="0" i="1" dirty="0">
                <a:solidFill>
                  <a:srgbClr val="212121"/>
                </a:solidFill>
                <a:effectLst/>
                <a:latin typeface="BlinkMacSystemFont"/>
              </a:rPr>
              <a:t> MC, </a:t>
            </a:r>
            <a:r>
              <a:rPr lang="en-US" b="0" i="1" dirty="0" err="1">
                <a:solidFill>
                  <a:srgbClr val="212121"/>
                </a:solidFill>
                <a:effectLst/>
                <a:latin typeface="BlinkMacSystemFont"/>
              </a:rPr>
              <a:t>Cantonwine</a:t>
            </a:r>
            <a:r>
              <a:rPr lang="en-US" b="0" i="1" dirty="0">
                <a:solidFill>
                  <a:srgbClr val="212121"/>
                </a:solidFill>
                <a:effectLst/>
                <a:latin typeface="BlinkMacSystemFont"/>
              </a:rPr>
              <a:t> DE, McElrath TF, James-Todd T. Socioeconomic and racial/ethnic differences in use of endocrine-disrupting chemical-associated personal care product categories among pregnant women. Environ Res. 2021 Jul;198:111212. </a:t>
            </a:r>
            <a:endParaRPr lang="en-US" dirty="0"/>
          </a:p>
        </p:txBody>
      </p:sp>
    </p:spTree>
    <p:extLst>
      <p:ext uri="{BB962C8B-B14F-4D97-AF65-F5344CB8AC3E}">
        <p14:creationId xmlns:p14="http://schemas.microsoft.com/office/powerpoint/2010/main" val="939168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There's certain associations between race/ethnicity and hair product use that may be, again, more culturally driven in what people use. I'm showing you here data from the Greater New York Hair Products Study that we conducted some years ago looking at African American, African Caribbean, Hispanic, and white individuals. And across the board, again, you can see that Black and Hispanic populations using more of these products.</a:t>
            </a:r>
          </a:p>
          <a:p>
            <a:pPr marL="158750" indent="0">
              <a:buNone/>
            </a:pPr>
            <a:endParaRPr lang="en-US" dirty="0"/>
          </a:p>
          <a:p>
            <a:pPr marL="158750" indent="0">
              <a:buNone/>
            </a:pPr>
            <a:r>
              <a:rPr lang="en-US" b="0" i="1" dirty="0">
                <a:solidFill>
                  <a:srgbClr val="212121"/>
                </a:solidFill>
                <a:effectLst/>
                <a:latin typeface="BlinkMacSystemFont"/>
              </a:rPr>
              <a:t>James-Todd T, </a:t>
            </a:r>
            <a:r>
              <a:rPr lang="en-US" b="0" i="1" dirty="0" err="1">
                <a:solidFill>
                  <a:srgbClr val="212121"/>
                </a:solidFill>
                <a:effectLst/>
                <a:latin typeface="BlinkMacSystemFont"/>
              </a:rPr>
              <a:t>Senie</a:t>
            </a:r>
            <a:r>
              <a:rPr lang="en-US" b="0" i="1" dirty="0">
                <a:solidFill>
                  <a:srgbClr val="212121"/>
                </a:solidFill>
                <a:effectLst/>
                <a:latin typeface="BlinkMacSystemFont"/>
              </a:rPr>
              <a:t> R, Terry MB. Racial/ethnic differences in hormonally-active hair product use: a plausible risk factor for health disparities. J </a:t>
            </a:r>
            <a:r>
              <a:rPr lang="en-US" b="0" i="1" dirty="0" err="1">
                <a:solidFill>
                  <a:srgbClr val="212121"/>
                </a:solidFill>
                <a:effectLst/>
                <a:latin typeface="BlinkMacSystemFont"/>
              </a:rPr>
              <a:t>Immigr</a:t>
            </a:r>
            <a:r>
              <a:rPr lang="en-US" b="0" i="1" dirty="0">
                <a:solidFill>
                  <a:srgbClr val="212121"/>
                </a:solidFill>
                <a:effectLst/>
                <a:latin typeface="BlinkMacSystemFont"/>
              </a:rPr>
              <a:t> Minor Health. 2012 Jun;14(3):506-11.</a:t>
            </a:r>
            <a:endParaRPr lang="en-US" dirty="0"/>
          </a:p>
        </p:txBody>
      </p:sp>
    </p:spTree>
    <p:extLst>
      <p:ext uri="{BB962C8B-B14F-4D97-AF65-F5344CB8AC3E}">
        <p14:creationId xmlns:p14="http://schemas.microsoft.com/office/powerpoint/2010/main" val="3738738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With respect to what's in the products, the US does not require that full disclosure is made. In fact, we have trademark agreements that don't allow... That they don't require companies to fully disclose, but there are some things that you will always find on products for the most part, and that includes seeing things like fragrance or parabens listed on products and placenta listed on products. So this was looking at labels, and we found that about 50% of African Americans were using hair products that contained a labeled information of containing an endocrine-disrupting chemical compared to only about 7% of white. Individuals in African Caribbean and Hispanic individuals were somewhere in between for this.</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1" dirty="0">
                <a:solidFill>
                  <a:srgbClr val="212121"/>
                </a:solidFill>
                <a:effectLst/>
                <a:latin typeface="BlinkMacSystemFont"/>
              </a:rPr>
              <a:t>James-Todd T, </a:t>
            </a:r>
            <a:r>
              <a:rPr lang="en-US" b="0" i="1" dirty="0" err="1">
                <a:solidFill>
                  <a:srgbClr val="212121"/>
                </a:solidFill>
                <a:effectLst/>
                <a:latin typeface="BlinkMacSystemFont"/>
              </a:rPr>
              <a:t>Senie</a:t>
            </a:r>
            <a:r>
              <a:rPr lang="en-US" b="0" i="1" dirty="0">
                <a:solidFill>
                  <a:srgbClr val="212121"/>
                </a:solidFill>
                <a:effectLst/>
                <a:latin typeface="BlinkMacSystemFont"/>
              </a:rPr>
              <a:t> R, Terry MB. Racial/ethnic differences in hormonally-active hair product use: a plausible risk factor for health disparities. J </a:t>
            </a:r>
            <a:r>
              <a:rPr lang="en-US" b="0" i="1" dirty="0" err="1">
                <a:solidFill>
                  <a:srgbClr val="212121"/>
                </a:solidFill>
                <a:effectLst/>
                <a:latin typeface="BlinkMacSystemFont"/>
              </a:rPr>
              <a:t>Immigr</a:t>
            </a:r>
            <a:r>
              <a:rPr lang="en-US" b="0" i="1" dirty="0">
                <a:solidFill>
                  <a:srgbClr val="212121"/>
                </a:solidFill>
                <a:effectLst/>
                <a:latin typeface="BlinkMacSystemFont"/>
              </a:rPr>
              <a:t> Minor Health. 2012 Jun;14(3):506-11.</a:t>
            </a:r>
            <a:endParaRPr lang="en-US" dirty="0"/>
          </a:p>
        </p:txBody>
      </p:sp>
    </p:spTree>
    <p:extLst>
      <p:ext uri="{BB962C8B-B14F-4D97-AF65-F5344CB8AC3E}">
        <p14:creationId xmlns:p14="http://schemas.microsoft.com/office/powerpoint/2010/main" val="3664523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For hormonal activity, when we look at the most commonly used hair products from the Greater New York Hair Products Study, we sent them out to look at... Again, these products are chemical mixtures, there's a lot in them. And so we found that every single one of them was able to disrupt the estrogen receptor, androgen receptor, progesterone receptor, or the glucocorticoid receptor. So these were products on the shelves. Just, you could go into your local pharmacy drugstore and just purchase a hair lotion, a leave-in conditioner, hair oil, or root stimulator. And this was what was happening there. The plus sign represents that they were upregulating, making it more active, these receptors. The negative sign means that they were reducing the activity and the zero means it didn't really have an impact. But if you look across all of them, they all had an impact.</a:t>
            </a:r>
          </a:p>
          <a:p>
            <a:pPr marL="158750" indent="0">
              <a:buNone/>
            </a:pPr>
            <a:endParaRPr lang="en-US" dirty="0"/>
          </a:p>
          <a:p>
            <a:pPr marL="158750" indent="0">
              <a:buNone/>
            </a:pPr>
            <a:r>
              <a:rPr lang="en-US" i="1" dirty="0"/>
              <a:t>James-Todd T, Connolly L, Preston EV, Quinn MR, </a:t>
            </a:r>
            <a:r>
              <a:rPr lang="en-US" i="1" dirty="0" err="1"/>
              <a:t>Plotan</a:t>
            </a:r>
            <a:r>
              <a:rPr lang="en-US" i="1" dirty="0"/>
              <a:t> M, Xie Y, Gandi B, </a:t>
            </a:r>
            <a:r>
              <a:rPr lang="en-US" i="1" dirty="0" err="1"/>
              <a:t>Mahalingaiah</a:t>
            </a:r>
            <a:r>
              <a:rPr lang="en-US" i="1" dirty="0"/>
              <a:t> S. Hormonal activity in commonly used Black hair care products: evaluating hormone disruption as a plausible contribution to health disparities. Journal of exposure science &amp; environmental epidemiology. 2021 May;31(3):476-86.</a:t>
            </a:r>
            <a:endParaRPr lang="en-US" dirty="0"/>
          </a:p>
        </p:txBody>
      </p:sp>
    </p:spTree>
    <p:extLst>
      <p:ext uri="{BB962C8B-B14F-4D97-AF65-F5344CB8AC3E}">
        <p14:creationId xmlns:p14="http://schemas.microsoft.com/office/powerpoint/2010/main" val="1218534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As I said earlier, I'm Fonda Ripley with the RHNTC. I'll be your moderator for our webinar today. And I work with the RHNTC as a training and TA coordinator, as well as a grantee liaison. And I'm joined today by our speaker, Dr. </a:t>
            </a:r>
            <a:r>
              <a:rPr lang="en-US" sz="1800" b="0" i="0" u="none" strike="noStrike" dirty="0" err="1">
                <a:solidFill>
                  <a:srgbClr val="000000"/>
                </a:solidFill>
                <a:effectLst/>
                <a:latin typeface="Arial" panose="020B0604020202020204" pitchFamily="34" charset="0"/>
              </a:rPr>
              <a:t>Tamarra</a:t>
            </a:r>
            <a:r>
              <a:rPr lang="en-US" sz="1800" b="0" i="0" u="none" strike="noStrike" dirty="0">
                <a:solidFill>
                  <a:srgbClr val="000000"/>
                </a:solidFill>
                <a:effectLst/>
                <a:latin typeface="Arial" panose="020B0604020202020204" pitchFamily="34" charset="0"/>
              </a:rPr>
              <a:t> James-Todd. Dr. James-Todd is the Mark and Catherine Winkler Associate Professor of Environmental and Reproductive Epidemiology. She leads research on how hormone-disrupting chemicals might affect people's heart and metabolic health during pregnancy and contribute to disease later in life. She directs the Environmental Reproductive Justice Lab, which investigates the role of consumer product chemical exposure on reproductive and cardiometabolic health and health disparities. And she also runs several randomized control trials to improve environmental health literacy of consumer product chemicals as a strategy to reduce risk of adverse health outcomes and health disparities. She's the principal investigator of several studies, including the Environmental, Reproductive, and Glucose Outcomes Study, as well as the PI for the Community Engagement Core of Superfund Research Center at Harvard. Dr. James-Todd, we're really pleased to have you with us today, and I'll pass the mic to you.</a:t>
            </a:r>
            <a:endParaRPr lang="en-US" dirty="0"/>
          </a:p>
        </p:txBody>
      </p:sp>
    </p:spTree>
    <p:extLst>
      <p:ext uri="{BB962C8B-B14F-4D97-AF65-F5344CB8AC3E}">
        <p14:creationId xmlns:p14="http://schemas.microsoft.com/office/powerpoint/2010/main" val="2652489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And then finally, these products have the ability to increase the circulation in our bodies. So we're looking here at people who used hair oils, hair lotions, or leave-in conditioner. And 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draw your attention on the left-hand side to these are the different kinds of phthalates, again, those MEP, MBP, MIBP, and then the sum of all of them together. So all these personal care product, again, the fragrance-associated one, MEP. People who used hair oils daily had concentrations of that particular fragrance-associated chemical circulating in their body. They were excreting it out 125% higher than people who did not use these. So again, being able to dermally be absorbed into the body.</a:t>
            </a:r>
          </a:p>
          <a:p>
            <a:pPr marL="158750" indent="0">
              <a:buNone/>
            </a:pPr>
            <a:endParaRPr lang="en-US" dirty="0"/>
          </a:p>
          <a:p>
            <a:pPr marL="158750" indent="0">
              <a:buNone/>
            </a:pPr>
            <a:r>
              <a:rPr lang="en-US" i="1" dirty="0"/>
              <a:t>Fruh V, Preston EV, Quinn MR, Hacker MR, Wylie BJ, O'Brien K, Hauser R, James-Todd T, </a:t>
            </a:r>
            <a:r>
              <a:rPr lang="en-US" i="1" dirty="0" err="1"/>
              <a:t>Mahalingaiah</a:t>
            </a:r>
            <a:r>
              <a:rPr lang="en-US" i="1" dirty="0"/>
              <a:t> S. Urinary phthalate metabolite concentrations and personal care product use during pregnancy–Results of a pilot study. Science of The Total Environment. 2022 Aug 20;835:155439.</a:t>
            </a:r>
            <a:endParaRPr lang="en-US" dirty="0"/>
          </a:p>
        </p:txBody>
      </p:sp>
    </p:spTree>
    <p:extLst>
      <p:ext uri="{BB962C8B-B14F-4D97-AF65-F5344CB8AC3E}">
        <p14:creationId xmlns:p14="http://schemas.microsoft.com/office/powerpoint/2010/main" val="1775237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And so we found associations with those hair products. Hair oil and relaxer use in childhood was associated with earlier age at menarche. It's also associated with shorter gestational age and lower birth weight. And most recently, studies have shown here relaxer use is associated with breast cancer, uterine cancer, and infertility.</a:t>
            </a:r>
          </a:p>
          <a:p>
            <a:pPr marL="158750" indent="0">
              <a:buNone/>
            </a:pPr>
            <a:endParaRPr lang="en-US" dirty="0"/>
          </a:p>
          <a:p>
            <a:pPr marL="158750" indent="0">
              <a:buNone/>
            </a:pPr>
            <a:r>
              <a:rPr lang="en-US" i="1" dirty="0"/>
              <a:t>James-Todd T, Terry MB, Rich-Edwards J, </a:t>
            </a:r>
            <a:r>
              <a:rPr lang="en-US" i="1" dirty="0" err="1"/>
              <a:t>Deierlein</a:t>
            </a:r>
            <a:r>
              <a:rPr lang="en-US" i="1" dirty="0"/>
              <a:t> A, </a:t>
            </a:r>
            <a:r>
              <a:rPr lang="en-US" i="1" dirty="0" err="1"/>
              <a:t>Senie</a:t>
            </a:r>
            <a:r>
              <a:rPr lang="en-US" i="1" dirty="0"/>
              <a:t> R. Childhood hair product use and earlier age at menarche in a racially diverse study population: a pilot study. Annals of epidemiology. 2011 Jun 1;21(6):461-5.; McDonald JA, </a:t>
            </a:r>
            <a:r>
              <a:rPr lang="en-US" i="1" dirty="0" err="1"/>
              <a:t>Tehranifar</a:t>
            </a:r>
            <a:r>
              <a:rPr lang="en-US" i="1" dirty="0"/>
              <a:t> P, </a:t>
            </a:r>
            <a:r>
              <a:rPr lang="en-US" i="1" dirty="0" err="1"/>
              <a:t>Flom</a:t>
            </a:r>
            <a:r>
              <a:rPr lang="en-US" i="1" dirty="0"/>
              <a:t> JD, Terry MB, James-Todd T. Hair product use, age at menarche and mammographic breast density in multiethnic urban women. Environmental health. 2018 Dec;17:1-8.; Preston EV, Fruh V, Quinn MR, Hacker MR, Wylie BJ, O’Brien K, </a:t>
            </a:r>
            <a:r>
              <a:rPr lang="en-US" i="1" dirty="0" err="1"/>
              <a:t>Mahalingaiah</a:t>
            </a:r>
            <a:r>
              <a:rPr lang="en-US" i="1" dirty="0"/>
              <a:t> S, James-Todd T. Endocrine disrupting chemical-associated hair product use during pregnancy and gestational age at delivery: a pilot study. Environmental Health. 2021 Dec;20:1-9.; Chan M, Preston EV, Fruh V, Quinn MR, Hacker MR, Wylie BJ, O'Brien K, Williams PL, Hauser R, James-Todd T, </a:t>
            </a:r>
            <a:r>
              <a:rPr lang="en-US" i="1" dirty="0" err="1"/>
              <a:t>Mahalingaiah</a:t>
            </a:r>
            <a:r>
              <a:rPr lang="en-US" i="1" dirty="0"/>
              <a:t> S. Use of personal care products during pregnancy and birth outcomes–A pilot study. Environmental Research. 2023 May 15;225:115583.;</a:t>
            </a:r>
            <a:r>
              <a:rPr lang="en-US" dirty="0"/>
              <a:t> </a:t>
            </a:r>
            <a:r>
              <a:rPr lang="en-US" i="1" dirty="0"/>
              <a:t>Llanos AA, </a:t>
            </a:r>
            <a:r>
              <a:rPr lang="en-US" i="1" dirty="0" err="1"/>
              <a:t>Rabkin</a:t>
            </a:r>
            <a:r>
              <a:rPr lang="en-US" i="1" dirty="0"/>
              <a:t> A, Bandera EV, </a:t>
            </a:r>
            <a:r>
              <a:rPr lang="en-US" i="1" dirty="0" err="1"/>
              <a:t>Zirpoli</a:t>
            </a:r>
            <a:r>
              <a:rPr lang="en-US" i="1" dirty="0"/>
              <a:t> G, Gonzalez BD, Xing CY, Qin B, Lin Y, Hong CC, </a:t>
            </a:r>
            <a:r>
              <a:rPr lang="en-US" i="1" dirty="0" err="1"/>
              <a:t>Demissie</a:t>
            </a:r>
            <a:r>
              <a:rPr lang="en-US" i="1" dirty="0"/>
              <a:t> K, </a:t>
            </a:r>
            <a:r>
              <a:rPr lang="en-US" i="1" dirty="0" err="1"/>
              <a:t>Ambrosone</a:t>
            </a:r>
            <a:r>
              <a:rPr lang="en-US" i="1" dirty="0"/>
              <a:t> CB. Hair product use and breast cancer risk among African American and White women. Carcinogenesis. 2017 Sep 1;38(9):883-92.;</a:t>
            </a:r>
            <a:r>
              <a:rPr lang="en-US" dirty="0"/>
              <a:t> </a:t>
            </a:r>
            <a:r>
              <a:rPr lang="en-US" i="1" dirty="0"/>
              <a:t>Bertrand KA, </a:t>
            </a:r>
            <a:r>
              <a:rPr lang="en-US" i="1" dirty="0" err="1"/>
              <a:t>Delp</a:t>
            </a:r>
            <a:r>
              <a:rPr lang="en-US" i="1" dirty="0"/>
              <a:t> L, Coogan PF, Cozier YC, </a:t>
            </a:r>
            <a:r>
              <a:rPr lang="en-US" i="1" dirty="0" err="1"/>
              <a:t>Lenzy</a:t>
            </a:r>
            <a:r>
              <a:rPr lang="en-US" i="1" dirty="0"/>
              <a:t> YM, Rosenberg L, Palmer JR. Hair relaxer use and risk of uterine cancer in the Black Women's Health Study. Environmental Research. 2023 Dec 15;239:117228.;</a:t>
            </a:r>
            <a:r>
              <a:rPr lang="en-US" dirty="0"/>
              <a:t> </a:t>
            </a:r>
            <a:r>
              <a:rPr lang="en-US" i="1" dirty="0"/>
              <a:t>Wise LA, Wang TR, Ncube CN, Lovett SM, Abrams J, Boynton-Jarrett R, Koenig MR, Geller RJ, </a:t>
            </a:r>
            <a:r>
              <a:rPr lang="en-US" i="1" dirty="0" err="1"/>
              <a:t>Wesselink</a:t>
            </a:r>
            <a:r>
              <a:rPr lang="en-US" i="1" dirty="0"/>
              <a:t> AK, Coleman CM, Hatch EE. Use of chemical hair straighteners and fecundability in a North American preconception cohort. American Journal of Epidemiology. 2023 Jul;192(7):1066-80.</a:t>
            </a:r>
            <a:endParaRPr lang="en-US" dirty="0"/>
          </a:p>
        </p:txBody>
      </p:sp>
    </p:spTree>
    <p:extLst>
      <p:ext uri="{BB962C8B-B14F-4D97-AF65-F5344CB8AC3E}">
        <p14:creationId xmlns:p14="http://schemas.microsoft.com/office/powerpoint/2010/main" val="2948104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We found associations with birth weight. And so here, I'm showing you distributions of birth weight and looking at that by how frequently people use products. And so what I'm showing you is the daily users have babies that were born 300 grams lower birth weight compared to never users of hair oils. And if you look closely, the tails are thicker here, meaning like much lower birth weight infants for daily users at these products. So again, these products contain phthalates and other chemicals, they disrupt the body's hormone systems and so on.</a:t>
            </a:r>
            <a:endParaRPr lang="en-US" dirty="0"/>
          </a:p>
          <a:p>
            <a:endParaRPr lang="en-US" dirty="0"/>
          </a:p>
          <a:p>
            <a:pPr marL="158750" indent="0">
              <a:buNone/>
            </a:pPr>
            <a:r>
              <a:rPr lang="en-US" b="0" i="1" dirty="0">
                <a:solidFill>
                  <a:srgbClr val="212121"/>
                </a:solidFill>
                <a:effectLst/>
                <a:latin typeface="BlinkMacSystemFont"/>
              </a:rPr>
              <a:t>Chan M, Preston EV, Fruh V, Quinn MR, Hacker MR, Wylie BJ, O'Brien K, Williams PL, Hauser R, James-Todd T, </a:t>
            </a:r>
            <a:r>
              <a:rPr lang="en-US" b="0" i="1" dirty="0" err="1">
                <a:solidFill>
                  <a:srgbClr val="212121"/>
                </a:solidFill>
                <a:effectLst/>
                <a:latin typeface="BlinkMacSystemFont"/>
              </a:rPr>
              <a:t>Mahalingaiah</a:t>
            </a:r>
            <a:r>
              <a:rPr lang="en-US" b="0" i="1" dirty="0">
                <a:solidFill>
                  <a:srgbClr val="212121"/>
                </a:solidFill>
                <a:effectLst/>
                <a:latin typeface="BlinkMacSystemFont"/>
              </a:rPr>
              <a:t> S. Use of personal care products during pregnancy and birth outcomes - A pilot study. Environ Res. 2023 May 15;225:115583.</a:t>
            </a:r>
            <a:endParaRPr lang="en-US" dirty="0"/>
          </a:p>
        </p:txBody>
      </p:sp>
    </p:spTree>
    <p:extLst>
      <p:ext uri="{BB962C8B-B14F-4D97-AF65-F5344CB8AC3E}">
        <p14:creationId xmlns:p14="http://schemas.microsoft.com/office/powerpoint/2010/main" val="2851196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800" b="0" i="0" u="none" strike="noStrike" dirty="0">
                <a:solidFill>
                  <a:srgbClr val="000000"/>
                </a:solidFill>
                <a:effectLst/>
                <a:latin typeface="Arial" panose="020B0604020202020204" pitchFamily="34" charset="0"/>
              </a:rPr>
              <a:t>I just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note that I talked a lot about the individual and place matters. So these are disparities in safer hair product availability within neighborhoods. I have an amazing doctoral student who works in my lab, Doctor... Not Doctor, soon to be Doctor, but Marissa Chan, who has found that neighborhoods that have a higher percentage of people of color and lower-income individuals, unfortunately, have less access to safer products based on the Environmental Working Group </a:t>
            </a:r>
            <a:r>
              <a:rPr lang="en-US" sz="1800" b="0" i="0" u="none" strike="noStrike" dirty="0" err="1">
                <a:solidFill>
                  <a:srgbClr val="000000"/>
                </a:solidFill>
                <a:effectLst/>
                <a:latin typeface="Arial" panose="020B0604020202020204" pitchFamily="34" charset="0"/>
              </a:rPr>
              <a:t>SkinDeep</a:t>
            </a:r>
            <a:r>
              <a:rPr lang="en-US" sz="1800" b="0" i="0" u="none" strike="noStrike" dirty="0">
                <a:solidFill>
                  <a:srgbClr val="000000"/>
                </a:solidFill>
                <a:effectLst/>
                <a:latin typeface="Arial" panose="020B0604020202020204" pitchFamily="34" charset="0"/>
              </a:rPr>
              <a:t> risk score, which generates a risk score based on the ingredients in the product. And that these same communities have many more leave-on products, meaning people are putting these products on their bodies and not rinsing them off because that's the way they're intended to be used, which means people are more burdened by these chemical exposures in these neighborhoods.</a:t>
            </a:r>
          </a:p>
          <a:p>
            <a:pPr marL="0" lvl="0" indent="0">
              <a:buFont typeface="Arial" panose="020B0604020202020204" pitchFamily="34" charset="0"/>
              <a:buNone/>
            </a:pPr>
            <a:endParaRPr lang="en-US" sz="1100" b="0" i="0" dirty="0">
              <a:solidFill>
                <a:srgbClr val="000000"/>
              </a:solidFill>
              <a:effectLst/>
              <a:latin typeface="Arial"/>
            </a:endParaRPr>
          </a:p>
          <a:p>
            <a:pPr marL="0" lvl="0" indent="0">
              <a:buFont typeface="Arial" panose="020B0604020202020204" pitchFamily="34" charset="0"/>
              <a:buNone/>
            </a:pPr>
            <a:r>
              <a:rPr lang="en-US" b="0" i="1" dirty="0">
                <a:solidFill>
                  <a:srgbClr val="212121"/>
                </a:solidFill>
                <a:effectLst/>
                <a:latin typeface="BlinkMacSystemFont"/>
              </a:rPr>
              <a:t>Chan M, Parikh S, </a:t>
            </a:r>
            <a:r>
              <a:rPr lang="en-US" b="0" i="1" dirty="0" err="1">
                <a:solidFill>
                  <a:srgbClr val="212121"/>
                </a:solidFill>
                <a:effectLst/>
                <a:latin typeface="BlinkMacSystemFont"/>
              </a:rPr>
              <a:t>Shyr</a:t>
            </a:r>
            <a:r>
              <a:rPr lang="en-US" b="0" i="1" dirty="0">
                <a:solidFill>
                  <a:srgbClr val="212121"/>
                </a:solidFill>
                <a:effectLst/>
                <a:latin typeface="BlinkMacSystemFont"/>
              </a:rPr>
              <a:t> D, </a:t>
            </a:r>
            <a:r>
              <a:rPr lang="en-US" b="0" i="1" dirty="0" err="1">
                <a:solidFill>
                  <a:srgbClr val="212121"/>
                </a:solidFill>
                <a:effectLst/>
                <a:latin typeface="BlinkMacSystemFont"/>
              </a:rPr>
              <a:t>Shamasunder</a:t>
            </a:r>
            <a:r>
              <a:rPr lang="en-US" b="0" i="1" dirty="0">
                <a:solidFill>
                  <a:srgbClr val="212121"/>
                </a:solidFill>
                <a:effectLst/>
                <a:latin typeface="BlinkMacSystemFont"/>
              </a:rPr>
              <a:t> B, </a:t>
            </a:r>
            <a:r>
              <a:rPr lang="en-US" b="0" i="1" dirty="0" err="1">
                <a:solidFill>
                  <a:srgbClr val="212121"/>
                </a:solidFill>
                <a:effectLst/>
                <a:latin typeface="BlinkMacSystemFont"/>
              </a:rPr>
              <a:t>Adamkiewicz</a:t>
            </a:r>
            <a:r>
              <a:rPr lang="en-US" b="0" i="1" dirty="0">
                <a:solidFill>
                  <a:srgbClr val="212121"/>
                </a:solidFill>
                <a:effectLst/>
                <a:latin typeface="BlinkMacSystemFont"/>
              </a:rPr>
              <a:t> G, James-Todd T. Evaluating Neighborhood-Level Differences in Hair Product Safety by Environmental Working Group Ratings among Retailers in Boston, Massachusetts. Environ Health </a:t>
            </a:r>
            <a:r>
              <a:rPr lang="en-US" b="0" i="1" dirty="0" err="1">
                <a:solidFill>
                  <a:srgbClr val="212121"/>
                </a:solidFill>
                <a:effectLst/>
                <a:latin typeface="BlinkMacSystemFont"/>
              </a:rPr>
              <a:t>Perspect</a:t>
            </a:r>
            <a:r>
              <a:rPr lang="en-US" b="0" i="1" dirty="0">
                <a:solidFill>
                  <a:srgbClr val="212121"/>
                </a:solidFill>
                <a:effectLst/>
                <a:latin typeface="BlinkMacSystemFont"/>
              </a:rPr>
              <a:t>. 2023 Sep;131(9):97002.</a:t>
            </a:r>
            <a:endParaRPr lang="en-US" dirty="0"/>
          </a:p>
        </p:txBody>
      </p:sp>
    </p:spTree>
    <p:extLst>
      <p:ext uri="{BB962C8B-B14F-4D97-AF65-F5344CB8AC3E}">
        <p14:creationId xmlns:p14="http://schemas.microsoft.com/office/powerpoint/2010/main" val="75930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Hypothetical interventions have been able to show, and actually I may skip over this slide, but just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note that the hypothetical intervention where we looked at predicted probability of preterm birth based on phthalate interventions shows that if we were to reduce the non-Hispanic Black and Hispanic Latina populations, concentrations of phthalates down to the non-Hispanic white population, which has the lowest concentrations of these chemicals, we would reduce preterm birth significantly by... On the order of anywhere from seven to 15 preterm births per 1,000 live births in a hypothetical intervention.</a:t>
            </a:r>
            <a:endParaRPr lang="en-US" dirty="0"/>
          </a:p>
          <a:p>
            <a:endParaRPr lang="en-US" dirty="0"/>
          </a:p>
          <a:p>
            <a:pPr marL="158750" indent="0">
              <a:buNone/>
            </a:pPr>
            <a:r>
              <a:rPr lang="en-US" b="0" i="1" dirty="0">
                <a:solidFill>
                  <a:srgbClr val="212121"/>
                </a:solidFill>
                <a:effectLst/>
                <a:latin typeface="BlinkMacSystemFont"/>
              </a:rPr>
              <a:t>Welch BM, Keil AP, Buckley JP, Engel SM, James-Todd T, </a:t>
            </a:r>
            <a:r>
              <a:rPr lang="en-US" b="0" i="1" dirty="0" err="1">
                <a:solidFill>
                  <a:srgbClr val="212121"/>
                </a:solidFill>
                <a:effectLst/>
                <a:latin typeface="BlinkMacSystemFont"/>
              </a:rPr>
              <a:t>Zota</a:t>
            </a:r>
            <a:r>
              <a:rPr lang="en-US" b="0" i="1" dirty="0">
                <a:solidFill>
                  <a:srgbClr val="212121"/>
                </a:solidFill>
                <a:effectLst/>
                <a:latin typeface="BlinkMacSystemFont"/>
              </a:rPr>
              <a:t> AR, </a:t>
            </a:r>
            <a:r>
              <a:rPr lang="en-US" b="0" i="1" dirty="0" err="1">
                <a:solidFill>
                  <a:srgbClr val="212121"/>
                </a:solidFill>
                <a:effectLst/>
                <a:latin typeface="BlinkMacSystemFont"/>
              </a:rPr>
              <a:t>Alshawabkeh</a:t>
            </a:r>
            <a:r>
              <a:rPr lang="en-US" b="0" i="1" dirty="0">
                <a:solidFill>
                  <a:srgbClr val="212121"/>
                </a:solidFill>
                <a:effectLst/>
                <a:latin typeface="BlinkMacSystemFont"/>
              </a:rPr>
              <a:t> AN, Barrett ES, Bloom MS, Bush NR, Cordero JF, </a:t>
            </a:r>
            <a:r>
              <a:rPr lang="en-US" b="0" i="1" dirty="0" err="1">
                <a:solidFill>
                  <a:srgbClr val="212121"/>
                </a:solidFill>
                <a:effectLst/>
                <a:latin typeface="BlinkMacSystemFont"/>
              </a:rPr>
              <a:t>Dabelea</a:t>
            </a:r>
            <a:r>
              <a:rPr lang="en-US" b="0" i="1" dirty="0">
                <a:solidFill>
                  <a:srgbClr val="212121"/>
                </a:solidFill>
                <a:effectLst/>
                <a:latin typeface="BlinkMacSystemFont"/>
              </a:rPr>
              <a:t> D, </a:t>
            </a:r>
            <a:r>
              <a:rPr lang="en-US" b="0" i="1" dirty="0" err="1">
                <a:solidFill>
                  <a:srgbClr val="212121"/>
                </a:solidFill>
                <a:effectLst/>
                <a:latin typeface="BlinkMacSystemFont"/>
              </a:rPr>
              <a:t>Eskenazi</a:t>
            </a:r>
            <a:r>
              <a:rPr lang="en-US" b="0" i="1" dirty="0">
                <a:solidFill>
                  <a:srgbClr val="212121"/>
                </a:solidFill>
                <a:effectLst/>
                <a:latin typeface="BlinkMacSystemFont"/>
              </a:rPr>
              <a:t> B, </a:t>
            </a:r>
            <a:r>
              <a:rPr lang="en-US" b="0" i="1" dirty="0" err="1">
                <a:solidFill>
                  <a:srgbClr val="212121"/>
                </a:solidFill>
                <a:effectLst/>
                <a:latin typeface="BlinkMacSystemFont"/>
              </a:rPr>
              <a:t>Lanphear</a:t>
            </a:r>
            <a:r>
              <a:rPr lang="en-US" b="0" i="1" dirty="0">
                <a:solidFill>
                  <a:srgbClr val="212121"/>
                </a:solidFill>
                <a:effectLst/>
                <a:latin typeface="BlinkMacSystemFont"/>
              </a:rPr>
              <a:t> BP, Padmanabhan V, </a:t>
            </a:r>
            <a:r>
              <a:rPr lang="en-US" b="0" i="1" dirty="0" err="1">
                <a:solidFill>
                  <a:srgbClr val="212121"/>
                </a:solidFill>
                <a:effectLst/>
                <a:latin typeface="BlinkMacSystemFont"/>
              </a:rPr>
              <a:t>Sathyanarayana</a:t>
            </a:r>
            <a:r>
              <a:rPr lang="en-US" b="0" i="1" dirty="0">
                <a:solidFill>
                  <a:srgbClr val="212121"/>
                </a:solidFill>
                <a:effectLst/>
                <a:latin typeface="BlinkMacSystemFont"/>
              </a:rPr>
              <a:t> S, Swan SH, Aalborg J, Baird DD, Binder AM, Bradman A, Braun JM, Calafat AM, </a:t>
            </a:r>
            <a:r>
              <a:rPr lang="en-US" b="0" i="1" dirty="0" err="1">
                <a:solidFill>
                  <a:srgbClr val="212121"/>
                </a:solidFill>
                <a:effectLst/>
                <a:latin typeface="BlinkMacSystemFont"/>
              </a:rPr>
              <a:t>Cantonwine</a:t>
            </a:r>
            <a:r>
              <a:rPr lang="en-US" b="0" i="1" dirty="0">
                <a:solidFill>
                  <a:srgbClr val="212121"/>
                </a:solidFill>
                <a:effectLst/>
                <a:latin typeface="BlinkMacSystemFont"/>
              </a:rPr>
              <a:t> DE, </a:t>
            </a:r>
            <a:r>
              <a:rPr lang="en-US" b="0" i="1" dirty="0" err="1">
                <a:solidFill>
                  <a:srgbClr val="212121"/>
                </a:solidFill>
                <a:effectLst/>
                <a:latin typeface="BlinkMacSystemFont"/>
              </a:rPr>
              <a:t>Christenbury</a:t>
            </a:r>
            <a:r>
              <a:rPr lang="en-US" b="0" i="1" dirty="0">
                <a:solidFill>
                  <a:srgbClr val="212121"/>
                </a:solidFill>
                <a:effectLst/>
                <a:latin typeface="BlinkMacSystemFont"/>
              </a:rPr>
              <a:t> KE, Factor-Litvak P, Harley KG, Hauser R, </a:t>
            </a:r>
            <a:r>
              <a:rPr lang="en-US" b="0" i="1" dirty="0" err="1">
                <a:solidFill>
                  <a:srgbClr val="212121"/>
                </a:solidFill>
                <a:effectLst/>
                <a:latin typeface="BlinkMacSystemFont"/>
              </a:rPr>
              <a:t>Herbstman</a:t>
            </a:r>
            <a:r>
              <a:rPr lang="en-US" b="0" i="1" dirty="0">
                <a:solidFill>
                  <a:srgbClr val="212121"/>
                </a:solidFill>
                <a:effectLst/>
                <a:latin typeface="BlinkMacSystemFont"/>
              </a:rPr>
              <a:t> JB, Hertz-</a:t>
            </a:r>
            <a:r>
              <a:rPr lang="en-US" b="0" i="1" dirty="0" err="1">
                <a:solidFill>
                  <a:srgbClr val="212121"/>
                </a:solidFill>
                <a:effectLst/>
                <a:latin typeface="BlinkMacSystemFont"/>
              </a:rPr>
              <a:t>Picciotto</a:t>
            </a:r>
            <a:r>
              <a:rPr lang="en-US" b="0" i="1" dirty="0">
                <a:solidFill>
                  <a:srgbClr val="212121"/>
                </a:solidFill>
                <a:effectLst/>
                <a:latin typeface="BlinkMacSystemFont"/>
              </a:rPr>
              <a:t> I, Holland N, </a:t>
            </a:r>
            <a:r>
              <a:rPr lang="en-US" b="0" i="1" dirty="0" err="1">
                <a:solidFill>
                  <a:srgbClr val="212121"/>
                </a:solidFill>
                <a:effectLst/>
                <a:latin typeface="BlinkMacSystemFont"/>
              </a:rPr>
              <a:t>Jukic</a:t>
            </a:r>
            <a:r>
              <a:rPr lang="en-US" b="0" i="1" dirty="0">
                <a:solidFill>
                  <a:srgbClr val="212121"/>
                </a:solidFill>
                <a:effectLst/>
                <a:latin typeface="BlinkMacSystemFont"/>
              </a:rPr>
              <a:t> AMZ, McElrath TF, Meeker JD, </a:t>
            </a:r>
            <a:r>
              <a:rPr lang="en-US" b="0" i="1" dirty="0" err="1">
                <a:solidFill>
                  <a:srgbClr val="212121"/>
                </a:solidFill>
                <a:effectLst/>
                <a:latin typeface="BlinkMacSystemFont"/>
              </a:rPr>
              <a:t>Messerlian</a:t>
            </a:r>
            <a:r>
              <a:rPr lang="en-US" b="0" i="1" dirty="0">
                <a:solidFill>
                  <a:srgbClr val="212121"/>
                </a:solidFill>
                <a:effectLst/>
                <a:latin typeface="BlinkMacSystemFont"/>
              </a:rPr>
              <a:t> C, Michels KB, Newman RB, Nguyen RHN, O'Brien KM, </a:t>
            </a:r>
            <a:r>
              <a:rPr lang="en-US" b="0" i="1" dirty="0" err="1">
                <a:solidFill>
                  <a:srgbClr val="212121"/>
                </a:solidFill>
                <a:effectLst/>
                <a:latin typeface="BlinkMacSystemFont"/>
              </a:rPr>
              <a:t>Rauh</a:t>
            </a:r>
            <a:r>
              <a:rPr lang="en-US" b="0" i="1" dirty="0">
                <a:solidFill>
                  <a:srgbClr val="212121"/>
                </a:solidFill>
                <a:effectLst/>
                <a:latin typeface="BlinkMacSystemFont"/>
              </a:rPr>
              <a:t> VA, Redmon B, Rich DQ, Rosen EM, Schmidt RJ, Sparks AE, Starling AP, Wang C, Watkins DJ, Weinberg CR, Weinberger B, Wenzel AG, Wilcox AJ, </a:t>
            </a:r>
            <a:r>
              <a:rPr lang="en-US" b="0" i="1" dirty="0" err="1">
                <a:solidFill>
                  <a:srgbClr val="212121"/>
                </a:solidFill>
                <a:effectLst/>
                <a:latin typeface="BlinkMacSystemFont"/>
              </a:rPr>
              <a:t>Yolton</a:t>
            </a:r>
            <a:r>
              <a:rPr lang="en-US" b="0" i="1" dirty="0">
                <a:solidFill>
                  <a:srgbClr val="212121"/>
                </a:solidFill>
                <a:effectLst/>
                <a:latin typeface="BlinkMacSystemFont"/>
              </a:rPr>
              <a:t> K, Zhang Y, Ferguson KK. Racial and Ethnic Disparities in Phthalate Exposure and Preterm Birth: A Pooled Study of Sixteen U.S. Cohorts. Environ Health </a:t>
            </a:r>
            <a:r>
              <a:rPr lang="en-US" b="0" i="1" dirty="0" err="1">
                <a:solidFill>
                  <a:srgbClr val="212121"/>
                </a:solidFill>
                <a:effectLst/>
                <a:latin typeface="BlinkMacSystemFont"/>
              </a:rPr>
              <a:t>Perspect</a:t>
            </a:r>
            <a:r>
              <a:rPr lang="en-US" b="0" i="1" dirty="0">
                <a:solidFill>
                  <a:srgbClr val="212121"/>
                </a:solidFill>
                <a:effectLst/>
                <a:latin typeface="BlinkMacSystemFont"/>
              </a:rPr>
              <a:t>. 2023 Dec;131(12):127015.</a:t>
            </a:r>
            <a:endParaRPr lang="en-US" dirty="0"/>
          </a:p>
        </p:txBody>
      </p:sp>
    </p:spTree>
    <p:extLst>
      <p:ext uri="{BB962C8B-B14F-4D97-AF65-F5344CB8AC3E}">
        <p14:creationId xmlns:p14="http://schemas.microsoft.com/office/powerpoint/2010/main" val="1595590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So what can you do about it?</a:t>
            </a:r>
            <a:endParaRPr lang="en-US" dirty="0"/>
          </a:p>
        </p:txBody>
      </p:sp>
    </p:spTree>
    <p:extLst>
      <p:ext uri="{BB962C8B-B14F-4D97-AF65-F5344CB8AC3E}">
        <p14:creationId xmlns:p14="http://schemas.microsoft.com/office/powerpoint/2010/main" val="2274030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lnSpc>
                <a:spcPct val="100000"/>
              </a:lnSpc>
              <a:spcAft>
                <a:spcPts val="40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So as sexual and reproductive health providers, the American College of Obstetrics and Gynecology and the American College of Nurses and Midwives released a committee statement on environmental chemicals. And they recommended and it provided guidance that you should be knowledgeable about toxic environmental agents in ways to assess risk and reduce exposure and provide clinical counseling, as well as ask clients about their environmental exposures at home, in the workplace, and at play. They should integrate this information into training and practice and promote the need for improved policies to address toxic environmental agents.</a:t>
            </a:r>
          </a:p>
          <a:p>
            <a:pPr marL="158750" indent="0" algn="l">
              <a:lnSpc>
                <a:spcPct val="100000"/>
              </a:lnSpc>
              <a:spcAft>
                <a:spcPts val="400"/>
              </a:spcAft>
              <a:buFont typeface="Arial" panose="020B0604020202020204" pitchFamily="34" charset="0"/>
              <a:buNone/>
            </a:pPr>
            <a:endParaRPr lang="en-US" dirty="0">
              <a:solidFill>
                <a:schemeClr val="accent4"/>
              </a:solidFill>
              <a:latin typeface="Roboto" panose="02000000000000000000" pitchFamily="2" charset="0"/>
            </a:endParaRPr>
          </a:p>
          <a:p>
            <a:pPr marL="158750" indent="0" algn="l">
              <a:lnSpc>
                <a:spcPct val="100000"/>
              </a:lnSpc>
              <a:spcAft>
                <a:spcPts val="400"/>
              </a:spcAft>
              <a:buFont typeface="Arial" panose="020B0604020202020204" pitchFamily="34" charset="0"/>
              <a:buNone/>
            </a:pPr>
            <a:r>
              <a:rPr lang="en-US" dirty="0">
                <a:solidFill>
                  <a:schemeClr val="accent4"/>
                </a:solidFill>
                <a:latin typeface="Roboto" panose="02000000000000000000" pitchFamily="2" charset="0"/>
              </a:rPr>
              <a:t>You can use the RHNTC’s Preconception Counseling Checklist to guide asking about exposure to environmental toxins</a:t>
            </a:r>
            <a:r>
              <a:rPr lang="en-US" b="0" dirty="0">
                <a:solidFill>
                  <a:schemeClr val="accent4"/>
                </a:solidFill>
                <a:latin typeface="Roboto" panose="02000000000000000000" pitchFamily="2" charset="0"/>
              </a:rPr>
              <a:t>: https://rhntc.org/resources/preconception-counseling-checklist</a:t>
            </a:r>
            <a:endParaRPr lang="en-US" b="0" i="0" dirty="0">
              <a:solidFill>
                <a:schemeClr val="accent4"/>
              </a:solidFill>
              <a:effectLst/>
              <a:latin typeface="Roboto" panose="02000000000000000000" pitchFamily="2" charset="0"/>
            </a:endParaRPr>
          </a:p>
          <a:p>
            <a:pPr algn="l">
              <a:lnSpc>
                <a:spcPct val="100000"/>
              </a:lnSpc>
              <a:spcAft>
                <a:spcPts val="400"/>
              </a:spcAft>
              <a:buFont typeface="Arial" panose="020B0604020202020204" pitchFamily="34" charset="0"/>
              <a:buChar char="•"/>
            </a:pPr>
            <a:endParaRPr lang="en-US" b="0" i="0" dirty="0">
              <a:solidFill>
                <a:schemeClr val="accent4"/>
              </a:solidFill>
              <a:effectLst/>
              <a:latin typeface="Roboto" panose="02000000000000000000" pitchFamily="2" charset="0"/>
            </a:endParaRPr>
          </a:p>
          <a:p>
            <a:pPr marL="158750" indent="0" algn="l">
              <a:lnSpc>
                <a:spcPct val="100000"/>
              </a:lnSpc>
              <a:spcAft>
                <a:spcPts val="400"/>
              </a:spcAft>
              <a:buFont typeface="Arial" panose="020B0604020202020204" pitchFamily="34" charset="0"/>
              <a:buNone/>
            </a:pPr>
            <a:r>
              <a:rPr lang="en-US" b="0" i="1" dirty="0">
                <a:solidFill>
                  <a:srgbClr val="212121"/>
                </a:solidFill>
                <a:effectLst/>
                <a:latin typeface="BlinkMacSystemFont"/>
              </a:rPr>
              <a:t>American College of Obstetricians and Gynecologists’ Committee on Obstetric Practice. Reducing Prenatal Exposure to Toxic Environmental Agents: ACOG Committee Opinion, Number 832. </a:t>
            </a:r>
            <a:r>
              <a:rPr lang="en-US" b="0" i="1" dirty="0" err="1">
                <a:solidFill>
                  <a:srgbClr val="212121"/>
                </a:solidFill>
                <a:effectLst/>
                <a:latin typeface="BlinkMacSystemFont"/>
              </a:rPr>
              <a:t>Obstet</a:t>
            </a:r>
            <a:r>
              <a:rPr lang="en-US" b="0" i="1" dirty="0">
                <a:solidFill>
                  <a:srgbClr val="212121"/>
                </a:solidFill>
                <a:effectLst/>
                <a:latin typeface="BlinkMacSystemFont"/>
              </a:rPr>
              <a:t> Gynecol. 2021 Jul 1;138(1):e40-e54. </a:t>
            </a:r>
          </a:p>
          <a:p>
            <a:pPr marL="158750" indent="0" algn="l">
              <a:lnSpc>
                <a:spcPct val="100000"/>
              </a:lnSpc>
              <a:spcAft>
                <a:spcPts val="400"/>
              </a:spcAft>
              <a:buFont typeface="Arial" panose="020B0604020202020204" pitchFamily="34" charset="0"/>
              <a:buNone/>
            </a:pPr>
            <a:endParaRPr lang="en-US" b="0" i="1" dirty="0">
              <a:solidFill>
                <a:srgbClr val="212121"/>
              </a:solidFill>
              <a:effectLst/>
              <a:latin typeface="BlinkMacSystemFont"/>
            </a:endParaRPr>
          </a:p>
          <a:p>
            <a:pPr marL="158750" indent="0" algn="l">
              <a:lnSpc>
                <a:spcPct val="100000"/>
              </a:lnSpc>
              <a:spcAft>
                <a:spcPts val="400"/>
              </a:spcAft>
              <a:buFont typeface="Arial" panose="020B0604020202020204" pitchFamily="34" charset="0"/>
              <a:buNone/>
            </a:pPr>
            <a:r>
              <a:rPr lang="en-US" b="0" i="1" dirty="0">
                <a:solidFill>
                  <a:srgbClr val="212121"/>
                </a:solidFill>
                <a:effectLst/>
                <a:latin typeface="BlinkMacSystemFont"/>
              </a:rPr>
              <a:t>https://www.acog.org/clinical/clinical-guidance/committee-opinion/articles/2021/07/reducing-prenatal-exposure-to-toxic-environmental-agents</a:t>
            </a:r>
            <a:endParaRPr lang="en-US" dirty="0"/>
          </a:p>
        </p:txBody>
      </p:sp>
    </p:spTree>
    <p:extLst>
      <p:ext uri="{BB962C8B-B14F-4D97-AF65-F5344CB8AC3E}">
        <p14:creationId xmlns:p14="http://schemas.microsoft.com/office/powerpoint/2010/main" val="2044429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We are doing some of this because we recognize in our lab that this is not a common increasing awareness around environmental health literacy as it relates to endocrine-disrupting chemicals is not commonly done as a core competency area in medical or nursing school. And so we have two randomized control trials. The IHEHLP Study and the Deep Study, one focused on licensed clinicians, the other one focused on doulas to increase environmental health literacy for clinicians and doulas. And that subsequently increase patient environmental health literacy as it relates to endocrine-disrupting chemicals using a narrative-based educational intervention.</a:t>
            </a:r>
            <a:endParaRPr lang="en-US" dirty="0"/>
          </a:p>
        </p:txBody>
      </p:sp>
    </p:spTree>
    <p:extLst>
      <p:ext uri="{BB962C8B-B14F-4D97-AF65-F5344CB8AC3E}">
        <p14:creationId xmlns:p14="http://schemas.microsoft.com/office/powerpoint/2010/main" val="1762182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This is some preliminary data just highlighting pre and post. We evaluate environmental health literacy prior to our intervention and after our intervention. And I'm showing you that across the board, from awareness of phthalate reproductive health impacts to general phthalate knowledge, and as well as protective behaviors and regulatory interests, that we do indeed see improvements in environmental health literacy for clinicians that participated in our study. And so what can you do when you're counseling clients to reduce their burden of environmental chemicals? You could run a checklist, environmental checklist with them. You can counsel clients on limiting their exposure. I mentioned several products that we know, for example, perfumes that you might be able to recommend people use less of, for example. Maybe they don't take it completely away, but use less of. So use non-toxic cleaning products within the home and minimize some of the personal care products that, particularly other things that contain fragrance as well. As well as minimizing consumption of fast foods and eating more fresh foods and vegetables when possible.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i="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err="1"/>
              <a:t>Tomsho</a:t>
            </a:r>
            <a:r>
              <a:rPr lang="en-US" i="1" dirty="0"/>
              <a:t> KS, Quinn MR, </a:t>
            </a:r>
            <a:r>
              <a:rPr lang="en-US" i="1" dirty="0" err="1"/>
              <a:t>Adamkiewicz</a:t>
            </a:r>
            <a:r>
              <a:rPr lang="en-US" i="1" dirty="0"/>
              <a:t> G, James-Todd T. Development of a Phthalate Environmental Reproductive Health Literacy (PERHL) Scale. Environmental Health Perspectives. 2024 Apr 26;132(4):047013.</a:t>
            </a:r>
            <a:endParaRPr lang="en-US" dirty="0"/>
          </a:p>
        </p:txBody>
      </p:sp>
    </p:spTree>
    <p:extLst>
      <p:ext uri="{BB962C8B-B14F-4D97-AF65-F5344CB8AC3E}">
        <p14:creationId xmlns:p14="http://schemas.microsoft.com/office/powerpoint/2010/main" val="24814008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And so what can you do when you're counseling clients to reduce their burden of environmental chemicals? You could run a checklist, environmental checklist with them. You can counsel clients on limiting their exposure. I mentioned several products that we know, for example, perfumes that you might be able to recommend people use less of, for example. Maybe they don't take it completely away, but use less of. So use non-toxic cleaning products within the home and minimize some of the personal care products that, particularly other things that contain fragrance as well. As well as minimizing consumption of fast foods and eating more fresh foods and vegetables when possible.</a:t>
            </a:r>
            <a:br>
              <a:rPr lang="en-US" dirty="0"/>
            </a:br>
            <a:endParaRPr lang="en-US" b="1" dirty="0">
              <a:latin typeface="+mn-l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rgbClr val="434343"/>
                </a:solidFill>
              </a:rPr>
              <a:t>For more info check out the RHNTC’s Understanding Endocrine Disruptors and Fertility Video at: </a:t>
            </a:r>
            <a:r>
              <a:rPr lang="en-US" dirty="0">
                <a:hlinkClick r:id="rId3"/>
              </a:rPr>
              <a:t>https://rhntc.org/resources/understanding-endocrine-disruptors-and-fertility-video</a:t>
            </a:r>
            <a:endParaRPr lang="en-US" dirty="0"/>
          </a:p>
        </p:txBody>
      </p:sp>
    </p:spTree>
    <p:extLst>
      <p:ext uri="{BB962C8B-B14F-4D97-AF65-F5344CB8AC3E}">
        <p14:creationId xmlns:p14="http://schemas.microsoft.com/office/powerpoint/2010/main" val="416273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sz="1800" b="0" i="0" u="none" strike="noStrike" dirty="0">
                <a:solidFill>
                  <a:srgbClr val="000000"/>
                </a:solidFill>
                <a:effectLst/>
                <a:latin typeface="Arial" panose="020B0604020202020204" pitchFamily="34" charset="0"/>
              </a:rPr>
              <a:t>We're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start off with a poll, actually, and then I'll give the presentation, and then we'll end with a poll, and I'm really interested in some of the questions that you might have from this. But to kind of kick things off, we're hoping that by the end of the presentation, participants will be able to define endocrine-disrupting chemicals, or EDCs. You're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hear me say that acronym a lot throughout this presentation. And so EDCs, their sources and exposure routes. We'll also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make sure that you all can describe examples of how EDCs can negatively affect reproductive health and be able to explain how unequal environmental exposures to EDCs contribute to racial disparities in negative maternal or adverse maternal health outcomes. And I'll say to you that it's not just... In this presentation, I'm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highlight racial disparities, but there are many other types of disparities that one could speak to in the context of the other social determinants of health. And then finally, describing at least two strategies for reducing exposure to EDCs, which sexual and reproductive health providers can discuss with their clients.</a:t>
            </a:r>
            <a:endParaRPr lang="en-US" dirty="0"/>
          </a:p>
        </p:txBody>
      </p:sp>
    </p:spTree>
    <p:extLst>
      <p:ext uri="{BB962C8B-B14F-4D97-AF65-F5344CB8AC3E}">
        <p14:creationId xmlns:p14="http://schemas.microsoft.com/office/powerpoint/2010/main" val="1689686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dirty="0">
                <a:solidFill>
                  <a:srgbClr val="000000"/>
                </a:solidFill>
                <a:effectLst/>
                <a:latin typeface="Arial" panose="020B0604020202020204" pitchFamily="34" charset="0"/>
              </a:rPr>
              <a:t>It's also worth noting that RHNTC has a video that "Understanding Endocrine Disruptors and Fertility" video located at </a:t>
            </a:r>
            <a:r>
              <a:rPr lang="en-US" sz="1100" b="0" i="0" u="sng" strike="noStrike" dirty="0">
                <a:solidFill>
                  <a:srgbClr val="1155CC"/>
                </a:solidFill>
                <a:effectLst/>
                <a:latin typeface="Arial" panose="020B0604020202020204" pitchFamily="34" charset="0"/>
                <a:hlinkClick r:id="rId3"/>
              </a:rPr>
              <a:t>this link</a:t>
            </a:r>
            <a:r>
              <a:rPr lang="en-US" sz="1100" b="0" i="0" u="none" strike="noStrike" dirty="0">
                <a:solidFill>
                  <a:srgbClr val="000000"/>
                </a:solidFill>
                <a:effectLst/>
                <a:latin typeface="Arial" panose="020B0604020202020204" pitchFamily="34" charset="0"/>
              </a:rPr>
              <a:t> that could assist you in counseling clients on EDCs and fertility.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latin typeface="+mn-lt"/>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rgbClr val="434343"/>
                </a:solidFill>
              </a:rPr>
              <a:t>For more info check out the RHNTC’s Understanding Endocrine Disruptors and Fertility Video at: </a:t>
            </a:r>
            <a:r>
              <a:rPr lang="en-US" dirty="0">
                <a:hlinkClick r:id="rId3"/>
              </a:rPr>
              <a:t>https://rhntc.org/resources/understanding-endocrine-disruptors-and-fertility-video</a:t>
            </a:r>
            <a:endParaRPr lang="en-US" dirty="0"/>
          </a:p>
        </p:txBody>
      </p:sp>
    </p:spTree>
    <p:extLst>
      <p:ext uri="{BB962C8B-B14F-4D97-AF65-F5344CB8AC3E}">
        <p14:creationId xmlns:p14="http://schemas.microsoft.com/office/powerpoint/2010/main" val="2560563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And promote change. So continue learning more both at the local level, as well as the state and federal level, around the governing of these chemicals and consumer products. I mentioned earlier to you prior to about a year ago, laws and policies have not changed since the late 1930s, and we still need more changes. It's worth noting that here in the US, we regulate or ban around 11 chemicals compared to the European Union, which is more like in the thousands. So we have a ways to go based on our scientific evidence. And just because it's on the shelf does not mean it's safe. And recognizing the critical role that you all play in informing policy change as change agents.</a:t>
            </a:r>
            <a:endParaRPr lang="en-US" dirty="0"/>
          </a:p>
        </p:txBody>
      </p:sp>
    </p:spTree>
    <p:extLst>
      <p:ext uri="{BB962C8B-B14F-4D97-AF65-F5344CB8AC3E}">
        <p14:creationId xmlns:p14="http://schemas.microsoft.com/office/powerpoint/2010/main" val="1253447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in summary, EDCs are prevalent, they're everywhere, they're in the products that we use every day, they're linked to adverse reproductive health outcomes. And some populations have a higher burden of adverse reproductive health outcomes and a higher burden of exposure to these chemicals. So we have a real opportunity here to reduce exposure that may impact the reduction of reproductive health disparities. And clinicians can really provide guidance on strategies for reducing exposures to EDCs prior to, during, and after pregnancy.</a:t>
            </a:r>
            <a:endParaRPr lang="en-US" dirty="0"/>
          </a:p>
        </p:txBody>
      </p:sp>
    </p:spTree>
    <p:extLst>
      <p:ext uri="{BB962C8B-B14F-4D97-AF65-F5344CB8AC3E}">
        <p14:creationId xmlns:p14="http://schemas.microsoft.com/office/powerpoint/2010/main" val="28476976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fontAlgn="base">
              <a:spcBef>
                <a:spcPts val="0"/>
              </a:spcBef>
              <a:spcAft>
                <a:spcPts val="0"/>
              </a:spcAft>
              <a:buNone/>
            </a:pPr>
            <a:r>
              <a:rPr lang="en-US" sz="1800" b="0" i="0" u="none" strike="noStrike" dirty="0">
                <a:solidFill>
                  <a:srgbClr val="000000"/>
                </a:solidFill>
                <a:effectLst/>
                <a:latin typeface="Arial" panose="020B0604020202020204" pitchFamily="34" charset="0"/>
              </a:rPr>
              <a:t>So now for our final poll, can I ask you the same question? How confident are you that you can describe how exposures to EDCs can negatively affect reproductive health? And describe at least two strategies for reducing exposure to EDCs, which sexual and reproductive health providers can discuss with clients. So I really like that we move the needle. We have fewer ones, twos, and threes and more, threes, fours, and fives. And with that, I would like to open up for questions that you all may have.</a:t>
            </a:r>
            <a:endParaRPr lang="en-US" dirty="0"/>
          </a:p>
        </p:txBody>
      </p:sp>
    </p:spTree>
    <p:extLst>
      <p:ext uri="{BB962C8B-B14F-4D97-AF65-F5344CB8AC3E}">
        <p14:creationId xmlns:p14="http://schemas.microsoft.com/office/powerpoint/2010/main" val="4167395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Fonda Ripley:</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Thank you, Dr. James-Todd. Really appreciate the wealth of information that you shared to orient us all to endocrine-disrupting chemicals, routes of exposure, differences in exposure, and what that means for reproductive health. So we have just a minute or two for questions. We had lots of great questions come in by chat, as well as during registration. So I think I'll raise one question, and also welcome you, Dr. James-Todd, if there are any other questions that you saw come in that you really would like to speak to. Can take that second. The first one I'll raise is: What is the most important action that someone can take during pregnancy or before pregnancy to protect their children from the effects of endocrine-disrupting chemicals?</a:t>
            </a:r>
            <a:endParaRPr lang="en-US" b="0" dirty="0">
              <a:effectLst/>
            </a:endParaRPr>
          </a:p>
          <a:p>
            <a:pPr marL="158750" indent="0" rtl="0">
              <a:spcBef>
                <a:spcPts val="400"/>
              </a:spcBef>
              <a:spcAft>
                <a:spcPts val="0"/>
              </a:spcAft>
              <a:buNone/>
            </a:pPr>
            <a:endParaRPr lang="en-US" sz="1800" b="0" i="0" u="none" strike="noStrike" dirty="0">
              <a:solidFill>
                <a:srgbClr val="000000"/>
              </a:solidFill>
              <a:effectLst/>
              <a:latin typeface="Arial" panose="020B0604020202020204" pitchFamily="34" charset="0"/>
            </a:endParaRPr>
          </a:p>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Dr. </a:t>
            </a:r>
            <a:r>
              <a:rPr lang="en-US" sz="1800" b="1" i="0" u="none" strike="noStrike" dirty="0" err="1">
                <a:solidFill>
                  <a:srgbClr val="000000"/>
                </a:solidFill>
                <a:effectLst/>
                <a:latin typeface="Arial" panose="020B0604020202020204" pitchFamily="34" charset="0"/>
              </a:rPr>
              <a:t>Tamarra</a:t>
            </a:r>
            <a:r>
              <a:rPr lang="en-US" sz="1800" b="1" i="0" u="none" strike="noStrike" dirty="0">
                <a:solidFill>
                  <a:srgbClr val="000000"/>
                </a:solidFill>
                <a:effectLst/>
                <a:latin typeface="Arial" panose="020B0604020202020204" pitchFamily="34" charset="0"/>
              </a:rPr>
              <a:t> James-Todd:</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Yeah, so I mean this probably goes without saying. It's probably oftentimes what you all would say. Eating a healthy diet and making sure that you're in the healthy... By healthy diet, it's like to the greatest of your ability, reducing ultra-processed foods, which often contain these harmful chemicals. And also making sure that people are aware that there are kind of day-to-day chemicals that we are being exposed to, and are cleaning, and other things that... I often get the feedback, "Oh, these things, these safer chemicals are too expensive, so it's not okay for everyone." And I think that there are safer alternatives that are less expensive, including making your own products that are available. And there are a variety of resources now ranging from environmental working group to others that you all even mentioned in the comments that I think folks should have access to as they seek out safer products.</a:t>
            </a:r>
            <a:endParaRPr lang="en-US" b="0" dirty="0">
              <a:effectLst/>
            </a:endParaRPr>
          </a:p>
          <a:p>
            <a:pPr marL="158750" indent="0" rtl="0">
              <a:spcBef>
                <a:spcPts val="400"/>
              </a:spcBef>
              <a:spcAft>
                <a:spcPts val="0"/>
              </a:spcAft>
              <a:buNone/>
            </a:pPr>
            <a:endParaRPr lang="en-US" sz="1800" b="0" i="0" u="none" strike="noStrike" dirty="0">
              <a:solidFill>
                <a:srgbClr val="000000"/>
              </a:solidFill>
              <a:effectLst/>
              <a:latin typeface="Arial" panose="020B0604020202020204" pitchFamily="34" charset="0"/>
            </a:endParaRPr>
          </a:p>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Fonda Ripley:</a:t>
            </a:r>
            <a:endParaRPr lang="en-US" sz="1100" b="0" i="0" u="none" strike="noStrike" dirty="0">
              <a:solidFill>
                <a:srgbClr val="000000"/>
              </a:solidFill>
              <a:effectLst/>
              <a:latin typeface="Arial"/>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And I'll raise one more question that came in by chat. Do you have a list of top of mind, a list of common endocrine-disrupting chemicals to avoid when someone might be choosing lotions, or shampoos, or household supplies?</a:t>
            </a:r>
            <a:endParaRPr lang="en-US" b="0" dirty="0">
              <a:effectLst/>
            </a:endParaRPr>
          </a:p>
          <a:p>
            <a:pPr marL="158750" indent="0" rtl="0">
              <a:spcBef>
                <a:spcPts val="400"/>
              </a:spcBef>
              <a:spcAft>
                <a:spcPts val="0"/>
              </a:spcAft>
              <a:buNone/>
            </a:pPr>
            <a:endParaRPr lang="en-US" sz="1800" b="0" i="0" u="none" strike="noStrike" dirty="0">
              <a:solidFill>
                <a:srgbClr val="000000"/>
              </a:solidFill>
              <a:effectLst/>
              <a:latin typeface="Arial" panose="020B0604020202020204" pitchFamily="34" charset="0"/>
            </a:endParaRPr>
          </a:p>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Dr. </a:t>
            </a:r>
            <a:r>
              <a:rPr lang="en-US" sz="1800" b="1" i="0" u="none" strike="noStrike" dirty="0" err="1">
                <a:solidFill>
                  <a:srgbClr val="000000"/>
                </a:solidFill>
                <a:effectLst/>
                <a:latin typeface="Arial" panose="020B0604020202020204" pitchFamily="34" charset="0"/>
              </a:rPr>
              <a:t>Tamarra</a:t>
            </a:r>
            <a:r>
              <a:rPr lang="en-US" sz="1800" b="1" i="0" u="none" strike="noStrike" dirty="0">
                <a:solidFill>
                  <a:srgbClr val="000000"/>
                </a:solidFill>
                <a:effectLst/>
                <a:latin typeface="Arial" panose="020B0604020202020204" pitchFamily="34" charset="0"/>
              </a:rPr>
              <a:t> James-Todd:</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Yes, so there's a variety of different resources, again, ranging from environmental working group to, and I'm not affiliated with them in any way, but... To others. But I will say the Non-Toxic Black Beauty Project, which the breast cancer prevention partners in California, has put together a really nice list, it's called the Red List, that details out a variety of chemicals that one should avoid in personal care products. That may be a helpful list or tool for folks to use.</a:t>
            </a:r>
            <a:endParaRPr lang="en-US" b="0" dirty="0">
              <a:effectLst/>
            </a:endParaRPr>
          </a:p>
          <a:p>
            <a:pPr marL="158750" indent="0" rtl="0">
              <a:spcBef>
                <a:spcPts val="400"/>
              </a:spcBef>
              <a:spcAft>
                <a:spcPts val="0"/>
              </a:spcAft>
              <a:buNone/>
            </a:pPr>
            <a:endParaRPr lang="en-US" sz="1800" b="0" i="0" u="none" strike="noStrike" dirty="0">
              <a:solidFill>
                <a:srgbClr val="000000"/>
              </a:solidFill>
              <a:effectLst/>
              <a:latin typeface="Arial" panose="020B0604020202020204" pitchFamily="34" charset="0"/>
            </a:endParaRPr>
          </a:p>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Fonda Ripley:</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Thanks so much. Maybe I'll raise one more question that I'm particularly interested in myself. Someone inquired products with lavender and tea tree oil. Should they be avoided altogether or are they only harmful in a large amount?</a:t>
            </a:r>
            <a:endParaRPr lang="en-US" b="0" dirty="0">
              <a:effectLst/>
            </a:endParaRPr>
          </a:p>
          <a:p>
            <a:pPr rtl="0">
              <a:spcBef>
                <a:spcPts val="400"/>
              </a:spcBef>
              <a:spcAft>
                <a:spcPts val="0"/>
              </a:spcAft>
            </a:pPr>
            <a:endParaRPr lang="en-US" sz="1800" b="0" i="0" u="none" strike="noStrike" dirty="0">
              <a:solidFill>
                <a:srgbClr val="000000"/>
              </a:solidFill>
              <a:effectLst/>
              <a:latin typeface="Arial" panose="020B0604020202020204" pitchFamily="34" charset="0"/>
            </a:endParaRPr>
          </a:p>
          <a:p>
            <a:pPr marL="158750" indent="0" rtl="0">
              <a:spcBef>
                <a:spcPts val="400"/>
              </a:spcBef>
              <a:spcAft>
                <a:spcPts val="0"/>
              </a:spcAft>
              <a:buNone/>
            </a:pPr>
            <a:r>
              <a:rPr lang="en-US" sz="1800" b="1" i="0" u="none" strike="noStrike" dirty="0">
                <a:solidFill>
                  <a:srgbClr val="000000"/>
                </a:solidFill>
                <a:effectLst/>
                <a:latin typeface="Arial" panose="020B0604020202020204" pitchFamily="34" charset="0"/>
              </a:rPr>
              <a:t>Dr. </a:t>
            </a:r>
            <a:r>
              <a:rPr lang="en-US" sz="1800" b="1" i="0" u="none" strike="noStrike" dirty="0" err="1">
                <a:solidFill>
                  <a:srgbClr val="000000"/>
                </a:solidFill>
                <a:effectLst/>
                <a:latin typeface="Arial" panose="020B0604020202020204" pitchFamily="34" charset="0"/>
              </a:rPr>
              <a:t>Tamarra</a:t>
            </a:r>
            <a:r>
              <a:rPr lang="en-US" sz="1800" b="1" i="0" u="none" strike="noStrike" dirty="0">
                <a:solidFill>
                  <a:srgbClr val="000000"/>
                </a:solidFill>
                <a:effectLst/>
                <a:latin typeface="Arial" panose="020B0604020202020204" pitchFamily="34" charset="0"/>
              </a:rPr>
              <a:t> James-Todd:</a:t>
            </a:r>
            <a:endParaRPr lang="en-US" b="0" dirty="0">
              <a:effectLst/>
            </a:endParaRPr>
          </a:p>
          <a:p>
            <a:pPr marL="158750" indent="0" rtl="0">
              <a:spcBef>
                <a:spcPts val="400"/>
              </a:spcBef>
              <a:spcAft>
                <a:spcPts val="0"/>
              </a:spcAft>
              <a:buNone/>
            </a:pPr>
            <a:r>
              <a:rPr lang="en-US" sz="1800" b="0" i="0" u="none" strike="noStrike" dirty="0">
                <a:solidFill>
                  <a:srgbClr val="000000"/>
                </a:solidFill>
                <a:effectLst/>
                <a:latin typeface="Arial" panose="020B0604020202020204" pitchFamily="34" charset="0"/>
              </a:rPr>
              <a:t>Yeah, it's a great question. I get asked that a fair amount. In the context of reproductive health, I think that there are other things that folks could use as opposed to lavender. We know that lavender has an estrogenic... The lavender essential oil has an estrogenic property to it. So depending on different stages and windows of life, it may be particularly harmful. So I would identify other safer chemicals or products that natural products that folks could use, as opposed to advocating for tea tree oil or lavender, which both, again, have that kind of estrogenic property to them.</a:t>
            </a:r>
            <a:endParaRPr lang="en-US" b="0" dirty="0">
              <a:effectLst/>
            </a:endParaRPr>
          </a:p>
          <a:p>
            <a:pPr marL="158750" indent="0">
              <a:buNone/>
            </a:pPr>
            <a:endParaRPr lang="en-US" dirty="0"/>
          </a:p>
        </p:txBody>
      </p:sp>
    </p:spTree>
    <p:extLst>
      <p:ext uri="{BB962C8B-B14F-4D97-AF65-F5344CB8AC3E}">
        <p14:creationId xmlns:p14="http://schemas.microsoft.com/office/powerpoint/2010/main" val="1196645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Okay, thanks for shedding light on that. So I'm going to move us into closing up. Before we close up, I would love to hear from you all on an action that you'll take as a result of our discussion today. If you could take a moment to chat in something that you will do or something that you would like to share as a result of the webinar. We're very interested in hearing what's top of mind for you. So we'll take just a minute for you all to add to the chat. Share information with coworkers, be mindful of your own use of products, discuss with others, educate others. Great, glad to see what's standing out for you all that you can act on following today's webinar. </a:t>
            </a:r>
            <a:endParaRPr lang="en-US" dirty="0"/>
          </a:p>
        </p:txBody>
      </p:sp>
    </p:spTree>
    <p:extLst>
      <p:ext uri="{BB962C8B-B14F-4D97-AF65-F5344CB8AC3E}">
        <p14:creationId xmlns:p14="http://schemas.microsoft.com/office/powerpoint/2010/main" val="4279441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None/>
            </a:pPr>
            <a:r>
              <a:rPr lang="en-US" sz="1800" b="0" i="0" u="none" strike="noStrike" dirty="0">
                <a:solidFill>
                  <a:srgbClr val="000000"/>
                </a:solidFill>
                <a:effectLst/>
                <a:latin typeface="Arial" panose="020B0604020202020204" pitchFamily="34" charset="0"/>
              </a:rPr>
              <a:t>So 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take a moment to, again, thank Dr. James-Todd for her time today and sharing a lot of great information with us to orient us to this topic. Thank you all for taking time to join us today. As a reminder, we'll have the slides, and a recording, and the transcript from the webinar today available on </a:t>
            </a:r>
            <a:r>
              <a:rPr lang="en-US" sz="1800" b="0" i="0" u="sng" strike="noStrike" dirty="0">
                <a:solidFill>
                  <a:srgbClr val="1155CC"/>
                </a:solidFill>
                <a:effectLst/>
                <a:latin typeface="Arial" panose="020B0604020202020204" pitchFamily="34" charset="0"/>
                <a:hlinkClick r:id="rId3"/>
              </a:rPr>
              <a:t>rhntc.org</a:t>
            </a:r>
            <a:r>
              <a:rPr lang="en-US" sz="1800" b="0" i="0" u="none" strike="noStrike" dirty="0">
                <a:solidFill>
                  <a:srgbClr val="000000"/>
                </a:solidFill>
                <a:effectLst/>
                <a:latin typeface="Arial" panose="020B0604020202020204" pitchFamily="34" charset="0"/>
              </a:rPr>
              <a:t> in just a few days. If you have additional questions on the topic, you can email those to us at </a:t>
            </a:r>
            <a:r>
              <a:rPr lang="en-US" sz="1800" b="0" i="0" u="sng" strike="noStrike" dirty="0">
                <a:solidFill>
                  <a:srgbClr val="1155CC"/>
                </a:solidFill>
                <a:effectLst/>
                <a:latin typeface="Arial" panose="020B0604020202020204" pitchFamily="34" charset="0"/>
                <a:hlinkClick r:id="rId4"/>
              </a:rPr>
              <a:t>rhntc@jsi.com</a:t>
            </a:r>
            <a:r>
              <a:rPr lang="en-US" sz="1800" b="0" i="0" u="none" strike="noStrike" dirty="0">
                <a:solidFill>
                  <a:srgbClr val="000000"/>
                </a:solidFill>
                <a:effectLst/>
                <a:latin typeface="Arial" panose="020B0604020202020204" pitchFamily="34" charset="0"/>
              </a:rPr>
              <a:t>. A final ask that you please do take a moment to complete the evaluation. The link is in the chat, and it'll also appear when you leave the webinar, and it will be emailed to you following the webinar. So lots of ways to access that evaluation. And again, we really appreciate your feedback to inform our future sessions. A reminder that if you would like to obtain a Certificate of Completion for attending today, you need to be logged into rhntc.org when you complete the evaluation. </a:t>
            </a:r>
            <a:endParaRPr lang="en-US" dirty="0"/>
          </a:p>
        </p:txBody>
      </p:sp>
    </p:spTree>
    <p:extLst>
      <p:ext uri="{BB962C8B-B14F-4D97-AF65-F5344CB8AC3E}">
        <p14:creationId xmlns:p14="http://schemas.microsoft.com/office/powerpoint/2010/main" val="3047357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And lastly, stay engaged with us. You can subscribe to our monthly newsletter, you can contact us via email on </a:t>
            </a:r>
            <a:r>
              <a:rPr lang="en-US" sz="1800" b="0" i="0" u="sng" strike="noStrike" dirty="0">
                <a:solidFill>
                  <a:srgbClr val="1155CC"/>
                </a:solidFill>
                <a:effectLst/>
                <a:latin typeface="Arial" panose="020B0604020202020204" pitchFamily="34" charset="0"/>
                <a:hlinkClick r:id="rId3"/>
              </a:rPr>
              <a:t>rhntc.org</a:t>
            </a:r>
            <a:r>
              <a:rPr lang="en-US" sz="1800" b="0" i="0" u="none" strike="noStrike" dirty="0">
                <a:solidFill>
                  <a:srgbClr val="000000"/>
                </a:solidFill>
                <a:effectLst/>
                <a:latin typeface="Arial" panose="020B0604020202020204" pitchFamily="34" charset="0"/>
              </a:rPr>
              <a:t>, you can follow us on LinkedIn, and you can subscribe to our podcast. So with that, thank you all again for joining us today, and that concludes today's webinar.</a:t>
            </a:r>
            <a:endParaRPr lang="en-US" dirty="0"/>
          </a:p>
        </p:txBody>
      </p:sp>
    </p:spTree>
    <p:extLst>
      <p:ext uri="{BB962C8B-B14F-4D97-AF65-F5344CB8AC3E}">
        <p14:creationId xmlns:p14="http://schemas.microsoft.com/office/powerpoint/2010/main" val="3760024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0"/>
              </a:spcAft>
              <a:buNone/>
            </a:pPr>
            <a:r>
              <a:rPr lang="en-US" sz="1800" b="0" i="0" u="none" strike="noStrike" dirty="0">
                <a:solidFill>
                  <a:srgbClr val="000000"/>
                </a:solidFill>
                <a:effectLst/>
                <a:latin typeface="Arial" panose="020B0604020202020204" pitchFamily="34" charset="0"/>
              </a:rPr>
              <a:t>But to kick us off, love to have you all do a poll. And the question is: How confident are you that you can describe how exposure to endocrine-disrupting chemicals, or EDCs, can negatively affect reproductive health? And then if you scroll down, there's the second question, which is: How confident are you that you can describe at least two strategies for reducing exposure to EDCs, which sexual and reproductive health providers can discuss with clients? So I'm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give us a moment to complete this... Questions. And I should have said that the scale is one to five, so feel free to change if you need to. Scale's one to five, where one is not at all confident and five is very confident, so. Okay, so I think that the majority of you all have gotten a chance to answer some of this. And I'll just note, and I'm not technically very surprised that many of you said kind of not particularly confident, maybe even not at all confident. And few people said, "I'm very confident about this if any," and so that's why we're here today. And so I'm excited to help boost that confidence, hopefully, as we kind of go throughout this. All right. </a:t>
            </a:r>
            <a:endParaRPr lang="en-US" dirty="0"/>
          </a:p>
        </p:txBody>
      </p:sp>
    </p:spTree>
    <p:extLst>
      <p:ext uri="{BB962C8B-B14F-4D97-AF65-F5344CB8AC3E}">
        <p14:creationId xmlns:p14="http://schemas.microsoft.com/office/powerpoint/2010/main" val="2225598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Okay, but I </a:t>
            </a:r>
            <a:r>
              <a:rPr lang="en-US" sz="1800" b="0" i="0" u="none" strike="noStrike" dirty="0" err="1">
                <a:solidFill>
                  <a:srgbClr val="000000"/>
                </a:solidFill>
                <a:effectLst/>
                <a:latin typeface="Arial" panose="020B0604020202020204" pitchFamily="34" charset="0"/>
              </a:rPr>
              <a:t>wanna</a:t>
            </a:r>
            <a:r>
              <a:rPr lang="en-US" sz="1800" b="0" i="0" u="none" strike="noStrike" dirty="0">
                <a:solidFill>
                  <a:srgbClr val="000000"/>
                </a:solidFill>
                <a:effectLst/>
                <a:latin typeface="Arial" panose="020B0604020202020204" pitchFamily="34" charset="0"/>
              </a:rPr>
              <a:t> start with a kind of a story. And the truth is that I often speak during Grand Rounds and other meetings to clinicians like you all, and I often lead with a question about how many of you feel like or how many of you ever been approached by a patient who is really curious? And so about what should they be using maybe during pregnancy. Or prior to pregnancy, they're interested in becoming pregnant, but they don't know what to do. And just about everyone raises their hands in that context. So here, I'd love for you to meet Janine. Janine's fictitious, but maybe someone similar to maybe someone with a client that you may meet. And Janine is about 38 years old and she already has a child who's three years old. She and her partner are really interested in having a second child and they've started trying to become pregnant, but it's been about six months and they're having a lot of difficulty. And Janine knows that she is of advanced maternal age, being 38, and is willing to figure out some of the strategies to increase her chances of becoming pregnant. And recently, Janine was speaking with a friend who mentioned that she heard that some of the ingredients in personal care products may make it hard to become pregnant. And her friend said that she might want to discuss stopping the use of some products like perfume or cosmetics, nail polish, or even some hair products. Janine is concerned because first, she's never heard of this at all, but she also doesn't know what ingredients are actually the culprit, or even how to avoid them. And Janine has a doctor's appointment coming up, and so she decides that she wants to bring this up to her healthcare professionals just to see if she should stop using any of these products, and particularly what are the ingredients she should be on the lookout for. And so Janine comes to you, her healthcare professional, and she asked if she should stop using hair oils, and perfume, and her favorite lipstick in order to increase her chances of becoming pregnant. And I'm wondering if you in the chat right now, might be able to say... What would you say to her? If this was your patient, what would you say? Feel free to use the chat and kind of plug some things in. Would you recommend that she stops, or yeah? Yeah, let me look into it for you. Download an app that may be able to help provide some recommendations. Not really feeling like they're... Confident about being able to provide any advice at all. Yeah, these are all what I feel like I've heard before among clinicians, and I think it's a really important point. How do we kind of streamline that? How do we improve what we might be able to say and feel more confident? So thank you for providing some of those, how you might handle that. </a:t>
            </a:r>
            <a:endParaRPr lang="en-US" dirty="0"/>
          </a:p>
        </p:txBody>
      </p:sp>
    </p:spTree>
    <p:extLst>
      <p:ext uri="{BB962C8B-B14F-4D97-AF65-F5344CB8AC3E}">
        <p14:creationId xmlns:p14="http://schemas.microsoft.com/office/powerpoint/2010/main" val="229388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So the reason why I bring this up is because, oftentimes, Janine's not wrong. We are indeed exposed to many chemicals every day. And so her quest to try to figure out, "Well, what should I be on the lookout for?" is actually one of the challenges. And part of that is because there are chemicals everywhere and there are hundreds of chemicals often put into our consumer products. Here, I have multiple kind of classes or categories of different types of consumer products. And you're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hear, as I said at the beginning, we talk about a particular type of chemical that is often included in some of these consumer products, known as endocrine-disrupting chemicals, or EDCs. And these are commonly used in many of the products that we use every day, ranging from pesticides that we may use in our homes as we turn to the summer season, and ants come out, and other little critters, to pesticides that we might use in our gardens or even we go to grocery stores and may purchase foods that have had pesticides actively used on them. So plasticizers, which include this like very word, it's very difficultly-spelled word called phthalates that are included in these kind of plasticizer-like chemicals in their replacements. And so those are found in things like food packaging, and cosmetics, and perfumes. They hold fragrance in to various products, including some of the personal care products that we use regularly that may, quote, unquote, smell good or smell clean or fresh. So even in our household cleaning products, for example. To surfactants, which have become a hot topic. Increasingly, people are becoming familiar with things like per and polyfluoroalkyl substances. Again, another mouthful, but also known as PFAS chemicals. And they're used for their ability to be water-resistant, grease-resistant, and so on. So they can be found in food packaging. A lot of PFAS are found in things like microwave popcorn, but also those kind of boxes that you might get from kind of food stores and restaurants that... Pizza boxes and such. But sadly, they have been contaminating our waterways as well due to industrial use. They are found in things like firefighter foam. So certain occupations have higher exposure to these. So if you live near a military base or an airport, another source, unfortunately, of these surfactant chemicals. To females, which are used in things like sunscreens, which we will increasingly use in the months to come. And other things like toothpaste or even creams and lotions. Tortillas and muffins because they have an antimicrobial property. For example, in the phenolic chemicals. So things like parabens, you'll see like things that say paraben-free, they're oftentimes swapping parabens out with something else that may also be harmful. But bisphenol A is perhaps one of the most famous of the phenols. It was used in the canning process and also on receipts. And then flame retardants, which we're all sitting looking at our devices right now. They do oftentimes contain flame retardants. Clothing, some clothing and other household furniture as well can contain flame-retardant chemicals in it as well. So these are just some examples of consumer product chemicals that are known to disrupt the endocrine system.</a:t>
            </a:r>
            <a:endParaRPr lang="en-US" dirty="0"/>
          </a:p>
        </p:txBody>
      </p:sp>
    </p:spTree>
    <p:extLst>
      <p:ext uri="{BB962C8B-B14F-4D97-AF65-F5344CB8AC3E}">
        <p14:creationId xmlns:p14="http://schemas.microsoft.com/office/powerpoint/2010/main" val="864807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0" i="0" u="none" strike="noStrike" dirty="0">
                <a:solidFill>
                  <a:srgbClr val="000000"/>
                </a:solidFill>
                <a:effectLst/>
                <a:latin typeface="Arial" panose="020B0604020202020204" pitchFamily="34" charset="0"/>
              </a:rPr>
              <a:t>So the question is: What exactly are endocrine-disrupting chemicals, or EDCs, and these natural or human made chemicals that have the ability to mimic, or block, or interfere with the body's hormones, which are a part of the endocrine system.</a:t>
            </a: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1" dirty="0">
                <a:solidFill>
                  <a:srgbClr val="434343"/>
                </a:solidFill>
              </a:rPr>
              <a:t>National Institute of Environmental Health Sciences. Endocrine Disruptors. https://www.niehs.nih.gov/health/topics/agents/endocrine</a:t>
            </a:r>
            <a:endParaRPr lang="en-US" dirty="0"/>
          </a:p>
        </p:txBody>
      </p:sp>
    </p:spTree>
    <p:extLst>
      <p:ext uri="{BB962C8B-B14F-4D97-AF65-F5344CB8AC3E}">
        <p14:creationId xmlns:p14="http://schemas.microsoft.com/office/powerpoint/2010/main" val="134504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There are a variety of routes of exposures to these chemicals, ranging from inhalation, I mentioned perfume use, for example, or other fragranced products. To oral, I mentioned food packaging. So because these chemicals are not tightly bound, they kind of migrate into the foods that we eat, and so we can intake them, and they can enter our body and our bloodstream that way. Dermal exposure. So again, I mentioned like creams, and sunscreen, lotions, and so on that are sources of exposure to some of these chemicals. But they're also able to migrate to other tissues and have impact not just on us as individuals, but also on other generations. So these chemicals can also enter into amniotic fluid. So if a pregnant person, for example, uses these, they're able to migrate, and the developing venous can ingest them through that process. They can cross the placenta as well, in some cases. Not all of them, but some. And then also they can enter into breast milk. And so I mentioned those surfactant chemicals, for example, the PFAS chemicals that are used for their water-resistant and stain-resistant purposes. And PFAS chemicals tend to accumulate in breast milk, for example. So some of these are more readily found in certain tissues than others due to this.</a:t>
            </a:r>
          </a:p>
          <a:p>
            <a:pPr marL="158750" indent="0">
              <a:buNone/>
            </a:pPr>
            <a:endParaRPr lang="en-US" dirty="0"/>
          </a:p>
          <a:p>
            <a:pPr marL="158750" indent="0">
              <a:buNone/>
            </a:pPr>
            <a:r>
              <a:rPr lang="en-US" b="0" i="1" dirty="0">
                <a:solidFill>
                  <a:srgbClr val="212121"/>
                </a:solidFill>
                <a:effectLst/>
                <a:latin typeface="BlinkMacSystemFont"/>
              </a:rPr>
              <a:t>Sharpe RM, Irvine DS. How strong is the evidence of a link between environmental chemicals and adverse effects on human reproductive health? BMJ. 2004 Feb 21;328(7437):447-51. </a:t>
            </a:r>
            <a:r>
              <a:rPr lang="en-US" b="0" i="1" dirty="0" err="1">
                <a:solidFill>
                  <a:srgbClr val="212121"/>
                </a:solidFill>
                <a:effectLst/>
                <a:latin typeface="BlinkMacSystemFont"/>
              </a:rPr>
              <a:t>doi</a:t>
            </a:r>
            <a:r>
              <a:rPr lang="en-US" b="0" i="1" dirty="0">
                <a:solidFill>
                  <a:srgbClr val="212121"/>
                </a:solidFill>
                <a:effectLst/>
                <a:latin typeface="BlinkMacSystemFont"/>
              </a:rPr>
              <a:t>: 10.1136/bmj.328.7437.447.</a:t>
            </a:r>
            <a:endParaRPr lang="en-US" dirty="0"/>
          </a:p>
        </p:txBody>
      </p:sp>
    </p:spTree>
    <p:extLst>
      <p:ext uri="{BB962C8B-B14F-4D97-AF65-F5344CB8AC3E}">
        <p14:creationId xmlns:p14="http://schemas.microsoft.com/office/powerpoint/2010/main" val="875805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0"/>
        <p:cNvGrpSpPr/>
        <p:nvPr/>
      </p:nvGrpSpPr>
      <p:grpSpPr>
        <a:xfrm>
          <a:off x="0" y="0"/>
          <a:ext cx="0" cy="0"/>
          <a:chOff x="0" y="0"/>
          <a:chExt cx="0" cy="0"/>
        </a:xfrm>
      </p:grpSpPr>
      <p:pic>
        <p:nvPicPr>
          <p:cNvPr id="14" name="Google Shape;14;p1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838400" y="1543675"/>
            <a:ext cx="4305603" cy="3647898"/>
          </a:xfrm>
          <a:prstGeom prst="rect">
            <a:avLst/>
          </a:prstGeom>
          <a:noFill/>
          <a:ln>
            <a:noFill/>
          </a:ln>
        </p:spPr>
      </p:pic>
      <p:pic>
        <p:nvPicPr>
          <p:cNvPr id="15" name="Google Shape;15;p15"/>
          <p:cNvPicPr preferRelativeResize="0"/>
          <p:nvPr/>
        </p:nvPicPr>
        <p:blipFill rotWithShape="1">
          <a:blip r:embed="rId3">
            <a:alphaModFix/>
          </a:blip>
          <a:srcRect/>
          <a:stretch/>
        </p:blipFill>
        <p:spPr>
          <a:xfrm>
            <a:off x="453350" y="581350"/>
            <a:ext cx="2374100" cy="641000"/>
          </a:xfrm>
          <a:prstGeom prst="rect">
            <a:avLst/>
          </a:prstGeom>
          <a:noFill/>
          <a:ln>
            <a:noFill/>
          </a:ln>
        </p:spPr>
      </p:pic>
      <p:pic>
        <p:nvPicPr>
          <p:cNvPr id="16" name="Google Shape;16;p1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 y="3083650"/>
            <a:ext cx="1586958" cy="150300"/>
          </a:xfrm>
          <a:prstGeom prst="rect">
            <a:avLst/>
          </a:prstGeom>
          <a:noFill/>
          <a:ln>
            <a:noFill/>
          </a:ln>
        </p:spPr>
      </p:pic>
      <p:sp>
        <p:nvSpPr>
          <p:cNvPr id="2" name="Title 1">
            <a:extLst>
              <a:ext uri="{FF2B5EF4-FFF2-40B4-BE49-F238E27FC236}">
                <a16:creationId xmlns:a16="http://schemas.microsoft.com/office/drawing/2014/main" id="{6675F859-5AD5-2C2A-C661-A9C4A66148A2}"/>
              </a:ext>
            </a:extLst>
          </p:cNvPr>
          <p:cNvSpPr>
            <a:spLocks noGrp="1"/>
          </p:cNvSpPr>
          <p:nvPr>
            <p:ph type="title"/>
          </p:nvPr>
        </p:nvSpPr>
        <p:spPr>
          <a:xfrm>
            <a:off x="375523" y="976223"/>
            <a:ext cx="5422200" cy="2052600"/>
          </a:xfrm>
        </p:spPr>
        <p:txBody>
          <a:bodyPr anchor="b"/>
          <a:lstStyle>
            <a:lvl1pPr>
              <a:defRPr sz="3200">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3C26829B-1CFE-3E56-E806-E93ACFF1F1EB}"/>
              </a:ext>
            </a:extLst>
          </p:cNvPr>
          <p:cNvSpPr>
            <a:spLocks noGrp="1"/>
          </p:cNvSpPr>
          <p:nvPr>
            <p:ph type="body" sz="quarter" idx="10"/>
          </p:nvPr>
        </p:nvSpPr>
        <p:spPr>
          <a:xfrm>
            <a:off x="234753" y="3283070"/>
            <a:ext cx="5316826" cy="1594943"/>
          </a:xfrm>
        </p:spPr>
        <p:txBody>
          <a:bodyPr/>
          <a:lstStyle>
            <a:lvl1pPr marL="114300" indent="0">
              <a:lnSpc>
                <a:spcPct val="100000"/>
              </a:lnSpc>
              <a:buNone/>
              <a:defRPr sz="1400">
                <a:latin typeface="+mj-lt"/>
              </a:defRPr>
            </a:lvl1pPr>
            <a:lvl2pPr marL="596900" indent="0">
              <a:buNone/>
              <a:defRPr sz="1400">
                <a:latin typeface="+mj-lt"/>
              </a:defRPr>
            </a:lvl2pPr>
            <a:lvl3pPr marL="1054100" indent="0">
              <a:buNone/>
              <a:defRPr sz="1400">
                <a:latin typeface="+mj-lt"/>
              </a:defRPr>
            </a:lvl3pPr>
            <a:lvl4pPr marL="1511300" indent="0">
              <a:buNone/>
              <a:defRPr sz="1400">
                <a:latin typeface="+mj-lt"/>
              </a:defRPr>
            </a:lvl4pPr>
            <a:lvl5pPr marL="1968500" indent="0">
              <a:buNone/>
              <a:defRPr sz="1400">
                <a:latin typeface="+mj-lt"/>
              </a:defRPr>
            </a:lvl5pPr>
          </a:lstStyle>
          <a:p>
            <a:pPr lvl="0"/>
            <a:endParaRPr lang="en-US" dirty="0"/>
          </a:p>
        </p:txBody>
      </p:sp>
    </p:spTree>
    <p:extLst>
      <p:ext uri="{BB962C8B-B14F-4D97-AF65-F5344CB8AC3E}">
        <p14:creationId xmlns:p14="http://schemas.microsoft.com/office/powerpoint/2010/main" val="54319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36"/>
        <p:cNvGrpSpPr/>
        <p:nvPr/>
      </p:nvGrpSpPr>
      <p:grpSpPr>
        <a:xfrm>
          <a:off x="0" y="0"/>
          <a:ext cx="0" cy="0"/>
          <a:chOff x="0" y="0"/>
          <a:chExt cx="0" cy="0"/>
        </a:xfrm>
      </p:grpSpPr>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pic>
        <p:nvPicPr>
          <p:cNvPr id="4" name="Picture 3">
            <a:extLst>
              <a:ext uri="{FF2B5EF4-FFF2-40B4-BE49-F238E27FC236}">
                <a16:creationId xmlns:a16="http://schemas.microsoft.com/office/drawing/2014/main" id="{7E33D396-BBC3-2829-EA68-1398184C19F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34439" y="1480170"/>
            <a:ext cx="1369814" cy="1466741"/>
          </a:xfrm>
          <a:prstGeom prst="rect">
            <a:avLst/>
          </a:prstGeom>
        </p:spPr>
      </p:pic>
      <p:sp>
        <p:nvSpPr>
          <p:cNvPr id="2" name="Title 1">
            <a:extLst>
              <a:ext uri="{FF2B5EF4-FFF2-40B4-BE49-F238E27FC236}">
                <a16:creationId xmlns:a16="http://schemas.microsoft.com/office/drawing/2014/main" id="{A2C2FD88-BA72-C76F-073F-81AD24AE9B5F}"/>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7" name="Table Placeholder 6">
            <a:extLst>
              <a:ext uri="{FF2B5EF4-FFF2-40B4-BE49-F238E27FC236}">
                <a16:creationId xmlns:a16="http://schemas.microsoft.com/office/drawing/2014/main" id="{3EA67389-DDB3-157A-9A30-1E2C1B0813FC}"/>
              </a:ext>
            </a:extLst>
          </p:cNvPr>
          <p:cNvSpPr>
            <a:spLocks noGrp="1"/>
          </p:cNvSpPr>
          <p:nvPr>
            <p:ph type="tbl" sz="quarter" idx="10"/>
          </p:nvPr>
        </p:nvSpPr>
        <p:spPr>
          <a:xfrm>
            <a:off x="2279881" y="1479550"/>
            <a:ext cx="5321396" cy="3017520"/>
          </a:xfrm>
        </p:spPr>
        <p:txBody>
          <a:bodyPr/>
          <a:lstStyle/>
          <a:p>
            <a:endParaRPr lang="en-US"/>
          </a:p>
        </p:txBody>
      </p:sp>
      <p:sp>
        <p:nvSpPr>
          <p:cNvPr id="10" name="Text Placeholder 9">
            <a:extLst>
              <a:ext uri="{FF2B5EF4-FFF2-40B4-BE49-F238E27FC236}">
                <a16:creationId xmlns:a16="http://schemas.microsoft.com/office/drawing/2014/main" id="{E922080D-51D9-86D7-1237-A691B20381EB}"/>
              </a:ext>
            </a:extLst>
          </p:cNvPr>
          <p:cNvSpPr>
            <a:spLocks noGrp="1"/>
          </p:cNvSpPr>
          <p:nvPr>
            <p:ph type="body" sz="quarter" idx="11"/>
          </p:nvPr>
        </p:nvSpPr>
        <p:spPr>
          <a:xfrm>
            <a:off x="6010510" y="4639536"/>
            <a:ext cx="1949584" cy="246221"/>
          </a:xfrm>
        </p:spPr>
        <p:txBody>
          <a:bodyPr/>
          <a:lstStyle>
            <a:lvl1pPr marL="114300" indent="0">
              <a:buNone/>
              <a:defRPr sz="1000">
                <a:solidFill>
                  <a:srgbClr val="000000"/>
                </a:solidFill>
                <a:latin typeface="+mj-lt"/>
              </a:defRPr>
            </a:lvl1pPr>
            <a:lvl2pPr marL="596900" indent="0">
              <a:buNone/>
              <a:defRPr>
                <a:solidFill>
                  <a:srgbClr val="000000"/>
                </a:solidFill>
                <a:latin typeface="+mj-lt"/>
              </a:defRPr>
            </a:lvl2pPr>
            <a:lvl3pPr marL="1054100" indent="0">
              <a:buNone/>
              <a:defRPr>
                <a:solidFill>
                  <a:srgbClr val="000000"/>
                </a:solidFill>
                <a:latin typeface="+mj-lt"/>
              </a:defRPr>
            </a:lvl3pPr>
            <a:lvl4pPr marL="1511300" indent="0">
              <a:buNone/>
              <a:defRPr>
                <a:solidFill>
                  <a:srgbClr val="000000"/>
                </a:solidFill>
                <a:latin typeface="+mj-lt"/>
              </a:defRPr>
            </a:lvl4pPr>
            <a:lvl5pPr marL="1968500" indent="0">
              <a:buNone/>
              <a:defRPr>
                <a:solidFill>
                  <a:srgbClr val="000000"/>
                </a:solidFill>
                <a:latin typeface="+mj-lt"/>
              </a:defRPr>
            </a:lvl5pPr>
          </a:lstStyle>
          <a:p>
            <a:pPr lvl="0"/>
            <a:endParaRPr lang="en-US" dirty="0"/>
          </a:p>
        </p:txBody>
      </p:sp>
    </p:spTree>
    <p:extLst>
      <p:ext uri="{BB962C8B-B14F-4D97-AF65-F5344CB8AC3E}">
        <p14:creationId xmlns:p14="http://schemas.microsoft.com/office/powerpoint/2010/main" val="966972601"/>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36"/>
        <p:cNvGrpSpPr/>
        <p:nvPr/>
      </p:nvGrpSpPr>
      <p:grpSpPr>
        <a:xfrm>
          <a:off x="0" y="0"/>
          <a:ext cx="0" cy="0"/>
          <a:chOff x="0" y="0"/>
          <a:chExt cx="0" cy="0"/>
        </a:xfrm>
      </p:grpSpPr>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pic>
        <p:nvPicPr>
          <p:cNvPr id="5" name="Picture 4">
            <a:extLst>
              <a:ext uri="{FF2B5EF4-FFF2-40B4-BE49-F238E27FC236}">
                <a16:creationId xmlns:a16="http://schemas.microsoft.com/office/drawing/2014/main" id="{05A7602E-219E-9129-BC32-6656E8B0ED1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65123" y="1573215"/>
            <a:ext cx="1459067" cy="1464558"/>
          </a:xfrm>
          <a:prstGeom prst="rect">
            <a:avLst/>
          </a:prstGeom>
        </p:spPr>
      </p:pic>
      <p:sp>
        <p:nvSpPr>
          <p:cNvPr id="2" name="Title 1">
            <a:extLst>
              <a:ext uri="{FF2B5EF4-FFF2-40B4-BE49-F238E27FC236}">
                <a16:creationId xmlns:a16="http://schemas.microsoft.com/office/drawing/2014/main" id="{4AC8604E-4292-40AE-65F5-57EA874CB96A}"/>
              </a:ext>
            </a:extLst>
          </p:cNvPr>
          <p:cNvSpPr>
            <a:spLocks noGrp="1"/>
          </p:cNvSpPr>
          <p:nvPr>
            <p:ph type="title"/>
          </p:nvPr>
        </p:nvSpPr>
        <p:spPr>
          <a:xfrm>
            <a:off x="311700" y="457847"/>
            <a:ext cx="8520600" cy="559878"/>
          </a:xfrm>
        </p:spPr>
        <p:txBody>
          <a:bodyPr/>
          <a:lstStyle>
            <a:lvl1pPr>
              <a:defRPr sz="2500">
                <a:latin typeface="+mj-lt"/>
              </a:defRPr>
            </a:lvl1pPr>
          </a:lstStyle>
          <a:p>
            <a:r>
              <a:rPr lang="en-US" dirty="0"/>
              <a:t>Click to edit Master title style</a:t>
            </a:r>
          </a:p>
        </p:txBody>
      </p:sp>
      <p:sp>
        <p:nvSpPr>
          <p:cNvPr id="8" name="Table Placeholder 7">
            <a:extLst>
              <a:ext uri="{FF2B5EF4-FFF2-40B4-BE49-F238E27FC236}">
                <a16:creationId xmlns:a16="http://schemas.microsoft.com/office/drawing/2014/main" id="{F5AEED78-3A9A-CC25-9599-502A106E7AB3}"/>
              </a:ext>
            </a:extLst>
          </p:cNvPr>
          <p:cNvSpPr>
            <a:spLocks noGrp="1"/>
          </p:cNvSpPr>
          <p:nvPr>
            <p:ph type="tbl" sz="quarter" idx="10"/>
          </p:nvPr>
        </p:nvSpPr>
        <p:spPr>
          <a:xfrm>
            <a:off x="2257700" y="1573213"/>
            <a:ext cx="5069773" cy="2656841"/>
          </a:xfrm>
        </p:spPr>
        <p:txBody>
          <a:bodyPr/>
          <a:lstStyle/>
          <a:p>
            <a:endParaRPr lang="en-US"/>
          </a:p>
        </p:txBody>
      </p:sp>
      <p:sp>
        <p:nvSpPr>
          <p:cNvPr id="11" name="Text Placeholder 10">
            <a:extLst>
              <a:ext uri="{FF2B5EF4-FFF2-40B4-BE49-F238E27FC236}">
                <a16:creationId xmlns:a16="http://schemas.microsoft.com/office/drawing/2014/main" id="{3C43B5B7-B3F1-C513-0177-A5E76CA25B13}"/>
              </a:ext>
            </a:extLst>
          </p:cNvPr>
          <p:cNvSpPr>
            <a:spLocks noGrp="1"/>
          </p:cNvSpPr>
          <p:nvPr>
            <p:ph type="body" sz="quarter" idx="11"/>
          </p:nvPr>
        </p:nvSpPr>
        <p:spPr>
          <a:xfrm>
            <a:off x="3893419" y="4649612"/>
            <a:ext cx="4319578" cy="246221"/>
          </a:xfrm>
        </p:spPr>
        <p:txBody>
          <a:bodyPr/>
          <a:lstStyle>
            <a:lvl1pPr marL="0" indent="0">
              <a:lnSpc>
                <a:spcPct val="100000"/>
              </a:lnSpc>
              <a:buNone/>
              <a:defRPr sz="1000">
                <a:latin typeface="+mj-lt"/>
              </a:defRPr>
            </a:lvl1pPr>
            <a:lvl2pPr marL="596900" indent="0">
              <a:buNone/>
              <a:defRPr sz="1000">
                <a:latin typeface="+mj-lt"/>
              </a:defRPr>
            </a:lvl2pPr>
            <a:lvl3pPr marL="1054100" indent="0">
              <a:buNone/>
              <a:defRPr sz="1000">
                <a:latin typeface="+mj-lt"/>
              </a:defRPr>
            </a:lvl3pPr>
            <a:lvl4pPr marL="1511300" indent="0">
              <a:buNone/>
              <a:defRPr sz="1000">
                <a:latin typeface="+mj-lt"/>
              </a:defRPr>
            </a:lvl4pPr>
            <a:lvl5pPr marL="1968500" indent="0">
              <a:buNone/>
              <a:defRPr sz="1000">
                <a:latin typeface="+mj-lt"/>
              </a:defRPr>
            </a:lvl5pPr>
          </a:lstStyle>
          <a:p>
            <a:pPr lvl="0"/>
            <a:endParaRPr lang="en-US" dirty="0"/>
          </a:p>
        </p:txBody>
      </p:sp>
    </p:spTree>
    <p:extLst>
      <p:ext uri="{BB962C8B-B14F-4D97-AF65-F5344CB8AC3E}">
        <p14:creationId xmlns:p14="http://schemas.microsoft.com/office/powerpoint/2010/main" val="3601274914"/>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36"/>
        <p:cNvGrpSpPr/>
        <p:nvPr/>
      </p:nvGrpSpPr>
      <p:grpSpPr>
        <a:xfrm>
          <a:off x="0" y="0"/>
          <a:ext cx="0" cy="0"/>
          <a:chOff x="0" y="0"/>
          <a:chExt cx="0" cy="0"/>
        </a:xfrm>
      </p:grpSpPr>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pic>
        <p:nvPicPr>
          <p:cNvPr id="4" name="Picture 3">
            <a:extLst>
              <a:ext uri="{FF2B5EF4-FFF2-40B4-BE49-F238E27FC236}">
                <a16:creationId xmlns:a16="http://schemas.microsoft.com/office/drawing/2014/main" id="{161148AF-3910-9338-49E1-2CD004967805}"/>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75488" y="1581873"/>
            <a:ext cx="1156931" cy="1509178"/>
          </a:xfrm>
          <a:prstGeom prst="rect">
            <a:avLst/>
          </a:prstGeom>
        </p:spPr>
      </p:pic>
      <p:sp>
        <p:nvSpPr>
          <p:cNvPr id="2" name="Title 1">
            <a:extLst>
              <a:ext uri="{FF2B5EF4-FFF2-40B4-BE49-F238E27FC236}">
                <a16:creationId xmlns:a16="http://schemas.microsoft.com/office/drawing/2014/main" id="{6954F1BE-4EF3-6CED-51DC-104A9A6F6B0C}"/>
              </a:ext>
            </a:extLst>
          </p:cNvPr>
          <p:cNvSpPr>
            <a:spLocks noGrp="1"/>
          </p:cNvSpPr>
          <p:nvPr>
            <p:ph type="title"/>
          </p:nvPr>
        </p:nvSpPr>
        <p:spPr>
          <a:xfrm>
            <a:off x="311700" y="457847"/>
            <a:ext cx="8520600" cy="572700"/>
          </a:xfrm>
        </p:spPr>
        <p:txBody>
          <a:bodyPr/>
          <a:lstStyle>
            <a:lvl1pPr>
              <a:defRPr sz="2500">
                <a:latin typeface="+mj-lt"/>
              </a:defRPr>
            </a:lvl1pPr>
          </a:lstStyle>
          <a:p>
            <a:r>
              <a:rPr lang="en-US" dirty="0"/>
              <a:t>Click to edit Master title style</a:t>
            </a:r>
          </a:p>
        </p:txBody>
      </p:sp>
      <p:sp>
        <p:nvSpPr>
          <p:cNvPr id="7" name="Table Placeholder 6">
            <a:extLst>
              <a:ext uri="{FF2B5EF4-FFF2-40B4-BE49-F238E27FC236}">
                <a16:creationId xmlns:a16="http://schemas.microsoft.com/office/drawing/2014/main" id="{3EA5D04E-65D0-8221-8C21-886965CB6836}"/>
              </a:ext>
            </a:extLst>
          </p:cNvPr>
          <p:cNvSpPr>
            <a:spLocks noGrp="1"/>
          </p:cNvSpPr>
          <p:nvPr>
            <p:ph type="tbl" sz="quarter" idx="10"/>
          </p:nvPr>
        </p:nvSpPr>
        <p:spPr>
          <a:xfrm>
            <a:off x="1953378" y="1581151"/>
            <a:ext cx="5715921" cy="2499360"/>
          </a:xfrm>
        </p:spPr>
        <p:txBody>
          <a:bodyPr/>
          <a:lstStyle/>
          <a:p>
            <a:endParaRPr lang="en-US"/>
          </a:p>
        </p:txBody>
      </p:sp>
      <p:sp>
        <p:nvSpPr>
          <p:cNvPr id="10" name="Text Placeholder 9">
            <a:extLst>
              <a:ext uri="{FF2B5EF4-FFF2-40B4-BE49-F238E27FC236}">
                <a16:creationId xmlns:a16="http://schemas.microsoft.com/office/drawing/2014/main" id="{68E4DA3D-6A70-D217-66E7-CDD58393834E}"/>
              </a:ext>
            </a:extLst>
          </p:cNvPr>
          <p:cNvSpPr>
            <a:spLocks noGrp="1"/>
          </p:cNvSpPr>
          <p:nvPr>
            <p:ph type="body" sz="quarter" idx="11"/>
          </p:nvPr>
        </p:nvSpPr>
        <p:spPr>
          <a:xfrm>
            <a:off x="2605088" y="4632559"/>
            <a:ext cx="5638800" cy="246221"/>
          </a:xfrm>
        </p:spPr>
        <p:txBody>
          <a:bodyPr/>
          <a:lstStyle>
            <a:lvl1pPr marL="118872" indent="0" algn="r">
              <a:lnSpc>
                <a:spcPct val="100000"/>
              </a:lnSpc>
              <a:buNone/>
              <a:defRPr sz="1000">
                <a:latin typeface="+mj-lt"/>
              </a:defRPr>
            </a:lvl1pPr>
            <a:lvl2pPr marL="118872" indent="0">
              <a:lnSpc>
                <a:spcPct val="100000"/>
              </a:lnSpc>
              <a:buNone/>
              <a:defRPr sz="1000">
                <a:latin typeface="+mj-lt"/>
              </a:defRPr>
            </a:lvl2pPr>
            <a:lvl3pPr marL="118872" indent="0">
              <a:lnSpc>
                <a:spcPct val="100000"/>
              </a:lnSpc>
              <a:buNone/>
              <a:defRPr sz="1000">
                <a:latin typeface="+mj-lt"/>
              </a:defRPr>
            </a:lvl3pPr>
            <a:lvl4pPr marL="118872" indent="0">
              <a:lnSpc>
                <a:spcPct val="100000"/>
              </a:lnSpc>
              <a:buNone/>
              <a:defRPr sz="1000">
                <a:latin typeface="+mj-lt"/>
              </a:defRPr>
            </a:lvl4pPr>
            <a:lvl5pPr marL="118872" indent="0">
              <a:lnSpc>
                <a:spcPct val="100000"/>
              </a:lnSpc>
              <a:buNone/>
              <a:defRPr sz="1000">
                <a:latin typeface="+mj-lt"/>
              </a:defRPr>
            </a:lvl5pPr>
          </a:lstStyle>
          <a:p>
            <a:pPr lvl="0"/>
            <a:endParaRPr lang="en-US" dirty="0"/>
          </a:p>
        </p:txBody>
      </p:sp>
    </p:spTree>
    <p:extLst>
      <p:ext uri="{BB962C8B-B14F-4D97-AF65-F5344CB8AC3E}">
        <p14:creationId xmlns:p14="http://schemas.microsoft.com/office/powerpoint/2010/main" val="3166963606"/>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Break" preserve="1" userDrawn="1">
  <p:cSld name="1_Section Break">
    <p:spTree>
      <p:nvGrpSpPr>
        <p:cNvPr id="1" name="Shape 71"/>
        <p:cNvGrpSpPr/>
        <p:nvPr/>
      </p:nvGrpSpPr>
      <p:grpSpPr>
        <a:xfrm>
          <a:off x="0" y="0"/>
          <a:ext cx="0" cy="0"/>
          <a:chOff x="0" y="0"/>
          <a:chExt cx="0" cy="0"/>
        </a:xfrm>
      </p:grpSpPr>
      <p:pic>
        <p:nvPicPr>
          <p:cNvPr id="72" name="Google Shape;72;p23"/>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73" name="Google Shape;73;p23"/>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2" name="Title 1">
            <a:extLst>
              <a:ext uri="{FF2B5EF4-FFF2-40B4-BE49-F238E27FC236}">
                <a16:creationId xmlns:a16="http://schemas.microsoft.com/office/drawing/2014/main" id="{2904C508-4BC2-90E7-91FA-BB3C2F5A4933}"/>
              </a:ext>
            </a:extLst>
          </p:cNvPr>
          <p:cNvSpPr>
            <a:spLocks noGrp="1"/>
          </p:cNvSpPr>
          <p:nvPr>
            <p:ph type="title"/>
          </p:nvPr>
        </p:nvSpPr>
        <p:spPr>
          <a:xfrm>
            <a:off x="432931" y="1350954"/>
            <a:ext cx="7178952" cy="572700"/>
          </a:xfrm>
        </p:spPr>
        <p:txBody>
          <a:bodyPr/>
          <a:lstStyle>
            <a:lvl1pPr>
              <a:defRPr sz="360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1438568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lvl1pPr>
              <a:defRPr>
                <a:latin typeface="+mj-lt"/>
              </a:defRPr>
            </a:lvl1pPr>
          </a:lstStyle>
          <a:p>
            <a:r>
              <a:rPr lang="en-US" dirty="0"/>
              <a:t>Click to edit Master title style</a:t>
            </a:r>
          </a:p>
        </p:txBody>
      </p:sp>
      <p:sp>
        <p:nvSpPr>
          <p:cNvPr id="18" name="Picture Placeholder 17">
            <a:extLst>
              <a:ext uri="{FF2B5EF4-FFF2-40B4-BE49-F238E27FC236}">
                <a16:creationId xmlns:a16="http://schemas.microsoft.com/office/drawing/2014/main" id="{7715BCA7-C9B5-1775-07DA-CB639D2433BA}"/>
              </a:ext>
            </a:extLst>
          </p:cNvPr>
          <p:cNvSpPr>
            <a:spLocks noGrp="1"/>
          </p:cNvSpPr>
          <p:nvPr>
            <p:ph type="pic" sz="quarter" idx="10"/>
          </p:nvPr>
        </p:nvSpPr>
        <p:spPr>
          <a:xfrm>
            <a:off x="754011" y="1126652"/>
            <a:ext cx="7622017" cy="3176900"/>
          </a:xfrm>
        </p:spPr>
        <p:txBody>
          <a:bodyPr/>
          <a:lstStyle/>
          <a:p>
            <a:endParaRPr lang="en-US"/>
          </a:p>
        </p:txBody>
      </p:sp>
      <p:sp>
        <p:nvSpPr>
          <p:cNvPr id="21" name="Text Placeholder 20">
            <a:extLst>
              <a:ext uri="{FF2B5EF4-FFF2-40B4-BE49-F238E27FC236}">
                <a16:creationId xmlns:a16="http://schemas.microsoft.com/office/drawing/2014/main" id="{0D355D40-2457-59FE-51DC-FF3F904D8469}"/>
              </a:ext>
            </a:extLst>
          </p:cNvPr>
          <p:cNvSpPr>
            <a:spLocks noGrp="1"/>
          </p:cNvSpPr>
          <p:nvPr>
            <p:ph type="body" sz="quarter" idx="11"/>
          </p:nvPr>
        </p:nvSpPr>
        <p:spPr>
          <a:xfrm>
            <a:off x="5384342" y="4642879"/>
            <a:ext cx="3422130" cy="246221"/>
          </a:xfrm>
        </p:spPr>
        <p:txBody>
          <a:bodyPr anchor="ctr"/>
          <a:lstStyle>
            <a:lvl1pPr marL="114300" indent="0" algn="r">
              <a:buNone/>
              <a:defRPr sz="1000">
                <a:latin typeface="+mj-lt"/>
              </a:defRPr>
            </a:lvl1pPr>
            <a:lvl2pPr marL="596900" indent="0" algn="r">
              <a:buNone/>
              <a:defRPr sz="1000">
                <a:latin typeface="+mj-lt"/>
              </a:defRPr>
            </a:lvl2pPr>
            <a:lvl3pPr marL="1054100" indent="0" algn="r">
              <a:buNone/>
              <a:defRPr sz="1000">
                <a:latin typeface="+mj-lt"/>
              </a:defRPr>
            </a:lvl3pPr>
            <a:lvl4pPr marL="1511300" indent="0" algn="r">
              <a:buNone/>
              <a:defRPr sz="1000">
                <a:latin typeface="+mj-lt"/>
              </a:defRPr>
            </a:lvl4pPr>
            <a:lvl5pPr marL="1968500" indent="0" algn="r">
              <a:buNone/>
              <a:defRPr sz="1000">
                <a:latin typeface="+mj-lt"/>
              </a:defRPr>
            </a:lvl5pPr>
          </a:lstStyle>
          <a:p>
            <a:pPr lvl="0"/>
            <a:endParaRPr lang="en-US" dirty="0"/>
          </a:p>
        </p:txBody>
      </p:sp>
    </p:spTree>
    <p:extLst>
      <p:ext uri="{BB962C8B-B14F-4D97-AF65-F5344CB8AC3E}">
        <p14:creationId xmlns:p14="http://schemas.microsoft.com/office/powerpoint/2010/main" val="2351018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464100" y="597425"/>
            <a:ext cx="8520600" cy="572700"/>
          </a:xfrm>
        </p:spPr>
        <p:txBody>
          <a:bodyPr/>
          <a:lstStyle>
            <a:lvl1pPr>
              <a:defRPr sz="2400">
                <a:latin typeface="+mj-lt"/>
              </a:defRPr>
            </a:lvl1pPr>
          </a:lstStyle>
          <a:p>
            <a:r>
              <a:rPr lang="en-US" dirty="0"/>
              <a:t>Click to edit Master title style</a:t>
            </a:r>
          </a:p>
        </p:txBody>
      </p:sp>
      <p:sp>
        <p:nvSpPr>
          <p:cNvPr id="13" name="Text Placeholder 12">
            <a:extLst>
              <a:ext uri="{FF2B5EF4-FFF2-40B4-BE49-F238E27FC236}">
                <a16:creationId xmlns:a16="http://schemas.microsoft.com/office/drawing/2014/main" id="{64D0660F-279E-B205-EF7D-98C66346FC0C}"/>
              </a:ext>
            </a:extLst>
          </p:cNvPr>
          <p:cNvSpPr>
            <a:spLocks noGrp="1"/>
          </p:cNvSpPr>
          <p:nvPr>
            <p:ph type="body" sz="quarter" idx="10"/>
          </p:nvPr>
        </p:nvSpPr>
        <p:spPr>
          <a:xfrm>
            <a:off x="0" y="5143500"/>
            <a:ext cx="9144000" cy="301625"/>
          </a:xfrm>
        </p:spPr>
        <p:txBody>
          <a:bodyPr/>
          <a:lstStyle>
            <a:lvl1pPr marL="0" indent="0">
              <a:lnSpc>
                <a:spcPct val="100000"/>
              </a:lnSpc>
              <a:buNone/>
              <a:defRPr sz="1000">
                <a:solidFill>
                  <a:srgbClr val="FFFFFF"/>
                </a:solidFill>
                <a:latin typeface="+mj-lt"/>
              </a:defRPr>
            </a:lvl1pPr>
            <a:lvl2pPr>
              <a:defRPr sz="1000">
                <a:solidFill>
                  <a:srgbClr val="FFFFFF"/>
                </a:solidFill>
                <a:latin typeface="+mj-lt"/>
              </a:defRPr>
            </a:lvl2pPr>
            <a:lvl3pPr>
              <a:defRPr sz="1000">
                <a:solidFill>
                  <a:srgbClr val="FFFFFF"/>
                </a:solidFill>
                <a:latin typeface="+mj-lt"/>
              </a:defRPr>
            </a:lvl3pPr>
            <a:lvl4pPr>
              <a:defRPr sz="1000">
                <a:solidFill>
                  <a:srgbClr val="FFFFFF"/>
                </a:solidFill>
                <a:latin typeface="+mj-lt"/>
              </a:defRPr>
            </a:lvl4pPr>
            <a:lvl5pPr>
              <a:defRPr sz="1000">
                <a:solidFill>
                  <a:srgbClr val="FFFFFF"/>
                </a:solidFill>
                <a:latin typeface="+mj-lt"/>
              </a:defRPr>
            </a:lvl5pPr>
          </a:lstStyle>
          <a:p>
            <a:pPr lvl="0"/>
            <a:endParaRPr lang="en-US" dirty="0"/>
          </a:p>
        </p:txBody>
      </p:sp>
      <p:sp>
        <p:nvSpPr>
          <p:cNvPr id="15" name="Text Placeholder 14">
            <a:extLst>
              <a:ext uri="{FF2B5EF4-FFF2-40B4-BE49-F238E27FC236}">
                <a16:creationId xmlns:a16="http://schemas.microsoft.com/office/drawing/2014/main" id="{7C9FD8AC-F2D1-0224-52D8-DB216B83CAE0}"/>
              </a:ext>
            </a:extLst>
          </p:cNvPr>
          <p:cNvSpPr>
            <a:spLocks noGrp="1"/>
          </p:cNvSpPr>
          <p:nvPr>
            <p:ph type="body" sz="quarter" idx="11"/>
          </p:nvPr>
        </p:nvSpPr>
        <p:spPr>
          <a:xfrm>
            <a:off x="5366759" y="4575364"/>
            <a:ext cx="3384479" cy="246221"/>
          </a:xfrm>
        </p:spPr>
        <p:txBody>
          <a:bodyPr/>
          <a:lstStyle>
            <a:lvl1pPr marL="0" indent="0" algn="r">
              <a:lnSpc>
                <a:spcPct val="100000"/>
              </a:lnSpc>
              <a:buNone/>
              <a:defRPr sz="1000">
                <a:latin typeface="+mj-lt"/>
              </a:defRPr>
            </a:lvl1pPr>
            <a:lvl2pPr marL="596900" indent="0">
              <a:buNone/>
              <a:defRPr sz="1000">
                <a:latin typeface="+mj-lt"/>
              </a:defRPr>
            </a:lvl2pPr>
            <a:lvl3pPr marL="1054100" indent="0">
              <a:buNone/>
              <a:defRPr sz="1000">
                <a:latin typeface="+mj-lt"/>
              </a:defRPr>
            </a:lvl3pPr>
            <a:lvl4pPr marL="1511300" indent="0">
              <a:buNone/>
              <a:defRPr sz="1000">
                <a:latin typeface="+mj-lt"/>
              </a:defRPr>
            </a:lvl4pPr>
            <a:lvl5pPr marL="1968500" indent="0">
              <a:buNone/>
              <a:defRPr sz="1000">
                <a:latin typeface="+mj-lt"/>
              </a:defRPr>
            </a:lvl5pPr>
          </a:lstStyle>
          <a:p>
            <a:pPr lvl="0"/>
            <a:endParaRPr lang="en-US" dirty="0"/>
          </a:p>
        </p:txBody>
      </p:sp>
      <p:pic>
        <p:nvPicPr>
          <p:cNvPr id="16" name="Picture 15">
            <a:extLst>
              <a:ext uri="{FF2B5EF4-FFF2-40B4-BE49-F238E27FC236}">
                <a16:creationId xmlns:a16="http://schemas.microsoft.com/office/drawing/2014/main" id="{E82FF83F-79B1-A52D-605B-935D2B13D7D9}"/>
              </a:ext>
            </a:extLst>
          </p:cNvPr>
          <p:cNvPicPr>
            <a:picLocks noChangeAspect="1"/>
          </p:cNvPicPr>
          <p:nvPr userDrawn="1"/>
        </p:nvPicPr>
        <p:blipFill>
          <a:blip r:embed="rId2"/>
          <a:stretch>
            <a:fillRect/>
          </a:stretch>
        </p:blipFill>
        <p:spPr>
          <a:xfrm>
            <a:off x="632103" y="1103643"/>
            <a:ext cx="7517718" cy="3298472"/>
          </a:xfrm>
          <a:prstGeom prst="rect">
            <a:avLst/>
          </a:prstGeom>
        </p:spPr>
      </p:pic>
    </p:spTree>
    <p:extLst>
      <p:ext uri="{BB962C8B-B14F-4D97-AF65-F5344CB8AC3E}">
        <p14:creationId xmlns:p14="http://schemas.microsoft.com/office/powerpoint/2010/main" val="908598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pic>
        <p:nvPicPr>
          <p:cNvPr id="7" name="Content Placeholder 4" descr="A close-up of a person holding a pregnancy test&#10;&#10;Description automatically generated">
            <a:extLst>
              <a:ext uri="{FF2B5EF4-FFF2-40B4-BE49-F238E27FC236}">
                <a16:creationId xmlns:a16="http://schemas.microsoft.com/office/drawing/2014/main" id="{CDF58623-0082-1907-9B88-FBAD98AE5BA8}"/>
              </a:ext>
            </a:extLst>
          </p:cNvPr>
          <p:cNvPicPr>
            <a:picLocks noChangeAspect="1"/>
          </p:cNvPicPr>
          <p:nvPr userDrawn="1"/>
        </p:nvPicPr>
        <p:blipFill>
          <a:blip r:embed="rId2"/>
          <a:stretch>
            <a:fillRect/>
          </a:stretch>
        </p:blipFill>
        <p:spPr>
          <a:xfrm>
            <a:off x="386708" y="1160015"/>
            <a:ext cx="3182803" cy="2122055"/>
          </a:xfrm>
          <a:prstGeom prst="rect">
            <a:avLst/>
          </a:prstGeom>
          <a:noFill/>
          <a:ln>
            <a:noFill/>
          </a:ln>
        </p:spPr>
      </p:pic>
      <p:sp>
        <p:nvSpPr>
          <p:cNvPr id="10" name="Text Placeholder 9">
            <a:extLst>
              <a:ext uri="{FF2B5EF4-FFF2-40B4-BE49-F238E27FC236}">
                <a16:creationId xmlns:a16="http://schemas.microsoft.com/office/drawing/2014/main" id="{ABB58B5B-145F-52D9-81CA-B306303F99E1}"/>
              </a:ext>
            </a:extLst>
          </p:cNvPr>
          <p:cNvSpPr>
            <a:spLocks noGrp="1"/>
          </p:cNvSpPr>
          <p:nvPr>
            <p:ph type="body" sz="quarter" idx="10"/>
          </p:nvPr>
        </p:nvSpPr>
        <p:spPr>
          <a:xfrm>
            <a:off x="3824433" y="1017588"/>
            <a:ext cx="5007867" cy="3493264"/>
          </a:xfrm>
        </p:spPr>
        <p:txBody>
          <a:bodyPr/>
          <a:lstStyle>
            <a:lvl1pPr marL="283464" indent="-283464">
              <a:lnSpc>
                <a:spcPct val="100000"/>
              </a:lnSpc>
              <a:buFont typeface="Arial" panose="020B0604020202020204" pitchFamily="34" charset="0"/>
              <a:buChar char="•"/>
              <a:defRPr sz="1700">
                <a:latin typeface="+mj-lt"/>
              </a:defRPr>
            </a:lvl1pPr>
            <a:lvl2pPr marL="283464" indent="-283464">
              <a:lnSpc>
                <a:spcPct val="100000"/>
              </a:lnSpc>
              <a:defRPr sz="1700">
                <a:latin typeface="+mj-lt"/>
              </a:defRPr>
            </a:lvl2pPr>
            <a:lvl3pPr marL="283464" indent="-283464">
              <a:lnSpc>
                <a:spcPct val="100000"/>
              </a:lnSpc>
              <a:defRPr sz="1700">
                <a:latin typeface="+mj-lt"/>
              </a:defRPr>
            </a:lvl3pPr>
            <a:lvl4pPr marL="283464" indent="-283464">
              <a:lnSpc>
                <a:spcPct val="100000"/>
              </a:lnSpc>
              <a:defRPr sz="1700">
                <a:latin typeface="+mj-lt"/>
              </a:defRPr>
            </a:lvl4pPr>
            <a:lvl5pPr marL="283464" indent="-283464">
              <a:lnSpc>
                <a:spcPct val="100000"/>
              </a:lnSpc>
              <a:defRPr sz="1700">
                <a:latin typeface="+mj-lt"/>
              </a:defRPr>
            </a:lvl5pPr>
          </a:lstStyle>
          <a:p>
            <a:pPr lvl="0"/>
            <a:endParaRPr lang="en-US" dirty="0"/>
          </a:p>
        </p:txBody>
      </p:sp>
      <p:sp>
        <p:nvSpPr>
          <p:cNvPr id="13" name="Text Placeholder 12">
            <a:extLst>
              <a:ext uri="{FF2B5EF4-FFF2-40B4-BE49-F238E27FC236}">
                <a16:creationId xmlns:a16="http://schemas.microsoft.com/office/drawing/2014/main" id="{B10952A4-138B-14D7-E8FC-C4FA049DB2B3}"/>
              </a:ext>
            </a:extLst>
          </p:cNvPr>
          <p:cNvSpPr>
            <a:spLocks noGrp="1"/>
          </p:cNvSpPr>
          <p:nvPr>
            <p:ph type="body" sz="quarter" idx="11"/>
          </p:nvPr>
        </p:nvSpPr>
        <p:spPr>
          <a:xfrm>
            <a:off x="158211" y="4698476"/>
            <a:ext cx="5007868" cy="257152"/>
          </a:xfrm>
        </p:spPr>
        <p:txBody>
          <a:bodyPr/>
          <a:lstStyle>
            <a:lvl1pPr marL="0" indent="0">
              <a:lnSpc>
                <a:spcPct val="100000"/>
              </a:lnSpc>
              <a:buNone/>
              <a:defRPr sz="1000">
                <a:latin typeface="+mj-lt"/>
              </a:defRPr>
            </a:lvl1pPr>
            <a:lvl2pPr marL="596900" indent="0">
              <a:lnSpc>
                <a:spcPct val="100000"/>
              </a:lnSpc>
              <a:buNone/>
              <a:defRPr sz="1000">
                <a:latin typeface="+mj-lt"/>
              </a:defRPr>
            </a:lvl2pPr>
            <a:lvl3pPr marL="1054100" indent="0">
              <a:lnSpc>
                <a:spcPct val="100000"/>
              </a:lnSpc>
              <a:buNone/>
              <a:defRPr sz="1000">
                <a:latin typeface="+mj-lt"/>
              </a:defRPr>
            </a:lvl3pPr>
            <a:lvl4pPr marL="1511300" indent="0">
              <a:lnSpc>
                <a:spcPct val="100000"/>
              </a:lnSpc>
              <a:buNone/>
              <a:defRPr sz="1000">
                <a:latin typeface="+mj-lt"/>
              </a:defRPr>
            </a:lvl4pPr>
            <a:lvl5pPr marL="1968500" indent="0">
              <a:lnSpc>
                <a:spcPct val="100000"/>
              </a:lnSpc>
              <a:buNone/>
              <a:defRPr sz="1000">
                <a:latin typeface="+mj-lt"/>
              </a:defRPr>
            </a:lvl5pPr>
          </a:lstStyle>
          <a:p>
            <a:pPr lvl="0"/>
            <a:endParaRPr lang="en-US" dirty="0"/>
          </a:p>
        </p:txBody>
      </p:sp>
    </p:spTree>
    <p:extLst>
      <p:ext uri="{BB962C8B-B14F-4D97-AF65-F5344CB8AC3E}">
        <p14:creationId xmlns:p14="http://schemas.microsoft.com/office/powerpoint/2010/main" val="404791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BY" preserve="1" userDrawn="1">
  <p:cSld name="1_Title and body BY">
    <p:spTree>
      <p:nvGrpSpPr>
        <p:cNvPr id="1" name="Shape 101"/>
        <p:cNvGrpSpPr/>
        <p:nvPr/>
      </p:nvGrpSpPr>
      <p:grpSpPr>
        <a:xfrm>
          <a:off x="0" y="0"/>
          <a:ext cx="0" cy="0"/>
          <a:chOff x="0" y="0"/>
          <a:chExt cx="0" cy="0"/>
        </a:xfrm>
      </p:grpSpPr>
      <p:pic>
        <p:nvPicPr>
          <p:cNvPr id="105" name="Google Shape;105;p2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sp>
        <p:nvSpPr>
          <p:cNvPr id="2" name="Title 1">
            <a:extLst>
              <a:ext uri="{FF2B5EF4-FFF2-40B4-BE49-F238E27FC236}">
                <a16:creationId xmlns:a16="http://schemas.microsoft.com/office/drawing/2014/main" id="{3A6130CE-EDA5-6976-C2C8-81A716F93314}"/>
              </a:ext>
            </a:extLst>
          </p:cNvPr>
          <p:cNvSpPr>
            <a:spLocks noGrp="1"/>
          </p:cNvSpPr>
          <p:nvPr>
            <p:ph type="title"/>
          </p:nvPr>
        </p:nvSpPr>
        <p:spPr>
          <a:xfrm>
            <a:off x="311700" y="253400"/>
            <a:ext cx="8681827" cy="572700"/>
          </a:xfrm>
        </p:spPr>
        <p:txBody>
          <a:bodyPr/>
          <a:lstStyle>
            <a:lvl1pPr>
              <a:defRPr sz="2100">
                <a:latin typeface="+mj-lt"/>
              </a:defRPr>
            </a:lvl1pPr>
          </a:lstStyle>
          <a:p>
            <a:r>
              <a:rPr lang="en-US" dirty="0"/>
              <a:t>Click to edit Master title style</a:t>
            </a:r>
          </a:p>
        </p:txBody>
      </p:sp>
      <p:graphicFrame>
        <p:nvGraphicFramePr>
          <p:cNvPr id="5" name="Chart 4">
            <a:extLst>
              <a:ext uri="{FF2B5EF4-FFF2-40B4-BE49-F238E27FC236}">
                <a16:creationId xmlns:a16="http://schemas.microsoft.com/office/drawing/2014/main" id="{D0272577-D58A-3FE4-3A2D-08D379DC9B3C}"/>
              </a:ext>
            </a:extLst>
          </p:cNvPr>
          <p:cNvGraphicFramePr/>
          <p:nvPr userDrawn="1">
            <p:extLst>
              <p:ext uri="{D42A27DB-BD31-4B8C-83A1-F6EECF244321}">
                <p14:modId xmlns:p14="http://schemas.microsoft.com/office/powerpoint/2010/main" val="1451644575"/>
              </p:ext>
            </p:extLst>
          </p:nvPr>
        </p:nvGraphicFramePr>
        <p:xfrm>
          <a:off x="1246781" y="1013924"/>
          <a:ext cx="6129788" cy="365658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364ECED1-FBF0-C960-01CE-BD8BD8443602}"/>
              </a:ext>
            </a:extLst>
          </p:cNvPr>
          <p:cNvSpPr>
            <a:spLocks noGrp="1"/>
          </p:cNvSpPr>
          <p:nvPr>
            <p:ph type="body" sz="quarter" idx="10"/>
          </p:nvPr>
        </p:nvSpPr>
        <p:spPr>
          <a:xfrm>
            <a:off x="0" y="5143500"/>
            <a:ext cx="9144000" cy="252413"/>
          </a:xfrm>
        </p:spPr>
        <p:txBody>
          <a:bodyPr/>
          <a:lstStyle>
            <a:lvl1pPr marL="114300" indent="0">
              <a:lnSpc>
                <a:spcPct val="100000"/>
              </a:lnSpc>
              <a:buNone/>
              <a:defRPr sz="1000">
                <a:solidFill>
                  <a:srgbClr val="FFFFFF"/>
                </a:solidFill>
                <a:latin typeface="+mj-lt"/>
              </a:defRPr>
            </a:lvl1pPr>
            <a:lvl2pPr>
              <a:defRPr sz="1000">
                <a:solidFill>
                  <a:srgbClr val="FFFFFF"/>
                </a:solidFill>
                <a:latin typeface="+mj-lt"/>
              </a:defRPr>
            </a:lvl2pPr>
            <a:lvl3pPr>
              <a:defRPr sz="1000">
                <a:solidFill>
                  <a:srgbClr val="FFFFFF"/>
                </a:solidFill>
                <a:latin typeface="+mj-lt"/>
              </a:defRPr>
            </a:lvl3pPr>
            <a:lvl4pPr>
              <a:defRPr sz="1000">
                <a:solidFill>
                  <a:srgbClr val="FFFFFF"/>
                </a:solidFill>
                <a:latin typeface="+mj-lt"/>
              </a:defRPr>
            </a:lvl4pPr>
            <a:lvl5pPr>
              <a:defRPr sz="1000">
                <a:solidFill>
                  <a:srgbClr val="FFFFFF"/>
                </a:solidFill>
                <a:latin typeface="+mj-lt"/>
              </a:defRPr>
            </a:lvl5pPr>
          </a:lstStyle>
          <a:p>
            <a:pPr lvl="0"/>
            <a:endParaRPr lang="en-US" dirty="0"/>
          </a:p>
        </p:txBody>
      </p:sp>
      <p:sp>
        <p:nvSpPr>
          <p:cNvPr id="10" name="Text Placeholder 9">
            <a:extLst>
              <a:ext uri="{FF2B5EF4-FFF2-40B4-BE49-F238E27FC236}">
                <a16:creationId xmlns:a16="http://schemas.microsoft.com/office/drawing/2014/main" id="{DD0225A9-F352-1607-5682-0F0F8006ABCF}"/>
              </a:ext>
            </a:extLst>
          </p:cNvPr>
          <p:cNvSpPr>
            <a:spLocks noGrp="1"/>
          </p:cNvSpPr>
          <p:nvPr>
            <p:ph type="body" sz="quarter" idx="11"/>
          </p:nvPr>
        </p:nvSpPr>
        <p:spPr>
          <a:xfrm>
            <a:off x="6659318" y="4668923"/>
            <a:ext cx="1784287" cy="253916"/>
          </a:xfrm>
        </p:spPr>
        <p:txBody>
          <a:bodyPr/>
          <a:lstStyle>
            <a:lvl1pPr marL="114300" indent="0" algn="r">
              <a:lnSpc>
                <a:spcPct val="100000"/>
              </a:lnSpc>
              <a:buNone/>
              <a:defRPr sz="1000">
                <a:latin typeface="+mj-lt"/>
              </a:defRPr>
            </a:lvl1pPr>
            <a:lvl2pPr marL="596900" indent="0">
              <a:lnSpc>
                <a:spcPct val="100000"/>
              </a:lnSpc>
              <a:buNone/>
              <a:defRPr sz="1000">
                <a:latin typeface="+mj-lt"/>
              </a:defRPr>
            </a:lvl2pPr>
            <a:lvl3pPr marL="1054100" indent="0">
              <a:lnSpc>
                <a:spcPct val="100000"/>
              </a:lnSpc>
              <a:buNone/>
              <a:defRPr sz="1000">
                <a:latin typeface="+mj-lt"/>
              </a:defRPr>
            </a:lvl3pPr>
            <a:lvl4pPr marL="1511300" indent="0">
              <a:lnSpc>
                <a:spcPct val="100000"/>
              </a:lnSpc>
              <a:buNone/>
              <a:defRPr sz="1000">
                <a:latin typeface="+mj-lt"/>
              </a:defRPr>
            </a:lvl4pPr>
            <a:lvl5pPr marL="1968500" indent="0">
              <a:lnSpc>
                <a:spcPct val="100000"/>
              </a:lnSpc>
              <a:buNone/>
              <a:defRPr sz="1000">
                <a:latin typeface="+mj-lt"/>
              </a:defRPr>
            </a:lvl5pPr>
          </a:lstStyle>
          <a:p>
            <a:pPr lvl="0"/>
            <a:endParaRPr lang="en-US" dirty="0"/>
          </a:p>
        </p:txBody>
      </p:sp>
    </p:spTree>
    <p:extLst>
      <p:ext uri="{BB962C8B-B14F-4D97-AF65-F5344CB8AC3E}">
        <p14:creationId xmlns:p14="http://schemas.microsoft.com/office/powerpoint/2010/main" val="1243759551"/>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2" descr="Advocacy and research - December 2018 - Food Allergy Canada">
            <a:extLst>
              <a:ext uri="{FF2B5EF4-FFF2-40B4-BE49-F238E27FC236}">
                <a16:creationId xmlns:a16="http://schemas.microsoft.com/office/drawing/2014/main" id="{D7CD754B-2893-BCBC-0FF5-D499F335D1C3}"/>
              </a:ext>
            </a:extLst>
          </p:cNvPr>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7630539" y="1120518"/>
            <a:ext cx="873308" cy="7797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11700" y="281762"/>
            <a:ext cx="8520600" cy="572700"/>
          </a:xfrm>
        </p:spPr>
        <p:txBody>
          <a:bodyPr/>
          <a:lstStyle>
            <a:lvl1pPr>
              <a:defRPr sz="2300">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0722C7A3-17AF-2E75-8F80-D54B0D8B610F}"/>
              </a:ext>
            </a:extLst>
          </p:cNvPr>
          <p:cNvSpPr>
            <a:spLocks noGrp="1"/>
          </p:cNvSpPr>
          <p:nvPr>
            <p:ph type="body" sz="quarter" idx="10"/>
          </p:nvPr>
        </p:nvSpPr>
        <p:spPr>
          <a:xfrm>
            <a:off x="439362" y="983541"/>
            <a:ext cx="1762069" cy="229999"/>
          </a:xfrm>
        </p:spPr>
        <p:txBody>
          <a:bodyPr anchor="ctr"/>
          <a:lstStyle>
            <a:lvl1pPr marL="0" indent="0">
              <a:lnSpc>
                <a:spcPts val="1875"/>
              </a:lnSpc>
              <a:buNone/>
              <a:defRPr sz="1400" b="1">
                <a:solidFill>
                  <a:srgbClr val="168E9E"/>
                </a:solidFill>
                <a:latin typeface="+mj-lt"/>
              </a:defRPr>
            </a:lvl1pPr>
            <a:lvl2pPr marL="596900" indent="0">
              <a:buNone/>
              <a:defRPr sz="1400">
                <a:latin typeface="+mj-lt"/>
              </a:defRPr>
            </a:lvl2pPr>
            <a:lvl3pPr marL="1054100" indent="0">
              <a:buNone/>
              <a:defRPr sz="1400">
                <a:latin typeface="+mj-lt"/>
              </a:defRPr>
            </a:lvl3pPr>
            <a:lvl4pPr marL="1511300" indent="0">
              <a:buNone/>
              <a:defRPr sz="1400">
                <a:latin typeface="+mj-lt"/>
              </a:defRPr>
            </a:lvl4pPr>
            <a:lvl5pPr marL="1968500" indent="0">
              <a:buNone/>
              <a:defRPr sz="1400">
                <a:latin typeface="+mj-lt"/>
              </a:defRPr>
            </a:lvl5pPr>
          </a:lstStyle>
          <a:p>
            <a:pPr lvl="0"/>
            <a:endParaRPr lang="en-US" dirty="0"/>
          </a:p>
        </p:txBody>
      </p:sp>
      <p:sp>
        <p:nvSpPr>
          <p:cNvPr id="4" name="Picture Placeholder 3">
            <a:extLst>
              <a:ext uri="{FF2B5EF4-FFF2-40B4-BE49-F238E27FC236}">
                <a16:creationId xmlns:a16="http://schemas.microsoft.com/office/drawing/2014/main" id="{62013B78-EC4D-3FBB-AB1A-286ABE6FCA97}"/>
              </a:ext>
            </a:extLst>
          </p:cNvPr>
          <p:cNvSpPr>
            <a:spLocks noGrp="1"/>
          </p:cNvSpPr>
          <p:nvPr>
            <p:ph type="pic" sz="quarter" idx="15"/>
          </p:nvPr>
        </p:nvSpPr>
        <p:spPr>
          <a:xfrm>
            <a:off x="1468561" y="1011058"/>
            <a:ext cx="864681" cy="889180"/>
          </a:xfrm>
        </p:spPr>
        <p:txBody>
          <a:bodyPr/>
          <a:lstStyle/>
          <a:p>
            <a:endParaRPr lang="en-US"/>
          </a:p>
        </p:txBody>
      </p:sp>
      <p:sp>
        <p:nvSpPr>
          <p:cNvPr id="30" name="Text Placeholder 29">
            <a:extLst>
              <a:ext uri="{FF2B5EF4-FFF2-40B4-BE49-F238E27FC236}">
                <a16:creationId xmlns:a16="http://schemas.microsoft.com/office/drawing/2014/main" id="{9F69CAF0-F16D-7DCD-6C76-78D61362359B}"/>
              </a:ext>
            </a:extLst>
          </p:cNvPr>
          <p:cNvSpPr>
            <a:spLocks noGrp="1"/>
          </p:cNvSpPr>
          <p:nvPr>
            <p:ph type="body" sz="quarter" idx="18"/>
          </p:nvPr>
        </p:nvSpPr>
        <p:spPr>
          <a:xfrm>
            <a:off x="424254" y="2052204"/>
            <a:ext cx="2510905" cy="276999"/>
          </a:xfrm>
        </p:spPr>
        <p:txBody>
          <a:bodyPr anchor="ctr"/>
          <a:lstStyle>
            <a:lvl1pPr marL="0" indent="0">
              <a:lnSpc>
                <a:spcPct val="100000"/>
              </a:lnSpc>
              <a:buNone/>
              <a:defRPr sz="1200">
                <a:solidFill>
                  <a:srgbClr val="434343"/>
                </a:solidFill>
                <a:latin typeface="+mj-lt"/>
              </a:defRPr>
            </a:lvl1pPr>
            <a:lvl2pPr marL="596900" indent="0">
              <a:lnSpc>
                <a:spcPct val="100000"/>
              </a:lnSpc>
              <a:buNone/>
              <a:defRPr sz="1200">
                <a:latin typeface="+mj-lt"/>
              </a:defRPr>
            </a:lvl2pPr>
            <a:lvl3pPr marL="1054100" indent="0">
              <a:lnSpc>
                <a:spcPct val="100000"/>
              </a:lnSpc>
              <a:buNone/>
              <a:defRPr sz="1200">
                <a:latin typeface="+mj-lt"/>
              </a:defRPr>
            </a:lvl3pPr>
            <a:lvl4pPr marL="1511300" indent="0">
              <a:lnSpc>
                <a:spcPct val="100000"/>
              </a:lnSpc>
              <a:buNone/>
              <a:defRPr sz="1200">
                <a:latin typeface="+mj-lt"/>
              </a:defRPr>
            </a:lvl4pPr>
            <a:lvl5pPr marL="1968500" indent="0">
              <a:lnSpc>
                <a:spcPct val="100000"/>
              </a:lnSpc>
              <a:buNone/>
              <a:defRPr sz="1200">
                <a:latin typeface="+mj-lt"/>
              </a:defRPr>
            </a:lvl5pPr>
          </a:lstStyle>
          <a:p>
            <a:pPr lvl="0"/>
            <a:endParaRPr lang="en-US" dirty="0"/>
          </a:p>
        </p:txBody>
      </p:sp>
      <p:sp>
        <p:nvSpPr>
          <p:cNvPr id="15" name="Text Placeholder 14">
            <a:extLst>
              <a:ext uri="{FF2B5EF4-FFF2-40B4-BE49-F238E27FC236}">
                <a16:creationId xmlns:a16="http://schemas.microsoft.com/office/drawing/2014/main" id="{39E6CFBF-7B67-C963-57B7-C19B95BC43E7}"/>
              </a:ext>
            </a:extLst>
          </p:cNvPr>
          <p:cNvSpPr>
            <a:spLocks noGrp="1"/>
          </p:cNvSpPr>
          <p:nvPr>
            <p:ph type="body" sz="quarter" idx="11"/>
          </p:nvPr>
        </p:nvSpPr>
        <p:spPr>
          <a:xfrm>
            <a:off x="4755696" y="983541"/>
            <a:ext cx="2743032" cy="955967"/>
          </a:xfrm>
        </p:spPr>
        <p:txBody>
          <a:bodyPr anchor="t"/>
          <a:lstStyle>
            <a:lvl1pPr marL="0" indent="0">
              <a:lnSpc>
                <a:spcPct val="100000"/>
              </a:lnSpc>
              <a:buNone/>
              <a:defRPr sz="1400">
                <a:latin typeface="+mj-lt"/>
              </a:defRPr>
            </a:lvl1pPr>
            <a:lvl2pPr marL="596900" indent="0">
              <a:lnSpc>
                <a:spcPct val="100000"/>
              </a:lnSpc>
              <a:buNone/>
              <a:defRPr sz="1400">
                <a:latin typeface="+mj-lt"/>
              </a:defRPr>
            </a:lvl2pPr>
            <a:lvl3pPr marL="1054100" indent="0">
              <a:lnSpc>
                <a:spcPct val="100000"/>
              </a:lnSpc>
              <a:buNone/>
              <a:defRPr sz="1400">
                <a:latin typeface="+mj-lt"/>
              </a:defRPr>
            </a:lvl3pPr>
            <a:lvl4pPr marL="1511300" indent="0">
              <a:lnSpc>
                <a:spcPct val="100000"/>
              </a:lnSpc>
              <a:buNone/>
              <a:defRPr sz="1400">
                <a:latin typeface="+mj-lt"/>
              </a:defRPr>
            </a:lvl4pPr>
            <a:lvl5pPr marL="1968500" indent="0">
              <a:lnSpc>
                <a:spcPct val="100000"/>
              </a:lnSpc>
              <a:buNone/>
              <a:defRPr sz="1400">
                <a:latin typeface="+mj-lt"/>
              </a:defRPr>
            </a:lvl5pPr>
          </a:lstStyle>
          <a:p>
            <a:pPr lvl="0"/>
            <a:endParaRPr lang="en-US" dirty="0"/>
          </a:p>
        </p:txBody>
      </p:sp>
      <p:sp>
        <p:nvSpPr>
          <p:cNvPr id="10" name="Picture Placeholder 9">
            <a:extLst>
              <a:ext uri="{FF2B5EF4-FFF2-40B4-BE49-F238E27FC236}">
                <a16:creationId xmlns:a16="http://schemas.microsoft.com/office/drawing/2014/main" id="{7DACCDCA-65FC-DDCD-A1BB-02B92A5510BA}"/>
              </a:ext>
            </a:extLst>
          </p:cNvPr>
          <p:cNvSpPr>
            <a:spLocks noGrp="1"/>
          </p:cNvSpPr>
          <p:nvPr>
            <p:ph type="pic" sz="quarter" idx="16"/>
          </p:nvPr>
        </p:nvSpPr>
        <p:spPr>
          <a:xfrm>
            <a:off x="239825" y="2359877"/>
            <a:ext cx="4436877" cy="2188415"/>
          </a:xfrm>
        </p:spPr>
        <p:txBody>
          <a:bodyPr/>
          <a:lstStyle/>
          <a:p>
            <a:endParaRPr lang="en-US"/>
          </a:p>
        </p:txBody>
      </p:sp>
      <p:sp>
        <p:nvSpPr>
          <p:cNvPr id="25" name="Picture Placeholder 24">
            <a:extLst>
              <a:ext uri="{FF2B5EF4-FFF2-40B4-BE49-F238E27FC236}">
                <a16:creationId xmlns:a16="http://schemas.microsoft.com/office/drawing/2014/main" id="{6FC01281-BAAB-5277-DFB5-37B396344ACB}"/>
              </a:ext>
            </a:extLst>
          </p:cNvPr>
          <p:cNvSpPr>
            <a:spLocks noGrp="1"/>
          </p:cNvSpPr>
          <p:nvPr>
            <p:ph type="pic" sz="quarter" idx="17"/>
          </p:nvPr>
        </p:nvSpPr>
        <p:spPr>
          <a:xfrm>
            <a:off x="4789798" y="2367633"/>
            <a:ext cx="3986109" cy="2180659"/>
          </a:xfrm>
        </p:spPr>
        <p:txBody>
          <a:bodyPr/>
          <a:lstStyle/>
          <a:p>
            <a:endParaRPr lang="en-US"/>
          </a:p>
        </p:txBody>
      </p:sp>
      <p:sp>
        <p:nvSpPr>
          <p:cNvPr id="34" name="Text Placeholder 33">
            <a:extLst>
              <a:ext uri="{FF2B5EF4-FFF2-40B4-BE49-F238E27FC236}">
                <a16:creationId xmlns:a16="http://schemas.microsoft.com/office/drawing/2014/main" id="{F91AAB9D-B147-A063-4DCB-54B4B79693DE}"/>
              </a:ext>
            </a:extLst>
          </p:cNvPr>
          <p:cNvSpPr>
            <a:spLocks noGrp="1"/>
          </p:cNvSpPr>
          <p:nvPr>
            <p:ph type="body" sz="quarter" idx="19"/>
          </p:nvPr>
        </p:nvSpPr>
        <p:spPr>
          <a:xfrm>
            <a:off x="5815203" y="4688624"/>
            <a:ext cx="2960704" cy="246221"/>
          </a:xfrm>
        </p:spPr>
        <p:txBody>
          <a:bodyPr anchor="ctr"/>
          <a:lstStyle>
            <a:lvl1pPr marL="114300" indent="0" algn="r">
              <a:buNone/>
              <a:defRPr sz="1000">
                <a:latin typeface="+mj-lt"/>
              </a:defRPr>
            </a:lvl1pPr>
            <a:lvl2pPr marL="596900" indent="0" algn="r">
              <a:buNone/>
              <a:defRPr sz="1000">
                <a:latin typeface="+mj-lt"/>
              </a:defRPr>
            </a:lvl2pPr>
            <a:lvl3pPr marL="1054100" indent="0" algn="r">
              <a:buNone/>
              <a:defRPr sz="1000">
                <a:latin typeface="+mj-lt"/>
              </a:defRPr>
            </a:lvl3pPr>
            <a:lvl4pPr marL="1511300" indent="0" algn="r">
              <a:buNone/>
              <a:defRPr sz="1000">
                <a:latin typeface="+mj-lt"/>
              </a:defRPr>
            </a:lvl4pPr>
            <a:lvl5pPr marL="1968500" indent="0" algn="r">
              <a:buNone/>
              <a:defRPr sz="1000">
                <a:latin typeface="+mj-lt"/>
              </a:defRPr>
            </a:lvl5pPr>
          </a:lstStyle>
          <a:p>
            <a:pPr lvl="0"/>
            <a:endParaRPr lang="en-US" dirty="0"/>
          </a:p>
        </p:txBody>
      </p:sp>
    </p:spTree>
    <p:extLst>
      <p:ext uri="{BB962C8B-B14F-4D97-AF65-F5344CB8AC3E}">
        <p14:creationId xmlns:p14="http://schemas.microsoft.com/office/powerpoint/2010/main" val="336127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5" name="Picture 14" descr="A graph of a graph and a chart of a graph&#10;&#10;Description automatically generated with medium confidence">
            <a:extLst>
              <a:ext uri="{FF2B5EF4-FFF2-40B4-BE49-F238E27FC236}">
                <a16:creationId xmlns:a16="http://schemas.microsoft.com/office/drawing/2014/main" id="{08D2BB87-B166-2385-40CB-93C351409043}"/>
              </a:ext>
            </a:extLst>
          </p:cNvPr>
          <p:cNvPicPr>
            <a:picLocks noChangeAspect="1"/>
          </p:cNvPicPr>
          <p:nvPr userDrawn="1"/>
        </p:nvPicPr>
        <p:blipFill>
          <a:blip r:embed="rId2"/>
          <a:stretch>
            <a:fillRect/>
          </a:stretch>
        </p:blipFill>
        <p:spPr>
          <a:xfrm>
            <a:off x="685800" y="1785419"/>
            <a:ext cx="7772400" cy="2418961"/>
          </a:xfrm>
          <a:prstGeom prst="rect">
            <a:avLst/>
          </a:prstGeom>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79490" y="289076"/>
            <a:ext cx="8353337" cy="982265"/>
          </a:xfrm>
        </p:spPr>
        <p:txBody>
          <a:bodyPr/>
          <a:lstStyle>
            <a:lvl1pPr>
              <a:defRPr sz="2400">
                <a:latin typeface="+mj-lt"/>
              </a:defRPr>
            </a:lvl1pPr>
          </a:lstStyle>
          <a:p>
            <a:r>
              <a:rPr lang="en-US" dirty="0"/>
              <a:t>Click to edit Master title style</a:t>
            </a:r>
          </a:p>
        </p:txBody>
      </p:sp>
      <p:sp>
        <p:nvSpPr>
          <p:cNvPr id="17" name="Text Placeholder 16">
            <a:extLst>
              <a:ext uri="{FF2B5EF4-FFF2-40B4-BE49-F238E27FC236}">
                <a16:creationId xmlns:a16="http://schemas.microsoft.com/office/drawing/2014/main" id="{962B5E94-E868-B290-7642-2A83D56C65F3}"/>
              </a:ext>
            </a:extLst>
          </p:cNvPr>
          <p:cNvSpPr>
            <a:spLocks noGrp="1"/>
          </p:cNvSpPr>
          <p:nvPr>
            <p:ph type="body" sz="quarter" idx="12"/>
          </p:nvPr>
        </p:nvSpPr>
        <p:spPr>
          <a:xfrm>
            <a:off x="0" y="5143500"/>
            <a:ext cx="9144000" cy="268288"/>
          </a:xfrm>
        </p:spPr>
        <p:txBody>
          <a:bodyPr/>
          <a:lstStyle>
            <a:lvl1pPr marL="114300" indent="0">
              <a:lnSpc>
                <a:spcPct val="100000"/>
              </a:lnSpc>
              <a:buNone/>
              <a:defRPr sz="1000">
                <a:solidFill>
                  <a:srgbClr val="FFFFFF"/>
                </a:solidFill>
                <a:latin typeface="+mj-lt"/>
              </a:defRPr>
            </a:lvl1pPr>
            <a:lvl2pPr marL="596900" indent="0">
              <a:lnSpc>
                <a:spcPct val="100000"/>
              </a:lnSpc>
              <a:buNone/>
              <a:defRPr sz="1000">
                <a:solidFill>
                  <a:srgbClr val="FFFFFF"/>
                </a:solidFill>
                <a:latin typeface="+mj-lt"/>
              </a:defRPr>
            </a:lvl2pPr>
            <a:lvl3pPr marL="1054100" indent="0">
              <a:lnSpc>
                <a:spcPct val="100000"/>
              </a:lnSpc>
              <a:buNone/>
              <a:defRPr sz="1000">
                <a:solidFill>
                  <a:srgbClr val="FFFFFF"/>
                </a:solidFill>
                <a:latin typeface="+mj-lt"/>
              </a:defRPr>
            </a:lvl3pPr>
            <a:lvl4pPr marL="1511300" indent="0">
              <a:lnSpc>
                <a:spcPct val="100000"/>
              </a:lnSpc>
              <a:buNone/>
              <a:defRPr sz="1000">
                <a:solidFill>
                  <a:srgbClr val="FFFFFF"/>
                </a:solidFill>
                <a:latin typeface="+mj-lt"/>
              </a:defRPr>
            </a:lvl4pPr>
            <a:lvl5pPr marL="1968500" indent="0">
              <a:lnSpc>
                <a:spcPct val="100000"/>
              </a:lnSpc>
              <a:buNone/>
              <a:defRPr sz="1000">
                <a:solidFill>
                  <a:srgbClr val="FFFFFF"/>
                </a:solidFill>
                <a:latin typeface="+mj-lt"/>
              </a:defRPr>
            </a:lvl5pPr>
          </a:lstStyle>
          <a:p>
            <a:pPr lvl="0"/>
            <a:endParaRPr lang="en-US" dirty="0"/>
          </a:p>
        </p:txBody>
      </p:sp>
      <p:sp>
        <p:nvSpPr>
          <p:cNvPr id="5" name="Text Placeholder 4">
            <a:extLst>
              <a:ext uri="{FF2B5EF4-FFF2-40B4-BE49-F238E27FC236}">
                <a16:creationId xmlns:a16="http://schemas.microsoft.com/office/drawing/2014/main" id="{31AEB6B6-53E0-51F2-D582-73FD05BF45A9}"/>
              </a:ext>
            </a:extLst>
          </p:cNvPr>
          <p:cNvSpPr>
            <a:spLocks noGrp="1"/>
          </p:cNvSpPr>
          <p:nvPr>
            <p:ph type="body" sz="quarter" idx="13"/>
          </p:nvPr>
        </p:nvSpPr>
        <p:spPr>
          <a:xfrm>
            <a:off x="6824954" y="4572001"/>
            <a:ext cx="1997663" cy="268288"/>
          </a:xfrm>
        </p:spPr>
        <p:txBody>
          <a:bodyPr anchor="ctr"/>
          <a:lstStyle>
            <a:lvl1pPr marL="114300" indent="0" algn="r">
              <a:buNone/>
              <a:defRPr sz="1000">
                <a:latin typeface="+mj-lt"/>
              </a:defRPr>
            </a:lvl1pPr>
            <a:lvl2pPr marL="596900" indent="0" algn="r">
              <a:buNone/>
              <a:defRPr sz="1000">
                <a:latin typeface="+mj-lt"/>
              </a:defRPr>
            </a:lvl2pPr>
            <a:lvl3pPr marL="1054100" indent="0" algn="r">
              <a:buNone/>
              <a:defRPr sz="1000">
                <a:latin typeface="+mj-lt"/>
              </a:defRPr>
            </a:lvl3pPr>
            <a:lvl4pPr marL="1511300" indent="0" algn="r">
              <a:buNone/>
              <a:defRPr sz="1000">
                <a:latin typeface="+mj-lt"/>
              </a:defRPr>
            </a:lvl4pPr>
            <a:lvl5pPr marL="1968500" indent="0" algn="r">
              <a:buNone/>
              <a:defRPr sz="1000">
                <a:latin typeface="+mj-lt"/>
              </a:defRPr>
            </a:lvl5pPr>
          </a:lstStyle>
          <a:p>
            <a:pPr lvl="0"/>
            <a:endParaRPr lang="en-US" dirty="0"/>
          </a:p>
        </p:txBody>
      </p:sp>
    </p:spTree>
    <p:extLst>
      <p:ext uri="{BB962C8B-B14F-4D97-AF65-F5344CB8AC3E}">
        <p14:creationId xmlns:p14="http://schemas.microsoft.com/office/powerpoint/2010/main" val="420462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36"/>
        <p:cNvGrpSpPr/>
        <p:nvPr/>
      </p:nvGrpSpPr>
      <p:grpSpPr>
        <a:xfrm>
          <a:off x="0" y="0"/>
          <a:ext cx="0" cy="0"/>
          <a:chOff x="0" y="0"/>
          <a:chExt cx="0" cy="0"/>
        </a:xfrm>
      </p:grpSpPr>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sp>
        <p:nvSpPr>
          <p:cNvPr id="2" name="Title 1">
            <a:extLst>
              <a:ext uri="{FF2B5EF4-FFF2-40B4-BE49-F238E27FC236}">
                <a16:creationId xmlns:a16="http://schemas.microsoft.com/office/drawing/2014/main" id="{9E7F24D2-30F4-E8C9-CC85-33A7ADF605A4}"/>
              </a:ext>
            </a:extLst>
          </p:cNvPr>
          <p:cNvSpPr>
            <a:spLocks noGrp="1"/>
          </p:cNvSpPr>
          <p:nvPr>
            <p:ph type="title"/>
          </p:nvPr>
        </p:nvSpPr>
        <p:spPr>
          <a:xfrm>
            <a:off x="365350" y="567575"/>
            <a:ext cx="8520600" cy="572700"/>
          </a:xfrm>
        </p:spPr>
        <p:txBody>
          <a:bodyPr/>
          <a:lstStyle>
            <a:lvl1pPr>
              <a:defRPr>
                <a:latin typeface="+mj-lt"/>
              </a:defRPr>
            </a:lvl1pPr>
          </a:lstStyle>
          <a:p>
            <a:r>
              <a:rPr lang="en-US" dirty="0"/>
              <a:t>Click to edit Master title style</a:t>
            </a:r>
          </a:p>
        </p:txBody>
      </p:sp>
      <p:sp>
        <p:nvSpPr>
          <p:cNvPr id="8" name="Text Placeholder 7">
            <a:extLst>
              <a:ext uri="{FF2B5EF4-FFF2-40B4-BE49-F238E27FC236}">
                <a16:creationId xmlns:a16="http://schemas.microsoft.com/office/drawing/2014/main" id="{7E2E994C-428D-4E06-4A72-8485FF290461}"/>
              </a:ext>
            </a:extLst>
          </p:cNvPr>
          <p:cNvSpPr>
            <a:spLocks noGrp="1"/>
          </p:cNvSpPr>
          <p:nvPr>
            <p:ph type="body" sz="quarter" idx="10"/>
          </p:nvPr>
        </p:nvSpPr>
        <p:spPr>
          <a:xfrm>
            <a:off x="289085" y="1473707"/>
            <a:ext cx="7453154" cy="3528506"/>
          </a:xfrm>
        </p:spPr>
        <p:txBody>
          <a:bodyPr/>
          <a:lstStyle>
            <a:lvl1pPr marL="118872" indent="0">
              <a:buNone/>
              <a:defRPr sz="1600">
                <a:latin typeface="+mj-lt"/>
              </a:defRPr>
            </a:lvl1pPr>
            <a:lvl2pPr marL="118872" indent="0">
              <a:buNone/>
              <a:defRPr sz="1600">
                <a:latin typeface="+mj-lt"/>
              </a:defRPr>
            </a:lvl2pPr>
            <a:lvl3pPr marL="118872" indent="0">
              <a:buNone/>
              <a:defRPr sz="1600">
                <a:latin typeface="+mj-lt"/>
              </a:defRPr>
            </a:lvl3pPr>
            <a:lvl4pPr marL="118872" indent="0">
              <a:buNone/>
              <a:defRPr sz="1600">
                <a:latin typeface="+mj-lt"/>
              </a:defRPr>
            </a:lvl4pPr>
            <a:lvl5pPr marL="118872" indent="0">
              <a:buNone/>
              <a:defRPr sz="1600">
                <a:latin typeface="+mj-lt"/>
              </a:defRPr>
            </a:lvl5pPr>
          </a:lstStyle>
          <a:p>
            <a:pPr lvl="0"/>
            <a:endParaRPr lang="en-US" dirty="0"/>
          </a:p>
        </p:txBody>
      </p:sp>
    </p:spTree>
    <p:extLst>
      <p:ext uri="{BB962C8B-B14F-4D97-AF65-F5344CB8AC3E}">
        <p14:creationId xmlns:p14="http://schemas.microsoft.com/office/powerpoint/2010/main" val="1883081268"/>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Break" preserve="1" userDrawn="1">
  <p:cSld name="1_Section Break">
    <p:spTree>
      <p:nvGrpSpPr>
        <p:cNvPr id="1" name="Shape 71"/>
        <p:cNvGrpSpPr/>
        <p:nvPr/>
      </p:nvGrpSpPr>
      <p:grpSpPr>
        <a:xfrm>
          <a:off x="0" y="0"/>
          <a:ext cx="0" cy="0"/>
          <a:chOff x="0" y="0"/>
          <a:chExt cx="0" cy="0"/>
        </a:xfrm>
      </p:grpSpPr>
      <p:pic>
        <p:nvPicPr>
          <p:cNvPr id="72" name="Google Shape;72;p23"/>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73" name="Google Shape;73;p23"/>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3" name="Title 2">
            <a:extLst>
              <a:ext uri="{FF2B5EF4-FFF2-40B4-BE49-F238E27FC236}">
                <a16:creationId xmlns:a16="http://schemas.microsoft.com/office/drawing/2014/main" id="{04A276B4-3603-267E-0305-E6D3C51CC9AD}"/>
              </a:ext>
            </a:extLst>
          </p:cNvPr>
          <p:cNvSpPr>
            <a:spLocks noGrp="1"/>
          </p:cNvSpPr>
          <p:nvPr>
            <p:ph type="title"/>
          </p:nvPr>
        </p:nvSpPr>
        <p:spPr>
          <a:xfrm>
            <a:off x="418816" y="1415258"/>
            <a:ext cx="7178952" cy="572700"/>
          </a:xfrm>
        </p:spPr>
        <p:txBody>
          <a:bodyPr/>
          <a:lstStyle>
            <a:lvl1pPr>
              <a:defRPr sz="360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3627012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C5C73-9EB2-06F9-93E1-06F61900500D}"/>
              </a:ext>
            </a:extLst>
          </p:cNvPr>
          <p:cNvSpPr>
            <a:spLocks noGrp="1"/>
          </p:cNvSpPr>
          <p:nvPr>
            <p:ph type="title"/>
          </p:nvPr>
        </p:nvSpPr>
        <p:spPr>
          <a:xfrm>
            <a:off x="278731" y="202334"/>
            <a:ext cx="8733773" cy="982265"/>
          </a:xfrm>
        </p:spPr>
        <p:txBody>
          <a:bodyPr/>
          <a:lstStyle>
            <a:lvl1pPr>
              <a:defRPr sz="2400">
                <a:latin typeface="+mj-lt"/>
              </a:defRPr>
            </a:lvl1pPr>
          </a:lstStyle>
          <a:p>
            <a:r>
              <a:rPr lang="en-US" dirty="0"/>
              <a:t>Click to edit Master title style</a:t>
            </a:r>
          </a:p>
        </p:txBody>
      </p:sp>
      <p:pic>
        <p:nvPicPr>
          <p:cNvPr id="7" name="Picture 6">
            <a:extLst>
              <a:ext uri="{FF2B5EF4-FFF2-40B4-BE49-F238E27FC236}">
                <a16:creationId xmlns:a16="http://schemas.microsoft.com/office/drawing/2014/main" id="{B1DEB240-FD38-08A5-E64A-F3350F95625D}"/>
              </a:ext>
            </a:extLst>
          </p:cNvPr>
          <p:cNvPicPr>
            <a:picLocks noChangeAspect="1"/>
          </p:cNvPicPr>
          <p:nvPr userDrawn="1"/>
        </p:nvPicPr>
        <p:blipFill>
          <a:blip r:embed="rId2"/>
          <a:stretch>
            <a:fillRect/>
          </a:stretch>
        </p:blipFill>
        <p:spPr>
          <a:xfrm>
            <a:off x="1160265" y="1184600"/>
            <a:ext cx="6823470" cy="3375231"/>
          </a:xfrm>
          <a:prstGeom prst="rect">
            <a:avLst/>
          </a:prstGeom>
        </p:spPr>
      </p:pic>
      <p:sp>
        <p:nvSpPr>
          <p:cNvPr id="12" name="Text Placeholder 11">
            <a:extLst>
              <a:ext uri="{FF2B5EF4-FFF2-40B4-BE49-F238E27FC236}">
                <a16:creationId xmlns:a16="http://schemas.microsoft.com/office/drawing/2014/main" id="{D3CAEBF2-6671-A2EC-97A5-0FE4FF9D8A37}"/>
              </a:ext>
            </a:extLst>
          </p:cNvPr>
          <p:cNvSpPr>
            <a:spLocks noGrp="1"/>
          </p:cNvSpPr>
          <p:nvPr>
            <p:ph type="body" sz="quarter" idx="11"/>
          </p:nvPr>
        </p:nvSpPr>
        <p:spPr>
          <a:xfrm>
            <a:off x="0" y="5143499"/>
            <a:ext cx="9144000" cy="695325"/>
          </a:xfrm>
        </p:spPr>
        <p:txBody>
          <a:bodyPr/>
          <a:lstStyle>
            <a:lvl1pPr marL="0" indent="0">
              <a:lnSpc>
                <a:spcPct val="100000"/>
              </a:lnSpc>
              <a:buNone/>
              <a:defRPr sz="1000">
                <a:solidFill>
                  <a:srgbClr val="FFFFFF"/>
                </a:solidFill>
                <a:latin typeface="+mj-lt"/>
              </a:defRPr>
            </a:lvl1pPr>
            <a:lvl2pPr>
              <a:defRPr sz="1000">
                <a:solidFill>
                  <a:srgbClr val="FFFFFF"/>
                </a:solidFill>
                <a:latin typeface="+mj-lt"/>
              </a:defRPr>
            </a:lvl2pPr>
            <a:lvl3pPr>
              <a:defRPr sz="1000">
                <a:solidFill>
                  <a:srgbClr val="FFFFFF"/>
                </a:solidFill>
                <a:latin typeface="+mj-lt"/>
              </a:defRPr>
            </a:lvl3pPr>
            <a:lvl4pPr>
              <a:defRPr sz="1000">
                <a:solidFill>
                  <a:srgbClr val="FFFFFF"/>
                </a:solidFill>
                <a:latin typeface="+mj-lt"/>
              </a:defRPr>
            </a:lvl4pPr>
            <a:lvl5pPr>
              <a:defRPr sz="1000">
                <a:solidFill>
                  <a:srgbClr val="FFFFFF"/>
                </a:solidFill>
                <a:latin typeface="+mj-lt"/>
              </a:defRPr>
            </a:lvl5pPr>
          </a:lstStyle>
          <a:p>
            <a:pPr lvl="0"/>
            <a:endParaRPr lang="en-US" dirty="0"/>
          </a:p>
        </p:txBody>
      </p:sp>
      <p:sp>
        <p:nvSpPr>
          <p:cNvPr id="10" name="Text Placeholder 9">
            <a:extLst>
              <a:ext uri="{FF2B5EF4-FFF2-40B4-BE49-F238E27FC236}">
                <a16:creationId xmlns:a16="http://schemas.microsoft.com/office/drawing/2014/main" id="{B4BD5900-1FEB-E34E-5A77-9995F8C0F87D}"/>
              </a:ext>
            </a:extLst>
          </p:cNvPr>
          <p:cNvSpPr>
            <a:spLocks noGrp="1"/>
          </p:cNvSpPr>
          <p:nvPr>
            <p:ph type="body" sz="quarter" idx="10"/>
          </p:nvPr>
        </p:nvSpPr>
        <p:spPr>
          <a:xfrm>
            <a:off x="6007194" y="4633482"/>
            <a:ext cx="2817688" cy="246221"/>
          </a:xfrm>
        </p:spPr>
        <p:txBody>
          <a:bodyPr/>
          <a:lstStyle>
            <a:lvl1pPr marL="0" indent="0" algn="r">
              <a:lnSpc>
                <a:spcPct val="100000"/>
              </a:lnSpc>
              <a:buNone/>
              <a:defRPr sz="1000">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endParaRPr lang="en-US" dirty="0"/>
          </a:p>
        </p:txBody>
      </p:sp>
    </p:spTree>
    <p:extLst>
      <p:ext uri="{BB962C8B-B14F-4D97-AF65-F5344CB8AC3E}">
        <p14:creationId xmlns:p14="http://schemas.microsoft.com/office/powerpoint/2010/main" val="584982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lvl1pPr>
              <a:defRPr sz="2400">
                <a:latin typeface="+mj-lt"/>
              </a:defRPr>
            </a:lvl1pPr>
          </a:lstStyle>
          <a:p>
            <a:r>
              <a:rPr lang="en-US" dirty="0"/>
              <a:t>Click to edit Master title style</a:t>
            </a:r>
          </a:p>
        </p:txBody>
      </p:sp>
      <p:pic>
        <p:nvPicPr>
          <p:cNvPr id="8" name="Picture 7">
            <a:extLst>
              <a:ext uri="{FF2B5EF4-FFF2-40B4-BE49-F238E27FC236}">
                <a16:creationId xmlns:a16="http://schemas.microsoft.com/office/drawing/2014/main" id="{3FB27352-3ACF-A8D4-47FC-F4CA20FE03D5}"/>
              </a:ext>
            </a:extLst>
          </p:cNvPr>
          <p:cNvPicPr>
            <a:picLocks noChangeAspect="1"/>
          </p:cNvPicPr>
          <p:nvPr userDrawn="1"/>
        </p:nvPicPr>
        <p:blipFill>
          <a:blip r:embed="rId2"/>
          <a:stretch>
            <a:fillRect/>
          </a:stretch>
        </p:blipFill>
        <p:spPr>
          <a:xfrm>
            <a:off x="533400" y="1104900"/>
            <a:ext cx="7680960" cy="3793985"/>
          </a:xfrm>
          <a:prstGeom prst="rect">
            <a:avLst/>
          </a:prstGeom>
        </p:spPr>
      </p:pic>
      <p:sp>
        <p:nvSpPr>
          <p:cNvPr id="10" name="Text Placeholder 9">
            <a:extLst>
              <a:ext uri="{FF2B5EF4-FFF2-40B4-BE49-F238E27FC236}">
                <a16:creationId xmlns:a16="http://schemas.microsoft.com/office/drawing/2014/main" id="{A7904AC2-3FDB-87AC-0BE4-E7C318EEB680}"/>
              </a:ext>
            </a:extLst>
          </p:cNvPr>
          <p:cNvSpPr>
            <a:spLocks noGrp="1"/>
          </p:cNvSpPr>
          <p:nvPr>
            <p:ph type="body" sz="quarter" idx="10"/>
          </p:nvPr>
        </p:nvSpPr>
        <p:spPr>
          <a:xfrm>
            <a:off x="0" y="5143500"/>
            <a:ext cx="9144000" cy="495300"/>
          </a:xfrm>
        </p:spPr>
        <p:txBody>
          <a:bodyPr/>
          <a:lstStyle>
            <a:lvl1pPr marL="114300" indent="0">
              <a:buNone/>
              <a:defRPr sz="1000">
                <a:solidFill>
                  <a:srgbClr val="FFFFFF"/>
                </a:solidFill>
                <a:latin typeface="+mj-lt"/>
              </a:defRPr>
            </a:lvl1pPr>
            <a:lvl2pPr marL="596900" indent="0">
              <a:buNone/>
              <a:defRPr sz="1000">
                <a:solidFill>
                  <a:srgbClr val="FFFFFF"/>
                </a:solidFill>
                <a:latin typeface="+mj-lt"/>
              </a:defRPr>
            </a:lvl2pPr>
            <a:lvl3pPr marL="1054100" indent="0">
              <a:buNone/>
              <a:defRPr sz="1000">
                <a:solidFill>
                  <a:srgbClr val="FFFFFF"/>
                </a:solidFill>
                <a:latin typeface="+mj-lt"/>
              </a:defRPr>
            </a:lvl3pPr>
            <a:lvl4pPr marL="1511300" indent="0">
              <a:buNone/>
              <a:defRPr sz="1000">
                <a:solidFill>
                  <a:srgbClr val="FFFFFF"/>
                </a:solidFill>
                <a:latin typeface="+mj-lt"/>
              </a:defRPr>
            </a:lvl4pPr>
            <a:lvl5pPr marL="1968500" indent="0">
              <a:buNone/>
              <a:defRPr sz="1000">
                <a:solidFill>
                  <a:srgbClr val="FFFFFF"/>
                </a:solidFill>
                <a:latin typeface="+mj-lt"/>
              </a:defRPr>
            </a:lvl5pPr>
          </a:lstStyle>
          <a:p>
            <a:pPr lvl="0"/>
            <a:endParaRPr lang="en-US" dirty="0"/>
          </a:p>
        </p:txBody>
      </p:sp>
      <p:sp>
        <p:nvSpPr>
          <p:cNvPr id="13" name="Text Placeholder 12">
            <a:extLst>
              <a:ext uri="{FF2B5EF4-FFF2-40B4-BE49-F238E27FC236}">
                <a16:creationId xmlns:a16="http://schemas.microsoft.com/office/drawing/2014/main" id="{41803096-A7F0-E3E1-6D79-6D456B866D04}"/>
              </a:ext>
            </a:extLst>
          </p:cNvPr>
          <p:cNvSpPr>
            <a:spLocks noGrp="1"/>
          </p:cNvSpPr>
          <p:nvPr>
            <p:ph type="body" sz="quarter" idx="11"/>
          </p:nvPr>
        </p:nvSpPr>
        <p:spPr>
          <a:xfrm>
            <a:off x="6011980" y="4905477"/>
            <a:ext cx="2952182" cy="253916"/>
          </a:xfrm>
        </p:spPr>
        <p:txBody>
          <a:bodyPr/>
          <a:lstStyle>
            <a:lvl1pPr marL="0" indent="0" algn="r">
              <a:lnSpc>
                <a:spcPct val="100000"/>
              </a:lnSpc>
              <a:buNone/>
              <a:defRPr sz="1000">
                <a:latin typeface="+mj-lt"/>
              </a:defRPr>
            </a:lvl1pPr>
            <a:lvl2pPr>
              <a:defRPr sz="1000">
                <a:latin typeface="+mj-lt"/>
              </a:defRPr>
            </a:lvl2pPr>
            <a:lvl3pPr>
              <a:defRPr sz="1000">
                <a:latin typeface="+mj-lt"/>
              </a:defRPr>
            </a:lvl3pPr>
            <a:lvl4pPr>
              <a:defRPr sz="1000">
                <a:latin typeface="+mj-lt"/>
              </a:defRPr>
            </a:lvl4pPr>
            <a:lvl5pPr>
              <a:defRPr sz="1000">
                <a:latin typeface="+mj-lt"/>
              </a:defRPr>
            </a:lvl5pPr>
          </a:lstStyle>
          <a:p>
            <a:pPr lvl="0"/>
            <a:endParaRPr lang="en-US" dirty="0"/>
          </a:p>
        </p:txBody>
      </p:sp>
    </p:spTree>
    <p:extLst>
      <p:ext uri="{BB962C8B-B14F-4D97-AF65-F5344CB8AC3E}">
        <p14:creationId xmlns:p14="http://schemas.microsoft.com/office/powerpoint/2010/main" val="1273527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250774" y="67506"/>
            <a:ext cx="8893226" cy="982265"/>
          </a:xfrm>
        </p:spPr>
        <p:txBody>
          <a:bodyPr anchor="ctr"/>
          <a:lstStyle>
            <a:lvl1pPr>
              <a:defRPr>
                <a:solidFill>
                  <a:srgbClr val="58595B"/>
                </a:solidFill>
              </a:defRPr>
            </a:lvl1pPr>
          </a:lstStyle>
          <a:p>
            <a:r>
              <a:rPr lang="en-US" dirty="0"/>
              <a:t>Click to edit Master title style</a:t>
            </a:r>
          </a:p>
        </p:txBody>
      </p:sp>
      <p:sp>
        <p:nvSpPr>
          <p:cNvPr id="10" name="Table Placeholder 9">
            <a:extLst>
              <a:ext uri="{FF2B5EF4-FFF2-40B4-BE49-F238E27FC236}">
                <a16:creationId xmlns:a16="http://schemas.microsoft.com/office/drawing/2014/main" id="{DDC1CD48-B2FC-745E-A4E1-834494A756D8}"/>
              </a:ext>
            </a:extLst>
          </p:cNvPr>
          <p:cNvSpPr>
            <a:spLocks noGrp="1"/>
          </p:cNvSpPr>
          <p:nvPr>
            <p:ph type="tbl" sz="quarter" idx="10"/>
          </p:nvPr>
        </p:nvSpPr>
        <p:spPr>
          <a:xfrm>
            <a:off x="889850" y="1047572"/>
            <a:ext cx="7364297" cy="3381554"/>
          </a:xfrm>
        </p:spPr>
        <p:txBody>
          <a:bodyPr/>
          <a:lstStyle/>
          <a:p>
            <a:endParaRPr lang="en-US"/>
          </a:p>
        </p:txBody>
      </p:sp>
      <p:sp>
        <p:nvSpPr>
          <p:cNvPr id="13" name="Text Placeholder 12">
            <a:extLst>
              <a:ext uri="{FF2B5EF4-FFF2-40B4-BE49-F238E27FC236}">
                <a16:creationId xmlns:a16="http://schemas.microsoft.com/office/drawing/2014/main" id="{636AF872-A5AA-2F90-E966-3C90CAC05600}"/>
              </a:ext>
            </a:extLst>
          </p:cNvPr>
          <p:cNvSpPr>
            <a:spLocks noGrp="1"/>
          </p:cNvSpPr>
          <p:nvPr>
            <p:ph type="body" sz="quarter" idx="11"/>
          </p:nvPr>
        </p:nvSpPr>
        <p:spPr>
          <a:xfrm>
            <a:off x="5141440" y="4643439"/>
            <a:ext cx="3738672" cy="254492"/>
          </a:xfrm>
        </p:spPr>
        <p:txBody>
          <a:bodyPr/>
          <a:lstStyle>
            <a:lvl1pPr marL="114300" indent="0" algn="r">
              <a:buNone/>
              <a:defRPr sz="1000">
                <a:latin typeface="+mj-lt"/>
              </a:defRPr>
            </a:lvl1pPr>
            <a:lvl2pPr marL="596900" indent="0">
              <a:buNone/>
              <a:defRPr sz="1000">
                <a:latin typeface="+mj-lt"/>
              </a:defRPr>
            </a:lvl2pPr>
            <a:lvl3pPr marL="1054100" indent="0">
              <a:buNone/>
              <a:defRPr sz="1000">
                <a:latin typeface="+mj-lt"/>
              </a:defRPr>
            </a:lvl3pPr>
            <a:lvl4pPr marL="1511300" indent="0">
              <a:buNone/>
              <a:defRPr sz="1000">
                <a:latin typeface="+mj-lt"/>
              </a:defRPr>
            </a:lvl4pPr>
            <a:lvl5pPr marL="1968500" indent="0">
              <a:buNone/>
              <a:defRPr sz="1000">
                <a:latin typeface="+mj-lt"/>
              </a:defRPr>
            </a:lvl5pPr>
          </a:lstStyle>
          <a:p>
            <a:pPr lvl="0"/>
            <a:endParaRPr lang="en-US" dirty="0"/>
          </a:p>
        </p:txBody>
      </p:sp>
    </p:spTree>
    <p:extLst>
      <p:ext uri="{BB962C8B-B14F-4D97-AF65-F5344CB8AC3E}">
        <p14:creationId xmlns:p14="http://schemas.microsoft.com/office/powerpoint/2010/main" val="3877057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75147" y="277200"/>
            <a:ext cx="8245418" cy="982265"/>
          </a:xfrm>
        </p:spPr>
        <p:txBody>
          <a:bodyPr/>
          <a:lstStyle>
            <a:lvl1pPr>
              <a:defRPr>
                <a:solidFill>
                  <a:srgbClr val="434343"/>
                </a:solidFill>
                <a:latin typeface="+mj-lt"/>
              </a:defRPr>
            </a:lvl1pPr>
          </a:lstStyle>
          <a:p>
            <a:r>
              <a:rPr lang="en-US" dirty="0"/>
              <a:t>Click to edit Master title style</a:t>
            </a:r>
          </a:p>
        </p:txBody>
      </p:sp>
      <p:sp>
        <p:nvSpPr>
          <p:cNvPr id="18" name="Picture Placeholder 17">
            <a:extLst>
              <a:ext uri="{FF2B5EF4-FFF2-40B4-BE49-F238E27FC236}">
                <a16:creationId xmlns:a16="http://schemas.microsoft.com/office/drawing/2014/main" id="{1077DE44-A0F4-66CA-13E2-B89974952405}"/>
              </a:ext>
            </a:extLst>
          </p:cNvPr>
          <p:cNvSpPr>
            <a:spLocks noGrp="1"/>
          </p:cNvSpPr>
          <p:nvPr>
            <p:ph type="pic" sz="quarter" idx="10"/>
          </p:nvPr>
        </p:nvSpPr>
        <p:spPr>
          <a:xfrm>
            <a:off x="1516571" y="1328156"/>
            <a:ext cx="6108191" cy="3014740"/>
          </a:xfrm>
        </p:spPr>
        <p:txBody>
          <a:bodyPr/>
          <a:lstStyle/>
          <a:p>
            <a:endParaRPr lang="en-US"/>
          </a:p>
        </p:txBody>
      </p:sp>
      <p:sp>
        <p:nvSpPr>
          <p:cNvPr id="21" name="Picture Placeholder 20">
            <a:extLst>
              <a:ext uri="{FF2B5EF4-FFF2-40B4-BE49-F238E27FC236}">
                <a16:creationId xmlns:a16="http://schemas.microsoft.com/office/drawing/2014/main" id="{03D3CB5F-5F66-A043-5435-E1C3C57C502C}"/>
              </a:ext>
            </a:extLst>
          </p:cNvPr>
          <p:cNvSpPr>
            <a:spLocks noGrp="1"/>
          </p:cNvSpPr>
          <p:nvPr>
            <p:ph type="pic" sz="quarter" idx="11"/>
          </p:nvPr>
        </p:nvSpPr>
        <p:spPr>
          <a:xfrm>
            <a:off x="7478714" y="3887788"/>
            <a:ext cx="1141412" cy="550720"/>
          </a:xfrm>
        </p:spPr>
        <p:txBody>
          <a:bodyPr/>
          <a:lstStyle/>
          <a:p>
            <a:endParaRPr lang="en-US"/>
          </a:p>
        </p:txBody>
      </p:sp>
      <p:sp>
        <p:nvSpPr>
          <p:cNvPr id="24" name="Text Placeholder 23">
            <a:extLst>
              <a:ext uri="{FF2B5EF4-FFF2-40B4-BE49-F238E27FC236}">
                <a16:creationId xmlns:a16="http://schemas.microsoft.com/office/drawing/2014/main" id="{92B5D27E-5878-6D3C-20FA-A96CC6F974AB}"/>
              </a:ext>
            </a:extLst>
          </p:cNvPr>
          <p:cNvSpPr>
            <a:spLocks noGrp="1"/>
          </p:cNvSpPr>
          <p:nvPr>
            <p:ph type="body" sz="quarter" idx="12"/>
          </p:nvPr>
        </p:nvSpPr>
        <p:spPr>
          <a:xfrm>
            <a:off x="6710238" y="4642148"/>
            <a:ext cx="2188284" cy="246221"/>
          </a:xfrm>
        </p:spPr>
        <p:txBody>
          <a:bodyPr/>
          <a:lstStyle>
            <a:lvl1pPr marL="114300" indent="0" algn="r">
              <a:lnSpc>
                <a:spcPct val="100000"/>
              </a:lnSpc>
              <a:buNone/>
              <a:defRPr sz="1000">
                <a:latin typeface="+mj-lt"/>
              </a:defRPr>
            </a:lvl1pPr>
            <a:lvl2pPr marL="596900" indent="0">
              <a:lnSpc>
                <a:spcPct val="100000"/>
              </a:lnSpc>
              <a:buNone/>
              <a:defRPr sz="1000">
                <a:latin typeface="+mj-lt"/>
              </a:defRPr>
            </a:lvl2pPr>
            <a:lvl3pPr marL="1054100" indent="0">
              <a:lnSpc>
                <a:spcPct val="100000"/>
              </a:lnSpc>
              <a:buNone/>
              <a:defRPr sz="1000">
                <a:latin typeface="+mj-lt"/>
              </a:defRPr>
            </a:lvl3pPr>
            <a:lvl4pPr marL="1511300" indent="0">
              <a:lnSpc>
                <a:spcPct val="100000"/>
              </a:lnSpc>
              <a:buNone/>
              <a:defRPr sz="1000">
                <a:latin typeface="+mj-lt"/>
              </a:defRPr>
            </a:lvl4pPr>
            <a:lvl5pPr marL="1968500" indent="0">
              <a:lnSpc>
                <a:spcPct val="100000"/>
              </a:lnSpc>
              <a:buNone/>
              <a:defRPr sz="1000">
                <a:latin typeface="+mj-lt"/>
              </a:defRPr>
            </a:lvl5pPr>
          </a:lstStyle>
          <a:p>
            <a:pPr lvl="0"/>
            <a:endParaRPr lang="en-US" dirty="0"/>
          </a:p>
        </p:txBody>
      </p:sp>
    </p:spTree>
    <p:extLst>
      <p:ext uri="{BB962C8B-B14F-4D97-AF65-F5344CB8AC3E}">
        <p14:creationId xmlns:p14="http://schemas.microsoft.com/office/powerpoint/2010/main" val="1873804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B16EBD-F050-4C64-5017-F4A06B579E6E}"/>
              </a:ext>
            </a:extLst>
          </p:cNvPr>
          <p:cNvPicPr>
            <a:picLocks noChangeAspect="1"/>
          </p:cNvPicPr>
          <p:nvPr userDrawn="1"/>
        </p:nvPicPr>
        <p:blipFill>
          <a:blip r:embed="rId2"/>
          <a:stretch>
            <a:fillRect/>
          </a:stretch>
        </p:blipFill>
        <p:spPr>
          <a:xfrm>
            <a:off x="702151" y="1437447"/>
            <a:ext cx="2808193" cy="2404620"/>
          </a:xfrm>
          <a:prstGeom prst="rect">
            <a:avLst/>
          </a:prstGeom>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lvl1pPr>
              <a:defRPr>
                <a:solidFill>
                  <a:srgbClr val="434343"/>
                </a:solidFill>
                <a:latin typeface="+mj-lt"/>
              </a:defRPr>
            </a:lvl1pPr>
          </a:lstStyle>
          <a:p>
            <a:r>
              <a:rPr lang="en-US" dirty="0"/>
              <a:t>Click to edit Master title style</a:t>
            </a:r>
          </a:p>
        </p:txBody>
      </p:sp>
      <p:sp>
        <p:nvSpPr>
          <p:cNvPr id="10" name="Text Placeholder 9">
            <a:extLst>
              <a:ext uri="{FF2B5EF4-FFF2-40B4-BE49-F238E27FC236}">
                <a16:creationId xmlns:a16="http://schemas.microsoft.com/office/drawing/2014/main" id="{631695E4-1DA1-B848-4B55-7FFC52BAAFCF}"/>
              </a:ext>
            </a:extLst>
          </p:cNvPr>
          <p:cNvSpPr>
            <a:spLocks noGrp="1"/>
          </p:cNvSpPr>
          <p:nvPr>
            <p:ph type="body" sz="quarter" idx="10"/>
          </p:nvPr>
        </p:nvSpPr>
        <p:spPr>
          <a:xfrm>
            <a:off x="3770397" y="1297648"/>
            <a:ext cx="4908482" cy="3416400"/>
          </a:xfrm>
        </p:spPr>
        <p:txBody>
          <a:bodyPr/>
          <a:lstStyle>
            <a:lvl1pPr marL="400050" indent="-285750">
              <a:lnSpc>
                <a:spcPct val="100000"/>
              </a:lnSpc>
              <a:buSzPct val="150000"/>
              <a:buFont typeface="Arial" panose="020B0604020202020204" pitchFamily="34" charset="0"/>
              <a:buChar char="•"/>
              <a:defRPr sz="1800">
                <a:latin typeface="+mj-lt"/>
              </a:defRPr>
            </a:lvl1pPr>
            <a:lvl2pPr marL="596900" indent="0">
              <a:lnSpc>
                <a:spcPct val="100000"/>
              </a:lnSpc>
              <a:buNone/>
              <a:defRPr sz="1800">
                <a:latin typeface="+mj-lt"/>
              </a:defRPr>
            </a:lvl2pPr>
            <a:lvl3pPr marL="1054100" indent="0">
              <a:lnSpc>
                <a:spcPct val="100000"/>
              </a:lnSpc>
              <a:buNone/>
              <a:defRPr sz="1800">
                <a:latin typeface="+mj-lt"/>
              </a:defRPr>
            </a:lvl3pPr>
            <a:lvl4pPr marL="1511300" indent="0">
              <a:lnSpc>
                <a:spcPct val="100000"/>
              </a:lnSpc>
              <a:buNone/>
              <a:defRPr sz="1800">
                <a:latin typeface="+mj-lt"/>
              </a:defRPr>
            </a:lvl4pPr>
            <a:lvl5pPr marL="1968500" indent="0">
              <a:lnSpc>
                <a:spcPct val="100000"/>
              </a:lnSpc>
              <a:buNone/>
              <a:defRPr sz="1800">
                <a:latin typeface="+mj-lt"/>
              </a:defRPr>
            </a:lvl5pPr>
          </a:lstStyle>
          <a:p>
            <a:pPr lvl="0"/>
            <a:endParaRPr lang="en-US" dirty="0"/>
          </a:p>
        </p:txBody>
      </p:sp>
      <p:sp>
        <p:nvSpPr>
          <p:cNvPr id="13" name="Text Placeholder 12">
            <a:extLst>
              <a:ext uri="{FF2B5EF4-FFF2-40B4-BE49-F238E27FC236}">
                <a16:creationId xmlns:a16="http://schemas.microsoft.com/office/drawing/2014/main" id="{30AB60A3-CCBF-B265-73EA-DFD5C08A3BF9}"/>
              </a:ext>
            </a:extLst>
          </p:cNvPr>
          <p:cNvSpPr>
            <a:spLocks noGrp="1"/>
          </p:cNvSpPr>
          <p:nvPr>
            <p:ph type="body" sz="quarter" idx="11"/>
          </p:nvPr>
        </p:nvSpPr>
        <p:spPr>
          <a:xfrm>
            <a:off x="3323648" y="4318040"/>
            <a:ext cx="5633755" cy="553998"/>
          </a:xfrm>
        </p:spPr>
        <p:txBody>
          <a:bodyPr/>
          <a:lstStyle>
            <a:lvl1pPr marL="114300" indent="0">
              <a:lnSpc>
                <a:spcPct val="100000"/>
              </a:lnSpc>
              <a:buNone/>
              <a:defRPr sz="1000">
                <a:latin typeface="+mj-lt"/>
              </a:defRPr>
            </a:lvl1pPr>
            <a:lvl2pPr marL="596900" indent="0">
              <a:lnSpc>
                <a:spcPct val="100000"/>
              </a:lnSpc>
              <a:buNone/>
              <a:defRPr sz="1000">
                <a:latin typeface="+mj-lt"/>
              </a:defRPr>
            </a:lvl2pPr>
            <a:lvl3pPr marL="1054100" indent="0">
              <a:lnSpc>
                <a:spcPct val="100000"/>
              </a:lnSpc>
              <a:buNone/>
              <a:defRPr sz="1000">
                <a:latin typeface="+mj-lt"/>
              </a:defRPr>
            </a:lvl3pPr>
            <a:lvl4pPr marL="1511300" indent="0">
              <a:lnSpc>
                <a:spcPct val="100000"/>
              </a:lnSpc>
              <a:buNone/>
              <a:defRPr sz="1000">
                <a:latin typeface="+mj-lt"/>
              </a:defRPr>
            </a:lvl4pPr>
            <a:lvl5pPr marL="1968500" indent="0">
              <a:lnSpc>
                <a:spcPct val="100000"/>
              </a:lnSpc>
              <a:buNone/>
              <a:defRPr sz="1000">
                <a:latin typeface="+mj-lt"/>
              </a:defRPr>
            </a:lvl5pPr>
          </a:lstStyle>
          <a:p>
            <a:pPr lvl="0"/>
            <a:endParaRPr lang="en-US" dirty="0"/>
          </a:p>
        </p:txBody>
      </p:sp>
    </p:spTree>
    <p:extLst>
      <p:ext uri="{BB962C8B-B14F-4D97-AF65-F5344CB8AC3E}">
        <p14:creationId xmlns:p14="http://schemas.microsoft.com/office/powerpoint/2010/main" val="2485255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405080" y="285702"/>
            <a:ext cx="8881111" cy="982265"/>
          </a:xfrm>
        </p:spPr>
        <p:txBody>
          <a:bodyPr/>
          <a:lstStyle/>
          <a:p>
            <a:r>
              <a:rPr lang="en-US" dirty="0"/>
              <a:t>Click to edit Master title style</a:t>
            </a:r>
          </a:p>
        </p:txBody>
      </p:sp>
      <p:sp>
        <p:nvSpPr>
          <p:cNvPr id="10" name="Picture Placeholder 9">
            <a:extLst>
              <a:ext uri="{FF2B5EF4-FFF2-40B4-BE49-F238E27FC236}">
                <a16:creationId xmlns:a16="http://schemas.microsoft.com/office/drawing/2014/main" id="{6920F3B1-1AF0-C4CA-9F96-73F6F84E6774}"/>
              </a:ext>
            </a:extLst>
          </p:cNvPr>
          <p:cNvSpPr>
            <a:spLocks noGrp="1"/>
          </p:cNvSpPr>
          <p:nvPr>
            <p:ph type="pic" sz="quarter" idx="10"/>
          </p:nvPr>
        </p:nvSpPr>
        <p:spPr>
          <a:xfrm>
            <a:off x="498776" y="1543050"/>
            <a:ext cx="5753042" cy="3111659"/>
          </a:xfrm>
        </p:spPr>
        <p:txBody>
          <a:bodyPr/>
          <a:lstStyle/>
          <a:p>
            <a:endParaRPr lang="en-US"/>
          </a:p>
        </p:txBody>
      </p:sp>
      <p:sp>
        <p:nvSpPr>
          <p:cNvPr id="13" name="Text Placeholder 12">
            <a:extLst>
              <a:ext uri="{FF2B5EF4-FFF2-40B4-BE49-F238E27FC236}">
                <a16:creationId xmlns:a16="http://schemas.microsoft.com/office/drawing/2014/main" id="{3533B2B3-565C-6DF4-7301-0BF549882702}"/>
              </a:ext>
            </a:extLst>
          </p:cNvPr>
          <p:cNvSpPr>
            <a:spLocks noGrp="1"/>
          </p:cNvSpPr>
          <p:nvPr>
            <p:ph type="body" sz="quarter" idx="11"/>
          </p:nvPr>
        </p:nvSpPr>
        <p:spPr>
          <a:xfrm>
            <a:off x="6251817" y="1698699"/>
            <a:ext cx="2299867" cy="1965731"/>
          </a:xfrm>
        </p:spPr>
        <p:txBody>
          <a:bodyPr anchor="t"/>
          <a:lstStyle>
            <a:lvl1pPr marL="114300" indent="0">
              <a:buNone/>
              <a:defRPr>
                <a:solidFill>
                  <a:srgbClr val="434343"/>
                </a:solidFill>
                <a:latin typeface="+mj-lt"/>
              </a:defRPr>
            </a:lvl1pPr>
            <a:lvl2pPr marL="596900" indent="0">
              <a:buNone/>
              <a:defRPr>
                <a:latin typeface="+mj-lt"/>
              </a:defRPr>
            </a:lvl2pPr>
            <a:lvl3pPr marL="1054100" indent="0">
              <a:buNone/>
              <a:defRPr>
                <a:latin typeface="+mj-lt"/>
              </a:defRPr>
            </a:lvl3pPr>
            <a:lvl4pPr marL="1511300" indent="0">
              <a:buNone/>
              <a:defRPr>
                <a:latin typeface="+mj-lt"/>
              </a:defRPr>
            </a:lvl4pPr>
            <a:lvl5pPr marL="1968500" indent="0">
              <a:buNone/>
              <a:defRPr>
                <a:latin typeface="+mj-lt"/>
              </a:defRPr>
            </a:lvl5pPr>
          </a:lstStyle>
          <a:p>
            <a:pPr lvl="0"/>
            <a:endParaRPr lang="en-US" dirty="0"/>
          </a:p>
        </p:txBody>
      </p:sp>
      <p:sp>
        <p:nvSpPr>
          <p:cNvPr id="16" name="Picture Placeholder 15">
            <a:extLst>
              <a:ext uri="{FF2B5EF4-FFF2-40B4-BE49-F238E27FC236}">
                <a16:creationId xmlns:a16="http://schemas.microsoft.com/office/drawing/2014/main" id="{A99E7C62-B8AF-4E3B-6D3E-53CC418D3E0F}"/>
              </a:ext>
            </a:extLst>
          </p:cNvPr>
          <p:cNvSpPr>
            <a:spLocks noGrp="1"/>
          </p:cNvSpPr>
          <p:nvPr>
            <p:ph type="pic" sz="quarter" idx="12"/>
          </p:nvPr>
        </p:nvSpPr>
        <p:spPr>
          <a:xfrm>
            <a:off x="7772715" y="4094163"/>
            <a:ext cx="872510" cy="413968"/>
          </a:xfrm>
        </p:spPr>
        <p:txBody>
          <a:bodyPr/>
          <a:lstStyle/>
          <a:p>
            <a:endParaRPr lang="en-US"/>
          </a:p>
        </p:txBody>
      </p:sp>
      <p:sp>
        <p:nvSpPr>
          <p:cNvPr id="19" name="Text Placeholder 18">
            <a:extLst>
              <a:ext uri="{FF2B5EF4-FFF2-40B4-BE49-F238E27FC236}">
                <a16:creationId xmlns:a16="http://schemas.microsoft.com/office/drawing/2014/main" id="{234E01FE-018F-43DD-CD7C-3DB70527BFC2}"/>
              </a:ext>
            </a:extLst>
          </p:cNvPr>
          <p:cNvSpPr>
            <a:spLocks noGrp="1"/>
          </p:cNvSpPr>
          <p:nvPr>
            <p:ph type="body" sz="quarter" idx="13"/>
          </p:nvPr>
        </p:nvSpPr>
        <p:spPr>
          <a:xfrm>
            <a:off x="5014881" y="4600320"/>
            <a:ext cx="3738671" cy="246221"/>
          </a:xfrm>
        </p:spPr>
        <p:txBody>
          <a:bodyPr anchor="ctr"/>
          <a:lstStyle>
            <a:lvl1pPr marL="114300" indent="0" algn="r">
              <a:buNone/>
              <a:defRPr sz="1000">
                <a:solidFill>
                  <a:srgbClr val="434343"/>
                </a:solidFill>
                <a:latin typeface="+mj-lt"/>
              </a:defRPr>
            </a:lvl1pPr>
            <a:lvl2pPr marL="596900" indent="0" algn="r">
              <a:buNone/>
              <a:defRPr sz="1000">
                <a:latin typeface="+mj-lt"/>
              </a:defRPr>
            </a:lvl2pPr>
            <a:lvl3pPr marL="1054100" indent="0" algn="r">
              <a:buNone/>
              <a:defRPr sz="1000">
                <a:latin typeface="+mj-lt"/>
              </a:defRPr>
            </a:lvl3pPr>
            <a:lvl4pPr marL="1511300" indent="0" algn="r">
              <a:buNone/>
              <a:defRPr sz="1000">
                <a:latin typeface="+mj-lt"/>
              </a:defRPr>
            </a:lvl4pPr>
            <a:lvl5pPr marL="1968500" indent="0" algn="r">
              <a:buNone/>
              <a:defRPr sz="1000">
                <a:latin typeface="+mj-lt"/>
              </a:defRPr>
            </a:lvl5pPr>
          </a:lstStyle>
          <a:p>
            <a:pPr lvl="0"/>
            <a:endParaRPr lang="en-US" dirty="0"/>
          </a:p>
        </p:txBody>
      </p:sp>
    </p:spTree>
    <p:extLst>
      <p:ext uri="{BB962C8B-B14F-4D97-AF65-F5344CB8AC3E}">
        <p14:creationId xmlns:p14="http://schemas.microsoft.com/office/powerpoint/2010/main" val="1651747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06F01C-5A76-995D-1B96-EF007EC8680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29533" y="1655306"/>
            <a:ext cx="2173206" cy="1448804"/>
          </a:xfrm>
          <a:prstGeom prst="rect">
            <a:avLst/>
          </a:prstGeom>
        </p:spPr>
      </p:pic>
      <p:pic>
        <p:nvPicPr>
          <p:cNvPr id="9" name="Picture 8">
            <a:extLst>
              <a:ext uri="{FF2B5EF4-FFF2-40B4-BE49-F238E27FC236}">
                <a16:creationId xmlns:a16="http://schemas.microsoft.com/office/drawing/2014/main" id="{62E89EDC-F938-1865-4421-AC7089E6A1E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29533" y="3265085"/>
            <a:ext cx="2173206" cy="1450256"/>
          </a:xfrm>
          <a:prstGeom prst="rect">
            <a:avLst/>
          </a:prstGeom>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67217" y="332967"/>
            <a:ext cx="8881110" cy="982265"/>
          </a:xfrm>
        </p:spPr>
        <p:txBody>
          <a:bodyPr/>
          <a:lstStyle>
            <a:lvl1pPr>
              <a:defRPr>
                <a:solidFill>
                  <a:srgbClr val="434343"/>
                </a:solidFill>
                <a:latin typeface="+mj-lt"/>
              </a:defRPr>
            </a:lvl1pPr>
          </a:lstStyle>
          <a:p>
            <a:r>
              <a:rPr lang="en-US" dirty="0"/>
              <a:t>Click to edit Master title style</a:t>
            </a:r>
          </a:p>
        </p:txBody>
      </p:sp>
      <p:sp>
        <p:nvSpPr>
          <p:cNvPr id="12" name="Text Placeholder 11">
            <a:extLst>
              <a:ext uri="{FF2B5EF4-FFF2-40B4-BE49-F238E27FC236}">
                <a16:creationId xmlns:a16="http://schemas.microsoft.com/office/drawing/2014/main" id="{DDFED414-E2CE-1393-1E4E-9366D8E61B21}"/>
              </a:ext>
            </a:extLst>
          </p:cNvPr>
          <p:cNvSpPr>
            <a:spLocks noGrp="1"/>
          </p:cNvSpPr>
          <p:nvPr>
            <p:ph type="body" sz="quarter" idx="10"/>
          </p:nvPr>
        </p:nvSpPr>
        <p:spPr>
          <a:xfrm>
            <a:off x="3234172" y="1532566"/>
            <a:ext cx="5389738" cy="2932149"/>
          </a:xfrm>
        </p:spPr>
        <p:txBody>
          <a:bodyPr/>
          <a:lstStyle>
            <a:lvl1pPr marL="457200" indent="-342900">
              <a:buFont typeface="Arial" panose="020B0604020202020204" pitchFamily="34" charset="0"/>
              <a:buChar char="•"/>
              <a:defRPr sz="1800">
                <a:latin typeface="+mj-lt"/>
              </a:defRPr>
            </a:lvl1pPr>
            <a:lvl2pPr marL="914400" indent="-317500">
              <a:buFont typeface="Arial" panose="020B0604020202020204" pitchFamily="34" charset="0"/>
              <a:buChar char="•"/>
              <a:defRPr sz="1800">
                <a:latin typeface="+mj-lt"/>
              </a:defRPr>
            </a:lvl2pPr>
            <a:lvl3pPr marL="1371600" indent="-317500">
              <a:buFont typeface="Arial" panose="020B0604020202020204" pitchFamily="34" charset="0"/>
              <a:buChar char="•"/>
              <a:defRPr sz="1800">
                <a:latin typeface="+mj-lt"/>
              </a:defRPr>
            </a:lvl3pPr>
            <a:lvl4pPr marL="1828800" indent="-317500">
              <a:buFont typeface="Arial" panose="020B0604020202020204" pitchFamily="34" charset="0"/>
              <a:buChar char="•"/>
              <a:defRPr sz="1800">
                <a:latin typeface="+mj-lt"/>
              </a:defRPr>
            </a:lvl4pPr>
            <a:lvl5pPr marL="2286000" indent="-317500">
              <a:buFont typeface="Arial" panose="020B0604020202020204" pitchFamily="34" charset="0"/>
              <a:buChar char="•"/>
              <a:defRPr sz="1800">
                <a:latin typeface="+mj-lt"/>
              </a:defRPr>
            </a:lvl5pPr>
          </a:lstStyle>
          <a:p>
            <a:pPr lvl="0"/>
            <a:endParaRPr lang="en-US" dirty="0"/>
          </a:p>
        </p:txBody>
      </p:sp>
      <p:sp>
        <p:nvSpPr>
          <p:cNvPr id="15" name="Text Placeholder 14">
            <a:extLst>
              <a:ext uri="{FF2B5EF4-FFF2-40B4-BE49-F238E27FC236}">
                <a16:creationId xmlns:a16="http://schemas.microsoft.com/office/drawing/2014/main" id="{C7D7F1CB-D0FB-5121-17F3-CDF786F783FD}"/>
              </a:ext>
            </a:extLst>
          </p:cNvPr>
          <p:cNvSpPr>
            <a:spLocks noGrp="1"/>
          </p:cNvSpPr>
          <p:nvPr>
            <p:ph type="body" sz="quarter" idx="11"/>
          </p:nvPr>
        </p:nvSpPr>
        <p:spPr>
          <a:xfrm>
            <a:off x="7408235" y="4633298"/>
            <a:ext cx="2031683" cy="253916"/>
          </a:xfrm>
        </p:spPr>
        <p:txBody>
          <a:bodyPr anchor="ctr"/>
          <a:lstStyle>
            <a:lvl1pPr marL="114300" indent="0" algn="l">
              <a:buNone/>
              <a:defRPr sz="1000">
                <a:solidFill>
                  <a:srgbClr val="434343"/>
                </a:solidFill>
                <a:latin typeface="+mj-lt"/>
              </a:defRPr>
            </a:lvl1pPr>
            <a:lvl2pPr marL="596900" indent="0">
              <a:buNone/>
              <a:defRPr sz="1000">
                <a:solidFill>
                  <a:srgbClr val="FFFFFF"/>
                </a:solidFill>
                <a:latin typeface="+mj-lt"/>
              </a:defRPr>
            </a:lvl2pPr>
            <a:lvl3pPr marL="1054100" indent="0">
              <a:buNone/>
              <a:defRPr sz="1000">
                <a:solidFill>
                  <a:srgbClr val="FFFFFF"/>
                </a:solidFill>
                <a:latin typeface="+mj-lt"/>
              </a:defRPr>
            </a:lvl3pPr>
            <a:lvl4pPr marL="1511300" indent="0">
              <a:buNone/>
              <a:defRPr sz="1000">
                <a:solidFill>
                  <a:srgbClr val="FFFFFF"/>
                </a:solidFill>
                <a:latin typeface="+mj-lt"/>
              </a:defRPr>
            </a:lvl4pPr>
            <a:lvl5pPr marL="1968500" indent="0">
              <a:buNone/>
              <a:defRPr sz="1000">
                <a:solidFill>
                  <a:srgbClr val="FFFFFF"/>
                </a:solidFill>
                <a:latin typeface="+mj-lt"/>
              </a:defRPr>
            </a:lvl5pPr>
          </a:lstStyle>
          <a:p>
            <a:pPr lvl="0"/>
            <a:endParaRPr lang="en-US" dirty="0"/>
          </a:p>
        </p:txBody>
      </p:sp>
    </p:spTree>
    <p:extLst>
      <p:ext uri="{BB962C8B-B14F-4D97-AF65-F5344CB8AC3E}">
        <p14:creationId xmlns:p14="http://schemas.microsoft.com/office/powerpoint/2010/main" val="2172326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lvl1pPr>
              <a:defRPr sz="2700">
                <a:solidFill>
                  <a:srgbClr val="434343"/>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B76D3FCB-D180-B94F-8246-D60F673DBACD}"/>
              </a:ext>
            </a:extLst>
          </p:cNvPr>
          <p:cNvSpPr>
            <a:spLocks noGrp="1"/>
          </p:cNvSpPr>
          <p:nvPr>
            <p:ph type="pic" sz="quarter" idx="10"/>
          </p:nvPr>
        </p:nvSpPr>
        <p:spPr>
          <a:xfrm>
            <a:off x="906623" y="1370211"/>
            <a:ext cx="7330753" cy="3254508"/>
          </a:xfrm>
        </p:spPr>
        <p:txBody>
          <a:bodyPr/>
          <a:lstStyle/>
          <a:p>
            <a:endParaRPr lang="en-US"/>
          </a:p>
        </p:txBody>
      </p:sp>
      <p:sp>
        <p:nvSpPr>
          <p:cNvPr id="12" name="Text Placeholder 11">
            <a:extLst>
              <a:ext uri="{FF2B5EF4-FFF2-40B4-BE49-F238E27FC236}">
                <a16:creationId xmlns:a16="http://schemas.microsoft.com/office/drawing/2014/main" id="{9D915A8C-1E39-D11C-0A6D-F943042A4F0B}"/>
              </a:ext>
            </a:extLst>
          </p:cNvPr>
          <p:cNvSpPr>
            <a:spLocks noGrp="1"/>
          </p:cNvSpPr>
          <p:nvPr>
            <p:ph type="body" sz="quarter" idx="11"/>
          </p:nvPr>
        </p:nvSpPr>
        <p:spPr>
          <a:xfrm>
            <a:off x="7368670" y="4673614"/>
            <a:ext cx="1859245" cy="253915"/>
          </a:xfrm>
        </p:spPr>
        <p:txBody>
          <a:bodyPr anchor="ctr"/>
          <a:lstStyle>
            <a:lvl1pPr marL="114300" indent="0">
              <a:buNone/>
              <a:defRPr sz="1000">
                <a:latin typeface="+mj-lt"/>
              </a:defRPr>
            </a:lvl1pPr>
            <a:lvl2pPr marL="596900" indent="0">
              <a:buNone/>
              <a:defRPr sz="1000">
                <a:latin typeface="+mj-lt"/>
              </a:defRPr>
            </a:lvl2pPr>
            <a:lvl3pPr marL="1054100" indent="0">
              <a:buNone/>
              <a:defRPr sz="1000">
                <a:latin typeface="+mj-lt"/>
              </a:defRPr>
            </a:lvl3pPr>
            <a:lvl4pPr marL="1511300" indent="0">
              <a:buNone/>
              <a:defRPr sz="1000">
                <a:latin typeface="+mj-lt"/>
              </a:defRPr>
            </a:lvl4pPr>
            <a:lvl5pPr marL="1968500" indent="0">
              <a:buNone/>
              <a:defRPr sz="1000">
                <a:latin typeface="+mj-lt"/>
              </a:defRPr>
            </a:lvl5pPr>
          </a:lstStyle>
          <a:p>
            <a:pPr lvl="0"/>
            <a:endParaRPr lang="en-US" dirty="0"/>
          </a:p>
        </p:txBody>
      </p:sp>
    </p:spTree>
    <p:extLst>
      <p:ext uri="{BB962C8B-B14F-4D97-AF65-F5344CB8AC3E}">
        <p14:creationId xmlns:p14="http://schemas.microsoft.com/office/powerpoint/2010/main" val="24823103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RPBY Line" preserve="1" userDrawn="1">
  <p:cSld name="1_Title and body RPBY Line">
    <p:spTree>
      <p:nvGrpSpPr>
        <p:cNvPr id="1" name="Shape 29"/>
        <p:cNvGrpSpPr/>
        <p:nvPr/>
      </p:nvGrpSpPr>
      <p:grpSpPr>
        <a:xfrm>
          <a:off x="0" y="0"/>
          <a:ext cx="0" cy="0"/>
          <a:chOff x="0" y="0"/>
          <a:chExt cx="0" cy="0"/>
        </a:xfrm>
      </p:grpSpPr>
      <p:pic>
        <p:nvPicPr>
          <p:cNvPr id="33" name="Google Shape;33;p18"/>
          <p:cNvPicPr preferRelativeResize="0"/>
          <p:nvPr/>
        </p:nvPicPr>
        <p:blipFill rotWithShape="1">
          <a:blip r:embed="rId2" cstate="hqprint">
            <a:alphaModFix/>
            <a:extLst>
              <a:ext uri="{28A0092B-C50C-407E-A947-70E740481C1C}">
                <a14:useLocalDpi xmlns:a14="http://schemas.microsoft.com/office/drawing/2010/main"/>
              </a:ext>
            </a:extLst>
          </a:blip>
          <a:srcRect l="53194" b="8400"/>
          <a:stretch/>
        </p:blipFill>
        <p:spPr>
          <a:xfrm rot="10800000">
            <a:off x="7309444" y="0"/>
            <a:ext cx="1834556" cy="3769085"/>
          </a:xfrm>
          <a:prstGeom prst="rect">
            <a:avLst/>
          </a:prstGeom>
          <a:noFill/>
          <a:ln>
            <a:noFill/>
          </a:ln>
        </p:spPr>
      </p:pic>
      <p:pic>
        <p:nvPicPr>
          <p:cNvPr id="34" name="Google Shape;34;p18"/>
          <p:cNvPicPr preferRelativeResize="0"/>
          <p:nvPr/>
        </p:nvPicPr>
        <p:blipFill rotWithShape="1">
          <a:blip r:embed="rId3" cstate="hqprint">
            <a:alphaModFix/>
            <a:extLst>
              <a:ext uri="{28A0092B-C50C-407E-A947-70E740481C1C}">
                <a14:useLocalDpi xmlns:a14="http://schemas.microsoft.com/office/drawing/2010/main"/>
              </a:ext>
            </a:extLst>
          </a:blip>
          <a:srcRect b="29001"/>
          <a:stretch/>
        </p:blipFill>
        <p:spPr>
          <a:xfrm>
            <a:off x="153075" y="4088525"/>
            <a:ext cx="2628126" cy="1054975"/>
          </a:xfrm>
          <a:prstGeom prst="rect">
            <a:avLst/>
          </a:prstGeom>
          <a:noFill/>
          <a:ln>
            <a:noFill/>
          </a:ln>
        </p:spPr>
      </p:pic>
      <p:pic>
        <p:nvPicPr>
          <p:cNvPr id="35" name="Google Shape;35;p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 y="1097280"/>
            <a:ext cx="1487147" cy="134775"/>
          </a:xfrm>
          <a:prstGeom prst="rect">
            <a:avLst/>
          </a:prstGeom>
          <a:noFill/>
          <a:ln>
            <a:noFill/>
          </a:ln>
        </p:spPr>
      </p:pic>
      <p:sp>
        <p:nvSpPr>
          <p:cNvPr id="2" name="Title 1">
            <a:extLst>
              <a:ext uri="{FF2B5EF4-FFF2-40B4-BE49-F238E27FC236}">
                <a16:creationId xmlns:a16="http://schemas.microsoft.com/office/drawing/2014/main" id="{0164085D-C3E6-D673-2861-4F77F46D5AA0}"/>
              </a:ext>
            </a:extLst>
          </p:cNvPr>
          <p:cNvSpPr>
            <a:spLocks noGrp="1"/>
          </p:cNvSpPr>
          <p:nvPr>
            <p:ph type="title"/>
          </p:nvPr>
        </p:nvSpPr>
        <p:spPr>
          <a:xfrm>
            <a:off x="356616" y="504825"/>
            <a:ext cx="6099900" cy="572700"/>
          </a:xfrm>
        </p:spPr>
        <p:txBody>
          <a:bodyPr/>
          <a:lstStyle>
            <a:lvl1pPr>
              <a:defRPr>
                <a:solidFill>
                  <a:srgbClr val="434343"/>
                </a:solidFill>
              </a:defRPr>
            </a:lvl1pPr>
          </a:lstStyle>
          <a:p>
            <a:endParaRPr lang="en-US" dirty="0"/>
          </a:p>
        </p:txBody>
      </p:sp>
      <p:sp>
        <p:nvSpPr>
          <p:cNvPr id="11" name="Text Placeholder 10">
            <a:extLst>
              <a:ext uri="{FF2B5EF4-FFF2-40B4-BE49-F238E27FC236}">
                <a16:creationId xmlns:a16="http://schemas.microsoft.com/office/drawing/2014/main" id="{AAAD7F2A-620E-8F31-59F1-2A5BD0573CF7}"/>
              </a:ext>
            </a:extLst>
          </p:cNvPr>
          <p:cNvSpPr>
            <a:spLocks noGrp="1"/>
          </p:cNvSpPr>
          <p:nvPr>
            <p:ph type="body" sz="quarter" idx="10"/>
          </p:nvPr>
        </p:nvSpPr>
        <p:spPr>
          <a:xfrm>
            <a:off x="273763" y="1388616"/>
            <a:ext cx="6182600" cy="400110"/>
          </a:xfrm>
        </p:spPr>
        <p:txBody>
          <a:bodyPr/>
          <a:lstStyle>
            <a:lvl1pPr marL="114300" indent="0">
              <a:lnSpc>
                <a:spcPct val="100000"/>
              </a:lnSpc>
              <a:buNone/>
              <a:defRPr sz="2000" b="1">
                <a:latin typeface="Roboto" panose="02000000000000000000" pitchFamily="2" charset="0"/>
                <a:ea typeface="Roboto" panose="02000000000000000000" pitchFamily="2" charset="0"/>
                <a:cs typeface="Roboto" panose="02000000000000000000" pitchFamily="2" charset="0"/>
              </a:defRPr>
            </a:lvl1pPr>
            <a:lvl2pPr marL="596900" indent="0">
              <a:buNone/>
              <a:defRPr sz="2000">
                <a:latin typeface="Roboto" panose="02000000000000000000" pitchFamily="2" charset="0"/>
                <a:ea typeface="Roboto" panose="02000000000000000000" pitchFamily="2" charset="0"/>
                <a:cs typeface="Roboto" panose="02000000000000000000" pitchFamily="2" charset="0"/>
              </a:defRPr>
            </a:lvl2pPr>
            <a:lvl3pPr marL="1054100" indent="0">
              <a:buNone/>
              <a:defRPr sz="2000">
                <a:latin typeface="Roboto" panose="02000000000000000000" pitchFamily="2" charset="0"/>
                <a:ea typeface="Roboto" panose="02000000000000000000" pitchFamily="2" charset="0"/>
                <a:cs typeface="Roboto" panose="02000000000000000000" pitchFamily="2" charset="0"/>
              </a:defRPr>
            </a:lvl3pPr>
            <a:lvl4pPr marL="1511300" indent="0">
              <a:buNone/>
              <a:defRPr sz="2000">
                <a:latin typeface="Roboto" panose="02000000000000000000" pitchFamily="2" charset="0"/>
                <a:ea typeface="Roboto" panose="02000000000000000000" pitchFamily="2" charset="0"/>
                <a:cs typeface="Roboto" panose="02000000000000000000" pitchFamily="2" charset="0"/>
              </a:defRPr>
            </a:lvl4pPr>
            <a:lvl5pPr marL="1968500" indent="0">
              <a:buNone/>
              <a:defRPr sz="2000">
                <a:latin typeface="Roboto" panose="02000000000000000000" pitchFamily="2" charset="0"/>
                <a:ea typeface="Roboto" panose="02000000000000000000" pitchFamily="2" charset="0"/>
                <a:cs typeface="Roboto" panose="02000000000000000000" pitchFamily="2" charset="0"/>
              </a:defRPr>
            </a:lvl5pPr>
          </a:lstStyle>
          <a:p>
            <a:pPr lvl="0"/>
            <a:endParaRPr lang="en-US" dirty="0"/>
          </a:p>
        </p:txBody>
      </p:sp>
      <p:sp>
        <p:nvSpPr>
          <p:cNvPr id="14" name="Text Placeholder 13">
            <a:extLst>
              <a:ext uri="{FF2B5EF4-FFF2-40B4-BE49-F238E27FC236}">
                <a16:creationId xmlns:a16="http://schemas.microsoft.com/office/drawing/2014/main" id="{759B166D-6CCE-D804-7FA6-C4374B7D08C5}"/>
              </a:ext>
            </a:extLst>
          </p:cNvPr>
          <p:cNvSpPr>
            <a:spLocks noGrp="1"/>
          </p:cNvSpPr>
          <p:nvPr>
            <p:ph type="body" sz="quarter" idx="11"/>
          </p:nvPr>
        </p:nvSpPr>
        <p:spPr>
          <a:xfrm>
            <a:off x="273763" y="1600190"/>
            <a:ext cx="7110885" cy="2565300"/>
          </a:xfrm>
        </p:spPr>
        <p:txBody>
          <a:bodyPr/>
          <a:lstStyle>
            <a:lvl1pPr>
              <a:defRPr sz="1800">
                <a:latin typeface="+mj-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endParaRPr lang="en-US" dirty="0"/>
          </a:p>
        </p:txBody>
      </p:sp>
      <p:sp>
        <p:nvSpPr>
          <p:cNvPr id="17" name="Text Placeholder 16">
            <a:extLst>
              <a:ext uri="{FF2B5EF4-FFF2-40B4-BE49-F238E27FC236}">
                <a16:creationId xmlns:a16="http://schemas.microsoft.com/office/drawing/2014/main" id="{1145ED7D-FB33-11DA-3135-3BD0B6B94542}"/>
              </a:ext>
            </a:extLst>
          </p:cNvPr>
          <p:cNvSpPr>
            <a:spLocks noGrp="1"/>
          </p:cNvSpPr>
          <p:nvPr>
            <p:ph type="body" sz="quarter" idx="12"/>
          </p:nvPr>
        </p:nvSpPr>
        <p:spPr>
          <a:xfrm>
            <a:off x="3829282" y="4476750"/>
            <a:ext cx="5109210" cy="407755"/>
          </a:xfrm>
        </p:spPr>
        <p:txBody>
          <a:bodyPr anchor="t"/>
          <a:lstStyle>
            <a:lvl1pPr marL="114300" indent="0">
              <a:lnSpc>
                <a:spcPct val="100000"/>
              </a:lnSpc>
              <a:buNone/>
              <a:defRPr sz="1000">
                <a:solidFill>
                  <a:srgbClr val="168E9E"/>
                </a:solidFill>
                <a:latin typeface="+mj-lt"/>
              </a:defRPr>
            </a:lvl1pPr>
            <a:lvl2pPr marL="596900" indent="0">
              <a:lnSpc>
                <a:spcPct val="100000"/>
              </a:lnSpc>
              <a:buNone/>
              <a:defRPr sz="1000">
                <a:solidFill>
                  <a:srgbClr val="168E9E"/>
                </a:solidFill>
                <a:latin typeface="+mj-lt"/>
              </a:defRPr>
            </a:lvl2pPr>
            <a:lvl3pPr marL="1054100" indent="0">
              <a:lnSpc>
                <a:spcPct val="100000"/>
              </a:lnSpc>
              <a:buNone/>
              <a:defRPr sz="1000">
                <a:solidFill>
                  <a:srgbClr val="168E9E"/>
                </a:solidFill>
                <a:latin typeface="+mj-lt"/>
              </a:defRPr>
            </a:lvl3pPr>
            <a:lvl4pPr marL="1511300" indent="0">
              <a:lnSpc>
                <a:spcPct val="100000"/>
              </a:lnSpc>
              <a:buNone/>
              <a:defRPr sz="1000">
                <a:solidFill>
                  <a:srgbClr val="168E9E"/>
                </a:solidFill>
                <a:latin typeface="+mj-lt"/>
              </a:defRPr>
            </a:lvl4pPr>
            <a:lvl5pPr marL="1968500" indent="0">
              <a:lnSpc>
                <a:spcPct val="100000"/>
              </a:lnSpc>
              <a:buNone/>
              <a:defRPr sz="1000">
                <a:solidFill>
                  <a:srgbClr val="168E9E"/>
                </a:solidFill>
                <a:latin typeface="+mj-lt"/>
              </a:defRPr>
            </a:lvl5pPr>
          </a:lstStyle>
          <a:p>
            <a:pPr lvl="0"/>
            <a:endParaRPr lang="en-US" dirty="0"/>
          </a:p>
        </p:txBody>
      </p:sp>
    </p:spTree>
    <p:extLst>
      <p:ext uri="{BB962C8B-B14F-4D97-AF65-F5344CB8AC3E}">
        <p14:creationId xmlns:p14="http://schemas.microsoft.com/office/powerpoint/2010/main" val="9750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Photos" preserve="1" userDrawn="1">
  <p:cSld name="1_Two Photos">
    <p:bg>
      <p:bgPr>
        <a:solidFill>
          <a:schemeClr val="lt1"/>
        </a:solidFill>
        <a:effectLst/>
      </p:bgPr>
    </p:bg>
    <p:spTree>
      <p:nvGrpSpPr>
        <p:cNvPr id="1" name="Shape 181"/>
        <p:cNvGrpSpPr/>
        <p:nvPr/>
      </p:nvGrpSpPr>
      <p:grpSpPr>
        <a:xfrm>
          <a:off x="0" y="0"/>
          <a:ext cx="0" cy="0"/>
          <a:chOff x="0" y="0"/>
          <a:chExt cx="0" cy="0"/>
        </a:xfrm>
      </p:grpSpPr>
      <p:pic>
        <p:nvPicPr>
          <p:cNvPr id="182" name="Google Shape;182;p4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1966834">
            <a:off x="1608456" y="1431485"/>
            <a:ext cx="2268038" cy="2399764"/>
          </a:xfrm>
          <a:prstGeom prst="rect">
            <a:avLst/>
          </a:prstGeom>
          <a:noFill/>
          <a:ln>
            <a:noFill/>
          </a:ln>
        </p:spPr>
      </p:pic>
      <p:pic>
        <p:nvPicPr>
          <p:cNvPr id="183" name="Google Shape;183;p4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573368">
            <a:off x="4880537" y="1387889"/>
            <a:ext cx="2254993" cy="2367810"/>
          </a:xfrm>
          <a:prstGeom prst="rect">
            <a:avLst/>
          </a:prstGeom>
          <a:noFill/>
          <a:ln>
            <a:noFill/>
          </a:ln>
        </p:spPr>
      </p:pic>
      <p:pic>
        <p:nvPicPr>
          <p:cNvPr id="6" name="Picture 5">
            <a:extLst>
              <a:ext uri="{FF2B5EF4-FFF2-40B4-BE49-F238E27FC236}">
                <a16:creationId xmlns:a16="http://schemas.microsoft.com/office/drawing/2014/main" id="{DD87B6A1-318C-C9FD-CBF5-FA9D9E4B4900}"/>
              </a:ext>
            </a:extLst>
          </p:cNvPr>
          <p:cNvPicPr>
            <a:picLocks noChangeAspect="1"/>
          </p:cNvPicPr>
          <p:nvPr userDrawn="1"/>
        </p:nvPicPr>
        <p:blipFill>
          <a:blip r:embed="rId4"/>
          <a:stretch>
            <a:fillRect/>
          </a:stretch>
        </p:blipFill>
        <p:spPr>
          <a:xfrm>
            <a:off x="1837936" y="1690801"/>
            <a:ext cx="1725318" cy="1761897"/>
          </a:xfrm>
          <a:prstGeom prst="rect">
            <a:avLst/>
          </a:prstGeom>
        </p:spPr>
      </p:pic>
      <p:pic>
        <p:nvPicPr>
          <p:cNvPr id="7" name="Picture 6">
            <a:extLst>
              <a:ext uri="{FF2B5EF4-FFF2-40B4-BE49-F238E27FC236}">
                <a16:creationId xmlns:a16="http://schemas.microsoft.com/office/drawing/2014/main" id="{6CA63E74-F251-775A-E226-24D6B511DDE1}"/>
              </a:ext>
            </a:extLst>
          </p:cNvPr>
          <p:cNvPicPr>
            <a:picLocks noChangeAspect="1"/>
          </p:cNvPicPr>
          <p:nvPr userDrawn="1"/>
        </p:nvPicPr>
        <p:blipFill>
          <a:blip r:embed="rId5"/>
          <a:stretch>
            <a:fillRect/>
          </a:stretch>
        </p:blipFill>
        <p:spPr>
          <a:xfrm>
            <a:off x="5186308" y="1750418"/>
            <a:ext cx="1731414" cy="1761897"/>
          </a:xfrm>
          <a:prstGeom prst="rect">
            <a:avLst/>
          </a:prstGeom>
        </p:spPr>
      </p:pic>
      <p:sp>
        <p:nvSpPr>
          <p:cNvPr id="2" name="Title 1">
            <a:extLst>
              <a:ext uri="{FF2B5EF4-FFF2-40B4-BE49-F238E27FC236}">
                <a16:creationId xmlns:a16="http://schemas.microsoft.com/office/drawing/2014/main" id="{834E089A-1734-CA68-F254-6C635E66C926}"/>
              </a:ext>
            </a:extLst>
          </p:cNvPr>
          <p:cNvSpPr>
            <a:spLocks noGrp="1"/>
          </p:cNvSpPr>
          <p:nvPr>
            <p:ph type="title"/>
          </p:nvPr>
        </p:nvSpPr>
        <p:spPr>
          <a:xfrm>
            <a:off x="356616" y="542900"/>
            <a:ext cx="8520600" cy="572700"/>
          </a:xfrm>
        </p:spPr>
        <p:txBody>
          <a:bodyPr/>
          <a:lstStyle>
            <a:lvl1pPr>
              <a:defRPr>
                <a:latin typeface="+mj-lt"/>
              </a:defRPr>
            </a:lvl1pPr>
          </a:lstStyle>
          <a:p>
            <a:r>
              <a:rPr lang="en-US" dirty="0"/>
              <a:t>Click to edit Master title style</a:t>
            </a:r>
          </a:p>
        </p:txBody>
      </p:sp>
      <p:sp>
        <p:nvSpPr>
          <p:cNvPr id="10" name="Text Placeholder 9">
            <a:extLst>
              <a:ext uri="{FF2B5EF4-FFF2-40B4-BE49-F238E27FC236}">
                <a16:creationId xmlns:a16="http://schemas.microsoft.com/office/drawing/2014/main" id="{67FD2CA6-95DF-1DD1-4197-C54528780851}"/>
              </a:ext>
            </a:extLst>
          </p:cNvPr>
          <p:cNvSpPr>
            <a:spLocks noGrp="1"/>
          </p:cNvSpPr>
          <p:nvPr>
            <p:ph type="body" sz="quarter" idx="10"/>
          </p:nvPr>
        </p:nvSpPr>
        <p:spPr>
          <a:xfrm>
            <a:off x="1151230" y="3962585"/>
            <a:ext cx="3042437" cy="451286"/>
          </a:xfrm>
        </p:spPr>
        <p:txBody>
          <a:bodyPr/>
          <a:lstStyle>
            <a:lvl1pPr marL="118872" indent="0">
              <a:spcBef>
                <a:spcPts val="0"/>
              </a:spcBef>
              <a:buNone/>
              <a:defRPr sz="1600">
                <a:latin typeface="+mj-lt"/>
              </a:defRPr>
            </a:lvl1pPr>
            <a:lvl2pPr marL="118872" indent="0">
              <a:spcBef>
                <a:spcPts val="0"/>
              </a:spcBef>
              <a:buNone/>
              <a:defRPr sz="1600">
                <a:latin typeface="+mj-lt"/>
              </a:defRPr>
            </a:lvl2pPr>
            <a:lvl3pPr marL="118872" indent="0">
              <a:spcBef>
                <a:spcPts val="0"/>
              </a:spcBef>
              <a:buNone/>
              <a:defRPr sz="1600">
                <a:latin typeface="+mj-lt"/>
              </a:defRPr>
            </a:lvl3pPr>
            <a:lvl4pPr marL="118872" indent="0">
              <a:spcBef>
                <a:spcPts val="0"/>
              </a:spcBef>
              <a:buNone/>
              <a:defRPr sz="1600">
                <a:latin typeface="+mj-lt"/>
              </a:defRPr>
            </a:lvl4pPr>
            <a:lvl5pPr marL="118872" indent="0">
              <a:spcBef>
                <a:spcPts val="0"/>
              </a:spcBef>
              <a:buNone/>
              <a:defRPr sz="1600">
                <a:latin typeface="+mj-lt"/>
              </a:defRPr>
            </a:lvl5pPr>
          </a:lstStyle>
          <a:p>
            <a:pPr lvl="0"/>
            <a:endParaRPr lang="en-US" dirty="0"/>
          </a:p>
        </p:txBody>
      </p:sp>
      <p:sp>
        <p:nvSpPr>
          <p:cNvPr id="13" name="Text Placeholder 12">
            <a:extLst>
              <a:ext uri="{FF2B5EF4-FFF2-40B4-BE49-F238E27FC236}">
                <a16:creationId xmlns:a16="http://schemas.microsoft.com/office/drawing/2014/main" id="{3550BBF8-18A9-1ED2-FC67-73D27C1C8FE6}"/>
              </a:ext>
            </a:extLst>
          </p:cNvPr>
          <p:cNvSpPr>
            <a:spLocks noGrp="1"/>
          </p:cNvSpPr>
          <p:nvPr>
            <p:ph type="body" sz="quarter" idx="11"/>
          </p:nvPr>
        </p:nvSpPr>
        <p:spPr>
          <a:xfrm>
            <a:off x="4524170" y="3961964"/>
            <a:ext cx="3468305" cy="451286"/>
          </a:xfrm>
        </p:spPr>
        <p:txBody>
          <a:bodyPr/>
          <a:lstStyle>
            <a:lvl1pPr marL="0" indent="0">
              <a:buNone/>
              <a:defRPr sz="1600">
                <a:latin typeface="+mj-lt"/>
              </a:defRPr>
            </a:lvl1pPr>
            <a:lvl2pPr marL="0" indent="0">
              <a:buNone/>
              <a:defRPr sz="1600">
                <a:latin typeface="+mj-lt"/>
              </a:defRPr>
            </a:lvl2pPr>
            <a:lvl3pPr marL="0" indent="0">
              <a:buNone/>
              <a:defRPr sz="1600">
                <a:latin typeface="+mj-lt"/>
              </a:defRPr>
            </a:lvl3pPr>
            <a:lvl4pPr marL="0" indent="0">
              <a:buNone/>
              <a:defRPr sz="1600">
                <a:latin typeface="+mj-lt"/>
              </a:defRPr>
            </a:lvl4pPr>
            <a:lvl5pPr marL="0" indent="0">
              <a:buNone/>
              <a:defRPr sz="1600">
                <a:latin typeface="+mj-lt"/>
              </a:defRPr>
            </a:lvl5pPr>
          </a:lstStyle>
          <a:p>
            <a:pPr lvl="0"/>
            <a:endParaRPr lang="en-US" dirty="0"/>
          </a:p>
        </p:txBody>
      </p:sp>
    </p:spTree>
    <p:extLst>
      <p:ext uri="{BB962C8B-B14F-4D97-AF65-F5344CB8AC3E}">
        <p14:creationId xmlns:p14="http://schemas.microsoft.com/office/powerpoint/2010/main" val="935863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8" name="Picture 7" descr="A person smiling for a picture&#10;&#10;Description automatically generated">
            <a:extLst>
              <a:ext uri="{FF2B5EF4-FFF2-40B4-BE49-F238E27FC236}">
                <a16:creationId xmlns:a16="http://schemas.microsoft.com/office/drawing/2014/main" id="{F6C33A9C-C371-C70E-EEAC-0A41ED4479F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99224" y="496348"/>
            <a:ext cx="1477244" cy="1358198"/>
          </a:xfrm>
          <a:prstGeom prst="rect">
            <a:avLst/>
          </a:prstGeom>
        </p:spPr>
      </p:pic>
      <p:pic>
        <p:nvPicPr>
          <p:cNvPr id="9" name="Picture 8" descr="A person with blonde hair&#10;&#10;Description automatically generated">
            <a:extLst>
              <a:ext uri="{FF2B5EF4-FFF2-40B4-BE49-F238E27FC236}">
                <a16:creationId xmlns:a16="http://schemas.microsoft.com/office/drawing/2014/main" id="{CC559AEA-2235-141E-141C-CD0189DFAB8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400917" y="1923235"/>
            <a:ext cx="1374560" cy="1358196"/>
          </a:xfrm>
          <a:prstGeom prst="rect">
            <a:avLst/>
          </a:prstGeom>
        </p:spPr>
      </p:pic>
      <p:pic>
        <p:nvPicPr>
          <p:cNvPr id="10" name="Picture 9" descr="A person in a black shirt&#10;&#10;Description automatically generated">
            <a:extLst>
              <a:ext uri="{FF2B5EF4-FFF2-40B4-BE49-F238E27FC236}">
                <a16:creationId xmlns:a16="http://schemas.microsoft.com/office/drawing/2014/main" id="{1BCD52F0-CBDA-DC49-D393-CC3C5849E40A}"/>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6674775" y="455406"/>
            <a:ext cx="1415005" cy="1519616"/>
          </a:xfrm>
          <a:prstGeom prst="rect">
            <a:avLst/>
          </a:prstGeom>
        </p:spPr>
      </p:pic>
      <p:pic>
        <p:nvPicPr>
          <p:cNvPr id="11" name="Picture 10" descr="A person smiling at the camera&#10;&#10;Description automatically generated">
            <a:extLst>
              <a:ext uri="{FF2B5EF4-FFF2-40B4-BE49-F238E27FC236}">
                <a16:creationId xmlns:a16="http://schemas.microsoft.com/office/drawing/2014/main" id="{3A1557E8-1CFC-1F24-FE20-C5FC1584BED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775477" y="1943248"/>
            <a:ext cx="1390188" cy="1417554"/>
          </a:xfrm>
          <a:prstGeom prst="rect">
            <a:avLst/>
          </a:prstGeom>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95754" y="521759"/>
            <a:ext cx="4903470" cy="982264"/>
          </a:xfrm>
        </p:spPr>
        <p:txBody>
          <a:bodyPr/>
          <a:lstStyle>
            <a:lvl1pPr>
              <a:defRPr>
                <a:solidFill>
                  <a:srgbClr val="434343"/>
                </a:solidFill>
                <a:latin typeface="+mj-lt"/>
              </a:defRPr>
            </a:lvl1pPr>
          </a:lstStyle>
          <a:p>
            <a:r>
              <a:rPr lang="en-US" dirty="0"/>
              <a:t>Click to edit Master title style</a:t>
            </a:r>
          </a:p>
        </p:txBody>
      </p:sp>
      <p:sp>
        <p:nvSpPr>
          <p:cNvPr id="14" name="Text Placeholder 13">
            <a:extLst>
              <a:ext uri="{FF2B5EF4-FFF2-40B4-BE49-F238E27FC236}">
                <a16:creationId xmlns:a16="http://schemas.microsoft.com/office/drawing/2014/main" id="{19E0EF7A-77A2-E856-9203-5E816744954F}"/>
              </a:ext>
            </a:extLst>
          </p:cNvPr>
          <p:cNvSpPr>
            <a:spLocks noGrp="1"/>
          </p:cNvSpPr>
          <p:nvPr>
            <p:ph type="body" sz="quarter" idx="10"/>
          </p:nvPr>
        </p:nvSpPr>
        <p:spPr>
          <a:xfrm>
            <a:off x="365544" y="2132361"/>
            <a:ext cx="3885650" cy="2558034"/>
          </a:xfrm>
        </p:spPr>
        <p:txBody>
          <a:bodyPr/>
          <a:lstStyle>
            <a:lvl1pPr>
              <a:lnSpc>
                <a:spcPct val="100000"/>
              </a:lnSpc>
              <a:spcAft>
                <a:spcPts val="400"/>
              </a:spcAft>
              <a:defRPr sz="1800">
                <a:latin typeface="+mj-lt"/>
              </a:defRPr>
            </a:lvl1pPr>
            <a:lvl2pPr>
              <a:defRPr sz="1800">
                <a:latin typeface="+mj-lt"/>
              </a:defRPr>
            </a:lvl2pPr>
            <a:lvl3pPr>
              <a:defRPr sz="1800">
                <a:latin typeface="+mj-lt"/>
              </a:defRPr>
            </a:lvl3pPr>
            <a:lvl4pPr>
              <a:defRPr sz="1800">
                <a:latin typeface="+mj-lt"/>
              </a:defRPr>
            </a:lvl4pPr>
            <a:lvl5pPr>
              <a:defRPr sz="1800">
                <a:latin typeface="+mj-lt"/>
              </a:defRPr>
            </a:lvl5pPr>
          </a:lstStyle>
          <a:p>
            <a:pPr lvl="0"/>
            <a:endParaRPr lang="en-US" dirty="0"/>
          </a:p>
        </p:txBody>
      </p:sp>
      <p:sp>
        <p:nvSpPr>
          <p:cNvPr id="17" name="Picture Placeholder 16">
            <a:extLst>
              <a:ext uri="{FF2B5EF4-FFF2-40B4-BE49-F238E27FC236}">
                <a16:creationId xmlns:a16="http://schemas.microsoft.com/office/drawing/2014/main" id="{B2A61608-DFD1-E315-489D-E42835AD1433}"/>
              </a:ext>
            </a:extLst>
          </p:cNvPr>
          <p:cNvSpPr>
            <a:spLocks noGrp="1"/>
          </p:cNvSpPr>
          <p:nvPr>
            <p:ph type="pic" sz="quarter" idx="11"/>
          </p:nvPr>
        </p:nvSpPr>
        <p:spPr>
          <a:xfrm>
            <a:off x="5555262" y="3387395"/>
            <a:ext cx="1216899" cy="1180617"/>
          </a:xfrm>
        </p:spPr>
        <p:txBody>
          <a:bodyPr/>
          <a:lstStyle/>
          <a:p>
            <a:endParaRPr lang="en-US"/>
          </a:p>
        </p:txBody>
      </p:sp>
      <p:sp>
        <p:nvSpPr>
          <p:cNvPr id="20" name="Picture Placeholder 19">
            <a:extLst>
              <a:ext uri="{FF2B5EF4-FFF2-40B4-BE49-F238E27FC236}">
                <a16:creationId xmlns:a16="http://schemas.microsoft.com/office/drawing/2014/main" id="{80E1CB20-7D12-EE18-44A8-A07E5992C202}"/>
              </a:ext>
            </a:extLst>
          </p:cNvPr>
          <p:cNvSpPr>
            <a:spLocks noGrp="1"/>
          </p:cNvSpPr>
          <p:nvPr>
            <p:ph type="pic" sz="quarter" idx="12"/>
          </p:nvPr>
        </p:nvSpPr>
        <p:spPr>
          <a:xfrm>
            <a:off x="6850159" y="3462864"/>
            <a:ext cx="1178207" cy="982728"/>
          </a:xfrm>
        </p:spPr>
        <p:txBody>
          <a:bodyPr/>
          <a:lstStyle/>
          <a:p>
            <a:endParaRPr lang="en-US"/>
          </a:p>
        </p:txBody>
      </p:sp>
    </p:spTree>
    <p:extLst>
      <p:ext uri="{BB962C8B-B14F-4D97-AF65-F5344CB8AC3E}">
        <p14:creationId xmlns:p14="http://schemas.microsoft.com/office/powerpoint/2010/main" val="267981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141BFC72-C37D-DF0C-083B-DFCB13CCCBB2}"/>
              </a:ext>
            </a:extLst>
          </p:cNvPr>
          <p:cNvPicPr>
            <a:picLocks noChangeAspect="1" noChangeArrowheads="1"/>
          </p:cNvPicPr>
          <p:nvPr userDrawn="1"/>
        </p:nvPicPr>
        <p:blipFill rotWithShape="1">
          <a:blip r:embed="rId2" cstate="hqprint">
            <a:extLst>
              <a:ext uri="{28A0092B-C50C-407E-A947-70E740481C1C}">
                <a14:useLocalDpi xmlns:a14="http://schemas.microsoft.com/office/drawing/2010/main"/>
              </a:ext>
            </a:extLst>
          </a:blip>
          <a:srcRect l="8673" t="3020" r="5311" b="8694"/>
          <a:stretch/>
        </p:blipFill>
        <p:spPr bwMode="auto">
          <a:xfrm>
            <a:off x="895640" y="1075720"/>
            <a:ext cx="2538850" cy="15664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4D3FE8-F59F-D10C-ED8A-FBBA0F4FB2B0}"/>
              </a:ext>
            </a:extLst>
          </p:cNvPr>
          <p:cNvSpPr txBox="1"/>
          <p:nvPr userDrawn="1"/>
        </p:nvSpPr>
        <p:spPr>
          <a:xfrm>
            <a:off x="1656105" y="2781186"/>
            <a:ext cx="764953" cy="276999"/>
          </a:xfrm>
          <a:prstGeom prst="rect">
            <a:avLst/>
          </a:prstGeom>
          <a:noFill/>
        </p:spPr>
        <p:txBody>
          <a:bodyPr wrap="none" rtlCol="0">
            <a:spAutoFit/>
          </a:bodyPr>
          <a:lstStyle/>
          <a:p>
            <a:r>
              <a:rPr lang="en-US" sz="1200"/>
              <a:t>Perfume</a:t>
            </a:r>
            <a:endParaRPr lang="en-US"/>
          </a:p>
        </p:txBody>
      </p:sp>
      <p:sp>
        <p:nvSpPr>
          <p:cNvPr id="10" name="TextBox 9">
            <a:extLst>
              <a:ext uri="{FF2B5EF4-FFF2-40B4-BE49-F238E27FC236}">
                <a16:creationId xmlns:a16="http://schemas.microsoft.com/office/drawing/2014/main" id="{278BBE5A-E6AF-00B7-372D-118678A4CD29}"/>
              </a:ext>
            </a:extLst>
          </p:cNvPr>
          <p:cNvSpPr txBox="1"/>
          <p:nvPr userDrawn="1"/>
        </p:nvSpPr>
        <p:spPr>
          <a:xfrm rot="16200000">
            <a:off x="-313925" y="1493954"/>
            <a:ext cx="1996440" cy="276999"/>
          </a:xfrm>
          <a:prstGeom prst="rect">
            <a:avLst/>
          </a:prstGeom>
          <a:noFill/>
        </p:spPr>
        <p:txBody>
          <a:bodyPr wrap="square">
            <a:spAutoFit/>
          </a:bodyPr>
          <a:lstStyle/>
          <a:p>
            <a:r>
              <a:rPr lang="en-US" sz="1200"/>
              <a:t>Proportion of users</a:t>
            </a:r>
          </a:p>
        </p:txBody>
      </p:sp>
      <p:sp>
        <p:nvSpPr>
          <p:cNvPr id="11" name="TextBox 10">
            <a:extLst>
              <a:ext uri="{FF2B5EF4-FFF2-40B4-BE49-F238E27FC236}">
                <a16:creationId xmlns:a16="http://schemas.microsoft.com/office/drawing/2014/main" id="{D8998E1F-E622-6F2A-BAD5-00DD6DAB3187}"/>
              </a:ext>
            </a:extLst>
          </p:cNvPr>
          <p:cNvSpPr txBox="1"/>
          <p:nvPr userDrawn="1"/>
        </p:nvSpPr>
        <p:spPr>
          <a:xfrm>
            <a:off x="4845821" y="2740119"/>
            <a:ext cx="4593770" cy="276999"/>
          </a:xfrm>
          <a:prstGeom prst="rect">
            <a:avLst/>
          </a:prstGeom>
          <a:noFill/>
        </p:spPr>
        <p:txBody>
          <a:bodyPr wrap="square">
            <a:spAutoFit/>
          </a:bodyPr>
          <a:lstStyle/>
          <a:p>
            <a:r>
              <a:rPr lang="en-US" sz="1200"/>
              <a:t>Nail polish</a:t>
            </a:r>
          </a:p>
        </p:txBody>
      </p:sp>
      <p:pic>
        <p:nvPicPr>
          <p:cNvPr id="12" name="Picture 4">
            <a:extLst>
              <a:ext uri="{FF2B5EF4-FFF2-40B4-BE49-F238E27FC236}">
                <a16:creationId xmlns:a16="http://schemas.microsoft.com/office/drawing/2014/main" id="{BCB022F8-1194-9BB4-8F8F-AA2EEC5433AA}"/>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l="3193" t="3978" r="5378" b="6160"/>
          <a:stretch/>
        </p:blipFill>
        <p:spPr bwMode="auto">
          <a:xfrm>
            <a:off x="4243224" y="1085445"/>
            <a:ext cx="2538850" cy="15310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3B45C8B-3754-C242-66BC-99050EDB6258}"/>
              </a:ext>
            </a:extLst>
          </p:cNvPr>
          <p:cNvSpPr txBox="1"/>
          <p:nvPr userDrawn="1"/>
        </p:nvSpPr>
        <p:spPr>
          <a:xfrm rot="16200000">
            <a:off x="3041214" y="1468276"/>
            <a:ext cx="1996440" cy="276999"/>
          </a:xfrm>
          <a:prstGeom prst="rect">
            <a:avLst/>
          </a:prstGeom>
          <a:noFill/>
        </p:spPr>
        <p:txBody>
          <a:bodyPr wrap="square">
            <a:spAutoFit/>
          </a:bodyPr>
          <a:lstStyle/>
          <a:p>
            <a:r>
              <a:rPr lang="en-US" sz="1200"/>
              <a:t>Proportion of users</a:t>
            </a:r>
          </a:p>
        </p:txBody>
      </p:sp>
      <p:pic>
        <p:nvPicPr>
          <p:cNvPr id="14" name="Picture 8">
            <a:extLst>
              <a:ext uri="{FF2B5EF4-FFF2-40B4-BE49-F238E27FC236}">
                <a16:creationId xmlns:a16="http://schemas.microsoft.com/office/drawing/2014/main" id="{9E6F4B3C-9CD4-C1D9-21BA-679D9F909057}"/>
              </a:ext>
            </a:extLst>
          </p:cNvPr>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l="2563" t="4275" r="3155" b="4725"/>
          <a:stretch/>
        </p:blipFill>
        <p:spPr bwMode="auto">
          <a:xfrm>
            <a:off x="822795" y="3058185"/>
            <a:ext cx="2607108" cy="156641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3B2A2F-A76F-C210-45CA-27A77C697524}"/>
              </a:ext>
            </a:extLst>
          </p:cNvPr>
          <p:cNvSpPr txBox="1"/>
          <p:nvPr userDrawn="1"/>
        </p:nvSpPr>
        <p:spPr>
          <a:xfrm>
            <a:off x="1293826" y="4624604"/>
            <a:ext cx="1489510" cy="276999"/>
          </a:xfrm>
          <a:prstGeom prst="rect">
            <a:avLst/>
          </a:prstGeom>
          <a:noFill/>
        </p:spPr>
        <p:txBody>
          <a:bodyPr wrap="none" rtlCol="0">
            <a:spAutoFit/>
          </a:bodyPr>
          <a:lstStyle/>
          <a:p>
            <a:r>
              <a:rPr lang="en-US" sz="1200"/>
              <a:t>Colored cosmetics </a:t>
            </a:r>
            <a:endParaRPr lang="en-US"/>
          </a:p>
        </p:txBody>
      </p:sp>
      <p:sp>
        <p:nvSpPr>
          <p:cNvPr id="16" name="TextBox 15">
            <a:extLst>
              <a:ext uri="{FF2B5EF4-FFF2-40B4-BE49-F238E27FC236}">
                <a16:creationId xmlns:a16="http://schemas.microsoft.com/office/drawing/2014/main" id="{9023E0F7-96AE-1061-4EB9-233648A46F63}"/>
              </a:ext>
            </a:extLst>
          </p:cNvPr>
          <p:cNvSpPr txBox="1"/>
          <p:nvPr userDrawn="1"/>
        </p:nvSpPr>
        <p:spPr>
          <a:xfrm rot="16200000">
            <a:off x="-364657" y="3411331"/>
            <a:ext cx="1996440" cy="276999"/>
          </a:xfrm>
          <a:prstGeom prst="rect">
            <a:avLst/>
          </a:prstGeom>
          <a:noFill/>
        </p:spPr>
        <p:txBody>
          <a:bodyPr wrap="square">
            <a:spAutoFit/>
          </a:bodyPr>
          <a:lstStyle/>
          <a:p>
            <a:r>
              <a:rPr lang="en-US" sz="1200"/>
              <a:t>Proportion of users</a:t>
            </a:r>
          </a:p>
        </p:txBody>
      </p:sp>
      <p:sp>
        <p:nvSpPr>
          <p:cNvPr id="17" name="TextBox 16">
            <a:extLst>
              <a:ext uri="{FF2B5EF4-FFF2-40B4-BE49-F238E27FC236}">
                <a16:creationId xmlns:a16="http://schemas.microsoft.com/office/drawing/2014/main" id="{4EFA99F6-4D77-D890-2D4A-9094DDDAE349}"/>
              </a:ext>
            </a:extLst>
          </p:cNvPr>
          <p:cNvSpPr txBox="1"/>
          <p:nvPr userDrawn="1"/>
        </p:nvSpPr>
        <p:spPr>
          <a:xfrm>
            <a:off x="5011243" y="4644721"/>
            <a:ext cx="801823" cy="307777"/>
          </a:xfrm>
          <a:prstGeom prst="rect">
            <a:avLst/>
          </a:prstGeom>
          <a:noFill/>
        </p:spPr>
        <p:txBody>
          <a:bodyPr wrap="none" rtlCol="0">
            <a:spAutoFit/>
          </a:bodyPr>
          <a:lstStyle/>
          <a:p>
            <a:r>
              <a:rPr lang="en-US"/>
              <a:t>Hair gel</a:t>
            </a:r>
          </a:p>
        </p:txBody>
      </p:sp>
      <p:sp>
        <p:nvSpPr>
          <p:cNvPr id="18" name="TextBox 17">
            <a:extLst>
              <a:ext uri="{FF2B5EF4-FFF2-40B4-BE49-F238E27FC236}">
                <a16:creationId xmlns:a16="http://schemas.microsoft.com/office/drawing/2014/main" id="{1EA4070A-78AB-D5DC-B2E5-3EB0246BE24F}"/>
              </a:ext>
            </a:extLst>
          </p:cNvPr>
          <p:cNvSpPr txBox="1"/>
          <p:nvPr userDrawn="1"/>
        </p:nvSpPr>
        <p:spPr>
          <a:xfrm rot="16200000">
            <a:off x="3041213" y="3422805"/>
            <a:ext cx="1996440" cy="276999"/>
          </a:xfrm>
          <a:prstGeom prst="rect">
            <a:avLst/>
          </a:prstGeom>
          <a:noFill/>
        </p:spPr>
        <p:txBody>
          <a:bodyPr wrap="square">
            <a:spAutoFit/>
          </a:bodyPr>
          <a:lstStyle/>
          <a:p>
            <a:r>
              <a:rPr lang="en-US" sz="1200"/>
              <a:t>Proportion of users</a:t>
            </a:r>
          </a:p>
        </p:txBody>
      </p:sp>
      <p:pic>
        <p:nvPicPr>
          <p:cNvPr id="19" name="Picture 10">
            <a:extLst>
              <a:ext uri="{FF2B5EF4-FFF2-40B4-BE49-F238E27FC236}">
                <a16:creationId xmlns:a16="http://schemas.microsoft.com/office/drawing/2014/main" id="{B9674BAC-2D48-0A87-6F77-A76099FF5FAD}"/>
              </a:ext>
            </a:extLst>
          </p:cNvPr>
          <p:cNvPicPr>
            <a:picLocks noChangeAspect="1" noChangeArrowheads="1"/>
          </p:cNvPicPr>
          <p:nvPr userDrawn="1"/>
        </p:nvPicPr>
        <p:blipFill rotWithShape="1">
          <a:blip r:embed="rId5" cstate="hqprint">
            <a:extLst>
              <a:ext uri="{28A0092B-C50C-407E-A947-70E740481C1C}">
                <a14:useLocalDpi xmlns:a14="http://schemas.microsoft.com/office/drawing/2010/main"/>
              </a:ext>
            </a:extLst>
          </a:blip>
          <a:srcRect l="4664" t="2979" r="5208" b="4644"/>
          <a:stretch/>
        </p:blipFill>
        <p:spPr bwMode="auto">
          <a:xfrm>
            <a:off x="4243224" y="3093587"/>
            <a:ext cx="2517069" cy="15310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B85C2937-04CC-8675-77B0-314808DF4472}"/>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7428181" y="2046427"/>
            <a:ext cx="1311886" cy="11684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11699" y="93456"/>
            <a:ext cx="8893479" cy="982264"/>
          </a:xfrm>
        </p:spPr>
        <p:txBody>
          <a:bodyPr/>
          <a:lstStyle/>
          <a:p>
            <a:r>
              <a:rPr lang="en-US"/>
              <a:t>Click to edit Master title style</a:t>
            </a:r>
          </a:p>
        </p:txBody>
      </p:sp>
      <p:sp>
        <p:nvSpPr>
          <p:cNvPr id="22" name="Text Placeholder 21">
            <a:extLst>
              <a:ext uri="{FF2B5EF4-FFF2-40B4-BE49-F238E27FC236}">
                <a16:creationId xmlns:a16="http://schemas.microsoft.com/office/drawing/2014/main" id="{AB225BA2-6DAB-B9AE-C86B-D434DF79989D}"/>
              </a:ext>
            </a:extLst>
          </p:cNvPr>
          <p:cNvSpPr>
            <a:spLocks noGrp="1"/>
          </p:cNvSpPr>
          <p:nvPr>
            <p:ph type="body" sz="quarter" idx="10"/>
          </p:nvPr>
        </p:nvSpPr>
        <p:spPr>
          <a:xfrm>
            <a:off x="1" y="5159003"/>
            <a:ext cx="9144000" cy="376237"/>
          </a:xfrm>
        </p:spPr>
        <p:txBody>
          <a:bodyPr/>
          <a:lstStyle>
            <a:lvl1pPr indent="0">
              <a:lnSpc>
                <a:spcPct val="100000"/>
              </a:lnSpc>
              <a:buNone/>
              <a:defRPr sz="1000">
                <a:solidFill>
                  <a:schemeClr val="bg1"/>
                </a:solidFill>
                <a:latin typeface="+mj-lt"/>
              </a:defRPr>
            </a:lvl1pPr>
            <a:lvl2pPr indent="0">
              <a:lnSpc>
                <a:spcPct val="100000"/>
              </a:lnSpc>
              <a:buNone/>
              <a:defRPr sz="1000">
                <a:solidFill>
                  <a:schemeClr val="bg1"/>
                </a:solidFill>
                <a:latin typeface="+mj-lt"/>
              </a:defRPr>
            </a:lvl2pPr>
            <a:lvl3pPr indent="0">
              <a:lnSpc>
                <a:spcPct val="100000"/>
              </a:lnSpc>
              <a:buNone/>
              <a:defRPr sz="1000">
                <a:solidFill>
                  <a:schemeClr val="bg1"/>
                </a:solidFill>
                <a:latin typeface="+mj-lt"/>
              </a:defRPr>
            </a:lvl3pPr>
            <a:lvl4pPr indent="0">
              <a:lnSpc>
                <a:spcPct val="100000"/>
              </a:lnSpc>
              <a:buNone/>
              <a:defRPr sz="1000">
                <a:solidFill>
                  <a:schemeClr val="bg1"/>
                </a:solidFill>
                <a:latin typeface="+mj-lt"/>
              </a:defRPr>
            </a:lvl4pPr>
            <a:lvl5pPr indent="0">
              <a:lnSpc>
                <a:spcPct val="100000"/>
              </a:lnSpc>
              <a:buNone/>
              <a:defRPr sz="10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24">
            <a:extLst>
              <a:ext uri="{FF2B5EF4-FFF2-40B4-BE49-F238E27FC236}">
                <a16:creationId xmlns:a16="http://schemas.microsoft.com/office/drawing/2014/main" id="{47860F43-2E9C-0900-09CF-144B18C26F60}"/>
              </a:ext>
            </a:extLst>
          </p:cNvPr>
          <p:cNvSpPr>
            <a:spLocks noGrp="1"/>
          </p:cNvSpPr>
          <p:nvPr>
            <p:ph type="body" sz="quarter" idx="11"/>
          </p:nvPr>
        </p:nvSpPr>
        <p:spPr>
          <a:xfrm>
            <a:off x="6005204" y="4866606"/>
            <a:ext cx="2968227" cy="253915"/>
          </a:xfrm>
        </p:spPr>
        <p:txBody>
          <a:bodyPr/>
          <a:lstStyle>
            <a:lvl1pPr marL="114300" indent="0" algn="r">
              <a:buNone/>
              <a:defRPr sz="1000">
                <a:latin typeface="+mj-lt"/>
              </a:defRPr>
            </a:lvl1pPr>
            <a:lvl2pPr marL="596900" indent="0" algn="r">
              <a:buNone/>
              <a:defRPr sz="1000">
                <a:latin typeface="+mj-lt"/>
              </a:defRPr>
            </a:lvl2pPr>
            <a:lvl3pPr marL="1054100" indent="0" algn="r">
              <a:buNone/>
              <a:defRPr sz="1000">
                <a:latin typeface="+mj-lt"/>
              </a:defRPr>
            </a:lvl3pPr>
            <a:lvl4pPr marL="1511300" indent="0" algn="r">
              <a:buNone/>
              <a:defRPr sz="1000">
                <a:latin typeface="+mj-lt"/>
              </a:defRPr>
            </a:lvl4pPr>
            <a:lvl5pPr marL="1968500" indent="0" algn="r">
              <a:buNone/>
              <a:defRPr sz="1000">
                <a:latin typeface="+mj-lt"/>
              </a:defRPr>
            </a:lvl5pPr>
          </a:lstStyle>
          <a:p>
            <a:pPr lvl="0"/>
            <a:endParaRPr lang="en-US" dirty="0"/>
          </a:p>
        </p:txBody>
      </p:sp>
    </p:spTree>
    <p:extLst>
      <p:ext uri="{BB962C8B-B14F-4D97-AF65-F5344CB8AC3E}">
        <p14:creationId xmlns:p14="http://schemas.microsoft.com/office/powerpoint/2010/main" val="4169488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94"/>
        <p:cNvGrpSpPr/>
        <p:nvPr/>
      </p:nvGrpSpPr>
      <p:grpSpPr>
        <a:xfrm>
          <a:off x="0" y="0"/>
          <a:ext cx="0" cy="0"/>
          <a:chOff x="0" y="0"/>
          <a:chExt cx="0" cy="0"/>
        </a:xfrm>
      </p:grpSpPr>
      <p:sp>
        <p:nvSpPr>
          <p:cNvPr id="2" name="Title 1">
            <a:extLst>
              <a:ext uri="{FF2B5EF4-FFF2-40B4-BE49-F238E27FC236}">
                <a16:creationId xmlns:a16="http://schemas.microsoft.com/office/drawing/2014/main" id="{FE8ADC4F-9063-5C66-2422-1F0F1222BC78}"/>
              </a:ext>
            </a:extLst>
          </p:cNvPr>
          <p:cNvSpPr>
            <a:spLocks noGrp="1"/>
          </p:cNvSpPr>
          <p:nvPr>
            <p:ph type="title"/>
          </p:nvPr>
        </p:nvSpPr>
        <p:spPr>
          <a:xfrm>
            <a:off x="321136" y="263492"/>
            <a:ext cx="7329730" cy="982265"/>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F0A716C8-44EB-91AD-9418-FDFDFAC99B93}"/>
              </a:ext>
            </a:extLst>
          </p:cNvPr>
          <p:cNvSpPr>
            <a:spLocks noGrp="1"/>
          </p:cNvSpPr>
          <p:nvPr>
            <p:ph type="body" sz="quarter" idx="11"/>
          </p:nvPr>
        </p:nvSpPr>
        <p:spPr>
          <a:xfrm>
            <a:off x="0" y="5143500"/>
            <a:ext cx="9144000" cy="246221"/>
          </a:xfrm>
        </p:spPr>
        <p:txBody>
          <a:bodyPr anchor="ctr"/>
          <a:lstStyle>
            <a:lvl1pPr marL="0" indent="0" algn="l">
              <a:lnSpc>
                <a:spcPct val="100000"/>
              </a:lnSpc>
              <a:buNone/>
              <a:defRPr lang="en-US" sz="1000" dirty="0" smtClean="0">
                <a:solidFill>
                  <a:schemeClr val="bg1"/>
                </a:solidFill>
                <a:latin typeface="+mj-lt"/>
              </a:defRPr>
            </a:lvl1pPr>
            <a:lvl2pPr marL="596900" indent="0" algn="r">
              <a:lnSpc>
                <a:spcPct val="100000"/>
              </a:lnSpc>
              <a:buNone/>
              <a:defRPr lang="en-US" sz="1000" dirty="0" smtClean="0">
                <a:latin typeface="+mj-lt"/>
              </a:defRPr>
            </a:lvl2pPr>
            <a:lvl3pPr marL="1054100" indent="0" algn="r">
              <a:lnSpc>
                <a:spcPct val="100000"/>
              </a:lnSpc>
              <a:buNone/>
              <a:defRPr lang="en-US" sz="1000" dirty="0" smtClean="0">
                <a:latin typeface="+mj-lt"/>
              </a:defRPr>
            </a:lvl3pPr>
            <a:lvl4pPr marL="1511300" indent="0" algn="r">
              <a:lnSpc>
                <a:spcPct val="100000"/>
              </a:lnSpc>
              <a:buNone/>
              <a:defRPr lang="en-US" sz="1000" dirty="0" smtClean="0">
                <a:latin typeface="+mj-lt"/>
              </a:defRPr>
            </a:lvl4pPr>
            <a:lvl5pPr marL="1968500" indent="0" algn="r">
              <a:lnSpc>
                <a:spcPct val="100000"/>
              </a:lnSpc>
              <a:buNone/>
              <a:defRPr lang="en-US" sz="1000" dirty="0">
                <a:latin typeface="+mj-lt"/>
              </a:defRPr>
            </a:lvl5pPr>
          </a:lstStyle>
          <a:p>
            <a:pPr lvl="0"/>
            <a:endParaRPr lang="en-US" dirty="0"/>
          </a:p>
        </p:txBody>
      </p:sp>
      <p:sp>
        <p:nvSpPr>
          <p:cNvPr id="13" name="Text Placeholder 12">
            <a:extLst>
              <a:ext uri="{FF2B5EF4-FFF2-40B4-BE49-F238E27FC236}">
                <a16:creationId xmlns:a16="http://schemas.microsoft.com/office/drawing/2014/main" id="{16482705-5DCC-6321-4220-8AE9E8D4E7AF}"/>
              </a:ext>
            </a:extLst>
          </p:cNvPr>
          <p:cNvSpPr>
            <a:spLocks noGrp="1"/>
          </p:cNvSpPr>
          <p:nvPr>
            <p:ph type="body" sz="quarter" idx="12"/>
          </p:nvPr>
        </p:nvSpPr>
        <p:spPr>
          <a:xfrm>
            <a:off x="4351002" y="4633754"/>
            <a:ext cx="4498428" cy="246221"/>
          </a:xfrm>
        </p:spPr>
        <p:txBody>
          <a:bodyPr anchor="ctr"/>
          <a:lstStyle>
            <a:lvl1pPr marL="114300" indent="0" algn="r">
              <a:lnSpc>
                <a:spcPct val="100000"/>
              </a:lnSpc>
              <a:buNone/>
              <a:defRPr sz="1000">
                <a:latin typeface="+mj-lt"/>
              </a:defRPr>
            </a:lvl1pPr>
            <a:lvl2pPr marL="596900" indent="0" algn="r">
              <a:lnSpc>
                <a:spcPct val="100000"/>
              </a:lnSpc>
              <a:buNone/>
              <a:defRPr sz="1000">
                <a:latin typeface="+mj-lt"/>
              </a:defRPr>
            </a:lvl2pPr>
            <a:lvl3pPr marL="1054100" indent="0" algn="r">
              <a:lnSpc>
                <a:spcPct val="100000"/>
              </a:lnSpc>
              <a:buNone/>
              <a:defRPr sz="1000">
                <a:latin typeface="+mj-lt"/>
              </a:defRPr>
            </a:lvl3pPr>
            <a:lvl4pPr marL="1511300" indent="0" algn="r">
              <a:lnSpc>
                <a:spcPct val="100000"/>
              </a:lnSpc>
              <a:buNone/>
              <a:defRPr sz="1000">
                <a:latin typeface="+mj-lt"/>
              </a:defRPr>
            </a:lvl4pPr>
            <a:lvl5pPr marL="1968500" indent="0" algn="r">
              <a:lnSpc>
                <a:spcPct val="100000"/>
              </a:lnSpc>
              <a:buNone/>
              <a:defRPr sz="1000">
                <a:latin typeface="+mj-lt"/>
              </a:defRPr>
            </a:lvl5pPr>
          </a:lstStyle>
          <a:p>
            <a:pPr lvl="0"/>
            <a:endParaRPr lang="en-US" dirty="0"/>
          </a:p>
        </p:txBody>
      </p:sp>
      <p:pic>
        <p:nvPicPr>
          <p:cNvPr id="15" name="Picture 4">
            <a:extLst>
              <a:ext uri="{FF2B5EF4-FFF2-40B4-BE49-F238E27FC236}">
                <a16:creationId xmlns:a16="http://schemas.microsoft.com/office/drawing/2014/main" id="{51690FFB-8173-A364-67FE-7A1B18C2083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33466" y="1534284"/>
            <a:ext cx="7442058" cy="250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7953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949A50BE-7D62-D93E-88DE-33ACEEBAE592}"/>
              </a:ext>
            </a:extLst>
          </p:cNvPr>
          <p:cNvSpPr txBox="1">
            <a:spLocks noChangeArrowheads="1"/>
          </p:cNvSpPr>
          <p:nvPr userDrawn="1"/>
        </p:nvSpPr>
        <p:spPr bwMode="auto">
          <a:xfrm>
            <a:off x="1340381" y="2133168"/>
            <a:ext cx="342900" cy="438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50" dirty="0"/>
              <a:t>%</a:t>
            </a:r>
          </a:p>
        </p:txBody>
      </p:sp>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241934" y="157352"/>
            <a:ext cx="8867447" cy="982265"/>
          </a:xfrm>
        </p:spPr>
        <p:txBody>
          <a:bodyPr anchor="ctr"/>
          <a:lstStyle>
            <a:lvl1pPr>
              <a:defRPr>
                <a:solidFill>
                  <a:srgbClr val="58595B"/>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59EE262B-090D-E141-7E9B-903FC12CD635}"/>
              </a:ext>
            </a:extLst>
          </p:cNvPr>
          <p:cNvSpPr>
            <a:spLocks noGrp="1"/>
          </p:cNvSpPr>
          <p:nvPr>
            <p:ph type="pic" sz="quarter" idx="10"/>
          </p:nvPr>
        </p:nvSpPr>
        <p:spPr>
          <a:xfrm>
            <a:off x="1629520" y="1323975"/>
            <a:ext cx="5576143" cy="3383222"/>
          </a:xfrm>
        </p:spPr>
        <p:txBody>
          <a:bodyPr/>
          <a:lstStyle/>
          <a:p>
            <a:endParaRPr lang="en-US"/>
          </a:p>
        </p:txBody>
      </p:sp>
      <p:sp>
        <p:nvSpPr>
          <p:cNvPr id="14" name="Text Placeholder 13">
            <a:extLst>
              <a:ext uri="{FF2B5EF4-FFF2-40B4-BE49-F238E27FC236}">
                <a16:creationId xmlns:a16="http://schemas.microsoft.com/office/drawing/2014/main" id="{67A3E609-0AA9-D32F-D847-3BA7057EE682}"/>
              </a:ext>
            </a:extLst>
          </p:cNvPr>
          <p:cNvSpPr>
            <a:spLocks noGrp="1"/>
          </p:cNvSpPr>
          <p:nvPr>
            <p:ph type="body" sz="quarter" idx="11"/>
          </p:nvPr>
        </p:nvSpPr>
        <p:spPr>
          <a:xfrm>
            <a:off x="4999502" y="4637357"/>
            <a:ext cx="3803036" cy="246220"/>
          </a:xfrm>
        </p:spPr>
        <p:txBody>
          <a:bodyPr anchor="ctr"/>
          <a:lstStyle>
            <a:lvl1pPr marL="114300" indent="0" algn="r">
              <a:lnSpc>
                <a:spcPct val="100000"/>
              </a:lnSpc>
              <a:buNone/>
              <a:defRPr sz="1000">
                <a:solidFill>
                  <a:srgbClr val="434343"/>
                </a:solidFill>
                <a:latin typeface="+mj-lt"/>
              </a:defRPr>
            </a:lvl1pPr>
            <a:lvl2pPr marL="596900" indent="0" algn="r">
              <a:lnSpc>
                <a:spcPct val="100000"/>
              </a:lnSpc>
              <a:buNone/>
              <a:defRPr sz="1000">
                <a:latin typeface="+mj-lt"/>
              </a:defRPr>
            </a:lvl2pPr>
            <a:lvl3pPr marL="1054100" indent="0" algn="r">
              <a:lnSpc>
                <a:spcPct val="100000"/>
              </a:lnSpc>
              <a:buNone/>
              <a:defRPr sz="1000">
                <a:latin typeface="+mj-lt"/>
              </a:defRPr>
            </a:lvl3pPr>
            <a:lvl4pPr marL="1511300" indent="0" algn="r">
              <a:lnSpc>
                <a:spcPct val="100000"/>
              </a:lnSpc>
              <a:buNone/>
              <a:defRPr sz="1000">
                <a:latin typeface="+mj-lt"/>
              </a:defRPr>
            </a:lvl4pPr>
            <a:lvl5pPr marL="1968500" indent="0" algn="r">
              <a:lnSpc>
                <a:spcPct val="100000"/>
              </a:lnSpc>
              <a:buNone/>
              <a:defRPr sz="1000">
                <a:latin typeface="+mj-lt"/>
              </a:defRPr>
            </a:lvl5pPr>
          </a:lstStyle>
          <a:p>
            <a:pPr lvl="0"/>
            <a:endParaRPr lang="en-US" dirty="0"/>
          </a:p>
        </p:txBody>
      </p:sp>
    </p:spTree>
    <p:extLst>
      <p:ext uri="{BB962C8B-B14F-4D97-AF65-F5344CB8AC3E}">
        <p14:creationId xmlns:p14="http://schemas.microsoft.com/office/powerpoint/2010/main" val="3945558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11700" y="231729"/>
            <a:ext cx="7132320" cy="982264"/>
          </a:xfrm>
        </p:spPr>
        <p:txBody>
          <a:bodyPr/>
          <a:lstStyle>
            <a:lvl1pPr>
              <a:defRPr>
                <a:latin typeface="+mj-lt"/>
              </a:defRPr>
            </a:lvl1pPr>
          </a:lstStyle>
          <a:p>
            <a:r>
              <a:rPr lang="en-US" dirty="0"/>
              <a:t>Click to edit Master title style</a:t>
            </a:r>
          </a:p>
        </p:txBody>
      </p:sp>
      <p:sp>
        <p:nvSpPr>
          <p:cNvPr id="10" name="Picture Placeholder 9">
            <a:extLst>
              <a:ext uri="{FF2B5EF4-FFF2-40B4-BE49-F238E27FC236}">
                <a16:creationId xmlns:a16="http://schemas.microsoft.com/office/drawing/2014/main" id="{79616AF8-61A6-C32A-4062-91DAAEC5B590}"/>
              </a:ext>
            </a:extLst>
          </p:cNvPr>
          <p:cNvSpPr>
            <a:spLocks noGrp="1"/>
          </p:cNvSpPr>
          <p:nvPr>
            <p:ph type="pic" sz="quarter" idx="10"/>
          </p:nvPr>
        </p:nvSpPr>
        <p:spPr>
          <a:xfrm>
            <a:off x="7358921" y="231730"/>
            <a:ext cx="1527718" cy="982264"/>
          </a:xfrm>
        </p:spPr>
        <p:txBody>
          <a:bodyPr/>
          <a:lstStyle/>
          <a:p>
            <a:endParaRPr lang="en-US"/>
          </a:p>
        </p:txBody>
      </p:sp>
      <p:sp>
        <p:nvSpPr>
          <p:cNvPr id="13" name="Picture Placeholder 12">
            <a:extLst>
              <a:ext uri="{FF2B5EF4-FFF2-40B4-BE49-F238E27FC236}">
                <a16:creationId xmlns:a16="http://schemas.microsoft.com/office/drawing/2014/main" id="{0F709C68-A265-6187-061C-6399DA28A83A}"/>
              </a:ext>
            </a:extLst>
          </p:cNvPr>
          <p:cNvSpPr>
            <a:spLocks noGrp="1"/>
          </p:cNvSpPr>
          <p:nvPr>
            <p:ph type="pic" sz="quarter" idx="11"/>
          </p:nvPr>
        </p:nvSpPr>
        <p:spPr>
          <a:xfrm>
            <a:off x="408555" y="1419224"/>
            <a:ext cx="6654234" cy="2487445"/>
          </a:xfrm>
        </p:spPr>
        <p:txBody>
          <a:bodyPr/>
          <a:lstStyle/>
          <a:p>
            <a:endParaRPr lang="en-US"/>
          </a:p>
        </p:txBody>
      </p:sp>
      <p:sp>
        <p:nvSpPr>
          <p:cNvPr id="16" name="Text Placeholder 15">
            <a:extLst>
              <a:ext uri="{FF2B5EF4-FFF2-40B4-BE49-F238E27FC236}">
                <a16:creationId xmlns:a16="http://schemas.microsoft.com/office/drawing/2014/main" id="{77B53AA6-79A6-81BD-B9C4-CC8FEB79DFA9}"/>
              </a:ext>
            </a:extLst>
          </p:cNvPr>
          <p:cNvSpPr>
            <a:spLocks noGrp="1"/>
          </p:cNvSpPr>
          <p:nvPr>
            <p:ph type="body" sz="quarter" idx="12"/>
          </p:nvPr>
        </p:nvSpPr>
        <p:spPr>
          <a:xfrm>
            <a:off x="311701" y="3995336"/>
            <a:ext cx="8574938" cy="784830"/>
          </a:xfrm>
        </p:spPr>
        <p:txBody>
          <a:bodyPr/>
          <a:lstStyle>
            <a:lvl1pPr marL="114300" indent="0">
              <a:lnSpc>
                <a:spcPct val="100000"/>
              </a:lnSpc>
              <a:spcAft>
                <a:spcPts val="400"/>
              </a:spcAft>
              <a:buNone/>
              <a:defRPr sz="1500" b="1">
                <a:latin typeface="+mj-lt"/>
              </a:defRPr>
            </a:lvl1pPr>
            <a:lvl2pPr marL="596900" indent="0">
              <a:buNone/>
              <a:defRPr sz="1500" b="1">
                <a:latin typeface="+mj-lt"/>
              </a:defRPr>
            </a:lvl2pPr>
            <a:lvl3pPr marL="1054100" indent="0">
              <a:buNone/>
              <a:defRPr sz="1500" b="1">
                <a:latin typeface="+mj-lt"/>
              </a:defRPr>
            </a:lvl3pPr>
            <a:lvl4pPr marL="1511300" indent="0">
              <a:buNone/>
              <a:defRPr sz="1500" b="1">
                <a:latin typeface="+mj-lt"/>
              </a:defRPr>
            </a:lvl4pPr>
            <a:lvl5pPr marL="1968500" indent="0">
              <a:buNone/>
              <a:defRPr sz="1500" b="1">
                <a:latin typeface="+mj-lt"/>
              </a:defRPr>
            </a:lvl5pPr>
          </a:lstStyle>
          <a:p>
            <a:pPr lvl="0"/>
            <a:endParaRPr lang="en-US" dirty="0"/>
          </a:p>
        </p:txBody>
      </p:sp>
      <p:sp>
        <p:nvSpPr>
          <p:cNvPr id="19" name="Text Placeholder 18">
            <a:extLst>
              <a:ext uri="{FF2B5EF4-FFF2-40B4-BE49-F238E27FC236}">
                <a16:creationId xmlns:a16="http://schemas.microsoft.com/office/drawing/2014/main" id="{7EBFC412-E6CD-5FD2-03F4-947CC73453BA}"/>
              </a:ext>
            </a:extLst>
          </p:cNvPr>
          <p:cNvSpPr>
            <a:spLocks noGrp="1"/>
          </p:cNvSpPr>
          <p:nvPr>
            <p:ph type="body" sz="quarter" idx="13"/>
          </p:nvPr>
        </p:nvSpPr>
        <p:spPr>
          <a:xfrm>
            <a:off x="5514781" y="4654551"/>
            <a:ext cx="3371857" cy="253916"/>
          </a:xfrm>
        </p:spPr>
        <p:txBody>
          <a:bodyPr/>
          <a:lstStyle>
            <a:lvl1pPr marL="114300" indent="0" algn="r">
              <a:buNone/>
              <a:defRPr sz="1000">
                <a:latin typeface="+mj-lt"/>
              </a:defRPr>
            </a:lvl1pPr>
            <a:lvl2pPr marL="596900" indent="0" algn="r">
              <a:buNone/>
              <a:defRPr sz="1000">
                <a:latin typeface="+mj-lt"/>
              </a:defRPr>
            </a:lvl2pPr>
            <a:lvl3pPr marL="1054100" indent="0" algn="r">
              <a:buNone/>
              <a:defRPr sz="1000">
                <a:latin typeface="+mj-lt"/>
              </a:defRPr>
            </a:lvl3pPr>
            <a:lvl4pPr marL="1511300" indent="0" algn="r">
              <a:buNone/>
              <a:defRPr sz="1000">
                <a:latin typeface="+mj-lt"/>
              </a:defRPr>
            </a:lvl4pPr>
            <a:lvl5pPr marL="1968500" indent="0" algn="r">
              <a:buNone/>
              <a:defRPr sz="10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7947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9FBC836-DE32-679D-F551-5F81F00B843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47342" y="1390915"/>
            <a:ext cx="3110259" cy="2153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11699" y="266745"/>
            <a:ext cx="8520600" cy="572700"/>
          </a:xfrm>
        </p:spPr>
        <p:txBody>
          <a:bodyPr/>
          <a:lstStyle>
            <a:lvl1pPr>
              <a:defRPr>
                <a:latin typeface="+mj-lt"/>
              </a:defRPr>
            </a:lvl1pPr>
          </a:lstStyle>
          <a:p>
            <a:r>
              <a:rPr lang="en-US" dirty="0"/>
              <a:t>Click to edit Master title style</a:t>
            </a:r>
          </a:p>
        </p:txBody>
      </p:sp>
      <p:sp>
        <p:nvSpPr>
          <p:cNvPr id="11" name="Text Placeholder 10">
            <a:extLst>
              <a:ext uri="{FF2B5EF4-FFF2-40B4-BE49-F238E27FC236}">
                <a16:creationId xmlns:a16="http://schemas.microsoft.com/office/drawing/2014/main" id="{B083BDB4-C3EF-18D2-C53A-C0D1BA0BA444}"/>
              </a:ext>
            </a:extLst>
          </p:cNvPr>
          <p:cNvSpPr>
            <a:spLocks noGrp="1"/>
          </p:cNvSpPr>
          <p:nvPr>
            <p:ph type="body" sz="quarter" idx="10"/>
          </p:nvPr>
        </p:nvSpPr>
        <p:spPr>
          <a:xfrm>
            <a:off x="253467" y="1112209"/>
            <a:ext cx="5029734" cy="3079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FDDCB373-5C97-E612-0AC3-9E4BD31E00D5}"/>
              </a:ext>
            </a:extLst>
          </p:cNvPr>
          <p:cNvSpPr>
            <a:spLocks noGrp="1"/>
          </p:cNvSpPr>
          <p:nvPr>
            <p:ph type="body" sz="quarter" idx="11"/>
          </p:nvPr>
        </p:nvSpPr>
        <p:spPr>
          <a:xfrm>
            <a:off x="-128977" y="4353535"/>
            <a:ext cx="9133277" cy="738664"/>
          </a:xfrm>
        </p:spPr>
        <p:txBody>
          <a:bodyPr/>
          <a:lstStyle>
            <a:lvl1pPr marL="594360" indent="0">
              <a:lnSpc>
                <a:spcPct val="100000"/>
              </a:lnSpc>
              <a:buNone/>
              <a:defRPr sz="1400">
                <a:latin typeface="+mj-lt"/>
              </a:defRPr>
            </a:lvl1pPr>
            <a:lvl2pPr marL="594360" indent="0">
              <a:lnSpc>
                <a:spcPct val="100000"/>
              </a:lnSpc>
              <a:buNone/>
              <a:defRPr sz="1400">
                <a:latin typeface="+mj-lt"/>
              </a:defRPr>
            </a:lvl2pPr>
            <a:lvl3pPr marL="594360" indent="0">
              <a:lnSpc>
                <a:spcPct val="100000"/>
              </a:lnSpc>
              <a:buNone/>
              <a:defRPr sz="1400">
                <a:latin typeface="+mj-lt"/>
              </a:defRPr>
            </a:lvl3pPr>
            <a:lvl4pPr marL="594360" indent="0">
              <a:lnSpc>
                <a:spcPct val="100000"/>
              </a:lnSpc>
              <a:buNone/>
              <a:defRPr sz="1400">
                <a:latin typeface="+mj-lt"/>
              </a:defRPr>
            </a:lvl4pPr>
            <a:lvl5pPr marL="594360" indent="0">
              <a:lnSpc>
                <a:spcPct val="100000"/>
              </a:lnSpc>
              <a:buNone/>
              <a:defRPr sz="1400">
                <a:latin typeface="+mj-lt"/>
              </a:defRPr>
            </a:lvl5pPr>
          </a:lstStyle>
          <a:p>
            <a:pPr lvl="0"/>
            <a:endParaRPr lang="en-US" dirty="0"/>
          </a:p>
        </p:txBody>
      </p:sp>
    </p:spTree>
    <p:extLst>
      <p:ext uri="{BB962C8B-B14F-4D97-AF65-F5344CB8AC3E}">
        <p14:creationId xmlns:p14="http://schemas.microsoft.com/office/powerpoint/2010/main" val="982840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1" preserve="1" userDrawn="1">
  <p:cSld name="1_One column text 1">
    <p:spTree>
      <p:nvGrpSpPr>
        <p:cNvPr id="1" name="Shape 154"/>
        <p:cNvGrpSpPr/>
        <p:nvPr/>
      </p:nvGrpSpPr>
      <p:grpSpPr>
        <a:xfrm>
          <a:off x="0" y="0"/>
          <a:ext cx="0" cy="0"/>
          <a:chOff x="0" y="0"/>
          <a:chExt cx="0" cy="0"/>
        </a:xfrm>
      </p:grpSpPr>
      <p:pic>
        <p:nvPicPr>
          <p:cNvPr id="4" name="Picture 3" descr="A computer with a video player on the screen&#10;&#10;Description automatically generated">
            <a:extLst>
              <a:ext uri="{FF2B5EF4-FFF2-40B4-BE49-F238E27FC236}">
                <a16:creationId xmlns:a16="http://schemas.microsoft.com/office/drawing/2014/main" id="{8EE85CB4-50CA-43AB-49BA-6669CE14739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572000" y="1508328"/>
            <a:ext cx="3576816" cy="2412954"/>
          </a:xfrm>
          <a:prstGeom prst="rect">
            <a:avLst/>
          </a:prstGeom>
        </p:spPr>
      </p:pic>
      <p:pic>
        <p:nvPicPr>
          <p:cNvPr id="159" name="Google Shape;159;p3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311300"/>
            <a:ext cx="1264400" cy="130100"/>
          </a:xfrm>
          <a:prstGeom prst="rect">
            <a:avLst/>
          </a:prstGeom>
          <a:noFill/>
          <a:ln>
            <a:noFill/>
          </a:ln>
        </p:spPr>
      </p:pic>
      <p:sp>
        <p:nvSpPr>
          <p:cNvPr id="2" name="Title 1">
            <a:extLst>
              <a:ext uri="{FF2B5EF4-FFF2-40B4-BE49-F238E27FC236}">
                <a16:creationId xmlns:a16="http://schemas.microsoft.com/office/drawing/2014/main" id="{6F6AF0D8-C93E-9956-CD1A-D512F8DA48B9}"/>
              </a:ext>
            </a:extLst>
          </p:cNvPr>
          <p:cNvSpPr>
            <a:spLocks noGrp="1"/>
          </p:cNvSpPr>
          <p:nvPr>
            <p:ph type="title"/>
          </p:nvPr>
        </p:nvSpPr>
        <p:spPr>
          <a:xfrm>
            <a:off x="387900" y="555600"/>
            <a:ext cx="3075000" cy="755700"/>
          </a:xfrm>
        </p:spPr>
        <p:txBody>
          <a:bodyPr/>
          <a:lstStyle>
            <a:lvl1pPr>
              <a:defRPr sz="2400">
                <a:latin typeface="+mj-lt"/>
              </a:defRPr>
            </a:lvl1pPr>
          </a:lstStyle>
          <a:p>
            <a:r>
              <a:rPr lang="en-US" dirty="0"/>
              <a:t>Click to edit Master title style</a:t>
            </a:r>
          </a:p>
        </p:txBody>
      </p:sp>
      <p:sp>
        <p:nvSpPr>
          <p:cNvPr id="7" name="Text Placeholder 6">
            <a:extLst>
              <a:ext uri="{FF2B5EF4-FFF2-40B4-BE49-F238E27FC236}">
                <a16:creationId xmlns:a16="http://schemas.microsoft.com/office/drawing/2014/main" id="{6770D4D1-51B4-6E04-7347-B3FE60C8490D}"/>
              </a:ext>
            </a:extLst>
          </p:cNvPr>
          <p:cNvSpPr>
            <a:spLocks noGrp="1"/>
          </p:cNvSpPr>
          <p:nvPr>
            <p:ph type="body" sz="quarter" idx="10"/>
          </p:nvPr>
        </p:nvSpPr>
        <p:spPr>
          <a:xfrm>
            <a:off x="457201" y="1627550"/>
            <a:ext cx="3656950" cy="3179400"/>
          </a:xfrm>
        </p:spPr>
        <p:txBody>
          <a:bodyPr/>
          <a:lstStyle>
            <a:lvl1pPr marL="155448" indent="0">
              <a:buNone/>
              <a:defRPr sz="1800">
                <a:latin typeface="+mj-lt"/>
              </a:defRPr>
            </a:lvl1pPr>
            <a:lvl2pPr marL="155448" indent="0">
              <a:buNone/>
              <a:defRPr sz="1800">
                <a:latin typeface="+mj-lt"/>
              </a:defRPr>
            </a:lvl2pPr>
            <a:lvl3pPr marL="155448" indent="0">
              <a:buNone/>
              <a:defRPr sz="1800">
                <a:latin typeface="+mj-lt"/>
              </a:defRPr>
            </a:lvl3pPr>
            <a:lvl4pPr marL="155448" indent="0">
              <a:buNone/>
              <a:defRPr sz="1800">
                <a:latin typeface="+mj-lt"/>
              </a:defRPr>
            </a:lvl4pPr>
            <a:lvl5pPr marL="155448" indent="0">
              <a:buNone/>
              <a:defRPr sz="18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7884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449DC3-25D2-6EF5-0A13-21216802495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20356" y="1424158"/>
            <a:ext cx="3652746" cy="2047143"/>
          </a:xfrm>
          <a:prstGeom prst="rect">
            <a:avLst/>
          </a:prstGeom>
        </p:spPr>
      </p:pic>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391480" y="313397"/>
            <a:ext cx="8520600" cy="572700"/>
          </a:xfrm>
        </p:spPr>
        <p:txBody>
          <a:bodyPr/>
          <a:lstStyle>
            <a:lvl1pPr>
              <a:defRPr>
                <a:latin typeface="+mj-lt"/>
              </a:defRPr>
            </a:lvl1pPr>
          </a:lstStyle>
          <a:p>
            <a:r>
              <a:rPr lang="en-US" dirty="0"/>
              <a:t>Click to edit Master title style</a:t>
            </a:r>
          </a:p>
        </p:txBody>
      </p:sp>
      <p:sp>
        <p:nvSpPr>
          <p:cNvPr id="11" name="Text Placeholder 10">
            <a:extLst>
              <a:ext uri="{FF2B5EF4-FFF2-40B4-BE49-F238E27FC236}">
                <a16:creationId xmlns:a16="http://schemas.microsoft.com/office/drawing/2014/main" id="{E10B12C4-2A85-B3A3-D3ED-F462B0A30ED0}"/>
              </a:ext>
            </a:extLst>
          </p:cNvPr>
          <p:cNvSpPr>
            <a:spLocks noGrp="1"/>
          </p:cNvSpPr>
          <p:nvPr>
            <p:ph type="body" sz="quarter" idx="10"/>
          </p:nvPr>
        </p:nvSpPr>
        <p:spPr>
          <a:xfrm>
            <a:off x="4316741" y="1312863"/>
            <a:ext cx="4184322" cy="2930779"/>
          </a:xfrm>
        </p:spPr>
        <p:txBody>
          <a:bodyPr/>
          <a:lstStyle>
            <a:lvl1pPr marL="457200" indent="-347472">
              <a:lnSpc>
                <a:spcPct val="100000"/>
              </a:lnSpc>
              <a:spcAft>
                <a:spcPts val="400"/>
              </a:spcAft>
              <a:buSzPct val="120000"/>
              <a:buFont typeface="Arial" panose="020B0604020202020204" pitchFamily="34" charset="0"/>
              <a:buChar char="•"/>
              <a:defRPr sz="2000">
                <a:latin typeface="+mj-lt"/>
              </a:defRPr>
            </a:lvl1pPr>
            <a:lvl2pPr marL="457200" indent="-347472">
              <a:lnSpc>
                <a:spcPct val="100000"/>
              </a:lnSpc>
              <a:spcAft>
                <a:spcPts val="400"/>
              </a:spcAft>
              <a:buSzPct val="120000"/>
              <a:buFont typeface="Arial" panose="020B0604020202020204" pitchFamily="34" charset="0"/>
              <a:buChar char="•"/>
              <a:defRPr sz="2000">
                <a:latin typeface="+mj-lt"/>
              </a:defRPr>
            </a:lvl2pPr>
            <a:lvl3pPr marL="457200" indent="-347472">
              <a:lnSpc>
                <a:spcPct val="100000"/>
              </a:lnSpc>
              <a:spcAft>
                <a:spcPts val="400"/>
              </a:spcAft>
              <a:buSzPct val="120000"/>
              <a:buFont typeface="Arial" panose="020B0604020202020204" pitchFamily="34" charset="0"/>
              <a:buChar char="•"/>
              <a:defRPr sz="2000">
                <a:latin typeface="+mj-lt"/>
              </a:defRPr>
            </a:lvl3pPr>
            <a:lvl4pPr marL="457200" indent="-347472">
              <a:lnSpc>
                <a:spcPct val="100000"/>
              </a:lnSpc>
              <a:spcAft>
                <a:spcPts val="400"/>
              </a:spcAft>
              <a:buSzPct val="120000"/>
              <a:buFont typeface="Arial" panose="020B0604020202020204" pitchFamily="34" charset="0"/>
              <a:buChar char="•"/>
              <a:defRPr sz="2000">
                <a:latin typeface="+mj-lt"/>
              </a:defRPr>
            </a:lvl4pPr>
            <a:lvl5pPr marL="457200" indent="-347472">
              <a:lnSpc>
                <a:spcPct val="100000"/>
              </a:lnSpc>
              <a:spcAft>
                <a:spcPts val="400"/>
              </a:spcAft>
              <a:buSzPct val="120000"/>
              <a:buFont typeface="Arial" panose="020B0604020202020204" pitchFamily="34" charset="0"/>
              <a:buChar char="•"/>
              <a:defRPr sz="20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7369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amp;A" preserve="1" userDrawn="1">
  <p:cSld name="1_Q&amp;A">
    <p:spTree>
      <p:nvGrpSpPr>
        <p:cNvPr id="1" name="Shape 65"/>
        <p:cNvGrpSpPr/>
        <p:nvPr/>
      </p:nvGrpSpPr>
      <p:grpSpPr>
        <a:xfrm>
          <a:off x="0" y="0"/>
          <a:ext cx="0" cy="0"/>
          <a:chOff x="0" y="0"/>
          <a:chExt cx="0" cy="0"/>
        </a:xfrm>
      </p:grpSpPr>
      <p:pic>
        <p:nvPicPr>
          <p:cNvPr id="68" name="Google Shape;68;p2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5400000">
            <a:off x="3299454" y="2456579"/>
            <a:ext cx="912600" cy="93584"/>
          </a:xfrm>
          <a:prstGeom prst="rect">
            <a:avLst/>
          </a:prstGeom>
          <a:noFill/>
          <a:ln>
            <a:noFill/>
          </a:ln>
        </p:spPr>
      </p:pic>
      <p:pic>
        <p:nvPicPr>
          <p:cNvPr id="69" name="Google Shape;69;p22"/>
          <p:cNvPicPr preferRelativeResize="0"/>
          <p:nvPr/>
        </p:nvPicPr>
        <p:blipFill rotWithShape="1">
          <a:blip r:embed="rId3" cstate="hqprint">
            <a:alphaModFix/>
            <a:extLst>
              <a:ext uri="{28A0092B-C50C-407E-A947-70E740481C1C}">
                <a14:useLocalDpi xmlns:a14="http://schemas.microsoft.com/office/drawing/2010/main"/>
              </a:ext>
            </a:extLst>
          </a:blip>
          <a:srcRect r="25160"/>
          <a:stretch/>
        </p:blipFill>
        <p:spPr>
          <a:xfrm>
            <a:off x="7865052" y="1014125"/>
            <a:ext cx="1278949" cy="2830899"/>
          </a:xfrm>
          <a:prstGeom prst="rect">
            <a:avLst/>
          </a:prstGeom>
          <a:noFill/>
          <a:ln>
            <a:noFill/>
          </a:ln>
        </p:spPr>
      </p:pic>
      <p:sp>
        <p:nvSpPr>
          <p:cNvPr id="2" name="Title 1">
            <a:extLst>
              <a:ext uri="{FF2B5EF4-FFF2-40B4-BE49-F238E27FC236}">
                <a16:creationId xmlns:a16="http://schemas.microsoft.com/office/drawing/2014/main" id="{E9F31344-540E-2C92-FADF-99625A2773F7}"/>
              </a:ext>
            </a:extLst>
          </p:cNvPr>
          <p:cNvSpPr>
            <a:spLocks noGrp="1"/>
          </p:cNvSpPr>
          <p:nvPr>
            <p:ph type="title"/>
          </p:nvPr>
        </p:nvSpPr>
        <p:spPr>
          <a:xfrm>
            <a:off x="828849" y="2047071"/>
            <a:ext cx="2587199" cy="572700"/>
          </a:xfrm>
        </p:spPr>
        <p:txBody>
          <a:bodyPr/>
          <a:lstStyle>
            <a:lvl1pPr>
              <a:defRPr>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80F974CB-74C9-51EA-E045-6BB92D9323FC}"/>
              </a:ext>
            </a:extLst>
          </p:cNvPr>
          <p:cNvSpPr>
            <a:spLocks noGrp="1"/>
          </p:cNvSpPr>
          <p:nvPr>
            <p:ph type="body" sz="quarter" idx="10"/>
          </p:nvPr>
        </p:nvSpPr>
        <p:spPr>
          <a:xfrm>
            <a:off x="4095462" y="1974850"/>
            <a:ext cx="3099614" cy="1117076"/>
          </a:xfrm>
        </p:spPr>
        <p:txBody>
          <a:bodyPr/>
          <a:lstStyle>
            <a:lvl1pPr marL="114300" indent="0">
              <a:buNone/>
              <a:defRPr sz="2400">
                <a:latin typeface="+mj-lt"/>
              </a:defRPr>
            </a:lvl1pPr>
            <a:lvl2pPr marL="596900" indent="0">
              <a:buNone/>
              <a:defRPr sz="2400">
                <a:latin typeface="+mj-lt"/>
              </a:defRPr>
            </a:lvl2pPr>
            <a:lvl3pPr marL="1054100" indent="0">
              <a:buNone/>
              <a:defRPr sz="2400">
                <a:latin typeface="+mj-lt"/>
              </a:defRPr>
            </a:lvl3pPr>
            <a:lvl4pPr marL="1511300" indent="0">
              <a:buNone/>
              <a:defRPr sz="2400">
                <a:latin typeface="+mj-lt"/>
              </a:defRPr>
            </a:lvl4pPr>
            <a:lvl5pPr marL="1968500" indent="0">
              <a:buNone/>
              <a:defRPr sz="2400">
                <a:latin typeface="+mj-lt"/>
              </a:defRPr>
            </a:lvl5pPr>
          </a:lstStyle>
          <a:p>
            <a:pPr lvl="0"/>
            <a:endParaRPr lang="en-US" dirty="0"/>
          </a:p>
        </p:txBody>
      </p:sp>
    </p:spTree>
    <p:extLst>
      <p:ext uri="{BB962C8B-B14F-4D97-AF65-F5344CB8AC3E}">
        <p14:creationId xmlns:p14="http://schemas.microsoft.com/office/powerpoint/2010/main" val="2833108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BP Line">
  <p:cSld name="TITLE_AND_BODY_1">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6"/>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 name="Google Shape;20;p1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1" name="Google Shape;21;p16"/>
          <p:cNvPicPr preferRelativeResize="0"/>
          <p:nvPr/>
        </p:nvPicPr>
        <p:blipFill rotWithShape="1">
          <a:blip r:embed="rId2" cstate="hqprint">
            <a:alphaModFix/>
            <a:extLst>
              <a:ext uri="{28A0092B-C50C-407E-A947-70E740481C1C}">
                <a14:useLocalDpi xmlns:a14="http://schemas.microsoft.com/office/drawing/2010/main"/>
              </a:ext>
            </a:extLst>
          </a:blip>
          <a:srcRect r="29952"/>
          <a:stretch/>
        </p:blipFill>
        <p:spPr>
          <a:xfrm rot="-5400000">
            <a:off x="6744400" y="-929119"/>
            <a:ext cx="1353249" cy="3200249"/>
          </a:xfrm>
          <a:prstGeom prst="rect">
            <a:avLst/>
          </a:prstGeom>
          <a:noFill/>
          <a:ln>
            <a:noFill/>
          </a:ln>
        </p:spPr>
      </p:pic>
      <p:pic>
        <p:nvPicPr>
          <p:cNvPr id="22" name="Google Shape;22;p1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5725" y="1678925"/>
            <a:ext cx="1346475" cy="1248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Break" preserve="1" userDrawn="1">
  <p:cSld name="1_Section Break">
    <p:spTree>
      <p:nvGrpSpPr>
        <p:cNvPr id="1" name="Shape 71"/>
        <p:cNvGrpSpPr/>
        <p:nvPr/>
      </p:nvGrpSpPr>
      <p:grpSpPr>
        <a:xfrm>
          <a:off x="0" y="0"/>
          <a:ext cx="0" cy="0"/>
          <a:chOff x="0" y="0"/>
          <a:chExt cx="0" cy="0"/>
        </a:xfrm>
      </p:grpSpPr>
      <p:pic>
        <p:nvPicPr>
          <p:cNvPr id="72" name="Google Shape;72;p23"/>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73" name="Google Shape;73;p23"/>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2" name="Title 1">
            <a:extLst>
              <a:ext uri="{FF2B5EF4-FFF2-40B4-BE49-F238E27FC236}">
                <a16:creationId xmlns:a16="http://schemas.microsoft.com/office/drawing/2014/main" id="{5CB83E7F-A6AD-898B-7340-877D58E57BED}"/>
              </a:ext>
            </a:extLst>
          </p:cNvPr>
          <p:cNvSpPr>
            <a:spLocks noGrp="1"/>
          </p:cNvSpPr>
          <p:nvPr>
            <p:ph type="title"/>
          </p:nvPr>
        </p:nvSpPr>
        <p:spPr>
          <a:xfrm>
            <a:off x="231476" y="668098"/>
            <a:ext cx="3365002" cy="572700"/>
          </a:xfrm>
        </p:spPr>
        <p:txBody>
          <a:bodyPr/>
          <a:lstStyle>
            <a:lvl1pPr>
              <a:defRPr sz="3600">
                <a:solidFill>
                  <a:srgbClr val="FFFFFF"/>
                </a:solidFill>
                <a:latin typeface="+mj-lt"/>
              </a:defRPr>
            </a:lvl1pPr>
          </a:lstStyle>
          <a:p>
            <a:r>
              <a:rPr lang="en-US" dirty="0"/>
              <a:t>Click to edit Master title style</a:t>
            </a:r>
          </a:p>
        </p:txBody>
      </p:sp>
      <p:pic>
        <p:nvPicPr>
          <p:cNvPr id="4" name="Picture 3">
            <a:extLst>
              <a:ext uri="{FF2B5EF4-FFF2-40B4-BE49-F238E27FC236}">
                <a16:creationId xmlns:a16="http://schemas.microsoft.com/office/drawing/2014/main" id="{1C06BB78-3CF2-11F9-FBF7-8DECAE036369}"/>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323" y="1376840"/>
            <a:ext cx="3256155" cy="3256155"/>
          </a:xfrm>
          <a:prstGeom prst="rect">
            <a:avLst/>
          </a:prstGeom>
        </p:spPr>
      </p:pic>
      <p:cxnSp>
        <p:nvCxnSpPr>
          <p:cNvPr id="6" name="Straight Connector 5">
            <a:extLst>
              <a:ext uri="{FF2B5EF4-FFF2-40B4-BE49-F238E27FC236}">
                <a16:creationId xmlns:a16="http://schemas.microsoft.com/office/drawing/2014/main" id="{78318997-89AB-5854-03BC-6A9693B5ADF9}"/>
              </a:ext>
            </a:extLst>
          </p:cNvPr>
          <p:cNvCxnSpPr/>
          <p:nvPr userDrawn="1"/>
        </p:nvCxnSpPr>
        <p:spPr>
          <a:xfrm>
            <a:off x="1307162" y="661961"/>
            <a:ext cx="117828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613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BY Line" type="tx">
  <p:cSld name="TITLE_AND_BODY">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365350" y="5675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19"/>
          <p:cNvSpPr txBox="1">
            <a:spLocks noGrp="1"/>
          </p:cNvSpPr>
          <p:nvPr>
            <p:ph type="body" idx="1"/>
          </p:nvPr>
        </p:nvSpPr>
        <p:spPr>
          <a:xfrm>
            <a:off x="688375" y="1473800"/>
            <a:ext cx="6982800" cy="2963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 name="Google Shape;39;p19"/>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spTree>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 you/Closeout 1" userDrawn="1">
  <p:cSld name="BLANK_1">
    <p:spTree>
      <p:nvGrpSpPr>
        <p:cNvPr id="1" name="Shape 55"/>
        <p:cNvGrpSpPr/>
        <p:nvPr/>
      </p:nvGrpSpPr>
      <p:grpSpPr>
        <a:xfrm>
          <a:off x="0" y="0"/>
          <a:ext cx="0" cy="0"/>
          <a:chOff x="0" y="0"/>
          <a:chExt cx="0" cy="0"/>
        </a:xfrm>
      </p:grpSpPr>
      <p:pic>
        <p:nvPicPr>
          <p:cNvPr id="60" name="Google Shape;60;p21"/>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61" name="Google Shape;61;p21"/>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Clr>
                <a:srgbClr val="000000"/>
              </a:buClr>
              <a:buSzPts val="2800"/>
              <a:buFont typeface="Arial"/>
              <a:buNone/>
            </a:pPr>
            <a:r>
              <a:rPr lang="en-US" sz="2800" b="1" i="0" u="none" strike="noStrike" cap="none">
                <a:solidFill>
                  <a:srgbClr val="434343"/>
                </a:solidFill>
                <a:latin typeface="Arial"/>
                <a:ea typeface="Arial"/>
                <a:cs typeface="Arial"/>
                <a:sym typeface="Arial"/>
              </a:rPr>
              <a:t>rhntc.org</a:t>
            </a:r>
            <a:endParaRPr sz="2800" b="1" i="0" u="none" strike="noStrike" cap="none">
              <a:solidFill>
                <a:srgbClr val="434343"/>
              </a:solidFill>
              <a:latin typeface="Arial"/>
              <a:ea typeface="Arial"/>
              <a:cs typeface="Arial"/>
              <a:sym typeface="Arial"/>
            </a:endParaRPr>
          </a:p>
        </p:txBody>
      </p:sp>
      <p:pic>
        <p:nvPicPr>
          <p:cNvPr id="64" name="Google Shape;64;p2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5400000">
            <a:off x="4201005" y="2131730"/>
            <a:ext cx="1087600" cy="90900"/>
          </a:xfrm>
          <a:prstGeom prst="rect">
            <a:avLst/>
          </a:prstGeom>
          <a:noFill/>
          <a:ln>
            <a:noFill/>
          </a:ln>
        </p:spPr>
      </p:pic>
      <p:sp>
        <p:nvSpPr>
          <p:cNvPr id="2" name="Title 1">
            <a:extLst>
              <a:ext uri="{FF2B5EF4-FFF2-40B4-BE49-F238E27FC236}">
                <a16:creationId xmlns:a16="http://schemas.microsoft.com/office/drawing/2014/main" id="{B9D344BB-8892-45C3-01C8-A9AD63464F03}"/>
              </a:ext>
            </a:extLst>
          </p:cNvPr>
          <p:cNvSpPr>
            <a:spLocks noGrp="1"/>
          </p:cNvSpPr>
          <p:nvPr>
            <p:ph type="title"/>
          </p:nvPr>
        </p:nvSpPr>
        <p:spPr>
          <a:xfrm>
            <a:off x="849850" y="1799676"/>
            <a:ext cx="3806700" cy="743662"/>
          </a:xfrm>
        </p:spPr>
        <p:txBody>
          <a:bodyPr/>
          <a:lstStyle/>
          <a:p>
            <a:r>
              <a:rPr lang="en-US"/>
              <a:t>Click to edit Master title style</a:t>
            </a:r>
          </a:p>
        </p:txBody>
      </p:sp>
      <p:sp>
        <p:nvSpPr>
          <p:cNvPr id="6" name="Text Placeholder 5">
            <a:extLst>
              <a:ext uri="{FF2B5EF4-FFF2-40B4-BE49-F238E27FC236}">
                <a16:creationId xmlns:a16="http://schemas.microsoft.com/office/drawing/2014/main" id="{7DD2C7E3-C973-10D0-0757-6AFEDC09CD0E}"/>
              </a:ext>
            </a:extLst>
          </p:cNvPr>
          <p:cNvSpPr>
            <a:spLocks noGrp="1"/>
          </p:cNvSpPr>
          <p:nvPr>
            <p:ph type="body" sz="quarter" idx="10"/>
          </p:nvPr>
        </p:nvSpPr>
        <p:spPr>
          <a:xfrm>
            <a:off x="4969425" y="1946900"/>
            <a:ext cx="3231600" cy="641100"/>
          </a:xfrm>
        </p:spPr>
        <p:txBody>
          <a:bodyPr/>
          <a:lstStyle>
            <a:lvl1pPr marL="114300" indent="0">
              <a:buNone/>
              <a:defRPr sz="1800">
                <a:solidFill>
                  <a:srgbClr val="434343"/>
                </a:solidFill>
                <a:latin typeface="+mj-lt"/>
              </a:defRPr>
            </a:lvl1pPr>
            <a:lvl2pPr marL="596900" indent="0">
              <a:buNone/>
              <a:defRPr sz="1800">
                <a:solidFill>
                  <a:srgbClr val="434343"/>
                </a:solidFill>
                <a:latin typeface="+mj-lt"/>
              </a:defRPr>
            </a:lvl2pPr>
            <a:lvl3pPr marL="1054100" indent="0">
              <a:buNone/>
              <a:defRPr sz="1800">
                <a:solidFill>
                  <a:srgbClr val="434343"/>
                </a:solidFill>
                <a:latin typeface="+mj-lt"/>
              </a:defRPr>
            </a:lvl3pPr>
            <a:lvl4pPr marL="1511300" indent="0">
              <a:buNone/>
              <a:defRPr sz="1800">
                <a:solidFill>
                  <a:srgbClr val="434343"/>
                </a:solidFill>
                <a:latin typeface="+mj-lt"/>
              </a:defRPr>
            </a:lvl4pPr>
            <a:lvl5pPr marL="1968500" indent="0">
              <a:buNone/>
              <a:defRPr sz="1800">
                <a:solidFill>
                  <a:srgbClr val="434343"/>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BDE0A811-6C0B-4D21-C597-98FC544B7021}"/>
              </a:ext>
            </a:extLst>
          </p:cNvPr>
          <p:cNvSpPr>
            <a:spLocks noGrp="1"/>
          </p:cNvSpPr>
          <p:nvPr>
            <p:ph type="body" sz="quarter" idx="11"/>
          </p:nvPr>
        </p:nvSpPr>
        <p:spPr>
          <a:xfrm>
            <a:off x="738170" y="2877349"/>
            <a:ext cx="3107100" cy="360900"/>
          </a:xfrm>
        </p:spPr>
        <p:txBody>
          <a:bodyPr/>
          <a:lstStyle>
            <a:lvl1pPr marL="114300" indent="0">
              <a:lnSpc>
                <a:spcPct val="100000"/>
              </a:lnSpc>
              <a:buNone/>
              <a:defRPr sz="1900" b="1">
                <a:solidFill>
                  <a:srgbClr val="434343"/>
                </a:solidFill>
                <a:latin typeface="+mj-lt"/>
              </a:defRPr>
            </a:lvl1pPr>
            <a:lvl2pPr marL="596900" indent="0">
              <a:lnSpc>
                <a:spcPct val="100000"/>
              </a:lnSpc>
              <a:buNone/>
              <a:defRPr sz="1900" b="1">
                <a:latin typeface="+mj-lt"/>
              </a:defRPr>
            </a:lvl2pPr>
            <a:lvl3pPr marL="1054100" indent="0">
              <a:lnSpc>
                <a:spcPct val="100000"/>
              </a:lnSpc>
              <a:buNone/>
              <a:defRPr sz="1900" b="1">
                <a:latin typeface="+mj-lt"/>
              </a:defRPr>
            </a:lvl3pPr>
            <a:lvl4pPr marL="1511300" indent="0">
              <a:lnSpc>
                <a:spcPct val="100000"/>
              </a:lnSpc>
              <a:buNone/>
              <a:defRPr sz="1900" b="1">
                <a:latin typeface="+mj-lt"/>
              </a:defRPr>
            </a:lvl4pPr>
            <a:lvl5pPr marL="1968500" indent="0">
              <a:lnSpc>
                <a:spcPct val="100000"/>
              </a:lnSpc>
              <a:buNone/>
              <a:defRPr sz="1900" b="1">
                <a:latin typeface="+mj-lt"/>
              </a:defRPr>
            </a:lvl5pPr>
          </a:lstStyle>
          <a:p>
            <a:pPr lvl="0"/>
            <a:endParaRPr lang="en-US" dirty="0"/>
          </a:p>
        </p:txBody>
      </p:sp>
      <p:sp>
        <p:nvSpPr>
          <p:cNvPr id="12" name="Text Placeholder 11">
            <a:extLst>
              <a:ext uri="{FF2B5EF4-FFF2-40B4-BE49-F238E27FC236}">
                <a16:creationId xmlns:a16="http://schemas.microsoft.com/office/drawing/2014/main" id="{B572474F-E257-559E-26B4-9DC567681486}"/>
              </a:ext>
            </a:extLst>
          </p:cNvPr>
          <p:cNvSpPr>
            <a:spLocks noGrp="1"/>
          </p:cNvSpPr>
          <p:nvPr>
            <p:ph type="body" sz="quarter" idx="12"/>
          </p:nvPr>
        </p:nvSpPr>
        <p:spPr>
          <a:xfrm>
            <a:off x="849850" y="3230590"/>
            <a:ext cx="3170700" cy="880760"/>
          </a:xfrm>
        </p:spPr>
        <p:txBody>
          <a:bodyPr/>
          <a:lstStyle>
            <a:lvl1pPr marL="114300" indent="0">
              <a:buNone/>
              <a:defRPr sz="1600">
                <a:latin typeface="+mj-lt"/>
              </a:defRPr>
            </a:lvl1pPr>
            <a:lvl2pPr marL="596900" indent="0">
              <a:buNone/>
              <a:defRPr sz="1600">
                <a:latin typeface="+mj-lt"/>
              </a:defRPr>
            </a:lvl2pPr>
            <a:lvl3pPr marL="1054100" indent="0">
              <a:buNone/>
              <a:defRPr sz="1600">
                <a:latin typeface="+mj-lt"/>
              </a:defRPr>
            </a:lvl3pPr>
            <a:lvl4pPr marL="1511300" indent="0">
              <a:buNone/>
              <a:defRPr sz="1600">
                <a:latin typeface="+mj-lt"/>
              </a:defRPr>
            </a:lvl4pPr>
            <a:lvl5pPr marL="1968500" indent="0">
              <a:buNone/>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4">
            <a:extLst>
              <a:ext uri="{FF2B5EF4-FFF2-40B4-BE49-F238E27FC236}">
                <a16:creationId xmlns:a16="http://schemas.microsoft.com/office/drawing/2014/main" id="{F732F767-797C-DEF1-6317-6355D227CD29}"/>
              </a:ext>
            </a:extLst>
          </p:cNvPr>
          <p:cNvSpPr>
            <a:spLocks noGrp="1"/>
          </p:cNvSpPr>
          <p:nvPr>
            <p:ph type="body" sz="quarter" idx="13"/>
          </p:nvPr>
        </p:nvSpPr>
        <p:spPr>
          <a:xfrm>
            <a:off x="218477" y="3814051"/>
            <a:ext cx="8504182" cy="594600"/>
          </a:xfrm>
        </p:spPr>
        <p:txBody>
          <a:bodyPr/>
          <a:lstStyle>
            <a:lvl1pPr marL="118872" indent="0">
              <a:spcBef>
                <a:spcPts val="0"/>
              </a:spcBef>
              <a:buNone/>
              <a:defRPr sz="1200">
                <a:latin typeface="+mj-lt"/>
              </a:defRPr>
            </a:lvl1pPr>
            <a:lvl2pPr marL="118872" indent="0">
              <a:spcBef>
                <a:spcPts val="0"/>
              </a:spcBef>
              <a:buNone/>
              <a:defRPr sz="1200">
                <a:latin typeface="+mj-lt"/>
              </a:defRPr>
            </a:lvl2pPr>
            <a:lvl3pPr marL="118872" indent="0">
              <a:spcBef>
                <a:spcPts val="0"/>
              </a:spcBef>
              <a:buNone/>
              <a:defRPr sz="1200">
                <a:latin typeface="+mj-lt"/>
              </a:defRPr>
            </a:lvl3pPr>
            <a:lvl4pPr marL="118872" indent="0">
              <a:spcBef>
                <a:spcPts val="0"/>
              </a:spcBef>
              <a:buNone/>
              <a:defRPr sz="1200">
                <a:latin typeface="+mj-lt"/>
              </a:defRPr>
            </a:lvl4pPr>
            <a:lvl5pPr marL="118872" indent="0">
              <a:spcBef>
                <a:spcPts val="0"/>
              </a:spcBef>
              <a:buNone/>
              <a:defRPr sz="12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How to Contact Us" preserve="1" userDrawn="1">
  <p:cSld name="1_How to Contact Us">
    <p:spTree>
      <p:nvGrpSpPr>
        <p:cNvPr id="1" name="Shape 154"/>
        <p:cNvGrpSpPr/>
        <p:nvPr/>
      </p:nvGrpSpPr>
      <p:grpSpPr>
        <a:xfrm>
          <a:off x="0" y="0"/>
          <a:ext cx="0" cy="0"/>
          <a:chOff x="0" y="0"/>
          <a:chExt cx="0" cy="0"/>
        </a:xfrm>
      </p:grpSpPr>
      <p:pic>
        <p:nvPicPr>
          <p:cNvPr id="156" name="Google Shape;156;p28"/>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466563" y="2320435"/>
            <a:ext cx="1282224" cy="744625"/>
          </a:xfrm>
          <a:prstGeom prst="rect">
            <a:avLst/>
          </a:prstGeom>
          <a:noFill/>
          <a:ln>
            <a:noFill/>
          </a:ln>
        </p:spPr>
      </p:pic>
      <p:pic>
        <p:nvPicPr>
          <p:cNvPr id="157" name="Google Shape;157;p2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519968" y="2093746"/>
            <a:ext cx="908376" cy="914000"/>
          </a:xfrm>
          <a:prstGeom prst="rect">
            <a:avLst/>
          </a:prstGeom>
          <a:noFill/>
          <a:ln>
            <a:noFill/>
          </a:ln>
        </p:spPr>
      </p:pic>
      <p:pic>
        <p:nvPicPr>
          <p:cNvPr id="158" name="Google Shape;158;p28"/>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199524" y="2240875"/>
            <a:ext cx="1078889" cy="744613"/>
          </a:xfrm>
          <a:prstGeom prst="rect">
            <a:avLst/>
          </a:prstGeom>
          <a:noFill/>
          <a:ln>
            <a:noFill/>
          </a:ln>
        </p:spPr>
      </p:pic>
      <p:pic>
        <p:nvPicPr>
          <p:cNvPr id="163" name="Google Shape;163;p28"/>
          <p:cNvPicPr preferRelativeResize="0"/>
          <p:nvPr userDrawn="1"/>
        </p:nvPicPr>
        <p:blipFill rotWithShape="1">
          <a:blip r:embed="rId5" cstate="hqprint">
            <a:alphaModFix/>
            <a:extLst>
              <a:ext uri="{28A0092B-C50C-407E-A947-70E740481C1C}">
                <a14:useLocalDpi xmlns:a14="http://schemas.microsoft.com/office/drawing/2010/main"/>
              </a:ext>
            </a:extLst>
          </a:blip>
          <a:srcRect r="29952"/>
          <a:stretch/>
        </p:blipFill>
        <p:spPr>
          <a:xfrm rot="-5400000">
            <a:off x="6744400" y="-943749"/>
            <a:ext cx="1353249" cy="3200249"/>
          </a:xfrm>
          <a:prstGeom prst="rect">
            <a:avLst/>
          </a:prstGeom>
          <a:noFill/>
          <a:ln>
            <a:noFill/>
          </a:ln>
        </p:spPr>
      </p:pic>
      <p:pic>
        <p:nvPicPr>
          <p:cNvPr id="164" name="Google Shape;164;p28"/>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455725" y="1678925"/>
            <a:ext cx="1346475" cy="124825"/>
          </a:xfrm>
          <a:prstGeom prst="rect">
            <a:avLst/>
          </a:prstGeom>
          <a:noFill/>
          <a:ln>
            <a:noFill/>
          </a:ln>
        </p:spPr>
      </p:pic>
      <p:pic>
        <p:nvPicPr>
          <p:cNvPr id="165" name="Google Shape;165;p28"/>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7716600" y="2114751"/>
            <a:ext cx="571277" cy="914001"/>
          </a:xfrm>
          <a:prstGeom prst="rect">
            <a:avLst/>
          </a:prstGeom>
          <a:noFill/>
          <a:ln>
            <a:noFill/>
          </a:ln>
        </p:spPr>
      </p:pic>
      <p:pic>
        <p:nvPicPr>
          <p:cNvPr id="167" name="Google Shape;167;p2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858275" y="2182950"/>
            <a:ext cx="1126076" cy="870155"/>
          </a:xfrm>
          <a:prstGeom prst="rect">
            <a:avLst/>
          </a:prstGeom>
          <a:noFill/>
          <a:ln>
            <a:noFill/>
          </a:ln>
        </p:spPr>
      </p:pic>
      <p:sp>
        <p:nvSpPr>
          <p:cNvPr id="2" name="Title 1">
            <a:extLst>
              <a:ext uri="{FF2B5EF4-FFF2-40B4-BE49-F238E27FC236}">
                <a16:creationId xmlns:a16="http://schemas.microsoft.com/office/drawing/2014/main" id="{73C07797-DFDC-7E5D-B48C-2102E8BFA600}"/>
              </a:ext>
            </a:extLst>
          </p:cNvPr>
          <p:cNvSpPr>
            <a:spLocks noGrp="1"/>
          </p:cNvSpPr>
          <p:nvPr>
            <p:ph type="title"/>
          </p:nvPr>
        </p:nvSpPr>
        <p:spPr>
          <a:xfrm>
            <a:off x="356749" y="1114798"/>
            <a:ext cx="8520600" cy="572700"/>
          </a:xfrm>
        </p:spPr>
        <p:txBody>
          <a:bodyPr/>
          <a:lstStyle>
            <a:lvl1pPr>
              <a:defRPr>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091D714B-BE38-CB8B-E9D2-93CD9FEC8DE1}"/>
              </a:ext>
            </a:extLst>
          </p:cNvPr>
          <p:cNvSpPr>
            <a:spLocks noGrp="1"/>
          </p:cNvSpPr>
          <p:nvPr>
            <p:ph type="body" sz="quarter" idx="10"/>
          </p:nvPr>
        </p:nvSpPr>
        <p:spPr>
          <a:xfrm>
            <a:off x="215951" y="3129325"/>
            <a:ext cx="1849200" cy="1220700"/>
          </a:xfrm>
        </p:spPr>
        <p:txBody>
          <a:bodyPr/>
          <a:lstStyle>
            <a:lvl1pPr marL="114300" indent="0" algn="ctr">
              <a:buNone/>
              <a:defRPr sz="1400">
                <a:solidFill>
                  <a:srgbClr val="58595B"/>
                </a:solidFill>
                <a:latin typeface="+mj-lt"/>
              </a:defRPr>
            </a:lvl1pPr>
            <a:lvl2pPr>
              <a:defRPr sz="1400">
                <a:latin typeface="+mj-lt"/>
              </a:defRPr>
            </a:lvl2pPr>
            <a:lvl3pPr>
              <a:defRPr sz="1400">
                <a:latin typeface="+mj-lt"/>
              </a:defRPr>
            </a:lvl3pPr>
            <a:lvl4pPr>
              <a:defRPr sz="1400">
                <a:latin typeface="+mj-lt"/>
              </a:defRPr>
            </a:lvl4pPr>
            <a:lvl5pPr>
              <a:defRPr sz="1400">
                <a:latin typeface="+mj-lt"/>
              </a:defRPr>
            </a:lvl5pPr>
          </a:lstStyle>
          <a:p>
            <a:pPr lvl="0"/>
            <a:endParaRPr lang="en-US" dirty="0"/>
          </a:p>
        </p:txBody>
      </p:sp>
      <p:sp>
        <p:nvSpPr>
          <p:cNvPr id="9" name="Text Placeholder 8">
            <a:extLst>
              <a:ext uri="{FF2B5EF4-FFF2-40B4-BE49-F238E27FC236}">
                <a16:creationId xmlns:a16="http://schemas.microsoft.com/office/drawing/2014/main" id="{3EC4B211-1F19-59AC-BFAB-C95B95A9030E}"/>
              </a:ext>
            </a:extLst>
          </p:cNvPr>
          <p:cNvSpPr>
            <a:spLocks noGrp="1"/>
          </p:cNvSpPr>
          <p:nvPr>
            <p:ph type="body" sz="quarter" idx="11"/>
          </p:nvPr>
        </p:nvSpPr>
        <p:spPr>
          <a:xfrm>
            <a:off x="2264059" y="3128689"/>
            <a:ext cx="1420200" cy="1220700"/>
          </a:xfrm>
        </p:spPr>
        <p:txBody>
          <a:bodyPr/>
          <a:lstStyle>
            <a:lvl1pPr marL="114300" indent="0" algn="ctr">
              <a:buNone/>
              <a:defRPr sz="1400">
                <a:latin typeface="+mj-lt"/>
              </a:defRPr>
            </a:lvl1pPr>
            <a:lvl2pPr marL="596900" indent="0" algn="ctr">
              <a:buNone/>
              <a:defRPr sz="1400">
                <a:latin typeface="+mj-lt"/>
              </a:defRPr>
            </a:lvl2pPr>
            <a:lvl3pPr marL="1054100" indent="0" algn="ctr">
              <a:buNone/>
              <a:defRPr sz="1400">
                <a:latin typeface="+mj-lt"/>
              </a:defRPr>
            </a:lvl3pPr>
            <a:lvl4pPr marL="1511300" indent="0" algn="ctr">
              <a:buNone/>
              <a:defRPr sz="1400">
                <a:latin typeface="+mj-lt"/>
              </a:defRPr>
            </a:lvl4pPr>
            <a:lvl5pPr marL="1968500" indent="0" algn="ctr">
              <a:buNone/>
              <a:defRPr sz="1400">
                <a:latin typeface="+mj-lt"/>
              </a:defRPr>
            </a:lvl5pPr>
          </a:lstStyle>
          <a:p>
            <a:pPr lvl="0"/>
            <a:endParaRPr lang="en-US" dirty="0"/>
          </a:p>
        </p:txBody>
      </p:sp>
      <p:sp>
        <p:nvSpPr>
          <p:cNvPr id="12" name="Text Placeholder 11">
            <a:extLst>
              <a:ext uri="{FF2B5EF4-FFF2-40B4-BE49-F238E27FC236}">
                <a16:creationId xmlns:a16="http://schemas.microsoft.com/office/drawing/2014/main" id="{5BE0312E-FA00-D366-4AFE-05995561EDBC}"/>
              </a:ext>
            </a:extLst>
          </p:cNvPr>
          <p:cNvSpPr>
            <a:spLocks noGrp="1"/>
          </p:cNvSpPr>
          <p:nvPr>
            <p:ph type="body" sz="quarter" idx="12"/>
          </p:nvPr>
        </p:nvSpPr>
        <p:spPr>
          <a:xfrm>
            <a:off x="4028101" y="3128690"/>
            <a:ext cx="1420200" cy="1220700"/>
          </a:xfrm>
        </p:spPr>
        <p:txBody>
          <a:bodyPr/>
          <a:lstStyle>
            <a:lvl1pPr marL="114300" indent="0" algn="ctr">
              <a:buNone/>
              <a:defRPr sz="1400">
                <a:latin typeface="+mj-lt"/>
              </a:defRPr>
            </a:lvl1pPr>
            <a:lvl2pPr marL="596900" indent="0" algn="ctr">
              <a:buNone/>
              <a:defRPr sz="1400">
                <a:latin typeface="+mj-lt"/>
              </a:defRPr>
            </a:lvl2pPr>
            <a:lvl3pPr marL="1054100" indent="0" algn="ctr">
              <a:buNone/>
              <a:defRPr sz="1400">
                <a:latin typeface="+mj-lt"/>
              </a:defRPr>
            </a:lvl3pPr>
            <a:lvl4pPr marL="1511300" indent="0" algn="ctr">
              <a:buNone/>
              <a:defRPr sz="1400">
                <a:latin typeface="+mj-lt"/>
              </a:defRPr>
            </a:lvl4pPr>
            <a:lvl5pPr marL="1968500" indent="0" algn="ctr">
              <a:buNone/>
              <a:defRPr sz="1400">
                <a:latin typeface="+mj-lt"/>
              </a:defRPr>
            </a:lvl5pPr>
          </a:lstStyle>
          <a:p>
            <a:pPr lvl="0"/>
            <a:endParaRPr lang="en-US" dirty="0"/>
          </a:p>
        </p:txBody>
      </p:sp>
      <p:sp>
        <p:nvSpPr>
          <p:cNvPr id="15" name="Text Placeholder 14">
            <a:extLst>
              <a:ext uri="{FF2B5EF4-FFF2-40B4-BE49-F238E27FC236}">
                <a16:creationId xmlns:a16="http://schemas.microsoft.com/office/drawing/2014/main" id="{EB1C142F-D330-93C5-294E-ABAF9BF4D909}"/>
              </a:ext>
            </a:extLst>
          </p:cNvPr>
          <p:cNvSpPr>
            <a:spLocks noGrp="1"/>
          </p:cNvSpPr>
          <p:nvPr>
            <p:ph type="body" sz="quarter" idx="13"/>
          </p:nvPr>
        </p:nvSpPr>
        <p:spPr>
          <a:xfrm>
            <a:off x="5737839" y="3128690"/>
            <a:ext cx="1420200" cy="1220700"/>
          </a:xfrm>
        </p:spPr>
        <p:txBody>
          <a:bodyPr/>
          <a:lstStyle>
            <a:lvl1pPr marL="114300" indent="0" algn="ctr">
              <a:buNone/>
              <a:defRPr sz="1400">
                <a:latin typeface="+mj-lt"/>
              </a:defRPr>
            </a:lvl1pPr>
            <a:lvl2pPr marL="596900" indent="0">
              <a:buNone/>
              <a:defRPr sz="1400">
                <a:latin typeface="+mj-lt"/>
              </a:defRPr>
            </a:lvl2pPr>
            <a:lvl3pPr marL="1054100" indent="0">
              <a:buNone/>
              <a:defRPr sz="1400">
                <a:latin typeface="+mj-lt"/>
              </a:defRPr>
            </a:lvl3pPr>
            <a:lvl4pPr marL="1511300" indent="0">
              <a:buNone/>
              <a:defRPr sz="1400">
                <a:latin typeface="+mj-lt"/>
              </a:defRPr>
            </a:lvl4pPr>
            <a:lvl5pPr marL="1968500" indent="0">
              <a:buNone/>
              <a:defRPr sz="1400">
                <a:latin typeface="+mj-lt"/>
              </a:defRPr>
            </a:lvl5pPr>
          </a:lstStyle>
          <a:p>
            <a:pPr lvl="0"/>
            <a:endParaRPr lang="en-US" dirty="0"/>
          </a:p>
        </p:txBody>
      </p:sp>
      <p:sp>
        <p:nvSpPr>
          <p:cNvPr id="18" name="Text Placeholder 17">
            <a:extLst>
              <a:ext uri="{FF2B5EF4-FFF2-40B4-BE49-F238E27FC236}">
                <a16:creationId xmlns:a16="http://schemas.microsoft.com/office/drawing/2014/main" id="{D606DA1F-1DCE-00F8-488D-F9FDF108E2D4}"/>
              </a:ext>
            </a:extLst>
          </p:cNvPr>
          <p:cNvSpPr>
            <a:spLocks noGrp="1"/>
          </p:cNvSpPr>
          <p:nvPr>
            <p:ph type="body" sz="quarter" idx="14"/>
          </p:nvPr>
        </p:nvSpPr>
        <p:spPr>
          <a:xfrm>
            <a:off x="7210762" y="3128690"/>
            <a:ext cx="1557000" cy="1220700"/>
          </a:xfrm>
        </p:spPr>
        <p:txBody>
          <a:bodyPr/>
          <a:lstStyle>
            <a:lvl1pPr marL="114300" indent="0" algn="ctr">
              <a:buNone/>
              <a:defRPr sz="1400">
                <a:latin typeface="+mj-lt"/>
              </a:defRPr>
            </a:lvl1pPr>
            <a:lvl2pPr marL="596900" indent="0">
              <a:buNone/>
              <a:defRPr sz="1400">
                <a:latin typeface="+mj-lt"/>
              </a:defRPr>
            </a:lvl2pPr>
            <a:lvl3pPr marL="1054100" indent="0">
              <a:buNone/>
              <a:defRPr sz="1400">
                <a:latin typeface="+mj-lt"/>
              </a:defRPr>
            </a:lvl3pPr>
            <a:lvl4pPr marL="1511300" indent="0">
              <a:buNone/>
              <a:defRPr sz="1400">
                <a:latin typeface="+mj-lt"/>
              </a:defRPr>
            </a:lvl4pPr>
            <a:lvl5pPr marL="1968500" indent="0">
              <a:buNone/>
              <a:defRPr sz="1400">
                <a:latin typeface="+mj-lt"/>
              </a:defRPr>
            </a:lvl5pPr>
          </a:lstStyle>
          <a:p>
            <a:pPr lvl="0"/>
            <a:endParaRPr lang="en-US" dirty="0"/>
          </a:p>
        </p:txBody>
      </p:sp>
    </p:spTree>
    <p:extLst>
      <p:ext uri="{BB962C8B-B14F-4D97-AF65-F5344CB8AC3E}">
        <p14:creationId xmlns:p14="http://schemas.microsoft.com/office/powerpoint/2010/main" val="27725354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
        <p:cNvGrpSpPr/>
        <p:nvPr/>
      </p:nvGrpSpPr>
      <p:grpSpPr>
        <a:xfrm>
          <a:off x="0" y="0"/>
          <a:ext cx="0" cy="0"/>
          <a:chOff x="0" y="0"/>
          <a:chExt cx="0" cy="0"/>
        </a:xfrm>
      </p:grpSpPr>
      <p:sp>
        <p:nvSpPr>
          <p:cNvPr id="98" name="Google Shape;98;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atin typeface="Arial"/>
                <a:ea typeface="Arial"/>
                <a:cs typeface="Arial"/>
                <a:sym typeface="Aria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9" name="Google Shape;99;p28"/>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0" name="Google Shape;100;p2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3540213" y="2992650"/>
            <a:ext cx="2063574" cy="1954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BP">
  <p:cSld name="TITLE_AND_BODY_1_3">
    <p:spTree>
      <p:nvGrpSpPr>
        <p:cNvPr id="1" name="Shape 106"/>
        <p:cNvGrpSpPr/>
        <p:nvPr/>
      </p:nvGrpSpPr>
      <p:grpSpPr>
        <a:xfrm>
          <a:off x="0" y="0"/>
          <a:ext cx="0" cy="0"/>
          <a:chOff x="0" y="0"/>
          <a:chExt cx="0" cy="0"/>
        </a:xfrm>
      </p:grpSpPr>
      <p:sp>
        <p:nvSpPr>
          <p:cNvPr id="107" name="Google Shape;107;p30"/>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p30"/>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9" name="Google Shape;109;p3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0" name="Google Shape;110;p30"/>
          <p:cNvPicPr preferRelativeResize="0"/>
          <p:nvPr/>
        </p:nvPicPr>
        <p:blipFill rotWithShape="1">
          <a:blip r:embed="rId2" cstate="hqprint">
            <a:alphaModFix/>
            <a:extLst>
              <a:ext uri="{28A0092B-C50C-407E-A947-70E740481C1C}">
                <a14:useLocalDpi xmlns:a14="http://schemas.microsoft.com/office/drawing/2010/main"/>
              </a:ext>
            </a:extLst>
          </a:blip>
          <a:srcRect r="29952"/>
          <a:stretch/>
        </p:blipFill>
        <p:spPr>
          <a:xfrm rot="-5400000">
            <a:off x="6744400" y="-929119"/>
            <a:ext cx="1353249" cy="320024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RP Line 2">
  <p:cSld name="TITLE_AND_BODY_1_1">
    <p:spTree>
      <p:nvGrpSpPr>
        <p:cNvPr id="1" name="Shape 111"/>
        <p:cNvGrpSpPr/>
        <p:nvPr/>
      </p:nvGrpSpPr>
      <p:grpSpPr>
        <a:xfrm>
          <a:off x="0" y="0"/>
          <a:ext cx="0" cy="0"/>
          <a:chOff x="0" y="0"/>
          <a:chExt cx="0" cy="0"/>
        </a:xfrm>
      </p:grpSpPr>
      <p:sp>
        <p:nvSpPr>
          <p:cNvPr id="112" name="Google Shape;112;p31"/>
          <p:cNvSpPr txBox="1">
            <a:spLocks noGrp="1"/>
          </p:cNvSpPr>
          <p:nvPr>
            <p:ph type="title"/>
          </p:nvPr>
        </p:nvSpPr>
        <p:spPr>
          <a:xfrm>
            <a:off x="356616" y="415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 name="Google Shape;113;p31"/>
          <p:cNvSpPr txBox="1">
            <a:spLocks noGrp="1"/>
          </p:cNvSpPr>
          <p:nvPr>
            <p:ph type="body" idx="1"/>
          </p:nvPr>
        </p:nvSpPr>
        <p:spPr>
          <a:xfrm>
            <a:off x="566928" y="1276375"/>
            <a:ext cx="8520600" cy="3292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4" name="Google Shape;114;p3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5" name="Google Shape;115;p3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988113"/>
            <a:ext cx="1612884" cy="1347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RP Line">
  <p:cSld name="TITLE_AND_BODY_1_1_1">
    <p:spTree>
      <p:nvGrpSpPr>
        <p:cNvPr id="1" name="Shape 116"/>
        <p:cNvGrpSpPr/>
        <p:nvPr/>
      </p:nvGrpSpPr>
      <p:grpSpPr>
        <a:xfrm>
          <a:off x="0" y="0"/>
          <a:ext cx="0" cy="0"/>
          <a:chOff x="0" y="0"/>
          <a:chExt cx="0" cy="0"/>
        </a:xfrm>
      </p:grpSpPr>
      <p:sp>
        <p:nvSpPr>
          <p:cNvPr id="117" name="Google Shape;117;p32"/>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32"/>
          <p:cNvSpPr txBox="1">
            <a:spLocks noGrp="1"/>
          </p:cNvSpPr>
          <p:nvPr>
            <p:ph type="body" idx="1"/>
          </p:nvPr>
        </p:nvSpPr>
        <p:spPr>
          <a:xfrm>
            <a:off x="585875" y="2090925"/>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9" name="Google Shape;119;p32"/>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0" name="Google Shape;120;p32"/>
          <p:cNvPicPr preferRelativeResize="0"/>
          <p:nvPr/>
        </p:nvPicPr>
        <p:blipFill rotWithShape="1">
          <a:blip r:embed="rId2" cstate="hqprint">
            <a:alphaModFix/>
            <a:extLst>
              <a:ext uri="{28A0092B-C50C-407E-A947-70E740481C1C}">
                <a14:useLocalDpi xmlns:a14="http://schemas.microsoft.com/office/drawing/2010/main"/>
              </a:ext>
            </a:extLst>
          </a:blip>
          <a:srcRect b="29001"/>
          <a:stretch/>
        </p:blipFill>
        <p:spPr>
          <a:xfrm>
            <a:off x="6064600" y="4005025"/>
            <a:ext cx="2836151" cy="1138475"/>
          </a:xfrm>
          <a:prstGeom prst="rect">
            <a:avLst/>
          </a:prstGeom>
          <a:noFill/>
          <a:ln>
            <a:noFill/>
          </a:ln>
        </p:spPr>
      </p:pic>
      <p:pic>
        <p:nvPicPr>
          <p:cNvPr id="121" name="Google Shape;121;p3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783080"/>
            <a:ext cx="1612884" cy="13477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RP">
  <p:cSld name="TITLE_AND_BODY_1_1_1_2">
    <p:spTree>
      <p:nvGrpSpPr>
        <p:cNvPr id="1" name="Shape 122"/>
        <p:cNvGrpSpPr/>
        <p:nvPr/>
      </p:nvGrpSpPr>
      <p:grpSpPr>
        <a:xfrm>
          <a:off x="0" y="0"/>
          <a:ext cx="0" cy="0"/>
          <a:chOff x="0" y="0"/>
          <a:chExt cx="0" cy="0"/>
        </a:xfrm>
      </p:grpSpPr>
      <p:sp>
        <p:nvSpPr>
          <p:cNvPr id="123" name="Google Shape;123;p33"/>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 name="Google Shape;124;p33"/>
          <p:cNvSpPr txBox="1">
            <a:spLocks noGrp="1"/>
          </p:cNvSpPr>
          <p:nvPr>
            <p:ph type="body" idx="1"/>
          </p:nvPr>
        </p:nvSpPr>
        <p:spPr>
          <a:xfrm>
            <a:off x="604925" y="1909950"/>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5" name="Google Shape;125;p33"/>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26" name="Google Shape;126;p33"/>
          <p:cNvPicPr preferRelativeResize="0"/>
          <p:nvPr/>
        </p:nvPicPr>
        <p:blipFill rotWithShape="1">
          <a:blip r:embed="rId2" cstate="hqprint">
            <a:alphaModFix/>
            <a:extLst>
              <a:ext uri="{28A0092B-C50C-407E-A947-70E740481C1C}">
                <a14:useLocalDpi xmlns:a14="http://schemas.microsoft.com/office/drawing/2010/main"/>
              </a:ext>
            </a:extLst>
          </a:blip>
          <a:srcRect b="29001"/>
          <a:stretch/>
        </p:blipFill>
        <p:spPr>
          <a:xfrm>
            <a:off x="6064600" y="4005025"/>
            <a:ext cx="2836151" cy="1138475"/>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YRP ">
  <p:cSld name="TITLE_AND_BODY_1_1_1_1_4">
    <p:spTree>
      <p:nvGrpSpPr>
        <p:cNvPr id="1" name="Shape 127"/>
        <p:cNvGrpSpPr/>
        <p:nvPr/>
      </p:nvGrpSpPr>
      <p:grpSpPr>
        <a:xfrm>
          <a:off x="0" y="0"/>
          <a:ext cx="0" cy="0"/>
          <a:chOff x="0" y="0"/>
          <a:chExt cx="0" cy="0"/>
        </a:xfrm>
      </p:grpSpPr>
      <p:sp>
        <p:nvSpPr>
          <p:cNvPr id="128" name="Google Shape;128;p34"/>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 name="Google Shape;129;p34"/>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0" name="Google Shape;130;p3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1" name="Google Shape;131;p34"/>
          <p:cNvPicPr preferRelativeResize="0"/>
          <p:nvPr/>
        </p:nvPicPr>
        <p:blipFill rotWithShape="1">
          <a:blip r:embed="rId2" cstate="hqprint">
            <a:alphaModFix/>
            <a:extLst>
              <a:ext uri="{28A0092B-C50C-407E-A947-70E740481C1C}">
                <a14:useLocalDpi xmlns:a14="http://schemas.microsoft.com/office/drawing/2010/main"/>
              </a:ext>
            </a:extLst>
          </a:blip>
          <a:srcRect l="25682" t="27992"/>
          <a:stretch/>
        </p:blipFill>
        <p:spPr>
          <a:xfrm rot="5400000">
            <a:off x="6702210" y="-38024"/>
            <a:ext cx="2411077" cy="247250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RPBY ">
  <p:cSld name="TITLE_AND_BODY_1_1_1_1_1_2">
    <p:spTree>
      <p:nvGrpSpPr>
        <p:cNvPr id="1" name="Shape 132"/>
        <p:cNvGrpSpPr/>
        <p:nvPr/>
      </p:nvGrpSpPr>
      <p:grpSpPr>
        <a:xfrm>
          <a:off x="0" y="0"/>
          <a:ext cx="0" cy="0"/>
          <a:chOff x="0" y="0"/>
          <a:chExt cx="0" cy="0"/>
        </a:xfrm>
      </p:grpSpPr>
      <p:sp>
        <p:nvSpPr>
          <p:cNvPr id="133" name="Google Shape;133;p35"/>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35"/>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5" name="Google Shape;135;p35"/>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6" name="Google Shape;136;p35"/>
          <p:cNvPicPr preferRelativeResize="0"/>
          <p:nvPr/>
        </p:nvPicPr>
        <p:blipFill rotWithShape="1">
          <a:blip r:embed="rId2" cstate="hqprint">
            <a:alphaModFix/>
            <a:extLst>
              <a:ext uri="{28A0092B-C50C-407E-A947-70E740481C1C}">
                <a14:useLocalDpi xmlns:a14="http://schemas.microsoft.com/office/drawing/2010/main"/>
              </a:ext>
            </a:extLst>
          </a:blip>
          <a:srcRect b="29001"/>
          <a:stretch/>
        </p:blipFill>
        <p:spPr>
          <a:xfrm>
            <a:off x="153075" y="4088525"/>
            <a:ext cx="2628126" cy="1054975"/>
          </a:xfrm>
          <a:prstGeom prst="rect">
            <a:avLst/>
          </a:prstGeom>
          <a:noFill/>
          <a:ln>
            <a:noFill/>
          </a:ln>
        </p:spPr>
      </p:pic>
      <p:pic>
        <p:nvPicPr>
          <p:cNvPr id="137" name="Google Shape;137;p35"/>
          <p:cNvPicPr preferRelativeResize="0"/>
          <p:nvPr/>
        </p:nvPicPr>
        <p:blipFill rotWithShape="1">
          <a:blip r:embed="rId3" cstate="hqprint">
            <a:alphaModFix/>
            <a:extLst>
              <a:ext uri="{28A0092B-C50C-407E-A947-70E740481C1C}">
                <a14:useLocalDpi xmlns:a14="http://schemas.microsoft.com/office/drawing/2010/main"/>
              </a:ext>
            </a:extLst>
          </a:blip>
          <a:srcRect l="53194" b="8400"/>
          <a:stretch/>
        </p:blipFill>
        <p:spPr>
          <a:xfrm rot="10800000">
            <a:off x="7317064" y="-2"/>
            <a:ext cx="1834556" cy="376908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a:xfrm>
            <a:off x="460904" y="336039"/>
            <a:ext cx="8911007" cy="725206"/>
          </a:xfrm>
        </p:spPr>
        <p:txBody>
          <a:bodyPr anchor="ctr"/>
          <a:lstStyle>
            <a:lvl1pPr>
              <a:defRPr>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D2D82825-DFA3-B572-649E-F558ACCA8E29}"/>
              </a:ext>
            </a:extLst>
          </p:cNvPr>
          <p:cNvSpPr>
            <a:spLocks noGrp="1"/>
          </p:cNvSpPr>
          <p:nvPr>
            <p:ph type="pic" sz="quarter" idx="15"/>
          </p:nvPr>
        </p:nvSpPr>
        <p:spPr>
          <a:xfrm>
            <a:off x="528638" y="1571625"/>
            <a:ext cx="1257300" cy="990600"/>
          </a:xfrm>
        </p:spPr>
        <p:txBody>
          <a:bodyPr/>
          <a:lstStyle/>
          <a:p>
            <a:endParaRPr lang="en-US"/>
          </a:p>
        </p:txBody>
      </p:sp>
      <p:sp>
        <p:nvSpPr>
          <p:cNvPr id="6" name="Picture Placeholder 5">
            <a:extLst>
              <a:ext uri="{FF2B5EF4-FFF2-40B4-BE49-F238E27FC236}">
                <a16:creationId xmlns:a16="http://schemas.microsoft.com/office/drawing/2014/main" id="{ED84DCA4-E0A9-4545-098C-39EBD3E09969}"/>
              </a:ext>
            </a:extLst>
          </p:cNvPr>
          <p:cNvSpPr>
            <a:spLocks noGrp="1"/>
          </p:cNvSpPr>
          <p:nvPr>
            <p:ph type="pic" sz="quarter" idx="16"/>
          </p:nvPr>
        </p:nvSpPr>
        <p:spPr>
          <a:xfrm>
            <a:off x="2016125" y="1571625"/>
            <a:ext cx="1484313" cy="990600"/>
          </a:xfrm>
        </p:spPr>
        <p:txBody>
          <a:bodyPr/>
          <a:lstStyle/>
          <a:p>
            <a:endParaRPr lang="en-US"/>
          </a:p>
        </p:txBody>
      </p:sp>
      <p:sp>
        <p:nvSpPr>
          <p:cNvPr id="21" name="Text Placeholder 20">
            <a:extLst>
              <a:ext uri="{FF2B5EF4-FFF2-40B4-BE49-F238E27FC236}">
                <a16:creationId xmlns:a16="http://schemas.microsoft.com/office/drawing/2014/main" id="{B11B2E63-E108-5906-63DB-643EF56142A6}"/>
              </a:ext>
            </a:extLst>
          </p:cNvPr>
          <p:cNvSpPr>
            <a:spLocks noGrp="1"/>
          </p:cNvSpPr>
          <p:nvPr>
            <p:ph type="body" sz="quarter" idx="10"/>
          </p:nvPr>
        </p:nvSpPr>
        <p:spPr>
          <a:xfrm>
            <a:off x="542924" y="3993927"/>
            <a:ext cx="1243013" cy="307777"/>
          </a:xfrm>
        </p:spPr>
        <p:txBody>
          <a:bodyPr anchor="ctr"/>
          <a:lstStyle>
            <a:lvl1pPr marL="114300" indent="0" algn="ctr">
              <a:buNone/>
              <a:defRPr sz="1400" b="1">
                <a:solidFill>
                  <a:srgbClr val="434343"/>
                </a:solidFill>
                <a:latin typeface="+mj-lt"/>
              </a:defRPr>
            </a:lvl1pPr>
            <a:lvl2pPr marL="596900" indent="0">
              <a:buNone/>
              <a:defRPr sz="1400">
                <a:latin typeface="+mj-lt"/>
              </a:defRPr>
            </a:lvl2pPr>
            <a:lvl3pPr marL="1054100" indent="0">
              <a:buNone/>
              <a:defRPr sz="1400">
                <a:latin typeface="+mj-lt"/>
              </a:defRPr>
            </a:lvl3pPr>
            <a:lvl4pPr marL="1511300" indent="0">
              <a:buNone/>
              <a:defRPr sz="1400">
                <a:latin typeface="+mj-lt"/>
              </a:defRPr>
            </a:lvl4pPr>
            <a:lvl5pPr marL="1968500" indent="0">
              <a:buNone/>
              <a:defRPr sz="1400">
                <a:latin typeface="+mj-lt"/>
              </a:defRPr>
            </a:lvl5pPr>
          </a:lstStyle>
          <a:p>
            <a:pPr lvl="0"/>
            <a:endParaRPr lang="en-US" dirty="0"/>
          </a:p>
        </p:txBody>
      </p:sp>
      <p:sp>
        <p:nvSpPr>
          <p:cNvPr id="8" name="Picture Placeholder 7">
            <a:extLst>
              <a:ext uri="{FF2B5EF4-FFF2-40B4-BE49-F238E27FC236}">
                <a16:creationId xmlns:a16="http://schemas.microsoft.com/office/drawing/2014/main" id="{DE9820D1-3625-F5A3-B420-CC5A51E675D4}"/>
              </a:ext>
            </a:extLst>
          </p:cNvPr>
          <p:cNvSpPr>
            <a:spLocks noGrp="1"/>
          </p:cNvSpPr>
          <p:nvPr>
            <p:ph type="pic" sz="quarter" idx="17"/>
          </p:nvPr>
        </p:nvSpPr>
        <p:spPr>
          <a:xfrm>
            <a:off x="3733800" y="1571625"/>
            <a:ext cx="1477963" cy="990600"/>
          </a:xfrm>
        </p:spPr>
        <p:txBody>
          <a:bodyPr/>
          <a:lstStyle/>
          <a:p>
            <a:endParaRPr lang="en-US"/>
          </a:p>
        </p:txBody>
      </p:sp>
      <p:sp>
        <p:nvSpPr>
          <p:cNvPr id="20" name="Picture Placeholder 19">
            <a:extLst>
              <a:ext uri="{FF2B5EF4-FFF2-40B4-BE49-F238E27FC236}">
                <a16:creationId xmlns:a16="http://schemas.microsoft.com/office/drawing/2014/main" id="{ACF5CFBB-597C-4EAD-482C-832FC320AF72}"/>
              </a:ext>
            </a:extLst>
          </p:cNvPr>
          <p:cNvSpPr>
            <a:spLocks noGrp="1"/>
          </p:cNvSpPr>
          <p:nvPr>
            <p:ph type="pic" sz="quarter" idx="18"/>
          </p:nvPr>
        </p:nvSpPr>
        <p:spPr>
          <a:xfrm>
            <a:off x="5430838" y="1570038"/>
            <a:ext cx="1493837" cy="990600"/>
          </a:xfrm>
        </p:spPr>
        <p:txBody>
          <a:bodyPr/>
          <a:lstStyle/>
          <a:p>
            <a:endParaRPr lang="en-US"/>
          </a:p>
        </p:txBody>
      </p:sp>
      <p:sp>
        <p:nvSpPr>
          <p:cNvPr id="24" name="Text Placeholder 23">
            <a:extLst>
              <a:ext uri="{FF2B5EF4-FFF2-40B4-BE49-F238E27FC236}">
                <a16:creationId xmlns:a16="http://schemas.microsoft.com/office/drawing/2014/main" id="{C14D4984-8C7A-FACB-598E-F0FFF784FEB1}"/>
              </a:ext>
            </a:extLst>
          </p:cNvPr>
          <p:cNvSpPr>
            <a:spLocks noGrp="1"/>
          </p:cNvSpPr>
          <p:nvPr>
            <p:ph type="body" sz="quarter" idx="11"/>
          </p:nvPr>
        </p:nvSpPr>
        <p:spPr>
          <a:xfrm>
            <a:off x="2101850" y="3993926"/>
            <a:ext cx="1243013" cy="307777"/>
          </a:xfrm>
        </p:spPr>
        <p:txBody>
          <a:bodyPr anchor="ctr"/>
          <a:lstStyle>
            <a:lvl1pPr marL="114300" indent="0" algn="ctr">
              <a:buNone/>
              <a:defRPr sz="1400" b="1">
                <a:solidFill>
                  <a:srgbClr val="434343"/>
                </a:solidFill>
                <a:latin typeface="+mj-lt"/>
              </a:defRPr>
            </a:lvl1pPr>
            <a:lvl2pPr marL="596900" indent="0" algn="ctr">
              <a:buNone/>
              <a:defRPr sz="1400">
                <a:latin typeface="+mj-lt"/>
              </a:defRPr>
            </a:lvl2pPr>
            <a:lvl3pPr marL="1054100" indent="0" algn="ctr">
              <a:buNone/>
              <a:defRPr sz="1400">
                <a:latin typeface="+mj-lt"/>
              </a:defRPr>
            </a:lvl3pPr>
            <a:lvl4pPr marL="1511300" indent="0" algn="ctr">
              <a:buNone/>
              <a:defRPr sz="1400">
                <a:latin typeface="+mj-lt"/>
              </a:defRPr>
            </a:lvl4pPr>
            <a:lvl5pPr marL="1968500" indent="0" algn="ctr">
              <a:buNone/>
              <a:defRPr sz="1400">
                <a:latin typeface="+mj-lt"/>
              </a:defRPr>
            </a:lvl5pPr>
          </a:lstStyle>
          <a:p>
            <a:pPr lvl="0"/>
            <a:endParaRPr lang="en-US" dirty="0"/>
          </a:p>
        </p:txBody>
      </p:sp>
      <p:sp>
        <p:nvSpPr>
          <p:cNvPr id="23" name="Picture Placeholder 22">
            <a:extLst>
              <a:ext uri="{FF2B5EF4-FFF2-40B4-BE49-F238E27FC236}">
                <a16:creationId xmlns:a16="http://schemas.microsoft.com/office/drawing/2014/main" id="{855CAC82-4A9D-6F88-0886-498302ECB73B}"/>
              </a:ext>
            </a:extLst>
          </p:cNvPr>
          <p:cNvSpPr>
            <a:spLocks noGrp="1"/>
          </p:cNvSpPr>
          <p:nvPr>
            <p:ph type="pic" sz="quarter" idx="19"/>
          </p:nvPr>
        </p:nvSpPr>
        <p:spPr>
          <a:xfrm>
            <a:off x="7146925" y="1566863"/>
            <a:ext cx="1363663" cy="990600"/>
          </a:xfrm>
        </p:spPr>
        <p:txBody>
          <a:bodyPr/>
          <a:lstStyle/>
          <a:p>
            <a:endParaRPr lang="en-US"/>
          </a:p>
        </p:txBody>
      </p:sp>
      <p:sp>
        <p:nvSpPr>
          <p:cNvPr id="26" name="Picture Placeholder 25">
            <a:extLst>
              <a:ext uri="{FF2B5EF4-FFF2-40B4-BE49-F238E27FC236}">
                <a16:creationId xmlns:a16="http://schemas.microsoft.com/office/drawing/2014/main" id="{48B60EB6-6C56-AB8E-936B-1B9C241D0E4E}"/>
              </a:ext>
            </a:extLst>
          </p:cNvPr>
          <p:cNvSpPr>
            <a:spLocks noGrp="1"/>
          </p:cNvSpPr>
          <p:nvPr>
            <p:ph type="pic" sz="quarter" idx="20"/>
          </p:nvPr>
        </p:nvSpPr>
        <p:spPr>
          <a:xfrm>
            <a:off x="525463" y="2827338"/>
            <a:ext cx="1335087" cy="889000"/>
          </a:xfrm>
        </p:spPr>
        <p:txBody>
          <a:bodyPr/>
          <a:lstStyle/>
          <a:p>
            <a:endParaRPr lang="en-US"/>
          </a:p>
        </p:txBody>
      </p:sp>
      <p:sp>
        <p:nvSpPr>
          <p:cNvPr id="27" name="Text Placeholder 26">
            <a:extLst>
              <a:ext uri="{FF2B5EF4-FFF2-40B4-BE49-F238E27FC236}">
                <a16:creationId xmlns:a16="http://schemas.microsoft.com/office/drawing/2014/main" id="{9DEC17D1-D06A-AA9C-A11F-6E287C8AA8CF}"/>
              </a:ext>
            </a:extLst>
          </p:cNvPr>
          <p:cNvSpPr>
            <a:spLocks noGrp="1"/>
          </p:cNvSpPr>
          <p:nvPr>
            <p:ph type="body" sz="quarter" idx="12"/>
          </p:nvPr>
        </p:nvSpPr>
        <p:spPr>
          <a:xfrm>
            <a:off x="3847376" y="3993502"/>
            <a:ext cx="1243012" cy="307777"/>
          </a:xfrm>
        </p:spPr>
        <p:txBody>
          <a:bodyPr anchor="ctr"/>
          <a:lstStyle>
            <a:lvl1pPr marL="114300" indent="0" algn="ctr">
              <a:buNone/>
              <a:defRPr sz="1400" b="1">
                <a:solidFill>
                  <a:srgbClr val="434343"/>
                </a:solidFill>
                <a:latin typeface="+mj-lt"/>
              </a:defRPr>
            </a:lvl1pPr>
            <a:lvl2pPr marL="596900" indent="0" algn="ctr">
              <a:buNone/>
              <a:defRPr sz="1400" b="1">
                <a:latin typeface="+mj-lt"/>
              </a:defRPr>
            </a:lvl2pPr>
            <a:lvl3pPr marL="1054100" indent="0" algn="ctr">
              <a:buNone/>
              <a:defRPr sz="1400" b="1">
                <a:latin typeface="+mj-lt"/>
              </a:defRPr>
            </a:lvl3pPr>
            <a:lvl4pPr marL="1511300" indent="0" algn="ctr">
              <a:buNone/>
              <a:defRPr sz="1400" b="1">
                <a:latin typeface="+mj-lt"/>
              </a:defRPr>
            </a:lvl4pPr>
            <a:lvl5pPr marL="1968500" indent="0" algn="ctr">
              <a:buNone/>
              <a:defRPr sz="1400" b="1">
                <a:latin typeface="+mj-lt"/>
              </a:defRPr>
            </a:lvl5pPr>
          </a:lstStyle>
          <a:p>
            <a:pPr lvl="0"/>
            <a:endParaRPr lang="en-US" dirty="0"/>
          </a:p>
        </p:txBody>
      </p:sp>
      <p:sp>
        <p:nvSpPr>
          <p:cNvPr id="29" name="Picture Placeholder 28">
            <a:extLst>
              <a:ext uri="{FF2B5EF4-FFF2-40B4-BE49-F238E27FC236}">
                <a16:creationId xmlns:a16="http://schemas.microsoft.com/office/drawing/2014/main" id="{A0551C7E-030F-180D-2F4B-0F3AAFDCA2FF}"/>
              </a:ext>
            </a:extLst>
          </p:cNvPr>
          <p:cNvSpPr>
            <a:spLocks noGrp="1"/>
          </p:cNvSpPr>
          <p:nvPr>
            <p:ph type="pic" sz="quarter" idx="21"/>
          </p:nvPr>
        </p:nvSpPr>
        <p:spPr>
          <a:xfrm>
            <a:off x="2154238" y="2833688"/>
            <a:ext cx="1190625" cy="889000"/>
          </a:xfrm>
        </p:spPr>
        <p:txBody>
          <a:bodyPr/>
          <a:lstStyle/>
          <a:p>
            <a:endParaRPr lang="en-US"/>
          </a:p>
        </p:txBody>
      </p:sp>
      <p:sp>
        <p:nvSpPr>
          <p:cNvPr id="32" name="Picture Placeholder 31">
            <a:extLst>
              <a:ext uri="{FF2B5EF4-FFF2-40B4-BE49-F238E27FC236}">
                <a16:creationId xmlns:a16="http://schemas.microsoft.com/office/drawing/2014/main" id="{90DF55FB-D846-B0CF-D4E6-3AB10C60C4C5}"/>
              </a:ext>
            </a:extLst>
          </p:cNvPr>
          <p:cNvSpPr>
            <a:spLocks noGrp="1"/>
          </p:cNvSpPr>
          <p:nvPr>
            <p:ph type="pic" sz="quarter" idx="22"/>
          </p:nvPr>
        </p:nvSpPr>
        <p:spPr>
          <a:xfrm>
            <a:off x="3783013" y="2827338"/>
            <a:ext cx="1366837" cy="921791"/>
          </a:xfrm>
        </p:spPr>
        <p:txBody>
          <a:bodyPr/>
          <a:lstStyle/>
          <a:p>
            <a:endParaRPr lang="en-US"/>
          </a:p>
        </p:txBody>
      </p:sp>
      <p:sp>
        <p:nvSpPr>
          <p:cNvPr id="30" name="Text Placeholder 29">
            <a:extLst>
              <a:ext uri="{FF2B5EF4-FFF2-40B4-BE49-F238E27FC236}">
                <a16:creationId xmlns:a16="http://schemas.microsoft.com/office/drawing/2014/main" id="{FCA190E8-380B-9B54-CDFC-4CC02CCEEA9A}"/>
              </a:ext>
            </a:extLst>
          </p:cNvPr>
          <p:cNvSpPr>
            <a:spLocks noGrp="1"/>
          </p:cNvSpPr>
          <p:nvPr>
            <p:ph type="body" sz="quarter" idx="13"/>
          </p:nvPr>
        </p:nvSpPr>
        <p:spPr>
          <a:xfrm>
            <a:off x="5517376" y="3992761"/>
            <a:ext cx="1243012" cy="307777"/>
          </a:xfrm>
        </p:spPr>
        <p:txBody>
          <a:bodyPr anchor="ctr"/>
          <a:lstStyle>
            <a:lvl1pPr marL="114300" indent="0" algn="ctr">
              <a:buNone/>
              <a:defRPr sz="1400" b="1">
                <a:solidFill>
                  <a:srgbClr val="434343"/>
                </a:solidFill>
                <a:latin typeface="+mj-lt"/>
              </a:defRPr>
            </a:lvl1pPr>
            <a:lvl2pPr marL="596900" indent="0" algn="ctr">
              <a:buNone/>
              <a:defRPr sz="1400" b="1">
                <a:latin typeface="+mj-lt"/>
              </a:defRPr>
            </a:lvl2pPr>
            <a:lvl3pPr marL="1054100" indent="0" algn="ctr">
              <a:buNone/>
              <a:defRPr sz="1400" b="1">
                <a:latin typeface="+mj-lt"/>
              </a:defRPr>
            </a:lvl3pPr>
            <a:lvl4pPr marL="1511300" indent="0" algn="ctr">
              <a:buNone/>
              <a:defRPr sz="1400" b="1">
                <a:latin typeface="+mj-lt"/>
              </a:defRPr>
            </a:lvl4pPr>
            <a:lvl5pPr marL="1968500" indent="0" algn="ctr">
              <a:buNone/>
              <a:defRPr sz="1400" b="1">
                <a:latin typeface="+mj-lt"/>
              </a:defRPr>
            </a:lvl5pPr>
          </a:lstStyle>
          <a:p>
            <a:pPr lvl="0"/>
            <a:endParaRPr lang="en-US" dirty="0"/>
          </a:p>
        </p:txBody>
      </p:sp>
      <p:sp>
        <p:nvSpPr>
          <p:cNvPr id="35" name="Picture Placeholder 34">
            <a:extLst>
              <a:ext uri="{FF2B5EF4-FFF2-40B4-BE49-F238E27FC236}">
                <a16:creationId xmlns:a16="http://schemas.microsoft.com/office/drawing/2014/main" id="{D23B80EC-4219-01E9-5C52-87F6016DD595}"/>
              </a:ext>
            </a:extLst>
          </p:cNvPr>
          <p:cNvSpPr>
            <a:spLocks noGrp="1"/>
          </p:cNvSpPr>
          <p:nvPr>
            <p:ph type="pic" sz="quarter" idx="23"/>
          </p:nvPr>
        </p:nvSpPr>
        <p:spPr>
          <a:xfrm>
            <a:off x="5437188" y="2833688"/>
            <a:ext cx="1487487" cy="903287"/>
          </a:xfrm>
        </p:spPr>
        <p:txBody>
          <a:bodyPr/>
          <a:lstStyle/>
          <a:p>
            <a:endParaRPr lang="en-US"/>
          </a:p>
        </p:txBody>
      </p:sp>
      <p:sp>
        <p:nvSpPr>
          <p:cNvPr id="37" name="Picture Placeholder 36">
            <a:extLst>
              <a:ext uri="{FF2B5EF4-FFF2-40B4-BE49-F238E27FC236}">
                <a16:creationId xmlns:a16="http://schemas.microsoft.com/office/drawing/2014/main" id="{19FA80CB-E54A-00BD-6CFD-C3E9DA0BA5FE}"/>
              </a:ext>
            </a:extLst>
          </p:cNvPr>
          <p:cNvSpPr>
            <a:spLocks noGrp="1"/>
          </p:cNvSpPr>
          <p:nvPr>
            <p:ph type="pic" sz="quarter" idx="24"/>
          </p:nvPr>
        </p:nvSpPr>
        <p:spPr>
          <a:xfrm>
            <a:off x="7218363" y="2817813"/>
            <a:ext cx="1223962" cy="889000"/>
          </a:xfrm>
        </p:spPr>
        <p:txBody>
          <a:bodyPr/>
          <a:lstStyle/>
          <a:p>
            <a:endParaRPr lang="en-US"/>
          </a:p>
        </p:txBody>
      </p:sp>
      <p:sp>
        <p:nvSpPr>
          <p:cNvPr id="33" name="Text Placeholder 32">
            <a:extLst>
              <a:ext uri="{FF2B5EF4-FFF2-40B4-BE49-F238E27FC236}">
                <a16:creationId xmlns:a16="http://schemas.microsoft.com/office/drawing/2014/main" id="{3BD66BE6-BF10-B6CD-761B-793E758E4C08}"/>
              </a:ext>
            </a:extLst>
          </p:cNvPr>
          <p:cNvSpPr>
            <a:spLocks noGrp="1"/>
          </p:cNvSpPr>
          <p:nvPr>
            <p:ph type="body" sz="quarter" idx="14"/>
          </p:nvPr>
        </p:nvSpPr>
        <p:spPr>
          <a:xfrm>
            <a:off x="7217622" y="3976496"/>
            <a:ext cx="1243012" cy="523220"/>
          </a:xfrm>
        </p:spPr>
        <p:txBody>
          <a:bodyPr/>
          <a:lstStyle>
            <a:lvl1pPr marL="114300" indent="0" algn="ctr">
              <a:buNone/>
              <a:defRPr sz="1400" b="1">
                <a:solidFill>
                  <a:srgbClr val="434343"/>
                </a:solidFill>
                <a:latin typeface="+mj-lt"/>
              </a:defRPr>
            </a:lvl1pPr>
            <a:lvl2pPr marL="596900" indent="0" algn="ctr">
              <a:buNone/>
              <a:defRPr sz="1400">
                <a:latin typeface="+mj-lt"/>
              </a:defRPr>
            </a:lvl2pPr>
            <a:lvl3pPr marL="1054100" indent="0" algn="ctr">
              <a:buNone/>
              <a:defRPr sz="1400">
                <a:latin typeface="+mj-lt"/>
              </a:defRPr>
            </a:lvl3pPr>
            <a:lvl4pPr marL="1511300" indent="0" algn="ctr">
              <a:buNone/>
              <a:defRPr sz="1400">
                <a:latin typeface="+mj-lt"/>
              </a:defRPr>
            </a:lvl4pPr>
            <a:lvl5pPr marL="1968500" indent="0" algn="ctr">
              <a:buNone/>
              <a:defRPr sz="1400">
                <a:latin typeface="+mj-lt"/>
              </a:defRPr>
            </a:lvl5pPr>
          </a:lstStyle>
          <a:p>
            <a:pPr lvl="0"/>
            <a:endParaRPr lang="en-US" dirty="0"/>
          </a:p>
        </p:txBody>
      </p:sp>
    </p:spTree>
    <p:extLst>
      <p:ext uri="{BB962C8B-B14F-4D97-AF65-F5344CB8AC3E}">
        <p14:creationId xmlns:p14="http://schemas.microsoft.com/office/powerpoint/2010/main" val="27305870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8"/>
        <p:cNvGrpSpPr/>
        <p:nvPr/>
      </p:nvGrpSpPr>
      <p:grpSpPr>
        <a:xfrm>
          <a:off x="0" y="0"/>
          <a:ext cx="0" cy="0"/>
          <a:chOff x="0" y="0"/>
          <a:chExt cx="0" cy="0"/>
        </a:xfrm>
      </p:grpSpPr>
      <p:sp>
        <p:nvSpPr>
          <p:cNvPr id="139" name="Google Shape;139;p36"/>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0" name="Google Shape;140;p36"/>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1" name="Google Shape;141;p36"/>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2" name="Google Shape;142;p3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RP">
  <p:cSld name="TITLE_AND_TWO_COLUMNS_1">
    <p:spTree>
      <p:nvGrpSpPr>
        <p:cNvPr id="1" name="Shape 143"/>
        <p:cNvGrpSpPr/>
        <p:nvPr/>
      </p:nvGrpSpPr>
      <p:grpSpPr>
        <a:xfrm>
          <a:off x="0" y="0"/>
          <a:ext cx="0" cy="0"/>
          <a:chOff x="0" y="0"/>
          <a:chExt cx="0" cy="0"/>
        </a:xfrm>
      </p:grpSpPr>
      <p:sp>
        <p:nvSpPr>
          <p:cNvPr id="144" name="Google Shape;144;p37"/>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p37"/>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6" name="Google Shape;146;p37"/>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7" name="Google Shape;147;p37"/>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3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911913"/>
            <a:ext cx="1612884" cy="1347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YR Line">
  <p:cSld name="TITLE_ONLY_1">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356616"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38"/>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2" name="Google Shape;152;p3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1008649"/>
            <a:ext cx="1264400" cy="130100"/>
          </a:xfrm>
          <a:prstGeom prst="rect">
            <a:avLst/>
          </a:prstGeom>
          <a:noFill/>
          <a:ln>
            <a:noFill/>
          </a:ln>
        </p:spPr>
      </p:pic>
      <p:sp>
        <p:nvSpPr>
          <p:cNvPr id="153" name="Google Shape;153;p38"/>
          <p:cNvSpPr>
            <a:spLocks noGrp="1"/>
          </p:cNvSpPr>
          <p:nvPr>
            <p:ph type="pic" idx="2"/>
          </p:nvPr>
        </p:nvSpPr>
        <p:spPr>
          <a:xfrm>
            <a:off x="457200" y="1465263"/>
            <a:ext cx="8196263" cy="3241675"/>
          </a:xfrm>
          <a:prstGeom prst="rect">
            <a:avLst/>
          </a:prstGeom>
          <a:no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60"/>
        <p:cNvGrpSpPr/>
        <p:nvPr/>
      </p:nvGrpSpPr>
      <p:grpSpPr>
        <a:xfrm>
          <a:off x="0" y="0"/>
          <a:ext cx="0" cy="0"/>
          <a:chOff x="0" y="0"/>
          <a:chExt cx="0" cy="0"/>
        </a:xfrm>
      </p:grpSpPr>
      <p:sp>
        <p:nvSpPr>
          <p:cNvPr id="161" name="Google Shape;161;p4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40"/>
          <p:cNvSpPr>
            <a:spLocks noGrp="1"/>
          </p:cNvSpPr>
          <p:nvPr>
            <p:ph type="pic" idx="2"/>
          </p:nvPr>
        </p:nvSpPr>
        <p:spPr>
          <a:xfrm>
            <a:off x="1006475" y="343082"/>
            <a:ext cx="7292975" cy="3811587"/>
          </a:xfrm>
          <a:prstGeom prst="rect">
            <a:avLst/>
          </a:prstGeom>
          <a:noFill/>
          <a:ln>
            <a:noFill/>
          </a:ln>
        </p:spPr>
      </p:sp>
      <p:sp>
        <p:nvSpPr>
          <p:cNvPr id="163" name="Google Shape;163;p40"/>
          <p:cNvSpPr txBox="1">
            <a:spLocks noGrp="1"/>
          </p:cNvSpPr>
          <p:nvPr>
            <p:ph type="title"/>
          </p:nvPr>
        </p:nvSpPr>
        <p:spPr>
          <a:xfrm>
            <a:off x="131703" y="45688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200">
                <a:latin typeface="Montserrat Light"/>
                <a:ea typeface="Montserrat Light"/>
                <a:cs typeface="Montserrat Light"/>
                <a:sym typeface="Montserrat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break">
  <p:cSld name="MAIN_POINT">
    <p:spTree>
      <p:nvGrpSpPr>
        <p:cNvPr id="1" name="Shape 164"/>
        <p:cNvGrpSpPr/>
        <p:nvPr/>
      </p:nvGrpSpPr>
      <p:grpSpPr>
        <a:xfrm>
          <a:off x="0" y="0"/>
          <a:ext cx="0" cy="0"/>
          <a:chOff x="0" y="0"/>
          <a:chExt cx="0" cy="0"/>
        </a:xfrm>
      </p:grpSpPr>
      <p:sp>
        <p:nvSpPr>
          <p:cNvPr id="165" name="Google Shape;165;p4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6" name="Google Shape;166;p4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67" name="Google Shape;167;p4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39800" y="3371775"/>
            <a:ext cx="2063574" cy="1954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8"/>
        <p:cNvGrpSpPr/>
        <p:nvPr/>
      </p:nvGrpSpPr>
      <p:grpSpPr>
        <a:xfrm>
          <a:off x="0" y="0"/>
          <a:ext cx="0" cy="0"/>
          <a:chOff x="0" y="0"/>
          <a:chExt cx="0" cy="0"/>
        </a:xfrm>
      </p:grpSpPr>
      <p:sp>
        <p:nvSpPr>
          <p:cNvPr id="169" name="Google Shape;169;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4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atin typeface="Arial"/>
                <a:ea typeface="Arial"/>
                <a:cs typeface="Arial"/>
                <a:sym typeface="Aria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1" name="Google Shape;171;p4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4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3" name="Google Shape;173;p4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4"/>
        <p:cNvGrpSpPr/>
        <p:nvPr/>
      </p:nvGrpSpPr>
      <p:grpSpPr>
        <a:xfrm>
          <a:off x="0" y="0"/>
          <a:ext cx="0" cy="0"/>
          <a:chOff x="0" y="0"/>
          <a:chExt cx="0" cy="0"/>
        </a:xfrm>
      </p:grpSpPr>
      <p:sp>
        <p:nvSpPr>
          <p:cNvPr id="175" name="Google Shape;175;p4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atin typeface="Arial"/>
                <a:ea typeface="Arial"/>
                <a:cs typeface="Arial"/>
                <a:sym typeface="Arial"/>
              </a:defRPr>
            </a:lvl1pPr>
          </a:lstStyle>
          <a:p>
            <a:endParaRPr/>
          </a:p>
        </p:txBody>
      </p:sp>
      <p:sp>
        <p:nvSpPr>
          <p:cNvPr id="176" name="Google Shape;176;p43"/>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7"/>
        <p:cNvGrpSpPr/>
        <p:nvPr/>
      </p:nvGrpSpPr>
      <p:grpSpPr>
        <a:xfrm>
          <a:off x="0" y="0"/>
          <a:ext cx="0" cy="0"/>
          <a:chOff x="0" y="0"/>
          <a:chExt cx="0" cy="0"/>
        </a:xfrm>
      </p:grpSpPr>
      <p:sp>
        <p:nvSpPr>
          <p:cNvPr id="178" name="Google Shape;178;p4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atin typeface="Arial"/>
                <a:ea typeface="Arial"/>
                <a:cs typeface="Arial"/>
                <a:sym typeface="Aria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9" name="Google Shape;179;p4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atin typeface="Arial"/>
                <a:ea typeface="Arial"/>
                <a:cs typeface="Arial"/>
                <a:sym typeface="Arial"/>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80" name="Google Shape;180;p4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ree Photos">
  <p:cSld name="SECTION_HEADER_1_1">
    <p:bg>
      <p:bgPr>
        <a:solidFill>
          <a:schemeClr val="lt1"/>
        </a:solidFill>
        <a:effectLst/>
      </p:bgPr>
    </p:bg>
    <p:spTree>
      <p:nvGrpSpPr>
        <p:cNvPr id="1" name="Shape 189"/>
        <p:cNvGrpSpPr/>
        <p:nvPr/>
      </p:nvGrpSpPr>
      <p:grpSpPr>
        <a:xfrm>
          <a:off x="0" y="0"/>
          <a:ext cx="0" cy="0"/>
          <a:chOff x="0" y="0"/>
          <a:chExt cx="0" cy="0"/>
        </a:xfrm>
      </p:grpSpPr>
      <p:pic>
        <p:nvPicPr>
          <p:cNvPr id="190" name="Google Shape;190;p4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1967865">
            <a:off x="987656" y="1802160"/>
            <a:ext cx="1847191" cy="1955008"/>
          </a:xfrm>
          <a:prstGeom prst="rect">
            <a:avLst/>
          </a:prstGeom>
          <a:noFill/>
          <a:ln>
            <a:noFill/>
          </a:ln>
        </p:spPr>
      </p:pic>
      <p:pic>
        <p:nvPicPr>
          <p:cNvPr id="191" name="Google Shape;191;p4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572287">
            <a:off x="3651857" y="1766863"/>
            <a:ext cx="1836998" cy="1928517"/>
          </a:xfrm>
          <a:prstGeom prst="rect">
            <a:avLst/>
          </a:prstGeom>
          <a:noFill/>
          <a:ln>
            <a:noFill/>
          </a:ln>
        </p:spPr>
      </p:pic>
      <p:pic>
        <p:nvPicPr>
          <p:cNvPr id="192" name="Google Shape;192;p4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7765833">
            <a:off x="6275628" y="1867158"/>
            <a:ext cx="1847191" cy="1955007"/>
          </a:xfrm>
          <a:prstGeom prst="rect">
            <a:avLst/>
          </a:prstGeom>
          <a:noFill/>
          <a:ln>
            <a:noFill/>
          </a:ln>
        </p:spPr>
      </p:pic>
      <p:sp>
        <p:nvSpPr>
          <p:cNvPr id="193" name="Google Shape;193;p46"/>
          <p:cNvSpPr txBox="1">
            <a:spLocks noGrp="1"/>
          </p:cNvSpPr>
          <p:nvPr>
            <p:ph type="title"/>
          </p:nvPr>
        </p:nvSpPr>
        <p:spPr>
          <a:xfrm>
            <a:off x="74445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4" name="Google Shape;194;p46"/>
          <p:cNvSpPr txBox="1">
            <a:spLocks noGrp="1"/>
          </p:cNvSpPr>
          <p:nvPr>
            <p:ph type="body" idx="1"/>
          </p:nvPr>
        </p:nvSpPr>
        <p:spPr>
          <a:xfrm>
            <a:off x="10094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5" name="Google Shape;195;p46"/>
          <p:cNvSpPr txBox="1">
            <a:spLocks noGrp="1"/>
          </p:cNvSpPr>
          <p:nvPr>
            <p:ph type="body" idx="2"/>
          </p:nvPr>
        </p:nvSpPr>
        <p:spPr>
          <a:xfrm>
            <a:off x="38606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6" name="Google Shape;196;p46"/>
          <p:cNvSpPr txBox="1">
            <a:spLocks noGrp="1"/>
          </p:cNvSpPr>
          <p:nvPr>
            <p:ph type="body" idx="3"/>
          </p:nvPr>
        </p:nvSpPr>
        <p:spPr>
          <a:xfrm>
            <a:off x="644882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7" name="Google Shape;197;p46"/>
          <p:cNvSpPr>
            <a:spLocks noGrp="1"/>
          </p:cNvSpPr>
          <p:nvPr>
            <p:ph type="pic" idx="4"/>
          </p:nvPr>
        </p:nvSpPr>
        <p:spPr>
          <a:xfrm>
            <a:off x="3860675" y="2063085"/>
            <a:ext cx="1423506" cy="1433157"/>
          </a:xfrm>
          <a:prstGeom prst="ellipse">
            <a:avLst/>
          </a:prstGeom>
          <a:solidFill>
            <a:srgbClr val="FFEED7"/>
          </a:solidFill>
          <a:ln>
            <a:noFill/>
          </a:ln>
        </p:spPr>
      </p:sp>
      <p:sp>
        <p:nvSpPr>
          <p:cNvPr id="198" name="Google Shape;198;p46"/>
          <p:cNvSpPr>
            <a:spLocks noGrp="1"/>
          </p:cNvSpPr>
          <p:nvPr>
            <p:ph type="pic" idx="5"/>
          </p:nvPr>
        </p:nvSpPr>
        <p:spPr>
          <a:xfrm>
            <a:off x="6501883" y="2063085"/>
            <a:ext cx="1423506" cy="1433157"/>
          </a:xfrm>
          <a:prstGeom prst="ellipse">
            <a:avLst/>
          </a:prstGeom>
          <a:solidFill>
            <a:srgbClr val="FFEED7"/>
          </a:solidFill>
          <a:ln>
            <a:noFill/>
          </a:ln>
        </p:spPr>
      </p:sp>
      <p:sp>
        <p:nvSpPr>
          <p:cNvPr id="199" name="Google Shape;199;p46"/>
          <p:cNvSpPr>
            <a:spLocks noGrp="1"/>
          </p:cNvSpPr>
          <p:nvPr>
            <p:ph type="pic" idx="6"/>
          </p:nvPr>
        </p:nvSpPr>
        <p:spPr>
          <a:xfrm>
            <a:off x="1133251" y="2063085"/>
            <a:ext cx="1423506" cy="1433157"/>
          </a:xfrm>
          <a:prstGeom prst="ellipse">
            <a:avLst/>
          </a:prstGeom>
          <a:solidFill>
            <a:srgbClr val="FFEED7"/>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Photos 1">
  <p:cSld name="SECTION_HEADER_1_2">
    <p:bg>
      <p:bgPr>
        <a:solidFill>
          <a:schemeClr val="lt1"/>
        </a:solidFill>
        <a:effectLst/>
      </p:bgPr>
    </p:bg>
    <p:spTree>
      <p:nvGrpSpPr>
        <p:cNvPr id="1" name="Shape 200"/>
        <p:cNvGrpSpPr/>
        <p:nvPr/>
      </p:nvGrpSpPr>
      <p:grpSpPr>
        <a:xfrm>
          <a:off x="0" y="0"/>
          <a:ext cx="0" cy="0"/>
          <a:chOff x="0" y="0"/>
          <a:chExt cx="0" cy="0"/>
        </a:xfrm>
      </p:grpSpPr>
      <p:pic>
        <p:nvPicPr>
          <p:cNvPr id="201" name="Google Shape;201;p4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1967865">
            <a:off x="527156" y="1753610"/>
            <a:ext cx="1847191" cy="1955008"/>
          </a:xfrm>
          <a:prstGeom prst="rect">
            <a:avLst/>
          </a:prstGeom>
          <a:noFill/>
          <a:ln>
            <a:noFill/>
          </a:ln>
        </p:spPr>
      </p:pic>
      <p:pic>
        <p:nvPicPr>
          <p:cNvPr id="202" name="Google Shape;202;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572287">
            <a:off x="2573826" y="1766863"/>
            <a:ext cx="1836998" cy="1928517"/>
          </a:xfrm>
          <a:prstGeom prst="rect">
            <a:avLst/>
          </a:prstGeom>
          <a:noFill/>
          <a:ln>
            <a:noFill/>
          </a:ln>
        </p:spPr>
      </p:pic>
      <p:pic>
        <p:nvPicPr>
          <p:cNvPr id="203" name="Google Shape;203;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373658">
            <a:off x="6756624" y="1789650"/>
            <a:ext cx="1837000" cy="1928517"/>
          </a:xfrm>
          <a:prstGeom prst="rect">
            <a:avLst/>
          </a:prstGeom>
          <a:noFill/>
          <a:ln>
            <a:noFill/>
          </a:ln>
        </p:spPr>
      </p:pic>
      <p:pic>
        <p:nvPicPr>
          <p:cNvPr id="204" name="Google Shape;204;p4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9110201">
            <a:off x="4661855" y="1753608"/>
            <a:ext cx="1847189" cy="1955008"/>
          </a:xfrm>
          <a:prstGeom prst="rect">
            <a:avLst/>
          </a:prstGeom>
          <a:noFill/>
          <a:ln>
            <a:noFill/>
          </a:ln>
        </p:spPr>
      </p:pic>
      <p:sp>
        <p:nvSpPr>
          <p:cNvPr id="205" name="Google Shape;205;p47"/>
          <p:cNvSpPr txBox="1">
            <a:spLocks noGrp="1"/>
          </p:cNvSpPr>
          <p:nvPr>
            <p:ph type="title"/>
          </p:nvPr>
        </p:nvSpPr>
        <p:spPr>
          <a:xfrm>
            <a:off x="38100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 name="Google Shape;206;p47"/>
          <p:cNvSpPr txBox="1">
            <a:spLocks noGrp="1"/>
          </p:cNvSpPr>
          <p:nvPr>
            <p:ph type="body" idx="1"/>
          </p:nvPr>
        </p:nvSpPr>
        <p:spPr>
          <a:xfrm>
            <a:off x="61912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7" name="Google Shape;207;p47"/>
          <p:cNvSpPr txBox="1">
            <a:spLocks noGrp="1"/>
          </p:cNvSpPr>
          <p:nvPr>
            <p:ph type="body" idx="2"/>
          </p:nvPr>
        </p:nvSpPr>
        <p:spPr>
          <a:xfrm>
            <a:off x="274457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8" name="Google Shape;208;p47"/>
          <p:cNvSpPr txBox="1">
            <a:spLocks noGrp="1"/>
          </p:cNvSpPr>
          <p:nvPr>
            <p:ph type="body" idx="3"/>
          </p:nvPr>
        </p:nvSpPr>
        <p:spPr>
          <a:xfrm>
            <a:off x="4761500" y="38766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9" name="Google Shape;209;p47"/>
          <p:cNvSpPr txBox="1">
            <a:spLocks noGrp="1"/>
          </p:cNvSpPr>
          <p:nvPr>
            <p:ph type="body" idx="4"/>
          </p:nvPr>
        </p:nvSpPr>
        <p:spPr>
          <a:xfrm>
            <a:off x="6851175" y="387019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0" name="Google Shape;210;p47"/>
          <p:cNvSpPr>
            <a:spLocks noGrp="1"/>
          </p:cNvSpPr>
          <p:nvPr>
            <p:ph type="pic" idx="5"/>
          </p:nvPr>
        </p:nvSpPr>
        <p:spPr>
          <a:xfrm>
            <a:off x="717737" y="2006850"/>
            <a:ext cx="1362364" cy="1371600"/>
          </a:xfrm>
          <a:prstGeom prst="ellipse">
            <a:avLst/>
          </a:prstGeom>
          <a:solidFill>
            <a:srgbClr val="FFEED7"/>
          </a:solidFill>
          <a:ln>
            <a:noFill/>
          </a:ln>
        </p:spPr>
      </p:sp>
      <p:sp>
        <p:nvSpPr>
          <p:cNvPr id="211" name="Google Shape;211;p47"/>
          <p:cNvSpPr>
            <a:spLocks noGrp="1"/>
          </p:cNvSpPr>
          <p:nvPr>
            <p:ph type="pic" idx="6"/>
          </p:nvPr>
        </p:nvSpPr>
        <p:spPr>
          <a:xfrm>
            <a:off x="2848225" y="2068108"/>
            <a:ext cx="1362364" cy="1371600"/>
          </a:xfrm>
          <a:prstGeom prst="ellipse">
            <a:avLst/>
          </a:prstGeom>
          <a:solidFill>
            <a:srgbClr val="FFEED7"/>
          </a:solidFill>
          <a:ln>
            <a:noFill/>
          </a:ln>
        </p:spPr>
      </p:sp>
      <p:sp>
        <p:nvSpPr>
          <p:cNvPr id="212" name="Google Shape;212;p47"/>
          <p:cNvSpPr>
            <a:spLocks noGrp="1"/>
          </p:cNvSpPr>
          <p:nvPr>
            <p:ph type="pic" idx="7"/>
          </p:nvPr>
        </p:nvSpPr>
        <p:spPr>
          <a:xfrm>
            <a:off x="4946315" y="2045315"/>
            <a:ext cx="1362364" cy="1371600"/>
          </a:xfrm>
          <a:prstGeom prst="ellipse">
            <a:avLst/>
          </a:prstGeom>
          <a:solidFill>
            <a:srgbClr val="FFEED7"/>
          </a:solidFill>
          <a:ln>
            <a:noFill/>
          </a:ln>
        </p:spPr>
      </p:sp>
      <p:sp>
        <p:nvSpPr>
          <p:cNvPr id="213" name="Google Shape;213;p47"/>
          <p:cNvSpPr>
            <a:spLocks noGrp="1"/>
          </p:cNvSpPr>
          <p:nvPr>
            <p:ph type="pic" idx="8"/>
          </p:nvPr>
        </p:nvSpPr>
        <p:spPr>
          <a:xfrm>
            <a:off x="6930824" y="2068108"/>
            <a:ext cx="1362364" cy="1371600"/>
          </a:xfrm>
          <a:prstGeom prst="ellipse">
            <a:avLst/>
          </a:prstGeom>
          <a:solidFill>
            <a:srgbClr val="FFEED7"/>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9" name="Google Shape;40;p19">
            <a:extLst>
              <a:ext uri="{FF2B5EF4-FFF2-40B4-BE49-F238E27FC236}">
                <a16:creationId xmlns:a16="http://schemas.microsoft.com/office/drawing/2014/main" id="{0F72621A-24ED-D5E0-C644-E4A1E156E444}"/>
              </a:ext>
            </a:extLst>
          </p:cNvPr>
          <p:cNvPicPr preferRelativeResize="0"/>
          <p:nvPr userDrawn="1"/>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20" name="Google Shape;41;p19">
            <a:extLst>
              <a:ext uri="{FF2B5EF4-FFF2-40B4-BE49-F238E27FC236}">
                <a16:creationId xmlns:a16="http://schemas.microsoft.com/office/drawing/2014/main" id="{345A8476-94E5-566F-C0EF-C851BC710581}"/>
              </a:ext>
            </a:extLst>
          </p:cNvPr>
          <p:cNvPicPr preferRelativeResize="0"/>
          <p:nvPr userDrawn="1"/>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sp>
        <p:nvSpPr>
          <p:cNvPr id="10" name="Title 9">
            <a:extLst>
              <a:ext uri="{FF2B5EF4-FFF2-40B4-BE49-F238E27FC236}">
                <a16:creationId xmlns:a16="http://schemas.microsoft.com/office/drawing/2014/main" id="{20D58424-C8B3-95F5-AD88-675428A042FF}"/>
              </a:ext>
            </a:extLst>
          </p:cNvPr>
          <p:cNvSpPr>
            <a:spLocks noGrp="1"/>
          </p:cNvSpPr>
          <p:nvPr>
            <p:ph type="title"/>
          </p:nvPr>
        </p:nvSpPr>
        <p:spPr>
          <a:xfrm>
            <a:off x="311700" y="254701"/>
            <a:ext cx="8520600" cy="572700"/>
          </a:xfrm>
        </p:spPr>
        <p:txBody>
          <a:bodyPr/>
          <a:lstStyle>
            <a:lvl1pPr>
              <a:defRPr sz="2800">
                <a:latin typeface="+mj-lt"/>
              </a:defRPr>
            </a:lvl1pPr>
          </a:lstStyle>
          <a:p>
            <a:r>
              <a:rPr lang="en-US" dirty="0"/>
              <a:t>Click to edit Master title style</a:t>
            </a:r>
          </a:p>
        </p:txBody>
      </p:sp>
      <p:sp>
        <p:nvSpPr>
          <p:cNvPr id="18" name="Picture Placeholder 17">
            <a:extLst>
              <a:ext uri="{FF2B5EF4-FFF2-40B4-BE49-F238E27FC236}">
                <a16:creationId xmlns:a16="http://schemas.microsoft.com/office/drawing/2014/main" id="{3FD20516-68B8-22D0-FB87-DE125CEA88FF}"/>
              </a:ext>
            </a:extLst>
          </p:cNvPr>
          <p:cNvSpPr>
            <a:spLocks noGrp="1"/>
          </p:cNvSpPr>
          <p:nvPr>
            <p:ph type="pic" sz="quarter" idx="10"/>
          </p:nvPr>
        </p:nvSpPr>
        <p:spPr>
          <a:xfrm>
            <a:off x="247657" y="1272328"/>
            <a:ext cx="6842258" cy="3436615"/>
          </a:xfrm>
        </p:spPr>
        <p:txBody>
          <a:bodyPr/>
          <a:lstStyle/>
          <a:p>
            <a:endParaRPr lang="en-US"/>
          </a:p>
        </p:txBody>
      </p:sp>
      <p:sp>
        <p:nvSpPr>
          <p:cNvPr id="23" name="Text Placeholder 22">
            <a:extLst>
              <a:ext uri="{FF2B5EF4-FFF2-40B4-BE49-F238E27FC236}">
                <a16:creationId xmlns:a16="http://schemas.microsoft.com/office/drawing/2014/main" id="{EC030DAC-F6B1-CD7A-FBD1-954353914CED}"/>
              </a:ext>
            </a:extLst>
          </p:cNvPr>
          <p:cNvSpPr>
            <a:spLocks noGrp="1"/>
          </p:cNvSpPr>
          <p:nvPr>
            <p:ph type="body" sz="quarter" idx="11"/>
          </p:nvPr>
        </p:nvSpPr>
        <p:spPr>
          <a:xfrm>
            <a:off x="5394707" y="4640283"/>
            <a:ext cx="3013106" cy="261610"/>
          </a:xfrm>
        </p:spPr>
        <p:txBody>
          <a:bodyPr anchor="ctr"/>
          <a:lstStyle>
            <a:lvl1pPr marL="114300" indent="0" algn="r">
              <a:buNone/>
              <a:defRPr sz="1050">
                <a:solidFill>
                  <a:srgbClr val="000000"/>
                </a:solidFill>
                <a:latin typeface="+mj-lt"/>
              </a:defRPr>
            </a:lvl1pPr>
            <a:lvl2pPr marL="596900" indent="0" algn="r">
              <a:buNone/>
              <a:defRPr sz="1050">
                <a:solidFill>
                  <a:srgbClr val="000000"/>
                </a:solidFill>
                <a:latin typeface="+mj-lt"/>
              </a:defRPr>
            </a:lvl2pPr>
            <a:lvl3pPr marL="1054100" indent="0" algn="r">
              <a:buNone/>
              <a:defRPr sz="1050">
                <a:solidFill>
                  <a:srgbClr val="000000"/>
                </a:solidFill>
                <a:latin typeface="+mj-lt"/>
              </a:defRPr>
            </a:lvl3pPr>
            <a:lvl4pPr marL="1511300" indent="0" algn="r">
              <a:buNone/>
              <a:defRPr sz="1050">
                <a:solidFill>
                  <a:srgbClr val="000000"/>
                </a:solidFill>
                <a:latin typeface="+mj-lt"/>
              </a:defRPr>
            </a:lvl4pPr>
            <a:lvl5pPr marL="1968500" indent="0" algn="r">
              <a:buNone/>
              <a:defRPr sz="1050">
                <a:solidFill>
                  <a:srgbClr val="000000"/>
                </a:solidFill>
                <a:latin typeface="+mj-lt"/>
              </a:defRPr>
            </a:lvl5pPr>
          </a:lstStyle>
          <a:p>
            <a:pPr lvl="0"/>
            <a:endParaRPr lang="en-US" dirty="0"/>
          </a:p>
        </p:txBody>
      </p:sp>
    </p:spTree>
    <p:extLst>
      <p:ext uri="{BB962C8B-B14F-4D97-AF65-F5344CB8AC3E}">
        <p14:creationId xmlns:p14="http://schemas.microsoft.com/office/powerpoint/2010/main" val="20402567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1BE7-A53D-441E-0393-0E59412C9117}"/>
              </a:ext>
            </a:extLst>
          </p:cNvPr>
          <p:cNvSpPr>
            <a:spLocks noGrp="1"/>
          </p:cNvSpPr>
          <p:nvPr>
            <p:ph type="dt" sz="half" idx="10"/>
          </p:nvPr>
        </p:nvSpPr>
        <p:spPr/>
        <p:txBody>
          <a:bodyPr/>
          <a:lstStyle/>
          <a:p>
            <a:fld id="{5DBDDF98-C922-483F-97E9-3E76B0201B42}" type="datetimeFigureOut">
              <a:rPr lang="en-US" smtClean="0"/>
              <a:t>6/14/24</a:t>
            </a:fld>
            <a:endParaRPr lang="en-US"/>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fld id="{1B8B3671-A306-4A69-8480-FA9BE839245D}" type="slidenum">
              <a:rPr lang="en-US" smtClean="0"/>
              <a:t>‹#›</a:t>
            </a:fld>
            <a:endParaRPr lang="en-US"/>
          </a:p>
        </p:txBody>
      </p:sp>
    </p:spTree>
    <p:extLst>
      <p:ext uri="{BB962C8B-B14F-4D97-AF65-F5344CB8AC3E}">
        <p14:creationId xmlns:p14="http://schemas.microsoft.com/office/powerpoint/2010/main" val="3791211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0"/>
        <p:cNvGrpSpPr/>
        <p:nvPr/>
      </p:nvGrpSpPr>
      <p:grpSpPr>
        <a:xfrm>
          <a:off x="0" y="0"/>
          <a:ext cx="0" cy="0"/>
          <a:chOff x="0" y="0"/>
          <a:chExt cx="0" cy="0"/>
        </a:xfrm>
      </p:grpSpPr>
      <p:sp>
        <p:nvSpPr>
          <p:cNvPr id="11" name="Google Shape;11;p15"/>
          <p:cNvSpPr txBox="1">
            <a:spLocks noGrp="1"/>
          </p:cNvSpPr>
          <p:nvPr>
            <p:ph type="ctrTitle"/>
          </p:nvPr>
        </p:nvSpPr>
        <p:spPr>
          <a:xfrm>
            <a:off x="356616" y="1049375"/>
            <a:ext cx="5422200" cy="20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434343"/>
              </a:buClr>
              <a:buSzPts val="3600"/>
              <a:buFont typeface="Montserrat"/>
              <a:buNone/>
              <a:defRPr sz="3600" b="1">
                <a:solidFill>
                  <a:srgbClr val="434343"/>
                </a:solidFill>
                <a:latin typeface="Arial"/>
                <a:ea typeface="Arial"/>
                <a:cs typeface="Arial"/>
                <a:sym typeface="Aria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 name="Google Shape;12;p15"/>
          <p:cNvSpPr txBox="1">
            <a:spLocks noGrp="1"/>
          </p:cNvSpPr>
          <p:nvPr>
            <p:ph type="subTitle" idx="1"/>
          </p:nvPr>
        </p:nvSpPr>
        <p:spPr>
          <a:xfrm>
            <a:off x="356616" y="3362925"/>
            <a:ext cx="4020900" cy="792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800">
                <a:latin typeface="Arial"/>
                <a:ea typeface="Arial"/>
                <a:cs typeface="Arial"/>
                <a:sym typeface="A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15"/>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4" name="Google Shape;14;p1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838400" y="1543675"/>
            <a:ext cx="4305603" cy="3647898"/>
          </a:xfrm>
          <a:prstGeom prst="rect">
            <a:avLst/>
          </a:prstGeom>
          <a:noFill/>
          <a:ln>
            <a:noFill/>
          </a:ln>
        </p:spPr>
      </p:pic>
      <p:pic>
        <p:nvPicPr>
          <p:cNvPr id="15" name="Google Shape;15;p15"/>
          <p:cNvPicPr preferRelativeResize="0"/>
          <p:nvPr/>
        </p:nvPicPr>
        <p:blipFill rotWithShape="1">
          <a:blip r:embed="rId3">
            <a:alphaModFix/>
          </a:blip>
          <a:srcRect/>
          <a:stretch/>
        </p:blipFill>
        <p:spPr>
          <a:xfrm>
            <a:off x="453350" y="581350"/>
            <a:ext cx="2374100" cy="641000"/>
          </a:xfrm>
          <a:prstGeom prst="rect">
            <a:avLst/>
          </a:prstGeom>
          <a:noFill/>
          <a:ln>
            <a:noFill/>
          </a:ln>
        </p:spPr>
      </p:pic>
      <p:pic>
        <p:nvPicPr>
          <p:cNvPr id="16" name="Google Shape;16;p1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 y="3083650"/>
            <a:ext cx="1586958" cy="150300"/>
          </a:xfrm>
          <a:prstGeom prst="rect">
            <a:avLst/>
          </a:prstGeom>
          <a:noFill/>
          <a:ln>
            <a:noFill/>
          </a:ln>
        </p:spPr>
      </p:pic>
    </p:spTree>
    <p:extLst>
      <p:ext uri="{BB962C8B-B14F-4D97-AF65-F5344CB8AC3E}">
        <p14:creationId xmlns:p14="http://schemas.microsoft.com/office/powerpoint/2010/main" val="976131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BP Line" preserve="1">
  <p:cSld name="Title and body BP Line">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16"/>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 name="Google Shape;20;p1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21" name="Google Shape;21;p16"/>
          <p:cNvPicPr preferRelativeResize="0"/>
          <p:nvPr/>
        </p:nvPicPr>
        <p:blipFill rotWithShape="1">
          <a:blip r:embed="rId2" cstate="hqprint">
            <a:alphaModFix/>
            <a:extLst>
              <a:ext uri="{28A0092B-C50C-407E-A947-70E740481C1C}">
                <a14:useLocalDpi xmlns:a14="http://schemas.microsoft.com/office/drawing/2010/main"/>
              </a:ext>
            </a:extLst>
          </a:blip>
          <a:srcRect r="29952"/>
          <a:stretch/>
        </p:blipFill>
        <p:spPr>
          <a:xfrm rot="-5400000">
            <a:off x="6744400" y="-929119"/>
            <a:ext cx="1353249" cy="3200249"/>
          </a:xfrm>
          <a:prstGeom prst="rect">
            <a:avLst/>
          </a:prstGeom>
          <a:noFill/>
          <a:ln>
            <a:noFill/>
          </a:ln>
        </p:spPr>
      </p:pic>
      <p:pic>
        <p:nvPicPr>
          <p:cNvPr id="22" name="Google Shape;22;p1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5725" y="1678925"/>
            <a:ext cx="1346475" cy="124825"/>
          </a:xfrm>
          <a:prstGeom prst="rect">
            <a:avLst/>
          </a:prstGeom>
          <a:noFill/>
          <a:ln>
            <a:noFill/>
          </a:ln>
        </p:spPr>
      </p:pic>
    </p:spTree>
    <p:extLst>
      <p:ext uri="{BB962C8B-B14F-4D97-AF65-F5344CB8AC3E}">
        <p14:creationId xmlns:p14="http://schemas.microsoft.com/office/powerpoint/2010/main" val="38707027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YRP Line" preserve="1">
  <p:cSld name="Title and body YRP Line">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17"/>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 name="Google Shape;26;p17"/>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27" name="Google Shape;27;p1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1923049"/>
            <a:ext cx="1264400" cy="130100"/>
          </a:xfrm>
          <a:prstGeom prst="rect">
            <a:avLst/>
          </a:prstGeom>
          <a:noFill/>
          <a:ln>
            <a:noFill/>
          </a:ln>
        </p:spPr>
      </p:pic>
      <p:pic>
        <p:nvPicPr>
          <p:cNvPr id="28" name="Google Shape;28;p17"/>
          <p:cNvPicPr preferRelativeResize="0"/>
          <p:nvPr/>
        </p:nvPicPr>
        <p:blipFill rotWithShape="1">
          <a:blip r:embed="rId3" cstate="hqprint">
            <a:alphaModFix/>
            <a:extLst>
              <a:ext uri="{28A0092B-C50C-407E-A947-70E740481C1C}">
                <a14:useLocalDpi xmlns:a14="http://schemas.microsoft.com/office/drawing/2010/main"/>
              </a:ext>
            </a:extLst>
          </a:blip>
          <a:srcRect l="25542" b="29190"/>
          <a:stretch/>
        </p:blipFill>
        <p:spPr>
          <a:xfrm rot="10800000">
            <a:off x="6735704" y="-7315"/>
            <a:ext cx="2415609" cy="2431394"/>
          </a:xfrm>
          <a:prstGeom prst="rect">
            <a:avLst/>
          </a:prstGeom>
          <a:noFill/>
          <a:ln>
            <a:noFill/>
          </a:ln>
        </p:spPr>
      </p:pic>
    </p:spTree>
    <p:extLst>
      <p:ext uri="{BB962C8B-B14F-4D97-AF65-F5344CB8AC3E}">
        <p14:creationId xmlns:p14="http://schemas.microsoft.com/office/powerpoint/2010/main" val="3216353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RPBY Line" preserve="1">
  <p:cSld name="Title and body RPBY Line">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18"/>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2" name="Google Shape;32;p18"/>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33" name="Google Shape;33;p18"/>
          <p:cNvPicPr preferRelativeResize="0"/>
          <p:nvPr/>
        </p:nvPicPr>
        <p:blipFill rotWithShape="1">
          <a:blip r:embed="rId2" cstate="hqprint">
            <a:alphaModFix/>
            <a:extLst>
              <a:ext uri="{28A0092B-C50C-407E-A947-70E740481C1C}">
                <a14:useLocalDpi xmlns:a14="http://schemas.microsoft.com/office/drawing/2010/main"/>
              </a:ext>
            </a:extLst>
          </a:blip>
          <a:srcRect l="53194" b="8400"/>
          <a:stretch/>
        </p:blipFill>
        <p:spPr>
          <a:xfrm rot="10800000">
            <a:off x="7317064" y="-2"/>
            <a:ext cx="1834556" cy="3769085"/>
          </a:xfrm>
          <a:prstGeom prst="rect">
            <a:avLst/>
          </a:prstGeom>
          <a:noFill/>
          <a:ln>
            <a:noFill/>
          </a:ln>
        </p:spPr>
      </p:pic>
      <p:pic>
        <p:nvPicPr>
          <p:cNvPr id="34" name="Google Shape;34;p18"/>
          <p:cNvPicPr preferRelativeResize="0"/>
          <p:nvPr/>
        </p:nvPicPr>
        <p:blipFill rotWithShape="1">
          <a:blip r:embed="rId3" cstate="hqprint">
            <a:alphaModFix/>
            <a:extLst>
              <a:ext uri="{28A0092B-C50C-407E-A947-70E740481C1C}">
                <a14:useLocalDpi xmlns:a14="http://schemas.microsoft.com/office/drawing/2010/main"/>
              </a:ext>
            </a:extLst>
          </a:blip>
          <a:srcRect b="29001"/>
          <a:stretch/>
        </p:blipFill>
        <p:spPr>
          <a:xfrm>
            <a:off x="153075" y="4088525"/>
            <a:ext cx="2628126" cy="1054975"/>
          </a:xfrm>
          <a:prstGeom prst="rect">
            <a:avLst/>
          </a:prstGeom>
          <a:noFill/>
          <a:ln>
            <a:noFill/>
          </a:ln>
        </p:spPr>
      </p:pic>
      <p:pic>
        <p:nvPicPr>
          <p:cNvPr id="35" name="Google Shape;35;p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200" y="1097280"/>
            <a:ext cx="1487147" cy="134775"/>
          </a:xfrm>
          <a:prstGeom prst="rect">
            <a:avLst/>
          </a:prstGeom>
          <a:noFill/>
          <a:ln>
            <a:noFill/>
          </a:ln>
        </p:spPr>
      </p:pic>
    </p:spTree>
    <p:extLst>
      <p:ext uri="{BB962C8B-B14F-4D97-AF65-F5344CB8AC3E}">
        <p14:creationId xmlns:p14="http://schemas.microsoft.com/office/powerpoint/2010/main" val="38913991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BY Line" type="tx" preserve="1">
  <p:cSld name="Title and body BY Line">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365350" y="5675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19"/>
          <p:cNvSpPr txBox="1">
            <a:spLocks noGrp="1"/>
          </p:cNvSpPr>
          <p:nvPr>
            <p:ph type="body" idx="1"/>
          </p:nvPr>
        </p:nvSpPr>
        <p:spPr>
          <a:xfrm>
            <a:off x="688375" y="1473800"/>
            <a:ext cx="6982800" cy="2963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 name="Google Shape;39;p19"/>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spTree>
    <p:extLst>
      <p:ext uri="{BB962C8B-B14F-4D97-AF65-F5344CB8AC3E}">
        <p14:creationId xmlns:p14="http://schemas.microsoft.com/office/powerpoint/2010/main" val="1423853301"/>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 you/Closeout 1" preserve="1">
  <p:cSld name="Thank you/Closeout 1">
    <p:spTree>
      <p:nvGrpSpPr>
        <p:cNvPr id="1" name="Shape 55"/>
        <p:cNvGrpSpPr/>
        <p:nvPr/>
      </p:nvGrpSpPr>
      <p:grpSpPr>
        <a:xfrm>
          <a:off x="0" y="0"/>
          <a:ext cx="0" cy="0"/>
          <a:chOff x="0" y="0"/>
          <a:chExt cx="0" cy="0"/>
        </a:xfrm>
      </p:grpSpPr>
      <p:sp>
        <p:nvSpPr>
          <p:cNvPr id="56" name="Google Shape;56;p21"/>
          <p:cNvSpPr txBox="1">
            <a:spLocks noGrp="1"/>
          </p:cNvSpPr>
          <p:nvPr>
            <p:ph type="body" idx="1"/>
          </p:nvPr>
        </p:nvSpPr>
        <p:spPr>
          <a:xfrm>
            <a:off x="263300" y="4348575"/>
            <a:ext cx="6051300" cy="594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 name="Google Shape;57;p21"/>
          <p:cNvSpPr txBox="1">
            <a:spLocks noGrp="1"/>
          </p:cNvSpPr>
          <p:nvPr>
            <p:ph type="body" idx="2"/>
          </p:nvPr>
        </p:nvSpPr>
        <p:spPr>
          <a:xfrm>
            <a:off x="4970950" y="1946900"/>
            <a:ext cx="3231600" cy="64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8" name="Google Shape;58;p21"/>
          <p:cNvSpPr txBox="1">
            <a:spLocks noGrp="1"/>
          </p:cNvSpPr>
          <p:nvPr>
            <p:ph type="title"/>
          </p:nvPr>
        </p:nvSpPr>
        <p:spPr>
          <a:xfrm>
            <a:off x="849850" y="1800838"/>
            <a:ext cx="3806700" cy="74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
        <p:nvSpPr>
          <p:cNvPr id="59" name="Google Shape;59;p2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60" name="Google Shape;60;p21"/>
          <p:cNvPicPr preferRelativeResize="0"/>
          <p:nvPr/>
        </p:nvPicPr>
        <p:blipFill rotWithShape="1">
          <a:blip r:embed="rId2">
            <a:alphaModFix/>
          </a:blip>
          <a:srcRect/>
          <a:stretch/>
        </p:blipFill>
        <p:spPr>
          <a:xfrm>
            <a:off x="406200" y="471425"/>
            <a:ext cx="2374100" cy="641000"/>
          </a:xfrm>
          <a:prstGeom prst="rect">
            <a:avLst/>
          </a:prstGeom>
          <a:noFill/>
          <a:ln>
            <a:noFill/>
          </a:ln>
        </p:spPr>
      </p:pic>
      <p:sp>
        <p:nvSpPr>
          <p:cNvPr id="61" name="Google Shape;61;p21"/>
          <p:cNvSpPr txBox="1"/>
          <p:nvPr/>
        </p:nvSpPr>
        <p:spPr>
          <a:xfrm>
            <a:off x="6314700" y="224100"/>
            <a:ext cx="2517600" cy="5946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15000"/>
              </a:lnSpc>
              <a:spcBef>
                <a:spcPts val="0"/>
              </a:spcBef>
              <a:spcAft>
                <a:spcPts val="1600"/>
              </a:spcAft>
              <a:buClr>
                <a:srgbClr val="000000"/>
              </a:buClr>
              <a:buSzPts val="2800"/>
              <a:buFont typeface="Arial"/>
              <a:buNone/>
              <a:tabLst/>
              <a:defRPr/>
            </a:pPr>
            <a:r>
              <a:rPr kumimoji="0" lang="en-US" sz="2800" b="1" i="0" u="none" strike="noStrike" kern="0" cap="none" spc="0" normalizeH="0" baseline="0" noProof="0">
                <a:ln>
                  <a:noFill/>
                </a:ln>
                <a:solidFill>
                  <a:srgbClr val="434343"/>
                </a:solidFill>
                <a:effectLst/>
                <a:uLnTx/>
                <a:uFillTx/>
                <a:latin typeface="Arial"/>
                <a:ea typeface="Arial"/>
                <a:cs typeface="Arial"/>
                <a:sym typeface="Arial"/>
              </a:rPr>
              <a:t>rhntc.org</a:t>
            </a:r>
            <a:endParaRPr kumimoji="0" sz="2800" b="1" i="0" u="none" strike="noStrike" kern="0" cap="none" spc="0" normalizeH="0" baseline="0" noProof="0">
              <a:ln>
                <a:noFill/>
              </a:ln>
              <a:solidFill>
                <a:srgbClr val="434343"/>
              </a:solidFill>
              <a:effectLst/>
              <a:uLnTx/>
              <a:uFillTx/>
              <a:latin typeface="Arial"/>
              <a:ea typeface="Arial"/>
              <a:cs typeface="Arial"/>
              <a:sym typeface="Arial"/>
            </a:endParaRPr>
          </a:p>
        </p:txBody>
      </p:sp>
      <p:sp>
        <p:nvSpPr>
          <p:cNvPr id="62" name="Google Shape;62;p21"/>
          <p:cNvSpPr txBox="1">
            <a:spLocks noGrp="1"/>
          </p:cNvSpPr>
          <p:nvPr>
            <p:ph type="subTitle" idx="3"/>
          </p:nvPr>
        </p:nvSpPr>
        <p:spPr>
          <a:xfrm>
            <a:off x="849850" y="3231750"/>
            <a:ext cx="3170700" cy="8796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600"/>
              <a:buNone/>
              <a:defRPr sz="1600">
                <a:latin typeface="Arial"/>
                <a:ea typeface="Arial"/>
                <a:cs typeface="Arial"/>
                <a:sym typeface="Arial"/>
              </a:defRPr>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a:endParaRPr/>
          </a:p>
        </p:txBody>
      </p:sp>
      <p:sp>
        <p:nvSpPr>
          <p:cNvPr id="63" name="Google Shape;63;p21"/>
          <p:cNvSpPr txBox="1"/>
          <p:nvPr/>
        </p:nvSpPr>
        <p:spPr>
          <a:xfrm>
            <a:off x="849850" y="2877350"/>
            <a:ext cx="3107100" cy="360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dirty="0">
                <a:ln>
                  <a:noFill/>
                </a:ln>
                <a:solidFill>
                  <a:srgbClr val="434343"/>
                </a:solidFill>
                <a:effectLst/>
                <a:uLnTx/>
                <a:uFillTx/>
                <a:latin typeface="Arial"/>
                <a:ea typeface="Arial"/>
                <a:cs typeface="Arial"/>
                <a:sym typeface="Arial"/>
              </a:rPr>
              <a:t>CONTACT US</a:t>
            </a:r>
            <a:endParaRPr kumimoji="0" sz="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64" name="Google Shape;64;p2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5400000">
            <a:off x="4201005" y="2131730"/>
            <a:ext cx="1087600" cy="90900"/>
          </a:xfrm>
          <a:prstGeom prst="rect">
            <a:avLst/>
          </a:prstGeom>
          <a:noFill/>
          <a:ln>
            <a:noFill/>
          </a:ln>
        </p:spPr>
      </p:pic>
    </p:spTree>
    <p:extLst>
      <p:ext uri="{BB962C8B-B14F-4D97-AF65-F5344CB8AC3E}">
        <p14:creationId xmlns:p14="http://schemas.microsoft.com/office/powerpoint/2010/main" val="6454390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Q&amp;A" preserve="1">
  <p:cSld name="Q&amp;A">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828850" y="2047075"/>
            <a:ext cx="2587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p2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68" name="Google Shape;68;p22"/>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5400000">
            <a:off x="3299454" y="2456579"/>
            <a:ext cx="912600" cy="93584"/>
          </a:xfrm>
          <a:prstGeom prst="rect">
            <a:avLst/>
          </a:prstGeom>
          <a:noFill/>
          <a:ln>
            <a:noFill/>
          </a:ln>
        </p:spPr>
      </p:pic>
      <p:pic>
        <p:nvPicPr>
          <p:cNvPr id="69" name="Google Shape;69;p22"/>
          <p:cNvPicPr preferRelativeResize="0"/>
          <p:nvPr/>
        </p:nvPicPr>
        <p:blipFill rotWithShape="1">
          <a:blip r:embed="rId3" cstate="hqprint">
            <a:alphaModFix/>
            <a:extLst>
              <a:ext uri="{28A0092B-C50C-407E-A947-70E740481C1C}">
                <a14:useLocalDpi xmlns:a14="http://schemas.microsoft.com/office/drawing/2010/main"/>
              </a:ext>
            </a:extLst>
          </a:blip>
          <a:srcRect r="25160"/>
          <a:stretch/>
        </p:blipFill>
        <p:spPr>
          <a:xfrm>
            <a:off x="7865052" y="1014125"/>
            <a:ext cx="1278949" cy="2830899"/>
          </a:xfrm>
          <a:prstGeom prst="rect">
            <a:avLst/>
          </a:prstGeom>
          <a:noFill/>
          <a:ln>
            <a:noFill/>
          </a:ln>
        </p:spPr>
      </p:pic>
      <p:sp>
        <p:nvSpPr>
          <p:cNvPr id="70" name="Google Shape;70;p22"/>
          <p:cNvSpPr txBox="1">
            <a:spLocks noGrp="1"/>
          </p:cNvSpPr>
          <p:nvPr>
            <p:ph type="body" idx="1"/>
          </p:nvPr>
        </p:nvSpPr>
        <p:spPr>
          <a:xfrm>
            <a:off x="4095475" y="1977125"/>
            <a:ext cx="3099600" cy="11148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957709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Break" preserve="1">
  <p:cSld name="Section Break">
    <p:spTree>
      <p:nvGrpSpPr>
        <p:cNvPr id="1" name="Shape 71"/>
        <p:cNvGrpSpPr/>
        <p:nvPr/>
      </p:nvGrpSpPr>
      <p:grpSpPr>
        <a:xfrm>
          <a:off x="0" y="0"/>
          <a:ext cx="0" cy="0"/>
          <a:chOff x="0" y="0"/>
          <a:chExt cx="0" cy="0"/>
        </a:xfrm>
      </p:grpSpPr>
      <p:pic>
        <p:nvPicPr>
          <p:cNvPr id="72" name="Google Shape;72;p23"/>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73" name="Google Shape;73;p23"/>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74" name="Google Shape;74;p23"/>
          <p:cNvSpPr txBox="1">
            <a:spLocks noGrp="1"/>
          </p:cNvSpPr>
          <p:nvPr>
            <p:ph type="title"/>
          </p:nvPr>
        </p:nvSpPr>
        <p:spPr>
          <a:xfrm>
            <a:off x="311700" y="22526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2800"/>
              <a:buNone/>
              <a:defRPr>
                <a:solidFill>
                  <a:srgbClr val="FFFFFF"/>
                </a:solidFill>
                <a:latin typeface="Arial"/>
                <a:ea typeface="Arial"/>
                <a:cs typeface="Arial"/>
                <a:sym typeface="Aria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a:endParaRPr/>
          </a:p>
        </p:txBody>
      </p:sp>
    </p:spTree>
    <p:extLst>
      <p:ext uri="{BB962C8B-B14F-4D97-AF65-F5344CB8AC3E}">
        <p14:creationId xmlns:p14="http://schemas.microsoft.com/office/powerpoint/2010/main" val="19423709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94"/>
        <p:cNvGrpSpPr/>
        <p:nvPr/>
      </p:nvGrpSpPr>
      <p:grpSpPr>
        <a:xfrm>
          <a:off x="0" y="0"/>
          <a:ext cx="0" cy="0"/>
          <a:chOff x="0" y="0"/>
          <a:chExt cx="0" cy="0"/>
        </a:xfrm>
      </p:grpSpPr>
      <p:sp>
        <p:nvSpPr>
          <p:cNvPr id="95" name="Google Shape;95;p27"/>
          <p:cNvSpPr txBox="1">
            <a:spLocks noGrp="1"/>
          </p:cNvSpPr>
          <p:nvPr>
            <p:ph type="title"/>
          </p:nvPr>
        </p:nvSpPr>
        <p:spPr>
          <a:xfrm>
            <a:off x="356616" y="441425"/>
            <a:ext cx="60615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 name="Google Shape;96;p27"/>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200767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YRP Line" preserve="1" userDrawn="1">
  <p:cSld name="1_Title and body YRP Line">
    <p:spTree>
      <p:nvGrpSpPr>
        <p:cNvPr id="1" name="Shape 23"/>
        <p:cNvGrpSpPr/>
        <p:nvPr/>
      </p:nvGrpSpPr>
      <p:grpSpPr>
        <a:xfrm>
          <a:off x="0" y="0"/>
          <a:ext cx="0" cy="0"/>
          <a:chOff x="0" y="0"/>
          <a:chExt cx="0" cy="0"/>
        </a:xfrm>
      </p:grpSpPr>
      <p:pic>
        <p:nvPicPr>
          <p:cNvPr id="27" name="Google Shape;27;p1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1923049"/>
            <a:ext cx="1264400" cy="130100"/>
          </a:xfrm>
          <a:prstGeom prst="rect">
            <a:avLst/>
          </a:prstGeom>
          <a:noFill/>
          <a:ln>
            <a:noFill/>
          </a:ln>
        </p:spPr>
      </p:pic>
      <p:pic>
        <p:nvPicPr>
          <p:cNvPr id="28" name="Google Shape;28;p17"/>
          <p:cNvPicPr preferRelativeResize="0"/>
          <p:nvPr/>
        </p:nvPicPr>
        <p:blipFill rotWithShape="1">
          <a:blip r:embed="rId3" cstate="hqprint">
            <a:alphaModFix/>
            <a:extLst>
              <a:ext uri="{28A0092B-C50C-407E-A947-70E740481C1C}">
                <a14:useLocalDpi xmlns:a14="http://schemas.microsoft.com/office/drawing/2010/main"/>
              </a:ext>
            </a:extLst>
          </a:blip>
          <a:srcRect l="25542" b="29190"/>
          <a:stretch/>
        </p:blipFill>
        <p:spPr>
          <a:xfrm rot="10800000">
            <a:off x="6735704" y="-7315"/>
            <a:ext cx="2415609" cy="2431394"/>
          </a:xfrm>
          <a:prstGeom prst="rect">
            <a:avLst/>
          </a:prstGeom>
          <a:noFill/>
          <a:ln>
            <a:noFill/>
          </a:ln>
        </p:spPr>
      </p:pic>
      <p:sp>
        <p:nvSpPr>
          <p:cNvPr id="2" name="Title 1">
            <a:extLst>
              <a:ext uri="{FF2B5EF4-FFF2-40B4-BE49-F238E27FC236}">
                <a16:creationId xmlns:a16="http://schemas.microsoft.com/office/drawing/2014/main" id="{5F29ABD4-37E3-4FBE-52E3-B5AEE3E93411}"/>
              </a:ext>
            </a:extLst>
          </p:cNvPr>
          <p:cNvSpPr>
            <a:spLocks noGrp="1"/>
          </p:cNvSpPr>
          <p:nvPr>
            <p:ph type="title"/>
          </p:nvPr>
        </p:nvSpPr>
        <p:spPr>
          <a:xfrm>
            <a:off x="356616" y="874394"/>
            <a:ext cx="6558000" cy="572700"/>
          </a:xfrm>
        </p:spPr>
        <p:txBody>
          <a:bodyPr/>
          <a:lstStyle>
            <a:lvl1pPr>
              <a:defRPr>
                <a:latin typeface="+mj-lt"/>
              </a:defRPr>
            </a:lvl1pPr>
          </a:lstStyle>
          <a:p>
            <a:r>
              <a:rPr lang="en-US" dirty="0"/>
              <a:t>Click to edit Master title style</a:t>
            </a:r>
          </a:p>
        </p:txBody>
      </p:sp>
      <p:sp>
        <p:nvSpPr>
          <p:cNvPr id="6" name="Text Placeholder 5">
            <a:extLst>
              <a:ext uri="{FF2B5EF4-FFF2-40B4-BE49-F238E27FC236}">
                <a16:creationId xmlns:a16="http://schemas.microsoft.com/office/drawing/2014/main" id="{D8B2BA8E-4061-2BF7-5057-DE6077A55AEB}"/>
              </a:ext>
            </a:extLst>
          </p:cNvPr>
          <p:cNvSpPr>
            <a:spLocks noGrp="1"/>
          </p:cNvSpPr>
          <p:nvPr>
            <p:ph type="body" sz="quarter" idx="10"/>
          </p:nvPr>
        </p:nvSpPr>
        <p:spPr>
          <a:xfrm>
            <a:off x="356616" y="2238375"/>
            <a:ext cx="6558000" cy="1173304"/>
          </a:xfrm>
        </p:spPr>
        <p:txBody>
          <a:bodyPr/>
          <a:lstStyle>
            <a:lvl1pPr marL="64008" indent="0">
              <a:buNone/>
              <a:defRPr sz="2000">
                <a:latin typeface="+mj-lt"/>
              </a:defRPr>
            </a:lvl1pPr>
            <a:lvl2pPr marL="596900" indent="0">
              <a:buNone/>
              <a:defRPr sz="2000">
                <a:latin typeface="+mj-lt"/>
              </a:defRPr>
            </a:lvl2pPr>
            <a:lvl3pPr marL="1054100" indent="0">
              <a:buNone/>
              <a:defRPr sz="2000">
                <a:latin typeface="+mj-lt"/>
              </a:defRPr>
            </a:lvl3pPr>
            <a:lvl4pPr marL="1511300" indent="0">
              <a:buNone/>
              <a:defRPr sz="2000">
                <a:latin typeface="+mj-lt"/>
              </a:defRPr>
            </a:lvl4pPr>
            <a:lvl5pPr marL="1968500" indent="0">
              <a:buNone/>
              <a:defRPr sz="2000">
                <a:latin typeface="+mj-lt"/>
              </a:defRPr>
            </a:lvl5pPr>
          </a:lstStyle>
          <a:p>
            <a:pPr lvl="0"/>
            <a:endParaRPr lang="en-US" dirty="0"/>
          </a:p>
        </p:txBody>
      </p:sp>
      <p:sp>
        <p:nvSpPr>
          <p:cNvPr id="9" name="Text Placeholder 8">
            <a:extLst>
              <a:ext uri="{FF2B5EF4-FFF2-40B4-BE49-F238E27FC236}">
                <a16:creationId xmlns:a16="http://schemas.microsoft.com/office/drawing/2014/main" id="{A64FFCFF-D347-040E-7409-4FA76C97DD07}"/>
              </a:ext>
            </a:extLst>
          </p:cNvPr>
          <p:cNvSpPr>
            <a:spLocks noGrp="1"/>
          </p:cNvSpPr>
          <p:nvPr>
            <p:ph type="body" sz="quarter" idx="11"/>
          </p:nvPr>
        </p:nvSpPr>
        <p:spPr>
          <a:xfrm>
            <a:off x="5515470" y="4613116"/>
            <a:ext cx="3392274" cy="246221"/>
          </a:xfrm>
        </p:spPr>
        <p:txBody>
          <a:bodyPr/>
          <a:lstStyle>
            <a:lvl1pPr marL="0" indent="0">
              <a:lnSpc>
                <a:spcPct val="100000"/>
              </a:lnSpc>
              <a:buNone/>
              <a:defRPr sz="1000">
                <a:solidFill>
                  <a:srgbClr val="000000"/>
                </a:solidFill>
                <a:latin typeface="+mj-lt"/>
              </a:defRPr>
            </a:lvl1pPr>
            <a:lvl2pPr marL="596900" indent="0">
              <a:buNone/>
              <a:defRPr sz="1000">
                <a:latin typeface="+mj-lt"/>
              </a:defRPr>
            </a:lvl2pPr>
            <a:lvl3pPr marL="1054100" indent="0">
              <a:buNone/>
              <a:defRPr sz="1000">
                <a:latin typeface="+mj-lt"/>
              </a:defRPr>
            </a:lvl3pPr>
            <a:lvl4pPr marL="1511300" indent="0">
              <a:buNone/>
              <a:defRPr sz="1000">
                <a:latin typeface="+mj-lt"/>
              </a:defRPr>
            </a:lvl4pPr>
            <a:lvl5pPr marL="1968500" indent="0">
              <a:buNone/>
              <a:defRPr sz="1000">
                <a:latin typeface="+mj-lt"/>
              </a:defRPr>
            </a:lvl5pPr>
          </a:lstStyle>
          <a:p>
            <a:pPr lvl="0"/>
            <a:endParaRPr lang="en-US" dirty="0"/>
          </a:p>
        </p:txBody>
      </p:sp>
    </p:spTree>
    <p:extLst>
      <p:ext uri="{BB962C8B-B14F-4D97-AF65-F5344CB8AC3E}">
        <p14:creationId xmlns:p14="http://schemas.microsoft.com/office/powerpoint/2010/main" val="25339349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97"/>
        <p:cNvGrpSpPr/>
        <p:nvPr/>
      </p:nvGrpSpPr>
      <p:grpSpPr>
        <a:xfrm>
          <a:off x="0" y="0"/>
          <a:ext cx="0" cy="0"/>
          <a:chOff x="0" y="0"/>
          <a:chExt cx="0" cy="0"/>
        </a:xfrm>
      </p:grpSpPr>
      <p:sp>
        <p:nvSpPr>
          <p:cNvPr id="98" name="Google Shape;98;p2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atin typeface="Arial"/>
                <a:ea typeface="Arial"/>
                <a:cs typeface="Arial"/>
                <a:sym typeface="Aria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9" name="Google Shape;99;p28"/>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00" name="Google Shape;100;p2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3540213" y="2992650"/>
            <a:ext cx="2063574" cy="195450"/>
          </a:xfrm>
          <a:prstGeom prst="rect">
            <a:avLst/>
          </a:prstGeom>
          <a:noFill/>
          <a:ln>
            <a:noFill/>
          </a:ln>
        </p:spPr>
      </p:pic>
    </p:spTree>
    <p:extLst>
      <p:ext uri="{BB962C8B-B14F-4D97-AF65-F5344CB8AC3E}">
        <p14:creationId xmlns:p14="http://schemas.microsoft.com/office/powerpoint/2010/main" val="408468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BY" preserve="1">
  <p:cSld name="Title and body BY">
    <p:spTree>
      <p:nvGrpSpPr>
        <p:cNvPr id="1" name="Shape 101"/>
        <p:cNvGrpSpPr/>
        <p:nvPr/>
      </p:nvGrpSpPr>
      <p:grpSpPr>
        <a:xfrm>
          <a:off x="0" y="0"/>
          <a:ext cx="0" cy="0"/>
          <a:chOff x="0" y="0"/>
          <a:chExt cx="0" cy="0"/>
        </a:xfrm>
      </p:grpSpPr>
      <p:sp>
        <p:nvSpPr>
          <p:cNvPr id="102" name="Google Shape;102;p29"/>
          <p:cNvSpPr txBox="1">
            <a:spLocks noGrp="1"/>
          </p:cNvSpPr>
          <p:nvPr>
            <p:ph type="title"/>
          </p:nvPr>
        </p:nvSpPr>
        <p:spPr>
          <a:xfrm>
            <a:off x="365350" y="5675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3" name="Google Shape;103;p29"/>
          <p:cNvSpPr txBox="1">
            <a:spLocks noGrp="1"/>
          </p:cNvSpPr>
          <p:nvPr>
            <p:ph type="body" idx="1"/>
          </p:nvPr>
        </p:nvSpPr>
        <p:spPr>
          <a:xfrm>
            <a:off x="688375" y="1321400"/>
            <a:ext cx="6982800" cy="2963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4" name="Google Shape;104;p29"/>
          <p:cNvSpPr txBox="1">
            <a:spLocks noGrp="1"/>
          </p:cNvSpPr>
          <p:nvPr>
            <p:ph type="sldNum" idx="12"/>
          </p:nvPr>
        </p:nvSpPr>
        <p:spPr>
          <a:xfrm>
            <a:off x="8189878"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05" name="Google Shape;105;p2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spTree>
    <p:extLst>
      <p:ext uri="{BB962C8B-B14F-4D97-AF65-F5344CB8AC3E}">
        <p14:creationId xmlns:p14="http://schemas.microsoft.com/office/powerpoint/2010/main" val="3059822252"/>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BP" preserve="1">
  <p:cSld name="Title and body BP">
    <p:spTree>
      <p:nvGrpSpPr>
        <p:cNvPr id="1" name="Shape 106"/>
        <p:cNvGrpSpPr/>
        <p:nvPr/>
      </p:nvGrpSpPr>
      <p:grpSpPr>
        <a:xfrm>
          <a:off x="0" y="0"/>
          <a:ext cx="0" cy="0"/>
          <a:chOff x="0" y="0"/>
          <a:chExt cx="0" cy="0"/>
        </a:xfrm>
      </p:grpSpPr>
      <p:sp>
        <p:nvSpPr>
          <p:cNvPr id="107" name="Google Shape;107;p30"/>
          <p:cNvSpPr txBox="1">
            <a:spLocks noGrp="1"/>
          </p:cNvSpPr>
          <p:nvPr>
            <p:ph type="title"/>
          </p:nvPr>
        </p:nvSpPr>
        <p:spPr>
          <a:xfrm>
            <a:off x="364125" y="11062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 name="Google Shape;108;p30"/>
          <p:cNvSpPr txBox="1">
            <a:spLocks noGrp="1"/>
          </p:cNvSpPr>
          <p:nvPr>
            <p:ph type="body" idx="1"/>
          </p:nvPr>
        </p:nvSpPr>
        <p:spPr>
          <a:xfrm>
            <a:off x="567425" y="2047425"/>
            <a:ext cx="7429800" cy="2621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9" name="Google Shape;109;p3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10" name="Google Shape;110;p30"/>
          <p:cNvPicPr preferRelativeResize="0"/>
          <p:nvPr/>
        </p:nvPicPr>
        <p:blipFill rotWithShape="1">
          <a:blip r:embed="rId2" cstate="hqprint">
            <a:alphaModFix/>
            <a:extLst>
              <a:ext uri="{28A0092B-C50C-407E-A947-70E740481C1C}">
                <a14:useLocalDpi xmlns:a14="http://schemas.microsoft.com/office/drawing/2010/main"/>
              </a:ext>
            </a:extLst>
          </a:blip>
          <a:srcRect r="29952"/>
          <a:stretch/>
        </p:blipFill>
        <p:spPr>
          <a:xfrm rot="-5400000">
            <a:off x="6744400" y="-929119"/>
            <a:ext cx="1353249" cy="3200249"/>
          </a:xfrm>
          <a:prstGeom prst="rect">
            <a:avLst/>
          </a:prstGeom>
          <a:noFill/>
          <a:ln>
            <a:noFill/>
          </a:ln>
        </p:spPr>
      </p:pic>
    </p:spTree>
    <p:extLst>
      <p:ext uri="{BB962C8B-B14F-4D97-AF65-F5344CB8AC3E}">
        <p14:creationId xmlns:p14="http://schemas.microsoft.com/office/powerpoint/2010/main" val="26183067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RP Line 2" preserve="1">
  <p:cSld name="Title and body RP Line 2">
    <p:spTree>
      <p:nvGrpSpPr>
        <p:cNvPr id="1" name="Shape 111"/>
        <p:cNvGrpSpPr/>
        <p:nvPr/>
      </p:nvGrpSpPr>
      <p:grpSpPr>
        <a:xfrm>
          <a:off x="0" y="0"/>
          <a:ext cx="0" cy="0"/>
          <a:chOff x="0" y="0"/>
          <a:chExt cx="0" cy="0"/>
        </a:xfrm>
      </p:grpSpPr>
      <p:sp>
        <p:nvSpPr>
          <p:cNvPr id="112" name="Google Shape;112;p31"/>
          <p:cNvSpPr txBox="1">
            <a:spLocks noGrp="1"/>
          </p:cNvSpPr>
          <p:nvPr>
            <p:ph type="title"/>
          </p:nvPr>
        </p:nvSpPr>
        <p:spPr>
          <a:xfrm>
            <a:off x="356616" y="4154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3" name="Google Shape;113;p31"/>
          <p:cNvSpPr txBox="1">
            <a:spLocks noGrp="1"/>
          </p:cNvSpPr>
          <p:nvPr>
            <p:ph type="body" idx="1"/>
          </p:nvPr>
        </p:nvSpPr>
        <p:spPr>
          <a:xfrm>
            <a:off x="566928" y="1276375"/>
            <a:ext cx="8520600" cy="32925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4" name="Google Shape;114;p3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15" name="Google Shape;115;p3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988113"/>
            <a:ext cx="1612884" cy="134775"/>
          </a:xfrm>
          <a:prstGeom prst="rect">
            <a:avLst/>
          </a:prstGeom>
          <a:noFill/>
          <a:ln>
            <a:noFill/>
          </a:ln>
        </p:spPr>
      </p:pic>
    </p:spTree>
    <p:extLst>
      <p:ext uri="{BB962C8B-B14F-4D97-AF65-F5344CB8AC3E}">
        <p14:creationId xmlns:p14="http://schemas.microsoft.com/office/powerpoint/2010/main" val="1074754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body RP Line" preserve="1">
  <p:cSld name="Title and body RP Line">
    <p:spTree>
      <p:nvGrpSpPr>
        <p:cNvPr id="1" name="Shape 116"/>
        <p:cNvGrpSpPr/>
        <p:nvPr/>
      </p:nvGrpSpPr>
      <p:grpSpPr>
        <a:xfrm>
          <a:off x="0" y="0"/>
          <a:ext cx="0" cy="0"/>
          <a:chOff x="0" y="0"/>
          <a:chExt cx="0" cy="0"/>
        </a:xfrm>
      </p:grpSpPr>
      <p:sp>
        <p:nvSpPr>
          <p:cNvPr id="117" name="Google Shape;117;p32"/>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 name="Google Shape;118;p32"/>
          <p:cNvSpPr txBox="1">
            <a:spLocks noGrp="1"/>
          </p:cNvSpPr>
          <p:nvPr>
            <p:ph type="body" idx="1"/>
          </p:nvPr>
        </p:nvSpPr>
        <p:spPr>
          <a:xfrm>
            <a:off x="585875" y="2090925"/>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19" name="Google Shape;119;p32"/>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20" name="Google Shape;120;p32"/>
          <p:cNvPicPr preferRelativeResize="0"/>
          <p:nvPr/>
        </p:nvPicPr>
        <p:blipFill rotWithShape="1">
          <a:blip r:embed="rId2" cstate="hqprint">
            <a:alphaModFix/>
            <a:extLst>
              <a:ext uri="{28A0092B-C50C-407E-A947-70E740481C1C}">
                <a14:useLocalDpi xmlns:a14="http://schemas.microsoft.com/office/drawing/2010/main"/>
              </a:ext>
            </a:extLst>
          </a:blip>
          <a:srcRect b="29001"/>
          <a:stretch/>
        </p:blipFill>
        <p:spPr>
          <a:xfrm>
            <a:off x="6064600" y="4005025"/>
            <a:ext cx="2836151" cy="1138475"/>
          </a:xfrm>
          <a:prstGeom prst="rect">
            <a:avLst/>
          </a:prstGeom>
          <a:noFill/>
          <a:ln>
            <a:noFill/>
          </a:ln>
        </p:spPr>
      </p:pic>
      <p:pic>
        <p:nvPicPr>
          <p:cNvPr id="121" name="Google Shape;121;p3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783080"/>
            <a:ext cx="1612884" cy="134775"/>
          </a:xfrm>
          <a:prstGeom prst="rect">
            <a:avLst/>
          </a:prstGeom>
          <a:noFill/>
          <a:ln>
            <a:noFill/>
          </a:ln>
        </p:spPr>
      </p:pic>
    </p:spTree>
    <p:extLst>
      <p:ext uri="{BB962C8B-B14F-4D97-AF65-F5344CB8AC3E}">
        <p14:creationId xmlns:p14="http://schemas.microsoft.com/office/powerpoint/2010/main" val="6022644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RP" preserve="1">
  <p:cSld name="Title and body RP">
    <p:spTree>
      <p:nvGrpSpPr>
        <p:cNvPr id="1" name="Shape 122"/>
        <p:cNvGrpSpPr/>
        <p:nvPr/>
      </p:nvGrpSpPr>
      <p:grpSpPr>
        <a:xfrm>
          <a:off x="0" y="0"/>
          <a:ext cx="0" cy="0"/>
          <a:chOff x="0" y="0"/>
          <a:chExt cx="0" cy="0"/>
        </a:xfrm>
      </p:grpSpPr>
      <p:sp>
        <p:nvSpPr>
          <p:cNvPr id="123" name="Google Shape;123;p33"/>
          <p:cNvSpPr txBox="1">
            <a:spLocks noGrp="1"/>
          </p:cNvSpPr>
          <p:nvPr>
            <p:ph type="title"/>
          </p:nvPr>
        </p:nvSpPr>
        <p:spPr>
          <a:xfrm>
            <a:off x="356616" y="12089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4" name="Google Shape;124;p33"/>
          <p:cNvSpPr txBox="1">
            <a:spLocks noGrp="1"/>
          </p:cNvSpPr>
          <p:nvPr>
            <p:ph type="body" idx="1"/>
          </p:nvPr>
        </p:nvSpPr>
        <p:spPr>
          <a:xfrm>
            <a:off x="604925" y="1909950"/>
            <a:ext cx="8151300" cy="2382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5" name="Google Shape;125;p33"/>
          <p:cNvSpPr txBox="1">
            <a:spLocks noGrp="1"/>
          </p:cNvSpPr>
          <p:nvPr>
            <p:ph type="sldNum" idx="12"/>
          </p:nvPr>
        </p:nvSpPr>
        <p:spPr>
          <a:xfrm>
            <a:off x="868625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26" name="Google Shape;126;p33"/>
          <p:cNvPicPr preferRelativeResize="0"/>
          <p:nvPr/>
        </p:nvPicPr>
        <p:blipFill rotWithShape="1">
          <a:blip r:embed="rId2" cstate="hqprint">
            <a:alphaModFix/>
            <a:extLst>
              <a:ext uri="{28A0092B-C50C-407E-A947-70E740481C1C}">
                <a14:useLocalDpi xmlns:a14="http://schemas.microsoft.com/office/drawing/2010/main"/>
              </a:ext>
            </a:extLst>
          </a:blip>
          <a:srcRect b="29001"/>
          <a:stretch/>
        </p:blipFill>
        <p:spPr>
          <a:xfrm>
            <a:off x="6064600" y="4005025"/>
            <a:ext cx="2836151" cy="1138475"/>
          </a:xfrm>
          <a:prstGeom prst="rect">
            <a:avLst/>
          </a:prstGeom>
          <a:noFill/>
          <a:ln>
            <a:noFill/>
          </a:ln>
        </p:spPr>
      </p:pic>
    </p:spTree>
    <p:extLst>
      <p:ext uri="{BB962C8B-B14F-4D97-AF65-F5344CB8AC3E}">
        <p14:creationId xmlns:p14="http://schemas.microsoft.com/office/powerpoint/2010/main" val="23485674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body YRP " preserve="1">
  <p:cSld name="Title and body YRP ">
    <p:spTree>
      <p:nvGrpSpPr>
        <p:cNvPr id="1" name="Shape 127"/>
        <p:cNvGrpSpPr/>
        <p:nvPr/>
      </p:nvGrpSpPr>
      <p:grpSpPr>
        <a:xfrm>
          <a:off x="0" y="0"/>
          <a:ext cx="0" cy="0"/>
          <a:chOff x="0" y="0"/>
          <a:chExt cx="0" cy="0"/>
        </a:xfrm>
      </p:grpSpPr>
      <p:sp>
        <p:nvSpPr>
          <p:cNvPr id="128" name="Google Shape;128;p34"/>
          <p:cNvSpPr txBox="1">
            <a:spLocks noGrp="1"/>
          </p:cNvSpPr>
          <p:nvPr>
            <p:ph type="title"/>
          </p:nvPr>
        </p:nvSpPr>
        <p:spPr>
          <a:xfrm>
            <a:off x="356616" y="1350350"/>
            <a:ext cx="6558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9" name="Google Shape;129;p34"/>
          <p:cNvSpPr txBox="1">
            <a:spLocks noGrp="1"/>
          </p:cNvSpPr>
          <p:nvPr>
            <p:ph type="body" idx="1"/>
          </p:nvPr>
        </p:nvSpPr>
        <p:spPr>
          <a:xfrm>
            <a:off x="594360" y="2202175"/>
            <a:ext cx="6823800" cy="2366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0" name="Google Shape;130;p3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31" name="Google Shape;131;p34"/>
          <p:cNvPicPr preferRelativeResize="0"/>
          <p:nvPr/>
        </p:nvPicPr>
        <p:blipFill rotWithShape="1">
          <a:blip r:embed="rId2" cstate="hqprint">
            <a:alphaModFix/>
            <a:extLst>
              <a:ext uri="{28A0092B-C50C-407E-A947-70E740481C1C}">
                <a14:useLocalDpi xmlns:a14="http://schemas.microsoft.com/office/drawing/2010/main"/>
              </a:ext>
            </a:extLst>
          </a:blip>
          <a:srcRect l="25682" t="27992"/>
          <a:stretch/>
        </p:blipFill>
        <p:spPr>
          <a:xfrm rot="5400000">
            <a:off x="6702210" y="-38024"/>
            <a:ext cx="2411077" cy="2472503"/>
          </a:xfrm>
          <a:prstGeom prst="rect">
            <a:avLst/>
          </a:prstGeom>
          <a:noFill/>
          <a:ln>
            <a:noFill/>
          </a:ln>
        </p:spPr>
      </p:pic>
    </p:spTree>
    <p:extLst>
      <p:ext uri="{BB962C8B-B14F-4D97-AF65-F5344CB8AC3E}">
        <p14:creationId xmlns:p14="http://schemas.microsoft.com/office/powerpoint/2010/main" val="4088001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body RPBY " preserve="1">
  <p:cSld name="Title and body RPBY ">
    <p:spTree>
      <p:nvGrpSpPr>
        <p:cNvPr id="1" name="Shape 132"/>
        <p:cNvGrpSpPr/>
        <p:nvPr/>
      </p:nvGrpSpPr>
      <p:grpSpPr>
        <a:xfrm>
          <a:off x="0" y="0"/>
          <a:ext cx="0" cy="0"/>
          <a:chOff x="0" y="0"/>
          <a:chExt cx="0" cy="0"/>
        </a:xfrm>
      </p:grpSpPr>
      <p:sp>
        <p:nvSpPr>
          <p:cNvPr id="133" name="Google Shape;133;p35"/>
          <p:cNvSpPr txBox="1">
            <a:spLocks noGrp="1"/>
          </p:cNvSpPr>
          <p:nvPr>
            <p:ph type="title"/>
          </p:nvPr>
        </p:nvSpPr>
        <p:spPr>
          <a:xfrm>
            <a:off x="356616" y="504825"/>
            <a:ext cx="6099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4" name="Google Shape;134;p35"/>
          <p:cNvSpPr txBox="1">
            <a:spLocks noGrp="1"/>
          </p:cNvSpPr>
          <p:nvPr>
            <p:ph type="body" idx="1"/>
          </p:nvPr>
        </p:nvSpPr>
        <p:spPr>
          <a:xfrm>
            <a:off x="594360" y="1469950"/>
            <a:ext cx="6610500" cy="25653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35" name="Google Shape;135;p35"/>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36" name="Google Shape;136;p35"/>
          <p:cNvPicPr preferRelativeResize="0"/>
          <p:nvPr/>
        </p:nvPicPr>
        <p:blipFill rotWithShape="1">
          <a:blip r:embed="rId2" cstate="hqprint">
            <a:alphaModFix/>
            <a:extLst>
              <a:ext uri="{28A0092B-C50C-407E-A947-70E740481C1C}">
                <a14:useLocalDpi xmlns:a14="http://schemas.microsoft.com/office/drawing/2010/main"/>
              </a:ext>
            </a:extLst>
          </a:blip>
          <a:srcRect b="29001"/>
          <a:stretch/>
        </p:blipFill>
        <p:spPr>
          <a:xfrm>
            <a:off x="153075" y="4088525"/>
            <a:ext cx="2628126" cy="1054975"/>
          </a:xfrm>
          <a:prstGeom prst="rect">
            <a:avLst/>
          </a:prstGeom>
          <a:noFill/>
          <a:ln>
            <a:noFill/>
          </a:ln>
        </p:spPr>
      </p:pic>
      <p:pic>
        <p:nvPicPr>
          <p:cNvPr id="137" name="Google Shape;137;p35"/>
          <p:cNvPicPr preferRelativeResize="0"/>
          <p:nvPr/>
        </p:nvPicPr>
        <p:blipFill rotWithShape="1">
          <a:blip r:embed="rId3" cstate="hqprint">
            <a:alphaModFix/>
            <a:extLst>
              <a:ext uri="{28A0092B-C50C-407E-A947-70E740481C1C}">
                <a14:useLocalDpi xmlns:a14="http://schemas.microsoft.com/office/drawing/2010/main"/>
              </a:ext>
            </a:extLst>
          </a:blip>
          <a:srcRect l="53194" b="8400"/>
          <a:stretch/>
        </p:blipFill>
        <p:spPr>
          <a:xfrm rot="10800000">
            <a:off x="7317064" y="-2"/>
            <a:ext cx="1834556" cy="3769085"/>
          </a:xfrm>
          <a:prstGeom prst="rect">
            <a:avLst/>
          </a:prstGeom>
          <a:noFill/>
          <a:ln>
            <a:noFill/>
          </a:ln>
        </p:spPr>
      </p:pic>
    </p:spTree>
    <p:extLst>
      <p:ext uri="{BB962C8B-B14F-4D97-AF65-F5344CB8AC3E}">
        <p14:creationId xmlns:p14="http://schemas.microsoft.com/office/powerpoint/2010/main" val="14484723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138"/>
        <p:cNvGrpSpPr/>
        <p:nvPr/>
      </p:nvGrpSpPr>
      <p:grpSpPr>
        <a:xfrm>
          <a:off x="0" y="0"/>
          <a:ext cx="0" cy="0"/>
          <a:chOff x="0" y="0"/>
          <a:chExt cx="0" cy="0"/>
        </a:xfrm>
      </p:grpSpPr>
      <p:sp>
        <p:nvSpPr>
          <p:cNvPr id="139" name="Google Shape;139;p36"/>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0" name="Google Shape;140;p36"/>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1" name="Google Shape;141;p36"/>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2" name="Google Shape;142;p36"/>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1519253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RP" preserve="1">
  <p:cSld name="Title and two columns RP">
    <p:spTree>
      <p:nvGrpSpPr>
        <p:cNvPr id="1" name="Shape 143"/>
        <p:cNvGrpSpPr/>
        <p:nvPr/>
      </p:nvGrpSpPr>
      <p:grpSpPr>
        <a:xfrm>
          <a:off x="0" y="0"/>
          <a:ext cx="0" cy="0"/>
          <a:chOff x="0" y="0"/>
          <a:chExt cx="0" cy="0"/>
        </a:xfrm>
      </p:grpSpPr>
      <p:sp>
        <p:nvSpPr>
          <p:cNvPr id="144" name="Google Shape;144;p37"/>
          <p:cNvSpPr txBox="1">
            <a:spLocks noGrp="1"/>
          </p:cNvSpPr>
          <p:nvPr>
            <p:ph type="title"/>
          </p:nvPr>
        </p:nvSpPr>
        <p:spPr>
          <a:xfrm>
            <a:off x="356616" y="3688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p37"/>
          <p:cNvSpPr txBox="1">
            <a:spLocks noGrp="1"/>
          </p:cNvSpPr>
          <p:nvPr>
            <p:ph type="body" idx="1"/>
          </p:nvPr>
        </p:nvSpPr>
        <p:spPr>
          <a:xfrm>
            <a:off x="3879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6" name="Google Shape;146;p37"/>
          <p:cNvSpPr txBox="1">
            <a:spLocks noGrp="1"/>
          </p:cNvSpPr>
          <p:nvPr>
            <p:ph type="body" idx="2"/>
          </p:nvPr>
        </p:nvSpPr>
        <p:spPr>
          <a:xfrm>
            <a:off x="49086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47" name="Google Shape;147;p37"/>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48" name="Google Shape;148;p3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911913"/>
            <a:ext cx="1612884" cy="134775"/>
          </a:xfrm>
          <a:prstGeom prst="rect">
            <a:avLst/>
          </a:prstGeom>
          <a:noFill/>
          <a:ln>
            <a:noFill/>
          </a:ln>
        </p:spPr>
      </p:pic>
    </p:spTree>
    <p:extLst>
      <p:ext uri="{BB962C8B-B14F-4D97-AF65-F5344CB8AC3E}">
        <p14:creationId xmlns:p14="http://schemas.microsoft.com/office/powerpoint/2010/main" val="425453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Break" preserve="1" userDrawn="1">
  <p:cSld name="1_Section Break">
    <p:spTree>
      <p:nvGrpSpPr>
        <p:cNvPr id="1" name="Shape 71"/>
        <p:cNvGrpSpPr/>
        <p:nvPr/>
      </p:nvGrpSpPr>
      <p:grpSpPr>
        <a:xfrm>
          <a:off x="0" y="0"/>
          <a:ext cx="0" cy="0"/>
          <a:chOff x="0" y="0"/>
          <a:chExt cx="0" cy="0"/>
        </a:xfrm>
      </p:grpSpPr>
      <p:pic>
        <p:nvPicPr>
          <p:cNvPr id="72" name="Google Shape;72;p23"/>
          <p:cNvPicPr preferRelativeResize="0"/>
          <p:nvPr/>
        </p:nvPicPr>
        <p:blipFill rotWithShape="1">
          <a:blip r:embed="rId2">
            <a:alphaModFix/>
          </a:blip>
          <a:srcRect/>
          <a:stretch/>
        </p:blipFill>
        <p:spPr>
          <a:xfrm>
            <a:off x="0" y="0"/>
            <a:ext cx="9144000" cy="5189301"/>
          </a:xfrm>
          <a:prstGeom prst="rect">
            <a:avLst/>
          </a:prstGeom>
          <a:noFill/>
          <a:ln>
            <a:noFill/>
          </a:ln>
        </p:spPr>
      </p:pic>
      <p:pic>
        <p:nvPicPr>
          <p:cNvPr id="73" name="Google Shape;73;p23"/>
          <p:cNvPicPr preferRelativeResize="0"/>
          <p:nvPr/>
        </p:nvPicPr>
        <p:blipFill rotWithShape="1">
          <a:blip r:embed="rId3">
            <a:alphaModFix/>
          </a:blip>
          <a:srcRect/>
          <a:stretch/>
        </p:blipFill>
        <p:spPr>
          <a:xfrm>
            <a:off x="5349739" y="1614500"/>
            <a:ext cx="5146921" cy="5143499"/>
          </a:xfrm>
          <a:prstGeom prst="rect">
            <a:avLst/>
          </a:prstGeom>
          <a:noFill/>
          <a:ln>
            <a:noFill/>
          </a:ln>
        </p:spPr>
      </p:pic>
      <p:sp>
        <p:nvSpPr>
          <p:cNvPr id="2" name="Title 1">
            <a:extLst>
              <a:ext uri="{FF2B5EF4-FFF2-40B4-BE49-F238E27FC236}">
                <a16:creationId xmlns:a16="http://schemas.microsoft.com/office/drawing/2014/main" id="{4D6341A9-A70E-B070-8853-C16704B6C5FB}"/>
              </a:ext>
            </a:extLst>
          </p:cNvPr>
          <p:cNvSpPr>
            <a:spLocks noGrp="1"/>
          </p:cNvSpPr>
          <p:nvPr>
            <p:ph type="title"/>
          </p:nvPr>
        </p:nvSpPr>
        <p:spPr>
          <a:xfrm>
            <a:off x="278608" y="1231980"/>
            <a:ext cx="7178952" cy="572700"/>
          </a:xfrm>
        </p:spPr>
        <p:txBody>
          <a:bodyPr/>
          <a:lstStyle>
            <a:lvl1pPr>
              <a:defRPr sz="3600">
                <a:solidFill>
                  <a:srgbClr val="FFFFFF"/>
                </a:solidFill>
                <a:latin typeface="+mj-lt"/>
              </a:defRPr>
            </a:lvl1pPr>
          </a:lstStyle>
          <a:p>
            <a:r>
              <a:rPr lang="en-US" dirty="0"/>
              <a:t>Click to edit Master title style</a:t>
            </a:r>
          </a:p>
        </p:txBody>
      </p:sp>
    </p:spTree>
    <p:extLst>
      <p:ext uri="{BB962C8B-B14F-4D97-AF65-F5344CB8AC3E}">
        <p14:creationId xmlns:p14="http://schemas.microsoft.com/office/powerpoint/2010/main" val="31345576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YR Line" preserve="1">
  <p:cSld name="Title only YR Line">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356616"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38"/>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52" name="Google Shape;152;p3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1008649"/>
            <a:ext cx="1264400" cy="130100"/>
          </a:xfrm>
          <a:prstGeom prst="rect">
            <a:avLst/>
          </a:prstGeom>
          <a:noFill/>
          <a:ln>
            <a:noFill/>
          </a:ln>
        </p:spPr>
      </p:pic>
      <p:sp>
        <p:nvSpPr>
          <p:cNvPr id="153" name="Google Shape;153;p38"/>
          <p:cNvSpPr>
            <a:spLocks noGrp="1"/>
          </p:cNvSpPr>
          <p:nvPr>
            <p:ph type="pic" idx="2"/>
          </p:nvPr>
        </p:nvSpPr>
        <p:spPr>
          <a:xfrm>
            <a:off x="457200" y="1465263"/>
            <a:ext cx="8196263" cy="3241675"/>
          </a:xfrm>
          <a:prstGeom prst="rect">
            <a:avLst/>
          </a:prstGeom>
          <a:noFill/>
          <a:ln>
            <a:noFill/>
          </a:ln>
        </p:spPr>
      </p:sp>
    </p:spTree>
    <p:extLst>
      <p:ext uri="{BB962C8B-B14F-4D97-AF65-F5344CB8AC3E}">
        <p14:creationId xmlns:p14="http://schemas.microsoft.com/office/powerpoint/2010/main" val="2774786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ne column text 1" preserve="1">
  <p:cSld name="One column text 1">
    <p:spTree>
      <p:nvGrpSpPr>
        <p:cNvPr id="1" name="Shape 154"/>
        <p:cNvGrpSpPr/>
        <p:nvPr/>
      </p:nvGrpSpPr>
      <p:grpSpPr>
        <a:xfrm>
          <a:off x="0" y="0"/>
          <a:ext cx="0" cy="0"/>
          <a:chOff x="0" y="0"/>
          <a:chExt cx="0" cy="0"/>
        </a:xfrm>
      </p:grpSpPr>
      <p:sp>
        <p:nvSpPr>
          <p:cNvPr id="155" name="Google Shape;155;p39"/>
          <p:cNvSpPr txBox="1">
            <a:spLocks noGrp="1"/>
          </p:cNvSpPr>
          <p:nvPr>
            <p:ph type="title"/>
          </p:nvPr>
        </p:nvSpPr>
        <p:spPr>
          <a:xfrm>
            <a:off x="387900" y="555600"/>
            <a:ext cx="3075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atin typeface="Arial"/>
                <a:ea typeface="Arial"/>
                <a:cs typeface="Arial"/>
                <a:sym typeface="Arial"/>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6" name="Google Shape;156;p39"/>
          <p:cNvSpPr txBox="1">
            <a:spLocks noGrp="1"/>
          </p:cNvSpPr>
          <p:nvPr>
            <p:ph type="body" idx="1"/>
          </p:nvPr>
        </p:nvSpPr>
        <p:spPr>
          <a:xfrm>
            <a:off x="654900" y="1627550"/>
            <a:ext cx="3463444"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atin typeface="Arial"/>
                <a:ea typeface="Arial"/>
                <a:cs typeface="Arial"/>
                <a:sym typeface="Arial"/>
              </a:defRPr>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57" name="Google Shape;157;p39"/>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
        <p:nvSpPr>
          <p:cNvPr id="158" name="Google Shape;158;p39"/>
          <p:cNvSpPr>
            <a:spLocks noGrp="1"/>
          </p:cNvSpPr>
          <p:nvPr>
            <p:ph type="pic" idx="2"/>
          </p:nvPr>
        </p:nvSpPr>
        <p:spPr>
          <a:xfrm>
            <a:off x="4692502" y="555625"/>
            <a:ext cx="3900636" cy="4251325"/>
          </a:xfrm>
          <a:prstGeom prst="rect">
            <a:avLst/>
          </a:prstGeom>
          <a:noFill/>
          <a:ln>
            <a:noFill/>
          </a:ln>
        </p:spPr>
      </p:sp>
      <p:pic>
        <p:nvPicPr>
          <p:cNvPr id="159" name="Google Shape;159;p39"/>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457200" y="1311300"/>
            <a:ext cx="1264400" cy="130100"/>
          </a:xfrm>
          <a:prstGeom prst="rect">
            <a:avLst/>
          </a:prstGeom>
          <a:noFill/>
          <a:ln>
            <a:noFill/>
          </a:ln>
        </p:spPr>
      </p:pic>
    </p:spTree>
    <p:extLst>
      <p:ext uri="{BB962C8B-B14F-4D97-AF65-F5344CB8AC3E}">
        <p14:creationId xmlns:p14="http://schemas.microsoft.com/office/powerpoint/2010/main" val="17841267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preserve="1">
  <p:cSld name="1_Title Only">
    <p:spTree>
      <p:nvGrpSpPr>
        <p:cNvPr id="1" name="Shape 160"/>
        <p:cNvGrpSpPr/>
        <p:nvPr/>
      </p:nvGrpSpPr>
      <p:grpSpPr>
        <a:xfrm>
          <a:off x="0" y="0"/>
          <a:ext cx="0" cy="0"/>
          <a:chOff x="0" y="0"/>
          <a:chExt cx="0" cy="0"/>
        </a:xfrm>
      </p:grpSpPr>
      <p:sp>
        <p:nvSpPr>
          <p:cNvPr id="161" name="Google Shape;161;p40"/>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
        <p:nvSpPr>
          <p:cNvPr id="162" name="Google Shape;162;p40"/>
          <p:cNvSpPr>
            <a:spLocks noGrp="1"/>
          </p:cNvSpPr>
          <p:nvPr>
            <p:ph type="pic" idx="2"/>
          </p:nvPr>
        </p:nvSpPr>
        <p:spPr>
          <a:xfrm>
            <a:off x="1006475" y="343082"/>
            <a:ext cx="7292975" cy="3811587"/>
          </a:xfrm>
          <a:prstGeom prst="rect">
            <a:avLst/>
          </a:prstGeom>
          <a:noFill/>
          <a:ln>
            <a:noFill/>
          </a:ln>
        </p:spPr>
      </p:sp>
      <p:sp>
        <p:nvSpPr>
          <p:cNvPr id="163" name="Google Shape;163;p40"/>
          <p:cNvSpPr txBox="1">
            <a:spLocks noGrp="1"/>
          </p:cNvSpPr>
          <p:nvPr>
            <p:ph type="title"/>
          </p:nvPr>
        </p:nvSpPr>
        <p:spPr>
          <a:xfrm>
            <a:off x="131703" y="456887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1200">
                <a:latin typeface="Montserrat Light"/>
                <a:ea typeface="Montserrat Light"/>
                <a:cs typeface="Montserrat Light"/>
                <a:sym typeface="Montserrat L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6619830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break" preserve="1">
  <p:cSld name="1_Section break">
    <p:spTree>
      <p:nvGrpSpPr>
        <p:cNvPr id="1" name="Shape 164"/>
        <p:cNvGrpSpPr/>
        <p:nvPr/>
      </p:nvGrpSpPr>
      <p:grpSpPr>
        <a:xfrm>
          <a:off x="0" y="0"/>
          <a:ext cx="0" cy="0"/>
          <a:chOff x="0" y="0"/>
          <a:chExt cx="0" cy="0"/>
        </a:xfrm>
      </p:grpSpPr>
      <p:sp>
        <p:nvSpPr>
          <p:cNvPr id="165" name="Google Shape;165;p4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atin typeface="Arial"/>
                <a:ea typeface="Arial"/>
                <a:cs typeface="Arial"/>
                <a:sym typeface="Aria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66" name="Google Shape;166;p41"/>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pic>
        <p:nvPicPr>
          <p:cNvPr id="167" name="Google Shape;167;p4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39800" y="3371775"/>
            <a:ext cx="2063574" cy="195450"/>
          </a:xfrm>
          <a:prstGeom prst="rect">
            <a:avLst/>
          </a:prstGeom>
          <a:noFill/>
          <a:ln>
            <a:noFill/>
          </a:ln>
        </p:spPr>
      </p:pic>
    </p:spTree>
    <p:extLst>
      <p:ext uri="{BB962C8B-B14F-4D97-AF65-F5344CB8AC3E}">
        <p14:creationId xmlns:p14="http://schemas.microsoft.com/office/powerpoint/2010/main" val="15999959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168"/>
        <p:cNvGrpSpPr/>
        <p:nvPr/>
      </p:nvGrpSpPr>
      <p:grpSpPr>
        <a:xfrm>
          <a:off x="0" y="0"/>
          <a:ext cx="0" cy="0"/>
          <a:chOff x="0" y="0"/>
          <a:chExt cx="0" cy="0"/>
        </a:xfrm>
      </p:grpSpPr>
      <p:sp>
        <p:nvSpPr>
          <p:cNvPr id="169" name="Google Shape;169;p4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0" name="Google Shape;170;p4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atin typeface="Arial"/>
                <a:ea typeface="Arial"/>
                <a:cs typeface="Arial"/>
                <a:sym typeface="Aria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1" name="Google Shape;171;p4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atin typeface="Arial"/>
                <a:ea typeface="Arial"/>
                <a:cs typeface="Arial"/>
                <a:sym typeface="Aria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4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73" name="Google Shape;173;p42"/>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33014448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74"/>
        <p:cNvGrpSpPr/>
        <p:nvPr/>
      </p:nvGrpSpPr>
      <p:grpSpPr>
        <a:xfrm>
          <a:off x="0" y="0"/>
          <a:ext cx="0" cy="0"/>
          <a:chOff x="0" y="0"/>
          <a:chExt cx="0" cy="0"/>
        </a:xfrm>
      </p:grpSpPr>
      <p:sp>
        <p:nvSpPr>
          <p:cNvPr id="175" name="Google Shape;175;p4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atin typeface="Arial"/>
                <a:ea typeface="Arial"/>
                <a:cs typeface="Arial"/>
                <a:sym typeface="Arial"/>
              </a:defRPr>
            </a:lvl1pPr>
          </a:lstStyle>
          <a:p>
            <a:endParaRPr/>
          </a:p>
        </p:txBody>
      </p:sp>
      <p:sp>
        <p:nvSpPr>
          <p:cNvPr id="176" name="Google Shape;176;p43"/>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1433257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77"/>
        <p:cNvGrpSpPr/>
        <p:nvPr/>
      </p:nvGrpSpPr>
      <p:grpSpPr>
        <a:xfrm>
          <a:off x="0" y="0"/>
          <a:ext cx="0" cy="0"/>
          <a:chOff x="0" y="0"/>
          <a:chExt cx="0" cy="0"/>
        </a:xfrm>
      </p:grpSpPr>
      <p:sp>
        <p:nvSpPr>
          <p:cNvPr id="178" name="Google Shape;178;p4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atin typeface="Arial"/>
                <a:ea typeface="Arial"/>
                <a:cs typeface="Arial"/>
                <a:sym typeface="Aria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9" name="Google Shape;179;p4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atin typeface="Arial"/>
                <a:ea typeface="Arial"/>
                <a:cs typeface="Arial"/>
                <a:sym typeface="Arial"/>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80" name="Google Shape;180;p4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7899452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Photos" preserve="1">
  <p:cSld name="Two Photos">
    <p:bg>
      <p:bgPr>
        <a:solidFill>
          <a:schemeClr val="lt1"/>
        </a:solidFill>
        <a:effectLst/>
      </p:bgPr>
    </p:bg>
    <p:spTree>
      <p:nvGrpSpPr>
        <p:cNvPr id="1" name="Shape 181"/>
        <p:cNvGrpSpPr/>
        <p:nvPr/>
      </p:nvGrpSpPr>
      <p:grpSpPr>
        <a:xfrm>
          <a:off x="0" y="0"/>
          <a:ext cx="0" cy="0"/>
          <a:chOff x="0" y="0"/>
          <a:chExt cx="0" cy="0"/>
        </a:xfrm>
      </p:grpSpPr>
      <p:pic>
        <p:nvPicPr>
          <p:cNvPr id="182" name="Google Shape;182;p4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1966834">
            <a:off x="1608456" y="1431485"/>
            <a:ext cx="2268038" cy="2399764"/>
          </a:xfrm>
          <a:prstGeom prst="rect">
            <a:avLst/>
          </a:prstGeom>
          <a:noFill/>
          <a:ln>
            <a:noFill/>
          </a:ln>
        </p:spPr>
      </p:pic>
      <p:pic>
        <p:nvPicPr>
          <p:cNvPr id="183" name="Google Shape;183;p4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573368">
            <a:off x="4880537" y="1387889"/>
            <a:ext cx="2254993" cy="2367810"/>
          </a:xfrm>
          <a:prstGeom prst="rect">
            <a:avLst/>
          </a:prstGeom>
          <a:noFill/>
          <a:ln>
            <a:noFill/>
          </a:ln>
        </p:spPr>
      </p:pic>
      <p:sp>
        <p:nvSpPr>
          <p:cNvPr id="184" name="Google Shape;184;p45"/>
          <p:cNvSpPr txBox="1">
            <a:spLocks noGrp="1"/>
          </p:cNvSpPr>
          <p:nvPr>
            <p:ph type="title"/>
          </p:nvPr>
        </p:nvSpPr>
        <p:spPr>
          <a:xfrm>
            <a:off x="356616" y="54290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5" name="Google Shape;185;p45"/>
          <p:cNvSpPr txBox="1">
            <a:spLocks noGrp="1"/>
          </p:cNvSpPr>
          <p:nvPr>
            <p:ph type="body" idx="1"/>
          </p:nvPr>
        </p:nvSpPr>
        <p:spPr>
          <a:xfrm>
            <a:off x="1635031"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6" name="Google Shape;186;p45"/>
          <p:cNvSpPr txBox="1">
            <a:spLocks noGrp="1"/>
          </p:cNvSpPr>
          <p:nvPr>
            <p:ph type="body" idx="2"/>
          </p:nvPr>
        </p:nvSpPr>
        <p:spPr>
          <a:xfrm>
            <a:off x="5136497" y="3974897"/>
            <a:ext cx="2066100" cy="10116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87" name="Google Shape;187;p45"/>
          <p:cNvSpPr>
            <a:spLocks noGrp="1"/>
          </p:cNvSpPr>
          <p:nvPr>
            <p:ph type="pic" idx="3"/>
          </p:nvPr>
        </p:nvSpPr>
        <p:spPr>
          <a:xfrm>
            <a:off x="1855135" y="1733887"/>
            <a:ext cx="1674717" cy="1707592"/>
          </a:xfrm>
          <a:prstGeom prst="ellipse">
            <a:avLst/>
          </a:prstGeom>
          <a:solidFill>
            <a:srgbClr val="FFEED7"/>
          </a:solidFill>
          <a:ln>
            <a:noFill/>
          </a:ln>
        </p:spPr>
      </p:sp>
      <p:sp>
        <p:nvSpPr>
          <p:cNvPr id="188" name="Google Shape;188;p45"/>
          <p:cNvSpPr>
            <a:spLocks noGrp="1"/>
          </p:cNvSpPr>
          <p:nvPr>
            <p:ph type="pic" idx="4"/>
          </p:nvPr>
        </p:nvSpPr>
        <p:spPr>
          <a:xfrm>
            <a:off x="5214657" y="1784295"/>
            <a:ext cx="1674717" cy="1707592"/>
          </a:xfrm>
          <a:prstGeom prst="ellipse">
            <a:avLst/>
          </a:prstGeom>
          <a:solidFill>
            <a:srgbClr val="FFEED7"/>
          </a:solidFill>
          <a:ln>
            <a:noFill/>
          </a:ln>
        </p:spPr>
      </p:sp>
    </p:spTree>
    <p:extLst>
      <p:ext uri="{BB962C8B-B14F-4D97-AF65-F5344CB8AC3E}">
        <p14:creationId xmlns:p14="http://schemas.microsoft.com/office/powerpoint/2010/main" val="1279288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ree Photos" preserve="1">
  <p:cSld name="Three Photos">
    <p:bg>
      <p:bgPr>
        <a:solidFill>
          <a:schemeClr val="lt1"/>
        </a:solidFill>
        <a:effectLst/>
      </p:bgPr>
    </p:bg>
    <p:spTree>
      <p:nvGrpSpPr>
        <p:cNvPr id="1" name="Shape 189"/>
        <p:cNvGrpSpPr/>
        <p:nvPr/>
      </p:nvGrpSpPr>
      <p:grpSpPr>
        <a:xfrm>
          <a:off x="0" y="0"/>
          <a:ext cx="0" cy="0"/>
          <a:chOff x="0" y="0"/>
          <a:chExt cx="0" cy="0"/>
        </a:xfrm>
      </p:grpSpPr>
      <p:pic>
        <p:nvPicPr>
          <p:cNvPr id="190" name="Google Shape;190;p4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1967865">
            <a:off x="987656" y="1802160"/>
            <a:ext cx="1847191" cy="1955008"/>
          </a:xfrm>
          <a:prstGeom prst="rect">
            <a:avLst/>
          </a:prstGeom>
          <a:noFill/>
          <a:ln>
            <a:noFill/>
          </a:ln>
        </p:spPr>
      </p:pic>
      <p:pic>
        <p:nvPicPr>
          <p:cNvPr id="191" name="Google Shape;191;p4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572287">
            <a:off x="3651857" y="1766863"/>
            <a:ext cx="1836998" cy="1928517"/>
          </a:xfrm>
          <a:prstGeom prst="rect">
            <a:avLst/>
          </a:prstGeom>
          <a:noFill/>
          <a:ln>
            <a:noFill/>
          </a:ln>
        </p:spPr>
      </p:pic>
      <p:pic>
        <p:nvPicPr>
          <p:cNvPr id="192" name="Google Shape;192;p4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7765833">
            <a:off x="6275628" y="1867158"/>
            <a:ext cx="1847191" cy="1955007"/>
          </a:xfrm>
          <a:prstGeom prst="rect">
            <a:avLst/>
          </a:prstGeom>
          <a:noFill/>
          <a:ln>
            <a:noFill/>
          </a:ln>
        </p:spPr>
      </p:pic>
      <p:sp>
        <p:nvSpPr>
          <p:cNvPr id="193" name="Google Shape;193;p46"/>
          <p:cNvSpPr txBox="1">
            <a:spLocks noGrp="1"/>
          </p:cNvSpPr>
          <p:nvPr>
            <p:ph type="title"/>
          </p:nvPr>
        </p:nvSpPr>
        <p:spPr>
          <a:xfrm>
            <a:off x="74445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4" name="Google Shape;194;p46"/>
          <p:cNvSpPr txBox="1">
            <a:spLocks noGrp="1"/>
          </p:cNvSpPr>
          <p:nvPr>
            <p:ph type="body" idx="1"/>
          </p:nvPr>
        </p:nvSpPr>
        <p:spPr>
          <a:xfrm>
            <a:off x="10094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5" name="Google Shape;195;p46"/>
          <p:cNvSpPr txBox="1">
            <a:spLocks noGrp="1"/>
          </p:cNvSpPr>
          <p:nvPr>
            <p:ph type="body" idx="2"/>
          </p:nvPr>
        </p:nvSpPr>
        <p:spPr>
          <a:xfrm>
            <a:off x="386067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6" name="Google Shape;196;p46"/>
          <p:cNvSpPr txBox="1">
            <a:spLocks noGrp="1"/>
          </p:cNvSpPr>
          <p:nvPr>
            <p:ph type="body" idx="3"/>
          </p:nvPr>
        </p:nvSpPr>
        <p:spPr>
          <a:xfrm>
            <a:off x="6448825" y="3874400"/>
            <a:ext cx="1682400" cy="8241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97" name="Google Shape;197;p46"/>
          <p:cNvSpPr>
            <a:spLocks noGrp="1"/>
          </p:cNvSpPr>
          <p:nvPr>
            <p:ph type="pic" idx="4"/>
          </p:nvPr>
        </p:nvSpPr>
        <p:spPr>
          <a:xfrm>
            <a:off x="3860675" y="2063085"/>
            <a:ext cx="1423506" cy="1433157"/>
          </a:xfrm>
          <a:prstGeom prst="ellipse">
            <a:avLst/>
          </a:prstGeom>
          <a:solidFill>
            <a:srgbClr val="FFEED7"/>
          </a:solidFill>
          <a:ln>
            <a:noFill/>
          </a:ln>
        </p:spPr>
      </p:sp>
      <p:sp>
        <p:nvSpPr>
          <p:cNvPr id="198" name="Google Shape;198;p46"/>
          <p:cNvSpPr>
            <a:spLocks noGrp="1"/>
          </p:cNvSpPr>
          <p:nvPr>
            <p:ph type="pic" idx="5"/>
          </p:nvPr>
        </p:nvSpPr>
        <p:spPr>
          <a:xfrm>
            <a:off x="6501883" y="2063085"/>
            <a:ext cx="1423506" cy="1433157"/>
          </a:xfrm>
          <a:prstGeom prst="ellipse">
            <a:avLst/>
          </a:prstGeom>
          <a:solidFill>
            <a:srgbClr val="FFEED7"/>
          </a:solidFill>
          <a:ln>
            <a:noFill/>
          </a:ln>
        </p:spPr>
      </p:sp>
      <p:sp>
        <p:nvSpPr>
          <p:cNvPr id="199" name="Google Shape;199;p46"/>
          <p:cNvSpPr>
            <a:spLocks noGrp="1"/>
          </p:cNvSpPr>
          <p:nvPr>
            <p:ph type="pic" idx="6"/>
          </p:nvPr>
        </p:nvSpPr>
        <p:spPr>
          <a:xfrm>
            <a:off x="1133251" y="2063085"/>
            <a:ext cx="1423506" cy="1433157"/>
          </a:xfrm>
          <a:prstGeom prst="ellipse">
            <a:avLst/>
          </a:prstGeom>
          <a:solidFill>
            <a:srgbClr val="FFEED7"/>
          </a:solidFill>
          <a:ln>
            <a:noFill/>
          </a:ln>
        </p:spPr>
      </p:sp>
    </p:spTree>
    <p:extLst>
      <p:ext uri="{BB962C8B-B14F-4D97-AF65-F5344CB8AC3E}">
        <p14:creationId xmlns:p14="http://schemas.microsoft.com/office/powerpoint/2010/main" val="2571990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Photos 1" preserve="1">
  <p:cSld name="Photos 1">
    <p:bg>
      <p:bgPr>
        <a:solidFill>
          <a:schemeClr val="lt1"/>
        </a:solidFill>
        <a:effectLst/>
      </p:bgPr>
    </p:bg>
    <p:spTree>
      <p:nvGrpSpPr>
        <p:cNvPr id="1" name="Shape 200"/>
        <p:cNvGrpSpPr/>
        <p:nvPr/>
      </p:nvGrpSpPr>
      <p:grpSpPr>
        <a:xfrm>
          <a:off x="0" y="0"/>
          <a:ext cx="0" cy="0"/>
          <a:chOff x="0" y="0"/>
          <a:chExt cx="0" cy="0"/>
        </a:xfrm>
      </p:grpSpPr>
      <p:pic>
        <p:nvPicPr>
          <p:cNvPr id="201" name="Google Shape;201;p4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1967865">
            <a:off x="527156" y="1753610"/>
            <a:ext cx="1847191" cy="1955008"/>
          </a:xfrm>
          <a:prstGeom prst="rect">
            <a:avLst/>
          </a:prstGeom>
          <a:noFill/>
          <a:ln>
            <a:noFill/>
          </a:ln>
        </p:spPr>
      </p:pic>
      <p:pic>
        <p:nvPicPr>
          <p:cNvPr id="202" name="Google Shape;202;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7572287">
            <a:off x="2573826" y="1766863"/>
            <a:ext cx="1836998" cy="1928517"/>
          </a:xfrm>
          <a:prstGeom prst="rect">
            <a:avLst/>
          </a:prstGeom>
          <a:noFill/>
          <a:ln>
            <a:noFill/>
          </a:ln>
        </p:spPr>
      </p:pic>
      <p:pic>
        <p:nvPicPr>
          <p:cNvPr id="203" name="Google Shape;203;p4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rot="1373658">
            <a:off x="6756624" y="1789650"/>
            <a:ext cx="1837000" cy="1928517"/>
          </a:xfrm>
          <a:prstGeom prst="rect">
            <a:avLst/>
          </a:prstGeom>
          <a:noFill/>
          <a:ln>
            <a:noFill/>
          </a:ln>
        </p:spPr>
      </p:pic>
      <p:pic>
        <p:nvPicPr>
          <p:cNvPr id="204" name="Google Shape;204;p4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rot="-9110201">
            <a:off x="4661855" y="1753608"/>
            <a:ext cx="1847189" cy="1955008"/>
          </a:xfrm>
          <a:prstGeom prst="rect">
            <a:avLst/>
          </a:prstGeom>
          <a:noFill/>
          <a:ln>
            <a:noFill/>
          </a:ln>
        </p:spPr>
      </p:pic>
      <p:sp>
        <p:nvSpPr>
          <p:cNvPr id="205" name="Google Shape;205;p47"/>
          <p:cNvSpPr txBox="1">
            <a:spLocks noGrp="1"/>
          </p:cNvSpPr>
          <p:nvPr>
            <p:ph type="title"/>
          </p:nvPr>
        </p:nvSpPr>
        <p:spPr>
          <a:xfrm>
            <a:off x="381000" y="836450"/>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6" name="Google Shape;206;p47"/>
          <p:cNvSpPr txBox="1">
            <a:spLocks noGrp="1"/>
          </p:cNvSpPr>
          <p:nvPr>
            <p:ph type="body" idx="1"/>
          </p:nvPr>
        </p:nvSpPr>
        <p:spPr>
          <a:xfrm>
            <a:off x="61912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7" name="Google Shape;207;p47"/>
          <p:cNvSpPr txBox="1">
            <a:spLocks noGrp="1"/>
          </p:cNvSpPr>
          <p:nvPr>
            <p:ph type="body" idx="2"/>
          </p:nvPr>
        </p:nvSpPr>
        <p:spPr>
          <a:xfrm>
            <a:off x="2744575" y="3924300"/>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8" name="Google Shape;208;p47"/>
          <p:cNvSpPr txBox="1">
            <a:spLocks noGrp="1"/>
          </p:cNvSpPr>
          <p:nvPr>
            <p:ph type="body" idx="3"/>
          </p:nvPr>
        </p:nvSpPr>
        <p:spPr>
          <a:xfrm>
            <a:off x="4761500" y="387667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09" name="Google Shape;209;p47"/>
          <p:cNvSpPr txBox="1">
            <a:spLocks noGrp="1"/>
          </p:cNvSpPr>
          <p:nvPr>
            <p:ph type="body" idx="4"/>
          </p:nvPr>
        </p:nvSpPr>
        <p:spPr>
          <a:xfrm>
            <a:off x="6851175" y="3870195"/>
            <a:ext cx="1495500" cy="1057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atin typeface="Arial"/>
                <a:ea typeface="Arial"/>
                <a:cs typeface="Arial"/>
                <a:sym typeface="Arial"/>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10" name="Google Shape;210;p47"/>
          <p:cNvSpPr>
            <a:spLocks noGrp="1"/>
          </p:cNvSpPr>
          <p:nvPr>
            <p:ph type="pic" idx="5"/>
          </p:nvPr>
        </p:nvSpPr>
        <p:spPr>
          <a:xfrm>
            <a:off x="717737" y="2006850"/>
            <a:ext cx="1362364" cy="1371600"/>
          </a:xfrm>
          <a:prstGeom prst="ellipse">
            <a:avLst/>
          </a:prstGeom>
          <a:solidFill>
            <a:srgbClr val="FFEED7"/>
          </a:solidFill>
          <a:ln>
            <a:noFill/>
          </a:ln>
        </p:spPr>
      </p:sp>
      <p:sp>
        <p:nvSpPr>
          <p:cNvPr id="211" name="Google Shape;211;p47"/>
          <p:cNvSpPr>
            <a:spLocks noGrp="1"/>
          </p:cNvSpPr>
          <p:nvPr>
            <p:ph type="pic" idx="6"/>
          </p:nvPr>
        </p:nvSpPr>
        <p:spPr>
          <a:xfrm>
            <a:off x="2848225" y="2068108"/>
            <a:ext cx="1362364" cy="1371600"/>
          </a:xfrm>
          <a:prstGeom prst="ellipse">
            <a:avLst/>
          </a:prstGeom>
          <a:solidFill>
            <a:srgbClr val="FFEED7"/>
          </a:solidFill>
          <a:ln>
            <a:noFill/>
          </a:ln>
        </p:spPr>
      </p:sp>
      <p:sp>
        <p:nvSpPr>
          <p:cNvPr id="212" name="Google Shape;212;p47"/>
          <p:cNvSpPr>
            <a:spLocks noGrp="1"/>
          </p:cNvSpPr>
          <p:nvPr>
            <p:ph type="pic" idx="7"/>
          </p:nvPr>
        </p:nvSpPr>
        <p:spPr>
          <a:xfrm>
            <a:off x="4946315" y="2045315"/>
            <a:ext cx="1362364" cy="1371600"/>
          </a:xfrm>
          <a:prstGeom prst="ellipse">
            <a:avLst/>
          </a:prstGeom>
          <a:solidFill>
            <a:srgbClr val="FFEED7"/>
          </a:solidFill>
          <a:ln>
            <a:noFill/>
          </a:ln>
        </p:spPr>
      </p:sp>
      <p:sp>
        <p:nvSpPr>
          <p:cNvPr id="213" name="Google Shape;213;p47"/>
          <p:cNvSpPr>
            <a:spLocks noGrp="1"/>
          </p:cNvSpPr>
          <p:nvPr>
            <p:ph type="pic" idx="8"/>
          </p:nvPr>
        </p:nvSpPr>
        <p:spPr>
          <a:xfrm>
            <a:off x="6930824" y="2068108"/>
            <a:ext cx="1362364" cy="1371600"/>
          </a:xfrm>
          <a:prstGeom prst="ellipse">
            <a:avLst/>
          </a:prstGeom>
          <a:solidFill>
            <a:srgbClr val="FFEED7"/>
          </a:solidFill>
          <a:ln>
            <a:noFill/>
          </a:ln>
        </p:spPr>
      </p:sp>
    </p:spTree>
    <p:extLst>
      <p:ext uri="{BB962C8B-B14F-4D97-AF65-F5344CB8AC3E}">
        <p14:creationId xmlns:p14="http://schemas.microsoft.com/office/powerpoint/2010/main" val="2173210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BY Line" preserve="1" userDrawn="1">
  <p:cSld name="1_Title and body BY Line">
    <p:spTree>
      <p:nvGrpSpPr>
        <p:cNvPr id="1" name="Shape 36"/>
        <p:cNvGrpSpPr/>
        <p:nvPr/>
      </p:nvGrpSpPr>
      <p:grpSpPr>
        <a:xfrm>
          <a:off x="0" y="0"/>
          <a:ext cx="0" cy="0"/>
          <a:chOff x="0" y="0"/>
          <a:chExt cx="0" cy="0"/>
        </a:xfrm>
      </p:grpSpPr>
      <p:pic>
        <p:nvPicPr>
          <p:cNvPr id="40" name="Google Shape;40;p19"/>
          <p:cNvPicPr preferRelativeResize="0"/>
          <p:nvPr/>
        </p:nvPicPr>
        <p:blipFill rotWithShape="1">
          <a:blip r:embed="rId2" cstate="hqprint">
            <a:alphaModFix/>
            <a:extLst>
              <a:ext uri="{28A0092B-C50C-407E-A947-70E740481C1C}">
                <a14:useLocalDpi xmlns:a14="http://schemas.microsoft.com/office/drawing/2010/main"/>
              </a:ext>
            </a:extLst>
          </a:blip>
          <a:srcRect r="25160"/>
          <a:stretch/>
        </p:blipFill>
        <p:spPr>
          <a:xfrm>
            <a:off x="7865052" y="2102775"/>
            <a:ext cx="1278949" cy="2830899"/>
          </a:xfrm>
          <a:prstGeom prst="rect">
            <a:avLst/>
          </a:prstGeom>
          <a:noFill/>
          <a:ln>
            <a:noFill/>
          </a:ln>
        </p:spPr>
      </p:pic>
      <p:pic>
        <p:nvPicPr>
          <p:cNvPr id="41" name="Google Shape;41;p1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7200" y="1140275"/>
            <a:ext cx="1287626" cy="132053"/>
          </a:xfrm>
          <a:prstGeom prst="rect">
            <a:avLst/>
          </a:prstGeom>
          <a:noFill/>
          <a:ln>
            <a:noFill/>
          </a:ln>
        </p:spPr>
      </p:pic>
      <p:sp>
        <p:nvSpPr>
          <p:cNvPr id="2" name="Title 1">
            <a:extLst>
              <a:ext uri="{FF2B5EF4-FFF2-40B4-BE49-F238E27FC236}">
                <a16:creationId xmlns:a16="http://schemas.microsoft.com/office/drawing/2014/main" id="{9601206B-0121-6CA2-8671-759A4CB7DE97}"/>
              </a:ext>
            </a:extLst>
          </p:cNvPr>
          <p:cNvSpPr>
            <a:spLocks noGrp="1"/>
          </p:cNvSpPr>
          <p:nvPr>
            <p:ph type="title"/>
          </p:nvPr>
        </p:nvSpPr>
        <p:spPr>
          <a:xfrm>
            <a:off x="365350" y="567575"/>
            <a:ext cx="8520600" cy="572700"/>
          </a:xfrm>
        </p:spPr>
        <p:txBody>
          <a:bodyPr/>
          <a:lstStyle/>
          <a:p>
            <a:r>
              <a:rPr lang="en-US" dirty="0"/>
              <a:t>Click to edit Master title style</a:t>
            </a:r>
          </a:p>
        </p:txBody>
      </p:sp>
      <p:pic>
        <p:nvPicPr>
          <p:cNvPr id="4" name="Picture 3">
            <a:extLst>
              <a:ext uri="{FF2B5EF4-FFF2-40B4-BE49-F238E27FC236}">
                <a16:creationId xmlns:a16="http://schemas.microsoft.com/office/drawing/2014/main" id="{E9488F23-2054-5015-FE71-B1D75F8DDF68}"/>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526442" y="1961211"/>
            <a:ext cx="1081430" cy="1157951"/>
          </a:xfrm>
          <a:prstGeom prst="rect">
            <a:avLst/>
          </a:prstGeom>
        </p:spPr>
      </p:pic>
      <p:pic>
        <p:nvPicPr>
          <p:cNvPr id="5" name="Picture 4">
            <a:extLst>
              <a:ext uri="{FF2B5EF4-FFF2-40B4-BE49-F238E27FC236}">
                <a16:creationId xmlns:a16="http://schemas.microsoft.com/office/drawing/2014/main" id="{2C841A18-59BB-B976-E14B-3DC7673F82E1}"/>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893853" y="1961211"/>
            <a:ext cx="1238003" cy="1157951"/>
          </a:xfrm>
          <a:prstGeom prst="rect">
            <a:avLst/>
          </a:prstGeom>
        </p:spPr>
      </p:pic>
      <p:pic>
        <p:nvPicPr>
          <p:cNvPr id="6" name="Picture 5">
            <a:extLst>
              <a:ext uri="{FF2B5EF4-FFF2-40B4-BE49-F238E27FC236}">
                <a16:creationId xmlns:a16="http://schemas.microsoft.com/office/drawing/2014/main" id="{5531821B-8926-3176-B485-966FC95A9917}"/>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6562555" y="1962599"/>
            <a:ext cx="1155635" cy="1156564"/>
          </a:xfrm>
          <a:prstGeom prst="rect">
            <a:avLst/>
          </a:prstGeom>
        </p:spPr>
      </p:pic>
      <p:pic>
        <p:nvPicPr>
          <p:cNvPr id="7" name="Picture 6">
            <a:extLst>
              <a:ext uri="{FF2B5EF4-FFF2-40B4-BE49-F238E27FC236}">
                <a16:creationId xmlns:a16="http://schemas.microsoft.com/office/drawing/2014/main" id="{7E951EE8-897F-61A6-3123-FD4078C2536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2002089" y="1961211"/>
            <a:ext cx="1153609" cy="1157951"/>
          </a:xfrm>
          <a:prstGeom prst="rect">
            <a:avLst/>
          </a:prstGeom>
        </p:spPr>
      </p:pic>
      <p:pic>
        <p:nvPicPr>
          <p:cNvPr id="8" name="Picture 7">
            <a:extLst>
              <a:ext uri="{FF2B5EF4-FFF2-40B4-BE49-F238E27FC236}">
                <a16:creationId xmlns:a16="http://schemas.microsoft.com/office/drawing/2014/main" id="{12AAEDC9-F28B-C237-3C00-3E57843F1510}"/>
              </a:ext>
            </a:extLst>
          </p:cNvPr>
          <p:cNvPicPr>
            <a:picLocks noChangeAspect="1"/>
          </p:cNvPicPr>
          <p:nvPr userDrawn="1"/>
        </p:nvPicPr>
        <p:blipFill rotWithShape="1">
          <a:blip r:embed="rId8" cstate="hqprint">
            <a:extLst>
              <a:ext uri="{28A0092B-C50C-407E-A947-70E740481C1C}">
                <a14:useLocalDpi xmlns:a14="http://schemas.microsoft.com/office/drawing/2010/main"/>
              </a:ext>
            </a:extLst>
          </a:blip>
          <a:srcRect/>
          <a:stretch/>
        </p:blipFill>
        <p:spPr>
          <a:xfrm>
            <a:off x="3557061" y="1961211"/>
            <a:ext cx="887682" cy="1157951"/>
          </a:xfrm>
          <a:prstGeom prst="rect">
            <a:avLst/>
          </a:prstGeom>
        </p:spPr>
      </p:pic>
      <p:sp>
        <p:nvSpPr>
          <p:cNvPr id="11" name="Text Placeholder 10">
            <a:extLst>
              <a:ext uri="{FF2B5EF4-FFF2-40B4-BE49-F238E27FC236}">
                <a16:creationId xmlns:a16="http://schemas.microsoft.com/office/drawing/2014/main" id="{59A9492C-FC88-7B57-DD3F-C18C07B95B69}"/>
              </a:ext>
            </a:extLst>
          </p:cNvPr>
          <p:cNvSpPr>
            <a:spLocks noGrp="1"/>
          </p:cNvSpPr>
          <p:nvPr>
            <p:ph type="body" sz="quarter" idx="10"/>
          </p:nvPr>
        </p:nvSpPr>
        <p:spPr>
          <a:xfrm>
            <a:off x="635972" y="3268663"/>
            <a:ext cx="851515" cy="307777"/>
          </a:xfrm>
        </p:spPr>
        <p:txBody>
          <a:bodyPr/>
          <a:lstStyle>
            <a:lvl1pPr marL="0" indent="0">
              <a:lnSpc>
                <a:spcPct val="100000"/>
              </a:lnSpc>
              <a:buNone/>
              <a:defRPr sz="1400" b="1">
                <a:solidFill>
                  <a:srgbClr val="434343"/>
                </a:solidFill>
                <a:latin typeface="+mj-lt"/>
              </a:defRPr>
            </a:lvl1pPr>
            <a:lvl2pPr marL="596900" indent="0">
              <a:buNone/>
              <a:defRPr sz="1400">
                <a:latin typeface="+mj-lt"/>
              </a:defRPr>
            </a:lvl2pPr>
            <a:lvl3pPr marL="1054100" indent="0">
              <a:buNone/>
              <a:defRPr sz="1400">
                <a:latin typeface="+mj-lt"/>
              </a:defRPr>
            </a:lvl3pPr>
            <a:lvl4pPr marL="1511300" indent="0">
              <a:buNone/>
              <a:defRPr sz="1400">
                <a:latin typeface="+mj-lt"/>
              </a:defRPr>
            </a:lvl4pPr>
            <a:lvl5pPr marL="1968500" indent="0">
              <a:buNone/>
              <a:defRPr sz="1400">
                <a:latin typeface="+mj-lt"/>
              </a:defRPr>
            </a:lvl5pPr>
          </a:lstStyle>
          <a:p>
            <a:pPr lvl="0"/>
            <a:endParaRPr lang="en-US" dirty="0"/>
          </a:p>
        </p:txBody>
      </p:sp>
      <p:sp>
        <p:nvSpPr>
          <p:cNvPr id="16" name="Text Placeholder 15">
            <a:extLst>
              <a:ext uri="{FF2B5EF4-FFF2-40B4-BE49-F238E27FC236}">
                <a16:creationId xmlns:a16="http://schemas.microsoft.com/office/drawing/2014/main" id="{B3D018C2-D988-3AFB-7706-E867FF31C39B}"/>
              </a:ext>
            </a:extLst>
          </p:cNvPr>
          <p:cNvSpPr>
            <a:spLocks noGrp="1"/>
          </p:cNvSpPr>
          <p:nvPr>
            <p:ph type="body" sz="quarter" idx="11"/>
          </p:nvPr>
        </p:nvSpPr>
        <p:spPr>
          <a:xfrm>
            <a:off x="1931438" y="3268663"/>
            <a:ext cx="1337225" cy="738665"/>
          </a:xfrm>
        </p:spPr>
        <p:txBody>
          <a:bodyPr/>
          <a:lstStyle>
            <a:lvl1pPr marL="0" indent="0" algn="ctr">
              <a:lnSpc>
                <a:spcPct val="100000"/>
              </a:lnSpc>
              <a:buNone/>
              <a:defRPr sz="1400" b="1">
                <a:solidFill>
                  <a:srgbClr val="434343"/>
                </a:solidFill>
                <a:latin typeface="+mj-lt"/>
              </a:defRPr>
            </a:lvl1pPr>
            <a:lvl2pPr marL="596900" indent="0">
              <a:buNone/>
              <a:defRPr sz="1400" b="1">
                <a:solidFill>
                  <a:srgbClr val="434343"/>
                </a:solidFill>
                <a:latin typeface="+mj-lt"/>
              </a:defRPr>
            </a:lvl2pPr>
            <a:lvl3pPr marL="1054100" indent="0">
              <a:buNone/>
              <a:defRPr sz="1400" b="1">
                <a:solidFill>
                  <a:srgbClr val="434343"/>
                </a:solidFill>
                <a:latin typeface="+mj-lt"/>
              </a:defRPr>
            </a:lvl3pPr>
            <a:lvl4pPr marL="1511300" indent="0">
              <a:buNone/>
              <a:defRPr sz="1400" b="1">
                <a:solidFill>
                  <a:srgbClr val="434343"/>
                </a:solidFill>
                <a:latin typeface="+mj-lt"/>
              </a:defRPr>
            </a:lvl4pPr>
            <a:lvl5pPr marL="1968500" indent="0">
              <a:buNone/>
              <a:defRPr sz="1400" b="1">
                <a:solidFill>
                  <a:srgbClr val="434343"/>
                </a:solidFill>
                <a:latin typeface="+mj-lt"/>
              </a:defRPr>
            </a:lvl5pPr>
          </a:lstStyle>
          <a:p>
            <a:pPr lvl="0"/>
            <a:endParaRPr lang="en-US" dirty="0"/>
          </a:p>
        </p:txBody>
      </p:sp>
      <p:sp>
        <p:nvSpPr>
          <p:cNvPr id="19" name="Text Placeholder 18">
            <a:extLst>
              <a:ext uri="{FF2B5EF4-FFF2-40B4-BE49-F238E27FC236}">
                <a16:creationId xmlns:a16="http://schemas.microsoft.com/office/drawing/2014/main" id="{01ED423D-48F5-DA74-B7DC-1BC8D73BA96D}"/>
              </a:ext>
            </a:extLst>
          </p:cNvPr>
          <p:cNvSpPr>
            <a:spLocks noGrp="1"/>
          </p:cNvSpPr>
          <p:nvPr>
            <p:ph type="body" sz="quarter" idx="12"/>
          </p:nvPr>
        </p:nvSpPr>
        <p:spPr>
          <a:xfrm>
            <a:off x="3450911" y="3255577"/>
            <a:ext cx="1099981" cy="307777"/>
          </a:xfrm>
        </p:spPr>
        <p:txBody>
          <a:bodyPr/>
          <a:lstStyle>
            <a:lvl1pPr marL="114300" indent="0">
              <a:lnSpc>
                <a:spcPct val="100000"/>
              </a:lnSpc>
              <a:buNone/>
              <a:defRPr sz="1400" b="1">
                <a:solidFill>
                  <a:srgbClr val="434343"/>
                </a:solidFill>
                <a:latin typeface="+mj-lt"/>
              </a:defRPr>
            </a:lvl1pPr>
            <a:lvl2pPr marL="596900" indent="0">
              <a:lnSpc>
                <a:spcPct val="100000"/>
              </a:lnSpc>
              <a:buNone/>
              <a:defRPr sz="1400" b="1">
                <a:solidFill>
                  <a:srgbClr val="434343"/>
                </a:solidFill>
                <a:latin typeface="+mj-lt"/>
              </a:defRPr>
            </a:lvl2pPr>
            <a:lvl3pPr marL="1054100" indent="0">
              <a:lnSpc>
                <a:spcPct val="100000"/>
              </a:lnSpc>
              <a:buNone/>
              <a:defRPr sz="1400" b="1">
                <a:solidFill>
                  <a:srgbClr val="434343"/>
                </a:solidFill>
                <a:latin typeface="+mj-lt"/>
              </a:defRPr>
            </a:lvl3pPr>
            <a:lvl4pPr marL="1511300" indent="0">
              <a:lnSpc>
                <a:spcPct val="100000"/>
              </a:lnSpc>
              <a:buNone/>
              <a:defRPr sz="1400" b="1">
                <a:solidFill>
                  <a:srgbClr val="434343"/>
                </a:solidFill>
                <a:latin typeface="+mj-lt"/>
              </a:defRPr>
            </a:lvl4pPr>
            <a:lvl5pPr marL="1968500" indent="0">
              <a:lnSpc>
                <a:spcPct val="100000"/>
              </a:lnSpc>
              <a:buNone/>
              <a:defRPr sz="1400" b="1">
                <a:solidFill>
                  <a:srgbClr val="434343"/>
                </a:solidFill>
                <a:latin typeface="+mj-lt"/>
              </a:defRPr>
            </a:lvl5pPr>
          </a:lstStyle>
          <a:p>
            <a:pPr lvl="0"/>
            <a:endParaRPr lang="en-US" dirty="0"/>
          </a:p>
        </p:txBody>
      </p:sp>
      <p:sp>
        <p:nvSpPr>
          <p:cNvPr id="22" name="Text Placeholder 21">
            <a:extLst>
              <a:ext uri="{FF2B5EF4-FFF2-40B4-BE49-F238E27FC236}">
                <a16:creationId xmlns:a16="http://schemas.microsoft.com/office/drawing/2014/main" id="{03D926C0-0B4F-9AE1-4E2F-A2DE0FCEC46E}"/>
              </a:ext>
            </a:extLst>
          </p:cNvPr>
          <p:cNvSpPr>
            <a:spLocks noGrp="1"/>
          </p:cNvSpPr>
          <p:nvPr>
            <p:ph type="body" sz="quarter" idx="13"/>
          </p:nvPr>
        </p:nvSpPr>
        <p:spPr>
          <a:xfrm>
            <a:off x="4908550" y="3254375"/>
            <a:ext cx="1175326" cy="738665"/>
          </a:xfrm>
        </p:spPr>
        <p:txBody>
          <a:bodyPr/>
          <a:lstStyle>
            <a:lvl1pPr marL="114300" indent="0" algn="ctr">
              <a:lnSpc>
                <a:spcPct val="100000"/>
              </a:lnSpc>
              <a:buNone/>
              <a:defRPr sz="1400" b="1">
                <a:solidFill>
                  <a:srgbClr val="434343"/>
                </a:solidFill>
                <a:latin typeface="+mj-lt"/>
              </a:defRPr>
            </a:lvl1pPr>
            <a:lvl2pPr marL="596900" indent="0">
              <a:lnSpc>
                <a:spcPct val="100000"/>
              </a:lnSpc>
              <a:buNone/>
              <a:defRPr/>
            </a:lvl2pPr>
            <a:lvl3pPr marL="1054100" indent="0">
              <a:lnSpc>
                <a:spcPct val="100000"/>
              </a:lnSpc>
              <a:buNone/>
              <a:defRPr/>
            </a:lvl3pPr>
            <a:lvl4pPr marL="1511300" indent="0">
              <a:lnSpc>
                <a:spcPct val="100000"/>
              </a:lnSpc>
              <a:buNone/>
              <a:defRPr/>
            </a:lvl4pPr>
            <a:lvl5pPr marL="1968500" indent="0">
              <a:lnSpc>
                <a:spcPct val="100000"/>
              </a:lnSpc>
              <a:buNone/>
              <a:defRPr/>
            </a:lvl5pPr>
          </a:lstStyle>
          <a:p>
            <a:pPr lvl="0"/>
            <a:endParaRPr lang="en-US" dirty="0"/>
          </a:p>
        </p:txBody>
      </p:sp>
      <p:sp>
        <p:nvSpPr>
          <p:cNvPr id="25" name="Text Placeholder 24">
            <a:extLst>
              <a:ext uri="{FF2B5EF4-FFF2-40B4-BE49-F238E27FC236}">
                <a16:creationId xmlns:a16="http://schemas.microsoft.com/office/drawing/2014/main" id="{7568215B-D4E6-2FB1-D835-B66750E35225}"/>
              </a:ext>
            </a:extLst>
          </p:cNvPr>
          <p:cNvSpPr>
            <a:spLocks noGrp="1"/>
          </p:cNvSpPr>
          <p:nvPr>
            <p:ph type="body" sz="quarter" idx="14"/>
          </p:nvPr>
        </p:nvSpPr>
        <p:spPr>
          <a:xfrm>
            <a:off x="6554788" y="3254375"/>
            <a:ext cx="1163637" cy="738188"/>
          </a:xfrm>
        </p:spPr>
        <p:txBody>
          <a:bodyPr/>
          <a:lstStyle>
            <a:lvl1pPr marL="114300" indent="0" algn="ctr">
              <a:lnSpc>
                <a:spcPct val="100000"/>
              </a:lnSpc>
              <a:buNone/>
              <a:defRPr sz="1400" b="1">
                <a:solidFill>
                  <a:srgbClr val="434343"/>
                </a:solidFill>
                <a:latin typeface="+mj-lt"/>
              </a:defRPr>
            </a:lvl1pPr>
            <a:lvl2pPr marL="596900" indent="0">
              <a:buNone/>
              <a:defRPr sz="1400" b="1">
                <a:solidFill>
                  <a:srgbClr val="434343"/>
                </a:solidFill>
                <a:latin typeface="+mj-lt"/>
              </a:defRPr>
            </a:lvl2pPr>
            <a:lvl3pPr marL="1054100" indent="0">
              <a:buNone/>
              <a:defRPr sz="1400" b="1">
                <a:solidFill>
                  <a:srgbClr val="434343"/>
                </a:solidFill>
                <a:latin typeface="+mj-lt"/>
              </a:defRPr>
            </a:lvl3pPr>
            <a:lvl4pPr marL="1511300" indent="0">
              <a:buNone/>
              <a:defRPr sz="1400" b="1">
                <a:solidFill>
                  <a:srgbClr val="434343"/>
                </a:solidFill>
                <a:latin typeface="+mj-lt"/>
              </a:defRPr>
            </a:lvl4pPr>
            <a:lvl5pPr marL="1968500" indent="0">
              <a:buNone/>
              <a:defRPr sz="1400" b="1">
                <a:solidFill>
                  <a:srgbClr val="434343"/>
                </a:solidFill>
                <a:latin typeface="+mj-lt"/>
              </a:defRPr>
            </a:lvl5pPr>
          </a:lstStyle>
          <a:p>
            <a:pPr lvl="0"/>
            <a:endParaRPr lang="en-US" dirty="0"/>
          </a:p>
        </p:txBody>
      </p:sp>
    </p:spTree>
    <p:extLst>
      <p:ext uri="{BB962C8B-B14F-4D97-AF65-F5344CB8AC3E}">
        <p14:creationId xmlns:p14="http://schemas.microsoft.com/office/powerpoint/2010/main" val="3377094040"/>
      </p:ext>
    </p:extLst>
  </p:cSld>
  <p:clrMapOvr>
    <a:masterClrMapping/>
  </p:clrMapOvr>
  <p:extLst>
    <p:ext uri="{DCECCB84-F9BA-43D5-87BE-67443E8EF086}">
      <p15:sldGuideLst xmlns:p15="http://schemas.microsoft.com/office/powerpoint/2012/main">
        <p15:guide id="1" pos="288">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8F26-B5E3-8A90-51FC-8520D1D732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A4D95-10F3-6212-8302-5610C43E32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81BE7-A53D-441E-0393-0E59412C91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DBDDF98-C922-483F-97E9-3E76B0201B42}" type="datetimeFigureOut">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6/14/24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0DEF10F0-B23F-BF4B-DB66-9BCF734DB98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D265DDEC-13A7-D988-D082-03076F80F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1B8B3671-A306-4A69-8480-FA9BE839245D}" type="slidenum">
              <a:rPr kumimoji="0" lang="en-US" sz="1000" b="0" i="0" u="none" strike="noStrike" kern="0" cap="none" spc="0" normalizeH="0" baseline="0" noProof="0" smtClean="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lang="en-US"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32915691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6CAF1C-8901-AE05-E52C-D5B9594105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DBDDF98-C922-483F-97E9-3E76B0201B42}" type="datetimeFigureOut">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6/14/24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E1CD4F90-2973-4FE2-6C2C-5C2AC5C5A8F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FD50414B-A7EC-0C14-EFD2-29C5582CC1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1B8B3671-A306-4A69-8480-FA9BE839245D}" type="slidenum">
              <a:rPr kumimoji="0" lang="en-US" sz="1000" b="0" i="0" u="none" strike="noStrike" kern="0" cap="none" spc="0" normalizeH="0" baseline="0" noProof="0" smtClean="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lang="en-US"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4164290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How to Contact Us" preserve="1">
  <p:cSld name="How to Contact Us">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356616" y="1115568"/>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pic>
        <p:nvPicPr>
          <p:cNvPr id="156" name="Google Shape;156;p28"/>
          <p:cNvPicPr preferRelativeResize="0"/>
          <p:nvPr/>
        </p:nvPicPr>
        <p:blipFill>
          <a:blip r:embed="rId2" cstate="hqprint">
            <a:alphaModFix/>
            <a:extLst>
              <a:ext uri="{28A0092B-C50C-407E-A947-70E740481C1C}">
                <a14:useLocalDpi xmlns:a14="http://schemas.microsoft.com/office/drawing/2010/main"/>
              </a:ext>
            </a:extLst>
          </a:blip>
          <a:stretch>
            <a:fillRect/>
          </a:stretch>
        </p:blipFill>
        <p:spPr>
          <a:xfrm>
            <a:off x="466563" y="2320435"/>
            <a:ext cx="1282224" cy="744625"/>
          </a:xfrm>
          <a:prstGeom prst="rect">
            <a:avLst/>
          </a:prstGeom>
          <a:noFill/>
          <a:ln>
            <a:noFill/>
          </a:ln>
        </p:spPr>
      </p:pic>
      <p:pic>
        <p:nvPicPr>
          <p:cNvPr id="157" name="Google Shape;157;p2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519968" y="2093746"/>
            <a:ext cx="908376" cy="914000"/>
          </a:xfrm>
          <a:prstGeom prst="rect">
            <a:avLst/>
          </a:prstGeom>
          <a:noFill/>
          <a:ln>
            <a:noFill/>
          </a:ln>
        </p:spPr>
      </p:pic>
      <p:pic>
        <p:nvPicPr>
          <p:cNvPr id="158" name="Google Shape;158;p28"/>
          <p:cNvPicPr preferRelativeResize="0"/>
          <p:nvPr/>
        </p:nvPicPr>
        <p:blipFill>
          <a:blip r:embed="rId4" cstate="hqprint">
            <a:alphaModFix/>
            <a:extLst>
              <a:ext uri="{28A0092B-C50C-407E-A947-70E740481C1C}">
                <a14:useLocalDpi xmlns:a14="http://schemas.microsoft.com/office/drawing/2010/main"/>
              </a:ext>
            </a:extLst>
          </a:blip>
          <a:stretch>
            <a:fillRect/>
          </a:stretch>
        </p:blipFill>
        <p:spPr>
          <a:xfrm>
            <a:off x="4199524" y="2240875"/>
            <a:ext cx="1078889" cy="744613"/>
          </a:xfrm>
          <a:prstGeom prst="rect">
            <a:avLst/>
          </a:prstGeom>
          <a:noFill/>
          <a:ln>
            <a:noFill/>
          </a:ln>
        </p:spPr>
      </p:pic>
      <p:sp>
        <p:nvSpPr>
          <p:cNvPr id="159" name="Google Shape;159;p28"/>
          <p:cNvSpPr txBox="1">
            <a:spLocks noGrp="1"/>
          </p:cNvSpPr>
          <p:nvPr>
            <p:ph type="body" idx="1"/>
          </p:nvPr>
        </p:nvSpPr>
        <p:spPr>
          <a:xfrm>
            <a:off x="455725" y="3129325"/>
            <a:ext cx="1420200" cy="1220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60" name="Google Shape;160;p28"/>
          <p:cNvSpPr txBox="1">
            <a:spLocks noGrp="1"/>
          </p:cNvSpPr>
          <p:nvPr>
            <p:ph type="body" idx="2"/>
          </p:nvPr>
        </p:nvSpPr>
        <p:spPr>
          <a:xfrm>
            <a:off x="2264059" y="3129325"/>
            <a:ext cx="1420200" cy="1220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1" name="Google Shape;161;p28"/>
          <p:cNvSpPr txBox="1">
            <a:spLocks noGrp="1"/>
          </p:cNvSpPr>
          <p:nvPr>
            <p:ph type="body" idx="3"/>
          </p:nvPr>
        </p:nvSpPr>
        <p:spPr>
          <a:xfrm>
            <a:off x="4028869" y="3129325"/>
            <a:ext cx="1420200" cy="1220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2" name="Google Shape;162;p28"/>
          <p:cNvSpPr txBox="1">
            <a:spLocks noGrp="1"/>
          </p:cNvSpPr>
          <p:nvPr>
            <p:ph type="body" idx="4"/>
          </p:nvPr>
        </p:nvSpPr>
        <p:spPr>
          <a:xfrm>
            <a:off x="5738466" y="3129325"/>
            <a:ext cx="1420200" cy="1220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163" name="Google Shape;163;p28"/>
          <p:cNvPicPr preferRelativeResize="0"/>
          <p:nvPr/>
        </p:nvPicPr>
        <p:blipFill rotWithShape="1">
          <a:blip r:embed="rId5" cstate="hqprint">
            <a:alphaModFix/>
            <a:extLst>
              <a:ext uri="{28A0092B-C50C-407E-A947-70E740481C1C}">
                <a14:useLocalDpi xmlns:a14="http://schemas.microsoft.com/office/drawing/2010/main"/>
              </a:ext>
            </a:extLst>
          </a:blip>
          <a:srcRect r="29952"/>
          <a:stretch/>
        </p:blipFill>
        <p:spPr>
          <a:xfrm rot="-5400000">
            <a:off x="6744400" y="-943749"/>
            <a:ext cx="1353249" cy="3200249"/>
          </a:xfrm>
          <a:prstGeom prst="rect">
            <a:avLst/>
          </a:prstGeom>
          <a:noFill/>
          <a:ln>
            <a:noFill/>
          </a:ln>
        </p:spPr>
      </p:pic>
      <p:pic>
        <p:nvPicPr>
          <p:cNvPr id="164" name="Google Shape;164;p28"/>
          <p:cNvPicPr preferRelativeResize="0"/>
          <p:nvPr/>
        </p:nvPicPr>
        <p:blipFill>
          <a:blip r:embed="rId6" cstate="hqprint">
            <a:alphaModFix/>
            <a:extLst>
              <a:ext uri="{28A0092B-C50C-407E-A947-70E740481C1C}">
                <a14:useLocalDpi xmlns:a14="http://schemas.microsoft.com/office/drawing/2010/main"/>
              </a:ext>
            </a:extLst>
          </a:blip>
          <a:stretch>
            <a:fillRect/>
          </a:stretch>
        </p:blipFill>
        <p:spPr>
          <a:xfrm>
            <a:off x="455725" y="1678925"/>
            <a:ext cx="1346475" cy="124825"/>
          </a:xfrm>
          <a:prstGeom prst="rect">
            <a:avLst/>
          </a:prstGeom>
          <a:noFill/>
          <a:ln>
            <a:noFill/>
          </a:ln>
        </p:spPr>
      </p:pic>
      <p:pic>
        <p:nvPicPr>
          <p:cNvPr id="165" name="Google Shape;165;p28"/>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7716600" y="2114751"/>
            <a:ext cx="571277" cy="914001"/>
          </a:xfrm>
          <a:prstGeom prst="rect">
            <a:avLst/>
          </a:prstGeom>
          <a:noFill/>
          <a:ln>
            <a:noFill/>
          </a:ln>
        </p:spPr>
      </p:pic>
      <p:sp>
        <p:nvSpPr>
          <p:cNvPr id="166" name="Google Shape;166;p28"/>
          <p:cNvSpPr txBox="1">
            <a:spLocks noGrp="1"/>
          </p:cNvSpPr>
          <p:nvPr>
            <p:ph type="body" idx="5"/>
          </p:nvPr>
        </p:nvSpPr>
        <p:spPr>
          <a:xfrm>
            <a:off x="7320213" y="3129325"/>
            <a:ext cx="1420200" cy="12207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pic>
        <p:nvPicPr>
          <p:cNvPr id="167" name="Google Shape;167;p28"/>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5858275" y="2182950"/>
            <a:ext cx="1126076" cy="870155"/>
          </a:xfrm>
          <a:prstGeom prst="rect">
            <a:avLst/>
          </a:prstGeom>
          <a:noFill/>
          <a:ln>
            <a:noFill/>
          </a:ln>
        </p:spPr>
      </p:pic>
    </p:spTree>
    <p:extLst>
      <p:ext uri="{BB962C8B-B14F-4D97-AF65-F5344CB8AC3E}">
        <p14:creationId xmlns:p14="http://schemas.microsoft.com/office/powerpoint/2010/main" val="2241693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theme" Target="../theme/theme2.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4"/>
          <p:cNvSpPr/>
          <p:nvPr/>
        </p:nvSpPr>
        <p:spPr>
          <a:xfrm>
            <a:off x="213675" y="245000"/>
            <a:ext cx="8652300" cy="4683600"/>
          </a:xfrm>
          <a:prstGeom prst="rect">
            <a:avLst/>
          </a:prstGeom>
          <a:solidFill>
            <a:srgbClr val="073763">
              <a:alpha val="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7" name="Google Shape;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800"/>
              <a:buFont typeface="Montserrat"/>
              <a:buNone/>
              <a:defRPr sz="2800" b="1"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9" name="Google Shape;9;p1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725" r:id="rId3"/>
    <p:sldLayoutId id="2147483691" r:id="rId4"/>
    <p:sldLayoutId id="2147483726"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60"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2" r:id="rId26"/>
    <p:sldLayoutId id="2147483711" r:id="rId27"/>
    <p:sldLayoutId id="2147483713" r:id="rId28"/>
    <p:sldLayoutId id="2147483715" r:id="rId29"/>
    <p:sldLayoutId id="2147483714" r:id="rId30"/>
    <p:sldLayoutId id="2147483716" r:id="rId31"/>
    <p:sldLayoutId id="2147483720" r:id="rId32"/>
    <p:sldLayoutId id="2147483717" r:id="rId33"/>
    <p:sldLayoutId id="2147483718" r:id="rId34"/>
    <p:sldLayoutId id="2147483719" r:id="rId35"/>
    <p:sldLayoutId id="2147483721" r:id="rId36"/>
    <p:sldLayoutId id="2147483722" r:id="rId37"/>
    <p:sldLayoutId id="2147483723" r:id="rId38"/>
    <p:sldLayoutId id="2147483650" r:id="rId39"/>
    <p:sldLayoutId id="2147483653" r:id="rId40"/>
    <p:sldLayoutId id="2147483655" r:id="rId41"/>
    <p:sldLayoutId id="2147483724" r:id="rId42"/>
    <p:sldLayoutId id="2147483662" r:id="rId43"/>
    <p:sldLayoutId id="2147483664" r:id="rId44"/>
    <p:sldLayoutId id="2147483665" r:id="rId45"/>
    <p:sldLayoutId id="2147483666" r:id="rId46"/>
    <p:sldLayoutId id="2147483667" r:id="rId47"/>
    <p:sldLayoutId id="2147483668" r:id="rId48"/>
    <p:sldLayoutId id="2147483669" r:id="rId49"/>
    <p:sldLayoutId id="2147483670" r:id="rId50"/>
    <p:sldLayoutId id="2147483671" r:id="rId51"/>
    <p:sldLayoutId id="2147483672" r:id="rId52"/>
    <p:sldLayoutId id="2147483674" r:id="rId53"/>
    <p:sldLayoutId id="2147483675" r:id="rId54"/>
    <p:sldLayoutId id="2147483676" r:id="rId55"/>
    <p:sldLayoutId id="2147483677" r:id="rId56"/>
    <p:sldLayoutId id="2147483678" r:id="rId57"/>
    <p:sldLayoutId id="2147483680" r:id="rId58"/>
    <p:sldLayoutId id="2147483681" r:id="rId59"/>
    <p:sldLayoutId id="2147483685" r:id="rId6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p:nvPr/>
        </p:nvSpPr>
        <p:spPr>
          <a:xfrm>
            <a:off x="213675" y="245000"/>
            <a:ext cx="8652300" cy="4683600"/>
          </a:xfrm>
          <a:prstGeom prst="rect">
            <a:avLst/>
          </a:prstGeom>
          <a:solidFill>
            <a:srgbClr val="073763">
              <a:alpha val="3137"/>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3F3F3"/>
              </a:solidFill>
              <a:effectLst/>
              <a:uLnTx/>
              <a:uFillTx/>
              <a:latin typeface="Arial"/>
              <a:ea typeface="Arial"/>
              <a:cs typeface="Arial"/>
              <a:sym typeface="Arial"/>
            </a:endParaRPr>
          </a:p>
        </p:txBody>
      </p:sp>
      <p:sp>
        <p:nvSpPr>
          <p:cNvPr id="7" name="Google Shape;7;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34343"/>
              </a:buClr>
              <a:buSzPts val="2800"/>
              <a:buFont typeface="Montserrat"/>
              <a:buNone/>
              <a:defRPr sz="2800" b="1" i="0" u="none" strike="noStrike" cap="none">
                <a:solidFill>
                  <a:srgbClr val="434343"/>
                </a:solidFill>
                <a:latin typeface="Montserrat"/>
                <a:ea typeface="Montserrat"/>
                <a:cs typeface="Montserrat"/>
                <a:sym typeface="Montserrat"/>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endParaRPr/>
          </a:p>
        </p:txBody>
      </p:sp>
      <p:sp>
        <p:nvSpPr>
          <p:cNvPr id="9" name="Google Shape;9;p14"/>
          <p:cNvSpPr txBox="1">
            <a:spLocks noGrp="1"/>
          </p:cNvSpPr>
          <p:nvPr>
            <p:ph type="sldNum" idx="12"/>
          </p:nvPr>
        </p:nvSpPr>
        <p:spPr>
          <a:xfrm>
            <a:off x="8472303" y="4568875"/>
            <a:ext cx="360000" cy="4011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0" cap="none" spc="0" normalizeH="0" baseline="0" noProof="0">
                <a:ln>
                  <a:noFill/>
                </a:ln>
                <a:solidFill>
                  <a:srgbClr val="58595B"/>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0" cap="none" spc="0" normalizeH="0" baseline="0" noProof="0">
              <a:ln>
                <a:noFill/>
              </a:ln>
              <a:solidFill>
                <a:srgbClr val="58595B"/>
              </a:solidFill>
              <a:effectLst/>
              <a:uLnTx/>
              <a:uFillTx/>
              <a:latin typeface="Arial"/>
              <a:cs typeface="Arial"/>
              <a:sym typeface="Arial"/>
            </a:endParaRPr>
          </a:p>
        </p:txBody>
      </p:sp>
    </p:spTree>
    <p:extLst>
      <p:ext uri="{BB962C8B-B14F-4D97-AF65-F5344CB8AC3E}">
        <p14:creationId xmlns:p14="http://schemas.microsoft.com/office/powerpoint/2010/main" val="1199749318"/>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hyperlink" Target="https://www.acog.org/clinical/clinical-guidance/committee-opinion/articles/2021/07/reducing-prenatal-exposure-to-toxic-environmental-agents" TargetMode="External"/><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hyperlink" Target="https://rhntc.org/resources/understanding-endocrine-disruptors-and-fertility-video"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rhntc.org/resources/understanding-endocrine-disruptors-and-fertility-video" TargetMode="External"/><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hyperlink" Target="mailto:rhntc@jsi.com" TargetMode="External"/><Relationship Id="rId2" Type="http://schemas.openxmlformats.org/officeDocument/2006/relationships/notesSlide" Target="../notesSlides/notesSlide46.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hyperlink" Target="http://podcast.rhntc.org/" TargetMode="External"/><Relationship Id="rId2" Type="http://schemas.openxmlformats.org/officeDocument/2006/relationships/notesSlide" Target="../notesSlides/notesSlide47.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B8A06-0755-0DA8-E7DC-F32C1F697353}"/>
              </a:ext>
            </a:extLst>
          </p:cNvPr>
          <p:cNvSpPr>
            <a:spLocks noGrp="1"/>
          </p:cNvSpPr>
          <p:nvPr>
            <p:ph type="title"/>
          </p:nvPr>
        </p:nvSpPr>
        <p:spPr/>
        <p:txBody>
          <a:bodyPr/>
          <a:lstStyle/>
          <a:p>
            <a:r>
              <a:rPr lang="en-US" sz="3200" dirty="0"/>
              <a:t>Endocrine Disrupting Chemicals and </a:t>
            </a:r>
            <a:br>
              <a:rPr lang="en-US" sz="3200" dirty="0"/>
            </a:br>
            <a:r>
              <a:rPr lang="en-US" sz="3200" dirty="0"/>
              <a:t>Maternal Health Outcomes</a:t>
            </a:r>
            <a:endParaRPr lang="en-US" dirty="0"/>
          </a:p>
        </p:txBody>
      </p:sp>
      <p:sp>
        <p:nvSpPr>
          <p:cNvPr id="3" name="Text Placeholder 2">
            <a:extLst>
              <a:ext uri="{FF2B5EF4-FFF2-40B4-BE49-F238E27FC236}">
                <a16:creationId xmlns:a16="http://schemas.microsoft.com/office/drawing/2014/main" id="{09048937-9536-E380-CC71-15E627907AEB}"/>
              </a:ext>
            </a:extLst>
          </p:cNvPr>
          <p:cNvSpPr>
            <a:spLocks noGrp="1"/>
          </p:cNvSpPr>
          <p:nvPr>
            <p:ph type="body" sz="quarter" idx="10"/>
          </p:nvPr>
        </p:nvSpPr>
        <p:spPr/>
        <p:txBody>
          <a:bodyPr/>
          <a:lstStyle/>
          <a:p>
            <a:pPr rtl="0">
              <a:spcBef>
                <a:spcPts val="0"/>
              </a:spcBef>
              <a:spcAft>
                <a:spcPts val="0"/>
              </a:spcAft>
            </a:pPr>
            <a:r>
              <a:rPr lang="en-US" sz="1400" b="1" dirty="0"/>
              <a:t>Tamarra James-Todd</a:t>
            </a:r>
            <a:r>
              <a:rPr lang="en-US" sz="1400" dirty="0"/>
              <a:t>, PhD, MPH</a:t>
            </a:r>
          </a:p>
          <a:p>
            <a:pPr marL="114300" indent="0" rtl="0">
              <a:spcBef>
                <a:spcPts val="0"/>
              </a:spcBef>
              <a:spcAft>
                <a:spcPts val="0"/>
              </a:spcAft>
            </a:pPr>
            <a:r>
              <a:rPr lang="en-US" sz="1400" dirty="0"/>
              <a:t>Mark and Catherine Winkler Associate Professor of Environmental Reproductive Epidemiology, </a:t>
            </a:r>
          </a:p>
          <a:p>
            <a:pPr marL="114300" indent="0" rtl="0">
              <a:spcBef>
                <a:spcPts val="0"/>
              </a:spcBef>
              <a:spcAft>
                <a:spcPts val="0"/>
              </a:spcAft>
            </a:pPr>
            <a:r>
              <a:rPr lang="en-US" sz="1400" dirty="0"/>
              <a:t>Harvard T.H. Chan School of Public Health</a:t>
            </a:r>
            <a:endParaRPr lang="en-US" dirty="0"/>
          </a:p>
        </p:txBody>
      </p:sp>
    </p:spTree>
    <p:extLst>
      <p:ext uri="{BB962C8B-B14F-4D97-AF65-F5344CB8AC3E}">
        <p14:creationId xmlns:p14="http://schemas.microsoft.com/office/powerpoint/2010/main" val="2897430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0CB07-0E40-91D5-0AE4-062A4E3C1CF9}"/>
              </a:ext>
            </a:extLst>
          </p:cNvPr>
          <p:cNvSpPr>
            <a:spLocks noGrp="1"/>
          </p:cNvSpPr>
          <p:nvPr>
            <p:ph type="title"/>
          </p:nvPr>
        </p:nvSpPr>
        <p:spPr>
          <a:xfrm>
            <a:off x="311700" y="366407"/>
            <a:ext cx="8520600" cy="572700"/>
          </a:xfrm>
        </p:spPr>
        <p:txBody>
          <a:bodyPr/>
          <a:lstStyle/>
          <a:p>
            <a:r>
              <a:rPr lang="en-US" dirty="0"/>
              <a:t>EDCs mechanisms of action</a:t>
            </a:r>
          </a:p>
        </p:txBody>
      </p:sp>
      <p:sp>
        <p:nvSpPr>
          <p:cNvPr id="3" name="Text Placeholder 2">
            <a:extLst>
              <a:ext uri="{FF2B5EF4-FFF2-40B4-BE49-F238E27FC236}">
                <a16:creationId xmlns:a16="http://schemas.microsoft.com/office/drawing/2014/main" id="{2F2DA8C9-834F-B96A-1358-8B9466F94AE5}"/>
              </a:ext>
            </a:extLst>
          </p:cNvPr>
          <p:cNvSpPr>
            <a:spLocks noGrp="1"/>
          </p:cNvSpPr>
          <p:nvPr>
            <p:ph type="body" idx="1"/>
          </p:nvPr>
        </p:nvSpPr>
        <p:spPr>
          <a:xfrm>
            <a:off x="258475" y="1225943"/>
            <a:ext cx="6845644" cy="2963100"/>
          </a:xfrm>
        </p:spPr>
        <p:txBody>
          <a:bodyPr/>
          <a:lstStyle/>
          <a:p>
            <a:pPr>
              <a:spcAft>
                <a:spcPts val="300"/>
              </a:spcAft>
            </a:pPr>
            <a:r>
              <a:rPr lang="en-US" sz="1700" dirty="0">
                <a:solidFill>
                  <a:srgbClr val="434343"/>
                </a:solidFill>
                <a:latin typeface="+mn-lt"/>
              </a:rPr>
              <a:t>Direct action on hormone receptor and receptor function</a:t>
            </a:r>
          </a:p>
          <a:p>
            <a:pPr>
              <a:spcAft>
                <a:spcPts val="300"/>
              </a:spcAft>
            </a:pPr>
            <a:r>
              <a:rPr lang="en-US" sz="1700" dirty="0">
                <a:solidFill>
                  <a:srgbClr val="434343"/>
                </a:solidFill>
                <a:latin typeface="+mn-lt"/>
              </a:rPr>
              <a:t>Interfere with hormone transport and feedback </a:t>
            </a:r>
          </a:p>
          <a:p>
            <a:pPr lvl="1">
              <a:lnSpc>
                <a:spcPct val="100000"/>
              </a:lnSpc>
              <a:spcBef>
                <a:spcPts val="0"/>
              </a:spcBef>
              <a:spcAft>
                <a:spcPts val="300"/>
              </a:spcAft>
            </a:pPr>
            <a:r>
              <a:rPr lang="en-US" sz="1600" dirty="0">
                <a:solidFill>
                  <a:srgbClr val="434343"/>
                </a:solidFill>
                <a:latin typeface="+mn-lt"/>
              </a:rPr>
              <a:t>Sex hormone binding globulin</a:t>
            </a:r>
          </a:p>
          <a:p>
            <a:pPr lvl="1">
              <a:lnSpc>
                <a:spcPct val="100000"/>
              </a:lnSpc>
              <a:spcBef>
                <a:spcPts val="0"/>
              </a:spcBef>
              <a:spcAft>
                <a:spcPts val="300"/>
              </a:spcAft>
            </a:pPr>
            <a:r>
              <a:rPr lang="en-US" sz="1600" dirty="0">
                <a:solidFill>
                  <a:srgbClr val="434343"/>
                </a:solidFill>
                <a:latin typeface="+mn-lt"/>
              </a:rPr>
              <a:t>Thyroid hormone</a:t>
            </a:r>
          </a:p>
          <a:p>
            <a:pPr>
              <a:spcAft>
                <a:spcPts val="300"/>
              </a:spcAft>
            </a:pPr>
            <a:r>
              <a:rPr lang="en-US" sz="1700" dirty="0">
                <a:solidFill>
                  <a:srgbClr val="434343"/>
                </a:solidFill>
                <a:latin typeface="+mn-lt"/>
              </a:rPr>
              <a:t>Alter hepatic catabolism</a:t>
            </a:r>
          </a:p>
          <a:p>
            <a:pPr>
              <a:spcAft>
                <a:spcPts val="300"/>
              </a:spcAft>
            </a:pPr>
            <a:r>
              <a:rPr lang="en-US" sz="1700" dirty="0">
                <a:solidFill>
                  <a:srgbClr val="434343"/>
                </a:solidFill>
                <a:latin typeface="+mn-lt"/>
              </a:rPr>
              <a:t>Agonist or antagonist of endogenous nuclear receptors</a:t>
            </a:r>
          </a:p>
          <a:p>
            <a:pPr lvl="1">
              <a:lnSpc>
                <a:spcPct val="100000"/>
              </a:lnSpc>
              <a:spcBef>
                <a:spcPts val="0"/>
              </a:spcBef>
              <a:spcAft>
                <a:spcPts val="300"/>
              </a:spcAft>
            </a:pPr>
            <a:r>
              <a:rPr lang="en-US" dirty="0">
                <a:solidFill>
                  <a:srgbClr val="434343"/>
                </a:solidFill>
                <a:latin typeface="+mn-lt"/>
              </a:rPr>
              <a:t> </a:t>
            </a:r>
            <a:r>
              <a:rPr lang="en-US" sz="1600" dirty="0">
                <a:solidFill>
                  <a:srgbClr val="434343"/>
                </a:solidFill>
                <a:latin typeface="+mn-lt"/>
              </a:rPr>
              <a:t>Estrogen receptors</a:t>
            </a:r>
          </a:p>
          <a:p>
            <a:pPr lvl="1">
              <a:lnSpc>
                <a:spcPct val="100000"/>
              </a:lnSpc>
              <a:spcBef>
                <a:spcPts val="0"/>
              </a:spcBef>
              <a:spcAft>
                <a:spcPts val="300"/>
              </a:spcAft>
            </a:pPr>
            <a:r>
              <a:rPr lang="en-US" sz="1600" dirty="0">
                <a:solidFill>
                  <a:srgbClr val="434343"/>
                </a:solidFill>
                <a:latin typeface="+mn-lt"/>
              </a:rPr>
              <a:t> Peroxisome proliferator-activated receptors</a:t>
            </a:r>
          </a:p>
          <a:p>
            <a:pPr>
              <a:spcAft>
                <a:spcPts val="300"/>
              </a:spcAft>
            </a:pPr>
            <a:r>
              <a:rPr lang="en-US" sz="1700" dirty="0">
                <a:solidFill>
                  <a:srgbClr val="434343"/>
                </a:solidFill>
                <a:latin typeface="+mn-lt"/>
              </a:rPr>
              <a:t>Epigenetic changes through alterations of gene expression</a:t>
            </a:r>
          </a:p>
          <a:p>
            <a:pPr>
              <a:spcAft>
                <a:spcPts val="300"/>
              </a:spcAft>
            </a:pPr>
            <a:r>
              <a:rPr lang="en-US" sz="1700" dirty="0">
                <a:solidFill>
                  <a:srgbClr val="434343"/>
                </a:solidFill>
                <a:latin typeface="+mn-lt"/>
              </a:rPr>
              <a:t>Non-endocrine-mediated pathways (e.g., immune)</a:t>
            </a:r>
          </a:p>
          <a:p>
            <a:pPr>
              <a:spcAft>
                <a:spcPts val="300"/>
              </a:spcAft>
            </a:pPr>
            <a:r>
              <a:rPr lang="en-US" sz="1700" dirty="0">
                <a:solidFill>
                  <a:srgbClr val="434343"/>
                </a:solidFill>
                <a:latin typeface="+mn-lt"/>
              </a:rPr>
              <a:t>Systemic toxicity</a:t>
            </a:r>
            <a:endParaRPr lang="en-US" dirty="0">
              <a:solidFill>
                <a:srgbClr val="434343"/>
              </a:solidFill>
            </a:endParaRPr>
          </a:p>
        </p:txBody>
      </p:sp>
    </p:spTree>
    <p:extLst>
      <p:ext uri="{BB962C8B-B14F-4D97-AF65-F5344CB8AC3E}">
        <p14:creationId xmlns:p14="http://schemas.microsoft.com/office/powerpoint/2010/main" val="688402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20B7-3341-463B-0F0C-C2649E942A25}"/>
              </a:ext>
            </a:extLst>
          </p:cNvPr>
          <p:cNvSpPr>
            <a:spLocks noGrp="1"/>
          </p:cNvSpPr>
          <p:nvPr>
            <p:ph type="title"/>
          </p:nvPr>
        </p:nvSpPr>
        <p:spPr/>
        <p:txBody>
          <a:bodyPr/>
          <a:lstStyle/>
          <a:p>
            <a:r>
              <a:rPr lang="en-US" sz="3600" dirty="0"/>
              <a:t>What do EDCs have to do with reproductive health?</a:t>
            </a:r>
            <a:endParaRPr lang="en-US" dirty="0"/>
          </a:p>
        </p:txBody>
      </p:sp>
    </p:spTree>
    <p:extLst>
      <p:ext uri="{BB962C8B-B14F-4D97-AF65-F5344CB8AC3E}">
        <p14:creationId xmlns:p14="http://schemas.microsoft.com/office/powerpoint/2010/main" val="22817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09876-4C90-6908-EC72-176F7F16E76F}"/>
              </a:ext>
            </a:extLst>
          </p:cNvPr>
          <p:cNvSpPr>
            <a:spLocks noGrp="1"/>
          </p:cNvSpPr>
          <p:nvPr>
            <p:ph type="title"/>
          </p:nvPr>
        </p:nvSpPr>
        <p:spPr/>
        <p:txBody>
          <a:bodyPr/>
          <a:lstStyle/>
          <a:p>
            <a:r>
              <a:rPr lang="en-US" dirty="0">
                <a:latin typeface="+mj-lt"/>
              </a:rPr>
              <a:t>The female reproductive life course</a:t>
            </a:r>
          </a:p>
        </p:txBody>
      </p:sp>
      <p:sp>
        <p:nvSpPr>
          <p:cNvPr id="3" name="Text Placeholder 2">
            <a:extLst>
              <a:ext uri="{FF2B5EF4-FFF2-40B4-BE49-F238E27FC236}">
                <a16:creationId xmlns:a16="http://schemas.microsoft.com/office/drawing/2014/main" id="{F9F47AA0-FDC2-2FA3-BC22-94F0F9A1CDE7}"/>
              </a:ext>
            </a:extLst>
          </p:cNvPr>
          <p:cNvSpPr>
            <a:spLocks noGrp="1"/>
          </p:cNvSpPr>
          <p:nvPr>
            <p:ph type="body" sz="quarter" idx="10"/>
          </p:nvPr>
        </p:nvSpPr>
        <p:spPr>
          <a:xfrm>
            <a:off x="635972" y="3222483"/>
            <a:ext cx="851515" cy="307777"/>
          </a:xfrm>
        </p:spPr>
        <p:txBody>
          <a:bodyPr/>
          <a:lstStyle/>
          <a:p>
            <a:pPr algn="ctr"/>
            <a:r>
              <a:rPr lang="en-US" b="1" dirty="0">
                <a:solidFill>
                  <a:srgbClr val="434343"/>
                </a:solidFill>
              </a:rPr>
              <a:t>Puberty</a:t>
            </a:r>
            <a:endParaRPr lang="en-US" dirty="0"/>
          </a:p>
        </p:txBody>
      </p:sp>
      <p:sp>
        <p:nvSpPr>
          <p:cNvPr id="4" name="Text Placeholder 3">
            <a:extLst>
              <a:ext uri="{FF2B5EF4-FFF2-40B4-BE49-F238E27FC236}">
                <a16:creationId xmlns:a16="http://schemas.microsoft.com/office/drawing/2014/main" id="{66E3882B-87C0-6C29-AF87-2C21F9ACE5FC}"/>
              </a:ext>
            </a:extLst>
          </p:cNvPr>
          <p:cNvSpPr>
            <a:spLocks noGrp="1"/>
          </p:cNvSpPr>
          <p:nvPr>
            <p:ph type="body" sz="quarter" idx="11"/>
          </p:nvPr>
        </p:nvSpPr>
        <p:spPr>
          <a:xfrm>
            <a:off x="1931438" y="3240955"/>
            <a:ext cx="1337225" cy="738665"/>
          </a:xfrm>
        </p:spPr>
        <p:txBody>
          <a:bodyPr/>
          <a:lstStyle/>
          <a:p>
            <a:pPr algn="ctr"/>
            <a:r>
              <a:rPr lang="en-US" b="1" dirty="0">
                <a:solidFill>
                  <a:srgbClr val="434343"/>
                </a:solidFill>
              </a:rPr>
              <a:t>Adolescence/ young adulthood</a:t>
            </a:r>
            <a:endParaRPr lang="en-US" dirty="0"/>
          </a:p>
        </p:txBody>
      </p:sp>
      <p:sp>
        <p:nvSpPr>
          <p:cNvPr id="5" name="Text Placeholder 4">
            <a:extLst>
              <a:ext uri="{FF2B5EF4-FFF2-40B4-BE49-F238E27FC236}">
                <a16:creationId xmlns:a16="http://schemas.microsoft.com/office/drawing/2014/main" id="{6D3BA709-03ED-1882-9C76-7FD6F15BDE83}"/>
              </a:ext>
            </a:extLst>
          </p:cNvPr>
          <p:cNvSpPr>
            <a:spLocks noGrp="1"/>
          </p:cNvSpPr>
          <p:nvPr>
            <p:ph type="body" sz="quarter" idx="12"/>
          </p:nvPr>
        </p:nvSpPr>
        <p:spPr>
          <a:xfrm>
            <a:off x="3450911" y="3227869"/>
            <a:ext cx="1099981" cy="307777"/>
          </a:xfrm>
        </p:spPr>
        <p:txBody>
          <a:bodyPr/>
          <a:lstStyle/>
          <a:p>
            <a:pPr marL="0" algn="ctr"/>
            <a:r>
              <a:rPr lang="en-US" b="1" dirty="0">
                <a:solidFill>
                  <a:srgbClr val="434343"/>
                </a:solidFill>
              </a:rPr>
              <a:t>Pregnancy</a:t>
            </a:r>
            <a:endParaRPr lang="en-US" dirty="0"/>
          </a:p>
        </p:txBody>
      </p:sp>
      <p:sp>
        <p:nvSpPr>
          <p:cNvPr id="6" name="Text Placeholder 5">
            <a:extLst>
              <a:ext uri="{FF2B5EF4-FFF2-40B4-BE49-F238E27FC236}">
                <a16:creationId xmlns:a16="http://schemas.microsoft.com/office/drawing/2014/main" id="{F07BE6C3-ADF7-D1A2-D421-3E2D3677974D}"/>
              </a:ext>
            </a:extLst>
          </p:cNvPr>
          <p:cNvSpPr>
            <a:spLocks noGrp="1"/>
          </p:cNvSpPr>
          <p:nvPr>
            <p:ph type="body" sz="quarter" idx="13"/>
          </p:nvPr>
        </p:nvSpPr>
        <p:spPr>
          <a:xfrm>
            <a:off x="4908550" y="3226667"/>
            <a:ext cx="1288732" cy="738665"/>
          </a:xfrm>
        </p:spPr>
        <p:txBody>
          <a:bodyPr/>
          <a:lstStyle/>
          <a:p>
            <a:pPr algn="ctr"/>
            <a:r>
              <a:rPr lang="en-US" b="1" dirty="0">
                <a:solidFill>
                  <a:srgbClr val="434343"/>
                </a:solidFill>
              </a:rPr>
              <a:t>Midlife/ peri- menopause</a:t>
            </a:r>
            <a:endParaRPr lang="en-US" dirty="0"/>
          </a:p>
        </p:txBody>
      </p:sp>
      <p:sp>
        <p:nvSpPr>
          <p:cNvPr id="7" name="Text Placeholder 6">
            <a:extLst>
              <a:ext uri="{FF2B5EF4-FFF2-40B4-BE49-F238E27FC236}">
                <a16:creationId xmlns:a16="http://schemas.microsoft.com/office/drawing/2014/main" id="{4F8DB8F7-7C77-77AF-A64F-7FE2C624D7C3}"/>
              </a:ext>
            </a:extLst>
          </p:cNvPr>
          <p:cNvSpPr>
            <a:spLocks noGrp="1"/>
          </p:cNvSpPr>
          <p:nvPr>
            <p:ph type="body" sz="quarter" idx="14"/>
          </p:nvPr>
        </p:nvSpPr>
        <p:spPr>
          <a:xfrm>
            <a:off x="6554788" y="3226667"/>
            <a:ext cx="1288732" cy="738188"/>
          </a:xfrm>
        </p:spPr>
        <p:txBody>
          <a:bodyPr/>
          <a:lstStyle/>
          <a:p>
            <a:pPr marL="0" algn="ctr"/>
            <a:r>
              <a:rPr lang="en-US" b="1" dirty="0">
                <a:solidFill>
                  <a:srgbClr val="434343"/>
                </a:solidFill>
              </a:rPr>
              <a:t>Older age/ post- menopause</a:t>
            </a:r>
            <a:endParaRPr lang="en-US" dirty="0"/>
          </a:p>
        </p:txBody>
      </p:sp>
    </p:spTree>
    <p:extLst>
      <p:ext uri="{BB962C8B-B14F-4D97-AF65-F5344CB8AC3E}">
        <p14:creationId xmlns:p14="http://schemas.microsoft.com/office/powerpoint/2010/main" val="4107632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9572-E0CD-5BCD-80ED-ADBCD08D2C98}"/>
              </a:ext>
            </a:extLst>
          </p:cNvPr>
          <p:cNvSpPr>
            <a:spLocks noGrp="1"/>
          </p:cNvSpPr>
          <p:nvPr>
            <p:ph type="title"/>
          </p:nvPr>
        </p:nvSpPr>
        <p:spPr>
          <a:xfrm>
            <a:off x="311700" y="454261"/>
            <a:ext cx="8520600" cy="572700"/>
          </a:xfrm>
        </p:spPr>
        <p:txBody>
          <a:bodyPr/>
          <a:lstStyle/>
          <a:p>
            <a:r>
              <a:rPr lang="en-US" dirty="0"/>
              <a:t>Examples of EDCs and puberty</a:t>
            </a:r>
          </a:p>
        </p:txBody>
      </p:sp>
      <p:graphicFrame>
        <p:nvGraphicFramePr>
          <p:cNvPr id="8" name="Table Placeholder 7">
            <a:extLst>
              <a:ext uri="{FF2B5EF4-FFF2-40B4-BE49-F238E27FC236}">
                <a16:creationId xmlns:a16="http://schemas.microsoft.com/office/drawing/2014/main" id="{ECE43031-096E-05C2-1174-2DD9B8CA1C5F}"/>
              </a:ext>
            </a:extLst>
          </p:cNvPr>
          <p:cNvGraphicFramePr>
            <a:graphicFrameLocks noGrp="1"/>
          </p:cNvGraphicFramePr>
          <p:nvPr>
            <p:ph type="tbl" sz="quarter" idx="10"/>
            <p:extLst>
              <p:ext uri="{D42A27DB-BD31-4B8C-83A1-F6EECF244321}">
                <p14:modId xmlns:p14="http://schemas.microsoft.com/office/powerpoint/2010/main" val="413492386"/>
              </p:ext>
            </p:extLst>
          </p:nvPr>
        </p:nvGraphicFramePr>
        <p:xfrm>
          <a:off x="2279650" y="1479550"/>
          <a:ext cx="5321396" cy="3017520"/>
        </p:xfrm>
        <a:graphic>
          <a:graphicData uri="http://schemas.openxmlformats.org/drawingml/2006/table">
            <a:tbl>
              <a:tblPr firstRow="1" bandRow="1">
                <a:tableStyleId>{10A1B5D5-9B99-4C35-A422-299274C87663}</a:tableStyleId>
              </a:tblPr>
              <a:tblGrid>
                <a:gridCol w="2304393">
                  <a:extLst>
                    <a:ext uri="{9D8B030D-6E8A-4147-A177-3AD203B41FA5}">
                      <a16:colId xmlns:a16="http://schemas.microsoft.com/office/drawing/2014/main" val="3703506456"/>
                    </a:ext>
                  </a:extLst>
                </a:gridCol>
                <a:gridCol w="3017003">
                  <a:extLst>
                    <a:ext uri="{9D8B030D-6E8A-4147-A177-3AD203B41FA5}">
                      <a16:colId xmlns:a16="http://schemas.microsoft.com/office/drawing/2014/main" val="3079258690"/>
                    </a:ext>
                  </a:extLst>
                </a:gridCol>
              </a:tblGrid>
              <a:tr h="358563">
                <a:tc>
                  <a:txBody>
                    <a:bodyPr/>
                    <a:lstStyle/>
                    <a:p>
                      <a:r>
                        <a:rPr lang="en-US" sz="1400" dirty="0"/>
                        <a:t>Endocrine disrupting chemical</a:t>
                      </a:r>
                    </a:p>
                  </a:txBody>
                  <a:tcPr/>
                </a:tc>
                <a:tc>
                  <a:txBody>
                    <a:bodyPr/>
                    <a:lstStyle/>
                    <a:p>
                      <a:r>
                        <a:rPr lang="en-US" sz="1400" dirty="0"/>
                        <a:t>Association with pubertal outcomes</a:t>
                      </a:r>
                    </a:p>
                  </a:txBody>
                  <a:tcPr/>
                </a:tc>
                <a:extLst>
                  <a:ext uri="{0D108BD9-81ED-4DB2-BD59-A6C34878D82A}">
                    <a16:rowId xmlns:a16="http://schemas.microsoft.com/office/drawing/2014/main" val="1846436502"/>
                  </a:ext>
                </a:extLst>
              </a:tr>
              <a:tr h="370840">
                <a:tc>
                  <a:txBody>
                    <a:bodyPr/>
                    <a:lstStyle/>
                    <a:p>
                      <a:r>
                        <a:rPr lang="en-US" sz="1400" dirty="0">
                          <a:solidFill>
                            <a:srgbClr val="434343"/>
                          </a:solidFill>
                        </a:rPr>
                        <a:t>Pesticides</a:t>
                      </a:r>
                    </a:p>
                    <a:p>
                      <a:r>
                        <a:rPr lang="en-US" sz="1400" dirty="0">
                          <a:solidFill>
                            <a:srgbClr val="434343"/>
                          </a:solidFill>
                        </a:rPr>
                        <a:t>(Atrazine)</a:t>
                      </a:r>
                    </a:p>
                  </a:txBody>
                  <a:tcPr/>
                </a:tc>
                <a:tc>
                  <a:txBody>
                    <a:bodyPr/>
                    <a:lstStyle/>
                    <a:p>
                      <a:pPr marL="285750" indent="-285750">
                        <a:buFont typeface="Arial" panose="020B0604020202020204" pitchFamily="34" charset="0"/>
                        <a:buChar char="•"/>
                      </a:pPr>
                      <a:r>
                        <a:rPr lang="en-US" sz="1400" dirty="0">
                          <a:solidFill>
                            <a:srgbClr val="434343"/>
                          </a:solidFill>
                        </a:rPr>
                        <a:t>Early puberty</a:t>
                      </a:r>
                    </a:p>
                  </a:txBody>
                  <a:tcPr/>
                </a:tc>
                <a:extLst>
                  <a:ext uri="{0D108BD9-81ED-4DB2-BD59-A6C34878D82A}">
                    <a16:rowId xmlns:a16="http://schemas.microsoft.com/office/drawing/2014/main" val="3240674671"/>
                  </a:ext>
                </a:extLst>
              </a:tr>
              <a:tr h="370840">
                <a:tc>
                  <a:txBody>
                    <a:bodyPr/>
                    <a:lstStyle/>
                    <a:p>
                      <a:r>
                        <a:rPr lang="en-US" sz="1400" dirty="0">
                          <a:solidFill>
                            <a:srgbClr val="434343"/>
                          </a:solidFill>
                        </a:rPr>
                        <a:t>Plasticizers </a:t>
                      </a:r>
                    </a:p>
                    <a:p>
                      <a:r>
                        <a:rPr lang="en-US" sz="1400" dirty="0">
                          <a:solidFill>
                            <a:srgbClr val="434343"/>
                          </a:solidFill>
                        </a:rPr>
                        <a:t>(phthalates)</a:t>
                      </a:r>
                    </a:p>
                  </a:txBody>
                  <a:tcPr/>
                </a:tc>
                <a:tc>
                  <a:txBody>
                    <a:bodyPr/>
                    <a:lstStyle/>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Early puberty</a:t>
                      </a:r>
                    </a:p>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Premature thelarche</a:t>
                      </a:r>
                    </a:p>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Delayed pubic hair development</a:t>
                      </a:r>
                      <a:endParaRPr lang="en-US" sz="1400" dirty="0">
                        <a:solidFill>
                          <a:srgbClr val="434343"/>
                        </a:solidFill>
                      </a:endParaRPr>
                    </a:p>
                  </a:txBody>
                  <a:tcPr/>
                </a:tc>
                <a:extLst>
                  <a:ext uri="{0D108BD9-81ED-4DB2-BD59-A6C34878D82A}">
                    <a16:rowId xmlns:a16="http://schemas.microsoft.com/office/drawing/2014/main" val="4268192317"/>
                  </a:ext>
                </a:extLst>
              </a:tr>
              <a:tr h="370840">
                <a:tc>
                  <a:txBody>
                    <a:bodyPr/>
                    <a:lstStyle/>
                    <a:p>
                      <a:r>
                        <a:rPr lang="en-US" sz="1400" dirty="0">
                          <a:solidFill>
                            <a:srgbClr val="434343"/>
                          </a:solidFill>
                        </a:rPr>
                        <a:t>Phenols </a:t>
                      </a:r>
                    </a:p>
                    <a:p>
                      <a:r>
                        <a:rPr lang="en-US" sz="1400" dirty="0">
                          <a:solidFill>
                            <a:srgbClr val="434343"/>
                          </a:solidFill>
                        </a:rPr>
                        <a:t>(Bisphenol A [BPA])</a:t>
                      </a:r>
                    </a:p>
                  </a:txBody>
                  <a:tcPr/>
                </a:tc>
                <a:tc>
                  <a:txBody>
                    <a:bodyPr/>
                    <a:lstStyle/>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Premature thelarche</a:t>
                      </a:r>
                      <a:endParaRPr lang="en-US" sz="1400" dirty="0">
                        <a:solidFill>
                          <a:srgbClr val="434343"/>
                        </a:solidFill>
                      </a:endParaRPr>
                    </a:p>
                  </a:txBody>
                  <a:tcPr/>
                </a:tc>
                <a:extLst>
                  <a:ext uri="{0D108BD9-81ED-4DB2-BD59-A6C34878D82A}">
                    <a16:rowId xmlns:a16="http://schemas.microsoft.com/office/drawing/2014/main" val="2122912675"/>
                  </a:ext>
                </a:extLst>
              </a:tr>
              <a:tr h="370840">
                <a:tc>
                  <a:txBody>
                    <a:bodyPr/>
                    <a:lstStyle/>
                    <a:p>
                      <a:r>
                        <a:rPr lang="en-US" sz="1400">
                          <a:solidFill>
                            <a:srgbClr val="434343"/>
                          </a:solidFill>
                        </a:rPr>
                        <a:t>Surfactants</a:t>
                      </a:r>
                    </a:p>
                    <a:p>
                      <a:r>
                        <a:rPr lang="en-US" sz="1400">
                          <a:solidFill>
                            <a:srgbClr val="434343"/>
                          </a:solidFill>
                        </a:rPr>
                        <a:t>(</a:t>
                      </a:r>
                      <a:r>
                        <a:rPr lang="en-US" sz="1400" b="0" i="0" u="none" strike="noStrike" cap="none">
                          <a:solidFill>
                            <a:srgbClr val="434343"/>
                          </a:solidFill>
                          <a:effectLst/>
                          <a:latin typeface="+mn-lt"/>
                          <a:ea typeface="+mn-ea"/>
                          <a:cs typeface="+mn-cs"/>
                          <a:sym typeface="Arial"/>
                        </a:rPr>
                        <a:t>Perfluorooctanoic acid [PFOA])</a:t>
                      </a:r>
                      <a:endParaRPr lang="en-US" sz="1400">
                        <a:solidFill>
                          <a:srgbClr val="434343"/>
                        </a:solidFill>
                      </a:endParaRPr>
                    </a:p>
                  </a:txBody>
                  <a:tcPr/>
                </a:tc>
                <a:tc>
                  <a:txBody>
                    <a:bodyPr/>
                    <a:lstStyle/>
                    <a:p>
                      <a:pPr marL="285750" indent="-285750">
                        <a:buFont typeface="Arial" panose="020B0604020202020204" pitchFamily="34" charset="0"/>
                        <a:buChar char="•"/>
                      </a:pPr>
                      <a:r>
                        <a:rPr lang="en-US" sz="1400" dirty="0">
                          <a:solidFill>
                            <a:srgbClr val="434343"/>
                          </a:solidFill>
                        </a:rPr>
                        <a:t>Delayed pubertal development</a:t>
                      </a:r>
                    </a:p>
                  </a:txBody>
                  <a:tcPr/>
                </a:tc>
                <a:extLst>
                  <a:ext uri="{0D108BD9-81ED-4DB2-BD59-A6C34878D82A}">
                    <a16:rowId xmlns:a16="http://schemas.microsoft.com/office/drawing/2014/main" val="1801137412"/>
                  </a:ext>
                </a:extLst>
              </a:tr>
            </a:tbl>
          </a:graphicData>
        </a:graphic>
      </p:graphicFrame>
      <p:sp>
        <p:nvSpPr>
          <p:cNvPr id="4" name="Text Placeholder 3">
            <a:extLst>
              <a:ext uri="{FF2B5EF4-FFF2-40B4-BE49-F238E27FC236}">
                <a16:creationId xmlns:a16="http://schemas.microsoft.com/office/drawing/2014/main" id="{A374B274-8E88-75FE-EC9A-4CACDA85F991}"/>
              </a:ext>
            </a:extLst>
          </p:cNvPr>
          <p:cNvSpPr>
            <a:spLocks noGrp="1"/>
          </p:cNvSpPr>
          <p:nvPr>
            <p:ph type="body" sz="quarter" idx="11"/>
          </p:nvPr>
        </p:nvSpPr>
        <p:spPr>
          <a:xfrm>
            <a:off x="5881206" y="4584120"/>
            <a:ext cx="1949584" cy="246221"/>
          </a:xfrm>
        </p:spPr>
        <p:txBody>
          <a:bodyPr/>
          <a:lstStyle/>
          <a:p>
            <a:r>
              <a:rPr lang="en-US" sz="1000" dirty="0" err="1"/>
              <a:t>Lucaccioni</a:t>
            </a:r>
            <a:r>
              <a:rPr lang="en-US" sz="1000" dirty="0"/>
              <a:t> et al., 2020</a:t>
            </a:r>
            <a:endParaRPr lang="en-US" dirty="0"/>
          </a:p>
        </p:txBody>
      </p:sp>
    </p:spTree>
    <p:extLst>
      <p:ext uri="{BB962C8B-B14F-4D97-AF65-F5344CB8AC3E}">
        <p14:creationId xmlns:p14="http://schemas.microsoft.com/office/powerpoint/2010/main" val="368711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C420-674D-DC36-62B5-6E69339AF926}"/>
              </a:ext>
            </a:extLst>
          </p:cNvPr>
          <p:cNvSpPr>
            <a:spLocks noGrp="1"/>
          </p:cNvSpPr>
          <p:nvPr>
            <p:ph type="title"/>
          </p:nvPr>
        </p:nvSpPr>
        <p:spPr/>
        <p:txBody>
          <a:bodyPr/>
          <a:lstStyle/>
          <a:p>
            <a:r>
              <a:rPr lang="en-US" sz="2500" dirty="0"/>
              <a:t>Examples of EDCs and gynecologic health</a:t>
            </a:r>
            <a:endParaRPr lang="en-US" dirty="0"/>
          </a:p>
        </p:txBody>
      </p:sp>
      <p:graphicFrame>
        <p:nvGraphicFramePr>
          <p:cNvPr id="5" name="Table Placeholder 4">
            <a:extLst>
              <a:ext uri="{FF2B5EF4-FFF2-40B4-BE49-F238E27FC236}">
                <a16:creationId xmlns:a16="http://schemas.microsoft.com/office/drawing/2014/main" id="{3D38FA9A-8CDD-6611-F4F6-CD24C5069D5C}"/>
              </a:ext>
            </a:extLst>
          </p:cNvPr>
          <p:cNvGraphicFramePr>
            <a:graphicFrameLocks noGrp="1"/>
          </p:cNvGraphicFramePr>
          <p:nvPr>
            <p:ph type="tbl" sz="quarter" idx="10"/>
            <p:extLst>
              <p:ext uri="{D42A27DB-BD31-4B8C-83A1-F6EECF244321}">
                <p14:modId xmlns:p14="http://schemas.microsoft.com/office/powerpoint/2010/main" val="342281444"/>
              </p:ext>
            </p:extLst>
          </p:nvPr>
        </p:nvGraphicFramePr>
        <p:xfrm>
          <a:off x="2257425" y="1573213"/>
          <a:ext cx="5069773" cy="2656840"/>
        </p:xfrm>
        <a:graphic>
          <a:graphicData uri="http://schemas.openxmlformats.org/drawingml/2006/table">
            <a:tbl>
              <a:tblPr firstRow="1" bandRow="1">
                <a:tableStyleId>{10A1B5D5-9B99-4C35-A422-299274C87663}</a:tableStyleId>
              </a:tblPr>
              <a:tblGrid>
                <a:gridCol w="2297660">
                  <a:extLst>
                    <a:ext uri="{9D8B030D-6E8A-4147-A177-3AD203B41FA5}">
                      <a16:colId xmlns:a16="http://schemas.microsoft.com/office/drawing/2014/main" val="3703506456"/>
                    </a:ext>
                  </a:extLst>
                </a:gridCol>
                <a:gridCol w="2772113">
                  <a:extLst>
                    <a:ext uri="{9D8B030D-6E8A-4147-A177-3AD203B41FA5}">
                      <a16:colId xmlns:a16="http://schemas.microsoft.com/office/drawing/2014/main" val="3079258690"/>
                    </a:ext>
                  </a:extLst>
                </a:gridCol>
              </a:tblGrid>
              <a:tr h="370840">
                <a:tc>
                  <a:txBody>
                    <a:bodyPr/>
                    <a:lstStyle/>
                    <a:p>
                      <a:r>
                        <a:rPr lang="en-US" sz="1400" dirty="0"/>
                        <a:t>Endocrine disrupting chemical</a:t>
                      </a:r>
                    </a:p>
                  </a:txBody>
                  <a:tcPr/>
                </a:tc>
                <a:tc>
                  <a:txBody>
                    <a:bodyPr/>
                    <a:lstStyle/>
                    <a:p>
                      <a:r>
                        <a:rPr lang="en-US" sz="1400"/>
                        <a:t>Association with gynecologic outcomes</a:t>
                      </a:r>
                    </a:p>
                  </a:txBody>
                  <a:tcPr/>
                </a:tc>
                <a:extLst>
                  <a:ext uri="{0D108BD9-81ED-4DB2-BD59-A6C34878D82A}">
                    <a16:rowId xmlns:a16="http://schemas.microsoft.com/office/drawing/2014/main" val="1846436502"/>
                  </a:ext>
                </a:extLst>
              </a:tr>
              <a:tr h="370840">
                <a:tc>
                  <a:txBody>
                    <a:bodyPr/>
                    <a:lstStyle/>
                    <a:p>
                      <a:r>
                        <a:rPr lang="en-US" sz="1400">
                          <a:solidFill>
                            <a:srgbClr val="434343"/>
                          </a:solidFill>
                        </a:rPr>
                        <a:t>Organochlorine pesticides</a:t>
                      </a:r>
                    </a:p>
                  </a:txBody>
                  <a:tcPr/>
                </a:tc>
                <a:tc>
                  <a:txBody>
                    <a:bodyPr/>
                    <a:lstStyle/>
                    <a:p>
                      <a:pPr marL="285750" indent="-285750">
                        <a:buFont typeface="Arial" panose="020B0604020202020204" pitchFamily="34" charset="0"/>
                        <a:buChar char="•"/>
                      </a:pPr>
                      <a:r>
                        <a:rPr lang="en-US" sz="1400">
                          <a:solidFill>
                            <a:srgbClr val="434343"/>
                          </a:solidFill>
                        </a:rPr>
                        <a:t>Endometriosis</a:t>
                      </a:r>
                    </a:p>
                  </a:txBody>
                  <a:tcPr/>
                </a:tc>
                <a:extLst>
                  <a:ext uri="{0D108BD9-81ED-4DB2-BD59-A6C34878D82A}">
                    <a16:rowId xmlns:a16="http://schemas.microsoft.com/office/drawing/2014/main" val="3240674671"/>
                  </a:ext>
                </a:extLst>
              </a:tr>
              <a:tr h="370840">
                <a:tc>
                  <a:txBody>
                    <a:bodyPr/>
                    <a:lstStyle/>
                    <a:p>
                      <a:r>
                        <a:rPr lang="en-US" sz="1400" dirty="0">
                          <a:solidFill>
                            <a:srgbClr val="434343"/>
                          </a:solidFill>
                        </a:rPr>
                        <a:t>Phthalates</a:t>
                      </a:r>
                    </a:p>
                    <a:p>
                      <a:r>
                        <a:rPr lang="en-US" sz="1400" dirty="0">
                          <a:solidFill>
                            <a:srgbClr val="434343"/>
                          </a:solidFill>
                        </a:rPr>
                        <a:t>(Dibutyl phthalate [DBP])</a:t>
                      </a:r>
                    </a:p>
                  </a:txBody>
                  <a:tcPr/>
                </a:tc>
                <a:tc>
                  <a:txBody>
                    <a:bodyPr/>
                    <a:lstStyle/>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Fibroids</a:t>
                      </a:r>
                    </a:p>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Fertility</a:t>
                      </a:r>
                    </a:p>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Pregnancy loss</a:t>
                      </a:r>
                      <a:endParaRPr lang="en-US" sz="1400" dirty="0">
                        <a:solidFill>
                          <a:srgbClr val="434343"/>
                        </a:solidFill>
                      </a:endParaRPr>
                    </a:p>
                  </a:txBody>
                  <a:tcPr/>
                </a:tc>
                <a:extLst>
                  <a:ext uri="{0D108BD9-81ED-4DB2-BD59-A6C34878D82A}">
                    <a16:rowId xmlns:a16="http://schemas.microsoft.com/office/drawing/2014/main" val="4268192317"/>
                  </a:ext>
                </a:extLst>
              </a:tr>
              <a:tr h="370840">
                <a:tc>
                  <a:txBody>
                    <a:bodyPr/>
                    <a:lstStyle/>
                    <a:p>
                      <a:r>
                        <a:rPr lang="en-US" sz="1400" dirty="0">
                          <a:solidFill>
                            <a:srgbClr val="434343"/>
                          </a:solidFill>
                        </a:rPr>
                        <a:t>Phenols </a:t>
                      </a:r>
                    </a:p>
                    <a:p>
                      <a:r>
                        <a:rPr lang="en-US" sz="1400" dirty="0">
                          <a:solidFill>
                            <a:srgbClr val="434343"/>
                          </a:solidFill>
                        </a:rPr>
                        <a:t>(BPA)</a:t>
                      </a:r>
                    </a:p>
                  </a:txBody>
                  <a:tcPr/>
                </a:tc>
                <a:tc>
                  <a:txBody>
                    <a:bodyPr/>
                    <a:lstStyle/>
                    <a:p>
                      <a:pPr marL="285750" indent="-285750">
                        <a:buFont typeface="Arial" panose="020B0604020202020204" pitchFamily="34" charset="0"/>
                        <a:buChar char="•"/>
                      </a:pPr>
                      <a:r>
                        <a:rPr lang="en-US" sz="1400" b="0" i="0" u="none" strike="noStrike" cap="none">
                          <a:solidFill>
                            <a:srgbClr val="434343"/>
                          </a:solidFill>
                          <a:effectLst/>
                          <a:latin typeface="+mn-lt"/>
                          <a:ea typeface="+mn-ea"/>
                          <a:cs typeface="+mn-cs"/>
                          <a:sym typeface="Arial"/>
                        </a:rPr>
                        <a:t>Ovulatory dysfunction</a:t>
                      </a:r>
                    </a:p>
                    <a:p>
                      <a:pPr marL="285750" indent="-285750">
                        <a:buFont typeface="Arial" panose="020B0604020202020204" pitchFamily="34" charset="0"/>
                        <a:buChar char="•"/>
                      </a:pPr>
                      <a:endParaRPr lang="en-US" sz="1400">
                        <a:solidFill>
                          <a:srgbClr val="434343"/>
                        </a:solidFill>
                      </a:endParaRPr>
                    </a:p>
                  </a:txBody>
                  <a:tcPr/>
                </a:tc>
                <a:extLst>
                  <a:ext uri="{0D108BD9-81ED-4DB2-BD59-A6C34878D82A}">
                    <a16:rowId xmlns:a16="http://schemas.microsoft.com/office/drawing/2014/main" val="2122912675"/>
                  </a:ext>
                </a:extLst>
              </a:tr>
              <a:tr h="370840">
                <a:tc>
                  <a:txBody>
                    <a:bodyPr/>
                    <a:lstStyle/>
                    <a:p>
                      <a:r>
                        <a:rPr lang="en-US" sz="1400" dirty="0">
                          <a:solidFill>
                            <a:srgbClr val="434343"/>
                          </a:solidFill>
                        </a:rPr>
                        <a:t>Surfactants</a:t>
                      </a:r>
                    </a:p>
                    <a:p>
                      <a:r>
                        <a:rPr lang="en-US" sz="1400" dirty="0">
                          <a:solidFill>
                            <a:srgbClr val="434343"/>
                          </a:solidFill>
                        </a:rPr>
                        <a:t>(</a:t>
                      </a:r>
                      <a:r>
                        <a:rPr lang="en-US" sz="1400" b="0" i="0" u="none" strike="noStrike" cap="none" dirty="0">
                          <a:solidFill>
                            <a:srgbClr val="434343"/>
                          </a:solidFill>
                          <a:effectLst/>
                          <a:latin typeface="+mn-lt"/>
                          <a:ea typeface="+mn-ea"/>
                          <a:cs typeface="+mn-cs"/>
                          <a:sym typeface="Arial"/>
                        </a:rPr>
                        <a:t>PFOA)</a:t>
                      </a:r>
                      <a:endParaRPr lang="en-US" sz="1400" dirty="0">
                        <a:solidFill>
                          <a:srgbClr val="434343"/>
                        </a:solidFill>
                      </a:endParaRPr>
                    </a:p>
                  </a:txBody>
                  <a:tcPr/>
                </a:tc>
                <a:tc>
                  <a:txBody>
                    <a:bodyPr/>
                    <a:lstStyle/>
                    <a:p>
                      <a:pPr marL="285750" indent="-285750">
                        <a:buFont typeface="Arial" panose="020B0604020202020204" pitchFamily="34" charset="0"/>
                        <a:buChar char="•"/>
                      </a:pPr>
                      <a:r>
                        <a:rPr lang="en-US" sz="1400" dirty="0">
                          <a:solidFill>
                            <a:srgbClr val="434343"/>
                          </a:solidFill>
                        </a:rPr>
                        <a:t>Polycystic ovarian syndrome</a:t>
                      </a:r>
                    </a:p>
                  </a:txBody>
                  <a:tcPr/>
                </a:tc>
                <a:extLst>
                  <a:ext uri="{0D108BD9-81ED-4DB2-BD59-A6C34878D82A}">
                    <a16:rowId xmlns:a16="http://schemas.microsoft.com/office/drawing/2014/main" val="1801137412"/>
                  </a:ext>
                </a:extLst>
              </a:tr>
            </a:tbl>
          </a:graphicData>
        </a:graphic>
      </p:graphicFrame>
      <p:sp>
        <p:nvSpPr>
          <p:cNvPr id="4" name="Text Placeholder 3">
            <a:extLst>
              <a:ext uri="{FF2B5EF4-FFF2-40B4-BE49-F238E27FC236}">
                <a16:creationId xmlns:a16="http://schemas.microsoft.com/office/drawing/2014/main" id="{47FF8265-0FD6-C952-B1BD-E7DFFE4BAAD4}"/>
              </a:ext>
            </a:extLst>
          </p:cNvPr>
          <p:cNvSpPr>
            <a:spLocks noGrp="1"/>
          </p:cNvSpPr>
          <p:nvPr>
            <p:ph type="body" sz="quarter" idx="11"/>
          </p:nvPr>
        </p:nvSpPr>
        <p:spPr>
          <a:xfrm>
            <a:off x="3893419" y="4602477"/>
            <a:ext cx="4319578" cy="246221"/>
          </a:xfrm>
        </p:spPr>
        <p:txBody>
          <a:bodyPr/>
          <a:lstStyle/>
          <a:p>
            <a:r>
              <a:rPr lang="en-US" sz="1000" dirty="0">
                <a:solidFill>
                  <a:srgbClr val="434343"/>
                </a:solidFill>
              </a:rPr>
              <a:t>Cho et al., </a:t>
            </a:r>
            <a:r>
              <a:rPr lang="en-US" sz="1000" dirty="0" err="1">
                <a:solidFill>
                  <a:srgbClr val="434343"/>
                </a:solidFill>
              </a:rPr>
              <a:t>Obstet</a:t>
            </a:r>
            <a:r>
              <a:rPr lang="en-US" sz="1000" dirty="0">
                <a:solidFill>
                  <a:srgbClr val="434343"/>
                </a:solidFill>
              </a:rPr>
              <a:t> Gyn Sci 2020; </a:t>
            </a:r>
            <a:r>
              <a:rPr lang="en-US" sz="1000" dirty="0" err="1">
                <a:solidFill>
                  <a:srgbClr val="434343"/>
                </a:solidFill>
              </a:rPr>
              <a:t>Hammarstrand</a:t>
            </a:r>
            <a:r>
              <a:rPr lang="en-US" sz="1000" dirty="0">
                <a:solidFill>
                  <a:srgbClr val="434343"/>
                </a:solidFill>
              </a:rPr>
              <a:t> et al., Env Int 2021</a:t>
            </a:r>
            <a:endParaRPr lang="en-US" dirty="0"/>
          </a:p>
        </p:txBody>
      </p:sp>
    </p:spTree>
    <p:extLst>
      <p:ext uri="{BB962C8B-B14F-4D97-AF65-F5344CB8AC3E}">
        <p14:creationId xmlns:p14="http://schemas.microsoft.com/office/powerpoint/2010/main" val="303243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EABCD-1052-AFEE-3D2D-2BE0128563F5}"/>
              </a:ext>
            </a:extLst>
          </p:cNvPr>
          <p:cNvSpPr>
            <a:spLocks noGrp="1"/>
          </p:cNvSpPr>
          <p:nvPr>
            <p:ph type="title"/>
          </p:nvPr>
        </p:nvSpPr>
        <p:spPr/>
        <p:txBody>
          <a:bodyPr/>
          <a:lstStyle/>
          <a:p>
            <a:r>
              <a:rPr lang="en-US" sz="2500" dirty="0"/>
              <a:t>Examples of EDCs and pregnancy health</a:t>
            </a:r>
            <a:endParaRPr lang="en-US" dirty="0"/>
          </a:p>
        </p:txBody>
      </p:sp>
      <p:graphicFrame>
        <p:nvGraphicFramePr>
          <p:cNvPr id="5" name="Table Placeholder 4">
            <a:extLst>
              <a:ext uri="{FF2B5EF4-FFF2-40B4-BE49-F238E27FC236}">
                <a16:creationId xmlns:a16="http://schemas.microsoft.com/office/drawing/2014/main" id="{14A49385-B1B5-4266-D7E3-D8BAF1294137}"/>
              </a:ext>
            </a:extLst>
          </p:cNvPr>
          <p:cNvGraphicFramePr>
            <a:graphicFrameLocks noGrp="1"/>
          </p:cNvGraphicFramePr>
          <p:nvPr>
            <p:ph type="tbl" sz="quarter" idx="10"/>
            <p:extLst>
              <p:ext uri="{D42A27DB-BD31-4B8C-83A1-F6EECF244321}">
                <p14:modId xmlns:p14="http://schemas.microsoft.com/office/powerpoint/2010/main" val="1660511592"/>
              </p:ext>
            </p:extLst>
          </p:nvPr>
        </p:nvGraphicFramePr>
        <p:xfrm>
          <a:off x="1952625" y="1581150"/>
          <a:ext cx="5715921" cy="2499360"/>
        </p:xfrm>
        <a:graphic>
          <a:graphicData uri="http://schemas.openxmlformats.org/drawingml/2006/table">
            <a:tbl>
              <a:tblPr firstRow="1" bandRow="1">
                <a:tableStyleId>{10A1B5D5-9B99-4C35-A422-299274C87663}</a:tableStyleId>
              </a:tblPr>
              <a:tblGrid>
                <a:gridCol w="2250406">
                  <a:extLst>
                    <a:ext uri="{9D8B030D-6E8A-4147-A177-3AD203B41FA5}">
                      <a16:colId xmlns:a16="http://schemas.microsoft.com/office/drawing/2014/main" val="3703506456"/>
                    </a:ext>
                  </a:extLst>
                </a:gridCol>
                <a:gridCol w="3465515">
                  <a:extLst>
                    <a:ext uri="{9D8B030D-6E8A-4147-A177-3AD203B41FA5}">
                      <a16:colId xmlns:a16="http://schemas.microsoft.com/office/drawing/2014/main" val="3079258690"/>
                    </a:ext>
                  </a:extLst>
                </a:gridCol>
              </a:tblGrid>
              <a:tr h="370840">
                <a:tc>
                  <a:txBody>
                    <a:bodyPr/>
                    <a:lstStyle/>
                    <a:p>
                      <a:r>
                        <a:rPr lang="en-US" sz="1400"/>
                        <a:t>Endocrine disrupting chemical</a:t>
                      </a:r>
                    </a:p>
                  </a:txBody>
                  <a:tcPr/>
                </a:tc>
                <a:tc>
                  <a:txBody>
                    <a:bodyPr/>
                    <a:lstStyle/>
                    <a:p>
                      <a:r>
                        <a:rPr lang="en-US" sz="1400" dirty="0"/>
                        <a:t>Association with  pregnancy outcomes</a:t>
                      </a:r>
                    </a:p>
                  </a:txBody>
                  <a:tcPr/>
                </a:tc>
                <a:extLst>
                  <a:ext uri="{0D108BD9-81ED-4DB2-BD59-A6C34878D82A}">
                    <a16:rowId xmlns:a16="http://schemas.microsoft.com/office/drawing/2014/main" val="1846436502"/>
                  </a:ext>
                </a:extLst>
              </a:tr>
              <a:tr h="370840">
                <a:tc>
                  <a:txBody>
                    <a:bodyPr/>
                    <a:lstStyle/>
                    <a:p>
                      <a:r>
                        <a:rPr lang="en-US" sz="1400">
                          <a:solidFill>
                            <a:srgbClr val="434343"/>
                          </a:solidFill>
                        </a:rPr>
                        <a:t>Phthalates</a:t>
                      </a:r>
                    </a:p>
                  </a:txBody>
                  <a:tcPr/>
                </a:tc>
                <a:tc>
                  <a:txBody>
                    <a:bodyPr/>
                    <a:lstStyle/>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Preterm birth</a:t>
                      </a:r>
                    </a:p>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Hypertensive disorders of pregnancy</a:t>
                      </a:r>
                    </a:p>
                    <a:p>
                      <a:pPr marL="285750" indent="-285750">
                        <a:buFont typeface="Arial" panose="020B0604020202020204" pitchFamily="34" charset="0"/>
                        <a:buChar char="•"/>
                      </a:pPr>
                      <a:r>
                        <a:rPr lang="en-US" sz="1400" b="0" i="0" u="none" strike="noStrike" cap="none" dirty="0">
                          <a:solidFill>
                            <a:srgbClr val="434343"/>
                          </a:solidFill>
                          <a:effectLst/>
                          <a:latin typeface="+mn-lt"/>
                          <a:ea typeface="+mn-ea"/>
                          <a:cs typeface="+mn-cs"/>
                          <a:sym typeface="Arial"/>
                        </a:rPr>
                        <a:t>Gestational diabetes</a:t>
                      </a:r>
                    </a:p>
                  </a:txBody>
                  <a:tcPr/>
                </a:tc>
                <a:extLst>
                  <a:ext uri="{0D108BD9-81ED-4DB2-BD59-A6C34878D82A}">
                    <a16:rowId xmlns:a16="http://schemas.microsoft.com/office/drawing/2014/main" val="4268192317"/>
                  </a:ext>
                </a:extLst>
              </a:tr>
              <a:tr h="370840">
                <a:tc>
                  <a:txBody>
                    <a:bodyPr/>
                    <a:lstStyle/>
                    <a:p>
                      <a:r>
                        <a:rPr lang="en-US" sz="1400">
                          <a:solidFill>
                            <a:srgbClr val="434343"/>
                          </a:solidFill>
                        </a:rPr>
                        <a:t>Phenols </a:t>
                      </a:r>
                    </a:p>
                    <a:p>
                      <a:r>
                        <a:rPr lang="en-US" sz="1400">
                          <a:solidFill>
                            <a:srgbClr val="434343"/>
                          </a:solidFill>
                        </a:rPr>
                        <a:t>(BPA)</a:t>
                      </a:r>
                    </a:p>
                  </a:txBody>
                  <a:tcPr/>
                </a:tc>
                <a:tc>
                  <a:txBody>
                    <a:bodyPr/>
                    <a:lstStyle/>
                    <a:p>
                      <a:pPr marL="285750" indent="-285750">
                        <a:buFont typeface="Arial" panose="020B0604020202020204" pitchFamily="34" charset="0"/>
                        <a:buChar char="•"/>
                      </a:pPr>
                      <a:r>
                        <a:rPr lang="en-US" sz="1400">
                          <a:solidFill>
                            <a:srgbClr val="434343"/>
                          </a:solidFill>
                        </a:rPr>
                        <a:t>Some evidence linked to preterm birth</a:t>
                      </a:r>
                    </a:p>
                  </a:txBody>
                  <a:tcPr/>
                </a:tc>
                <a:extLst>
                  <a:ext uri="{0D108BD9-81ED-4DB2-BD59-A6C34878D82A}">
                    <a16:rowId xmlns:a16="http://schemas.microsoft.com/office/drawing/2014/main" val="2122912675"/>
                  </a:ext>
                </a:extLst>
              </a:tr>
              <a:tr h="370840">
                <a:tc>
                  <a:txBody>
                    <a:bodyPr/>
                    <a:lstStyle/>
                    <a:p>
                      <a:r>
                        <a:rPr lang="en-US" sz="1400">
                          <a:solidFill>
                            <a:srgbClr val="434343"/>
                          </a:solidFill>
                        </a:rPr>
                        <a:t>Surfactants</a:t>
                      </a:r>
                    </a:p>
                    <a:p>
                      <a:r>
                        <a:rPr lang="en-US" sz="1400">
                          <a:solidFill>
                            <a:srgbClr val="434343"/>
                          </a:solidFill>
                        </a:rPr>
                        <a:t>(</a:t>
                      </a:r>
                      <a:r>
                        <a:rPr lang="en-US" sz="1400" b="0" i="0" u="none" strike="noStrike" cap="none">
                          <a:solidFill>
                            <a:srgbClr val="434343"/>
                          </a:solidFill>
                          <a:effectLst/>
                          <a:latin typeface="+mn-lt"/>
                          <a:ea typeface="+mn-ea"/>
                          <a:cs typeface="+mn-cs"/>
                          <a:sym typeface="Arial"/>
                        </a:rPr>
                        <a:t>Per- and polyfluoroalkyl substances [PFAS])</a:t>
                      </a:r>
                      <a:endParaRPr lang="en-US" sz="1400">
                        <a:solidFill>
                          <a:srgbClr val="434343"/>
                        </a:solidFill>
                      </a:endParaRPr>
                    </a:p>
                  </a:txBody>
                  <a:tcPr/>
                </a:tc>
                <a:tc>
                  <a:txBody>
                    <a:bodyPr/>
                    <a:lstStyle/>
                    <a:p>
                      <a:pPr marL="285750" indent="-285750">
                        <a:buFont typeface="Arial" panose="020B0604020202020204" pitchFamily="34" charset="0"/>
                        <a:buChar char="•"/>
                      </a:pPr>
                      <a:r>
                        <a:rPr lang="en-US" sz="1400" dirty="0">
                          <a:solidFill>
                            <a:srgbClr val="434343"/>
                          </a:solidFill>
                        </a:rPr>
                        <a:t>Preterm birth</a:t>
                      </a:r>
                    </a:p>
                    <a:p>
                      <a:pPr marL="285750" indent="-285750">
                        <a:buFont typeface="Arial" panose="020B0604020202020204" pitchFamily="34" charset="0"/>
                        <a:buChar char="•"/>
                      </a:pPr>
                      <a:r>
                        <a:rPr lang="en-US" sz="1400" dirty="0">
                          <a:solidFill>
                            <a:srgbClr val="434343"/>
                          </a:solidFill>
                        </a:rPr>
                        <a:t>Hypertensive disorders of pregnancy</a:t>
                      </a:r>
                    </a:p>
                    <a:p>
                      <a:pPr marL="285750" indent="-285750">
                        <a:buFont typeface="Arial" panose="020B0604020202020204" pitchFamily="34" charset="0"/>
                        <a:buChar char="•"/>
                      </a:pPr>
                      <a:r>
                        <a:rPr lang="en-US" sz="1400" dirty="0">
                          <a:solidFill>
                            <a:srgbClr val="434343"/>
                          </a:solidFill>
                        </a:rPr>
                        <a:t>Fetal growth restriction</a:t>
                      </a:r>
                    </a:p>
                  </a:txBody>
                  <a:tcPr/>
                </a:tc>
                <a:extLst>
                  <a:ext uri="{0D108BD9-81ED-4DB2-BD59-A6C34878D82A}">
                    <a16:rowId xmlns:a16="http://schemas.microsoft.com/office/drawing/2014/main" val="1801137412"/>
                  </a:ext>
                </a:extLst>
              </a:tr>
            </a:tbl>
          </a:graphicData>
        </a:graphic>
      </p:graphicFrame>
      <p:sp>
        <p:nvSpPr>
          <p:cNvPr id="4" name="Text Placeholder 3">
            <a:extLst>
              <a:ext uri="{FF2B5EF4-FFF2-40B4-BE49-F238E27FC236}">
                <a16:creationId xmlns:a16="http://schemas.microsoft.com/office/drawing/2014/main" id="{AEB6103D-BBEE-1E1C-873F-CFF4E12795DE}"/>
              </a:ext>
            </a:extLst>
          </p:cNvPr>
          <p:cNvSpPr>
            <a:spLocks noGrp="1"/>
          </p:cNvSpPr>
          <p:nvPr>
            <p:ph type="body" sz="quarter" idx="11"/>
          </p:nvPr>
        </p:nvSpPr>
        <p:spPr>
          <a:xfrm>
            <a:off x="2605088" y="4585424"/>
            <a:ext cx="5638800" cy="246221"/>
          </a:xfrm>
        </p:spPr>
        <p:txBody>
          <a:bodyPr/>
          <a:lstStyle/>
          <a:p>
            <a:r>
              <a:rPr lang="en-US" sz="1000" dirty="0" err="1">
                <a:solidFill>
                  <a:srgbClr val="434343"/>
                </a:solidFill>
              </a:rPr>
              <a:t>Szilagyi</a:t>
            </a:r>
            <a:r>
              <a:rPr lang="en-US" sz="1000" dirty="0">
                <a:solidFill>
                  <a:srgbClr val="434343"/>
                </a:solidFill>
              </a:rPr>
              <a:t> et al., Curr Env </a:t>
            </a:r>
            <a:r>
              <a:rPr lang="en-US" sz="1000" dirty="0" err="1">
                <a:solidFill>
                  <a:srgbClr val="434343"/>
                </a:solidFill>
              </a:rPr>
              <a:t>Hlth</a:t>
            </a:r>
            <a:r>
              <a:rPr lang="en-US" sz="1000" dirty="0">
                <a:solidFill>
                  <a:srgbClr val="434343"/>
                </a:solidFill>
              </a:rPr>
              <a:t> Rep 2020; Kek et al., Repro Tox 2024</a:t>
            </a:r>
            <a:endParaRPr lang="en-US" dirty="0"/>
          </a:p>
        </p:txBody>
      </p:sp>
    </p:spTree>
    <p:extLst>
      <p:ext uri="{BB962C8B-B14F-4D97-AF65-F5344CB8AC3E}">
        <p14:creationId xmlns:p14="http://schemas.microsoft.com/office/powerpoint/2010/main" val="2229608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D3146-A2B1-7E3E-73A9-89A51D3A5293}"/>
              </a:ext>
            </a:extLst>
          </p:cNvPr>
          <p:cNvSpPr>
            <a:spLocks noGrp="1"/>
          </p:cNvSpPr>
          <p:nvPr>
            <p:ph type="title"/>
          </p:nvPr>
        </p:nvSpPr>
        <p:spPr>
          <a:xfrm>
            <a:off x="432932" y="1350954"/>
            <a:ext cx="6339344" cy="572700"/>
          </a:xfrm>
        </p:spPr>
        <p:txBody>
          <a:bodyPr/>
          <a:lstStyle/>
          <a:p>
            <a:r>
              <a:rPr lang="en-US" sz="3600" dirty="0"/>
              <a:t>Are there groups at higher risk due to higher exposures to EDCs?</a:t>
            </a:r>
            <a:endParaRPr lang="en-US" dirty="0"/>
          </a:p>
        </p:txBody>
      </p:sp>
    </p:spTree>
    <p:extLst>
      <p:ext uri="{BB962C8B-B14F-4D97-AF65-F5344CB8AC3E}">
        <p14:creationId xmlns:p14="http://schemas.microsoft.com/office/powerpoint/2010/main" val="1379395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3FAF-F90E-8739-11F3-D3B88021BCEF}"/>
              </a:ext>
            </a:extLst>
          </p:cNvPr>
          <p:cNvSpPr>
            <a:spLocks noGrp="1"/>
          </p:cNvSpPr>
          <p:nvPr>
            <p:ph type="title"/>
          </p:nvPr>
        </p:nvSpPr>
        <p:spPr/>
        <p:txBody>
          <a:bodyPr/>
          <a:lstStyle/>
          <a:p>
            <a:r>
              <a:rPr lang="en-US" dirty="0">
                <a:latin typeface="+mj-lt"/>
              </a:rPr>
              <a:t>Age at menarche by race</a:t>
            </a:r>
            <a:endParaRPr lang="en-US" dirty="0"/>
          </a:p>
        </p:txBody>
      </p:sp>
      <p:pic>
        <p:nvPicPr>
          <p:cNvPr id="5" name="Picture Placeholder 4" descr="A bar graph titled Age at menarche by race. X-axis ranges from 8 to 12 years, in one-year increments. Y-axis ranges from 0% to 70% in 10% increments. &#10;8: White, 0.1%; African-American, 0.0%.&#10;9: White, 0.2%; African-American, 2.7%.&#10;10: White, 1.8%; African-American, 6.3%.&#10;11: White, 13.4%; African-American, 27.9%.&#10;12: White, 35.2%; African-American, 62.1%.">
            <a:extLst>
              <a:ext uri="{FF2B5EF4-FFF2-40B4-BE49-F238E27FC236}">
                <a16:creationId xmlns:a16="http://schemas.microsoft.com/office/drawing/2014/main" id="{B560E148-5E95-780B-127F-0135D524F4B0}"/>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a:extLst>
              <a:ext uri="{FF2B5EF4-FFF2-40B4-BE49-F238E27FC236}">
                <a16:creationId xmlns:a16="http://schemas.microsoft.com/office/drawing/2014/main" id="{7544C656-C985-4D26-6878-D7ECF5188F12}"/>
              </a:ext>
            </a:extLst>
          </p:cNvPr>
          <p:cNvSpPr>
            <a:spLocks noGrp="1"/>
          </p:cNvSpPr>
          <p:nvPr>
            <p:ph type="body" sz="quarter" idx="11"/>
          </p:nvPr>
        </p:nvSpPr>
        <p:spPr/>
        <p:txBody>
          <a:bodyPr/>
          <a:lstStyle/>
          <a:p>
            <a:r>
              <a:rPr lang="en-US" sz="1000" dirty="0">
                <a:solidFill>
                  <a:srgbClr val="434343"/>
                </a:solidFill>
              </a:rPr>
              <a:t>Herman-Giddens et al., Pediatrics, 1997</a:t>
            </a:r>
            <a:endParaRPr lang="en-US" dirty="0"/>
          </a:p>
        </p:txBody>
      </p:sp>
    </p:spTree>
    <p:extLst>
      <p:ext uri="{BB962C8B-B14F-4D97-AF65-F5344CB8AC3E}">
        <p14:creationId xmlns:p14="http://schemas.microsoft.com/office/powerpoint/2010/main" val="3260611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EA16-8486-D738-A12E-6BADB8EA22B6}"/>
              </a:ext>
            </a:extLst>
          </p:cNvPr>
          <p:cNvSpPr>
            <a:spLocks noGrp="1"/>
          </p:cNvSpPr>
          <p:nvPr>
            <p:ph type="title"/>
          </p:nvPr>
        </p:nvSpPr>
        <p:spPr>
          <a:xfrm>
            <a:off x="313268" y="456020"/>
            <a:ext cx="8520600" cy="572700"/>
          </a:xfrm>
        </p:spPr>
        <p:txBody>
          <a:bodyPr/>
          <a:lstStyle/>
          <a:p>
            <a:r>
              <a:rPr lang="en-US" sz="2400" dirty="0">
                <a:latin typeface="+mj-lt"/>
              </a:rPr>
              <a:t>Prevalence of fibroids by race and ethnicity, 2005</a:t>
            </a:r>
            <a:r>
              <a:rPr lang="en-US" sz="2400" b="1" dirty="0">
                <a:solidFill>
                  <a:srgbClr val="434343"/>
                </a:solidFill>
              </a:rPr>
              <a:t>-</a:t>
            </a:r>
            <a:r>
              <a:rPr lang="en-US" sz="2400" dirty="0">
                <a:latin typeface="+mj-lt"/>
              </a:rPr>
              <a:t>2014</a:t>
            </a:r>
            <a:endParaRPr lang="en-US" dirty="0"/>
          </a:p>
        </p:txBody>
      </p:sp>
      <p:sp>
        <p:nvSpPr>
          <p:cNvPr id="3" name="Text Placeholder 2">
            <a:extLst>
              <a:ext uri="{FF2B5EF4-FFF2-40B4-BE49-F238E27FC236}">
                <a16:creationId xmlns:a16="http://schemas.microsoft.com/office/drawing/2014/main" id="{4561FDF4-70F5-9036-E293-AAF6EAA9B1B4}"/>
              </a:ext>
            </a:extLst>
          </p:cNvPr>
          <p:cNvSpPr>
            <a:spLocks noGrp="1"/>
          </p:cNvSpPr>
          <p:nvPr>
            <p:ph type="body" sz="quarter" idx="10"/>
          </p:nvPr>
        </p:nvSpPr>
        <p:spPr/>
        <p:txBody>
          <a:bodyPr/>
          <a:lstStyle/>
          <a:p>
            <a:r>
              <a:rPr lang="en-US" dirty="0"/>
              <a:t>A line graph titled Uterine fibroid incidence rate per 10,000 person-years. The x-axis spans from 2005 to 2014 in one-year increments. The y-axis ranges from 0 to 300 in increments of 20. All data is approximate.</a:t>
            </a:r>
          </a:p>
          <a:p>
            <a:r>
              <a:rPr lang="en-US" dirty="0"/>
              <a:t>2005: Unknown, 70; White, 135; Asian/NH/PI, 168; Hispanic, 170; Native American, 185; Black, 255.</a:t>
            </a:r>
          </a:p>
          <a:p>
            <a:r>
              <a:rPr lang="en-US" dirty="0"/>
              <a:t>2006: Unknown, 85; White, 138; Asian/NH/PI, 180; Hispanic, 155; Native American, 140; Black, 240.</a:t>
            </a:r>
          </a:p>
          <a:p>
            <a:r>
              <a:rPr lang="en-US" dirty="0"/>
              <a:t>2007: Unknown, 75; White, 130; Asian/NH/PI, 158; Hispanic, 150; Native American, 190; Black, 265.</a:t>
            </a:r>
          </a:p>
          <a:p>
            <a:r>
              <a:rPr lang="en-US" dirty="0"/>
              <a:t>2008: Unknown, 70; White, 120; Asian/NH/PI, 150 Hispanic, 158; Native American, 170; Black, 205.</a:t>
            </a:r>
          </a:p>
          <a:p>
            <a:r>
              <a:rPr lang="en-US" dirty="0"/>
              <a:t>2009: Unknown, 60; White, 140; Asian/NH/PI, 170; Hispanic, 165; Native American, 120; Black, 285.</a:t>
            </a:r>
          </a:p>
          <a:p>
            <a:r>
              <a:rPr lang="en-US" dirty="0"/>
              <a:t>2010: Unknown, 105; White, 137; Asian/NH/PI, 150; Hispanic, 120; Native American, 162; Black, 220.</a:t>
            </a:r>
          </a:p>
          <a:p>
            <a:r>
              <a:rPr lang="en-US" dirty="0"/>
              <a:t>2011: Unknown, 90; White, 128; Asian/NH/PI, 155; Hispanic, 128; Native American, 165; Black, 245.</a:t>
            </a:r>
          </a:p>
          <a:p>
            <a:r>
              <a:rPr lang="en-US" dirty="0"/>
              <a:t>2012: Unknown, 60; White, 120; Asian/NH/PI, 142; Hispanic, 178; Native American, 145; Black, 290.</a:t>
            </a:r>
          </a:p>
          <a:p>
            <a:r>
              <a:rPr lang="en-US" dirty="0"/>
              <a:t>2013: Unknown, 65; White, 115; Asian/NH/PI, 140; Hispanic, 129; Native American, 138; Black, 195.</a:t>
            </a:r>
          </a:p>
          <a:p>
            <a:r>
              <a:rPr lang="en-US" dirty="0"/>
              <a:t>2014: Unknown, 85; White, 90; Asian/NH/PI, 125; Hispanic, 154; Native American, 156; Black, 195.</a:t>
            </a:r>
          </a:p>
        </p:txBody>
      </p:sp>
      <p:sp>
        <p:nvSpPr>
          <p:cNvPr id="4" name="Text Placeholder 3">
            <a:extLst>
              <a:ext uri="{FF2B5EF4-FFF2-40B4-BE49-F238E27FC236}">
                <a16:creationId xmlns:a16="http://schemas.microsoft.com/office/drawing/2014/main" id="{CAC907E9-FD67-A28A-EB53-F43B403A3CE8}"/>
              </a:ext>
            </a:extLst>
          </p:cNvPr>
          <p:cNvSpPr>
            <a:spLocks noGrp="1"/>
          </p:cNvSpPr>
          <p:nvPr>
            <p:ph type="body" sz="quarter" idx="11"/>
          </p:nvPr>
        </p:nvSpPr>
        <p:spPr/>
        <p:txBody>
          <a:bodyPr/>
          <a:lstStyle/>
          <a:p>
            <a:r>
              <a:rPr lang="en-US" sz="1000" dirty="0">
                <a:solidFill>
                  <a:srgbClr val="434343"/>
                </a:solidFill>
              </a:rPr>
              <a:t>Yu et al., Am J </a:t>
            </a:r>
            <a:r>
              <a:rPr lang="en-US" sz="1000" dirty="0" err="1">
                <a:solidFill>
                  <a:srgbClr val="434343"/>
                </a:solidFill>
              </a:rPr>
              <a:t>Obstet</a:t>
            </a:r>
            <a:r>
              <a:rPr lang="en-US" sz="1000" dirty="0">
                <a:solidFill>
                  <a:srgbClr val="434343"/>
                </a:solidFill>
              </a:rPr>
              <a:t> Gynecol., 2018</a:t>
            </a:r>
            <a:endParaRPr lang="en-US" dirty="0"/>
          </a:p>
        </p:txBody>
      </p:sp>
    </p:spTree>
    <p:extLst>
      <p:ext uri="{BB962C8B-B14F-4D97-AF65-F5344CB8AC3E}">
        <p14:creationId xmlns:p14="http://schemas.microsoft.com/office/powerpoint/2010/main" val="256259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4624E-A74C-C41A-829E-ED089A9857CC}"/>
              </a:ext>
            </a:extLst>
          </p:cNvPr>
          <p:cNvSpPr>
            <a:spLocks noGrp="1"/>
          </p:cNvSpPr>
          <p:nvPr>
            <p:ph type="title"/>
          </p:nvPr>
        </p:nvSpPr>
        <p:spPr>
          <a:xfrm>
            <a:off x="160869" y="256487"/>
            <a:ext cx="8520600" cy="572700"/>
          </a:xfrm>
        </p:spPr>
        <p:txBody>
          <a:bodyPr/>
          <a:lstStyle/>
          <a:p>
            <a:r>
              <a:rPr lang="en-US" dirty="0">
                <a:latin typeface="+mn-lt"/>
              </a:rPr>
              <a:t>Disparities in fertility outcomes by race/ethnicity</a:t>
            </a:r>
            <a:endParaRPr lang="en-US" dirty="0"/>
          </a:p>
        </p:txBody>
      </p:sp>
      <p:sp>
        <p:nvSpPr>
          <p:cNvPr id="3" name="Text Placeholder 2">
            <a:extLst>
              <a:ext uri="{FF2B5EF4-FFF2-40B4-BE49-F238E27FC236}">
                <a16:creationId xmlns:a16="http://schemas.microsoft.com/office/drawing/2014/main" id="{18233738-7AC7-7FD9-8800-EE78E9AE9DE2}"/>
              </a:ext>
            </a:extLst>
          </p:cNvPr>
          <p:cNvSpPr>
            <a:spLocks noGrp="1"/>
          </p:cNvSpPr>
          <p:nvPr>
            <p:ph type="body" sz="quarter" idx="10"/>
          </p:nvPr>
        </p:nvSpPr>
        <p:spPr>
          <a:xfrm>
            <a:off x="3833860" y="970453"/>
            <a:ext cx="5007867" cy="3493264"/>
          </a:xfrm>
        </p:spPr>
        <p:txBody>
          <a:bodyPr/>
          <a:lstStyle/>
          <a:p>
            <a:pPr marL="285750" indent="-285750">
              <a:buClr>
                <a:srgbClr val="000000"/>
              </a:buClr>
              <a:buFont typeface="Arial" panose="020B0604020202020204" pitchFamily="34" charset="0"/>
              <a:buChar char="•"/>
            </a:pPr>
            <a:r>
              <a:rPr lang="en-US" sz="1700" dirty="0">
                <a:solidFill>
                  <a:srgbClr val="000000"/>
                </a:solidFill>
              </a:rPr>
              <a:t>Up to 10-15% of individuals of reproductive age experience infertility</a:t>
            </a:r>
          </a:p>
          <a:p>
            <a:pPr marL="285750" indent="-285750">
              <a:spcBef>
                <a:spcPts val="2000"/>
              </a:spcBef>
              <a:buClr>
                <a:srgbClr val="000000"/>
              </a:buClr>
              <a:buFont typeface="Arial" panose="020B0604020202020204" pitchFamily="34" charset="0"/>
              <a:buChar char="•"/>
            </a:pPr>
            <a:r>
              <a:rPr lang="en-US" sz="1700" dirty="0">
                <a:solidFill>
                  <a:srgbClr val="000000"/>
                </a:solidFill>
              </a:rPr>
              <a:t>Studies have shown that Black individuals have up to a 2-fold increase in odds of infertility</a:t>
            </a:r>
          </a:p>
          <a:p>
            <a:pPr marL="285750" indent="-285750">
              <a:spcBef>
                <a:spcPts val="2000"/>
              </a:spcBef>
              <a:buClr>
                <a:srgbClr val="000000"/>
              </a:buClr>
              <a:buFont typeface="Arial" panose="020B0604020202020204" pitchFamily="34" charset="0"/>
              <a:buChar char="•"/>
            </a:pPr>
            <a:r>
              <a:rPr lang="en-US" sz="1700" dirty="0">
                <a:solidFill>
                  <a:srgbClr val="000000"/>
                </a:solidFill>
              </a:rPr>
              <a:t>Disparities exist in who receives fertility treatments, with Black and Hispanic individuals having a delay in receiving fertility treatments</a:t>
            </a:r>
          </a:p>
          <a:p>
            <a:pPr marL="285750" indent="-285750">
              <a:spcBef>
                <a:spcPts val="2000"/>
              </a:spcBef>
              <a:buClr>
                <a:srgbClr val="000000"/>
              </a:buClr>
              <a:buFont typeface="Arial" panose="020B0604020202020204" pitchFamily="34" charset="0"/>
              <a:buChar char="•"/>
            </a:pPr>
            <a:r>
              <a:rPr lang="en-US" sz="1700" dirty="0">
                <a:solidFill>
                  <a:srgbClr val="000000"/>
                </a:solidFill>
              </a:rPr>
              <a:t>Both Black and Asian individuals are more likely to experience a miscarriage following fertility treatments</a:t>
            </a:r>
            <a:endParaRPr lang="en-US" dirty="0">
              <a:solidFill>
                <a:srgbClr val="000000"/>
              </a:solidFill>
            </a:endParaRPr>
          </a:p>
        </p:txBody>
      </p:sp>
      <p:sp>
        <p:nvSpPr>
          <p:cNvPr id="4" name="Text Placeholder 3">
            <a:extLst>
              <a:ext uri="{FF2B5EF4-FFF2-40B4-BE49-F238E27FC236}">
                <a16:creationId xmlns:a16="http://schemas.microsoft.com/office/drawing/2014/main" id="{C3FF2E46-8C13-8137-6396-38B2B63119E1}"/>
              </a:ext>
            </a:extLst>
          </p:cNvPr>
          <p:cNvSpPr>
            <a:spLocks noGrp="1"/>
          </p:cNvSpPr>
          <p:nvPr>
            <p:ph type="body" sz="quarter" idx="11"/>
          </p:nvPr>
        </p:nvSpPr>
        <p:spPr>
          <a:xfrm>
            <a:off x="158211" y="4660768"/>
            <a:ext cx="5007868" cy="257152"/>
          </a:xfrm>
        </p:spPr>
        <p:txBody>
          <a:bodyPr/>
          <a:lstStyle/>
          <a:p>
            <a:r>
              <a:rPr lang="en-US" sz="1000" dirty="0" err="1">
                <a:solidFill>
                  <a:srgbClr val="000000"/>
                </a:solidFill>
              </a:rPr>
              <a:t>Harb</a:t>
            </a:r>
            <a:r>
              <a:rPr lang="en-US" sz="1000" dirty="0">
                <a:solidFill>
                  <a:srgbClr val="000000"/>
                </a:solidFill>
              </a:rPr>
              <a:t> et al., Fertility and Sterility, 2014; Weiss et al., Obstetrics &amp; Gyn, 2022</a:t>
            </a:r>
            <a:endParaRPr lang="en-US" dirty="0">
              <a:solidFill>
                <a:srgbClr val="000000"/>
              </a:solidFill>
            </a:endParaRPr>
          </a:p>
        </p:txBody>
      </p:sp>
    </p:spTree>
    <p:extLst>
      <p:ext uri="{BB962C8B-B14F-4D97-AF65-F5344CB8AC3E}">
        <p14:creationId xmlns:p14="http://schemas.microsoft.com/office/powerpoint/2010/main" val="2272988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891724-D093-45B0-8322-A6B7EFB1418D}"/>
              </a:ext>
            </a:extLst>
          </p:cNvPr>
          <p:cNvSpPr>
            <a:spLocks noGrp="1"/>
          </p:cNvSpPr>
          <p:nvPr>
            <p:ph type="title"/>
          </p:nvPr>
        </p:nvSpPr>
        <p:spPr/>
        <p:txBody>
          <a:bodyPr/>
          <a:lstStyle/>
          <a:p>
            <a:r>
              <a:rPr lang="en-US" dirty="0"/>
              <a:t>Continuing education</a:t>
            </a:r>
          </a:p>
        </p:txBody>
      </p:sp>
      <p:sp>
        <p:nvSpPr>
          <p:cNvPr id="5" name="Text Placeholder 4">
            <a:extLst>
              <a:ext uri="{FF2B5EF4-FFF2-40B4-BE49-F238E27FC236}">
                <a16:creationId xmlns:a16="http://schemas.microsoft.com/office/drawing/2014/main" id="{A25FA37F-95AF-460C-89D6-999FDDB82A9A}"/>
              </a:ext>
            </a:extLst>
          </p:cNvPr>
          <p:cNvSpPr>
            <a:spLocks noGrp="1"/>
          </p:cNvSpPr>
          <p:nvPr>
            <p:ph type="body" idx="1"/>
          </p:nvPr>
        </p:nvSpPr>
        <p:spPr>
          <a:xfrm>
            <a:off x="286871" y="1473800"/>
            <a:ext cx="7537212" cy="2963100"/>
          </a:xfrm>
        </p:spPr>
        <p:txBody>
          <a:bodyPr/>
          <a:lstStyle/>
          <a:p>
            <a:pPr marL="114300" indent="0" rtl="0">
              <a:spcBef>
                <a:spcPts val="0"/>
              </a:spcBef>
              <a:spcAft>
                <a:spcPts val="0"/>
              </a:spcAft>
              <a:buNone/>
            </a:pPr>
            <a:r>
              <a:rPr lang="en-US" sz="1600" dirty="0">
                <a:solidFill>
                  <a:srgbClr val="434343"/>
                </a:solidFill>
              </a:rPr>
              <a:t>JSI Research &amp; Training Institute, Inc. is approved as a provider of nursing continuing professional development by the Northeast Multistate Division Education Unit, an accredited approver of continuing nursing education by the American Nurses Credentialing Center’s Commission on Accreditation.</a:t>
            </a:r>
          </a:p>
          <a:p>
            <a:pPr marL="114300" indent="0" rtl="0">
              <a:spcBef>
                <a:spcPts val="2200"/>
              </a:spcBef>
              <a:spcAft>
                <a:spcPts val="0"/>
              </a:spcAft>
              <a:buNone/>
            </a:pPr>
            <a:r>
              <a:rPr lang="en-US" sz="1600" dirty="0">
                <a:solidFill>
                  <a:srgbClr val="434343"/>
                </a:solidFill>
              </a:rPr>
              <a:t>No individuals in a position to control content for this activity have any relevant financial relationships to declare.</a:t>
            </a:r>
          </a:p>
          <a:p>
            <a:pPr marL="114300" indent="0" rtl="0">
              <a:spcBef>
                <a:spcPts val="2200"/>
              </a:spcBef>
              <a:spcAft>
                <a:spcPts val="0"/>
              </a:spcAft>
              <a:buNone/>
            </a:pPr>
            <a:r>
              <a:rPr lang="en-US" sz="1600" dirty="0">
                <a:solidFill>
                  <a:srgbClr val="434343"/>
                </a:solidFill>
              </a:rPr>
              <a:t>There is no commercial support being received for this event.</a:t>
            </a:r>
          </a:p>
          <a:p>
            <a:pPr marL="114300" indent="0" rtl="0">
              <a:spcBef>
                <a:spcPts val="2200"/>
              </a:spcBef>
              <a:spcAft>
                <a:spcPts val="2400"/>
              </a:spcAft>
              <a:buNone/>
            </a:pPr>
            <a:r>
              <a:rPr lang="en-US" sz="1600" dirty="0">
                <a:solidFill>
                  <a:srgbClr val="434343"/>
                </a:solidFill>
              </a:rPr>
              <a:t>This activity has been approved for a total of 1 contact hour. </a:t>
            </a:r>
            <a:r>
              <a:rPr lang="en-US" sz="1600" dirty="0">
                <a:solidFill>
                  <a:srgbClr val="434343"/>
                </a:solidFill>
                <a:highlight>
                  <a:srgbClr val="F8FAFB"/>
                </a:highlight>
              </a:rPr>
              <a:t>Activity #RHNTC43</a:t>
            </a:r>
            <a:endParaRPr lang="en-US" sz="1600" dirty="0">
              <a:solidFill>
                <a:srgbClr val="434343"/>
              </a:solidFill>
              <a:highlight>
                <a:srgbClr val="FFFF00"/>
              </a:highlight>
            </a:endParaRPr>
          </a:p>
        </p:txBody>
      </p:sp>
    </p:spTree>
    <p:extLst>
      <p:ext uri="{BB962C8B-B14F-4D97-AF65-F5344CB8AC3E}">
        <p14:creationId xmlns:p14="http://schemas.microsoft.com/office/powerpoint/2010/main" val="2141484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B9EA-E699-7712-A615-9DA267F03AB7}"/>
              </a:ext>
            </a:extLst>
          </p:cNvPr>
          <p:cNvSpPr>
            <a:spLocks noGrp="1"/>
          </p:cNvSpPr>
          <p:nvPr>
            <p:ph type="title"/>
          </p:nvPr>
        </p:nvSpPr>
        <p:spPr/>
        <p:txBody>
          <a:bodyPr/>
          <a:lstStyle/>
          <a:p>
            <a:r>
              <a:rPr lang="en-US" sz="2100" dirty="0"/>
              <a:t>Preterm birth rates in the U.S. by race/ethnicity, 2020-2022 average</a:t>
            </a:r>
            <a:endParaRPr lang="en-US" dirty="0"/>
          </a:p>
        </p:txBody>
      </p:sp>
      <p:sp>
        <p:nvSpPr>
          <p:cNvPr id="3" name="Text Placeholder 2">
            <a:extLst>
              <a:ext uri="{FF2B5EF4-FFF2-40B4-BE49-F238E27FC236}">
                <a16:creationId xmlns:a16="http://schemas.microsoft.com/office/drawing/2014/main" id="{245029AE-0DAD-FCF1-17C9-65D82947C4FE}"/>
              </a:ext>
            </a:extLst>
          </p:cNvPr>
          <p:cNvSpPr>
            <a:spLocks noGrp="1"/>
          </p:cNvSpPr>
          <p:nvPr>
            <p:ph type="body" sz="quarter" idx="10"/>
          </p:nvPr>
        </p:nvSpPr>
        <p:spPr/>
        <p:txBody>
          <a:bodyPr/>
          <a:lstStyle/>
          <a:p>
            <a:r>
              <a:rPr lang="en-US" dirty="0"/>
              <a:t>A bar graph titled Preterm birth rates in the U.S. by race/ethnicity, 2020-2022 average. Data is listed from left to right on the x-axis.</a:t>
            </a:r>
          </a:p>
          <a:p>
            <a:r>
              <a:rPr lang="en-US" dirty="0"/>
              <a:t>Hispanic, 10.0%; White, 9.4%; Black, 14.6%; American Indian / Alaskan Native, 12.2%; Asian / Pacific Islander, 9.2%; Total, 10.3%.</a:t>
            </a:r>
          </a:p>
        </p:txBody>
      </p:sp>
      <p:sp>
        <p:nvSpPr>
          <p:cNvPr id="4" name="Text Placeholder 3">
            <a:extLst>
              <a:ext uri="{FF2B5EF4-FFF2-40B4-BE49-F238E27FC236}">
                <a16:creationId xmlns:a16="http://schemas.microsoft.com/office/drawing/2014/main" id="{F25374DE-C125-8B3D-CEA8-0AE7D9756B95}"/>
              </a:ext>
            </a:extLst>
          </p:cNvPr>
          <p:cNvSpPr>
            <a:spLocks noGrp="1"/>
          </p:cNvSpPr>
          <p:nvPr>
            <p:ph type="body" sz="quarter" idx="11"/>
          </p:nvPr>
        </p:nvSpPr>
        <p:spPr>
          <a:xfrm>
            <a:off x="6659318" y="4612361"/>
            <a:ext cx="1784287" cy="253916"/>
          </a:xfrm>
        </p:spPr>
        <p:txBody>
          <a:bodyPr/>
          <a:lstStyle/>
          <a:p>
            <a:r>
              <a:rPr lang="en-US" sz="1000" dirty="0">
                <a:solidFill>
                  <a:srgbClr val="434343"/>
                </a:solidFill>
                <a:latin typeface="+mj-lt"/>
                <a:ea typeface="MS PGothic" charset="0"/>
                <a:cs typeface="MS PGothic" charset="0"/>
              </a:rPr>
              <a:t>March of Dimes 2024</a:t>
            </a:r>
            <a:endParaRPr lang="en-US" dirty="0"/>
          </a:p>
        </p:txBody>
      </p:sp>
    </p:spTree>
    <p:extLst>
      <p:ext uri="{BB962C8B-B14F-4D97-AF65-F5344CB8AC3E}">
        <p14:creationId xmlns:p14="http://schemas.microsoft.com/office/powerpoint/2010/main" val="1569951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6B128-EC95-57FD-703F-BC662F0834F7}"/>
              </a:ext>
            </a:extLst>
          </p:cNvPr>
          <p:cNvSpPr>
            <a:spLocks noGrp="1"/>
          </p:cNvSpPr>
          <p:nvPr>
            <p:ph type="title"/>
          </p:nvPr>
        </p:nvSpPr>
        <p:spPr/>
        <p:txBody>
          <a:bodyPr/>
          <a:lstStyle/>
          <a:p>
            <a:r>
              <a:rPr lang="en-US" sz="2300" dirty="0">
                <a:latin typeface="+mj-lt"/>
              </a:rPr>
              <a:t>Example: Inequities in EDC exposures by race and ethnicity</a:t>
            </a:r>
            <a:endParaRPr lang="en-US" dirty="0"/>
          </a:p>
        </p:txBody>
      </p:sp>
      <p:sp>
        <p:nvSpPr>
          <p:cNvPr id="3" name="Text Placeholder 2">
            <a:extLst>
              <a:ext uri="{FF2B5EF4-FFF2-40B4-BE49-F238E27FC236}">
                <a16:creationId xmlns:a16="http://schemas.microsoft.com/office/drawing/2014/main" id="{6974236D-D22F-06B9-C6A2-6A27ED67E328}"/>
              </a:ext>
            </a:extLst>
          </p:cNvPr>
          <p:cNvSpPr>
            <a:spLocks noGrp="1"/>
          </p:cNvSpPr>
          <p:nvPr>
            <p:ph type="body" sz="quarter" idx="10"/>
          </p:nvPr>
        </p:nvSpPr>
        <p:spPr>
          <a:xfrm>
            <a:off x="347083" y="983541"/>
            <a:ext cx="1762069" cy="229999"/>
          </a:xfrm>
        </p:spPr>
        <p:txBody>
          <a:bodyPr/>
          <a:lstStyle/>
          <a:p>
            <a:r>
              <a:rPr lang="en-US" b="1" dirty="0">
                <a:solidFill>
                  <a:schemeClr val="accent5"/>
                </a:solidFill>
                <a:latin typeface="+mj-lt"/>
              </a:rPr>
              <a:t>Phthalates</a:t>
            </a:r>
            <a:endParaRPr lang="en-US" dirty="0"/>
          </a:p>
        </p:txBody>
      </p:sp>
      <p:pic>
        <p:nvPicPr>
          <p:cNvPr id="10" name="Picture Placeholder 9" descr="Image of Phthalates chemical structure.">
            <a:extLst>
              <a:ext uri="{FF2B5EF4-FFF2-40B4-BE49-F238E27FC236}">
                <a16:creationId xmlns:a16="http://schemas.microsoft.com/office/drawing/2014/main" id="{EC9DD872-5339-EB8A-0286-13EDAA330845}"/>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sp>
        <p:nvSpPr>
          <p:cNvPr id="6" name="Text Placeholder 5">
            <a:extLst>
              <a:ext uri="{FF2B5EF4-FFF2-40B4-BE49-F238E27FC236}">
                <a16:creationId xmlns:a16="http://schemas.microsoft.com/office/drawing/2014/main" id="{F84BB14F-12D7-B098-6E2A-9B416CA0DA4B}"/>
              </a:ext>
            </a:extLst>
          </p:cNvPr>
          <p:cNvSpPr>
            <a:spLocks noGrp="1"/>
          </p:cNvSpPr>
          <p:nvPr>
            <p:ph type="body" sz="quarter" idx="11"/>
          </p:nvPr>
        </p:nvSpPr>
        <p:spPr>
          <a:xfrm>
            <a:off x="4663416" y="899651"/>
            <a:ext cx="2919743" cy="955967"/>
          </a:xfrm>
        </p:spPr>
        <p:txBody>
          <a:bodyPr/>
          <a:lstStyle/>
          <a:p>
            <a:pPr marL="283464" indent="-283464">
              <a:lnSpc>
                <a:spcPts val="1875"/>
              </a:lnSpc>
            </a:pPr>
            <a:r>
              <a:rPr lang="en-US" b="1" dirty="0">
                <a:solidFill>
                  <a:schemeClr val="accent5"/>
                </a:solidFill>
                <a:latin typeface="+mj-lt"/>
              </a:rPr>
              <a:t>Examples:</a:t>
            </a:r>
          </a:p>
          <a:p>
            <a:pPr marL="283464" indent="-283464">
              <a:lnSpc>
                <a:spcPts val="1875"/>
              </a:lnSpc>
              <a:buClr>
                <a:schemeClr val="tx1"/>
              </a:buClr>
              <a:buSzPct val="100000"/>
              <a:buFont typeface="Arial" panose="020B0604020202020204" pitchFamily="34" charset="0"/>
              <a:buChar char="•"/>
            </a:pPr>
            <a:r>
              <a:rPr lang="en-US" sz="1250" dirty="0">
                <a:solidFill>
                  <a:srgbClr val="434343"/>
                </a:solidFill>
                <a:latin typeface="+mj-lt"/>
              </a:rPr>
              <a:t>Personal care products </a:t>
            </a:r>
          </a:p>
          <a:p>
            <a:pPr marL="283464" indent="-283464">
              <a:lnSpc>
                <a:spcPts val="1875"/>
              </a:lnSpc>
              <a:buClrTx/>
              <a:buSzPct val="100000"/>
              <a:buFont typeface="Arial" panose="020B0604020202020204" pitchFamily="34" charset="0"/>
              <a:buChar char="•"/>
            </a:pPr>
            <a:r>
              <a:rPr lang="en-US" sz="1250" dirty="0">
                <a:solidFill>
                  <a:srgbClr val="434343"/>
                </a:solidFill>
                <a:latin typeface="+mj-lt"/>
              </a:rPr>
              <a:t>Diet/food packaging</a:t>
            </a:r>
          </a:p>
          <a:p>
            <a:pPr marL="283464" indent="-283464">
              <a:lnSpc>
                <a:spcPts val="1875"/>
              </a:lnSpc>
              <a:buClrTx/>
              <a:buSzPct val="100000"/>
              <a:buFont typeface="Arial" panose="020B0604020202020204" pitchFamily="34" charset="0"/>
              <a:buChar char="•"/>
            </a:pPr>
            <a:r>
              <a:rPr lang="en-US" sz="1250" dirty="0">
                <a:solidFill>
                  <a:srgbClr val="434343"/>
                </a:solidFill>
                <a:latin typeface="+mj-lt"/>
              </a:rPr>
              <a:t>Medical tubing/medication/plastics</a:t>
            </a:r>
            <a:endParaRPr lang="en-US" sz="1250" dirty="0"/>
          </a:p>
        </p:txBody>
      </p:sp>
      <p:sp>
        <p:nvSpPr>
          <p:cNvPr id="5" name="Text Placeholder 4">
            <a:extLst>
              <a:ext uri="{FF2B5EF4-FFF2-40B4-BE49-F238E27FC236}">
                <a16:creationId xmlns:a16="http://schemas.microsoft.com/office/drawing/2014/main" id="{DB0A0618-B295-1B53-991E-159AD45BE97F}"/>
              </a:ext>
            </a:extLst>
          </p:cNvPr>
          <p:cNvSpPr>
            <a:spLocks noGrp="1"/>
          </p:cNvSpPr>
          <p:nvPr>
            <p:ph type="body" sz="quarter" idx="18"/>
          </p:nvPr>
        </p:nvSpPr>
        <p:spPr/>
        <p:txBody>
          <a:bodyPr/>
          <a:lstStyle/>
          <a:p>
            <a:r>
              <a:rPr lang="en-US" sz="1200" dirty="0">
                <a:solidFill>
                  <a:srgbClr val="434343"/>
                </a:solidFill>
                <a:latin typeface="+mj-lt"/>
                <a:cs typeface="Assistant Regular" panose="020B0604020202020204" charset="-79"/>
              </a:rPr>
              <a:t>NHANES 2001-2008</a:t>
            </a:r>
            <a:endParaRPr lang="en-US" dirty="0"/>
          </a:p>
        </p:txBody>
      </p:sp>
      <p:pic>
        <p:nvPicPr>
          <p:cNvPr id="11" name="Picture Placeholder 10" descr="A bar graph titled Inequities in EDC exposures by gender. The x-axis is titled Phthalate metabolites. The y-axis labeled Concentrations (ug/L) ranges from 0 to 25 in increments of 5.&#10;All data is approximate. MEP: Men, 12; Women, 18.&#10;MBzP: Men, 10.1; Women, 13.&#10;MnBP: Men, 13; Women, 22.&#10;MiBP: Men, 3; Women, 4.&#10;MCPP: Men, 1.2; Women, 1.3.&#10;DEHP: Men, 9; Women, 11.">
            <a:extLst>
              <a:ext uri="{FF2B5EF4-FFF2-40B4-BE49-F238E27FC236}">
                <a16:creationId xmlns:a16="http://schemas.microsoft.com/office/drawing/2014/main" id="{9C85FC68-B1E5-9756-A607-13357ABC7931}"/>
              </a:ext>
            </a:extLst>
          </p:cNvPr>
          <p:cNvPicPr>
            <a:picLocks noGrp="1" noChangeAspect="1"/>
          </p:cNvPicPr>
          <p:nvPr>
            <p:ph type="pic" sz="quarter" idx="16"/>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pic>
        <p:nvPicPr>
          <p:cNvPr id="12" name="Picture Placeholder 11" descr="A bar graph titled Inequities in EDC exposures by race and ethnicity. The x-axis is titled Phthalate metabolites. The y-axis labeled Concentrations (ug/L) ranges from 0 to 20 in increments of 2. All data is approximate.&#10;MEP (1/10): Whites, 12; African-Americans, 19; Mexican-Americans, 18.&#10;MnBP: Whites, 16; African-Americans, 18; Mexican-Americans, 17.&#10;MiBP: Whites, 3; African-Americans, 5; Mexican-Americans, 4.&#10;MBzP: Whites, 11; African-Americans, 13; Mexican-Americans, 11.&#10;MCPP: Whites, 2; African-Americans, 1; Mexican-Americans, 2.&#10;DEHP: Whites, 10; African-Americans, 11; Mexican-Americans, 9.">
            <a:extLst>
              <a:ext uri="{FF2B5EF4-FFF2-40B4-BE49-F238E27FC236}">
                <a16:creationId xmlns:a16="http://schemas.microsoft.com/office/drawing/2014/main" id="{F8128E1F-A7B3-1F93-8633-A909494A2C6C}"/>
              </a:ext>
            </a:extLst>
          </p:cNvPr>
          <p:cNvPicPr>
            <a:picLocks noGrp="1" noChangeAspect="1"/>
          </p:cNvPicPr>
          <p:nvPr>
            <p:ph type="pic" sz="quarter" idx="17"/>
          </p:nvPr>
        </p:nvPicPr>
        <p:blipFill>
          <a:blip r:embed="rId5" cstate="hqprint">
            <a:extLst>
              <a:ext uri="{28A0092B-C50C-407E-A947-70E740481C1C}">
                <a14:useLocalDpi xmlns:a14="http://schemas.microsoft.com/office/drawing/2010/main"/>
              </a:ext>
            </a:extLst>
          </a:blip>
          <a:srcRect/>
          <a:stretch>
            <a:fillRect/>
          </a:stretch>
        </p:blipFill>
        <p:spPr>
          <a:prstGeom prst="rect">
            <a:avLst/>
          </a:prstGeom>
        </p:spPr>
      </p:pic>
      <p:sp>
        <p:nvSpPr>
          <p:cNvPr id="9" name="Text Placeholder 8">
            <a:extLst>
              <a:ext uri="{FF2B5EF4-FFF2-40B4-BE49-F238E27FC236}">
                <a16:creationId xmlns:a16="http://schemas.microsoft.com/office/drawing/2014/main" id="{1FDA3251-74EA-D8B1-19E9-38A4B8D0AE0B}"/>
              </a:ext>
            </a:extLst>
          </p:cNvPr>
          <p:cNvSpPr>
            <a:spLocks noGrp="1"/>
          </p:cNvSpPr>
          <p:nvPr>
            <p:ph type="body" sz="quarter" idx="4294967295"/>
          </p:nvPr>
        </p:nvSpPr>
        <p:spPr>
          <a:xfrm>
            <a:off x="5815203" y="4646679"/>
            <a:ext cx="3017097" cy="246221"/>
          </a:xfrm>
        </p:spPr>
        <p:txBody>
          <a:bodyPr/>
          <a:lstStyle/>
          <a:p>
            <a:pPr marL="114300" indent="0" algn="r">
              <a:buNone/>
            </a:pPr>
            <a:r>
              <a:rPr lang="en-US" sz="1000" dirty="0">
                <a:solidFill>
                  <a:srgbClr val="434343"/>
                </a:solidFill>
                <a:latin typeface="+mj-lt"/>
                <a:ea typeface="MS PGothic" charset="0"/>
                <a:cs typeface="MS PGothic" charset="0"/>
              </a:rPr>
              <a:t>Huang et al, Environ Health, 2014</a:t>
            </a:r>
            <a:endParaRPr lang="en-US" dirty="0"/>
          </a:p>
        </p:txBody>
      </p:sp>
    </p:spTree>
    <p:extLst>
      <p:ext uri="{BB962C8B-B14F-4D97-AF65-F5344CB8AC3E}">
        <p14:creationId xmlns:p14="http://schemas.microsoft.com/office/powerpoint/2010/main" val="3357004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BC44E-7E02-D32A-5F77-5BF8204F6134}"/>
              </a:ext>
            </a:extLst>
          </p:cNvPr>
          <p:cNvSpPr>
            <a:spLocks noGrp="1"/>
          </p:cNvSpPr>
          <p:nvPr>
            <p:ph type="title"/>
          </p:nvPr>
        </p:nvSpPr>
        <p:spPr>
          <a:xfrm>
            <a:off x="351013" y="326784"/>
            <a:ext cx="8353337" cy="982265"/>
          </a:xfrm>
        </p:spPr>
        <p:txBody>
          <a:bodyPr/>
          <a:lstStyle/>
          <a:p>
            <a:r>
              <a:rPr lang="en-US" sz="2400" b="1" cap="none" spc="0" dirty="0">
                <a:solidFill>
                  <a:srgbClr val="434343"/>
                </a:solidFill>
                <a:latin typeface="+mn-lt"/>
              </a:rPr>
              <a:t>Racial/ethnic disparities in urinary phthalate metabolite concentrations across pregnancy</a:t>
            </a:r>
            <a:endParaRPr lang="en-US" dirty="0"/>
          </a:p>
        </p:txBody>
      </p:sp>
      <p:sp>
        <p:nvSpPr>
          <p:cNvPr id="3" name="Text Placeholder 2">
            <a:extLst>
              <a:ext uri="{FF2B5EF4-FFF2-40B4-BE49-F238E27FC236}">
                <a16:creationId xmlns:a16="http://schemas.microsoft.com/office/drawing/2014/main" id="{90A7C072-3CA7-CE85-05C3-C43F4A36109F}"/>
              </a:ext>
            </a:extLst>
          </p:cNvPr>
          <p:cNvSpPr>
            <a:spLocks noGrp="1"/>
          </p:cNvSpPr>
          <p:nvPr>
            <p:ph type="body" sz="quarter" idx="12"/>
          </p:nvPr>
        </p:nvSpPr>
        <p:spPr>
          <a:xfrm>
            <a:off x="0" y="5143499"/>
            <a:ext cx="9144000" cy="1882531"/>
          </a:xfrm>
        </p:spPr>
        <p:txBody>
          <a:bodyPr/>
          <a:lstStyle/>
          <a:p>
            <a:pPr rtl="0"/>
            <a:r>
              <a:rPr lang="en-US" dirty="0">
                <a:effectLst/>
              </a:rPr>
              <a:t>Two line graphs. In both graphs, the x-axis is labeled Time period during pregnancy includes four ranges of weeks: 8 to 10 weeks, 16 to 18 weeks, 22 to 26 weeks, and 33 to 35 weeks.</a:t>
            </a:r>
          </a:p>
          <a:p>
            <a:pPr rtl="0"/>
            <a:r>
              <a:rPr lang="en-US" dirty="0">
                <a:effectLst/>
              </a:rPr>
              <a:t>The first graph is titled Panel A: Mono-butyl phthalate. It’s y-axis, labeled Least squares geometric means of MBP (micrograms per liter), ranges from 0 to 40 in increments of 5. A line labeled Hispanics starts at (8 to 10 weeks, 33), peaks at (16 to 18 weeks, 35), and falls to (22 to 26 weeks, 32) and (33 to 35 weeks, 31). Non-Hispanic blacks starts at (8 to 10 weeks, 17), peaks at (16 to 18 weeks, 22), falls to its lowest at (22 to 26 weeks, 14), and ends at (33 to 35 weeks, 20). Non-Hispanic whites starts at (8 to 10 weeks, 19), falls to (16 to 18 weeks, 17), (22 to 26 weeks, 17), and ends at (33 to 35 weeks, 20).</a:t>
            </a:r>
          </a:p>
          <a:p>
            <a:pPr rtl="0"/>
            <a:r>
              <a:rPr lang="en-US" dirty="0">
                <a:effectLst/>
              </a:rPr>
              <a:t>The second graph is titled Panel B: Mono-ethyl phthalate. It’s y-axis, labeled Least squares geometric means of MEP (micrograms per liter), ranges from 0 to 400 in increments of 50. A line labeled Hispanics starts at (8 to 10 weeks, 290), peaks at (16 to 18 weeks, 340), and falls to (22 to 26 weeks, 225) and (33 to 35 weeks, 200). Non-Hispanic blacks starts at (8 to 10 weeks, 250), falls to (16 to 18 weeks, 225), (22 to 26 weeks, 225), and ends at (33 to 35 weeks, 250). Non-Hispanic whites starts at (8 to 10 weeks, 95) and rises to (16 to 18 weeks, 100), (22 to 26 weeks, 100), then ends at (33 to 35 weeks, 120). All data is approximate.</a:t>
            </a:r>
          </a:p>
        </p:txBody>
      </p:sp>
      <p:sp>
        <p:nvSpPr>
          <p:cNvPr id="4" name="Text Placeholder 3">
            <a:extLst>
              <a:ext uri="{FF2B5EF4-FFF2-40B4-BE49-F238E27FC236}">
                <a16:creationId xmlns:a16="http://schemas.microsoft.com/office/drawing/2014/main" id="{45BD4458-B3F8-CBA2-55A4-D324622ED611}"/>
              </a:ext>
            </a:extLst>
          </p:cNvPr>
          <p:cNvSpPr>
            <a:spLocks noGrp="1"/>
          </p:cNvSpPr>
          <p:nvPr>
            <p:ph type="body" sz="quarter" idx="4294967295"/>
          </p:nvPr>
        </p:nvSpPr>
        <p:spPr>
          <a:xfrm>
            <a:off x="6819900" y="4586288"/>
            <a:ext cx="1982788" cy="268287"/>
          </a:xfrm>
        </p:spPr>
        <p:txBody>
          <a:bodyPr/>
          <a:lstStyle/>
          <a:p>
            <a:pPr marL="0" indent="0">
              <a:lnSpc>
                <a:spcPct val="100000"/>
              </a:lnSpc>
              <a:buNone/>
            </a:pPr>
            <a:r>
              <a:rPr lang="en-US" sz="1000" dirty="0">
                <a:solidFill>
                  <a:srgbClr val="434343"/>
                </a:solidFill>
                <a:latin typeface="+mn-lt"/>
                <a:cs typeface="Calibri" panose="020F0502020204030204" pitchFamily="34" charset="0"/>
              </a:rPr>
              <a:t>James-Todd et al, JESEE, 2016</a:t>
            </a:r>
            <a:endParaRPr lang="en-US" dirty="0"/>
          </a:p>
        </p:txBody>
      </p:sp>
    </p:spTree>
    <p:extLst>
      <p:ext uri="{BB962C8B-B14F-4D97-AF65-F5344CB8AC3E}">
        <p14:creationId xmlns:p14="http://schemas.microsoft.com/office/powerpoint/2010/main" val="3260216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6F27-4994-6F73-F8A9-223D0AB4E45C}"/>
              </a:ext>
            </a:extLst>
          </p:cNvPr>
          <p:cNvSpPr>
            <a:spLocks noGrp="1"/>
          </p:cNvSpPr>
          <p:nvPr>
            <p:ph type="title"/>
          </p:nvPr>
        </p:nvSpPr>
        <p:spPr/>
        <p:txBody>
          <a:bodyPr/>
          <a:lstStyle/>
          <a:p>
            <a:r>
              <a:rPr lang="en-US" sz="3600" dirty="0"/>
              <a:t>It’s time to ask WHY</a:t>
            </a:r>
            <a:endParaRPr lang="en-US" dirty="0"/>
          </a:p>
        </p:txBody>
      </p:sp>
    </p:spTree>
    <p:extLst>
      <p:ext uri="{BB962C8B-B14F-4D97-AF65-F5344CB8AC3E}">
        <p14:creationId xmlns:p14="http://schemas.microsoft.com/office/powerpoint/2010/main" val="38073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578B-EBAA-FEBC-653A-18810C0A825A}"/>
              </a:ext>
            </a:extLst>
          </p:cNvPr>
          <p:cNvSpPr>
            <a:spLocks noGrp="1"/>
          </p:cNvSpPr>
          <p:nvPr>
            <p:ph type="title"/>
          </p:nvPr>
        </p:nvSpPr>
        <p:spPr>
          <a:xfrm>
            <a:off x="278732" y="202334"/>
            <a:ext cx="6207794" cy="982265"/>
          </a:xfrm>
        </p:spPr>
        <p:txBody>
          <a:bodyPr/>
          <a:lstStyle/>
          <a:p>
            <a:pPr>
              <a:lnSpc>
                <a:spcPct val="100000"/>
              </a:lnSpc>
            </a:pPr>
            <a:r>
              <a:rPr lang="en-US" sz="2400" b="1" cap="none" spc="0" dirty="0">
                <a:solidFill>
                  <a:srgbClr val="434343"/>
                </a:solidFill>
                <a:latin typeface="+mn-lt"/>
              </a:rPr>
              <a:t>Environmental health equity framework: A solutions-oriented approach</a:t>
            </a:r>
            <a:endParaRPr lang="en-US" dirty="0"/>
          </a:p>
        </p:txBody>
      </p:sp>
      <p:sp>
        <p:nvSpPr>
          <p:cNvPr id="3" name="Text Placeholder 2">
            <a:extLst>
              <a:ext uri="{FF2B5EF4-FFF2-40B4-BE49-F238E27FC236}">
                <a16:creationId xmlns:a16="http://schemas.microsoft.com/office/drawing/2014/main" id="{5E465894-B9E4-00A9-90ED-EA44627AFFF9}"/>
              </a:ext>
            </a:extLst>
          </p:cNvPr>
          <p:cNvSpPr>
            <a:spLocks noGrp="1"/>
          </p:cNvSpPr>
          <p:nvPr>
            <p:ph type="body" sz="quarter" idx="11"/>
          </p:nvPr>
        </p:nvSpPr>
        <p:spPr/>
        <p:txBody>
          <a:bodyPr/>
          <a:lstStyle/>
          <a:p>
            <a:r>
              <a:rPr lang="en-US" dirty="0"/>
              <a:t>A pyramid diagram. Listed from top to bottom: Goal, Health Equity; Multi-level Interventions, Designing and testing possible solutions; Solution-oriented research, Asking "why" to identify drivers of environmental health inequities for intervention development; Traditional Discovery Research, Asking "what," "who," "where," and "when" to understand what the environmental exposure is and how it works to affect disease risk; Observation, Identification of an existing or new environmental health inequity.</a:t>
            </a:r>
          </a:p>
        </p:txBody>
      </p:sp>
      <p:sp>
        <p:nvSpPr>
          <p:cNvPr id="4" name="Text Placeholder 3">
            <a:extLst>
              <a:ext uri="{FF2B5EF4-FFF2-40B4-BE49-F238E27FC236}">
                <a16:creationId xmlns:a16="http://schemas.microsoft.com/office/drawing/2014/main" id="{64B9CAE0-6357-26D0-2007-C5B7D2E5CF0A}"/>
              </a:ext>
            </a:extLst>
          </p:cNvPr>
          <p:cNvSpPr>
            <a:spLocks noGrp="1"/>
          </p:cNvSpPr>
          <p:nvPr>
            <p:ph type="body" sz="quarter" idx="4294967295"/>
          </p:nvPr>
        </p:nvSpPr>
        <p:spPr>
          <a:xfrm>
            <a:off x="6007194" y="4614432"/>
            <a:ext cx="2817688" cy="246221"/>
          </a:xfrm>
        </p:spPr>
        <p:txBody>
          <a:bodyPr/>
          <a:lstStyle/>
          <a:p>
            <a:pPr marL="0" indent="0" algn="r">
              <a:lnSpc>
                <a:spcPct val="100000"/>
              </a:lnSpc>
              <a:buNone/>
            </a:pPr>
            <a:r>
              <a:rPr lang="en-US" altLang="en-US" sz="1000" dirty="0">
                <a:solidFill>
                  <a:srgbClr val="434343"/>
                </a:solidFill>
                <a:latin typeface="+mj-lt"/>
                <a:cs typeface="Calibri" panose="020F0502020204030204" pitchFamily="34" charset="0"/>
              </a:rPr>
              <a:t>James-Todd et al, under review, 2024</a:t>
            </a:r>
            <a:endParaRPr lang="en-US" sz="1000" dirty="0">
              <a:latin typeface="+mj-lt"/>
            </a:endParaRPr>
          </a:p>
        </p:txBody>
      </p:sp>
    </p:spTree>
    <p:extLst>
      <p:ext uri="{BB962C8B-B14F-4D97-AF65-F5344CB8AC3E}">
        <p14:creationId xmlns:p14="http://schemas.microsoft.com/office/powerpoint/2010/main" val="831850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1A5A6-2CA6-AA2F-C5E2-0E3196474FB0}"/>
              </a:ext>
            </a:extLst>
          </p:cNvPr>
          <p:cNvSpPr>
            <a:spLocks noGrp="1"/>
          </p:cNvSpPr>
          <p:nvPr>
            <p:ph type="title"/>
          </p:nvPr>
        </p:nvSpPr>
        <p:spPr>
          <a:xfrm>
            <a:off x="178350" y="197375"/>
            <a:ext cx="8520600" cy="572700"/>
          </a:xfrm>
        </p:spPr>
        <p:txBody>
          <a:bodyPr/>
          <a:lstStyle/>
          <a:p>
            <a:r>
              <a:rPr lang="en-US" sz="2400" b="1" kern="1200" dirty="0">
                <a:solidFill>
                  <a:srgbClr val="434343"/>
                </a:solidFill>
                <a:latin typeface="+mn-lt"/>
                <a:ea typeface="+mj-ea"/>
                <a:cs typeface="+mj-cs"/>
              </a:rPr>
              <a:t>Conceptual model: Discriminatory processes in environmental injustice</a:t>
            </a:r>
            <a:endParaRPr lang="en-US" dirty="0"/>
          </a:p>
        </p:txBody>
      </p:sp>
      <p:sp>
        <p:nvSpPr>
          <p:cNvPr id="3" name="Text Placeholder 2">
            <a:extLst>
              <a:ext uri="{FF2B5EF4-FFF2-40B4-BE49-F238E27FC236}">
                <a16:creationId xmlns:a16="http://schemas.microsoft.com/office/drawing/2014/main" id="{C01130DE-C273-EA55-9B32-FDB9455D8DDE}"/>
              </a:ext>
            </a:extLst>
          </p:cNvPr>
          <p:cNvSpPr>
            <a:spLocks noGrp="1"/>
          </p:cNvSpPr>
          <p:nvPr>
            <p:ph type="body" sz="quarter" idx="10"/>
          </p:nvPr>
        </p:nvSpPr>
        <p:spPr/>
        <p:txBody>
          <a:bodyPr/>
          <a:lstStyle/>
          <a:p>
            <a:r>
              <a:rPr lang="en-US" dirty="0"/>
              <a:t>A flowchart titled Discriminatory processes in environmental injustice.</a:t>
            </a:r>
          </a:p>
          <a:p>
            <a:r>
              <a:rPr lang="en-US" dirty="0"/>
              <a:t>Structural-level factors:</a:t>
            </a:r>
          </a:p>
          <a:p>
            <a:r>
              <a:rPr lang="en-US" dirty="0"/>
              <a:t>Historical process (e.g., laws, policies, beliefs, systems) flows to Contemporary process (e.g., structural and environmental) or Assigned group membership (e.g., race, SES, ability, appearance), both options flow to </a:t>
            </a:r>
          </a:p>
          <a:p>
            <a:r>
              <a:rPr lang="en-US" dirty="0"/>
              <a:t>Neighborhood/community-level factors:</a:t>
            </a:r>
          </a:p>
          <a:p>
            <a:r>
              <a:rPr lang="en-US" dirty="0"/>
              <a:t>Neighborhood/community characteristics (e.g., overburden of toxic factors and limited health promoted resources) flows to </a:t>
            </a:r>
          </a:p>
          <a:p>
            <a:r>
              <a:rPr lang="en-US" dirty="0"/>
              <a:t>Individual-level factors:</a:t>
            </a:r>
          </a:p>
          <a:p>
            <a:r>
              <a:rPr lang="en-US" dirty="0"/>
              <a:t>Environmental exposures (EDCs), Health outcomes (preterm birth) or Behavioral factors (e.g., use of products) which flows to Environmental exposures (EDCs), Health outcomes (preterm birth).</a:t>
            </a:r>
          </a:p>
        </p:txBody>
      </p:sp>
      <p:sp>
        <p:nvSpPr>
          <p:cNvPr id="4" name="Text Placeholder 3">
            <a:extLst>
              <a:ext uri="{FF2B5EF4-FFF2-40B4-BE49-F238E27FC236}">
                <a16:creationId xmlns:a16="http://schemas.microsoft.com/office/drawing/2014/main" id="{B858B3AE-18E0-DBDD-5BB9-F06301C7F23D}"/>
              </a:ext>
            </a:extLst>
          </p:cNvPr>
          <p:cNvSpPr>
            <a:spLocks noGrp="1"/>
          </p:cNvSpPr>
          <p:nvPr>
            <p:ph type="body" sz="quarter" idx="11"/>
          </p:nvPr>
        </p:nvSpPr>
        <p:spPr>
          <a:xfrm>
            <a:off x="6011980" y="4860124"/>
            <a:ext cx="2952182" cy="253916"/>
          </a:xfrm>
        </p:spPr>
        <p:txBody>
          <a:bodyPr/>
          <a:lstStyle/>
          <a:p>
            <a:r>
              <a:rPr lang="en-US" sz="1000" dirty="0">
                <a:solidFill>
                  <a:srgbClr val="434343"/>
                </a:solidFill>
                <a:latin typeface="+mj-lt"/>
                <a:cs typeface="Calibri" panose="020F0502020204030204" pitchFamily="34" charset="0"/>
              </a:rPr>
              <a:t>Modified from Chan et al., EHP, 2023</a:t>
            </a:r>
            <a:endParaRPr lang="en-US" dirty="0"/>
          </a:p>
        </p:txBody>
      </p:sp>
    </p:spTree>
    <p:extLst>
      <p:ext uri="{BB962C8B-B14F-4D97-AF65-F5344CB8AC3E}">
        <p14:creationId xmlns:p14="http://schemas.microsoft.com/office/powerpoint/2010/main" val="1338124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C863-E5BF-225A-A359-5195B8912EC0}"/>
              </a:ext>
            </a:extLst>
          </p:cNvPr>
          <p:cNvSpPr>
            <a:spLocks noGrp="1"/>
          </p:cNvSpPr>
          <p:nvPr>
            <p:ph type="title"/>
          </p:nvPr>
        </p:nvSpPr>
        <p:spPr>
          <a:xfrm>
            <a:off x="303884" y="62196"/>
            <a:ext cx="8893479" cy="982264"/>
          </a:xfrm>
        </p:spPr>
        <p:txBody>
          <a:bodyPr/>
          <a:lstStyle/>
          <a:p>
            <a:r>
              <a:rPr lang="en-US" b="1" cap="none" spc="0" dirty="0">
                <a:solidFill>
                  <a:srgbClr val="434343"/>
                </a:solidFill>
                <a:latin typeface="+mn-lt"/>
              </a:rPr>
              <a:t>Racial/ethnic inequities in EDC-associated personal care product use</a:t>
            </a:r>
            <a:endParaRPr lang="en-US" dirty="0"/>
          </a:p>
        </p:txBody>
      </p:sp>
      <p:sp>
        <p:nvSpPr>
          <p:cNvPr id="3" name="Text Placeholder 2">
            <a:extLst>
              <a:ext uri="{FF2B5EF4-FFF2-40B4-BE49-F238E27FC236}">
                <a16:creationId xmlns:a16="http://schemas.microsoft.com/office/drawing/2014/main" id="{15754CF6-4DF0-3B56-4180-B8667D733695}"/>
              </a:ext>
            </a:extLst>
          </p:cNvPr>
          <p:cNvSpPr>
            <a:spLocks noGrp="1"/>
          </p:cNvSpPr>
          <p:nvPr>
            <p:ph type="body" sz="quarter" idx="10"/>
          </p:nvPr>
        </p:nvSpPr>
        <p:spPr/>
        <p:txBody>
          <a:bodyPr/>
          <a:lstStyle/>
          <a:p>
            <a:pPr marL="0"/>
            <a:r>
              <a:rPr lang="en-US" dirty="0"/>
              <a:t>A bar graph titled Proportion of users, Perfume. The y-axis ranges from 0 to 0.8 in 0.2 increments. Data is listed from left to right on the x-axis. All data is  approximate.</a:t>
            </a:r>
          </a:p>
          <a:p>
            <a:pPr marL="0"/>
            <a:r>
              <a:rPr lang="en-US" dirty="0"/>
              <a:t>Non-Hispanic White, 0.38; Non-Hispanic Black, 0.56; Non-Hispanic Asian, 0.2; Hispanic, 0.75.</a:t>
            </a:r>
          </a:p>
          <a:p>
            <a:pPr marL="0"/>
            <a:r>
              <a:rPr lang="en-US" dirty="0"/>
              <a:t>A bar graph titled Proportion of users, Nail Polish. The y-axis ranges from 0 to 0.8 in 0.2 increments. Data is listed from left to right on the x-axis, data is  approximate.</a:t>
            </a:r>
          </a:p>
          <a:p>
            <a:pPr marL="0"/>
            <a:r>
              <a:rPr lang="en-US" dirty="0"/>
              <a:t>Non-Hispanic White, 0.2; Non-Hispanic Black, 0.37; Non-Hispanic Asian, 0.1; Hispanic, 0.35. </a:t>
            </a:r>
          </a:p>
          <a:p>
            <a:pPr marL="0"/>
            <a:r>
              <a:rPr lang="en-US" dirty="0"/>
              <a:t>A bar graph titled Proportion of users, Colored Cosmetics. The y-axis ranges from 0 to 0.8 in 0.2 increments. Data is listed from left to right on the x-axis, data is  approximate.</a:t>
            </a:r>
          </a:p>
          <a:p>
            <a:pPr marL="0"/>
            <a:r>
              <a:rPr lang="en-US" dirty="0"/>
              <a:t>Non-Hispanic White, 0.61; Non-Hispanic Black, 0.22; Non-Hispanic Asian, 0.3; Hispanic, 0.5. </a:t>
            </a:r>
          </a:p>
          <a:p>
            <a:pPr marL="0"/>
            <a:r>
              <a:rPr lang="en-US" dirty="0"/>
              <a:t>A bar graph titled Proportion of users, Hair gel. The y-axis ranges from 0 to 0.8 in 0.2 increments. Data is listed from left to right on the x-axis, data is  approximate.</a:t>
            </a:r>
          </a:p>
          <a:p>
            <a:pPr marL="0"/>
            <a:r>
              <a:rPr lang="en-US" dirty="0"/>
              <a:t>Non-Hispanic White, 0.24; Non-Hispanic Black, 0.35; Non-Hispanic Asian, 0.03; Hispanic, 0.43. </a:t>
            </a:r>
          </a:p>
        </p:txBody>
      </p:sp>
      <p:sp>
        <p:nvSpPr>
          <p:cNvPr id="4" name="Text Placeholder 3">
            <a:extLst>
              <a:ext uri="{FF2B5EF4-FFF2-40B4-BE49-F238E27FC236}">
                <a16:creationId xmlns:a16="http://schemas.microsoft.com/office/drawing/2014/main" id="{A2211B79-E41E-C225-65A1-CA521B91786A}"/>
              </a:ext>
            </a:extLst>
          </p:cNvPr>
          <p:cNvSpPr>
            <a:spLocks noGrp="1"/>
          </p:cNvSpPr>
          <p:nvPr>
            <p:ph type="body" sz="quarter" idx="11"/>
          </p:nvPr>
        </p:nvSpPr>
        <p:spPr>
          <a:xfrm>
            <a:off x="6005204" y="4835346"/>
            <a:ext cx="2968227" cy="253915"/>
          </a:xfrm>
        </p:spPr>
        <p:txBody>
          <a:bodyPr/>
          <a:lstStyle/>
          <a:p>
            <a:r>
              <a:rPr lang="en-US" sz="1000" dirty="0">
                <a:solidFill>
                  <a:srgbClr val="434343"/>
                </a:solidFill>
                <a:latin typeface="+mj-lt"/>
                <a:cs typeface="Calibri" panose="020F0502020204030204" pitchFamily="34" charset="0"/>
              </a:rPr>
              <a:t>Preston et al., Env Res, 2021</a:t>
            </a:r>
            <a:endParaRPr lang="en-US" dirty="0"/>
          </a:p>
        </p:txBody>
      </p:sp>
    </p:spTree>
    <p:extLst>
      <p:ext uri="{BB962C8B-B14F-4D97-AF65-F5344CB8AC3E}">
        <p14:creationId xmlns:p14="http://schemas.microsoft.com/office/powerpoint/2010/main" val="2023364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047A8-344F-D034-2947-9C42AAF3D807}"/>
              </a:ext>
            </a:extLst>
          </p:cNvPr>
          <p:cNvSpPr>
            <a:spLocks noGrp="1"/>
          </p:cNvSpPr>
          <p:nvPr>
            <p:ph type="title"/>
          </p:nvPr>
        </p:nvSpPr>
        <p:spPr>
          <a:xfrm>
            <a:off x="305506" y="247862"/>
            <a:ext cx="7329730" cy="982265"/>
          </a:xfrm>
        </p:spPr>
        <p:txBody>
          <a:bodyPr/>
          <a:lstStyle/>
          <a:p>
            <a:r>
              <a:rPr lang="en-US" b="1" cap="none" spc="0" dirty="0">
                <a:solidFill>
                  <a:srgbClr val="434343"/>
                </a:solidFill>
                <a:latin typeface="+mn-lt"/>
              </a:rPr>
              <a:t>Association between race/ethnicity and hair product use</a:t>
            </a:r>
            <a:endParaRPr lang="en-US" dirty="0"/>
          </a:p>
        </p:txBody>
      </p:sp>
      <p:sp>
        <p:nvSpPr>
          <p:cNvPr id="3" name="Text Placeholder 2">
            <a:extLst>
              <a:ext uri="{FF2B5EF4-FFF2-40B4-BE49-F238E27FC236}">
                <a16:creationId xmlns:a16="http://schemas.microsoft.com/office/drawing/2014/main" id="{2729AB3C-6185-70A9-1D95-8B162736317C}"/>
              </a:ext>
            </a:extLst>
          </p:cNvPr>
          <p:cNvSpPr>
            <a:spLocks noGrp="1"/>
          </p:cNvSpPr>
          <p:nvPr>
            <p:ph type="body" sz="quarter" idx="11"/>
          </p:nvPr>
        </p:nvSpPr>
        <p:spPr>
          <a:xfrm>
            <a:off x="0" y="5143500"/>
            <a:ext cx="9144000" cy="477253"/>
          </a:xfrm>
        </p:spPr>
        <p:txBody>
          <a:bodyPr anchor="t"/>
          <a:lstStyle/>
          <a:p>
            <a:r>
              <a:rPr lang="en-US" dirty="0"/>
              <a:t>A bar graph titled Association between race/ethnicity and hair product use. The y-axis ranges from 0 to 100 in 20 increments. Data is approximate.</a:t>
            </a:r>
          </a:p>
          <a:p>
            <a:r>
              <a:rPr lang="en-US" dirty="0"/>
              <a:t>Hair oils: African-Americans, 97; African-Caribbeans, 90; Hispanic, 75; White, 36.</a:t>
            </a:r>
          </a:p>
          <a:p>
            <a:r>
              <a:rPr lang="en-US" dirty="0"/>
              <a:t>Hair lotion: African-Americans, 42; African-Caribbeans, 42; Hispanic, 37; White, 21.</a:t>
            </a:r>
          </a:p>
          <a:p>
            <a:r>
              <a:rPr lang="en-US" dirty="0"/>
              <a:t>Leave-in conditioners: African-Americans, 62; African-Caribbeans, 61; Hispanic, 57; White, 41.</a:t>
            </a:r>
          </a:p>
          <a:p>
            <a:r>
              <a:rPr lang="en-US" dirty="0"/>
              <a:t>Root stimulators: African-Americans, 18; African-Caribbeans, 8; Hispanic, 2; White, 0.</a:t>
            </a:r>
          </a:p>
          <a:p>
            <a:r>
              <a:rPr lang="en-US" dirty="0"/>
              <a:t>Perms: African-Americans, 70; African-Caribbeans, 61; Hispanic, 19; White, 10.</a:t>
            </a:r>
          </a:p>
        </p:txBody>
      </p:sp>
      <p:sp>
        <p:nvSpPr>
          <p:cNvPr id="4" name="Text Placeholder 3">
            <a:extLst>
              <a:ext uri="{FF2B5EF4-FFF2-40B4-BE49-F238E27FC236}">
                <a16:creationId xmlns:a16="http://schemas.microsoft.com/office/drawing/2014/main" id="{69D78B80-80EF-838A-4850-969E4DA518F9}"/>
              </a:ext>
            </a:extLst>
          </p:cNvPr>
          <p:cNvSpPr>
            <a:spLocks noGrp="1"/>
          </p:cNvSpPr>
          <p:nvPr>
            <p:ph type="body" sz="quarter" idx="12"/>
          </p:nvPr>
        </p:nvSpPr>
        <p:spPr/>
        <p:txBody>
          <a:bodyPr/>
          <a:lstStyle/>
          <a:p>
            <a:r>
              <a:rPr lang="en-US" sz="1000" dirty="0">
                <a:solidFill>
                  <a:srgbClr val="434343"/>
                </a:solidFill>
                <a:latin typeface="+mj-lt"/>
                <a:cs typeface="Calibri"/>
              </a:rPr>
              <a:t>James-Todd, et al., J </a:t>
            </a:r>
            <a:r>
              <a:rPr lang="en-US" sz="1000" dirty="0" err="1">
                <a:solidFill>
                  <a:srgbClr val="434343"/>
                </a:solidFill>
                <a:latin typeface="+mj-lt"/>
                <a:cs typeface="Calibri"/>
              </a:rPr>
              <a:t>Immigr</a:t>
            </a:r>
            <a:r>
              <a:rPr lang="en-US" sz="1000" dirty="0">
                <a:solidFill>
                  <a:srgbClr val="434343"/>
                </a:solidFill>
                <a:latin typeface="+mj-lt"/>
                <a:cs typeface="Calibri"/>
              </a:rPr>
              <a:t> Minor Health,  2012</a:t>
            </a:r>
            <a:endParaRPr lang="en-US" dirty="0"/>
          </a:p>
        </p:txBody>
      </p:sp>
    </p:spTree>
    <p:extLst>
      <p:ext uri="{BB962C8B-B14F-4D97-AF65-F5344CB8AC3E}">
        <p14:creationId xmlns:p14="http://schemas.microsoft.com/office/powerpoint/2010/main" val="2911430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08882-7D3A-2968-25C1-802EA2FD47AB}"/>
              </a:ext>
            </a:extLst>
          </p:cNvPr>
          <p:cNvSpPr>
            <a:spLocks noGrp="1"/>
          </p:cNvSpPr>
          <p:nvPr>
            <p:ph type="title"/>
          </p:nvPr>
        </p:nvSpPr>
        <p:spPr>
          <a:xfrm>
            <a:off x="226304" y="172982"/>
            <a:ext cx="8867447" cy="982265"/>
          </a:xfrm>
        </p:spPr>
        <p:txBody>
          <a:bodyPr/>
          <a:lstStyle/>
          <a:p>
            <a:r>
              <a:rPr lang="en-US" b="1" cap="none" spc="0" dirty="0">
                <a:solidFill>
                  <a:schemeClr val="bg2"/>
                </a:solidFill>
                <a:latin typeface="+mn-lt"/>
              </a:rPr>
              <a:t>Race/ethnicity and use of hair products with EDCs</a:t>
            </a:r>
            <a:endParaRPr lang="en-US" dirty="0"/>
          </a:p>
        </p:txBody>
      </p:sp>
      <p:pic>
        <p:nvPicPr>
          <p:cNvPr id="10" name="Picture Placeholder 9" descr="A bar graph titled Race/ethnicity and use of hair products with EDCs. The y-axis ranges from 0 to 60 in increments of 10%. All data is approximate.&#10;African-American, 48%; African-Caribbean, 26%; Hispanic, 16%; White, 17%.">
            <a:extLst>
              <a:ext uri="{FF2B5EF4-FFF2-40B4-BE49-F238E27FC236}">
                <a16:creationId xmlns:a16="http://schemas.microsoft.com/office/drawing/2014/main" id="{216F1A12-A633-0CA5-E0DA-417DC1CAB510}"/>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818" r="-818"/>
          <a:stretch/>
        </p:blipFill>
        <p:spPr>
          <a:xfrm>
            <a:off x="1629520" y="1323975"/>
            <a:ext cx="5576143" cy="3383222"/>
          </a:xfrm>
        </p:spPr>
      </p:pic>
      <p:sp>
        <p:nvSpPr>
          <p:cNvPr id="4" name="Text Placeholder 3">
            <a:extLst>
              <a:ext uri="{FF2B5EF4-FFF2-40B4-BE49-F238E27FC236}">
                <a16:creationId xmlns:a16="http://schemas.microsoft.com/office/drawing/2014/main" id="{59879EFD-BA21-17D0-3A36-144E795EEFD7}"/>
              </a:ext>
            </a:extLst>
          </p:cNvPr>
          <p:cNvSpPr>
            <a:spLocks noGrp="1"/>
          </p:cNvSpPr>
          <p:nvPr>
            <p:ph type="body" sz="quarter" idx="11"/>
          </p:nvPr>
        </p:nvSpPr>
        <p:spPr/>
        <p:txBody>
          <a:bodyPr/>
          <a:lstStyle/>
          <a:p>
            <a:r>
              <a:rPr lang="en-US" sz="1000" dirty="0">
                <a:solidFill>
                  <a:srgbClr val="434343"/>
                </a:solidFill>
                <a:latin typeface="+mj-lt"/>
                <a:cs typeface="Calibri"/>
              </a:rPr>
              <a:t>James-Todd et al., J </a:t>
            </a:r>
            <a:r>
              <a:rPr lang="en-US" sz="1000" dirty="0" err="1">
                <a:solidFill>
                  <a:srgbClr val="434343"/>
                </a:solidFill>
                <a:latin typeface="+mj-lt"/>
                <a:cs typeface="Calibri"/>
              </a:rPr>
              <a:t>Immigr</a:t>
            </a:r>
            <a:r>
              <a:rPr lang="en-US" sz="1000" dirty="0">
                <a:solidFill>
                  <a:srgbClr val="434343"/>
                </a:solidFill>
                <a:latin typeface="+mj-lt"/>
                <a:cs typeface="Calibri"/>
              </a:rPr>
              <a:t> Minor Health,  2012</a:t>
            </a:r>
            <a:endParaRPr lang="en-US" dirty="0"/>
          </a:p>
        </p:txBody>
      </p:sp>
    </p:spTree>
    <p:extLst>
      <p:ext uri="{BB962C8B-B14F-4D97-AF65-F5344CB8AC3E}">
        <p14:creationId xmlns:p14="http://schemas.microsoft.com/office/powerpoint/2010/main" val="3602086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A0AE5-F44F-2878-901A-F43365D8A934}"/>
              </a:ext>
            </a:extLst>
          </p:cNvPr>
          <p:cNvSpPr>
            <a:spLocks noGrp="1"/>
          </p:cNvSpPr>
          <p:nvPr>
            <p:ph type="title"/>
          </p:nvPr>
        </p:nvSpPr>
        <p:spPr>
          <a:xfrm>
            <a:off x="226921" y="91359"/>
            <a:ext cx="8893226" cy="982265"/>
          </a:xfrm>
        </p:spPr>
        <p:txBody>
          <a:bodyPr/>
          <a:lstStyle/>
          <a:p>
            <a:r>
              <a:rPr lang="en-US" sz="2600" b="1" cap="none" spc="0" dirty="0">
                <a:solidFill>
                  <a:schemeClr val="bg2"/>
                </a:solidFill>
                <a:latin typeface="+mn-lt"/>
              </a:rPr>
              <a:t>Hormonal activity of commonly used hair products</a:t>
            </a:r>
            <a:endParaRPr lang="en-US" sz="2600" dirty="0"/>
          </a:p>
        </p:txBody>
      </p:sp>
      <p:graphicFrame>
        <p:nvGraphicFramePr>
          <p:cNvPr id="8" name="Table Placeholder 2">
            <a:extLst>
              <a:ext uri="{FF2B5EF4-FFF2-40B4-BE49-F238E27FC236}">
                <a16:creationId xmlns:a16="http://schemas.microsoft.com/office/drawing/2014/main" id="{2A4CD956-469E-44CA-F6EB-1B2760F59F8E}"/>
              </a:ext>
            </a:extLst>
          </p:cNvPr>
          <p:cNvGraphicFramePr>
            <a:graphicFrameLocks noGrp="1"/>
          </p:cNvGraphicFramePr>
          <p:nvPr>
            <p:ph type="tbl" sz="quarter" idx="10"/>
            <p:extLst>
              <p:ext uri="{D42A27DB-BD31-4B8C-83A1-F6EECF244321}">
                <p14:modId xmlns:p14="http://schemas.microsoft.com/office/powerpoint/2010/main" val="3746258661"/>
              </p:ext>
            </p:extLst>
          </p:nvPr>
        </p:nvGraphicFramePr>
        <p:xfrm>
          <a:off x="889851" y="1073624"/>
          <a:ext cx="7364297" cy="3381554"/>
        </p:xfrm>
        <a:graphic>
          <a:graphicData uri="http://schemas.openxmlformats.org/drawingml/2006/table">
            <a:tbl>
              <a:tblPr firstRow="1" bandRow="1">
                <a:tableStyleId>{F5AB1C69-6EDB-4FF4-983F-18BD219EF322}</a:tableStyleId>
              </a:tblPr>
              <a:tblGrid>
                <a:gridCol w="1783011">
                  <a:extLst>
                    <a:ext uri="{9D8B030D-6E8A-4147-A177-3AD203B41FA5}">
                      <a16:colId xmlns:a16="http://schemas.microsoft.com/office/drawing/2014/main" val="477483494"/>
                    </a:ext>
                  </a:extLst>
                </a:gridCol>
                <a:gridCol w="1162709">
                  <a:extLst>
                    <a:ext uri="{9D8B030D-6E8A-4147-A177-3AD203B41FA5}">
                      <a16:colId xmlns:a16="http://schemas.microsoft.com/office/drawing/2014/main" val="1581295519"/>
                    </a:ext>
                  </a:extLst>
                </a:gridCol>
                <a:gridCol w="1300843">
                  <a:extLst>
                    <a:ext uri="{9D8B030D-6E8A-4147-A177-3AD203B41FA5}">
                      <a16:colId xmlns:a16="http://schemas.microsoft.com/office/drawing/2014/main" val="880207250"/>
                    </a:ext>
                  </a:extLst>
                </a:gridCol>
                <a:gridCol w="1561306">
                  <a:extLst>
                    <a:ext uri="{9D8B030D-6E8A-4147-A177-3AD203B41FA5}">
                      <a16:colId xmlns:a16="http://schemas.microsoft.com/office/drawing/2014/main" val="4161863280"/>
                    </a:ext>
                  </a:extLst>
                </a:gridCol>
                <a:gridCol w="1556428">
                  <a:extLst>
                    <a:ext uri="{9D8B030D-6E8A-4147-A177-3AD203B41FA5}">
                      <a16:colId xmlns:a16="http://schemas.microsoft.com/office/drawing/2014/main" val="1048571644"/>
                    </a:ext>
                  </a:extLst>
                </a:gridCol>
              </a:tblGrid>
              <a:tr h="543866">
                <a:tc>
                  <a:txBody>
                    <a:bodyPr/>
                    <a:lstStyle/>
                    <a:p>
                      <a:endParaRPr lang="en-US" sz="1400" dirty="0"/>
                    </a:p>
                  </a:txBody>
                  <a:tcPr marL="68580" marR="68580" marT="34290" marB="34290">
                    <a:solidFill>
                      <a:srgbClr val="C44598"/>
                    </a:solidFill>
                  </a:tcPr>
                </a:tc>
                <a:tc>
                  <a:txBody>
                    <a:bodyPr/>
                    <a:lstStyle/>
                    <a:p>
                      <a:pPr algn="ctr"/>
                      <a:r>
                        <a:rPr lang="en-US" sz="1400" dirty="0">
                          <a:solidFill>
                            <a:schemeClr val="bg1"/>
                          </a:solidFill>
                        </a:rPr>
                        <a:t>Estrogen receptor</a:t>
                      </a:r>
                    </a:p>
                  </a:txBody>
                  <a:tcPr marL="68580" marR="68580" marT="34290" marB="34290">
                    <a:solidFill>
                      <a:srgbClr val="C44598"/>
                    </a:solidFill>
                  </a:tcPr>
                </a:tc>
                <a:tc>
                  <a:txBody>
                    <a:bodyPr/>
                    <a:lstStyle/>
                    <a:p>
                      <a:pPr algn="ctr"/>
                      <a:r>
                        <a:rPr lang="en-US" sz="1400" dirty="0">
                          <a:solidFill>
                            <a:schemeClr val="bg1"/>
                          </a:solidFill>
                        </a:rPr>
                        <a:t>Androgen receptor</a:t>
                      </a:r>
                    </a:p>
                  </a:txBody>
                  <a:tcPr marL="68580" marR="68580" marT="34290" marB="34290">
                    <a:solidFill>
                      <a:srgbClr val="C44598"/>
                    </a:solidFill>
                  </a:tcPr>
                </a:tc>
                <a:tc>
                  <a:txBody>
                    <a:bodyPr/>
                    <a:lstStyle/>
                    <a:p>
                      <a:pPr algn="ctr"/>
                      <a:r>
                        <a:rPr lang="en-US" sz="1400" dirty="0">
                          <a:solidFill>
                            <a:schemeClr val="bg1"/>
                          </a:solidFill>
                        </a:rPr>
                        <a:t>Progesterone receptor</a:t>
                      </a:r>
                    </a:p>
                  </a:txBody>
                  <a:tcPr marL="68580" marR="68580" marT="34290" marB="34290">
                    <a:solidFill>
                      <a:srgbClr val="C44598"/>
                    </a:solidFill>
                  </a:tcPr>
                </a:tc>
                <a:tc>
                  <a:txBody>
                    <a:bodyPr/>
                    <a:lstStyle/>
                    <a:p>
                      <a:pPr algn="ctr"/>
                      <a:r>
                        <a:rPr lang="en-US" sz="1400" dirty="0">
                          <a:solidFill>
                            <a:schemeClr val="bg1"/>
                          </a:solidFill>
                        </a:rPr>
                        <a:t>Glucocorticoid receptor</a:t>
                      </a:r>
                    </a:p>
                  </a:txBody>
                  <a:tcPr marL="68580" marR="68580" marT="34290" marB="34290">
                    <a:solidFill>
                      <a:srgbClr val="C44598"/>
                    </a:solidFill>
                  </a:tcPr>
                </a:tc>
                <a:extLst>
                  <a:ext uri="{0D108BD9-81ED-4DB2-BD59-A6C34878D82A}">
                    <a16:rowId xmlns:a16="http://schemas.microsoft.com/office/drawing/2014/main" val="1415483189"/>
                  </a:ext>
                </a:extLst>
              </a:tr>
              <a:tr h="461772">
                <a:tc>
                  <a:txBody>
                    <a:bodyPr/>
                    <a:lstStyle/>
                    <a:p>
                      <a:r>
                        <a:rPr lang="en-US" sz="1400" dirty="0">
                          <a:solidFill>
                            <a:srgbClr val="434343"/>
                          </a:solidFill>
                        </a:rPr>
                        <a:t>Hair lotion</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a:solidFill>
                            <a:srgbClr val="434343"/>
                          </a:solidFill>
                        </a:rPr>
                        <a:t>0</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a:solidFill>
                            <a:srgbClr val="434343"/>
                          </a:solidFill>
                        </a:rPr>
                        <a:t>0</a:t>
                      </a:r>
                    </a:p>
                  </a:txBody>
                  <a:tcPr marL="68580" marR="68580" marT="34290" marB="34290"/>
                </a:tc>
                <a:extLst>
                  <a:ext uri="{0D108BD9-81ED-4DB2-BD59-A6C34878D82A}">
                    <a16:rowId xmlns:a16="http://schemas.microsoft.com/office/drawing/2014/main" val="3219032169"/>
                  </a:ext>
                </a:extLst>
              </a:tr>
              <a:tr h="474168">
                <a:tc>
                  <a:txBody>
                    <a:bodyPr/>
                    <a:lstStyle/>
                    <a:p>
                      <a:r>
                        <a:rPr lang="en-US" sz="1400" dirty="0">
                          <a:solidFill>
                            <a:srgbClr val="434343"/>
                          </a:solidFill>
                        </a:rPr>
                        <a:t>Leave-in conditioner (sample 1)</a:t>
                      </a:r>
                    </a:p>
                  </a:txBody>
                  <a:tcPr marL="68580" marR="68580" marT="34290" marB="34290"/>
                </a:tc>
                <a:tc>
                  <a:txBody>
                    <a:bodyPr/>
                    <a:lstStyle/>
                    <a:p>
                      <a:pPr algn="ctr"/>
                      <a:r>
                        <a:rPr lang="en-US" sz="1400">
                          <a:solidFill>
                            <a:srgbClr val="434343"/>
                          </a:solidFill>
                        </a:rPr>
                        <a:t>0</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extLst>
                  <a:ext uri="{0D108BD9-81ED-4DB2-BD59-A6C34878D82A}">
                    <a16:rowId xmlns:a16="http://schemas.microsoft.com/office/drawing/2014/main" val="993851513"/>
                  </a:ext>
                </a:extLst>
              </a:tr>
              <a:tr h="474168">
                <a:tc>
                  <a:txBody>
                    <a:bodyPr/>
                    <a:lstStyle/>
                    <a:p>
                      <a:r>
                        <a:rPr lang="en-US" sz="1400" dirty="0">
                          <a:solidFill>
                            <a:srgbClr val="434343"/>
                          </a:solidFill>
                        </a:rPr>
                        <a:t>Leave-in conditioner (sample 2)</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extLst>
                  <a:ext uri="{0D108BD9-81ED-4DB2-BD59-A6C34878D82A}">
                    <a16:rowId xmlns:a16="http://schemas.microsoft.com/office/drawing/2014/main" val="3159433051"/>
                  </a:ext>
                </a:extLst>
              </a:tr>
              <a:tr h="461772">
                <a:tc>
                  <a:txBody>
                    <a:bodyPr/>
                    <a:lstStyle/>
                    <a:p>
                      <a:r>
                        <a:rPr lang="en-US" sz="1400" dirty="0">
                          <a:solidFill>
                            <a:srgbClr val="434343"/>
                          </a:solidFill>
                        </a:rPr>
                        <a:t>Hair oil (sample 1)</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extLst>
                  <a:ext uri="{0D108BD9-81ED-4DB2-BD59-A6C34878D82A}">
                    <a16:rowId xmlns:a16="http://schemas.microsoft.com/office/drawing/2014/main" val="3471429207"/>
                  </a:ext>
                </a:extLst>
              </a:tr>
              <a:tr h="461772">
                <a:tc>
                  <a:txBody>
                    <a:bodyPr/>
                    <a:lstStyle/>
                    <a:p>
                      <a:r>
                        <a:rPr lang="en-US" sz="1400">
                          <a:solidFill>
                            <a:srgbClr val="434343"/>
                          </a:solidFill>
                        </a:rPr>
                        <a:t>Root stimulator</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a:solidFill>
                            <a:srgbClr val="434343"/>
                          </a:solidFill>
                        </a:rPr>
                        <a:t>0</a:t>
                      </a:r>
                    </a:p>
                  </a:txBody>
                  <a:tcPr marL="68580" marR="68580" marT="34290" marB="34290"/>
                </a:tc>
                <a:tc>
                  <a:txBody>
                    <a:bodyPr/>
                    <a:lstStyle/>
                    <a:p>
                      <a:pPr algn="ctr"/>
                      <a:r>
                        <a:rPr lang="en-US" sz="1400">
                          <a:solidFill>
                            <a:srgbClr val="434343"/>
                          </a:solidFill>
                        </a:rPr>
                        <a:t>0</a:t>
                      </a:r>
                    </a:p>
                  </a:txBody>
                  <a:tcPr marL="68580" marR="68580" marT="34290" marB="34290"/>
                </a:tc>
                <a:tc>
                  <a:txBody>
                    <a:bodyPr/>
                    <a:lstStyle/>
                    <a:p>
                      <a:pPr algn="ctr"/>
                      <a:r>
                        <a:rPr lang="en-US" sz="1400" b="1">
                          <a:solidFill>
                            <a:srgbClr val="434343"/>
                          </a:solidFill>
                        </a:rPr>
                        <a:t>-</a:t>
                      </a:r>
                    </a:p>
                  </a:txBody>
                  <a:tcPr marL="68580" marR="68580" marT="34290" marB="34290"/>
                </a:tc>
                <a:extLst>
                  <a:ext uri="{0D108BD9-81ED-4DB2-BD59-A6C34878D82A}">
                    <a16:rowId xmlns:a16="http://schemas.microsoft.com/office/drawing/2014/main" val="2445688808"/>
                  </a:ext>
                </a:extLst>
              </a:tr>
              <a:tr h="461772">
                <a:tc>
                  <a:txBody>
                    <a:bodyPr/>
                    <a:lstStyle/>
                    <a:p>
                      <a:r>
                        <a:rPr lang="en-US" sz="1400" dirty="0">
                          <a:solidFill>
                            <a:srgbClr val="434343"/>
                          </a:solidFill>
                        </a:rPr>
                        <a:t>Hair oil (sample 2)</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b="1">
                          <a:solidFill>
                            <a:srgbClr val="434343"/>
                          </a:solidFill>
                        </a:rPr>
                        <a:t>-</a:t>
                      </a:r>
                    </a:p>
                  </a:txBody>
                  <a:tcPr marL="68580" marR="68580" marT="34290" marB="34290"/>
                </a:tc>
                <a:tc>
                  <a:txBody>
                    <a:bodyPr/>
                    <a:lstStyle/>
                    <a:p>
                      <a:pPr algn="ctr"/>
                      <a:r>
                        <a:rPr lang="en-US" sz="1400">
                          <a:solidFill>
                            <a:srgbClr val="434343"/>
                          </a:solidFill>
                        </a:rPr>
                        <a:t>0</a:t>
                      </a:r>
                    </a:p>
                  </a:txBody>
                  <a:tcPr marL="68580" marR="68580" marT="34290" marB="34290"/>
                </a:tc>
                <a:tc>
                  <a:txBody>
                    <a:bodyPr/>
                    <a:lstStyle/>
                    <a:p>
                      <a:pPr algn="ctr"/>
                      <a:r>
                        <a:rPr lang="en-US" sz="1400" dirty="0">
                          <a:solidFill>
                            <a:srgbClr val="434343"/>
                          </a:solidFill>
                        </a:rPr>
                        <a:t>0</a:t>
                      </a:r>
                    </a:p>
                  </a:txBody>
                  <a:tcPr marL="68580" marR="68580" marT="34290" marB="34290"/>
                </a:tc>
                <a:extLst>
                  <a:ext uri="{0D108BD9-81ED-4DB2-BD59-A6C34878D82A}">
                    <a16:rowId xmlns:a16="http://schemas.microsoft.com/office/drawing/2014/main" val="1438209281"/>
                  </a:ext>
                </a:extLst>
              </a:tr>
            </a:tbl>
          </a:graphicData>
        </a:graphic>
      </p:graphicFrame>
      <p:sp>
        <p:nvSpPr>
          <p:cNvPr id="4" name="Text Placeholder 3">
            <a:extLst>
              <a:ext uri="{FF2B5EF4-FFF2-40B4-BE49-F238E27FC236}">
                <a16:creationId xmlns:a16="http://schemas.microsoft.com/office/drawing/2014/main" id="{8D32CADF-739F-5E57-01B0-2DA6A0762556}"/>
              </a:ext>
            </a:extLst>
          </p:cNvPr>
          <p:cNvSpPr>
            <a:spLocks noGrp="1"/>
          </p:cNvSpPr>
          <p:nvPr>
            <p:ph type="body" sz="quarter" idx="11"/>
          </p:nvPr>
        </p:nvSpPr>
        <p:spPr>
          <a:xfrm>
            <a:off x="5101246" y="4722979"/>
            <a:ext cx="3738672" cy="254492"/>
          </a:xfrm>
        </p:spPr>
        <p:txBody>
          <a:bodyPr/>
          <a:lstStyle/>
          <a:p>
            <a:r>
              <a:rPr lang="en-US" sz="1000" dirty="0">
                <a:solidFill>
                  <a:srgbClr val="434343"/>
                </a:solidFill>
                <a:latin typeface="+mj-lt"/>
                <a:cs typeface="Calibri"/>
              </a:rPr>
              <a:t>James-Todd et al., JESEE, 2021</a:t>
            </a:r>
            <a:endParaRPr lang="en-US" dirty="0"/>
          </a:p>
        </p:txBody>
      </p:sp>
    </p:spTree>
    <p:extLst>
      <p:ext uri="{BB962C8B-B14F-4D97-AF65-F5344CB8AC3E}">
        <p14:creationId xmlns:p14="http://schemas.microsoft.com/office/powerpoint/2010/main" val="3169532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339B-2001-809B-CDC1-41AF67E75BEA}"/>
              </a:ext>
            </a:extLst>
          </p:cNvPr>
          <p:cNvSpPr>
            <a:spLocks noGrp="1"/>
          </p:cNvSpPr>
          <p:nvPr>
            <p:ph type="title"/>
          </p:nvPr>
        </p:nvSpPr>
        <p:spPr/>
        <p:txBody>
          <a:bodyPr/>
          <a:lstStyle/>
          <a:p>
            <a:r>
              <a:rPr lang="en-US" dirty="0"/>
              <a:t>Meet your speakers</a:t>
            </a:r>
          </a:p>
        </p:txBody>
      </p:sp>
      <p:sp>
        <p:nvSpPr>
          <p:cNvPr id="3" name="Text Placeholder 2">
            <a:extLst>
              <a:ext uri="{FF2B5EF4-FFF2-40B4-BE49-F238E27FC236}">
                <a16:creationId xmlns:a16="http://schemas.microsoft.com/office/drawing/2014/main" id="{5543096A-6ACD-6844-7E26-3B5A3ED72710}"/>
              </a:ext>
            </a:extLst>
          </p:cNvPr>
          <p:cNvSpPr>
            <a:spLocks noGrp="1"/>
          </p:cNvSpPr>
          <p:nvPr>
            <p:ph type="body" sz="quarter" idx="10"/>
          </p:nvPr>
        </p:nvSpPr>
        <p:spPr>
          <a:xfrm>
            <a:off x="1191870" y="3962585"/>
            <a:ext cx="3042437" cy="451286"/>
          </a:xfrm>
        </p:spPr>
        <p:txBody>
          <a:bodyPr/>
          <a:lstStyle/>
          <a:p>
            <a:r>
              <a:rPr lang="en-US" sz="1600" b="1" dirty="0">
                <a:solidFill>
                  <a:srgbClr val="434343"/>
                </a:solidFill>
              </a:rPr>
              <a:t>Fonda Ripley, </a:t>
            </a:r>
            <a:r>
              <a:rPr lang="en-US" sz="1600" dirty="0">
                <a:solidFill>
                  <a:srgbClr val="434343"/>
                </a:solidFill>
              </a:rPr>
              <a:t>MHS, RHNTC</a:t>
            </a:r>
            <a:endParaRPr lang="en-US" dirty="0"/>
          </a:p>
        </p:txBody>
      </p:sp>
      <p:sp>
        <p:nvSpPr>
          <p:cNvPr id="4" name="Text Placeholder 3">
            <a:extLst>
              <a:ext uri="{FF2B5EF4-FFF2-40B4-BE49-F238E27FC236}">
                <a16:creationId xmlns:a16="http://schemas.microsoft.com/office/drawing/2014/main" id="{4DB31F31-FCFC-0E8A-0218-8E0339713571}"/>
              </a:ext>
            </a:extLst>
          </p:cNvPr>
          <p:cNvSpPr>
            <a:spLocks noGrp="1"/>
          </p:cNvSpPr>
          <p:nvPr>
            <p:ph type="body" sz="quarter" idx="11"/>
          </p:nvPr>
        </p:nvSpPr>
        <p:spPr>
          <a:xfrm>
            <a:off x="4636565" y="3961964"/>
            <a:ext cx="3468305" cy="451286"/>
          </a:xfrm>
        </p:spPr>
        <p:txBody>
          <a:bodyPr/>
          <a:lstStyle/>
          <a:p>
            <a:r>
              <a:rPr lang="en-US" sz="1600" b="1" dirty="0">
                <a:solidFill>
                  <a:srgbClr val="434343"/>
                </a:solidFill>
              </a:rPr>
              <a:t>Tamarra James-Todd</a:t>
            </a:r>
            <a:r>
              <a:rPr lang="en-US" sz="1600" dirty="0">
                <a:solidFill>
                  <a:srgbClr val="434343"/>
                </a:solidFill>
              </a:rPr>
              <a:t>, PhD, MPH</a:t>
            </a:r>
            <a:endParaRPr lang="en-US" dirty="0"/>
          </a:p>
        </p:txBody>
      </p:sp>
    </p:spTree>
    <p:extLst>
      <p:ext uri="{BB962C8B-B14F-4D97-AF65-F5344CB8AC3E}">
        <p14:creationId xmlns:p14="http://schemas.microsoft.com/office/powerpoint/2010/main" val="3641156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F5ED-E47B-737B-C1E8-FB3CABE911A3}"/>
              </a:ext>
            </a:extLst>
          </p:cNvPr>
          <p:cNvSpPr>
            <a:spLocks noGrp="1"/>
          </p:cNvSpPr>
          <p:nvPr>
            <p:ph type="title"/>
          </p:nvPr>
        </p:nvSpPr>
        <p:spPr>
          <a:xfrm>
            <a:off x="359245" y="253347"/>
            <a:ext cx="8245418" cy="982265"/>
          </a:xfrm>
        </p:spPr>
        <p:txBody>
          <a:bodyPr/>
          <a:lstStyle/>
          <a:p>
            <a:r>
              <a:rPr lang="en-US" b="1" cap="none" spc="0" dirty="0">
                <a:solidFill>
                  <a:srgbClr val="434343"/>
                </a:solidFill>
                <a:latin typeface="+mn-lt"/>
              </a:rPr>
              <a:t>Product use and urinary phthalate metabolite concentrations</a:t>
            </a:r>
            <a:endParaRPr lang="en-US" dirty="0"/>
          </a:p>
        </p:txBody>
      </p:sp>
      <p:pic>
        <p:nvPicPr>
          <p:cNvPr id="11" name="Picture Placeholder 10" descr="An image of a Heat Map. MEP, Hair oils, 125* is highlighted and has a  bright red background.">
            <a:extLst>
              <a:ext uri="{FF2B5EF4-FFF2-40B4-BE49-F238E27FC236}">
                <a16:creationId xmlns:a16="http://schemas.microsoft.com/office/drawing/2014/main" id="{F93E4D34-FCC7-90D4-1CDF-3EBF673AE0F4}"/>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t="839" b="839"/>
          <a:stretch/>
        </p:blipFill>
        <p:spPr>
          <a:xfrm>
            <a:off x="1516571" y="1439470"/>
            <a:ext cx="6108191" cy="3014740"/>
          </a:xfrm>
        </p:spPr>
      </p:pic>
      <p:pic>
        <p:nvPicPr>
          <p:cNvPr id="7" name="Picture Placeholder 6" descr="ERGO logo.">
            <a:extLst>
              <a:ext uri="{FF2B5EF4-FFF2-40B4-BE49-F238E27FC236}">
                <a16:creationId xmlns:a16="http://schemas.microsoft.com/office/drawing/2014/main" id="{9570ABD4-D045-A000-084A-43D62C4DF175}"/>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l="692" r="692"/>
          <a:stretch>
            <a:fillRect/>
          </a:stretch>
        </p:blipFill>
        <p:spPr>
          <a:prstGeom prst="rect">
            <a:avLst/>
          </a:prstGeom>
        </p:spPr>
      </p:pic>
      <p:sp>
        <p:nvSpPr>
          <p:cNvPr id="5" name="Text Placeholder 4">
            <a:extLst>
              <a:ext uri="{FF2B5EF4-FFF2-40B4-BE49-F238E27FC236}">
                <a16:creationId xmlns:a16="http://schemas.microsoft.com/office/drawing/2014/main" id="{27382801-5358-400D-A1F1-34DD26877E40}"/>
              </a:ext>
            </a:extLst>
          </p:cNvPr>
          <p:cNvSpPr>
            <a:spLocks noGrp="1"/>
          </p:cNvSpPr>
          <p:nvPr>
            <p:ph type="body" sz="quarter" idx="12"/>
          </p:nvPr>
        </p:nvSpPr>
        <p:spPr>
          <a:xfrm>
            <a:off x="6710238" y="4602393"/>
            <a:ext cx="2188284" cy="246221"/>
          </a:xfrm>
        </p:spPr>
        <p:txBody>
          <a:bodyPr/>
          <a:lstStyle/>
          <a:p>
            <a:r>
              <a:rPr lang="en-US" sz="1000" dirty="0">
                <a:solidFill>
                  <a:srgbClr val="434343"/>
                </a:solidFill>
                <a:latin typeface="+mj-lt"/>
                <a:cs typeface="Calibri"/>
              </a:rPr>
              <a:t>Fruh et al, Env Res, 2022</a:t>
            </a:r>
            <a:endParaRPr lang="en-US" dirty="0"/>
          </a:p>
        </p:txBody>
      </p:sp>
    </p:spTree>
    <p:extLst>
      <p:ext uri="{BB962C8B-B14F-4D97-AF65-F5344CB8AC3E}">
        <p14:creationId xmlns:p14="http://schemas.microsoft.com/office/powerpoint/2010/main" val="4263114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5E08-A511-26EA-E4C9-6874DBF85E42}"/>
              </a:ext>
            </a:extLst>
          </p:cNvPr>
          <p:cNvSpPr>
            <a:spLocks noGrp="1"/>
          </p:cNvSpPr>
          <p:nvPr>
            <p:ph type="title"/>
          </p:nvPr>
        </p:nvSpPr>
        <p:spPr>
          <a:xfrm>
            <a:off x="311700" y="508633"/>
            <a:ext cx="8520600" cy="572700"/>
          </a:xfrm>
        </p:spPr>
        <p:txBody>
          <a:bodyPr anchor="ctr"/>
          <a:lstStyle/>
          <a:p>
            <a:r>
              <a:rPr lang="en-US" dirty="0">
                <a:latin typeface="+mj-lt"/>
              </a:rPr>
              <a:t>Associations between hair product use and reproductive health</a:t>
            </a:r>
            <a:endParaRPr lang="en-US" dirty="0"/>
          </a:p>
        </p:txBody>
      </p:sp>
      <p:sp>
        <p:nvSpPr>
          <p:cNvPr id="3" name="Text Placeholder 2">
            <a:extLst>
              <a:ext uri="{FF2B5EF4-FFF2-40B4-BE49-F238E27FC236}">
                <a16:creationId xmlns:a16="http://schemas.microsoft.com/office/drawing/2014/main" id="{6D84E5C9-03F9-7C9C-7259-BDEF88CC10C1}"/>
              </a:ext>
            </a:extLst>
          </p:cNvPr>
          <p:cNvSpPr>
            <a:spLocks noGrp="1"/>
          </p:cNvSpPr>
          <p:nvPr>
            <p:ph type="body" sz="quarter" idx="10"/>
          </p:nvPr>
        </p:nvSpPr>
        <p:spPr/>
        <p:txBody>
          <a:bodyPr/>
          <a:lstStyle/>
          <a:p>
            <a:pPr marL="457200" indent="-347472">
              <a:lnSpc>
                <a:spcPct val="114000"/>
              </a:lnSpc>
              <a:buSzPct val="190000"/>
            </a:pPr>
            <a:r>
              <a:rPr lang="en-US" dirty="0">
                <a:solidFill>
                  <a:srgbClr val="434343"/>
                </a:solidFill>
                <a:latin typeface="+mn-lt"/>
              </a:rPr>
              <a:t>Hair oil and relaxer use in childhood is associated with earlier age at menarche</a:t>
            </a:r>
          </a:p>
          <a:p>
            <a:pPr marL="457200" indent="-347472">
              <a:lnSpc>
                <a:spcPct val="114000"/>
              </a:lnSpc>
              <a:spcBef>
                <a:spcPts val="2200"/>
              </a:spcBef>
              <a:buSzPct val="190000"/>
            </a:pPr>
            <a:r>
              <a:rPr lang="en-US" dirty="0">
                <a:solidFill>
                  <a:srgbClr val="434343"/>
                </a:solidFill>
                <a:latin typeface="+mn-lt"/>
              </a:rPr>
              <a:t>Hair oil use is associated with shorter gestational age and lower birth weight</a:t>
            </a:r>
          </a:p>
          <a:p>
            <a:pPr marL="457200" indent="-347472">
              <a:lnSpc>
                <a:spcPct val="114000"/>
              </a:lnSpc>
              <a:spcBef>
                <a:spcPts val="2000"/>
              </a:spcBef>
              <a:buSzPct val="190000"/>
            </a:pPr>
            <a:r>
              <a:rPr lang="en-US" dirty="0">
                <a:solidFill>
                  <a:srgbClr val="434343"/>
                </a:solidFill>
                <a:latin typeface="+mn-lt"/>
              </a:rPr>
              <a:t>Hair relaxer use is associated with breast cancer, uterine cancer, and infertility</a:t>
            </a:r>
            <a:endParaRPr lang="en-US" dirty="0"/>
          </a:p>
        </p:txBody>
      </p:sp>
      <p:sp>
        <p:nvSpPr>
          <p:cNvPr id="4" name="Text Placeholder 3">
            <a:extLst>
              <a:ext uri="{FF2B5EF4-FFF2-40B4-BE49-F238E27FC236}">
                <a16:creationId xmlns:a16="http://schemas.microsoft.com/office/drawing/2014/main" id="{9A08F69C-088B-29C2-17C0-99541D673524}"/>
              </a:ext>
            </a:extLst>
          </p:cNvPr>
          <p:cNvSpPr>
            <a:spLocks noGrp="1"/>
          </p:cNvSpPr>
          <p:nvPr>
            <p:ph type="body" sz="quarter" idx="11"/>
          </p:nvPr>
        </p:nvSpPr>
        <p:spPr>
          <a:xfrm>
            <a:off x="3212335" y="4262383"/>
            <a:ext cx="5756736" cy="553998"/>
          </a:xfrm>
        </p:spPr>
        <p:txBody>
          <a:bodyPr/>
          <a:lstStyle/>
          <a:p>
            <a:r>
              <a:rPr lang="en-US" sz="1000" dirty="0">
                <a:solidFill>
                  <a:srgbClr val="000000"/>
                </a:solidFill>
              </a:rPr>
              <a:t>James-Todd et al., Annals of Epi, 2011; McDonald et al., Env </a:t>
            </a:r>
            <a:r>
              <a:rPr lang="en-US" sz="1000" dirty="0" err="1">
                <a:solidFill>
                  <a:srgbClr val="000000"/>
                </a:solidFill>
              </a:rPr>
              <a:t>Hlth</a:t>
            </a:r>
            <a:r>
              <a:rPr lang="en-US" sz="1000" dirty="0">
                <a:solidFill>
                  <a:srgbClr val="000000"/>
                </a:solidFill>
              </a:rPr>
              <a:t>, 2018; Preston &amp; Fruh et al., Env </a:t>
            </a:r>
            <a:r>
              <a:rPr lang="en-US" sz="1000" dirty="0" err="1">
                <a:solidFill>
                  <a:srgbClr val="000000"/>
                </a:solidFill>
              </a:rPr>
              <a:t>Hlth</a:t>
            </a:r>
            <a:r>
              <a:rPr lang="en-US" sz="1000" dirty="0">
                <a:solidFill>
                  <a:srgbClr val="000000"/>
                </a:solidFill>
              </a:rPr>
              <a:t>, 2021;  Chan et al., Env </a:t>
            </a:r>
            <a:r>
              <a:rPr lang="en-US" sz="1000" dirty="0" err="1">
                <a:solidFill>
                  <a:srgbClr val="000000"/>
                </a:solidFill>
              </a:rPr>
              <a:t>Rsch</a:t>
            </a:r>
            <a:r>
              <a:rPr lang="en-US" sz="1000" dirty="0">
                <a:solidFill>
                  <a:srgbClr val="000000"/>
                </a:solidFill>
              </a:rPr>
              <a:t>, 2023; Llanos et al., Carcinogenesis, 2017; Bertrand et al., Env </a:t>
            </a:r>
            <a:r>
              <a:rPr lang="en-US" sz="1000" dirty="0" err="1">
                <a:solidFill>
                  <a:srgbClr val="000000"/>
                </a:solidFill>
              </a:rPr>
              <a:t>Rsch</a:t>
            </a:r>
            <a:r>
              <a:rPr lang="en-US" sz="1000" dirty="0">
                <a:solidFill>
                  <a:srgbClr val="000000"/>
                </a:solidFill>
              </a:rPr>
              <a:t>, 2023; Wise et al., American Journal of Epi, 2023</a:t>
            </a:r>
            <a:endParaRPr lang="en-US" dirty="0">
              <a:solidFill>
                <a:srgbClr val="000000"/>
              </a:solidFill>
            </a:endParaRPr>
          </a:p>
        </p:txBody>
      </p:sp>
    </p:spTree>
    <p:extLst>
      <p:ext uri="{BB962C8B-B14F-4D97-AF65-F5344CB8AC3E}">
        <p14:creationId xmlns:p14="http://schemas.microsoft.com/office/powerpoint/2010/main" val="354024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DF4E-1189-A47B-740C-A892D8258839}"/>
              </a:ext>
            </a:extLst>
          </p:cNvPr>
          <p:cNvSpPr>
            <a:spLocks noGrp="1"/>
          </p:cNvSpPr>
          <p:nvPr>
            <p:ph type="title"/>
          </p:nvPr>
        </p:nvSpPr>
        <p:spPr>
          <a:xfrm>
            <a:off x="381227" y="269800"/>
            <a:ext cx="8881111" cy="982265"/>
          </a:xfrm>
        </p:spPr>
        <p:txBody>
          <a:bodyPr/>
          <a:lstStyle/>
          <a:p>
            <a:r>
              <a:rPr lang="en-US" b="1" cap="none" spc="0" dirty="0">
                <a:solidFill>
                  <a:srgbClr val="434343"/>
                </a:solidFill>
                <a:latin typeface="+mn-lt"/>
              </a:rPr>
              <a:t>Association between hair product use and pregnancy outcomes</a:t>
            </a:r>
            <a:endParaRPr lang="en-US" dirty="0"/>
          </a:p>
        </p:txBody>
      </p:sp>
      <p:pic>
        <p:nvPicPr>
          <p:cNvPr id="8" name="Picture Placeholder 7" descr="A line graph. The x-axis, labeled Sex-specific BW-for-GA Z-score, ranges from negative 6 to positive 2 in increments of 2. The y-axis, labeled Density, ranges from 0 to 0.4. Lines are individually labeled and titled under Hair Oil Use Frequency. A line labeled Daily is a convex curve, starting at (negative 5.75, 0.0), peaking at (negative 1.6, 0.25), and ending at (3, 0.0). Less-than daily starts at (negative 3.75, 0.0), peaks at (negative 0.5, 0.5), and ends at (2, 0.0). Non-user starts at (negative 3.75, 0.0), rises to (0, 0.35), and ends at (3, 0.0). All data is approximate.">
            <a:extLst>
              <a:ext uri="{FF2B5EF4-FFF2-40B4-BE49-F238E27FC236}">
                <a16:creationId xmlns:a16="http://schemas.microsoft.com/office/drawing/2014/main" id="{C55677A5-5761-0B89-612A-D924DE285FF6}"/>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l="54" r="54"/>
          <a:stretch>
            <a:fillRect/>
          </a:stretch>
        </p:blipFill>
        <p:spPr>
          <a:prstGeom prst="rect">
            <a:avLst/>
          </a:prstGeom>
        </p:spPr>
      </p:pic>
      <p:sp>
        <p:nvSpPr>
          <p:cNvPr id="4" name="Text Placeholder 3">
            <a:extLst>
              <a:ext uri="{FF2B5EF4-FFF2-40B4-BE49-F238E27FC236}">
                <a16:creationId xmlns:a16="http://schemas.microsoft.com/office/drawing/2014/main" id="{1030F4F3-DA0A-2679-1FF1-49CD6C3DED23}"/>
              </a:ext>
            </a:extLst>
          </p:cNvPr>
          <p:cNvSpPr>
            <a:spLocks noGrp="1"/>
          </p:cNvSpPr>
          <p:nvPr>
            <p:ph type="body" sz="quarter" idx="11"/>
          </p:nvPr>
        </p:nvSpPr>
        <p:spPr>
          <a:xfrm>
            <a:off x="6251817" y="1738454"/>
            <a:ext cx="2299867" cy="1965731"/>
          </a:xfrm>
        </p:spPr>
        <p:txBody>
          <a:bodyPr anchor="b"/>
          <a:lstStyle/>
          <a:p>
            <a:pPr marL="114300">
              <a:lnSpc>
                <a:spcPct val="115000"/>
              </a:lnSpc>
              <a:buClr>
                <a:schemeClr val="dk2"/>
              </a:buClr>
              <a:buSzPts val="1800"/>
            </a:pPr>
            <a:r>
              <a:rPr lang="en-US" sz="1800" dirty="0">
                <a:solidFill>
                  <a:srgbClr val="434343"/>
                </a:solidFill>
                <a:latin typeface="+mn-lt"/>
                <a:sym typeface="Lato"/>
              </a:rPr>
              <a:t>300-gram lower birth weight among daily users compared to   never users</a:t>
            </a:r>
            <a:endParaRPr lang="en-US" dirty="0"/>
          </a:p>
        </p:txBody>
      </p:sp>
      <p:pic>
        <p:nvPicPr>
          <p:cNvPr id="9" name="Picture Placeholder 8" descr="ERGO logo.">
            <a:extLst>
              <a:ext uri="{FF2B5EF4-FFF2-40B4-BE49-F238E27FC236}">
                <a16:creationId xmlns:a16="http://schemas.microsoft.com/office/drawing/2014/main" id="{5394F93E-24C0-F412-54FC-D583A0B8E056}"/>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sp>
        <p:nvSpPr>
          <p:cNvPr id="6" name="Text Placeholder 5">
            <a:extLst>
              <a:ext uri="{FF2B5EF4-FFF2-40B4-BE49-F238E27FC236}">
                <a16:creationId xmlns:a16="http://schemas.microsoft.com/office/drawing/2014/main" id="{CC6538C9-ACA2-D914-208B-9A8EEE5341D1}"/>
              </a:ext>
            </a:extLst>
          </p:cNvPr>
          <p:cNvSpPr>
            <a:spLocks noGrp="1"/>
          </p:cNvSpPr>
          <p:nvPr>
            <p:ph type="body" sz="quarter" idx="13"/>
          </p:nvPr>
        </p:nvSpPr>
        <p:spPr/>
        <p:txBody>
          <a:bodyPr/>
          <a:lstStyle/>
          <a:p>
            <a:r>
              <a:rPr lang="en-US" sz="1000" dirty="0">
                <a:solidFill>
                  <a:srgbClr val="434343"/>
                </a:solidFill>
                <a:latin typeface="+mj-lt"/>
                <a:cs typeface="Calibri" panose="020F0502020204030204" pitchFamily="34" charset="0"/>
              </a:rPr>
              <a:t>Chan et al., Env Res, 2023</a:t>
            </a:r>
            <a:endParaRPr lang="en-US" dirty="0"/>
          </a:p>
        </p:txBody>
      </p:sp>
    </p:spTree>
    <p:extLst>
      <p:ext uri="{BB962C8B-B14F-4D97-AF65-F5344CB8AC3E}">
        <p14:creationId xmlns:p14="http://schemas.microsoft.com/office/powerpoint/2010/main" val="2675339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F3CBF-7D26-3C5E-7BF3-C861A378D6E8}"/>
              </a:ext>
            </a:extLst>
          </p:cNvPr>
          <p:cNvSpPr>
            <a:spLocks noGrp="1"/>
          </p:cNvSpPr>
          <p:nvPr>
            <p:ph type="title"/>
          </p:nvPr>
        </p:nvSpPr>
        <p:spPr>
          <a:xfrm>
            <a:off x="351315" y="309114"/>
            <a:ext cx="8881110" cy="982265"/>
          </a:xfrm>
        </p:spPr>
        <p:txBody>
          <a:bodyPr/>
          <a:lstStyle/>
          <a:p>
            <a:r>
              <a:rPr lang="en-US" b="1" cap="none" spc="0" dirty="0">
                <a:solidFill>
                  <a:srgbClr val="434343"/>
                </a:solidFill>
                <a:latin typeface="+mn-lt"/>
              </a:rPr>
              <a:t>Disparities in safer hair product availability by neighborhood</a:t>
            </a:r>
            <a:endParaRPr lang="en-US" dirty="0"/>
          </a:p>
        </p:txBody>
      </p:sp>
      <p:sp>
        <p:nvSpPr>
          <p:cNvPr id="3" name="Text Placeholder 2">
            <a:extLst>
              <a:ext uri="{FF2B5EF4-FFF2-40B4-BE49-F238E27FC236}">
                <a16:creationId xmlns:a16="http://schemas.microsoft.com/office/drawing/2014/main" id="{62570B19-03A7-A419-FF53-558ACD408027}"/>
              </a:ext>
            </a:extLst>
          </p:cNvPr>
          <p:cNvSpPr>
            <a:spLocks noGrp="1"/>
          </p:cNvSpPr>
          <p:nvPr>
            <p:ph type="body" sz="quarter" idx="10"/>
          </p:nvPr>
        </p:nvSpPr>
        <p:spPr>
          <a:xfrm>
            <a:off x="3234172" y="1476909"/>
            <a:ext cx="5389738" cy="2932149"/>
          </a:xfrm>
        </p:spPr>
        <p:txBody>
          <a:bodyPr/>
          <a:lstStyle/>
          <a:p>
            <a:pPr marL="285750" indent="-285750">
              <a:lnSpc>
                <a:spcPct val="115000"/>
              </a:lnSpc>
              <a:buClr>
                <a:schemeClr val="dk2"/>
              </a:buClr>
              <a:buSzPts val="1800"/>
              <a:buFont typeface="Arial" panose="020B0604020202020204" pitchFamily="34" charset="0"/>
              <a:buChar char="•"/>
            </a:pPr>
            <a:r>
              <a:rPr lang="en-US" sz="1800" dirty="0">
                <a:solidFill>
                  <a:srgbClr val="434343"/>
                </a:solidFill>
                <a:latin typeface="+mn-lt"/>
              </a:rPr>
              <a:t>Communities that had a greater percentage of people of color and of individuals living below the poverty line were less likely to have safer products, based on Environmental Working Group’s </a:t>
            </a:r>
            <a:r>
              <a:rPr lang="en-US" sz="1800" dirty="0" err="1">
                <a:solidFill>
                  <a:srgbClr val="434343"/>
                </a:solidFill>
                <a:latin typeface="+mn-lt"/>
              </a:rPr>
              <a:t>SkinDeep</a:t>
            </a:r>
            <a:r>
              <a:rPr lang="en-US" sz="1800" dirty="0">
                <a:solidFill>
                  <a:srgbClr val="434343"/>
                </a:solidFill>
                <a:latin typeface="+mn-lt"/>
              </a:rPr>
              <a:t> risk score</a:t>
            </a:r>
          </a:p>
          <a:p>
            <a:pPr marL="285750" indent="-285750">
              <a:lnSpc>
                <a:spcPct val="115000"/>
              </a:lnSpc>
              <a:spcBef>
                <a:spcPts val="2400"/>
              </a:spcBef>
              <a:buClr>
                <a:schemeClr val="dk2"/>
              </a:buClr>
              <a:buSzPts val="1800"/>
              <a:buFont typeface="Arial" panose="020B0604020202020204" pitchFamily="34" charset="0"/>
              <a:buChar char="•"/>
            </a:pPr>
            <a:r>
              <a:rPr lang="en-US" sz="1800" dirty="0">
                <a:solidFill>
                  <a:srgbClr val="434343"/>
                </a:solidFill>
                <a:latin typeface="+mn-lt"/>
              </a:rPr>
              <a:t>These same communities were more likely to have products that were leave-in instead of rinse-off</a:t>
            </a:r>
            <a:endParaRPr lang="en-US" dirty="0"/>
          </a:p>
        </p:txBody>
      </p:sp>
      <p:sp>
        <p:nvSpPr>
          <p:cNvPr id="4" name="Text Placeholder 3">
            <a:extLst>
              <a:ext uri="{FF2B5EF4-FFF2-40B4-BE49-F238E27FC236}">
                <a16:creationId xmlns:a16="http://schemas.microsoft.com/office/drawing/2014/main" id="{CCF3D819-9F33-794A-3934-919D0329DAF9}"/>
              </a:ext>
            </a:extLst>
          </p:cNvPr>
          <p:cNvSpPr>
            <a:spLocks noGrp="1"/>
          </p:cNvSpPr>
          <p:nvPr>
            <p:ph type="body" sz="quarter" idx="11"/>
          </p:nvPr>
        </p:nvSpPr>
        <p:spPr>
          <a:xfrm>
            <a:off x="7304872" y="4633298"/>
            <a:ext cx="2031683" cy="253916"/>
          </a:xfrm>
        </p:spPr>
        <p:txBody>
          <a:bodyPr/>
          <a:lstStyle/>
          <a:p>
            <a:r>
              <a:rPr lang="en-US" sz="1000" dirty="0">
                <a:solidFill>
                  <a:srgbClr val="434343"/>
                </a:solidFill>
                <a:latin typeface="+mj-lt"/>
                <a:cs typeface="Calibri" panose="020F0502020204030204" pitchFamily="34" charset="0"/>
              </a:rPr>
              <a:t>Chan et al., EHP, 2023</a:t>
            </a:r>
            <a:endParaRPr lang="en-US" dirty="0"/>
          </a:p>
        </p:txBody>
      </p:sp>
    </p:spTree>
    <p:extLst>
      <p:ext uri="{BB962C8B-B14F-4D97-AF65-F5344CB8AC3E}">
        <p14:creationId xmlns:p14="http://schemas.microsoft.com/office/powerpoint/2010/main" val="3100531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5E74-09E8-F31C-244F-C01545EED828}"/>
              </a:ext>
            </a:extLst>
          </p:cNvPr>
          <p:cNvSpPr>
            <a:spLocks noGrp="1"/>
          </p:cNvSpPr>
          <p:nvPr>
            <p:ph type="title"/>
          </p:nvPr>
        </p:nvSpPr>
        <p:spPr>
          <a:xfrm>
            <a:off x="327602" y="484780"/>
            <a:ext cx="8520600" cy="572700"/>
          </a:xfrm>
        </p:spPr>
        <p:txBody>
          <a:bodyPr anchor="ctr"/>
          <a:lstStyle/>
          <a:p>
            <a:r>
              <a:rPr lang="en-US" sz="2700" b="1" cap="none" spc="0" dirty="0">
                <a:solidFill>
                  <a:srgbClr val="434343"/>
                </a:solidFill>
                <a:latin typeface="+mn-lt"/>
              </a:rPr>
              <a:t>Hypothetical intervention: Predicted probability of preterm birth based on phthalate intervention</a:t>
            </a:r>
            <a:endParaRPr lang="en-US" dirty="0"/>
          </a:p>
        </p:txBody>
      </p:sp>
      <p:pic>
        <p:nvPicPr>
          <p:cNvPr id="5" name="Picture Placeholder 4" descr="A diagram displaying ranges along a horizontal axis.&#10;The axis, labeled Number of preterm births per 1,000 live births (95% CI) ranges from 50 to 150 in increments of 25.&#10;Non-Hispanic White, No Intervention: from 80 to 105. Text: Difference in preterm births per 1000 live births after hypothetical intervention.&#10;Non-Hispanic Black. Before Intervention: from 95 to 145. After Intervention, 70 to 140. Text: Count equals negative 15.4 (95% CI equals negative 40.5, 9.9). Percent equals negative 13.1% (95% CI equals negative 33.5%, 8.6%).&#10;Hispanic/Latina. Before Intervention, from 60 to 85. After Intervention, 55 to 80. Text: Count equals negative 7 (95% CI equals negative 14.1, 0.6). Percent equals negative 9.3% (95% CI equals negative 18.8%, 0.8%).&#10;All data is approximate.">
            <a:extLst>
              <a:ext uri="{FF2B5EF4-FFF2-40B4-BE49-F238E27FC236}">
                <a16:creationId xmlns:a16="http://schemas.microsoft.com/office/drawing/2014/main" id="{D453627B-3DBB-B5B4-96E0-90061104B75E}"/>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sp>
        <p:nvSpPr>
          <p:cNvPr id="4" name="Text Placeholder 3">
            <a:extLst>
              <a:ext uri="{FF2B5EF4-FFF2-40B4-BE49-F238E27FC236}">
                <a16:creationId xmlns:a16="http://schemas.microsoft.com/office/drawing/2014/main" id="{F9FBA6F8-4C8A-8373-B3BE-E562B6D68B40}"/>
              </a:ext>
            </a:extLst>
          </p:cNvPr>
          <p:cNvSpPr>
            <a:spLocks noGrp="1"/>
          </p:cNvSpPr>
          <p:nvPr>
            <p:ph type="body" sz="quarter" idx="11"/>
          </p:nvPr>
        </p:nvSpPr>
        <p:spPr>
          <a:xfrm>
            <a:off x="7257347" y="4673614"/>
            <a:ext cx="1859245" cy="253915"/>
          </a:xfrm>
        </p:spPr>
        <p:txBody>
          <a:bodyPr/>
          <a:lstStyle/>
          <a:p>
            <a:r>
              <a:rPr lang="en-US" sz="1000" dirty="0">
                <a:solidFill>
                  <a:srgbClr val="434343"/>
                </a:solidFill>
                <a:latin typeface="+mj-lt"/>
                <a:ea typeface="MS PGothic" charset="0"/>
                <a:cs typeface="MS PGothic" charset="0"/>
              </a:rPr>
              <a:t>Welch et al., EHP, 2023</a:t>
            </a:r>
            <a:endParaRPr lang="en-US" dirty="0"/>
          </a:p>
        </p:txBody>
      </p:sp>
    </p:spTree>
    <p:extLst>
      <p:ext uri="{BB962C8B-B14F-4D97-AF65-F5344CB8AC3E}">
        <p14:creationId xmlns:p14="http://schemas.microsoft.com/office/powerpoint/2010/main" val="510639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7638-35D5-83FA-D054-6ED79BA62427}"/>
              </a:ext>
            </a:extLst>
          </p:cNvPr>
          <p:cNvSpPr>
            <a:spLocks noGrp="1"/>
          </p:cNvSpPr>
          <p:nvPr>
            <p:ph type="title"/>
          </p:nvPr>
        </p:nvSpPr>
        <p:spPr>
          <a:xfrm>
            <a:off x="410865" y="1804871"/>
            <a:ext cx="5332710" cy="572700"/>
          </a:xfrm>
        </p:spPr>
        <p:txBody>
          <a:bodyPr anchor="t"/>
          <a:lstStyle/>
          <a:p>
            <a:r>
              <a:rPr lang="en-US" sz="3600" dirty="0"/>
              <a:t>What can we do to make change?</a:t>
            </a:r>
            <a:endParaRPr lang="en-US" dirty="0"/>
          </a:p>
        </p:txBody>
      </p:sp>
    </p:spTree>
    <p:extLst>
      <p:ext uri="{BB962C8B-B14F-4D97-AF65-F5344CB8AC3E}">
        <p14:creationId xmlns:p14="http://schemas.microsoft.com/office/powerpoint/2010/main" val="1697118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2F268-8D77-3768-FA4B-47364FEB414F}"/>
              </a:ext>
            </a:extLst>
          </p:cNvPr>
          <p:cNvSpPr>
            <a:spLocks noGrp="1"/>
          </p:cNvSpPr>
          <p:nvPr>
            <p:ph type="title"/>
          </p:nvPr>
        </p:nvSpPr>
        <p:spPr/>
        <p:txBody>
          <a:bodyPr/>
          <a:lstStyle/>
          <a:p>
            <a:r>
              <a:rPr lang="en-US" kern="1200" dirty="0">
                <a:latin typeface="+mn-lt"/>
                <a:ea typeface="+mj-ea"/>
                <a:cs typeface="+mj-cs"/>
              </a:rPr>
              <a:t>Clinical guidance</a:t>
            </a:r>
            <a:endParaRPr lang="en-US" dirty="0"/>
          </a:p>
        </p:txBody>
      </p:sp>
      <p:sp>
        <p:nvSpPr>
          <p:cNvPr id="3" name="Text Placeholder 2">
            <a:extLst>
              <a:ext uri="{FF2B5EF4-FFF2-40B4-BE49-F238E27FC236}">
                <a16:creationId xmlns:a16="http://schemas.microsoft.com/office/drawing/2014/main" id="{D9944273-2A0C-7B88-E334-D1C5A8AD5FF2}"/>
              </a:ext>
            </a:extLst>
          </p:cNvPr>
          <p:cNvSpPr>
            <a:spLocks noGrp="1"/>
          </p:cNvSpPr>
          <p:nvPr>
            <p:ph type="body" sz="quarter" idx="10"/>
          </p:nvPr>
        </p:nvSpPr>
        <p:spPr>
          <a:xfrm>
            <a:off x="273763" y="1340910"/>
            <a:ext cx="6182600" cy="400110"/>
          </a:xfrm>
        </p:spPr>
        <p:txBody>
          <a:bodyPr anchor="t"/>
          <a:lstStyle/>
          <a:p>
            <a:r>
              <a:rPr lang="en-US" sz="2000" b="1" i="0" dirty="0">
                <a:solidFill>
                  <a:srgbClr val="515151"/>
                </a:solidFill>
                <a:effectLst/>
                <a:latin typeface="Roboto" panose="02000000000000000000" pitchFamily="2" charset="0"/>
              </a:rPr>
              <a:t>Sexual and reproductive health providers must:</a:t>
            </a:r>
            <a:endParaRPr lang="en-US" dirty="0"/>
          </a:p>
        </p:txBody>
      </p:sp>
      <p:sp>
        <p:nvSpPr>
          <p:cNvPr id="4" name="Text Placeholder 3">
            <a:extLst>
              <a:ext uri="{FF2B5EF4-FFF2-40B4-BE49-F238E27FC236}">
                <a16:creationId xmlns:a16="http://schemas.microsoft.com/office/drawing/2014/main" id="{7A005776-179E-92C4-E51D-91983C41DA35}"/>
              </a:ext>
            </a:extLst>
          </p:cNvPr>
          <p:cNvSpPr>
            <a:spLocks noGrp="1"/>
          </p:cNvSpPr>
          <p:nvPr>
            <p:ph type="body" sz="quarter" idx="11"/>
          </p:nvPr>
        </p:nvSpPr>
        <p:spPr>
          <a:xfrm>
            <a:off x="273763" y="1806927"/>
            <a:ext cx="7110885" cy="2565300"/>
          </a:xfrm>
        </p:spPr>
        <p:txBody>
          <a:bodyPr/>
          <a:lstStyle/>
          <a:p>
            <a:pPr>
              <a:lnSpc>
                <a:spcPct val="100000"/>
              </a:lnSpc>
              <a:spcAft>
                <a:spcPts val="400"/>
              </a:spcAft>
            </a:pPr>
            <a:r>
              <a:rPr lang="en-US" dirty="0">
                <a:solidFill>
                  <a:srgbClr val="434343"/>
                </a:solidFill>
                <a:latin typeface="+mn-lt"/>
                <a:sym typeface="Lato"/>
              </a:rPr>
              <a:t>Be knowledgeable about toxic environmental agents and ways to assess risk, reduce exposure, and provide clinical counseling</a:t>
            </a:r>
          </a:p>
          <a:p>
            <a:pPr>
              <a:lnSpc>
                <a:spcPct val="100000"/>
              </a:lnSpc>
              <a:spcAft>
                <a:spcPts val="400"/>
              </a:spcAft>
            </a:pPr>
            <a:r>
              <a:rPr lang="en-US" dirty="0">
                <a:solidFill>
                  <a:srgbClr val="434343"/>
                </a:solidFill>
                <a:latin typeface="+mn-lt"/>
                <a:sym typeface="Lato"/>
              </a:rPr>
              <a:t>Ask clients about environmental exposures </a:t>
            </a:r>
            <a:br>
              <a:rPr lang="en-US" dirty="0">
                <a:solidFill>
                  <a:srgbClr val="434343"/>
                </a:solidFill>
                <a:latin typeface="+mn-lt"/>
                <a:sym typeface="Lato"/>
              </a:rPr>
            </a:br>
            <a:r>
              <a:rPr lang="en-US" dirty="0">
                <a:solidFill>
                  <a:srgbClr val="434343"/>
                </a:solidFill>
                <a:latin typeface="+mn-lt"/>
                <a:sym typeface="Lato"/>
              </a:rPr>
              <a:t>(at home, work, and play)</a:t>
            </a:r>
          </a:p>
          <a:p>
            <a:pPr>
              <a:lnSpc>
                <a:spcPct val="100000"/>
              </a:lnSpc>
              <a:spcAft>
                <a:spcPts val="400"/>
              </a:spcAft>
            </a:pPr>
            <a:r>
              <a:rPr lang="en-US" dirty="0">
                <a:solidFill>
                  <a:srgbClr val="434343"/>
                </a:solidFill>
                <a:latin typeface="+mn-lt"/>
                <a:sym typeface="Lato"/>
              </a:rPr>
              <a:t>Integrate this information into training and practice</a:t>
            </a:r>
          </a:p>
          <a:p>
            <a:pPr>
              <a:lnSpc>
                <a:spcPct val="100000"/>
              </a:lnSpc>
              <a:spcAft>
                <a:spcPts val="400"/>
              </a:spcAft>
            </a:pPr>
            <a:r>
              <a:rPr lang="en-US" dirty="0">
                <a:solidFill>
                  <a:srgbClr val="434343"/>
                </a:solidFill>
                <a:latin typeface="+mn-lt"/>
                <a:sym typeface="Lato"/>
              </a:rPr>
              <a:t>Promote the need for improved policies to address toxic </a:t>
            </a:r>
            <a:br>
              <a:rPr lang="en-US" dirty="0">
                <a:solidFill>
                  <a:srgbClr val="434343"/>
                </a:solidFill>
                <a:latin typeface="+mn-lt"/>
                <a:sym typeface="Lato"/>
              </a:rPr>
            </a:br>
            <a:r>
              <a:rPr lang="en-US" dirty="0">
                <a:solidFill>
                  <a:srgbClr val="434343"/>
                </a:solidFill>
                <a:latin typeface="+mn-lt"/>
                <a:sym typeface="Lato"/>
              </a:rPr>
              <a:t>environmental agents</a:t>
            </a:r>
            <a:endParaRPr lang="en-US" dirty="0"/>
          </a:p>
        </p:txBody>
      </p:sp>
      <p:sp>
        <p:nvSpPr>
          <p:cNvPr id="5" name="Text Placeholder 4">
            <a:extLst>
              <a:ext uri="{FF2B5EF4-FFF2-40B4-BE49-F238E27FC236}">
                <a16:creationId xmlns:a16="http://schemas.microsoft.com/office/drawing/2014/main" id="{9421C9C8-C597-4D79-0C7D-1740E474F403}"/>
              </a:ext>
            </a:extLst>
          </p:cNvPr>
          <p:cNvSpPr>
            <a:spLocks noGrp="1"/>
          </p:cNvSpPr>
          <p:nvPr>
            <p:ph type="body" sz="quarter" idx="12"/>
          </p:nvPr>
        </p:nvSpPr>
        <p:spPr>
          <a:xfrm>
            <a:off x="3725918" y="4429044"/>
            <a:ext cx="5155689" cy="407755"/>
          </a:xfrm>
        </p:spPr>
        <p:txBody>
          <a:bodyPr/>
          <a:lstStyle/>
          <a:p>
            <a:r>
              <a:rPr lang="en-US" sz="1000" dirty="0">
                <a:solidFill>
                  <a:srgbClr val="137D8B"/>
                </a:solidFill>
                <a:hlinkClick r:id="rId3">
                  <a:extLst>
                    <a:ext uri="{A12FA001-AC4F-418D-AE19-62706E023703}">
                      <ahyp:hlinkClr xmlns:ahyp="http://schemas.microsoft.com/office/drawing/2018/hyperlinkcolor" val="tx"/>
                    </a:ext>
                  </a:extLst>
                </a:hlinkClick>
              </a:rPr>
              <a:t>American College of Obstetrics and Gynecology and American College of Nurses’ and Midwives committee statement</a:t>
            </a:r>
            <a:endParaRPr lang="en-US" dirty="0">
              <a:solidFill>
                <a:srgbClr val="137D8B"/>
              </a:solidFill>
            </a:endParaRPr>
          </a:p>
        </p:txBody>
      </p:sp>
    </p:spTree>
    <p:extLst>
      <p:ext uri="{BB962C8B-B14F-4D97-AF65-F5344CB8AC3E}">
        <p14:creationId xmlns:p14="http://schemas.microsoft.com/office/powerpoint/2010/main" val="3922487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BC93-CE97-8F24-86FC-F614D01142A2}"/>
              </a:ext>
            </a:extLst>
          </p:cNvPr>
          <p:cNvSpPr>
            <a:spLocks noGrp="1"/>
          </p:cNvSpPr>
          <p:nvPr>
            <p:ph type="title"/>
          </p:nvPr>
        </p:nvSpPr>
        <p:spPr>
          <a:xfrm>
            <a:off x="371901" y="521759"/>
            <a:ext cx="4903470" cy="982264"/>
          </a:xfrm>
        </p:spPr>
        <p:txBody>
          <a:bodyPr anchor="ctr"/>
          <a:lstStyle/>
          <a:p>
            <a:r>
              <a:rPr lang="en-US" b="1" cap="none" spc="0" dirty="0">
                <a:solidFill>
                  <a:srgbClr val="434343"/>
                </a:solidFill>
                <a:latin typeface="+mn-lt"/>
              </a:rPr>
              <a:t>Improving environmental health literacy of health care providers</a:t>
            </a:r>
            <a:endParaRPr lang="en-US" dirty="0"/>
          </a:p>
        </p:txBody>
      </p:sp>
      <p:sp>
        <p:nvSpPr>
          <p:cNvPr id="3" name="Text Placeholder 2">
            <a:extLst>
              <a:ext uri="{FF2B5EF4-FFF2-40B4-BE49-F238E27FC236}">
                <a16:creationId xmlns:a16="http://schemas.microsoft.com/office/drawing/2014/main" id="{7E9E069D-1139-3175-0CDA-E93EE9A69FB4}"/>
              </a:ext>
            </a:extLst>
          </p:cNvPr>
          <p:cNvSpPr>
            <a:spLocks noGrp="1"/>
          </p:cNvSpPr>
          <p:nvPr>
            <p:ph type="body" sz="quarter" idx="10"/>
          </p:nvPr>
        </p:nvSpPr>
        <p:spPr>
          <a:xfrm>
            <a:off x="317837" y="2060802"/>
            <a:ext cx="3920209" cy="2558034"/>
          </a:xfrm>
        </p:spPr>
        <p:txBody>
          <a:bodyPr/>
          <a:lstStyle/>
          <a:p>
            <a:pPr marL="457200" indent="-342900">
              <a:spcAft>
                <a:spcPts val="400"/>
              </a:spcAft>
              <a:buClr>
                <a:schemeClr val="dk2"/>
              </a:buClr>
              <a:buSzPts val="1800"/>
              <a:buFont typeface="Lato"/>
              <a:buChar char="●"/>
            </a:pPr>
            <a:r>
              <a:rPr lang="en-US" sz="1800" dirty="0">
                <a:solidFill>
                  <a:srgbClr val="434343"/>
                </a:solidFill>
                <a:latin typeface="+mn-lt"/>
              </a:rPr>
              <a:t>Environmental health not a part of the medical school curriculum</a:t>
            </a:r>
          </a:p>
          <a:p>
            <a:pPr marL="457200" indent="-342900">
              <a:spcAft>
                <a:spcPts val="400"/>
              </a:spcAft>
              <a:buClr>
                <a:schemeClr val="dk2"/>
              </a:buClr>
              <a:buSzPts val="1800"/>
              <a:buFont typeface="Lato"/>
              <a:buChar char="●"/>
            </a:pPr>
            <a:r>
              <a:rPr lang="en-US" sz="1800" dirty="0">
                <a:solidFill>
                  <a:srgbClr val="434343"/>
                </a:solidFill>
                <a:latin typeface="+mn-lt"/>
              </a:rPr>
              <a:t>Limited awareness about environmental chemicals and health</a:t>
            </a:r>
          </a:p>
          <a:p>
            <a:pPr marL="457200" indent="-342900">
              <a:spcAft>
                <a:spcPts val="400"/>
              </a:spcAft>
              <a:buClr>
                <a:schemeClr val="dk2"/>
              </a:buClr>
              <a:buSzPts val="1800"/>
              <a:buFont typeface="Lato"/>
              <a:buChar char="●"/>
            </a:pPr>
            <a:r>
              <a:rPr lang="en-US" sz="1800" dirty="0">
                <a:solidFill>
                  <a:srgbClr val="434343"/>
                </a:solidFill>
                <a:latin typeface="+mn-lt"/>
              </a:rPr>
              <a:t>Opportunity for intervention</a:t>
            </a:r>
            <a:endParaRPr lang="en-US" dirty="0"/>
          </a:p>
        </p:txBody>
      </p:sp>
      <p:pic>
        <p:nvPicPr>
          <p:cNvPr id="6" name="Picture Placeholder 5" descr="THE IHEHLP STUDY logo.">
            <a:extLst>
              <a:ext uri="{FF2B5EF4-FFF2-40B4-BE49-F238E27FC236}">
                <a16:creationId xmlns:a16="http://schemas.microsoft.com/office/drawing/2014/main" id="{7618A5DF-3A74-4164-3C7A-8CBA7FEC6099}"/>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pic>
        <p:nvPicPr>
          <p:cNvPr id="7" name="Picture Placeholder 6" descr="THE DEEP STUDY logo.">
            <a:extLst>
              <a:ext uri="{FF2B5EF4-FFF2-40B4-BE49-F238E27FC236}">
                <a16:creationId xmlns:a16="http://schemas.microsoft.com/office/drawing/2014/main" id="{0A9576E6-E49D-0CA9-BDB6-2A39A3711DC7}"/>
              </a:ext>
            </a:extLst>
          </p:cNvPr>
          <p:cNvPicPr>
            <a:picLocks noGrp="1" noChangeAspect="1"/>
          </p:cNvPicPr>
          <p:nvPr>
            <p:ph type="pic" sz="quarter" idx="12"/>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071742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165E7-4E0A-B3C5-244C-E41B78BBF6C7}"/>
              </a:ext>
            </a:extLst>
          </p:cNvPr>
          <p:cNvSpPr>
            <a:spLocks noGrp="1"/>
          </p:cNvSpPr>
          <p:nvPr>
            <p:ph type="title"/>
          </p:nvPr>
        </p:nvSpPr>
        <p:spPr>
          <a:xfrm>
            <a:off x="296070" y="208284"/>
            <a:ext cx="7132320" cy="982264"/>
          </a:xfrm>
        </p:spPr>
        <p:txBody>
          <a:bodyPr/>
          <a:lstStyle/>
          <a:p>
            <a:r>
              <a:rPr lang="en-US" b="1" cap="none" spc="0" dirty="0">
                <a:solidFill>
                  <a:srgbClr val="434343"/>
                </a:solidFill>
                <a:latin typeface="+mn-lt"/>
              </a:rPr>
              <a:t>Pre- vs. post-test environmental health literacy scores</a:t>
            </a:r>
            <a:endParaRPr lang="en-US" dirty="0"/>
          </a:p>
        </p:txBody>
      </p:sp>
      <p:pic>
        <p:nvPicPr>
          <p:cNvPr id="7" name="Picture Placeholder 6" descr="THE IHEHLP STUDY logo.">
            <a:extLst>
              <a:ext uri="{FF2B5EF4-FFF2-40B4-BE49-F238E27FC236}">
                <a16:creationId xmlns:a16="http://schemas.microsoft.com/office/drawing/2014/main" id="{1EBCA0ED-DE3A-2C5E-197A-662DB2EA0CF4}"/>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prstGeom prst="rect">
            <a:avLst/>
          </a:prstGeom>
        </p:spPr>
      </p:pic>
      <p:pic>
        <p:nvPicPr>
          <p:cNvPr id="8" name="Picture Placeholder 7" descr="A chart titled Pre- vs. post-test environmental health literacy scores. &#10;Awareness of Phthalate Reproductive Health Impacts: Pre, 3.84; Post, 4.26; P-value, &lt;0.0001.&#10;General Phthalate Knowledge: Pre, 3.78; Post, 4.27; P-value, &lt;0.0001.&#10;Uncertainty: Pre, 4.01; Post, 4.32; P-value, 0.001.&#10;Awareness of Phthalate Exposure Pathways: Pre, 3.95; Post, 4.25; P-value, &lt;0.01.&#10;Protective Behavior/Risk Control: Pre, 4.21; Post, 4.48; P-value, &lt;0.001.&#10;Regulatory Interest: Pre, 4.04; Post, 4.1; P-value, 0.56.&#10;Overall PERHL score: Pre, 23.8; Post, 25.68; P-value, &lt;0.0001.">
            <a:extLst>
              <a:ext uri="{FF2B5EF4-FFF2-40B4-BE49-F238E27FC236}">
                <a16:creationId xmlns:a16="http://schemas.microsoft.com/office/drawing/2014/main" id="{A71CBD62-338C-E533-D22A-037EF68FE6C2}"/>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a:fillRect/>
          </a:stretch>
        </p:blipFill>
        <p:spPr>
          <a:prstGeom prst="rect">
            <a:avLst/>
          </a:prstGeom>
        </p:spPr>
      </p:pic>
      <p:sp>
        <p:nvSpPr>
          <p:cNvPr id="5" name="Text Placeholder 4">
            <a:extLst>
              <a:ext uri="{FF2B5EF4-FFF2-40B4-BE49-F238E27FC236}">
                <a16:creationId xmlns:a16="http://schemas.microsoft.com/office/drawing/2014/main" id="{7DAA11CE-3EE0-3355-AC9F-54088FAEE560}"/>
              </a:ext>
            </a:extLst>
          </p:cNvPr>
          <p:cNvSpPr>
            <a:spLocks noGrp="1"/>
          </p:cNvSpPr>
          <p:nvPr>
            <p:ph type="body" sz="quarter" idx="12"/>
          </p:nvPr>
        </p:nvSpPr>
        <p:spPr>
          <a:xfrm>
            <a:off x="311701" y="3948446"/>
            <a:ext cx="8574938" cy="784830"/>
          </a:xfrm>
        </p:spPr>
        <p:txBody>
          <a:bodyPr/>
          <a:lstStyle/>
          <a:p>
            <a:r>
              <a:rPr lang="en-US" sz="1500" b="1" dirty="0">
                <a:solidFill>
                  <a:schemeClr val="dk2"/>
                </a:solidFill>
                <a:latin typeface="+mn-lt"/>
              </a:rPr>
              <a:t>Individuals who had higher phthalate environmental reproductive health literacy (PERHL) scores for protective behaviors and regulatory interest had lower concentrations of certain phthalate metabolites.</a:t>
            </a:r>
            <a:endParaRPr lang="en-US" dirty="0"/>
          </a:p>
        </p:txBody>
      </p:sp>
      <p:sp>
        <p:nvSpPr>
          <p:cNvPr id="6" name="Text Placeholder 5">
            <a:extLst>
              <a:ext uri="{FF2B5EF4-FFF2-40B4-BE49-F238E27FC236}">
                <a16:creationId xmlns:a16="http://schemas.microsoft.com/office/drawing/2014/main" id="{31147D7F-5F4A-E5BA-0436-A2DC0D6B102F}"/>
              </a:ext>
            </a:extLst>
          </p:cNvPr>
          <p:cNvSpPr>
            <a:spLocks noGrp="1"/>
          </p:cNvSpPr>
          <p:nvPr>
            <p:ph type="body" sz="quarter" idx="13"/>
          </p:nvPr>
        </p:nvSpPr>
        <p:spPr/>
        <p:txBody>
          <a:bodyPr anchor="ctr"/>
          <a:lstStyle/>
          <a:p>
            <a:r>
              <a:rPr lang="en-US" sz="1000" dirty="0" err="1">
                <a:solidFill>
                  <a:srgbClr val="434343"/>
                </a:solidFill>
                <a:latin typeface="+mj-lt"/>
                <a:cs typeface="Calibri" panose="020F0502020204030204" pitchFamily="34" charset="0"/>
              </a:rPr>
              <a:t>Tomsho</a:t>
            </a:r>
            <a:r>
              <a:rPr lang="en-US" sz="1000" dirty="0">
                <a:solidFill>
                  <a:srgbClr val="434343"/>
                </a:solidFill>
                <a:latin typeface="+mj-lt"/>
                <a:cs typeface="Calibri" panose="020F0502020204030204" pitchFamily="34" charset="0"/>
              </a:rPr>
              <a:t> et al., EHP, 2024</a:t>
            </a:r>
            <a:endParaRPr lang="en-US" dirty="0"/>
          </a:p>
        </p:txBody>
      </p:sp>
    </p:spTree>
    <p:extLst>
      <p:ext uri="{BB962C8B-B14F-4D97-AF65-F5344CB8AC3E}">
        <p14:creationId xmlns:p14="http://schemas.microsoft.com/office/powerpoint/2010/main" val="3641395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152F-14C5-C140-6D1F-B8B34C9B1EAB}"/>
              </a:ext>
            </a:extLst>
          </p:cNvPr>
          <p:cNvSpPr>
            <a:spLocks noGrp="1"/>
          </p:cNvSpPr>
          <p:nvPr>
            <p:ph type="title"/>
          </p:nvPr>
        </p:nvSpPr>
        <p:spPr/>
        <p:txBody>
          <a:bodyPr/>
          <a:lstStyle/>
          <a:p>
            <a:r>
              <a:rPr lang="en-US" kern="1200" dirty="0">
                <a:latin typeface="+mn-lt"/>
                <a:ea typeface="+mj-ea"/>
                <a:cs typeface="+mj-cs"/>
                <a:sym typeface="Arial"/>
              </a:rPr>
              <a:t>Counseling clients to reduce EDC exposures</a:t>
            </a:r>
            <a:endParaRPr lang="en-US" dirty="0"/>
          </a:p>
        </p:txBody>
      </p:sp>
      <p:sp>
        <p:nvSpPr>
          <p:cNvPr id="3" name="Text Placeholder 2">
            <a:extLst>
              <a:ext uri="{FF2B5EF4-FFF2-40B4-BE49-F238E27FC236}">
                <a16:creationId xmlns:a16="http://schemas.microsoft.com/office/drawing/2014/main" id="{2EB7730B-B536-DA8A-CC26-9950377DBEED}"/>
              </a:ext>
            </a:extLst>
          </p:cNvPr>
          <p:cNvSpPr>
            <a:spLocks noGrp="1"/>
          </p:cNvSpPr>
          <p:nvPr>
            <p:ph type="body" sz="quarter" idx="10"/>
          </p:nvPr>
        </p:nvSpPr>
        <p:spPr/>
        <p:txBody>
          <a:bodyPr/>
          <a:lstStyle/>
          <a:p>
            <a:r>
              <a:rPr lang="en-US" sz="1700" dirty="0">
                <a:solidFill>
                  <a:srgbClr val="434343"/>
                </a:solidFill>
                <a:latin typeface="+mn-lt"/>
              </a:rPr>
              <a:t>Use an environmental checklist with clients</a:t>
            </a:r>
          </a:p>
          <a:p>
            <a:r>
              <a:rPr lang="en-US" sz="1700" dirty="0">
                <a:solidFill>
                  <a:srgbClr val="434343"/>
                </a:solidFill>
                <a:latin typeface="+mn-lt"/>
              </a:rPr>
              <a:t>Counsel clients on limiting their exposure</a:t>
            </a:r>
          </a:p>
          <a:p>
            <a:r>
              <a:rPr lang="en-US" sz="1700" dirty="0">
                <a:solidFill>
                  <a:srgbClr val="434343"/>
                </a:solidFill>
                <a:latin typeface="+mn-lt"/>
              </a:rPr>
              <a:t>Suggest actions such as:</a:t>
            </a:r>
          </a:p>
          <a:p>
            <a:pPr lvl="1">
              <a:lnSpc>
                <a:spcPct val="100000"/>
              </a:lnSpc>
              <a:spcBef>
                <a:spcPts val="0"/>
              </a:spcBef>
              <a:spcAft>
                <a:spcPts val="200"/>
              </a:spcAft>
            </a:pPr>
            <a:r>
              <a:rPr lang="en-US" sz="1700" dirty="0">
                <a:solidFill>
                  <a:srgbClr val="434343"/>
                </a:solidFill>
                <a:latin typeface="+mn-lt"/>
              </a:rPr>
              <a:t>Use non-toxic cleaning products</a:t>
            </a:r>
          </a:p>
          <a:p>
            <a:pPr lvl="1">
              <a:lnSpc>
                <a:spcPct val="100000"/>
              </a:lnSpc>
              <a:spcBef>
                <a:spcPts val="0"/>
              </a:spcBef>
              <a:spcAft>
                <a:spcPts val="200"/>
              </a:spcAft>
            </a:pPr>
            <a:r>
              <a:rPr lang="en-US" sz="1700" dirty="0">
                <a:solidFill>
                  <a:srgbClr val="434343"/>
                </a:solidFill>
                <a:latin typeface="+mn-lt"/>
              </a:rPr>
              <a:t>Minimize use of personal care products and cleaning products that contain fragrance</a:t>
            </a:r>
          </a:p>
          <a:p>
            <a:pPr lvl="1">
              <a:lnSpc>
                <a:spcPct val="100000"/>
              </a:lnSpc>
              <a:spcBef>
                <a:spcPts val="0"/>
              </a:spcBef>
              <a:spcAft>
                <a:spcPts val="200"/>
              </a:spcAft>
            </a:pPr>
            <a:r>
              <a:rPr lang="en-US" sz="1700" dirty="0">
                <a:solidFill>
                  <a:srgbClr val="434343"/>
                </a:solidFill>
                <a:latin typeface="+mn-lt"/>
              </a:rPr>
              <a:t>Minimize consumption of fast and processed foods; eat more fresh foods</a:t>
            </a:r>
            <a:endParaRPr lang="en-US" dirty="0"/>
          </a:p>
        </p:txBody>
      </p:sp>
      <p:sp>
        <p:nvSpPr>
          <p:cNvPr id="4" name="Text Placeholder 3">
            <a:extLst>
              <a:ext uri="{FF2B5EF4-FFF2-40B4-BE49-F238E27FC236}">
                <a16:creationId xmlns:a16="http://schemas.microsoft.com/office/drawing/2014/main" id="{4027C49C-1615-0776-01BE-998A76F064B4}"/>
              </a:ext>
            </a:extLst>
          </p:cNvPr>
          <p:cNvSpPr>
            <a:spLocks noGrp="1"/>
          </p:cNvSpPr>
          <p:nvPr>
            <p:ph type="body" sz="quarter" idx="11"/>
          </p:nvPr>
        </p:nvSpPr>
        <p:spPr>
          <a:xfrm>
            <a:off x="-128977" y="4306645"/>
            <a:ext cx="9133277" cy="738664"/>
          </a:xfrm>
        </p:spPr>
        <p:txBody>
          <a:bodyPr/>
          <a:lstStyle/>
          <a:p>
            <a:pPr marL="596900" lvl="1" indent="0">
              <a:lnSpc>
                <a:spcPct val="100000"/>
              </a:lnSpc>
              <a:spcBef>
                <a:spcPts val="0"/>
              </a:spcBef>
              <a:buNone/>
            </a:pPr>
            <a:r>
              <a:rPr lang="en-US" dirty="0">
                <a:solidFill>
                  <a:srgbClr val="434343"/>
                </a:solidFill>
              </a:rPr>
              <a:t>For more info check out the RHNTC’s Understanding Endocrine Disruptors and Fertility Video at: </a:t>
            </a:r>
            <a:r>
              <a:rPr lang="en-US" dirty="0">
                <a:solidFill>
                  <a:srgbClr val="137D8B"/>
                </a:solidFill>
                <a:hlinkClick r:id="rId3">
                  <a:extLst>
                    <a:ext uri="{A12FA001-AC4F-418D-AE19-62706E023703}">
                      <ahyp:hlinkClr xmlns:ahyp="http://schemas.microsoft.com/office/drawing/2018/hyperlinkcolor" val="tx"/>
                    </a:ext>
                  </a:extLst>
                </a:hlinkClick>
              </a:rPr>
              <a:t>https://rhntc.org/resources/understanding-endocrine-disruptors-and-fertility-video</a:t>
            </a:r>
            <a:endParaRPr lang="en-US" dirty="0">
              <a:solidFill>
                <a:srgbClr val="137D8B"/>
              </a:solidFill>
            </a:endParaRPr>
          </a:p>
        </p:txBody>
      </p:sp>
    </p:spTree>
    <p:extLst>
      <p:ext uri="{BB962C8B-B14F-4D97-AF65-F5344CB8AC3E}">
        <p14:creationId xmlns:p14="http://schemas.microsoft.com/office/powerpoint/2010/main" val="3381670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03F5C-DC79-6AA9-88EC-6D6C72D672E3}"/>
              </a:ext>
            </a:extLst>
          </p:cNvPr>
          <p:cNvSpPr>
            <a:spLocks noGrp="1"/>
          </p:cNvSpPr>
          <p:nvPr>
            <p:ph type="title"/>
          </p:nvPr>
        </p:nvSpPr>
        <p:spPr/>
        <p:txBody>
          <a:bodyPr/>
          <a:lstStyle/>
          <a:p>
            <a:r>
              <a:rPr lang="en-US" dirty="0"/>
              <a:t>Learning objectives</a:t>
            </a:r>
          </a:p>
        </p:txBody>
      </p:sp>
      <p:sp>
        <p:nvSpPr>
          <p:cNvPr id="3" name="Text Placeholder 2">
            <a:extLst>
              <a:ext uri="{FF2B5EF4-FFF2-40B4-BE49-F238E27FC236}">
                <a16:creationId xmlns:a16="http://schemas.microsoft.com/office/drawing/2014/main" id="{83B34641-D346-6233-6A3C-B76261ECD354}"/>
              </a:ext>
            </a:extLst>
          </p:cNvPr>
          <p:cNvSpPr>
            <a:spLocks noGrp="1"/>
          </p:cNvSpPr>
          <p:nvPr>
            <p:ph type="body" sz="quarter" idx="10"/>
          </p:nvPr>
        </p:nvSpPr>
        <p:spPr/>
        <p:txBody>
          <a:bodyPr/>
          <a:lstStyle/>
          <a:p>
            <a:pPr marL="114300" indent="0" rtl="0">
              <a:spcBef>
                <a:spcPts val="0"/>
              </a:spcBef>
              <a:spcAft>
                <a:spcPts val="1600"/>
              </a:spcAft>
              <a:buNone/>
            </a:pPr>
            <a:r>
              <a:rPr lang="en-US" sz="1600" dirty="0">
                <a:solidFill>
                  <a:srgbClr val="434343"/>
                </a:solidFill>
              </a:rPr>
              <a:t>By the end of the presentation, participants will be able to:</a:t>
            </a:r>
          </a:p>
          <a:p>
            <a:pPr marL="463550" indent="-274320" rtl="0" fontAlgn="base">
              <a:spcBef>
                <a:spcPts val="0"/>
              </a:spcBef>
              <a:spcAft>
                <a:spcPts val="1100"/>
              </a:spcAft>
              <a:buSzPct val="100000"/>
              <a:buFont typeface="+mj-lt"/>
              <a:buAutoNum type="arabicPeriod"/>
            </a:pPr>
            <a:r>
              <a:rPr lang="en-US" sz="1600" dirty="0">
                <a:solidFill>
                  <a:srgbClr val="434343"/>
                </a:solidFill>
              </a:rPr>
              <a:t>Define endocrine disrupting chemicals (EDCs), their sources, </a:t>
            </a:r>
            <a:br>
              <a:rPr lang="en-US" sz="1600" dirty="0">
                <a:solidFill>
                  <a:srgbClr val="434343"/>
                </a:solidFill>
              </a:rPr>
            </a:br>
            <a:r>
              <a:rPr lang="en-US" sz="1600" dirty="0">
                <a:solidFill>
                  <a:srgbClr val="434343"/>
                </a:solidFill>
              </a:rPr>
              <a:t>and exposure routes</a:t>
            </a:r>
          </a:p>
          <a:p>
            <a:pPr marL="463550" indent="-274320" rtl="0" fontAlgn="base">
              <a:spcBef>
                <a:spcPts val="0"/>
              </a:spcBef>
              <a:spcAft>
                <a:spcPts val="1100"/>
              </a:spcAft>
              <a:buSzPct val="100000"/>
              <a:buFont typeface="+mj-lt"/>
              <a:buAutoNum type="arabicPeriod"/>
            </a:pPr>
            <a:r>
              <a:rPr lang="en-US" sz="1600" dirty="0">
                <a:solidFill>
                  <a:srgbClr val="434343"/>
                </a:solidFill>
              </a:rPr>
              <a:t>Describe examples of how EDCs can negatively affect reproductive health</a:t>
            </a:r>
          </a:p>
          <a:p>
            <a:pPr marL="463550" indent="-274320" rtl="0" fontAlgn="base">
              <a:spcBef>
                <a:spcPts val="0"/>
              </a:spcBef>
              <a:spcAft>
                <a:spcPts val="1100"/>
              </a:spcAft>
              <a:buSzPct val="100000"/>
              <a:buFont typeface="+mj-lt"/>
              <a:buAutoNum type="arabicPeriod"/>
            </a:pPr>
            <a:r>
              <a:rPr lang="en-US" sz="1600" dirty="0">
                <a:solidFill>
                  <a:srgbClr val="434343"/>
                </a:solidFill>
              </a:rPr>
              <a:t>Explain how unequal environmental exposure to EDCs contributes </a:t>
            </a:r>
            <a:br>
              <a:rPr lang="en-US" sz="1600" dirty="0">
                <a:solidFill>
                  <a:srgbClr val="434343"/>
                </a:solidFill>
              </a:rPr>
            </a:br>
            <a:r>
              <a:rPr lang="en-US" sz="1600" dirty="0">
                <a:solidFill>
                  <a:srgbClr val="434343"/>
                </a:solidFill>
              </a:rPr>
              <a:t>to racial disparities in negative maternal health outcomes</a:t>
            </a:r>
          </a:p>
          <a:p>
            <a:pPr marL="463550" indent="-274320" rtl="0" fontAlgn="base">
              <a:spcBef>
                <a:spcPts val="0"/>
              </a:spcBef>
              <a:spcAft>
                <a:spcPts val="0"/>
              </a:spcAft>
              <a:buSzPct val="100000"/>
              <a:buFont typeface="+mj-lt"/>
              <a:buAutoNum type="arabicPeriod"/>
            </a:pPr>
            <a:r>
              <a:rPr lang="en-US" sz="1600" dirty="0">
                <a:solidFill>
                  <a:srgbClr val="434343"/>
                </a:solidFill>
              </a:rPr>
              <a:t>Describe at least 2 strategies for reducing exposure to EDCs, which </a:t>
            </a:r>
            <a:br>
              <a:rPr lang="en-US" sz="1600" dirty="0">
                <a:solidFill>
                  <a:srgbClr val="434343"/>
                </a:solidFill>
              </a:rPr>
            </a:br>
            <a:r>
              <a:rPr lang="en-US" sz="1600" dirty="0">
                <a:solidFill>
                  <a:srgbClr val="434343"/>
                </a:solidFill>
              </a:rPr>
              <a:t>sexual and reproductive health providers can discuss with clients</a:t>
            </a:r>
            <a:endParaRPr lang="en-US" dirty="0"/>
          </a:p>
        </p:txBody>
      </p:sp>
    </p:spTree>
    <p:extLst>
      <p:ext uri="{BB962C8B-B14F-4D97-AF65-F5344CB8AC3E}">
        <p14:creationId xmlns:p14="http://schemas.microsoft.com/office/powerpoint/2010/main" val="33820195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4BB80-745C-75FE-6395-8EA5FA9EEA64}"/>
              </a:ext>
            </a:extLst>
          </p:cNvPr>
          <p:cNvSpPr>
            <a:spLocks noGrp="1"/>
          </p:cNvSpPr>
          <p:nvPr>
            <p:ph type="title"/>
          </p:nvPr>
        </p:nvSpPr>
        <p:spPr/>
        <p:txBody>
          <a:bodyPr anchor="b"/>
          <a:lstStyle/>
          <a:p>
            <a:r>
              <a:rPr lang="en-US" dirty="0"/>
              <a:t>Counsel clients on EDCs and fertility</a:t>
            </a:r>
          </a:p>
        </p:txBody>
      </p:sp>
      <p:sp>
        <p:nvSpPr>
          <p:cNvPr id="3" name="Text Placeholder 2">
            <a:extLst>
              <a:ext uri="{FF2B5EF4-FFF2-40B4-BE49-F238E27FC236}">
                <a16:creationId xmlns:a16="http://schemas.microsoft.com/office/drawing/2014/main" id="{DBB30949-0A44-5273-09BB-040C6C12782B}"/>
              </a:ext>
            </a:extLst>
          </p:cNvPr>
          <p:cNvSpPr>
            <a:spLocks noGrp="1"/>
          </p:cNvSpPr>
          <p:nvPr>
            <p:ph type="body" sz="quarter" idx="10"/>
          </p:nvPr>
        </p:nvSpPr>
        <p:spPr/>
        <p:txBody>
          <a:bodyPr/>
          <a:lstStyle/>
          <a:p>
            <a:pPr marL="152400" indent="0">
              <a:buNone/>
            </a:pPr>
            <a:r>
              <a:rPr lang="en-US" sz="1800" dirty="0">
                <a:solidFill>
                  <a:srgbClr val="434343"/>
                </a:solidFill>
              </a:rPr>
              <a:t>Check out the RHNTC’s Understanding Endocrine Disruptors and Fertility Video at: </a:t>
            </a:r>
            <a:r>
              <a:rPr lang="en-US" sz="1800" dirty="0">
                <a:solidFill>
                  <a:schemeClr val="accent5"/>
                </a:solidFill>
                <a:hlinkClick r:id="rId3">
                  <a:extLst>
                    <a:ext uri="{A12FA001-AC4F-418D-AE19-62706E023703}">
                      <ahyp:hlinkClr xmlns:ahyp="http://schemas.microsoft.com/office/drawing/2018/hyperlinkcolor" val="tx"/>
                    </a:ext>
                  </a:extLst>
                </a:hlinkClick>
              </a:rPr>
              <a:t>https://rhntc.org/resources/understanding-endocrine-disruptors-and-fertility-video</a:t>
            </a:r>
            <a:endParaRPr lang="en-US" dirty="0"/>
          </a:p>
        </p:txBody>
      </p:sp>
    </p:spTree>
    <p:extLst>
      <p:ext uri="{BB962C8B-B14F-4D97-AF65-F5344CB8AC3E}">
        <p14:creationId xmlns:p14="http://schemas.microsoft.com/office/powerpoint/2010/main" val="2167856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8779E-A171-68AA-DD6D-B521FCFCF680}"/>
              </a:ext>
            </a:extLst>
          </p:cNvPr>
          <p:cNvSpPr>
            <a:spLocks noGrp="1"/>
          </p:cNvSpPr>
          <p:nvPr>
            <p:ph type="title"/>
          </p:nvPr>
        </p:nvSpPr>
        <p:spPr/>
        <p:txBody>
          <a:bodyPr/>
          <a:lstStyle/>
          <a:p>
            <a:r>
              <a:rPr lang="en-US" kern="1200" dirty="0">
                <a:latin typeface="+mn-lt"/>
                <a:ea typeface="+mj-ea"/>
                <a:cs typeface="+mj-cs"/>
              </a:rPr>
              <a:t>Promote change</a:t>
            </a:r>
            <a:endParaRPr lang="en-US" dirty="0"/>
          </a:p>
        </p:txBody>
      </p:sp>
      <p:sp>
        <p:nvSpPr>
          <p:cNvPr id="3" name="Text Placeholder 2">
            <a:extLst>
              <a:ext uri="{FF2B5EF4-FFF2-40B4-BE49-F238E27FC236}">
                <a16:creationId xmlns:a16="http://schemas.microsoft.com/office/drawing/2014/main" id="{5163426C-8859-1E2E-C571-DB512FE00BDF}"/>
              </a:ext>
            </a:extLst>
          </p:cNvPr>
          <p:cNvSpPr>
            <a:spLocks noGrp="1"/>
          </p:cNvSpPr>
          <p:nvPr>
            <p:ph type="body" sz="quarter" idx="10"/>
          </p:nvPr>
        </p:nvSpPr>
        <p:spPr>
          <a:xfrm>
            <a:off x="4324556" y="1273788"/>
            <a:ext cx="4184322" cy="2930779"/>
          </a:xfrm>
        </p:spPr>
        <p:txBody>
          <a:bodyPr/>
          <a:lstStyle/>
          <a:p>
            <a:pPr marL="457200" indent="-342900">
              <a:spcAft>
                <a:spcPts val="400"/>
              </a:spcAft>
              <a:buClr>
                <a:schemeClr val="dk2"/>
              </a:buClr>
              <a:buSzPts val="1800"/>
              <a:buFont typeface="Lato"/>
              <a:buChar char="●"/>
            </a:pPr>
            <a:r>
              <a:rPr lang="en-US" sz="2000" dirty="0">
                <a:solidFill>
                  <a:srgbClr val="434343"/>
                </a:solidFill>
                <a:latin typeface="+mn-lt"/>
                <a:sym typeface="Lato"/>
              </a:rPr>
              <a:t>Continue learning about local, state, and federal policies governing chemical ingredients in consumer products</a:t>
            </a:r>
          </a:p>
          <a:p>
            <a:pPr marL="457200" indent="-342900">
              <a:spcAft>
                <a:spcPts val="400"/>
              </a:spcAft>
              <a:buClr>
                <a:schemeClr val="dk2"/>
              </a:buClr>
              <a:buSzPts val="1800"/>
              <a:buFont typeface="Lato"/>
              <a:buChar char="●"/>
            </a:pPr>
            <a:r>
              <a:rPr lang="en-US" sz="2000" dirty="0">
                <a:solidFill>
                  <a:srgbClr val="434343"/>
                </a:solidFill>
                <a:latin typeface="+mn-lt"/>
                <a:sym typeface="Lato"/>
              </a:rPr>
              <a:t>Just because it is on the shelf does not mean it is safe for use</a:t>
            </a:r>
          </a:p>
          <a:p>
            <a:pPr marL="457200" indent="-342900">
              <a:spcAft>
                <a:spcPts val="400"/>
              </a:spcAft>
              <a:buClr>
                <a:schemeClr val="dk2"/>
              </a:buClr>
              <a:buSzPts val="1800"/>
              <a:buFont typeface="Lato"/>
              <a:buChar char="●"/>
            </a:pPr>
            <a:r>
              <a:rPr lang="en-US" sz="2000" dirty="0">
                <a:solidFill>
                  <a:srgbClr val="434343"/>
                </a:solidFill>
                <a:latin typeface="+mn-lt"/>
                <a:sym typeface="Lato"/>
              </a:rPr>
              <a:t>Recognize the critical role you play in informing policy change</a:t>
            </a:r>
            <a:endParaRPr lang="en-US" dirty="0"/>
          </a:p>
        </p:txBody>
      </p:sp>
    </p:spTree>
    <p:extLst>
      <p:ext uri="{BB962C8B-B14F-4D97-AF65-F5344CB8AC3E}">
        <p14:creationId xmlns:p14="http://schemas.microsoft.com/office/powerpoint/2010/main" val="1444308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87ED-8A24-BFAD-6A51-0425EA3FD046}"/>
              </a:ext>
            </a:extLst>
          </p:cNvPr>
          <p:cNvSpPr>
            <a:spLocks noGrp="1"/>
          </p:cNvSpPr>
          <p:nvPr>
            <p:ph type="title"/>
          </p:nvPr>
        </p:nvSpPr>
        <p:spPr/>
        <p:txBody>
          <a:bodyPr/>
          <a:lstStyle/>
          <a:p>
            <a:r>
              <a:rPr lang="en-US" dirty="0">
                <a:latin typeface="+mn-lt"/>
              </a:rPr>
              <a:t>Summary</a:t>
            </a:r>
          </a:p>
        </p:txBody>
      </p:sp>
      <p:sp>
        <p:nvSpPr>
          <p:cNvPr id="3" name="Content Placeholder 2">
            <a:extLst>
              <a:ext uri="{FF2B5EF4-FFF2-40B4-BE49-F238E27FC236}">
                <a16:creationId xmlns:a16="http://schemas.microsoft.com/office/drawing/2014/main" id="{E6272E67-DE64-08A1-4198-382CB83DA64B}"/>
              </a:ext>
            </a:extLst>
          </p:cNvPr>
          <p:cNvSpPr>
            <a:spLocks noGrp="1"/>
          </p:cNvSpPr>
          <p:nvPr>
            <p:ph idx="1"/>
          </p:nvPr>
        </p:nvSpPr>
        <p:spPr>
          <a:xfrm>
            <a:off x="543194" y="1140901"/>
            <a:ext cx="7535935" cy="3416400"/>
          </a:xfrm>
        </p:spPr>
        <p:txBody>
          <a:bodyPr/>
          <a:lstStyle/>
          <a:p>
            <a:pPr>
              <a:lnSpc>
                <a:spcPct val="100000"/>
              </a:lnSpc>
              <a:spcAft>
                <a:spcPts val="700"/>
              </a:spcAft>
            </a:pPr>
            <a:r>
              <a:rPr lang="en-US" sz="2000" dirty="0">
                <a:solidFill>
                  <a:srgbClr val="434343"/>
                </a:solidFill>
                <a:latin typeface="+mn-lt"/>
              </a:rPr>
              <a:t>EDCs are prevalent and are present in many of the products we use every day</a:t>
            </a:r>
          </a:p>
          <a:p>
            <a:pPr>
              <a:lnSpc>
                <a:spcPct val="100000"/>
              </a:lnSpc>
              <a:spcAft>
                <a:spcPts val="700"/>
              </a:spcAft>
            </a:pPr>
            <a:r>
              <a:rPr lang="en-US" sz="2000" dirty="0">
                <a:solidFill>
                  <a:srgbClr val="434343"/>
                </a:solidFill>
                <a:latin typeface="+mn-lt"/>
              </a:rPr>
              <a:t>These chemicals are linked to adverse reproductive health outcomes</a:t>
            </a:r>
          </a:p>
          <a:p>
            <a:pPr>
              <a:lnSpc>
                <a:spcPct val="100000"/>
              </a:lnSpc>
              <a:spcAft>
                <a:spcPts val="700"/>
              </a:spcAft>
            </a:pPr>
            <a:r>
              <a:rPr lang="en-US" sz="2000" dirty="0">
                <a:solidFill>
                  <a:srgbClr val="434343"/>
                </a:solidFill>
                <a:latin typeface="+mn-lt"/>
              </a:rPr>
              <a:t>Some populations that have a higher burden of adverse reproductive health outcomes also have a higher burden of exposure to EDCs</a:t>
            </a:r>
          </a:p>
          <a:p>
            <a:pPr>
              <a:lnSpc>
                <a:spcPct val="100000"/>
              </a:lnSpc>
              <a:spcAft>
                <a:spcPts val="700"/>
              </a:spcAft>
            </a:pPr>
            <a:r>
              <a:rPr lang="en-US" sz="2000" dirty="0">
                <a:solidFill>
                  <a:srgbClr val="434343"/>
                </a:solidFill>
                <a:latin typeface="+mn-lt"/>
              </a:rPr>
              <a:t>Clinicians can provide guidance on strategies for reducing exposures to EDCs prior to, during, and after pregnancy</a:t>
            </a:r>
            <a:endParaRPr lang="en-US" dirty="0">
              <a:solidFill>
                <a:srgbClr val="434343"/>
              </a:solidFill>
              <a:latin typeface="+mn-lt"/>
            </a:endParaRPr>
          </a:p>
        </p:txBody>
      </p:sp>
    </p:spTree>
    <p:extLst>
      <p:ext uri="{BB962C8B-B14F-4D97-AF65-F5344CB8AC3E}">
        <p14:creationId xmlns:p14="http://schemas.microsoft.com/office/powerpoint/2010/main" val="1890575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3FC6-787E-449B-A6E2-505AC421B204}"/>
              </a:ext>
            </a:extLst>
          </p:cNvPr>
          <p:cNvSpPr>
            <a:spLocks noGrp="1"/>
          </p:cNvSpPr>
          <p:nvPr>
            <p:ph type="title"/>
          </p:nvPr>
        </p:nvSpPr>
        <p:spPr/>
        <p:txBody>
          <a:bodyPr/>
          <a:lstStyle/>
          <a:p>
            <a:r>
              <a:rPr lang="en-US" dirty="0">
                <a:solidFill>
                  <a:schemeClr val="bg2"/>
                </a:solidFill>
              </a:rPr>
              <a:t>Poll time! </a:t>
            </a:r>
            <a:r>
              <a:rPr lang="en-US" dirty="0">
                <a:solidFill>
                  <a:srgbClr val="F7F9FA"/>
                </a:solidFill>
              </a:rPr>
              <a:t>2</a:t>
            </a:r>
          </a:p>
        </p:txBody>
      </p:sp>
      <p:sp>
        <p:nvSpPr>
          <p:cNvPr id="3" name="Text Placeholder 2">
            <a:extLst>
              <a:ext uri="{FF2B5EF4-FFF2-40B4-BE49-F238E27FC236}">
                <a16:creationId xmlns:a16="http://schemas.microsoft.com/office/drawing/2014/main" id="{022D2C70-63B3-4073-BB9D-621D4A9504B2}"/>
              </a:ext>
            </a:extLst>
          </p:cNvPr>
          <p:cNvSpPr>
            <a:spLocks noGrp="1"/>
          </p:cNvSpPr>
          <p:nvPr>
            <p:ph type="body" idx="1"/>
          </p:nvPr>
        </p:nvSpPr>
        <p:spPr>
          <a:xfrm>
            <a:off x="283339" y="1369473"/>
            <a:ext cx="6982800" cy="2963100"/>
          </a:xfrm>
          <a:noFill/>
        </p:spPr>
        <p:txBody>
          <a:bodyPr/>
          <a:lstStyle/>
          <a:p>
            <a:pPr marL="114300" indent="0" rtl="0">
              <a:spcBef>
                <a:spcPts val="800"/>
              </a:spcBef>
              <a:spcAft>
                <a:spcPts val="0"/>
              </a:spcAft>
              <a:buNone/>
            </a:pPr>
            <a:r>
              <a:rPr lang="en-US" sz="1800" b="1" i="0" u="none" strike="noStrike" dirty="0">
                <a:solidFill>
                  <a:srgbClr val="434343"/>
                </a:solidFill>
                <a:effectLst/>
                <a:latin typeface="Arial" panose="020B0604020202020204" pitchFamily="34" charset="0"/>
              </a:rPr>
              <a:t>How confident are you that you can:</a:t>
            </a:r>
            <a:endParaRPr lang="en-US" b="0" dirty="0">
              <a:solidFill>
                <a:srgbClr val="434343"/>
              </a:solidFill>
              <a:effectLst/>
            </a:endParaRPr>
          </a:p>
          <a:p>
            <a:pPr rtl="0" fontAlgn="base">
              <a:spcBef>
                <a:spcPts val="2400"/>
              </a:spcBef>
              <a:spcAft>
                <a:spcPts val="0"/>
              </a:spcAft>
              <a:buFont typeface="+mj-lt"/>
              <a:buAutoNum type="arabicPeriod"/>
            </a:pPr>
            <a:r>
              <a:rPr lang="en-US" sz="1800" b="0" i="0" u="none" strike="noStrike" dirty="0">
                <a:solidFill>
                  <a:srgbClr val="434343"/>
                </a:solidFill>
                <a:effectLst/>
                <a:latin typeface="Arial" panose="020B0604020202020204" pitchFamily="34" charset="0"/>
              </a:rPr>
              <a:t>Describe how exposure to EDCs can negatively affect reproductive health</a:t>
            </a:r>
          </a:p>
          <a:p>
            <a:pPr rtl="0" fontAlgn="base">
              <a:spcBef>
                <a:spcPts val="2400"/>
              </a:spcBef>
              <a:spcAft>
                <a:spcPts val="0"/>
              </a:spcAft>
              <a:buFont typeface="+mj-lt"/>
              <a:buAutoNum type="arabicPeriod"/>
            </a:pPr>
            <a:r>
              <a:rPr lang="en-US" sz="1800" b="0" i="0" u="none" strike="noStrike" dirty="0">
                <a:solidFill>
                  <a:srgbClr val="434343"/>
                </a:solidFill>
                <a:effectLst/>
                <a:latin typeface="Arial" panose="020B0604020202020204" pitchFamily="34" charset="0"/>
              </a:rPr>
              <a:t>Describe at least 2 strategies for reducing exposure to EDCs, which sexual and reproductive health providers can discuss with clients</a:t>
            </a:r>
            <a:endParaRPr lang="en-US" dirty="0">
              <a:solidFill>
                <a:srgbClr val="434343"/>
              </a:solidFill>
            </a:endParaRPr>
          </a:p>
        </p:txBody>
      </p:sp>
    </p:spTree>
    <p:extLst>
      <p:ext uri="{BB962C8B-B14F-4D97-AF65-F5344CB8AC3E}">
        <p14:creationId xmlns:p14="http://schemas.microsoft.com/office/powerpoint/2010/main" val="1022321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FBDB-F35C-CAF0-7713-2F21C66B0F50}"/>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13A45567-6D71-8509-93FF-98ABE251DD27}"/>
              </a:ext>
            </a:extLst>
          </p:cNvPr>
          <p:cNvSpPr>
            <a:spLocks noGrp="1"/>
          </p:cNvSpPr>
          <p:nvPr>
            <p:ph type="body" sz="quarter" idx="10"/>
          </p:nvPr>
        </p:nvSpPr>
        <p:spPr>
          <a:xfrm>
            <a:off x="4095462" y="1982665"/>
            <a:ext cx="3099614" cy="1117076"/>
          </a:xfrm>
        </p:spPr>
        <p:txBody>
          <a:bodyPr/>
          <a:lstStyle/>
          <a:p>
            <a:pPr marL="114300" lvl="0" indent="0" algn="l" rtl="0">
              <a:lnSpc>
                <a:spcPct val="115000"/>
              </a:lnSpc>
              <a:spcBef>
                <a:spcPts val="0"/>
              </a:spcBef>
              <a:spcAft>
                <a:spcPts val="0"/>
              </a:spcAft>
              <a:buSzPts val="1800"/>
              <a:buNone/>
            </a:pPr>
            <a:r>
              <a:rPr lang="en-US" sz="2400" dirty="0"/>
              <a:t>Any questions?</a:t>
            </a:r>
            <a:endParaRPr lang="en-US" dirty="0"/>
          </a:p>
        </p:txBody>
      </p:sp>
    </p:spTree>
    <p:extLst>
      <p:ext uri="{BB962C8B-B14F-4D97-AF65-F5344CB8AC3E}">
        <p14:creationId xmlns:p14="http://schemas.microsoft.com/office/powerpoint/2010/main" val="2084307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4EDD-43BE-4544-AF29-241CA3F18B3A}"/>
              </a:ext>
            </a:extLst>
          </p:cNvPr>
          <p:cNvSpPr>
            <a:spLocks noGrp="1"/>
          </p:cNvSpPr>
          <p:nvPr>
            <p:ph type="title"/>
          </p:nvPr>
        </p:nvSpPr>
        <p:spPr>
          <a:xfrm>
            <a:off x="1631772" y="1773382"/>
            <a:ext cx="6250587" cy="841800"/>
          </a:xfrm>
        </p:spPr>
        <p:txBody>
          <a:bodyPr/>
          <a:lstStyle/>
          <a:p>
            <a:r>
              <a:rPr lang="en-US" sz="3200" dirty="0">
                <a:solidFill>
                  <a:schemeClr val="dk2"/>
                </a:solidFill>
              </a:rPr>
              <a:t>What’s one action you will take as a result of this discussion?</a:t>
            </a:r>
            <a:endParaRPr lang="en-US" dirty="0"/>
          </a:p>
        </p:txBody>
      </p:sp>
    </p:spTree>
    <p:extLst>
      <p:ext uri="{BB962C8B-B14F-4D97-AF65-F5344CB8AC3E}">
        <p14:creationId xmlns:p14="http://schemas.microsoft.com/office/powerpoint/2010/main" val="304619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957C-67C3-D3E9-161B-0608ED68B5BF}"/>
              </a:ext>
            </a:extLst>
          </p:cNvPr>
          <p:cNvSpPr>
            <a:spLocks noGrp="1"/>
          </p:cNvSpPr>
          <p:nvPr>
            <p:ph type="title"/>
          </p:nvPr>
        </p:nvSpPr>
        <p:spPr/>
        <p:txBody>
          <a:bodyPr/>
          <a:lstStyle/>
          <a:p>
            <a:r>
              <a:rPr lang="en-US" dirty="0">
                <a:latin typeface="+mj-lt"/>
              </a:rPr>
              <a:t>THANK YOU!</a:t>
            </a:r>
          </a:p>
        </p:txBody>
      </p:sp>
      <p:sp>
        <p:nvSpPr>
          <p:cNvPr id="3" name="Text Placeholder 2">
            <a:extLst>
              <a:ext uri="{FF2B5EF4-FFF2-40B4-BE49-F238E27FC236}">
                <a16:creationId xmlns:a16="http://schemas.microsoft.com/office/drawing/2014/main" id="{74DCC771-027A-9268-0E0C-5246C3093F03}"/>
              </a:ext>
            </a:extLst>
          </p:cNvPr>
          <p:cNvSpPr>
            <a:spLocks noGrp="1"/>
          </p:cNvSpPr>
          <p:nvPr>
            <p:ph type="body" sz="quarter" idx="10"/>
          </p:nvPr>
        </p:nvSpPr>
        <p:spPr/>
        <p:txBody>
          <a:bodyPr/>
          <a:lstStyle/>
          <a:p>
            <a:pPr marL="114300" lvl="0" indent="0" algn="l" rtl="0">
              <a:lnSpc>
                <a:spcPct val="115000"/>
              </a:lnSpc>
              <a:spcBef>
                <a:spcPts val="0"/>
              </a:spcBef>
              <a:spcAft>
                <a:spcPts val="0"/>
              </a:spcAft>
              <a:buSzPts val="1800"/>
              <a:buNone/>
            </a:pPr>
            <a:r>
              <a:rPr lang="en-US" dirty="0">
                <a:solidFill>
                  <a:srgbClr val="434343"/>
                </a:solidFill>
              </a:rPr>
              <a:t>Please fill out the evaluation form after the webinar!</a:t>
            </a:r>
            <a:endParaRPr lang="en-US" dirty="0"/>
          </a:p>
        </p:txBody>
      </p:sp>
      <p:sp>
        <p:nvSpPr>
          <p:cNvPr id="4" name="Text Placeholder 3">
            <a:extLst>
              <a:ext uri="{FF2B5EF4-FFF2-40B4-BE49-F238E27FC236}">
                <a16:creationId xmlns:a16="http://schemas.microsoft.com/office/drawing/2014/main" id="{285B1DFD-CDE3-7326-FF6B-FEE241E282AA}"/>
              </a:ext>
            </a:extLst>
          </p:cNvPr>
          <p:cNvSpPr>
            <a:spLocks noGrp="1"/>
          </p:cNvSpPr>
          <p:nvPr>
            <p:ph type="body" sz="quarter" idx="11"/>
          </p:nvPr>
        </p:nvSpPr>
        <p:spPr/>
        <p:txBody>
          <a:bodyPr/>
          <a:lstStyle/>
          <a:p>
            <a:r>
              <a:rPr lang="en-US" dirty="0"/>
              <a:t>CONTACT US</a:t>
            </a:r>
          </a:p>
        </p:txBody>
      </p:sp>
      <p:sp>
        <p:nvSpPr>
          <p:cNvPr id="5" name="Text Placeholder 4">
            <a:extLst>
              <a:ext uri="{FF2B5EF4-FFF2-40B4-BE49-F238E27FC236}">
                <a16:creationId xmlns:a16="http://schemas.microsoft.com/office/drawing/2014/main" id="{A21D64CB-A37C-DAB6-4617-81DDD3DA1078}"/>
              </a:ext>
            </a:extLst>
          </p:cNvPr>
          <p:cNvSpPr>
            <a:spLocks noGrp="1"/>
          </p:cNvSpPr>
          <p:nvPr>
            <p:ph type="body" sz="quarter" idx="12"/>
          </p:nvPr>
        </p:nvSpPr>
        <p:spPr/>
        <p:txBody>
          <a:bodyPr/>
          <a:lstStyle/>
          <a:p>
            <a:pPr marL="457200" lvl="0" indent="-342900" algn="l" rtl="0">
              <a:lnSpc>
                <a:spcPct val="115000"/>
              </a:lnSpc>
              <a:spcBef>
                <a:spcPts val="0"/>
              </a:spcBef>
              <a:spcAft>
                <a:spcPts val="0"/>
              </a:spcAft>
              <a:buSzPts val="1600"/>
              <a:buNone/>
            </a:pPr>
            <a:r>
              <a:rPr lang="en-US" u="sng" dirty="0">
                <a:solidFill>
                  <a:schemeClr val="hlink"/>
                </a:solidFill>
                <a:hlinkClick r:id="rId3"/>
              </a:rPr>
              <a:t>rhntc@jsi.com</a:t>
            </a:r>
            <a:endParaRPr lang="en-US" dirty="0"/>
          </a:p>
        </p:txBody>
      </p:sp>
      <p:sp>
        <p:nvSpPr>
          <p:cNvPr id="6" name="Text Placeholder 5">
            <a:extLst>
              <a:ext uri="{FF2B5EF4-FFF2-40B4-BE49-F238E27FC236}">
                <a16:creationId xmlns:a16="http://schemas.microsoft.com/office/drawing/2014/main" id="{0AEE8775-A772-DFDB-0E5D-5CB6651F4D0A}"/>
              </a:ext>
            </a:extLst>
          </p:cNvPr>
          <p:cNvSpPr>
            <a:spLocks noGrp="1"/>
          </p:cNvSpPr>
          <p:nvPr>
            <p:ph type="body" sz="quarter" idx="13"/>
          </p:nvPr>
        </p:nvSpPr>
        <p:spPr/>
        <p:txBody>
          <a:bodyPr/>
          <a:lstStyle/>
          <a:p>
            <a:pPr marL="114300" lvl="0" indent="0" algn="l" rtl="0">
              <a:lnSpc>
                <a:spcPct val="115000"/>
              </a:lnSpc>
              <a:spcBef>
                <a:spcPts val="0"/>
              </a:spcBef>
              <a:spcAft>
                <a:spcPts val="0"/>
              </a:spcAft>
              <a:buSzPts val="1800"/>
              <a:buNone/>
            </a:pPr>
            <a:r>
              <a:rPr lang="en-US" sz="1200" dirty="0"/>
              <a:t>This webinar was supported by the Office on Women’s Health (Grant ASTWH2000-90-01-00). The views expressed do not necessarily reflect the official policies of the Department of Health and Human Services; nor does mention of trade names, commercial practices, or organizations imply endorsement by the U.S. Government.</a:t>
            </a:r>
            <a:endParaRPr lang="en-US" dirty="0"/>
          </a:p>
        </p:txBody>
      </p:sp>
    </p:spTree>
    <p:extLst>
      <p:ext uri="{BB962C8B-B14F-4D97-AF65-F5344CB8AC3E}">
        <p14:creationId xmlns:p14="http://schemas.microsoft.com/office/powerpoint/2010/main" val="2791674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E7AE-8F6A-66AE-9296-1DCC3FD5B432}"/>
              </a:ext>
            </a:extLst>
          </p:cNvPr>
          <p:cNvSpPr>
            <a:spLocks noGrp="1"/>
          </p:cNvSpPr>
          <p:nvPr>
            <p:ph type="title"/>
          </p:nvPr>
        </p:nvSpPr>
        <p:spPr/>
        <p:txBody>
          <a:bodyPr/>
          <a:lstStyle/>
          <a:p>
            <a:r>
              <a:rPr lang="en-US" dirty="0">
                <a:latin typeface="Arial"/>
                <a:ea typeface="Arial"/>
                <a:cs typeface="Arial"/>
                <a:sym typeface="Arial"/>
              </a:rPr>
              <a:t>Engage with Us</a:t>
            </a:r>
            <a:endParaRPr lang="en-US" dirty="0"/>
          </a:p>
        </p:txBody>
      </p:sp>
      <p:sp>
        <p:nvSpPr>
          <p:cNvPr id="3" name="Text Placeholder 2">
            <a:extLst>
              <a:ext uri="{FF2B5EF4-FFF2-40B4-BE49-F238E27FC236}">
                <a16:creationId xmlns:a16="http://schemas.microsoft.com/office/drawing/2014/main" id="{58C52A1C-36B5-71AB-9019-3E6A972AD28E}"/>
              </a:ext>
            </a:extLst>
          </p:cNvPr>
          <p:cNvSpPr>
            <a:spLocks noGrp="1"/>
          </p:cNvSpPr>
          <p:nvPr>
            <p:ph type="body" sz="quarter" idx="10"/>
          </p:nvPr>
        </p:nvSpPr>
        <p:spPr/>
        <p:txBody>
          <a:bodyPr/>
          <a:lstStyle/>
          <a:p>
            <a:pPr marL="0" lvl="0" indent="0" algn="ctr" rtl="0">
              <a:spcBef>
                <a:spcPts val="0"/>
              </a:spcBef>
              <a:spcAft>
                <a:spcPts val="0"/>
              </a:spcAft>
              <a:buClr>
                <a:schemeClr val="dk1"/>
              </a:buClr>
              <a:buSzPts val="1100"/>
              <a:buFont typeface="Arial"/>
              <a:buNone/>
            </a:pPr>
            <a:r>
              <a:rPr lang="en-US" sz="1400" b="1" dirty="0">
                <a:latin typeface="Arial"/>
                <a:ea typeface="Arial"/>
                <a:cs typeface="Arial"/>
                <a:sym typeface="Arial"/>
              </a:rPr>
              <a:t>Subscribe</a:t>
            </a:r>
            <a:r>
              <a:rPr lang="en-US" sz="1400" dirty="0">
                <a:latin typeface="Arial"/>
                <a:ea typeface="Arial"/>
                <a:cs typeface="Arial"/>
                <a:sym typeface="Arial"/>
              </a:rPr>
              <a:t> to the RHNTC Monthly </a:t>
            </a:r>
            <a:r>
              <a:rPr lang="en-US" sz="1400" dirty="0" err="1">
                <a:latin typeface="Arial"/>
                <a:ea typeface="Arial"/>
                <a:cs typeface="Arial"/>
                <a:sym typeface="Arial"/>
              </a:rPr>
              <a:t>eNewsletter</a:t>
            </a:r>
            <a:r>
              <a:rPr lang="en-US" sz="1400" dirty="0">
                <a:latin typeface="Arial"/>
                <a:ea typeface="Arial"/>
                <a:cs typeface="Arial"/>
                <a:sym typeface="Arial"/>
              </a:rPr>
              <a:t> at rhntc.org/</a:t>
            </a:r>
            <a:r>
              <a:rPr lang="en-US" sz="1400" dirty="0" err="1">
                <a:latin typeface="Arial"/>
                <a:ea typeface="Arial"/>
                <a:cs typeface="Arial"/>
                <a:sym typeface="Arial"/>
              </a:rPr>
              <a:t>enewsletter</a:t>
            </a:r>
            <a:endParaRPr lang="en-US" dirty="0"/>
          </a:p>
        </p:txBody>
      </p:sp>
      <p:sp>
        <p:nvSpPr>
          <p:cNvPr id="4" name="Text Placeholder 3">
            <a:extLst>
              <a:ext uri="{FF2B5EF4-FFF2-40B4-BE49-F238E27FC236}">
                <a16:creationId xmlns:a16="http://schemas.microsoft.com/office/drawing/2014/main" id="{8E593C07-DE72-41AB-DD56-E63E18ED584E}"/>
              </a:ext>
            </a:extLst>
          </p:cNvPr>
          <p:cNvSpPr>
            <a:spLocks noGrp="1"/>
          </p:cNvSpPr>
          <p:nvPr>
            <p:ph type="body" sz="quarter" idx="11"/>
          </p:nvPr>
        </p:nvSpPr>
        <p:spPr/>
        <p:txBody>
          <a:bodyPr/>
          <a:lstStyle/>
          <a:p>
            <a:pPr marL="0" lvl="0" indent="0" algn="ctr" rtl="0">
              <a:spcBef>
                <a:spcPts val="0"/>
              </a:spcBef>
              <a:spcAft>
                <a:spcPts val="0"/>
              </a:spcAft>
              <a:buClr>
                <a:schemeClr val="dk1"/>
              </a:buClr>
              <a:buSzPts val="1100"/>
              <a:buFont typeface="Arial"/>
              <a:buNone/>
            </a:pPr>
            <a:r>
              <a:rPr lang="en-US" sz="1400" b="1" dirty="0">
                <a:latin typeface="Arial"/>
                <a:ea typeface="Arial"/>
                <a:cs typeface="Arial"/>
                <a:sym typeface="Arial"/>
              </a:rPr>
              <a:t>Contact us</a:t>
            </a:r>
            <a:r>
              <a:rPr lang="en-US" sz="1400" dirty="0">
                <a:latin typeface="Arial"/>
                <a:ea typeface="Arial"/>
                <a:cs typeface="Arial"/>
                <a:sym typeface="Arial"/>
              </a:rPr>
              <a:t> on rhntc.org</a:t>
            </a:r>
            <a:endParaRPr lang="en-US" dirty="0"/>
          </a:p>
        </p:txBody>
      </p:sp>
      <p:sp>
        <p:nvSpPr>
          <p:cNvPr id="5" name="Text Placeholder 4">
            <a:extLst>
              <a:ext uri="{FF2B5EF4-FFF2-40B4-BE49-F238E27FC236}">
                <a16:creationId xmlns:a16="http://schemas.microsoft.com/office/drawing/2014/main" id="{6390D603-BF0D-3F7E-CFC7-76D83FA95B5B}"/>
              </a:ext>
            </a:extLst>
          </p:cNvPr>
          <p:cNvSpPr>
            <a:spLocks noGrp="1"/>
          </p:cNvSpPr>
          <p:nvPr>
            <p:ph type="body" sz="quarter" idx="12"/>
          </p:nvPr>
        </p:nvSpPr>
        <p:spPr/>
        <p:txBody>
          <a:bodyPr/>
          <a:lstStyle/>
          <a:p>
            <a:pPr marL="0" lvl="0" indent="0" algn="ctr" rtl="0">
              <a:spcBef>
                <a:spcPts val="0"/>
              </a:spcBef>
              <a:spcAft>
                <a:spcPts val="0"/>
              </a:spcAft>
              <a:buClr>
                <a:schemeClr val="dk1"/>
              </a:buClr>
              <a:buSzPts val="1100"/>
              <a:buFont typeface="Arial"/>
              <a:buNone/>
            </a:pPr>
            <a:r>
              <a:rPr lang="en-US" sz="1400" b="1" dirty="0">
                <a:latin typeface="Arial"/>
                <a:ea typeface="Arial"/>
                <a:cs typeface="Arial"/>
                <a:sym typeface="Arial"/>
              </a:rPr>
              <a:t>Sign up</a:t>
            </a:r>
            <a:r>
              <a:rPr lang="en-US" sz="1400" dirty="0">
                <a:latin typeface="Arial"/>
                <a:ea typeface="Arial"/>
                <a:cs typeface="Arial"/>
                <a:sym typeface="Arial"/>
              </a:rPr>
              <a:t> for an account on rhntc.org</a:t>
            </a:r>
            <a:endParaRPr lang="en-US" dirty="0"/>
          </a:p>
        </p:txBody>
      </p:sp>
      <p:sp>
        <p:nvSpPr>
          <p:cNvPr id="6" name="Text Placeholder 5">
            <a:extLst>
              <a:ext uri="{FF2B5EF4-FFF2-40B4-BE49-F238E27FC236}">
                <a16:creationId xmlns:a16="http://schemas.microsoft.com/office/drawing/2014/main" id="{08E69815-6CD3-AB46-0390-ACB4E8CC403A}"/>
              </a:ext>
            </a:extLst>
          </p:cNvPr>
          <p:cNvSpPr>
            <a:spLocks noGrp="1"/>
          </p:cNvSpPr>
          <p:nvPr>
            <p:ph type="body" sz="quarter" idx="13"/>
          </p:nvPr>
        </p:nvSpPr>
        <p:spPr/>
        <p:txBody>
          <a:bodyPr/>
          <a:lstStyle/>
          <a:p>
            <a:pPr marL="0" lvl="0" indent="0" algn="ctr" rtl="0">
              <a:spcBef>
                <a:spcPts val="0"/>
              </a:spcBef>
              <a:spcAft>
                <a:spcPts val="0"/>
              </a:spcAft>
              <a:buClr>
                <a:schemeClr val="dk1"/>
              </a:buClr>
              <a:buSzPts val="1100"/>
              <a:buFont typeface="Arial"/>
              <a:buNone/>
            </a:pPr>
            <a:r>
              <a:rPr lang="en-US" sz="1400" b="1" dirty="0">
                <a:latin typeface="Arial"/>
                <a:ea typeface="Arial"/>
                <a:cs typeface="Arial"/>
                <a:sym typeface="Arial"/>
              </a:rPr>
              <a:t>Follow us</a:t>
            </a:r>
            <a:r>
              <a:rPr lang="en-US" sz="1400" dirty="0">
                <a:latin typeface="Arial"/>
                <a:ea typeface="Arial"/>
                <a:cs typeface="Arial"/>
                <a:sym typeface="Arial"/>
              </a:rPr>
              <a:t> on </a:t>
            </a:r>
            <a:r>
              <a:rPr lang="en-US" sz="1400" dirty="0"/>
              <a:t>LinkedIn</a:t>
            </a:r>
            <a:endParaRPr lang="en-US" dirty="0"/>
          </a:p>
        </p:txBody>
      </p:sp>
      <p:sp>
        <p:nvSpPr>
          <p:cNvPr id="7" name="Text Placeholder 6">
            <a:extLst>
              <a:ext uri="{FF2B5EF4-FFF2-40B4-BE49-F238E27FC236}">
                <a16:creationId xmlns:a16="http://schemas.microsoft.com/office/drawing/2014/main" id="{D956A44D-8E5C-2502-A537-896BC1A00E85}"/>
              </a:ext>
            </a:extLst>
          </p:cNvPr>
          <p:cNvSpPr>
            <a:spLocks noGrp="1"/>
          </p:cNvSpPr>
          <p:nvPr>
            <p:ph type="body" sz="quarter" idx="14"/>
          </p:nvPr>
        </p:nvSpPr>
        <p:spPr>
          <a:xfrm>
            <a:off x="7101351" y="3128690"/>
            <a:ext cx="1666587" cy="1220700"/>
          </a:xfrm>
        </p:spPr>
        <p:txBody>
          <a:bodyPr/>
          <a:lstStyle/>
          <a:p>
            <a:r>
              <a:rPr lang="en-US" sz="1400" b="1" dirty="0">
                <a:latin typeface="Lato" panose="020F0502020204030203" pitchFamily="34" charset="0"/>
                <a:ea typeface="Lato" panose="020F0502020204030203" pitchFamily="34" charset="0"/>
                <a:cs typeface="Lato" panose="020F0502020204030203" pitchFamily="34" charset="0"/>
              </a:rPr>
              <a:t>Subscribe</a:t>
            </a:r>
            <a:r>
              <a:rPr lang="en-US" sz="1400" dirty="0">
                <a:latin typeface="Lato" panose="020F0502020204030203" pitchFamily="34" charset="0"/>
                <a:ea typeface="Lato" panose="020F0502020204030203" pitchFamily="34" charset="0"/>
                <a:cs typeface="Lato" panose="020F0502020204030203" pitchFamily="34" charset="0"/>
              </a:rPr>
              <a:t> to the RHNTC podcast</a:t>
            </a:r>
            <a:br>
              <a:rPr lang="en-US" sz="1400" dirty="0">
                <a:latin typeface="Lato" panose="020F0502020204030203" pitchFamily="34" charset="0"/>
                <a:ea typeface="Lato" panose="020F0502020204030203" pitchFamily="34" charset="0"/>
                <a:cs typeface="Lato" panose="020F0502020204030203" pitchFamily="34" charset="0"/>
              </a:rPr>
            </a:br>
            <a:r>
              <a:rPr lang="en-US" sz="1200" u="sng" dirty="0">
                <a:solidFill>
                  <a:schemeClr val="hlink"/>
                </a:solidFill>
                <a:latin typeface="Lato" panose="020F0502020204030203" pitchFamily="34" charset="0"/>
                <a:ea typeface="Lato" panose="020F0502020204030203" pitchFamily="34" charset="0"/>
                <a:cs typeface="Lato" panose="020F0502020204030203" pitchFamily="34" charset="0"/>
                <a:hlinkClick r:id="rId3"/>
              </a:rPr>
              <a:t>podcast.rhntc.org</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87862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73FC6-787E-449B-A6E2-505AC421B204}"/>
              </a:ext>
            </a:extLst>
          </p:cNvPr>
          <p:cNvSpPr>
            <a:spLocks noGrp="1"/>
          </p:cNvSpPr>
          <p:nvPr>
            <p:ph type="title"/>
          </p:nvPr>
        </p:nvSpPr>
        <p:spPr/>
        <p:txBody>
          <a:bodyPr/>
          <a:lstStyle/>
          <a:p>
            <a:r>
              <a:rPr lang="en-US" dirty="0">
                <a:solidFill>
                  <a:schemeClr val="bg2"/>
                </a:solidFill>
              </a:rPr>
              <a:t>Poll time! </a:t>
            </a:r>
            <a:r>
              <a:rPr lang="en-US" dirty="0">
                <a:solidFill>
                  <a:srgbClr val="F8FAFB"/>
                </a:solidFill>
              </a:rPr>
              <a:t>1</a:t>
            </a:r>
          </a:p>
        </p:txBody>
      </p:sp>
      <p:sp>
        <p:nvSpPr>
          <p:cNvPr id="3" name="Text Placeholder 2">
            <a:extLst>
              <a:ext uri="{FF2B5EF4-FFF2-40B4-BE49-F238E27FC236}">
                <a16:creationId xmlns:a16="http://schemas.microsoft.com/office/drawing/2014/main" id="{022D2C70-63B3-4073-BB9D-621D4A9504B2}"/>
              </a:ext>
            </a:extLst>
          </p:cNvPr>
          <p:cNvSpPr>
            <a:spLocks noGrp="1"/>
          </p:cNvSpPr>
          <p:nvPr>
            <p:ph type="body" idx="1"/>
          </p:nvPr>
        </p:nvSpPr>
        <p:spPr>
          <a:xfrm>
            <a:off x="283339" y="1369473"/>
            <a:ext cx="6982800" cy="2963100"/>
          </a:xfrm>
          <a:noFill/>
        </p:spPr>
        <p:txBody>
          <a:bodyPr/>
          <a:lstStyle/>
          <a:p>
            <a:pPr marL="114300" indent="0" rtl="0">
              <a:spcBef>
                <a:spcPts val="800"/>
              </a:spcBef>
              <a:spcAft>
                <a:spcPts val="0"/>
              </a:spcAft>
              <a:buNone/>
            </a:pPr>
            <a:r>
              <a:rPr lang="en-US" sz="1800" b="1" i="0" u="none" strike="noStrike" dirty="0">
                <a:solidFill>
                  <a:srgbClr val="434343"/>
                </a:solidFill>
                <a:effectLst/>
                <a:latin typeface="Arial" panose="020B0604020202020204" pitchFamily="34" charset="0"/>
              </a:rPr>
              <a:t>How confident are you that you can:</a:t>
            </a:r>
            <a:endParaRPr lang="en-US" b="0" dirty="0">
              <a:solidFill>
                <a:srgbClr val="434343"/>
              </a:solidFill>
              <a:effectLst/>
            </a:endParaRPr>
          </a:p>
          <a:p>
            <a:pPr rtl="0" fontAlgn="base">
              <a:spcBef>
                <a:spcPts val="2450"/>
              </a:spcBef>
              <a:spcAft>
                <a:spcPts val="0"/>
              </a:spcAft>
              <a:buFont typeface="+mj-lt"/>
              <a:buAutoNum type="arabicPeriod"/>
            </a:pPr>
            <a:r>
              <a:rPr lang="en-US" sz="1800" b="0" i="0" u="none" strike="noStrike" dirty="0">
                <a:solidFill>
                  <a:srgbClr val="434343"/>
                </a:solidFill>
                <a:effectLst/>
                <a:latin typeface="Arial" panose="020B0604020202020204" pitchFamily="34" charset="0"/>
              </a:rPr>
              <a:t>Describe how exposure to EDCs can negatively affect reproductive health</a:t>
            </a:r>
          </a:p>
          <a:p>
            <a:pPr rtl="0" fontAlgn="base">
              <a:spcBef>
                <a:spcPts val="2450"/>
              </a:spcBef>
              <a:spcAft>
                <a:spcPts val="0"/>
              </a:spcAft>
              <a:buFont typeface="+mj-lt"/>
              <a:buAutoNum type="arabicPeriod"/>
            </a:pPr>
            <a:r>
              <a:rPr lang="en-US" sz="1800" b="0" i="0" u="none" strike="noStrike" dirty="0">
                <a:solidFill>
                  <a:srgbClr val="434343"/>
                </a:solidFill>
                <a:effectLst/>
                <a:latin typeface="Arial" panose="020B0604020202020204" pitchFamily="34" charset="0"/>
              </a:rPr>
              <a:t>Describe at least 2 strategies for reducing exposure to EDCs, which sexual and reproductive health providers can discuss with clients</a:t>
            </a:r>
            <a:endParaRPr lang="en-US" dirty="0">
              <a:solidFill>
                <a:srgbClr val="434343"/>
              </a:solidFill>
            </a:endParaRPr>
          </a:p>
        </p:txBody>
      </p:sp>
    </p:spTree>
    <p:extLst>
      <p:ext uri="{BB962C8B-B14F-4D97-AF65-F5344CB8AC3E}">
        <p14:creationId xmlns:p14="http://schemas.microsoft.com/office/powerpoint/2010/main" val="2347640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9EE2-A633-0F8A-44C5-CC5294575B69}"/>
              </a:ext>
            </a:extLst>
          </p:cNvPr>
          <p:cNvSpPr>
            <a:spLocks noGrp="1"/>
          </p:cNvSpPr>
          <p:nvPr>
            <p:ph type="title"/>
          </p:nvPr>
        </p:nvSpPr>
        <p:spPr/>
        <p:txBody>
          <a:bodyPr/>
          <a:lstStyle/>
          <a:p>
            <a:pPr algn="ctr"/>
            <a:r>
              <a:rPr lang="en-US" sz="3600" dirty="0"/>
              <a:t>Meet Janine</a:t>
            </a:r>
            <a:endParaRPr lang="en-US" dirty="0"/>
          </a:p>
        </p:txBody>
      </p:sp>
    </p:spTree>
    <p:extLst>
      <p:ext uri="{BB962C8B-B14F-4D97-AF65-F5344CB8AC3E}">
        <p14:creationId xmlns:p14="http://schemas.microsoft.com/office/powerpoint/2010/main" val="855669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8ED-81FA-C34E-19F0-67646B161B70}"/>
              </a:ext>
            </a:extLst>
          </p:cNvPr>
          <p:cNvSpPr>
            <a:spLocks noGrp="1"/>
          </p:cNvSpPr>
          <p:nvPr>
            <p:ph type="title"/>
          </p:nvPr>
        </p:nvSpPr>
        <p:spPr>
          <a:xfrm>
            <a:off x="460904" y="336039"/>
            <a:ext cx="8911007" cy="725206"/>
          </a:xfrm>
        </p:spPr>
        <p:txBody>
          <a:bodyPr/>
          <a:lstStyle/>
          <a:p>
            <a:r>
              <a:rPr lang="en-US" dirty="0"/>
              <a:t>Chemical ingredients in consumer products</a:t>
            </a:r>
          </a:p>
        </p:txBody>
      </p:sp>
      <p:pic>
        <p:nvPicPr>
          <p:cNvPr id="24" name="Picture Placeholder 23" descr="Insects being sprayed with an unlabeled can. ">
            <a:extLst>
              <a:ext uri="{FF2B5EF4-FFF2-40B4-BE49-F238E27FC236}">
                <a16:creationId xmlns:a16="http://schemas.microsoft.com/office/drawing/2014/main" id="{0D31BE86-46D1-F316-9729-2FF1A1D67E7A}"/>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a:stretch/>
        </p:blipFill>
        <p:spPr>
          <a:xfrm>
            <a:off x="528638" y="1571625"/>
            <a:ext cx="1257300" cy="990600"/>
          </a:xfrm>
          <a:prstGeom prst="rect">
            <a:avLst/>
          </a:prstGeom>
        </p:spPr>
      </p:pic>
      <p:pic>
        <p:nvPicPr>
          <p:cNvPr id="25" name="Picture Placeholder 24" descr="A variety of fresh fruits and vegetables in crates at a market. ">
            <a:extLst>
              <a:ext uri="{FF2B5EF4-FFF2-40B4-BE49-F238E27FC236}">
                <a16:creationId xmlns:a16="http://schemas.microsoft.com/office/drawing/2014/main" id="{C3E392DD-67AB-111B-AEFA-0993828BCAFC}"/>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a:ext>
            </a:extLst>
          </a:blip>
          <a:srcRect/>
          <a:stretch>
            <a:fillRect/>
          </a:stretch>
        </p:blipFill>
        <p:spPr>
          <a:xfrm>
            <a:off x="525463" y="2827338"/>
            <a:ext cx="1335087" cy="889000"/>
          </a:xfrm>
          <a:prstGeom prst="rect">
            <a:avLst/>
          </a:prstGeom>
        </p:spPr>
      </p:pic>
      <p:sp>
        <p:nvSpPr>
          <p:cNvPr id="3" name="Text Placeholder 2">
            <a:extLst>
              <a:ext uri="{FF2B5EF4-FFF2-40B4-BE49-F238E27FC236}">
                <a16:creationId xmlns:a16="http://schemas.microsoft.com/office/drawing/2014/main" id="{9FA23BAA-F5EC-9883-A55C-850467D818F8}"/>
              </a:ext>
            </a:extLst>
          </p:cNvPr>
          <p:cNvSpPr>
            <a:spLocks noGrp="1"/>
          </p:cNvSpPr>
          <p:nvPr>
            <p:ph type="body" sz="quarter" idx="10"/>
          </p:nvPr>
        </p:nvSpPr>
        <p:spPr>
          <a:xfrm>
            <a:off x="487744" y="3994150"/>
            <a:ext cx="1243013" cy="307975"/>
          </a:xfrm>
        </p:spPr>
        <p:txBody>
          <a:bodyPr/>
          <a:lstStyle/>
          <a:p>
            <a:r>
              <a:rPr lang="en-US" altLang="en-US" dirty="0"/>
              <a:t>Pesticides</a:t>
            </a:r>
            <a:endParaRPr lang="en-US" dirty="0"/>
          </a:p>
        </p:txBody>
      </p:sp>
      <p:pic>
        <p:nvPicPr>
          <p:cNvPr id="26" name="Picture Placeholder 25" descr="Fruits and vegetables packaged, on shelves for sale. ">
            <a:extLst>
              <a:ext uri="{FF2B5EF4-FFF2-40B4-BE49-F238E27FC236}">
                <a16:creationId xmlns:a16="http://schemas.microsoft.com/office/drawing/2014/main" id="{6F173D5E-D1FF-BB7D-4706-6F4BEA404135}"/>
              </a:ext>
            </a:extLst>
          </p:cNvPr>
          <p:cNvPicPr>
            <a:picLocks noGrp="1" noChangeAspect="1"/>
          </p:cNvPicPr>
          <p:nvPr>
            <p:ph type="pic" sz="quarter" idx="16"/>
          </p:nvPr>
        </p:nvPicPr>
        <p:blipFill>
          <a:blip r:embed="rId5" cstate="hqprint">
            <a:extLst>
              <a:ext uri="{28A0092B-C50C-407E-A947-70E740481C1C}">
                <a14:useLocalDpi xmlns:a14="http://schemas.microsoft.com/office/drawing/2010/main"/>
              </a:ext>
            </a:extLst>
          </a:blip>
          <a:srcRect/>
          <a:stretch>
            <a:fillRect/>
          </a:stretch>
        </p:blipFill>
        <p:spPr>
          <a:xfrm>
            <a:off x="2016125" y="1571625"/>
            <a:ext cx="1484313" cy="990600"/>
          </a:xfrm>
          <a:prstGeom prst="rect">
            <a:avLst/>
          </a:prstGeom>
        </p:spPr>
      </p:pic>
      <p:pic>
        <p:nvPicPr>
          <p:cNvPr id="27" name="Picture Placeholder 26" descr="A collage of makeup items. ">
            <a:extLst>
              <a:ext uri="{FF2B5EF4-FFF2-40B4-BE49-F238E27FC236}">
                <a16:creationId xmlns:a16="http://schemas.microsoft.com/office/drawing/2014/main" id="{A1016320-F627-385C-DBB0-6DBDC1D83A85}"/>
              </a:ext>
            </a:extLst>
          </p:cNvPr>
          <p:cNvPicPr>
            <a:picLocks noGrp="1" noChangeAspect="1"/>
          </p:cNvPicPr>
          <p:nvPr>
            <p:ph type="pic" sz="quarter" idx="21"/>
          </p:nvPr>
        </p:nvPicPr>
        <p:blipFill rotWithShape="1">
          <a:blip r:embed="rId6" cstate="hqprint">
            <a:extLst>
              <a:ext uri="{28A0092B-C50C-407E-A947-70E740481C1C}">
                <a14:useLocalDpi xmlns:a14="http://schemas.microsoft.com/office/drawing/2010/main"/>
              </a:ext>
            </a:extLst>
          </a:blip>
          <a:srcRect/>
          <a:stretch/>
        </p:blipFill>
        <p:spPr>
          <a:xfrm>
            <a:off x="2154238" y="2833688"/>
            <a:ext cx="1190625" cy="889000"/>
          </a:xfrm>
          <a:prstGeom prst="rect">
            <a:avLst/>
          </a:prstGeom>
        </p:spPr>
      </p:pic>
      <p:sp>
        <p:nvSpPr>
          <p:cNvPr id="4" name="Text Placeholder 3">
            <a:extLst>
              <a:ext uri="{FF2B5EF4-FFF2-40B4-BE49-F238E27FC236}">
                <a16:creationId xmlns:a16="http://schemas.microsoft.com/office/drawing/2014/main" id="{0BD1CBE6-DF87-F7BB-DF8D-BDAC7BA02B9F}"/>
              </a:ext>
            </a:extLst>
          </p:cNvPr>
          <p:cNvSpPr>
            <a:spLocks noGrp="1"/>
          </p:cNvSpPr>
          <p:nvPr>
            <p:ph type="body" sz="quarter" idx="11"/>
          </p:nvPr>
        </p:nvSpPr>
        <p:spPr>
          <a:xfrm>
            <a:off x="2007254" y="3994150"/>
            <a:ext cx="1319213" cy="307975"/>
          </a:xfrm>
        </p:spPr>
        <p:txBody>
          <a:bodyPr/>
          <a:lstStyle/>
          <a:p>
            <a:r>
              <a:rPr lang="en-US" altLang="en-US" dirty="0"/>
              <a:t>Plasticizers</a:t>
            </a:r>
            <a:endParaRPr lang="en-US" dirty="0"/>
          </a:p>
        </p:txBody>
      </p:sp>
      <p:pic>
        <p:nvPicPr>
          <p:cNvPr id="28" name="Picture Placeholder 27" descr="A glass of water. ">
            <a:extLst>
              <a:ext uri="{FF2B5EF4-FFF2-40B4-BE49-F238E27FC236}">
                <a16:creationId xmlns:a16="http://schemas.microsoft.com/office/drawing/2014/main" id="{E482A415-6F3A-43B4-2BE2-BE5844091272}"/>
              </a:ext>
            </a:extLst>
          </p:cNvPr>
          <p:cNvPicPr>
            <a:picLocks noGrp="1" noChangeAspect="1"/>
          </p:cNvPicPr>
          <p:nvPr>
            <p:ph type="pic" sz="quarter" idx="17"/>
          </p:nvPr>
        </p:nvPicPr>
        <p:blipFill>
          <a:blip r:embed="rId7" cstate="hqprint">
            <a:extLst>
              <a:ext uri="{28A0092B-C50C-407E-A947-70E740481C1C}">
                <a14:useLocalDpi xmlns:a14="http://schemas.microsoft.com/office/drawing/2010/main"/>
              </a:ext>
            </a:extLst>
          </a:blip>
          <a:srcRect/>
          <a:stretch>
            <a:fillRect/>
          </a:stretch>
        </p:blipFill>
        <p:spPr>
          <a:xfrm>
            <a:off x="3733800" y="1571625"/>
            <a:ext cx="1477963" cy="990600"/>
          </a:xfrm>
          <a:prstGeom prst="rect">
            <a:avLst/>
          </a:prstGeom>
        </p:spPr>
      </p:pic>
      <p:pic>
        <p:nvPicPr>
          <p:cNvPr id="29" name="Picture Placeholder 28" descr="A bag of microwavable popcorn. ">
            <a:extLst>
              <a:ext uri="{FF2B5EF4-FFF2-40B4-BE49-F238E27FC236}">
                <a16:creationId xmlns:a16="http://schemas.microsoft.com/office/drawing/2014/main" id="{B6AA16E8-0674-6D68-CF4F-948FE07AD88B}"/>
              </a:ext>
            </a:extLst>
          </p:cNvPr>
          <p:cNvPicPr>
            <a:picLocks noGrp="1" noChangeAspect="1"/>
          </p:cNvPicPr>
          <p:nvPr>
            <p:ph type="pic" sz="quarter" idx="22"/>
          </p:nvPr>
        </p:nvPicPr>
        <p:blipFill>
          <a:blip r:embed="rId8" cstate="hqprint">
            <a:extLst>
              <a:ext uri="{28A0092B-C50C-407E-A947-70E740481C1C}">
                <a14:useLocalDpi xmlns:a14="http://schemas.microsoft.com/office/drawing/2010/main"/>
              </a:ext>
            </a:extLst>
          </a:blip>
          <a:srcRect/>
          <a:stretch>
            <a:fillRect/>
          </a:stretch>
        </p:blipFill>
        <p:spPr>
          <a:xfrm>
            <a:off x="3783013" y="2827338"/>
            <a:ext cx="1366837" cy="922337"/>
          </a:xfrm>
          <a:prstGeom prst="rect">
            <a:avLst/>
          </a:prstGeom>
        </p:spPr>
      </p:pic>
      <p:sp>
        <p:nvSpPr>
          <p:cNvPr id="5" name="Text Placeholder 4">
            <a:extLst>
              <a:ext uri="{FF2B5EF4-FFF2-40B4-BE49-F238E27FC236}">
                <a16:creationId xmlns:a16="http://schemas.microsoft.com/office/drawing/2014/main" id="{1E5E0CE0-91A4-4024-FFAE-4C1E11795B5D}"/>
              </a:ext>
            </a:extLst>
          </p:cNvPr>
          <p:cNvSpPr>
            <a:spLocks noGrp="1"/>
          </p:cNvSpPr>
          <p:nvPr>
            <p:ph type="body" sz="quarter" idx="12"/>
          </p:nvPr>
        </p:nvSpPr>
        <p:spPr>
          <a:xfrm>
            <a:off x="3761387" y="3994150"/>
            <a:ext cx="1301750" cy="306388"/>
          </a:xfrm>
        </p:spPr>
        <p:txBody>
          <a:bodyPr/>
          <a:lstStyle/>
          <a:p>
            <a:r>
              <a:rPr lang="en-US" altLang="en-US" dirty="0"/>
              <a:t>Surfactants</a:t>
            </a:r>
            <a:endParaRPr lang="en-US" dirty="0"/>
          </a:p>
        </p:txBody>
      </p:sp>
      <p:pic>
        <p:nvPicPr>
          <p:cNvPr id="30" name="Picture Placeholder 29" descr="A mother applies sunblock on a child's face. ">
            <a:extLst>
              <a:ext uri="{FF2B5EF4-FFF2-40B4-BE49-F238E27FC236}">
                <a16:creationId xmlns:a16="http://schemas.microsoft.com/office/drawing/2014/main" id="{440B2038-9DFD-D9AD-D4F8-E67B7F4B1439}"/>
              </a:ext>
            </a:extLst>
          </p:cNvPr>
          <p:cNvPicPr>
            <a:picLocks noGrp="1" noChangeAspect="1"/>
          </p:cNvPicPr>
          <p:nvPr>
            <p:ph type="pic" sz="quarter" idx="18"/>
          </p:nvPr>
        </p:nvPicPr>
        <p:blipFill>
          <a:blip r:embed="rId9" cstate="hqprint">
            <a:extLst>
              <a:ext uri="{28A0092B-C50C-407E-A947-70E740481C1C}">
                <a14:useLocalDpi xmlns:a14="http://schemas.microsoft.com/office/drawing/2010/main"/>
              </a:ext>
            </a:extLst>
          </a:blip>
          <a:srcRect/>
          <a:stretch>
            <a:fillRect/>
          </a:stretch>
        </p:blipFill>
        <p:spPr>
          <a:xfrm>
            <a:off x="5430838" y="1570038"/>
            <a:ext cx="1493837" cy="990600"/>
          </a:xfrm>
          <a:prstGeom prst="rect">
            <a:avLst/>
          </a:prstGeom>
        </p:spPr>
      </p:pic>
      <p:pic>
        <p:nvPicPr>
          <p:cNvPr id="31" name="Picture Placeholder 30" descr="A toothbrush with toothpaste. ">
            <a:extLst>
              <a:ext uri="{FF2B5EF4-FFF2-40B4-BE49-F238E27FC236}">
                <a16:creationId xmlns:a16="http://schemas.microsoft.com/office/drawing/2014/main" id="{B6F6EB23-7140-3844-5895-EB1FDF3F6718}"/>
              </a:ext>
            </a:extLst>
          </p:cNvPr>
          <p:cNvPicPr>
            <a:picLocks noGrp="1" noChangeAspect="1"/>
          </p:cNvPicPr>
          <p:nvPr>
            <p:ph type="pic" sz="quarter" idx="23"/>
          </p:nvPr>
        </p:nvPicPr>
        <p:blipFill>
          <a:blip r:embed="rId10" cstate="hqprint">
            <a:extLst>
              <a:ext uri="{28A0092B-C50C-407E-A947-70E740481C1C}">
                <a14:useLocalDpi xmlns:a14="http://schemas.microsoft.com/office/drawing/2010/main"/>
              </a:ext>
            </a:extLst>
          </a:blip>
          <a:srcRect/>
          <a:stretch>
            <a:fillRect/>
          </a:stretch>
        </p:blipFill>
        <p:spPr>
          <a:xfrm>
            <a:off x="5437188" y="2833688"/>
            <a:ext cx="1487487" cy="903287"/>
          </a:xfrm>
          <a:prstGeom prst="rect">
            <a:avLst/>
          </a:prstGeom>
        </p:spPr>
      </p:pic>
      <p:sp>
        <p:nvSpPr>
          <p:cNvPr id="6" name="Text Placeholder 5">
            <a:extLst>
              <a:ext uri="{FF2B5EF4-FFF2-40B4-BE49-F238E27FC236}">
                <a16:creationId xmlns:a16="http://schemas.microsoft.com/office/drawing/2014/main" id="{844892CB-397E-ACD2-C843-94CAAA0C3CC3}"/>
              </a:ext>
            </a:extLst>
          </p:cNvPr>
          <p:cNvSpPr>
            <a:spLocks noGrp="1"/>
          </p:cNvSpPr>
          <p:nvPr>
            <p:ph type="body" sz="quarter" idx="13"/>
          </p:nvPr>
        </p:nvSpPr>
        <p:spPr>
          <a:xfrm>
            <a:off x="5462969" y="4000446"/>
            <a:ext cx="1243013" cy="307975"/>
          </a:xfrm>
        </p:spPr>
        <p:txBody>
          <a:bodyPr/>
          <a:lstStyle/>
          <a:p>
            <a:r>
              <a:rPr lang="en-US" altLang="en-US" dirty="0"/>
              <a:t>Phenols</a:t>
            </a:r>
            <a:endParaRPr lang="en-US" dirty="0"/>
          </a:p>
        </p:txBody>
      </p:sp>
      <p:pic>
        <p:nvPicPr>
          <p:cNvPr id="32" name="Picture Placeholder 31" descr="A sofa in a room. ">
            <a:extLst>
              <a:ext uri="{FF2B5EF4-FFF2-40B4-BE49-F238E27FC236}">
                <a16:creationId xmlns:a16="http://schemas.microsoft.com/office/drawing/2014/main" id="{A43168EA-A40E-A44A-99F5-0BA9A76F6FD3}"/>
              </a:ext>
            </a:extLst>
          </p:cNvPr>
          <p:cNvPicPr>
            <a:picLocks noGrp="1" noChangeAspect="1"/>
          </p:cNvPicPr>
          <p:nvPr>
            <p:ph type="pic" sz="quarter" idx="19"/>
          </p:nvPr>
        </p:nvPicPr>
        <p:blipFill>
          <a:blip r:embed="rId11" cstate="hqprint">
            <a:extLst>
              <a:ext uri="{28A0092B-C50C-407E-A947-70E740481C1C}">
                <a14:useLocalDpi xmlns:a14="http://schemas.microsoft.com/office/drawing/2010/main"/>
              </a:ext>
            </a:extLst>
          </a:blip>
          <a:srcRect/>
          <a:stretch>
            <a:fillRect/>
          </a:stretch>
        </p:blipFill>
        <p:spPr>
          <a:xfrm>
            <a:off x="7146925" y="1566863"/>
            <a:ext cx="1363663" cy="990600"/>
          </a:xfrm>
          <a:prstGeom prst="rect">
            <a:avLst/>
          </a:prstGeom>
        </p:spPr>
      </p:pic>
      <p:pic>
        <p:nvPicPr>
          <p:cNvPr id="33" name="Picture Placeholder 32" descr="An image of a monitor screen. ">
            <a:extLst>
              <a:ext uri="{FF2B5EF4-FFF2-40B4-BE49-F238E27FC236}">
                <a16:creationId xmlns:a16="http://schemas.microsoft.com/office/drawing/2014/main" id="{718BF92F-948D-169A-B765-AD8B30EC59E2}"/>
              </a:ext>
            </a:extLst>
          </p:cNvPr>
          <p:cNvPicPr>
            <a:picLocks noGrp="1" noChangeAspect="1"/>
          </p:cNvPicPr>
          <p:nvPr>
            <p:ph type="pic" sz="quarter" idx="24"/>
          </p:nvPr>
        </p:nvPicPr>
        <p:blipFill>
          <a:blip r:embed="rId12" cstate="hqprint">
            <a:extLst>
              <a:ext uri="{28A0092B-C50C-407E-A947-70E740481C1C}">
                <a14:useLocalDpi xmlns:a14="http://schemas.microsoft.com/office/drawing/2010/main"/>
              </a:ext>
            </a:extLst>
          </a:blip>
          <a:srcRect/>
          <a:stretch>
            <a:fillRect/>
          </a:stretch>
        </p:blipFill>
        <p:spPr>
          <a:xfrm>
            <a:off x="7237413" y="2827338"/>
            <a:ext cx="1223962" cy="889000"/>
          </a:xfrm>
          <a:prstGeom prst="rect">
            <a:avLst/>
          </a:prstGeom>
        </p:spPr>
      </p:pic>
      <p:sp>
        <p:nvSpPr>
          <p:cNvPr id="7" name="Text Placeholder 6">
            <a:extLst>
              <a:ext uri="{FF2B5EF4-FFF2-40B4-BE49-F238E27FC236}">
                <a16:creationId xmlns:a16="http://schemas.microsoft.com/office/drawing/2014/main" id="{E37FEC54-4A89-2ADC-4742-8AB6FAEFE17B}"/>
              </a:ext>
            </a:extLst>
          </p:cNvPr>
          <p:cNvSpPr>
            <a:spLocks noGrp="1"/>
          </p:cNvSpPr>
          <p:nvPr>
            <p:ph type="body" sz="quarter" idx="14"/>
          </p:nvPr>
        </p:nvSpPr>
        <p:spPr>
          <a:xfrm>
            <a:off x="7163182" y="3921507"/>
            <a:ext cx="1243012" cy="522287"/>
          </a:xfrm>
        </p:spPr>
        <p:txBody>
          <a:bodyPr/>
          <a:lstStyle/>
          <a:p>
            <a:r>
              <a:rPr lang="en-US" altLang="en-US" dirty="0"/>
              <a:t>Flame retardants</a:t>
            </a:r>
            <a:endParaRPr lang="en-US" dirty="0"/>
          </a:p>
        </p:txBody>
      </p:sp>
    </p:spTree>
    <p:extLst>
      <p:ext uri="{BB962C8B-B14F-4D97-AF65-F5344CB8AC3E}">
        <p14:creationId xmlns:p14="http://schemas.microsoft.com/office/powerpoint/2010/main" val="340930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DBD55-BBAF-C1E8-5E6E-18D4137E4806}"/>
              </a:ext>
            </a:extLst>
          </p:cNvPr>
          <p:cNvSpPr>
            <a:spLocks noGrp="1"/>
          </p:cNvSpPr>
          <p:nvPr>
            <p:ph type="title"/>
          </p:nvPr>
        </p:nvSpPr>
        <p:spPr/>
        <p:txBody>
          <a:bodyPr/>
          <a:lstStyle/>
          <a:p>
            <a:r>
              <a:rPr lang="en-US" dirty="0"/>
              <a:t>What are endocrine disrupting chemicals (EDCs)?</a:t>
            </a:r>
          </a:p>
        </p:txBody>
      </p:sp>
      <p:sp>
        <p:nvSpPr>
          <p:cNvPr id="3" name="Text Placeholder 2">
            <a:extLst>
              <a:ext uri="{FF2B5EF4-FFF2-40B4-BE49-F238E27FC236}">
                <a16:creationId xmlns:a16="http://schemas.microsoft.com/office/drawing/2014/main" id="{EF213713-67DB-0B69-19BD-FA7F0E7248A3}"/>
              </a:ext>
            </a:extLst>
          </p:cNvPr>
          <p:cNvSpPr>
            <a:spLocks noGrp="1"/>
          </p:cNvSpPr>
          <p:nvPr>
            <p:ph type="body" sz="quarter" idx="10"/>
          </p:nvPr>
        </p:nvSpPr>
        <p:spPr>
          <a:xfrm>
            <a:off x="356616" y="2238086"/>
            <a:ext cx="6558000" cy="1173304"/>
          </a:xfrm>
        </p:spPr>
        <p:txBody>
          <a:bodyPr/>
          <a:lstStyle/>
          <a:p>
            <a:r>
              <a:rPr lang="en-US" sz="2000" dirty="0">
                <a:solidFill>
                  <a:srgbClr val="434343"/>
                </a:solidFill>
              </a:rPr>
              <a:t>Natural or human made chemicals that may mimic, block, or interfere with the body’s hormones, </a:t>
            </a:r>
            <a:br>
              <a:rPr lang="en-US" sz="2000" dirty="0">
                <a:solidFill>
                  <a:srgbClr val="434343"/>
                </a:solidFill>
              </a:rPr>
            </a:br>
            <a:r>
              <a:rPr lang="en-US" sz="2000" dirty="0">
                <a:solidFill>
                  <a:srgbClr val="434343"/>
                </a:solidFill>
              </a:rPr>
              <a:t>which are part of the endocrine system</a:t>
            </a:r>
            <a:endParaRPr lang="en-US" dirty="0"/>
          </a:p>
        </p:txBody>
      </p:sp>
      <p:sp>
        <p:nvSpPr>
          <p:cNvPr id="4" name="Text Placeholder 3">
            <a:extLst>
              <a:ext uri="{FF2B5EF4-FFF2-40B4-BE49-F238E27FC236}">
                <a16:creationId xmlns:a16="http://schemas.microsoft.com/office/drawing/2014/main" id="{B8CF15DF-2F53-514A-8969-305FCADB4E2F}"/>
              </a:ext>
            </a:extLst>
          </p:cNvPr>
          <p:cNvSpPr>
            <a:spLocks noGrp="1"/>
          </p:cNvSpPr>
          <p:nvPr>
            <p:ph type="body" sz="quarter" idx="11"/>
          </p:nvPr>
        </p:nvSpPr>
        <p:spPr>
          <a:xfrm>
            <a:off x="5552414" y="4576172"/>
            <a:ext cx="3392274" cy="246221"/>
          </a:xfrm>
        </p:spPr>
        <p:txBody>
          <a:bodyPr/>
          <a:lstStyle/>
          <a:p>
            <a:r>
              <a:rPr lang="en-US" sz="1000" dirty="0"/>
              <a:t>https://www.niehs.nih.gov/health/topics/agents/endocrine</a:t>
            </a:r>
            <a:endParaRPr lang="en-US" dirty="0"/>
          </a:p>
        </p:txBody>
      </p:sp>
    </p:spTree>
    <p:extLst>
      <p:ext uri="{BB962C8B-B14F-4D97-AF65-F5344CB8AC3E}">
        <p14:creationId xmlns:p14="http://schemas.microsoft.com/office/powerpoint/2010/main" val="3629173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C5BF-CADC-C622-3E2D-78D23B332871}"/>
              </a:ext>
            </a:extLst>
          </p:cNvPr>
          <p:cNvSpPr>
            <a:spLocks noGrp="1"/>
          </p:cNvSpPr>
          <p:nvPr>
            <p:ph type="title"/>
          </p:nvPr>
        </p:nvSpPr>
        <p:spPr/>
        <p:txBody>
          <a:bodyPr/>
          <a:lstStyle/>
          <a:p>
            <a:r>
              <a:rPr lang="en-US" dirty="0"/>
              <a:t>Routes of exposure to EDCs</a:t>
            </a:r>
          </a:p>
        </p:txBody>
      </p:sp>
      <p:pic>
        <p:nvPicPr>
          <p:cNvPr id="6" name="Picture Placeholder 5" descr="Illustration of a pregnant woman and a fetus. Text in clockwise order: Inhalation exposure, oral exposure, breastfeeding, Mother-to-fetus, Dermal exposure.">
            <a:extLst>
              <a:ext uri="{FF2B5EF4-FFF2-40B4-BE49-F238E27FC236}">
                <a16:creationId xmlns:a16="http://schemas.microsoft.com/office/drawing/2014/main" id="{45F5254B-9594-F14A-C7CC-3619386FB6B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247657" y="1282488"/>
            <a:ext cx="6685328" cy="3357795"/>
          </a:xfrm>
        </p:spPr>
      </p:pic>
      <p:sp>
        <p:nvSpPr>
          <p:cNvPr id="4" name="Text Placeholder 3">
            <a:extLst>
              <a:ext uri="{FF2B5EF4-FFF2-40B4-BE49-F238E27FC236}">
                <a16:creationId xmlns:a16="http://schemas.microsoft.com/office/drawing/2014/main" id="{FCF1F3DA-7B9D-B1F2-E837-3272270406C2}"/>
              </a:ext>
            </a:extLst>
          </p:cNvPr>
          <p:cNvSpPr>
            <a:spLocks noGrp="1"/>
          </p:cNvSpPr>
          <p:nvPr>
            <p:ph type="body" sz="quarter" idx="11"/>
          </p:nvPr>
        </p:nvSpPr>
        <p:spPr/>
        <p:txBody>
          <a:bodyPr/>
          <a:lstStyle/>
          <a:p>
            <a:r>
              <a:rPr lang="en-US" sz="1050" dirty="0"/>
              <a:t>Adapted from Sharpe et. al., BMJ 2004</a:t>
            </a:r>
            <a:endParaRPr lang="en-US" dirty="0"/>
          </a:p>
        </p:txBody>
      </p:sp>
    </p:spTree>
    <p:extLst>
      <p:ext uri="{BB962C8B-B14F-4D97-AF65-F5344CB8AC3E}">
        <p14:creationId xmlns:p14="http://schemas.microsoft.com/office/powerpoint/2010/main" val="1718234776"/>
      </p:ext>
    </p:extLst>
  </p:cSld>
  <p:clrMapOvr>
    <a:masterClrMapping/>
  </p:clrMapOvr>
</p:sld>
</file>

<file path=ppt/theme/theme1.xml><?xml version="1.0" encoding="utf-8"?>
<a:theme xmlns:a="http://schemas.openxmlformats.org/drawingml/2006/main" name="RHNTC Template">
  <a:themeElements>
    <a:clrScheme name="Custom 13">
      <a:dk1>
        <a:srgbClr val="000000"/>
      </a:dk1>
      <a:lt1>
        <a:srgbClr val="FFFFFF"/>
      </a:lt1>
      <a:dk2>
        <a:srgbClr val="58595B"/>
      </a:dk2>
      <a:lt2>
        <a:srgbClr val="F2F2F2"/>
      </a:lt2>
      <a:accent1>
        <a:srgbClr val="EF3E36"/>
      </a:accent1>
      <a:accent2>
        <a:srgbClr val="FCB03F"/>
      </a:accent2>
      <a:accent3>
        <a:srgbClr val="C6499B"/>
      </a:accent3>
      <a:accent4>
        <a:srgbClr val="26ABE1"/>
      </a:accent4>
      <a:accent5>
        <a:srgbClr val="168E9E"/>
      </a:accent5>
      <a:accent6>
        <a:srgbClr val="103661"/>
      </a:accent6>
      <a:hlink>
        <a:srgbClr val="137D8B"/>
      </a:hlink>
      <a:folHlink>
        <a:srgbClr val="0F12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HNTC Template">
  <a:themeElements>
    <a:clrScheme name="RHNTC">
      <a:dk1>
        <a:srgbClr val="000000"/>
      </a:dk1>
      <a:lt1>
        <a:srgbClr val="FFFFFF"/>
      </a:lt1>
      <a:dk2>
        <a:srgbClr val="58595B"/>
      </a:dk2>
      <a:lt2>
        <a:srgbClr val="F2F2F2"/>
      </a:lt2>
      <a:accent1>
        <a:srgbClr val="EF3E36"/>
      </a:accent1>
      <a:accent2>
        <a:srgbClr val="FCB03F"/>
      </a:accent2>
      <a:accent3>
        <a:srgbClr val="C6499B"/>
      </a:accent3>
      <a:accent4>
        <a:srgbClr val="26ABE1"/>
      </a:accent4>
      <a:accent5>
        <a:srgbClr val="168E9E"/>
      </a:accent5>
      <a:accent6>
        <a:srgbClr val="103661"/>
      </a:accent6>
      <a:hlink>
        <a:srgbClr val="0972BA"/>
      </a:hlink>
      <a:folHlink>
        <a:srgbClr val="0F124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C5173460500B4E95D6E746241C127C" ma:contentTypeVersion="10" ma:contentTypeDescription="Create a new document." ma:contentTypeScope="" ma:versionID="9ffee32647bed0e03d923827c9d16bee">
  <xsd:schema xmlns:xsd="http://www.w3.org/2001/XMLSchema" xmlns:xs="http://www.w3.org/2001/XMLSchema" xmlns:p="http://schemas.microsoft.com/office/2006/metadata/properties" xmlns:ns2="d2efd6b8-2234-4349-a32a-8ee9b513af32" xmlns:ns3="b7360c85-e685-4e52-84ac-1c0bb0e1304c" targetNamespace="http://schemas.microsoft.com/office/2006/metadata/properties" ma:root="true" ma:fieldsID="7cc425dbc909d5b07d14a146e61663c1" ns2:_="" ns3:_="">
    <xsd:import namespace="d2efd6b8-2234-4349-a32a-8ee9b513af32"/>
    <xsd:import namespace="b7360c85-e685-4e52-84ac-1c0bb0e1304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ObjectDetectorVersion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efd6b8-2234-4349-a32a-8ee9b513af3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360c85-e685-4e52-84ac-1c0bb0e1304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30142C-880A-4BDF-A1BE-648E9F6D3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efd6b8-2234-4349-a32a-8ee9b513af32"/>
    <ds:schemaRef ds:uri="b7360c85-e685-4e52-84ac-1c0bb0e13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C7D8D8-88B0-4AEE-A2E1-D24018EF9B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716</TotalTime>
  <Words>14357</Words>
  <Application>Microsoft Macintosh PowerPoint</Application>
  <PresentationFormat>On-screen Show (16:9)</PresentationFormat>
  <Paragraphs>404</Paragraphs>
  <Slides>47</Slides>
  <Notes>47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BlinkMacSystemFont</vt:lpstr>
      <vt:lpstr>Arial</vt:lpstr>
      <vt:lpstr>Lato</vt:lpstr>
      <vt:lpstr>Roboto</vt:lpstr>
      <vt:lpstr>Montserrat</vt:lpstr>
      <vt:lpstr>Montserrat Light</vt:lpstr>
      <vt:lpstr>RHNTC Template</vt:lpstr>
      <vt:lpstr>1_RHNTC Template</vt:lpstr>
      <vt:lpstr>Endocrine Disrupting Chemicals and  Maternal Health Outcomes</vt:lpstr>
      <vt:lpstr>Continuing education</vt:lpstr>
      <vt:lpstr>Meet your speakers</vt:lpstr>
      <vt:lpstr>Learning objectives</vt:lpstr>
      <vt:lpstr>Poll time! 1</vt:lpstr>
      <vt:lpstr>Meet Janine</vt:lpstr>
      <vt:lpstr>Chemical ingredients in consumer products</vt:lpstr>
      <vt:lpstr>What are endocrine disrupting chemicals (EDCs)?</vt:lpstr>
      <vt:lpstr>Routes of exposure to EDCs</vt:lpstr>
      <vt:lpstr>EDCs mechanisms of action</vt:lpstr>
      <vt:lpstr>What do EDCs have to do with reproductive health?</vt:lpstr>
      <vt:lpstr>The female reproductive life course</vt:lpstr>
      <vt:lpstr>Examples of EDCs and puberty</vt:lpstr>
      <vt:lpstr>Examples of EDCs and gynecologic health</vt:lpstr>
      <vt:lpstr>Examples of EDCs and pregnancy health</vt:lpstr>
      <vt:lpstr>Are there groups at higher risk due to higher exposures to EDCs?</vt:lpstr>
      <vt:lpstr>Age at menarche by race</vt:lpstr>
      <vt:lpstr>Prevalence of fibroids by race and ethnicity, 2005-2014</vt:lpstr>
      <vt:lpstr>Disparities in fertility outcomes by race/ethnicity</vt:lpstr>
      <vt:lpstr>Preterm birth rates in the U.S. by race/ethnicity, 2020-2022 average</vt:lpstr>
      <vt:lpstr>Example: Inequities in EDC exposures by race and ethnicity</vt:lpstr>
      <vt:lpstr>Racial/ethnic disparities in urinary phthalate metabolite concentrations across pregnancy</vt:lpstr>
      <vt:lpstr>It’s time to ask WHY</vt:lpstr>
      <vt:lpstr>Environmental health equity framework: A solutions-oriented approach</vt:lpstr>
      <vt:lpstr>Conceptual model: Discriminatory processes in environmental injustice</vt:lpstr>
      <vt:lpstr>Racial/ethnic inequities in EDC-associated personal care product use</vt:lpstr>
      <vt:lpstr>Association between race/ethnicity and hair product use</vt:lpstr>
      <vt:lpstr>Race/ethnicity and use of hair products with EDCs</vt:lpstr>
      <vt:lpstr>Hormonal activity of commonly used hair products</vt:lpstr>
      <vt:lpstr>Product use and urinary phthalate metabolite concentrations</vt:lpstr>
      <vt:lpstr>Associations between hair product use and reproductive health</vt:lpstr>
      <vt:lpstr>Association between hair product use and pregnancy outcomes</vt:lpstr>
      <vt:lpstr>Disparities in safer hair product availability by neighborhood</vt:lpstr>
      <vt:lpstr>Hypothetical intervention: Predicted probability of preterm birth based on phthalate intervention</vt:lpstr>
      <vt:lpstr>What can we do to make change?</vt:lpstr>
      <vt:lpstr>Clinical guidance</vt:lpstr>
      <vt:lpstr>Improving environmental health literacy of health care providers</vt:lpstr>
      <vt:lpstr>Pre- vs. post-test environmental health literacy scores</vt:lpstr>
      <vt:lpstr>Counseling clients to reduce EDC exposures</vt:lpstr>
      <vt:lpstr>Counsel clients on EDCs and fertility</vt:lpstr>
      <vt:lpstr>Promote change</vt:lpstr>
      <vt:lpstr>Summary</vt:lpstr>
      <vt:lpstr>Poll time! 2</vt:lpstr>
      <vt:lpstr>Q&amp;A</vt:lpstr>
      <vt:lpstr>What’s one action you will take as a result of this discussion?</vt:lpstr>
      <vt:lpstr>THANK YOU!</vt:lpstr>
      <vt:lpstr>Engage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Endocrine Disrupting Chemicals and Maternal Health Outcomes</dc:title>
  <dc:creator>RHNTC</dc:creator>
  <cp:lastModifiedBy>Microsoft Office User</cp:lastModifiedBy>
  <cp:revision>43</cp:revision>
  <dcterms:modified xsi:type="dcterms:W3CDTF">2024-06-14T19:56:42Z</dcterms:modified>
</cp:coreProperties>
</file>