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4"/>
  </p:notesMasterIdLst>
  <p:sldIdLst>
    <p:sldId id="256" r:id="rId2"/>
    <p:sldId id="297" r:id="rId3"/>
    <p:sldId id="298" r:id="rId4"/>
    <p:sldId id="299" r:id="rId5"/>
    <p:sldId id="300" r:id="rId6"/>
    <p:sldId id="301" r:id="rId7"/>
    <p:sldId id="302" r:id="rId8"/>
    <p:sldId id="303" r:id="rId9"/>
    <p:sldId id="337" r:id="rId10"/>
    <p:sldId id="305" r:id="rId11"/>
    <p:sldId id="306" r:id="rId12"/>
    <p:sldId id="307" r:id="rId13"/>
    <p:sldId id="308" r:id="rId14"/>
    <p:sldId id="309" r:id="rId15"/>
    <p:sldId id="310" r:id="rId16"/>
    <p:sldId id="311" r:id="rId17"/>
    <p:sldId id="338"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0" r:id="rId37"/>
    <p:sldId id="331" r:id="rId38"/>
    <p:sldId id="332" r:id="rId39"/>
    <p:sldId id="334" r:id="rId40"/>
    <p:sldId id="335" r:id="rId41"/>
    <p:sldId id="336" r:id="rId42"/>
    <p:sldId id="333" r:id="rId43"/>
  </p:sldIdLst>
  <p:sldSz cx="9144000" cy="5143500" type="screen16x9"/>
  <p:notesSz cx="6858000" cy="9144000"/>
  <p:embeddedFontLst>
    <p:embeddedFont>
      <p:font typeface="Lato" panose="020F0502020204030203" pitchFamily="34" charset="0"/>
      <p:regular r:id="rId45"/>
      <p:bold r:id="rId46"/>
      <p:italic r:id="rId47"/>
      <p:boldItalic r:id="rId48"/>
    </p:embeddedFont>
    <p:embeddedFont>
      <p:font typeface="Noto Sans Symbols" pitchFamily="2" charset="0"/>
      <p:regular r:id="rId49"/>
      <p:bold r:id="rId50"/>
    </p:embeddedFont>
    <p:embeddedFont>
      <p:font typeface="Calibri" panose="020F050202020403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04">
          <p15:clr>
            <a:srgbClr val="9AA0A6"/>
          </p15:clr>
        </p15:guide>
        <p15:guide id="2" orient="horz" pos="1322">
          <p15:clr>
            <a:srgbClr val="9AA0A6"/>
          </p15:clr>
        </p15:guide>
        <p15:guide id="3" orient="horz" pos="1495">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hrlZ+Dii/7cPEMzIXxPynBP0Ju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BFC"/>
    <a:srgbClr val="21617C"/>
    <a:srgbClr val="434343"/>
    <a:srgbClr val="2C2C2C"/>
    <a:srgbClr val="59595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84" autoAdjust="0"/>
    <p:restoredTop sz="39004" autoAdjust="0"/>
  </p:normalViewPr>
  <p:slideViewPr>
    <p:cSldViewPr snapToGrid="0">
      <p:cViewPr varScale="1">
        <p:scale>
          <a:sx n="38" d="100"/>
          <a:sy n="38" d="100"/>
        </p:scale>
        <p:origin x="1716" y="36"/>
      </p:cViewPr>
      <p:guideLst>
        <p:guide pos="504"/>
        <p:guide orient="horz" pos="1322"/>
        <p:guide orient="horz" pos="1495"/>
      </p:guideLst>
    </p:cSldViewPr>
  </p:slideViewPr>
  <p:outlineViewPr>
    <p:cViewPr>
      <p:scale>
        <a:sx n="33" d="100"/>
        <a:sy n="33" d="100"/>
      </p:scale>
      <p:origin x="0" y="0"/>
    </p:cViewPr>
  </p:outlineViewPr>
  <p:notesTextViewPr>
    <p:cViewPr>
      <p:scale>
        <a:sx n="1" d="1"/>
        <a:sy n="1" d="1"/>
      </p:scale>
      <p:origin x="0" y="-2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ipvhealth.org/wp-content/uploads/2020/07/2019HOHU_AdolescentSafetyCard_EngSpan.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futureswithoutviolence.org/health"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Mvxem3WwQaY&amp;list=PLaS4Etq3IFrWgqgcKstcBwNiP_j8ZoBYK&amp;index=14"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_N-llCsnGSI&amp;list=PLaS4Etq3IFrWgqgcKstcBwNiP_j8ZoBYK&amp;index=7"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ipvhealthpartners.org/adopt/"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store.samhsa.gov/sites/default/files/d7/priv/sma14-4884.pdf" TargetMode="External"/><Relationship Id="rId4" Type="http://schemas.openxmlformats.org/officeDocument/2006/relationships/hyperlink" Target="https://harmreductionjournal.biomedcentral.com/articles/10.1186/s12954-017-0196-4"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oi.org/10.1016/j.whi.2004.08.00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rhntc.org/search?keys=MOU"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healthpartnersipve.org/wp-content/uploads/2021/08/MOU-Template-Final-2021.pdf"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thehotline.org/help/help-for-friends-and-family/"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ipvhealthpartners.org/partner/"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rhntc.org/resources/preventing-and-responding-ipv-repro-health-settings-webinar"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8" Type="http://schemas.openxmlformats.org/officeDocument/2006/relationships/hyperlink" Target="https://www.rainn.org/" TargetMode="External"/><Relationship Id="rId3" Type="http://schemas.openxmlformats.org/officeDocument/2006/relationships/hyperlink" Target="https://www.futureswithoutviolence.org/health/national-health-resource-center-on-domestic-violence/" TargetMode="External"/><Relationship Id="rId7" Type="http://schemas.openxmlformats.org/officeDocument/2006/relationships/hyperlink" Target="http://www.thetrevorproject.org/"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www.thehotline.org/" TargetMode="External"/><Relationship Id="rId11" Type="http://schemas.openxmlformats.org/officeDocument/2006/relationships/hyperlink" Target="mailto:health@futureswithoutviolence.org" TargetMode="External"/><Relationship Id="rId5" Type="http://schemas.openxmlformats.org/officeDocument/2006/relationships/hyperlink" Target="https://ipvhealthpartners.org/covid19/" TargetMode="External"/><Relationship Id="rId10" Type="http://schemas.openxmlformats.org/officeDocument/2006/relationships/hyperlink" Target="http://www.translifeline.org/" TargetMode="External"/><Relationship Id="rId4" Type="http://schemas.openxmlformats.org/officeDocument/2006/relationships/hyperlink" Target="https://ipvhealthpartners.org/" TargetMode="External"/><Relationship Id="rId9" Type="http://schemas.openxmlformats.org/officeDocument/2006/relationships/hyperlink" Target="http://www.strongheartshelpline.org/"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i.org/10.1080/03630242.2012.69084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journalofethics.ama-assn.org/article/who-your-waiting-room-health-care-professionals-culturally-responsive-and-trauma-informed-first/2017-01"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tore.samhsa.gov/shin/content/SMA14-4884/SMA14-4884.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rhntc.org/resources/universal-education-and-screening-intimate-partner-violence-reproductive-health-settin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solidFill>
                  <a:schemeClr val="dk1"/>
                </a:solidFill>
              </a:rPr>
              <a:t>- [Devon] Hello everyone. This is Devon Brown from the Title X Reproductive Health National Training Center and I’d like to welcome you all to today’s webinar: Moving Beyond IPV Screening: Understanding the CUES Intervention. I have a few announcements before we begin. Everyone on the webinar today is muted, given the large number of participants. We plan to have some time for questions at the end of the webinar today. You can ask your questions using the chat at any time during the webinar. We’ll also be asking for your participation at a few points during the webinar. You can respond in the “Audience Chat” pod, which is green and can be found at the bottom of your screen. A recording of today’s webinar, the slide deck, and a transcript will be available on RHNTC.org within the next few days. Closed Captioning has been enabled for this webinar. To view, click on the CC icon at the bottom of your screen. Your feedback is extremely important to us and has enabled the RHNTC to make quality improvements in our work based on your comments. Please take a moment to open the evaluation link in the chat and consider completing the evaluation real-time. In order to obtain a certificate of completion for attending this webinar, you must be logged into rhntc.org when you complete the evaluation. This presentation was supported by the Office of Population Affairs (OPA) and the Office on Women’s Health (OWH). Its contents are solely the responsibility of the authors and do not necessarily represent the official views of OPA, OWH or HHS.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smtClean="0">
                <a:solidFill>
                  <a:srgbClr val="595959"/>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0"/>
                  </a:ext>
                </a:extLst>
              </a:rPr>
              <a:t>- [Rebecca] Yeah, it would be what we'd want, but I don't know exactly where things stand. So thank you for asking that. Great thing to do. And I think that she, I think the video did a nice job of summing this up. We know that a lot of people experience IPV and we know the disclosures are really small. So how can we in the name of equity and making sure we don't leave people behind shift that? And I really do think CUES is the way to do that. </a:t>
            </a:r>
          </a:p>
          <a:p>
            <a:pPr marL="0" lvl="0" indent="0" algn="l" rtl="0">
              <a:lnSpc>
                <a:spcPct val="100000"/>
              </a:lnSpc>
              <a:spcBef>
                <a:spcPts val="0"/>
              </a:spcBef>
              <a:spcAft>
                <a:spcPts val="0"/>
              </a:spcAft>
              <a:buSzPts val="1100"/>
              <a:buNone/>
            </a:pPr>
            <a:endParaRPr lang="en-US" i="0" dirty="0" smtClean="0">
              <a:solidFill>
                <a:srgbClr val="595959"/>
              </a:solidFill>
            </a:endParaRPr>
          </a:p>
          <a:p>
            <a:pPr marL="0" lvl="0" indent="0" algn="l" rtl="0">
              <a:lnSpc>
                <a:spcPct val="100000"/>
              </a:lnSpc>
              <a:spcBef>
                <a:spcPts val="1057"/>
              </a:spcBef>
              <a:spcAft>
                <a:spcPts val="0"/>
              </a:spcAft>
              <a:buSzPts val="1100"/>
              <a:buNone/>
            </a:pPr>
            <a:r>
              <a:rPr lang="en-US" i="1" dirty="0" smtClean="0">
                <a:solidFill>
                  <a:srgbClr val="595959"/>
                </a:solidFill>
              </a:rPr>
              <a:t>Source</a:t>
            </a:r>
            <a:r>
              <a:rPr lang="en-US" i="1" dirty="0">
                <a:solidFill>
                  <a:srgbClr val="595959"/>
                </a:solidFill>
              </a:rPr>
              <a:t>:</a:t>
            </a:r>
          </a:p>
          <a:p>
            <a:pPr marL="171450" lvl="0" indent="-171450" algn="l" rtl="0">
              <a:lnSpc>
                <a:spcPct val="100000"/>
              </a:lnSpc>
              <a:spcBef>
                <a:spcPts val="0"/>
              </a:spcBef>
              <a:spcAft>
                <a:spcPts val="0"/>
              </a:spcAft>
              <a:buClr>
                <a:srgbClr val="595959"/>
              </a:buClr>
              <a:buSzPts val="1100"/>
            </a:pPr>
            <a:r>
              <a:rPr lang="en-US" dirty="0">
                <a:solidFill>
                  <a:srgbClr val="595959"/>
                </a:solidFill>
              </a:rPr>
              <a:t>Miller E, McCauley HL Decker MR, Levenson R, </a:t>
            </a:r>
            <a:r>
              <a:rPr lang="en-US" dirty="0" err="1">
                <a:solidFill>
                  <a:srgbClr val="595959"/>
                </a:solidFill>
              </a:rPr>
              <a:t>Zelazny</a:t>
            </a:r>
            <a:r>
              <a:rPr lang="en-US" dirty="0">
                <a:solidFill>
                  <a:srgbClr val="595959"/>
                </a:solidFill>
              </a:rPr>
              <a:t> S, Jones KA, Anderson H, Silverman JG.  Implementation of a Family Planning Clinic-based Partner Violence and Reproductive Coercion Intervention: Provider and </a:t>
            </a:r>
            <a:r>
              <a:rPr lang="en-US" dirty="0" smtClean="0">
                <a:solidFill>
                  <a:srgbClr val="595959"/>
                </a:solidFill>
              </a:rPr>
              <a:t>Patient </a:t>
            </a:r>
            <a:r>
              <a:rPr lang="en-US" dirty="0">
                <a:solidFill>
                  <a:srgbClr val="595959"/>
                </a:solidFill>
              </a:rPr>
              <a:t>Perspectives.  Perspectives on Sexual and Reproductive Health.  2017 Jun; 49(2); 85-93.  PMID: 28272840. </a:t>
            </a:r>
            <a:r>
              <a:rPr lang="en-US" dirty="0" err="1">
                <a:solidFill>
                  <a:srgbClr val="595959"/>
                </a:solidFill>
              </a:rPr>
              <a:t>doi</a:t>
            </a:r>
            <a:r>
              <a:rPr lang="en-US" dirty="0">
                <a:solidFill>
                  <a:srgbClr val="595959"/>
                </a:solidFill>
              </a:rPr>
              <a:t> 10.1363/psrh.12021. </a:t>
            </a:r>
            <a:r>
              <a:rPr lang="en-US" dirty="0" err="1">
                <a:solidFill>
                  <a:srgbClr val="595959"/>
                </a:solidFill>
              </a:rPr>
              <a:t>Epub</a:t>
            </a:r>
            <a:r>
              <a:rPr lang="en-US" dirty="0">
                <a:solidFill>
                  <a:srgbClr val="595959"/>
                </a:solidFill>
              </a:rPr>
              <a:t> 2017 March 8</a:t>
            </a:r>
            <a:endParaRPr lang="en-US" dirty="0"/>
          </a:p>
          <a:p>
            <a:pPr marL="457200" marR="0" lvl="0" indent="-228600" algn="l" rtl="0">
              <a:lnSpc>
                <a:spcPct val="100000"/>
              </a:lnSpc>
              <a:spcBef>
                <a:spcPts val="0"/>
              </a:spcBef>
              <a:spcAft>
                <a:spcPts val="0"/>
              </a:spcAft>
              <a:buClr>
                <a:srgbClr val="000000"/>
              </a:buClr>
              <a:buSzPts val="1100"/>
              <a:buFont typeface="Arial"/>
              <a:buNone/>
            </a:pPr>
            <a:endParaRPr lang="en-US" dirty="0">
              <a:solidFill>
                <a:srgbClr val="595959"/>
              </a:solidFill>
            </a:endParaRPr>
          </a:p>
          <a:p>
            <a:endParaRPr lang="en-US" dirty="0"/>
          </a:p>
        </p:txBody>
      </p:sp>
    </p:spTree>
    <p:extLst>
      <p:ext uri="{BB962C8B-B14F-4D97-AF65-F5344CB8AC3E}">
        <p14:creationId xmlns:p14="http://schemas.microsoft.com/office/powerpoint/2010/main" val="1678620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US" dirty="0" smtClean="0"/>
              <a:t>So, universal education promotes health equity. It's a strategy to treat clients with respect without requiring disclosure. And I really want you to think through the shame, the judgment, the fear of child welfare involvement, not being sure what's going to happen in their medical record if they disclose there's. So this idea that we are respecting someone and where they are in their truth and not being the gatekeeper for information anymore, I think really signals that you're somebody who cares. </a:t>
            </a:r>
            <a:endParaRPr lang="en-US" dirty="0"/>
          </a:p>
        </p:txBody>
      </p:sp>
    </p:spTree>
    <p:extLst>
      <p:ext uri="{BB962C8B-B14F-4D97-AF65-F5344CB8AC3E}">
        <p14:creationId xmlns:p14="http://schemas.microsoft.com/office/powerpoint/2010/main" val="852827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smtClean="0">
                <a:solidFill>
                  <a:srgbClr val="595959"/>
                </a:solidFill>
              </a:rPr>
              <a:t>So CUES, I'll just break it down for you. CUES stands for confidentiality. We want to see patients alone when we're having this universal education conversation. Universal education empowerment, and support. So that's the acronym, CUES. And I think somebody's going to share out, this is a copy of one of the many, many cards Futures has. This is a card that's specific to adolescents. You can use it with all adolescents in your clinic environment. I've done a lot of research on these cards with young people, with adults. So I'm excited to share a little bit more with you.</a:t>
            </a:r>
          </a:p>
          <a:p>
            <a:pPr marL="0" marR="0" lvl="0" indent="0" algn="l" rtl="0">
              <a:lnSpc>
                <a:spcPct val="100000"/>
              </a:lnSpc>
              <a:spcBef>
                <a:spcPts val="0"/>
              </a:spcBef>
              <a:spcAft>
                <a:spcPts val="0"/>
              </a:spcAft>
              <a:buClr>
                <a:srgbClr val="000000"/>
              </a:buClr>
              <a:buSzPts val="1100"/>
              <a:buFont typeface="Arial"/>
              <a:buNone/>
            </a:pPr>
            <a:endParaRPr lang="en-US" dirty="0">
              <a:solidFill>
                <a:srgbClr val="595959"/>
              </a:solidFill>
            </a:endParaRPr>
          </a:p>
          <a:p>
            <a:pPr marL="0" marR="0" lvl="0" indent="0" algn="l" rtl="0">
              <a:lnSpc>
                <a:spcPct val="100000"/>
              </a:lnSpc>
              <a:spcBef>
                <a:spcPts val="0"/>
              </a:spcBef>
              <a:spcAft>
                <a:spcPts val="0"/>
              </a:spcAft>
              <a:buSzPts val="1100"/>
              <a:buNone/>
            </a:pPr>
            <a:r>
              <a:rPr lang="en-US" i="1" dirty="0" smtClean="0">
                <a:solidFill>
                  <a:srgbClr val="595959"/>
                </a:solidFill>
              </a:rPr>
              <a:t>Sources:</a:t>
            </a:r>
            <a:endParaRPr lang="en-US" i="1" dirty="0"/>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sng" strike="noStrike" cap="none" dirty="0" smtClean="0">
                <a:solidFill>
                  <a:srgbClr val="000000"/>
                </a:solidFill>
                <a:effectLst/>
                <a:latin typeface="Arial"/>
                <a:ea typeface="Arial"/>
                <a:cs typeface="Arial"/>
                <a:sym typeface="Arial"/>
                <a:hlinkClick r:id="rId3"/>
              </a:rPr>
              <a:t>Adolescent Safety Card</a:t>
            </a:r>
            <a:r>
              <a:rPr lang="en-US" sz="1100" b="0" i="0" u="sng" strike="noStrike" cap="none" dirty="0" smtClean="0">
                <a:solidFill>
                  <a:srgbClr val="000000"/>
                </a:solidFill>
                <a:effectLst/>
                <a:latin typeface="Arial"/>
                <a:ea typeface="Arial"/>
                <a:cs typeface="Arial"/>
                <a:sym typeface="Arial"/>
              </a:rPr>
              <a:t> </a:t>
            </a:r>
            <a:r>
              <a:rPr lang="en-US" dirty="0" smtClean="0">
                <a:solidFill>
                  <a:srgbClr val="595959"/>
                </a:solidFill>
              </a:rPr>
              <a:t>The </a:t>
            </a:r>
            <a:r>
              <a:rPr lang="en-US" dirty="0" smtClean="0">
                <a:solidFill>
                  <a:srgbClr val="595959"/>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6"/>
                  </a:ext>
                </a:extLst>
              </a:rPr>
              <a:t>Adolescent Safety Card</a:t>
            </a:r>
            <a:r>
              <a:rPr lang="en-US" dirty="0" smtClean="0">
                <a:solidFill>
                  <a:srgbClr val="595959"/>
                </a:solidFill>
              </a:rPr>
              <a:t> and others may be viewed as PDFs and ordered as hard copies.</a:t>
            </a:r>
          </a:p>
          <a:p>
            <a:pPr marL="171450" marR="0" lvl="0" indent="-171450" algn="l" rtl="0">
              <a:lnSpc>
                <a:spcPct val="100000"/>
              </a:lnSpc>
              <a:spcBef>
                <a:spcPts val="0"/>
              </a:spcBef>
              <a:spcAft>
                <a:spcPts val="0"/>
              </a:spcAft>
              <a:buClr>
                <a:srgbClr val="000000"/>
              </a:buClr>
              <a:buSzPts val="1100"/>
            </a:pPr>
            <a:r>
              <a:rPr lang="en-US" dirty="0" smtClean="0">
                <a:solidFill>
                  <a:srgbClr val="595959"/>
                </a:solidFill>
              </a:rPr>
              <a:t>www.IPVHealthPartners.org </a:t>
            </a:r>
            <a:endParaRPr lang="en-US" dirty="0"/>
          </a:p>
          <a:p>
            <a:pPr marL="457200" marR="0" lvl="0" indent="-228600" algn="l" rtl="0">
              <a:lnSpc>
                <a:spcPct val="100000"/>
              </a:lnSpc>
              <a:spcBef>
                <a:spcPts val="0"/>
              </a:spcBef>
              <a:spcAft>
                <a:spcPts val="0"/>
              </a:spcAft>
              <a:buClr>
                <a:srgbClr val="000000"/>
              </a:buClr>
              <a:buSzPts val="1100"/>
              <a:buFont typeface="Arial"/>
              <a:buNone/>
            </a:pPr>
            <a:endParaRPr lang="en-US" dirty="0">
              <a:solidFill>
                <a:srgbClr val="595959"/>
              </a:solidFill>
            </a:endParaRPr>
          </a:p>
          <a:p>
            <a:endParaRPr lang="en-US" dirty="0"/>
          </a:p>
        </p:txBody>
      </p:sp>
    </p:spTree>
    <p:extLst>
      <p:ext uri="{BB962C8B-B14F-4D97-AF65-F5344CB8AC3E}">
        <p14:creationId xmlns:p14="http://schemas.microsoft.com/office/powerpoint/2010/main" val="1722011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595959"/>
              </a:buClr>
              <a:buSzPts val="1100"/>
              <a:buNone/>
            </a:pPr>
            <a:r>
              <a:rPr lang="en-US" dirty="0" smtClean="0">
                <a:solidFill>
                  <a:srgbClr val="595959"/>
                </a:solidFill>
              </a:rPr>
              <a:t>And the other thing is we've created tools that are very targeted and specific. So if you've got LGBTQ folks in your setting, we've got cards for that. If you are working with Alaska Natives or American Indians, we have tools there as well. If you're working, I know that some of you are in Title X clinics but some of you might be in broader primary care clinics. So if you're interested in stuff on behavioral health or general health, or if you're working on a college campus and providing Title X services there, there's lots and lots of these specific hearts to help with that patient population.</a:t>
            </a:r>
          </a:p>
          <a:p>
            <a:pPr marL="0" marR="0" lvl="0" indent="0" algn="l" rtl="0">
              <a:lnSpc>
                <a:spcPct val="100000"/>
              </a:lnSpc>
              <a:spcBef>
                <a:spcPts val="0"/>
              </a:spcBef>
              <a:spcAft>
                <a:spcPts val="0"/>
              </a:spcAft>
              <a:buClr>
                <a:srgbClr val="595959"/>
              </a:buClr>
              <a:buSzPts val="1100"/>
              <a:buNone/>
            </a:pPr>
            <a:endParaRPr lang="en-US" dirty="0" smtClean="0">
              <a:solidFill>
                <a:srgbClr val="595959"/>
              </a:solidFill>
            </a:endParaRPr>
          </a:p>
          <a:p>
            <a:pPr marL="0" marR="0" lvl="0" indent="0" algn="l" rtl="0">
              <a:lnSpc>
                <a:spcPct val="100000"/>
              </a:lnSpc>
              <a:spcBef>
                <a:spcPts val="0"/>
              </a:spcBef>
              <a:spcAft>
                <a:spcPts val="0"/>
              </a:spcAft>
              <a:buClr>
                <a:srgbClr val="595959"/>
              </a:buClr>
              <a:buSzPts val="1100"/>
              <a:buNone/>
            </a:pPr>
            <a:r>
              <a:rPr lang="en-US" i="1" dirty="0" smtClean="0">
                <a:solidFill>
                  <a:srgbClr val="595959"/>
                </a:solidFill>
              </a:rPr>
              <a:t>Source:</a:t>
            </a:r>
          </a:p>
          <a:p>
            <a:pPr marL="171450" marR="0" lvl="0" indent="-171450" algn="l" defTabSz="914400" rtl="0" eaLnBrk="1" fontAlgn="auto" latinLnBrk="0" hangingPunct="1">
              <a:lnSpc>
                <a:spcPct val="100000"/>
              </a:lnSpc>
              <a:spcBef>
                <a:spcPts val="0"/>
              </a:spcBef>
              <a:spcAft>
                <a:spcPts val="0"/>
              </a:spcAft>
              <a:buClr>
                <a:srgbClr val="595959"/>
              </a:buClr>
              <a:buSzPts val="1100"/>
              <a:buFont typeface="Arial"/>
              <a:buChar char="●"/>
              <a:tabLst/>
              <a:defRPr/>
            </a:pPr>
            <a:r>
              <a:rPr lang="en-US" sz="1100" b="0" i="0" u="sng" strike="noStrike" cap="none" dirty="0" smtClean="0">
                <a:solidFill>
                  <a:srgbClr val="000000"/>
                </a:solidFill>
                <a:effectLst/>
                <a:latin typeface="Arial"/>
                <a:ea typeface="Arial"/>
                <a:cs typeface="Arial"/>
                <a:sym typeface="Arial"/>
                <a:hlinkClick r:id="rId3"/>
              </a:rPr>
              <a:t>FUTURES’ Health Program</a:t>
            </a: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836378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t>So again, confidentiality, we want to see the client alone first. We want to make a connection. We're going to open up the card, do a quick review, just like you saw the provider do. And then the really important thing is we're going to make sure no one leaves without knowing where to go to get help. So we're going to do that S support piece and talk about the text on the back of the card part.</a:t>
            </a:r>
            <a:endParaRPr lang="en-US" dirty="0"/>
          </a:p>
        </p:txBody>
      </p:sp>
    </p:spTree>
    <p:extLst>
      <p:ext uri="{BB962C8B-B14F-4D97-AF65-F5344CB8AC3E}">
        <p14:creationId xmlns:p14="http://schemas.microsoft.com/office/powerpoint/2010/main" val="3546626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solidFill>
                  <a:srgbClr val="595959"/>
                </a:solidFill>
              </a:rPr>
              <a:t>So again, confidentiality, we want to see the client alone first. We want to make a connection. We're going to open up the card, do a quick review, just like you saw the provider do. And then the really important thing is we're going to make sure no one leaves without knowing where to go to get help. So we're going to do that S support piece and talk about the text on the back of the card part. So before implementing CUES, we want you to establish a clinic-wide policy to see patients alone for every visit. Again, as somebody who had a Title X clinic was director for Planned Parenthood clinics. I can remember the adolescents that came in glued to each other, like literally glued. Like, I didn't know that I could physically separate them because they came as like a one person. And I think that you want to get in front of that, right? So it's like, I'm so glad you brought your friend in, but you can even print this up and put it on the wall of your clinic. For privacy, we always see patients alone for a little while first, and then we can bring your friend back. Then we can bring your partner back. And it's just, I've had clinics say, it's a requirement of the federal government. It's HIPAA. I don't know what you want to do in terms of, how it's going to be if you're making a big change in your clinic most palatable. But I do think having some kind of named policy makes a big difference.</a:t>
            </a:r>
            <a:endParaRPr lang="en-US" dirty="0" smtClean="0"/>
          </a:p>
          <a:p>
            <a:pPr marL="457200" marR="0" lvl="0" indent="-228600" algn="l" rtl="0">
              <a:lnSpc>
                <a:spcPct val="100000"/>
              </a:lnSpc>
              <a:spcBef>
                <a:spcPts val="0"/>
              </a:spcBef>
              <a:spcAft>
                <a:spcPts val="0"/>
              </a:spcAft>
              <a:buClr>
                <a:srgbClr val="000000"/>
              </a:buClr>
              <a:buSzPts val="1100"/>
              <a:buFont typeface="Arial"/>
              <a:buNone/>
            </a:pPr>
            <a:endParaRPr lang="en-US" dirty="0">
              <a:solidFill>
                <a:srgbClr val="595959"/>
              </a:solidFill>
            </a:endParaRPr>
          </a:p>
          <a:p>
            <a:pPr marL="0" marR="0" lvl="0" indent="0" algn="l" rtl="0">
              <a:lnSpc>
                <a:spcPct val="100000"/>
              </a:lnSpc>
              <a:spcBef>
                <a:spcPts val="0"/>
              </a:spcBef>
              <a:spcAft>
                <a:spcPts val="0"/>
              </a:spcAft>
              <a:buSzPts val="1100"/>
              <a:buNone/>
            </a:pPr>
            <a:r>
              <a:rPr lang="en-US" i="1" dirty="0" smtClean="0">
                <a:solidFill>
                  <a:srgbClr val="595959"/>
                </a:solidFill>
              </a:rPr>
              <a:t>Resource:</a:t>
            </a:r>
            <a:r>
              <a:rPr lang="en-US" sz="1100" b="0" i="0" u="none" strike="noStrike" cap="none" dirty="0" smtClean="0">
                <a:solidFill>
                  <a:srgbClr val="000000"/>
                </a:solidFill>
                <a:effectLst/>
                <a:latin typeface="Arial"/>
                <a:ea typeface="Arial"/>
                <a:cs typeface="Arial"/>
                <a:sym typeface="Arial"/>
              </a:rPr>
              <a:t> </a:t>
            </a:r>
          </a:p>
          <a:p>
            <a:pPr marL="171450" indent="-171450"/>
            <a:r>
              <a:rPr lang="en-US" sz="1100" b="0" i="0" u="sng" strike="noStrike" cap="none" dirty="0" smtClean="0">
                <a:solidFill>
                  <a:srgbClr val="000000"/>
                </a:solidFill>
                <a:effectLst/>
                <a:latin typeface="Arial"/>
                <a:ea typeface="Arial"/>
                <a:cs typeface="Arial"/>
                <a:sym typeface="Arial"/>
                <a:hlinkClick r:id="rId3"/>
              </a:rPr>
              <a:t>“We always see patients alone first”</a:t>
            </a:r>
            <a:r>
              <a:rPr lang="en-US" sz="1100" b="0" i="0" u="none" strike="noStrike" cap="none" dirty="0" smtClean="0">
                <a:solidFill>
                  <a:srgbClr val="000000"/>
                </a:solidFill>
                <a:effectLst/>
                <a:latin typeface="Arial"/>
                <a:ea typeface="Arial"/>
                <a:cs typeface="Arial"/>
                <a:sym typeface="Arial"/>
              </a:rPr>
              <a:t> </a:t>
            </a:r>
          </a:p>
        </p:txBody>
      </p:sp>
    </p:spTree>
    <p:extLst>
      <p:ext uri="{BB962C8B-B14F-4D97-AF65-F5344CB8AC3E}">
        <p14:creationId xmlns:p14="http://schemas.microsoft.com/office/powerpoint/2010/main" val="3702193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smtClean="0"/>
              <a:t>So here's an example of kind of how you can do this. “Before we get started, I want you to know that everything here is confidential, meaning I won't talk to anyone else about what's happening. Unless you tell me you're going to hurt yourself physically, or you're being sexually hurt by someone or planning to hurt yourself.”</a:t>
            </a:r>
          </a:p>
          <a:p>
            <a:pPr marL="0" lvl="0" indent="0" algn="l" rtl="0">
              <a:lnSpc>
                <a:spcPct val="100000"/>
              </a:lnSpc>
              <a:spcBef>
                <a:spcPts val="0"/>
              </a:spcBef>
              <a:spcAft>
                <a:spcPts val="0"/>
              </a:spcAft>
              <a:buSzPts val="1100"/>
              <a:buNone/>
            </a:pPr>
            <a:r>
              <a:rPr lang="en-US" dirty="0" smtClean="0"/>
              <a:t>But imagine if you extended your traditional confidentiality script and included this? “Also because I know a lot of clients aren't ready or maybe afraid to share certain things about their health or relationships. I want you to know you can share these resources for yourself or a friend, regardless of what you share with me today.” What a cool way to make connection with your clients?</a:t>
            </a:r>
            <a:endParaRPr lang="en-US" dirty="0"/>
          </a:p>
        </p:txBody>
      </p:sp>
    </p:spTree>
    <p:extLst>
      <p:ext uri="{BB962C8B-B14F-4D97-AF65-F5344CB8AC3E}">
        <p14:creationId xmlns:p14="http://schemas.microsoft.com/office/powerpoint/2010/main" val="1671982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595959"/>
              </a:buClr>
              <a:buSzPts val="1100"/>
              <a:buFont typeface="Arial  "/>
              <a:buNone/>
            </a:pPr>
            <a:r>
              <a:rPr lang="en-US" dirty="0" smtClean="0">
                <a:solidFill>
                  <a:srgbClr val="595959"/>
                </a:solidFill>
                <a:latin typeface="Arial  "/>
                <a:ea typeface="Arial  "/>
                <a:cs typeface="Arial  "/>
                <a:sym typeface="Arial  "/>
              </a:rPr>
              <a:t>So here's kind of that script you just heard from the clinician in the video, right? I've started given two of these cards to all my clients in case it's ever an issue because relationships can change. And also for you to have the info to help a friend or a family member. The card talks about healthy and safe relationships, what people deserve in relationships, as well as what to do and ones that aren't, and how those things can affect your health. It also looks at situations where youth are made to do things they don't want to do and gives you tips so you don't feel so alone. And then of course, the S, the support on the back is about the text and the national hotlines.</a:t>
            </a:r>
            <a:endParaRPr dirty="0"/>
          </a:p>
        </p:txBody>
      </p:sp>
      <p:sp>
        <p:nvSpPr>
          <p:cNvPr id="373" name="Google Shape;373;p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60773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US" dirty="0" smtClean="0">
                <a:solidFill>
                  <a:schemeClr val="dk1"/>
                </a:solidFill>
              </a:rPr>
              <a:t>So what do you think happens? And I'm going to be curious to hear in the chat from you all here, oops. What do you think happens when we frame the card this way? I've started giving two of these cards to all of my clients in case it's ever an issue for you, because relationships can change. But also, so you have the info, so you can help a friend. Share with me in the chat. What do you think happens when we frame it? "This destigmatizes it," thanks, Brianna, exactly. Clients don't think they're being singled out, becomes a normal conversation, makes it acceptable. Awesome, exactly. Less shame. They think they're helping and you know what, they do help with these cards. That's the cool thing. Empowers them to speak up. It's a way for you to help others, exactly.</a:t>
            </a:r>
            <a:endParaRPr lang="en-US" dirty="0">
              <a:solidFill>
                <a:schemeClr val="dk1"/>
              </a:solidFill>
            </a:endParaRPr>
          </a:p>
        </p:txBody>
      </p:sp>
    </p:spTree>
    <p:extLst>
      <p:ext uri="{BB962C8B-B14F-4D97-AF65-F5344CB8AC3E}">
        <p14:creationId xmlns:p14="http://schemas.microsoft.com/office/powerpoint/2010/main" val="2538371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t>So this intervention works on a lot of different levels, and I'm going to again, stop my screen sharing, and we have another little video. And I want you to pay attention to what the client says here.</a:t>
            </a:r>
          </a:p>
          <a:p>
            <a:pPr marL="0" indent="0">
              <a:buNone/>
            </a:pPr>
            <a:endParaRPr lang="en-US" dirty="0" smtClean="0"/>
          </a:p>
          <a:p>
            <a:pPr marL="0" indent="0">
              <a:buNone/>
            </a:pPr>
            <a:r>
              <a:rPr lang="en-US" dirty="0" smtClean="0"/>
              <a:t>[Video dialog begins.]</a:t>
            </a:r>
          </a:p>
          <a:p>
            <a:pPr marL="0" indent="0">
              <a:buNone/>
            </a:pPr>
            <a:r>
              <a:rPr lang="en-US" dirty="0" smtClean="0"/>
              <a:t>- [Provider] ...have to do with all our patients is give them these safety cards. Even if they say their relationships are great, and even if they're not in a relationship.</a:t>
            </a:r>
          </a:p>
          <a:p>
            <a:pPr marL="0" indent="0">
              <a:buNone/>
            </a:pPr>
            <a:r>
              <a:rPr lang="en-US" dirty="0" smtClean="0"/>
              <a:t>- [Client] Why?</a:t>
            </a:r>
          </a:p>
          <a:p>
            <a:pPr marL="0" indent="0">
              <a:buNone/>
            </a:pPr>
            <a:r>
              <a:rPr lang="en-US" dirty="0" smtClean="0"/>
              <a:t>- Because we know that relationships change. And we also know that many women have friends and family who need help, but they don't know what to do. This card talks about what women do and do not deserve in relationships. And it has safety information and 24/7 hotlines on the back.</a:t>
            </a:r>
          </a:p>
          <a:p>
            <a:pPr marL="0" indent="0">
              <a:buNone/>
            </a:pPr>
            <a:r>
              <a:rPr lang="en-US" dirty="0" smtClean="0"/>
              <a:t>- [Client] Thank you for these. My sister, she's been struggling a long time, and I keep trying to figure out ways to better help her.</a:t>
            </a:r>
          </a:p>
          <a:p>
            <a:pPr marL="0" indent="0">
              <a:buNone/>
            </a:pPr>
            <a:r>
              <a:rPr lang="en-US" dirty="0" smtClean="0"/>
              <a:t>- I'm sorry to hear that about her.</a:t>
            </a:r>
          </a:p>
          <a:p>
            <a:pPr marL="0" indent="0">
              <a:buNone/>
            </a:pPr>
            <a:r>
              <a:rPr lang="en-US" dirty="0" smtClean="0"/>
              <a:t>- [Client] Yeah, me too.</a:t>
            </a:r>
          </a:p>
          <a:p>
            <a:pPr marL="0" indent="0">
              <a:buNone/>
            </a:pPr>
            <a:r>
              <a:rPr lang="en-US" dirty="0" smtClean="0"/>
              <a:t>- Well, I'm glad these are useful to you and possibly to her. You can call the numbers on the back for more information about how to help.</a:t>
            </a:r>
          </a:p>
          <a:p>
            <a:pPr marL="0" indent="0">
              <a:buNone/>
            </a:pPr>
            <a:r>
              <a:rPr lang="en-US" dirty="0" smtClean="0"/>
              <a:t>- [Client] Thank you.</a:t>
            </a:r>
          </a:p>
          <a:p>
            <a:pPr marL="0" indent="0">
              <a:buNone/>
            </a:pPr>
            <a:r>
              <a:rPr lang="en-US" dirty="0" smtClean="0"/>
              <a:t>[Video</a:t>
            </a:r>
            <a:r>
              <a:rPr lang="en-US" baseline="0" dirty="0" smtClean="0"/>
              <a:t> dialog ends.]</a:t>
            </a:r>
          </a:p>
          <a:p>
            <a:pPr marL="0" indent="0">
              <a:buNone/>
            </a:pPr>
            <a:endParaRPr lang="en-US" dirty="0" smtClean="0"/>
          </a:p>
          <a:p>
            <a:pPr marL="0" indent="0">
              <a:buNone/>
            </a:pPr>
            <a:r>
              <a:rPr lang="en-US" dirty="0" smtClean="0"/>
              <a:t>- [Rebecca] So my question to all of you is, was it for her or was it for her sister? Go ahead and share in the chat. Was it for her? Was it for her sister? Alan, you asked if every scenario is all women. I don't know if you noticed, but there was, it could be either. We actually had a male provider interviewing a trans woman in the very first scenario. So we definitely have mixed it up.</a:t>
            </a:r>
          </a:p>
          <a:p>
            <a:pPr marL="0" marR="0" lvl="0" indent="0" algn="l" rtl="0">
              <a:lnSpc>
                <a:spcPct val="100000"/>
              </a:lnSpc>
              <a:spcBef>
                <a:spcPts val="0"/>
              </a:spcBef>
              <a:spcAft>
                <a:spcPts val="0"/>
              </a:spcAft>
              <a:buSzPts val="1100"/>
              <a:buNone/>
            </a:pPr>
            <a:endParaRPr lang="en-US" b="0" i="0" dirty="0" smtClean="0"/>
          </a:p>
          <a:p>
            <a:pPr marL="0" marR="0" lvl="0" indent="0" algn="l" rtl="0">
              <a:lnSpc>
                <a:spcPct val="100000"/>
              </a:lnSpc>
              <a:spcBef>
                <a:spcPts val="0"/>
              </a:spcBef>
              <a:spcAft>
                <a:spcPts val="0"/>
              </a:spcAft>
              <a:buSzPts val="1100"/>
              <a:buNone/>
            </a:pPr>
            <a:r>
              <a:rPr lang="en-US" b="0" i="1" dirty="0" smtClean="0"/>
              <a:t>Resource:</a:t>
            </a:r>
            <a:endParaRPr lang="en-US" b="0" i="0" dirty="0" smtClean="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sng" strike="noStrike" cap="none" dirty="0" smtClean="0">
                <a:solidFill>
                  <a:srgbClr val="000000"/>
                </a:solidFill>
                <a:effectLst/>
                <a:latin typeface="Arial"/>
                <a:ea typeface="Arial"/>
                <a:cs typeface="Arial"/>
                <a:sym typeface="Arial"/>
                <a:hlinkClick r:id="rId3"/>
              </a:rPr>
              <a:t>Video: Universal Education and Empowerment</a:t>
            </a:r>
            <a:endParaRPr lang="en-US" b="0" i="1" dirty="0" smtClean="0"/>
          </a:p>
        </p:txBody>
      </p:sp>
    </p:spTree>
    <p:extLst>
      <p:ext uri="{BB962C8B-B14F-4D97-AF65-F5344CB8AC3E}">
        <p14:creationId xmlns:p14="http://schemas.microsoft.com/office/powerpoint/2010/main" val="113906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smtClean="0">
                <a:ln>
                  <a:noFill/>
                </a:ln>
                <a:solidFill>
                  <a:srgbClr val="000000"/>
                </a:solidFill>
                <a:effectLst/>
                <a:uLnTx/>
                <a:uFillTx/>
                <a:latin typeface="Arial"/>
                <a:ea typeface="Arial"/>
                <a:cs typeface="Arial"/>
                <a:sym typeface="Arial"/>
              </a:rPr>
              <a:t>We are excited to have as our speaker today, Rebecca </a:t>
            </a:r>
            <a:r>
              <a:rPr kumimoji="0" lang="en-US" sz="1100" b="0" i="0" u="none" strike="noStrike" kern="0" cap="none" spc="0" normalizeH="0" baseline="0" noProof="0" dirty="0" err="1" smtClean="0">
                <a:ln>
                  <a:noFill/>
                </a:ln>
                <a:solidFill>
                  <a:srgbClr val="000000"/>
                </a:solidFill>
                <a:effectLst/>
                <a:uLnTx/>
                <a:uFillTx/>
                <a:latin typeface="Arial"/>
                <a:ea typeface="Arial"/>
                <a:cs typeface="Arial"/>
                <a:sym typeface="Arial"/>
              </a:rPr>
              <a:t>Levenson</a:t>
            </a:r>
            <a:r>
              <a:rPr kumimoji="0" lang="en-US" sz="1100" b="0" i="0" u="none" strike="noStrike" kern="0" cap="none" spc="0" normalizeH="0" baseline="0" noProof="0" dirty="0" smtClean="0">
                <a:ln>
                  <a:noFill/>
                </a:ln>
                <a:solidFill>
                  <a:srgbClr val="000000"/>
                </a:solidFill>
                <a:effectLst/>
                <a:uLnTx/>
                <a:uFillTx/>
                <a:latin typeface="Arial"/>
                <a:ea typeface="Arial"/>
                <a:cs typeface="Arial"/>
                <a:sym typeface="Arial"/>
              </a:rPr>
              <a:t>. Rebecca </a:t>
            </a:r>
            <a:r>
              <a:rPr kumimoji="0" lang="en-US" sz="1100" b="0" i="0" u="none" strike="noStrike" kern="0" cap="none" spc="0" normalizeH="0" baseline="0" noProof="0" dirty="0" err="1" smtClean="0">
                <a:ln>
                  <a:noFill/>
                </a:ln>
                <a:solidFill>
                  <a:srgbClr val="000000"/>
                </a:solidFill>
                <a:effectLst/>
                <a:uLnTx/>
                <a:uFillTx/>
                <a:latin typeface="Arial"/>
                <a:ea typeface="Arial"/>
                <a:cs typeface="Arial"/>
                <a:sym typeface="Arial"/>
              </a:rPr>
              <a:t>Levenson</a:t>
            </a:r>
            <a:r>
              <a:rPr kumimoji="0" lang="en-US" sz="1100" b="0" i="0" u="none" strike="noStrike" kern="0" cap="none" spc="0" normalizeH="0" baseline="0" noProof="0" dirty="0" smtClean="0">
                <a:ln>
                  <a:noFill/>
                </a:ln>
                <a:solidFill>
                  <a:srgbClr val="000000"/>
                </a:solidFill>
                <a:effectLst/>
                <a:uLnTx/>
                <a:uFillTx/>
                <a:latin typeface="Arial"/>
                <a:ea typeface="Arial"/>
                <a:cs typeface="Arial"/>
                <a:sym typeface="Arial"/>
              </a:rPr>
              <a:t> has decades of experience helping reproductive health care systems respond to intimate partner violence (IPV). A former Planned Parenthood clinic director and Senior Health Policy Consultant for the national nonprofit FUTURES Without Violence, Rebecca is a nationally recognized researcher, educator, advocate, and speaker. </a:t>
            </a:r>
            <a:r>
              <a:rPr kumimoji="0" lang="en-US" sz="1100" b="0" i="0" u="none" strike="noStrike" kern="0" cap="none" spc="0" normalizeH="0" baseline="0" noProof="0" dirty="0" smtClean="0">
                <a:ln>
                  <a:noFill/>
                </a:ln>
                <a:solidFill>
                  <a:srgbClr val="000000"/>
                </a:solidFill>
                <a:effectLst/>
                <a:uLnTx/>
                <a:uFillTx/>
                <a:latin typeface="Arial"/>
                <a:cs typeface="Arial"/>
                <a:sym typeface="Arial"/>
              </a:rPr>
              <a:t>Ms. </a:t>
            </a:r>
            <a:r>
              <a:rPr kumimoji="0" lang="en-US" sz="1100" b="0" i="0" u="none" strike="noStrike" kern="0" cap="none" spc="0" normalizeH="0" baseline="0" noProof="0" dirty="0" err="1" smtClean="0">
                <a:ln>
                  <a:noFill/>
                </a:ln>
                <a:solidFill>
                  <a:srgbClr val="000000"/>
                </a:solidFill>
                <a:effectLst/>
                <a:uLnTx/>
                <a:uFillTx/>
                <a:latin typeface="Arial"/>
                <a:cs typeface="Arial"/>
                <a:sym typeface="Arial"/>
              </a:rPr>
              <a:t>Levenson</a:t>
            </a:r>
            <a:r>
              <a:rPr kumimoji="0" lang="en-US" sz="1100" b="0" i="0" u="none" strike="noStrike" kern="0" cap="none" spc="0" normalizeH="0" baseline="0" noProof="0" dirty="0" smtClean="0">
                <a:ln>
                  <a:noFill/>
                </a:ln>
                <a:solidFill>
                  <a:srgbClr val="000000"/>
                </a:solidFill>
                <a:effectLst/>
                <a:uLnTx/>
                <a:uFillTx/>
                <a:latin typeface="Arial"/>
                <a:cs typeface="Arial"/>
                <a:sym typeface="Arial"/>
              </a:rPr>
              <a:t> is an author of numerous additional IPV training resources and publications including </a:t>
            </a:r>
            <a:r>
              <a:rPr kumimoji="0" lang="en-US" sz="1100" b="0" i="0" u="none" strike="noStrike" kern="0" cap="none" spc="0" normalizeH="0" baseline="0" noProof="0" dirty="0" smtClean="0">
                <a:ln>
                  <a:noFill/>
                </a:ln>
                <a:solidFill>
                  <a:srgbClr val="000000"/>
                </a:solidFill>
                <a:effectLst/>
                <a:uLnTx/>
                <a:uFillTx/>
                <a:latin typeface="Arial"/>
                <a:ea typeface="Arial"/>
                <a:cs typeface="Arial"/>
                <a:sym typeface="Arial"/>
              </a:rPr>
              <a:t>the FUTURES evidence-based intervention, “CUES,” which applies the power of universal education and altruism to improve providers’ ability to help clients experiencing IPV and is </a:t>
            </a:r>
            <a:r>
              <a:rPr kumimoji="0" lang="en-US" sz="1100" b="0" i="0" u="none" strike="noStrike" kern="0" cap="none" spc="0" normalizeH="0" baseline="0" noProof="0" dirty="0" smtClean="0">
                <a:ln>
                  <a:noFill/>
                </a:ln>
                <a:solidFill>
                  <a:srgbClr val="000000"/>
                </a:solidFill>
                <a:effectLst/>
                <a:uLnTx/>
                <a:uFillTx/>
                <a:latin typeface="Arial"/>
                <a:cs typeface="Arial"/>
                <a:sym typeface="Arial"/>
              </a:rPr>
              <a:t>what</a:t>
            </a:r>
            <a:r>
              <a:rPr kumimoji="0" lang="en-US" sz="1100" b="0" i="0" u="none" strike="noStrike" kern="0" cap="none" spc="0" normalizeH="0" baseline="0" noProof="0" dirty="0" smtClean="0">
                <a:ln>
                  <a:noFill/>
                </a:ln>
                <a:solidFill>
                  <a:srgbClr val="000000"/>
                </a:solidFill>
                <a:effectLst/>
                <a:uLnTx/>
                <a:uFillTx/>
                <a:latin typeface="Arial"/>
                <a:ea typeface="Arial"/>
                <a:cs typeface="Arial"/>
                <a:sym typeface="Arial"/>
              </a:rPr>
              <a:t> we</a:t>
            </a:r>
            <a:r>
              <a:rPr kumimoji="0" lang="en-US" sz="1100" b="0" i="0" u="none" strike="noStrike" kern="0" cap="none" spc="0" normalizeH="0" baseline="0" noProof="0" dirty="0" smtClean="0">
                <a:ln>
                  <a:noFill/>
                </a:ln>
                <a:solidFill>
                  <a:srgbClr val="000000"/>
                </a:solidFill>
                <a:effectLst/>
                <a:uLnTx/>
                <a:uFillTx/>
                <a:latin typeface="Arial"/>
                <a:cs typeface="Arial"/>
                <a:sym typeface="Arial"/>
              </a:rPr>
              <a:t>’ll be learning about today</a:t>
            </a:r>
            <a:r>
              <a:rPr kumimoji="0" lang="en-US" sz="1100" b="0" i="0" u="none" strike="noStrike" kern="0" cap="none" spc="0" normalizeH="0" baseline="0" noProof="0" dirty="0" smtClean="0">
                <a:ln>
                  <a:noFill/>
                </a:ln>
                <a:solidFill>
                  <a:srgbClr val="000000"/>
                </a:solidFill>
                <a:effectLst/>
                <a:uLnTx/>
                <a:uFillTx/>
                <a:latin typeface="Arial"/>
                <a:ea typeface="Arial"/>
                <a:cs typeface="Arial"/>
                <a:sym typeface="Arial"/>
              </a:rPr>
              <a:t>. So, with that, I will turn it over to Rebecca.</a:t>
            </a:r>
            <a:endParaRPr kumimoji="0" lang="en-US" sz="1100" b="0" i="0" u="none" strike="noStrike" kern="0" cap="none" spc="0" normalizeH="0" baseline="0" noProof="0" dirty="0" smtClean="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65233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smtClean="0">
                <a:solidFill>
                  <a:schemeClr val="dk1"/>
                </a:solidFill>
              </a:rPr>
              <a:t>And it exactly, the whole point is it could be for her, or it could be for somebody else. And it doesn't matter because we helped either way, right? And I think that this piece around altruism and it empowers clients and the folks they care about, it improves access to support. The power of social support is more about mutuality than about getting for self. That is, there's a need to give to matter, to make a difference. We find meaning in contributing to the wellbeing of others. And that's true for all of you as clinicians, but it's really true for your clients as well. That this is a way to say, I think you're someone who can make a difference in the world, and that can be really powerful.</a:t>
            </a:r>
          </a:p>
          <a:p>
            <a:pPr marL="0" lvl="0" indent="0" algn="l" rtl="0">
              <a:lnSpc>
                <a:spcPct val="100000"/>
              </a:lnSpc>
              <a:spcBef>
                <a:spcPts val="0"/>
              </a:spcBef>
              <a:spcAft>
                <a:spcPts val="0"/>
              </a:spcAft>
              <a:buSzPts val="1100"/>
              <a:buNone/>
            </a:pPr>
            <a:endParaRPr lang="en-US"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i="1" dirty="0">
                <a:solidFill>
                  <a:schemeClr val="dk1"/>
                </a:solidFill>
              </a:rPr>
              <a:t>Source:</a:t>
            </a:r>
          </a:p>
          <a:p>
            <a:pPr marL="171450" lvl="0" indent="-171450" algn="l" rtl="0">
              <a:lnSpc>
                <a:spcPct val="100000"/>
              </a:lnSpc>
              <a:spcBef>
                <a:spcPts val="0"/>
              </a:spcBef>
              <a:spcAft>
                <a:spcPts val="0"/>
              </a:spcAft>
              <a:buClr>
                <a:schemeClr val="dk1"/>
              </a:buClr>
              <a:buSzPts val="1100"/>
            </a:pPr>
            <a:r>
              <a:rPr lang="en-US" dirty="0">
                <a:solidFill>
                  <a:schemeClr val="dk1"/>
                </a:solidFill>
              </a:rPr>
              <a:t>Jordan, J. V. (2006b). Relational resilience in girls. In S. Goldstein &amp; R. B. Brooks (Eds.), Handbook of resilience in children (pp. 79-90). New York, NY: Springer. P83-86</a:t>
            </a:r>
          </a:p>
          <a:p>
            <a:pPr marL="0" marR="0" lvl="0" indent="0" algn="l" rtl="0">
              <a:lnSpc>
                <a:spcPct val="100000"/>
              </a:lnSpc>
              <a:spcBef>
                <a:spcPts val="0"/>
              </a:spcBef>
              <a:spcAft>
                <a:spcPts val="0"/>
              </a:spcAft>
              <a:buSzPts val="1100"/>
              <a:buNone/>
            </a:pPr>
            <a:endParaRPr lang="en-US" b="1" i="1" dirty="0"/>
          </a:p>
          <a:p>
            <a:endParaRPr lang="en-US" dirty="0"/>
          </a:p>
        </p:txBody>
      </p:sp>
    </p:spTree>
    <p:extLst>
      <p:ext uri="{BB962C8B-B14F-4D97-AF65-F5344CB8AC3E}">
        <p14:creationId xmlns:p14="http://schemas.microsoft.com/office/powerpoint/2010/main" val="4167927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Font typeface="Arial"/>
              <a:buNone/>
            </a:pPr>
            <a:r>
              <a:rPr lang="en-US" i="0" dirty="0" smtClean="0"/>
              <a:t>I also think there's an anti-racism and in clinical and direct service that we should be talking about. And I think historically, we haven't necessarily focused as much on support as we have on diagnosis. And I think it's important to think about being in collaboration, working to reduce barriers rather than being a problem fixture or a gatekeeper. CUES is really about making that connection with a client and healing rather than surveillance and disclosure. And that's a different framework than what we have seen historically. And it's very much a harm reduction as care framework. So we want to make sure people have this information. And I think it also gives us a chance to shift away from thinking about IPV as it's connected to reporting and law enforcement and CPS to focus on wellbeing and making sure people have key information that they might need.</a:t>
            </a:r>
          </a:p>
          <a:p>
            <a:pPr marL="0" lvl="0" indent="0" algn="l" rtl="0">
              <a:lnSpc>
                <a:spcPct val="100000"/>
              </a:lnSpc>
              <a:spcBef>
                <a:spcPts val="0"/>
              </a:spcBef>
              <a:spcAft>
                <a:spcPts val="0"/>
              </a:spcAft>
              <a:buSzPts val="1100"/>
              <a:buFont typeface="Arial"/>
              <a:buNone/>
            </a:pPr>
            <a:endParaRPr lang="en-US" i="0" dirty="0"/>
          </a:p>
          <a:p>
            <a:pPr marL="0" lvl="0" indent="0" algn="l" rtl="0">
              <a:lnSpc>
                <a:spcPct val="100000"/>
              </a:lnSpc>
              <a:spcBef>
                <a:spcPts val="0"/>
              </a:spcBef>
              <a:spcAft>
                <a:spcPts val="0"/>
              </a:spcAft>
              <a:buSzPts val="1100"/>
              <a:buFont typeface="Arial"/>
              <a:buNone/>
            </a:pPr>
            <a:r>
              <a:rPr lang="en-US" i="1" dirty="0"/>
              <a:t>Resources:</a:t>
            </a:r>
          </a:p>
          <a:p>
            <a:pPr marL="171450" lvl="0" indent="-171450" algn="l" rtl="0">
              <a:lnSpc>
                <a:spcPct val="100000"/>
              </a:lnSpc>
              <a:spcBef>
                <a:spcPts val="0"/>
              </a:spcBef>
              <a:spcAft>
                <a:spcPts val="0"/>
              </a:spcAft>
              <a:buSzPts val="1100"/>
            </a:pPr>
            <a:r>
              <a:rPr lang="en-US" u="sng" dirty="0">
                <a:solidFill>
                  <a:srgbClr val="2C2C2C"/>
                </a:solidFill>
                <a:hlinkClick r:id="rId3">
                  <a:extLst>
                    <a:ext uri="{A12FA001-AC4F-418D-AE19-62706E023703}">
                      <ahyp:hlinkClr xmlns:ahyp="http://schemas.microsoft.com/office/drawing/2018/hyperlinkcolor" xmlns="" val="tx"/>
                    </a:ext>
                  </a:extLst>
                </a:hlinkClick>
              </a:rPr>
              <a:t>CUES: Evidence Based Intervention</a:t>
            </a:r>
            <a:endParaRPr lang="en-US" dirty="0">
              <a:solidFill>
                <a:schemeClr val="dk1"/>
              </a:solidFill>
            </a:endParaRPr>
          </a:p>
          <a:p>
            <a:pPr marL="171450" lvl="0" indent="-171450" algn="l" rtl="0">
              <a:lnSpc>
                <a:spcPct val="100000"/>
              </a:lnSpc>
              <a:spcBef>
                <a:spcPts val="0"/>
              </a:spcBef>
              <a:spcAft>
                <a:spcPts val="0"/>
              </a:spcAft>
              <a:buSzPts val="1100"/>
            </a:pPr>
            <a:r>
              <a:rPr lang="en-US" u="sng" dirty="0">
                <a:solidFill>
                  <a:srgbClr val="2C2C2C"/>
                </a:solidFill>
                <a:hlinkClick r:id="rId4">
                  <a:extLst>
                    <a:ext uri="{A12FA001-AC4F-418D-AE19-62706E023703}">
                      <ahyp:hlinkClr xmlns:ahyp="http://schemas.microsoft.com/office/drawing/2018/hyperlinkcolor" xmlns="" val="tx"/>
                    </a:ext>
                  </a:extLst>
                </a:hlinkClick>
              </a:rPr>
              <a:t>Harm reduction principles for healthcare settings</a:t>
            </a:r>
            <a:endParaRPr lang="en-US" dirty="0">
              <a:solidFill>
                <a:srgbClr val="2C2C2C"/>
              </a:solidFill>
            </a:endParaRPr>
          </a:p>
          <a:p>
            <a:pPr marL="171450" lvl="0" indent="-171450" algn="l" rtl="0">
              <a:lnSpc>
                <a:spcPct val="100000"/>
              </a:lnSpc>
              <a:spcBef>
                <a:spcPts val="0"/>
              </a:spcBef>
              <a:spcAft>
                <a:spcPts val="0"/>
              </a:spcAft>
              <a:buSzPts val="1100"/>
            </a:pPr>
            <a:r>
              <a:rPr lang="en-US" u="sng" dirty="0">
                <a:solidFill>
                  <a:srgbClr val="2C2C2C"/>
                </a:solidFill>
                <a:hlinkClick r:id="rId5">
                  <a:extLst>
                    <a:ext uri="{A12FA001-AC4F-418D-AE19-62706E023703}">
                      <ahyp:hlinkClr xmlns:ahyp="http://schemas.microsoft.com/office/drawing/2018/hyperlinkcolor" xmlns="" val="tx"/>
                    </a:ext>
                  </a:extLst>
                </a:hlinkClick>
              </a:rPr>
              <a:t>SAMHSA’s Practices and Principles for Trauma and Resilience-Informed Values</a:t>
            </a:r>
            <a:endParaRPr lang="en-US" dirty="0"/>
          </a:p>
          <a:p>
            <a:endParaRPr lang="en-US" dirty="0"/>
          </a:p>
        </p:txBody>
      </p:sp>
    </p:spTree>
    <p:extLst>
      <p:ext uri="{BB962C8B-B14F-4D97-AF65-F5344CB8AC3E}">
        <p14:creationId xmlns:p14="http://schemas.microsoft.com/office/powerpoint/2010/main" val="442879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SzPts val="1100"/>
              <a:buNone/>
            </a:pPr>
            <a:r>
              <a:rPr lang="en-US" dirty="0" smtClean="0">
                <a:solidFill>
                  <a:srgbClr val="595959"/>
                </a:solidFill>
              </a:rPr>
              <a:t>And here's some research, right? So we did a lot of qualitative and quantitative research on these cards over the years. And here's what providers said. “The card made me feel empowered because you can really help somebody. Somebody that might have been afraid to say something, or didn't know how to approach the topic. This is a door for them to open, so they can feel more relaxed about talking about it.”</a:t>
            </a:r>
            <a:endParaRPr lang="en-US" dirty="0"/>
          </a:p>
          <a:p>
            <a:pPr marL="0" marR="0" lvl="0" indent="0" algn="l" rtl="0">
              <a:lnSpc>
                <a:spcPct val="100000"/>
              </a:lnSpc>
              <a:spcBef>
                <a:spcPts val="0"/>
              </a:spcBef>
              <a:spcAft>
                <a:spcPts val="0"/>
              </a:spcAft>
              <a:buClr>
                <a:srgbClr val="000000"/>
              </a:buClr>
              <a:buSzPts val="1100"/>
              <a:buFont typeface="Arial"/>
              <a:buNone/>
            </a:pPr>
            <a:endParaRPr lang="en-US" dirty="0">
              <a:solidFill>
                <a:srgbClr val="595959"/>
              </a:solidFill>
            </a:endParaRPr>
          </a:p>
          <a:p>
            <a:pPr marL="0" marR="0" lvl="0" indent="0" algn="l" rtl="0">
              <a:lnSpc>
                <a:spcPct val="100000"/>
              </a:lnSpc>
              <a:spcBef>
                <a:spcPts val="0"/>
              </a:spcBef>
              <a:spcAft>
                <a:spcPts val="0"/>
              </a:spcAft>
              <a:buClr>
                <a:srgbClr val="000000"/>
              </a:buClr>
              <a:buSzPts val="1100"/>
              <a:buFont typeface="Arial"/>
              <a:buNone/>
            </a:pPr>
            <a:r>
              <a:rPr lang="en-US" i="1" dirty="0">
                <a:solidFill>
                  <a:srgbClr val="595959"/>
                </a:solidFill>
              </a:rPr>
              <a:t>Source:</a:t>
            </a:r>
          </a:p>
          <a:p>
            <a:pPr marL="171450" lvl="0" indent="-171450" algn="l" rtl="0">
              <a:lnSpc>
                <a:spcPct val="100000"/>
              </a:lnSpc>
              <a:spcBef>
                <a:spcPts val="0"/>
              </a:spcBef>
              <a:spcAft>
                <a:spcPts val="0"/>
              </a:spcAft>
              <a:buSzPts val="1100"/>
            </a:pPr>
            <a:r>
              <a:rPr lang="en-US" dirty="0">
                <a:solidFill>
                  <a:srgbClr val="595959"/>
                </a:solidFill>
              </a:rPr>
              <a:t>Elizabeth Miller, Heather L. McCauley, Michele R. Decker, Rebecca Levenson, Sarah </a:t>
            </a:r>
            <a:r>
              <a:rPr lang="en-US" dirty="0" err="1">
                <a:solidFill>
                  <a:srgbClr val="595959"/>
                </a:solidFill>
              </a:rPr>
              <a:t>Zelazny</a:t>
            </a:r>
            <a:r>
              <a:rPr lang="en-US" dirty="0">
                <a:solidFill>
                  <a:srgbClr val="595959"/>
                </a:solidFill>
              </a:rPr>
              <a:t>, Kelley A. Jones, Heather Anderson, and Jay G. Silverman, Implementation of a Family Planning Clinic–Based Partner Violence and Reproductive Coercion Intervention, Provider and </a:t>
            </a:r>
            <a:r>
              <a:rPr lang="en-US" dirty="0" smtClean="0">
                <a:solidFill>
                  <a:srgbClr val="595959"/>
                </a:solidFill>
              </a:rPr>
              <a:t>Patient </a:t>
            </a:r>
            <a:r>
              <a:rPr lang="en-US" dirty="0">
                <a:solidFill>
                  <a:srgbClr val="595959"/>
                </a:solidFill>
              </a:rPr>
              <a:t>Perspectives. </a:t>
            </a:r>
            <a:r>
              <a:rPr lang="en-US" i="1" dirty="0">
                <a:solidFill>
                  <a:srgbClr val="595959"/>
                </a:solidFill>
              </a:rPr>
              <a:t>Perspectives on Sexual and Reproductive Health</a:t>
            </a:r>
            <a:r>
              <a:rPr lang="en-US" dirty="0">
                <a:solidFill>
                  <a:srgbClr val="595959"/>
                </a:solidFill>
              </a:rPr>
              <a:t>. 2017 Jun;49(2):85-93</a:t>
            </a:r>
            <a:endParaRPr lang="en-US" dirty="0"/>
          </a:p>
          <a:p>
            <a:pPr marL="457200" marR="0" lvl="0" indent="-228600" algn="l" rtl="0">
              <a:lnSpc>
                <a:spcPct val="100000"/>
              </a:lnSpc>
              <a:spcBef>
                <a:spcPts val="0"/>
              </a:spcBef>
              <a:spcAft>
                <a:spcPts val="0"/>
              </a:spcAft>
              <a:buClr>
                <a:srgbClr val="000000"/>
              </a:buClr>
              <a:buSzPts val="1100"/>
              <a:buFont typeface="Arial"/>
              <a:buNone/>
            </a:pPr>
            <a:endParaRPr lang="en-US" dirty="0">
              <a:solidFill>
                <a:srgbClr val="595959"/>
              </a:solidFill>
            </a:endParaRPr>
          </a:p>
          <a:p>
            <a:endParaRPr lang="en-US" dirty="0"/>
          </a:p>
        </p:txBody>
      </p:sp>
    </p:spTree>
    <p:extLst>
      <p:ext uri="{BB962C8B-B14F-4D97-AF65-F5344CB8AC3E}">
        <p14:creationId xmlns:p14="http://schemas.microsoft.com/office/powerpoint/2010/main" val="21641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100"/>
              <a:buFont typeface="Arial"/>
              <a:buNone/>
            </a:pPr>
            <a:r>
              <a:rPr lang="en-US" dirty="0" smtClean="0">
                <a:solidFill>
                  <a:srgbClr val="595959"/>
                </a:solidFill>
              </a:rPr>
              <a:t>And here's what clients said. "Getting the card makes me actually feel like I have a lot of power to help somebody." And another client, "They would bring out the card and basically walk in with it, and she would open it and ask me if I'd ever seen it before.</a:t>
            </a:r>
            <a:r>
              <a:rPr lang="en-US" baseline="0" dirty="0" smtClean="0">
                <a:solidFill>
                  <a:srgbClr val="595959"/>
                </a:solidFill>
              </a:rPr>
              <a:t> </a:t>
            </a:r>
            <a:r>
              <a:rPr lang="en-US" dirty="0" smtClean="0">
                <a:solidFill>
                  <a:srgbClr val="595959"/>
                </a:solidFill>
              </a:rPr>
              <a:t>It was awesome. She would touch on no matter what the situation you're in, there's something or some place that can help you. I don't have to be alone in it." That was really huge for me because I was alone most of the time for the worst part.</a:t>
            </a:r>
          </a:p>
          <a:p>
            <a:pPr marL="0" marR="0" lvl="0" indent="0" algn="l" rtl="0">
              <a:lnSpc>
                <a:spcPct val="100000"/>
              </a:lnSpc>
              <a:spcBef>
                <a:spcPts val="0"/>
              </a:spcBef>
              <a:spcAft>
                <a:spcPts val="0"/>
              </a:spcAft>
              <a:buClr>
                <a:srgbClr val="000000"/>
              </a:buClr>
              <a:buSzPts val="1100"/>
              <a:buFont typeface="Arial"/>
              <a:buNone/>
            </a:pPr>
            <a:endParaRPr lang="en-US" dirty="0">
              <a:solidFill>
                <a:srgbClr val="595959"/>
              </a:solidFill>
            </a:endParaRPr>
          </a:p>
          <a:p>
            <a:pPr marL="0" marR="0" lvl="0" indent="0" algn="l" rtl="0">
              <a:lnSpc>
                <a:spcPct val="100000"/>
              </a:lnSpc>
              <a:spcBef>
                <a:spcPts val="0"/>
              </a:spcBef>
              <a:spcAft>
                <a:spcPts val="0"/>
              </a:spcAft>
              <a:buClr>
                <a:srgbClr val="000000"/>
              </a:buClr>
              <a:buSzPts val="1100"/>
              <a:buFont typeface="Arial"/>
              <a:buNone/>
            </a:pPr>
            <a:r>
              <a:rPr lang="en-US" i="1" dirty="0">
                <a:solidFill>
                  <a:srgbClr val="595959"/>
                </a:solidFill>
              </a:rPr>
              <a:t>Source:</a:t>
            </a:r>
          </a:p>
          <a:p>
            <a:pPr marL="171450" lvl="0" indent="-171450" algn="l" rtl="0">
              <a:lnSpc>
                <a:spcPct val="100000"/>
              </a:lnSpc>
              <a:spcBef>
                <a:spcPts val="0"/>
              </a:spcBef>
              <a:spcAft>
                <a:spcPts val="0"/>
              </a:spcAft>
              <a:buSzPts val="1100"/>
            </a:pPr>
            <a:r>
              <a:rPr lang="en-US" dirty="0" smtClean="0"/>
              <a:t>Elizabeth Miller</a:t>
            </a:r>
            <a:r>
              <a:rPr lang="en-US" dirty="0"/>
              <a:t>, Heather L. McCauley, Michele R. Decker, Rebecca Levenson, Sarah </a:t>
            </a:r>
            <a:r>
              <a:rPr lang="en-US" dirty="0" err="1"/>
              <a:t>Zelazny</a:t>
            </a:r>
            <a:r>
              <a:rPr lang="en-US" dirty="0"/>
              <a:t>, Kelley A. Jones, Heather Anderson, and Jay G. Silverman, Implementation of a Family Planning Clinic–Based Partner Violence and Reproductive Coercion Intervention, Provider and </a:t>
            </a:r>
            <a:r>
              <a:rPr lang="en-US" dirty="0" smtClean="0"/>
              <a:t>Patient </a:t>
            </a:r>
            <a:r>
              <a:rPr lang="en-US" dirty="0"/>
              <a:t>Perspectives. Perspectives on Sexual and Reproductive Health. 2017 Jun;49(2):85-93</a:t>
            </a:r>
          </a:p>
          <a:p>
            <a:pPr marL="457200" marR="0" lvl="0" indent="-228600" algn="l" rtl="0">
              <a:lnSpc>
                <a:spcPct val="100000"/>
              </a:lnSpc>
              <a:spcBef>
                <a:spcPts val="0"/>
              </a:spcBef>
              <a:spcAft>
                <a:spcPts val="0"/>
              </a:spcAft>
              <a:buClr>
                <a:srgbClr val="000000"/>
              </a:buClr>
              <a:buSzPts val="1100"/>
              <a:buFont typeface="Arial"/>
              <a:buNone/>
            </a:pPr>
            <a:endParaRPr lang="en-US" dirty="0"/>
          </a:p>
          <a:p>
            <a:endParaRPr lang="en-US" dirty="0"/>
          </a:p>
        </p:txBody>
      </p:sp>
    </p:spTree>
    <p:extLst>
      <p:ext uri="{BB962C8B-B14F-4D97-AF65-F5344CB8AC3E}">
        <p14:creationId xmlns:p14="http://schemas.microsoft.com/office/powerpoint/2010/main" val="1624131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t>So while S and supports are incredibly important and we're moving away from this disclosure-driven practice framework. When you start to talk to people, we know that they share their stories, right? So disclosure isn't the goal anymore, but we certainly know it happens. And we want you to feel comfortable and supported when it does.</a:t>
            </a:r>
            <a:endParaRPr lang="en-US" dirty="0"/>
          </a:p>
        </p:txBody>
      </p:sp>
    </p:spTree>
    <p:extLst>
      <p:ext uri="{BB962C8B-B14F-4D97-AF65-F5344CB8AC3E}">
        <p14:creationId xmlns:p14="http://schemas.microsoft.com/office/powerpoint/2010/main" val="2526303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rgbClr val="E98A00"/>
              </a:buClr>
              <a:buSzPts val="1100"/>
              <a:buFont typeface="Arial"/>
              <a:buNone/>
            </a:pPr>
            <a:r>
              <a:rPr lang="en-US" dirty="0" smtClean="0">
                <a:solidFill>
                  <a:srgbClr val="595959"/>
                </a:solidFill>
              </a:rPr>
              <a:t>What does the research tell us? What do survivors tell us? They want you to be nonjudgmental. They want you to listen. They want you to offer information and support, and they want you to not push for disclosure.</a:t>
            </a:r>
          </a:p>
          <a:p>
            <a:pPr marL="0" lvl="0" indent="0" algn="l" rtl="0">
              <a:lnSpc>
                <a:spcPct val="100000"/>
              </a:lnSpc>
              <a:spcBef>
                <a:spcPts val="0"/>
              </a:spcBef>
              <a:spcAft>
                <a:spcPts val="0"/>
              </a:spcAft>
              <a:buClr>
                <a:srgbClr val="E98A00"/>
              </a:buClr>
              <a:buSzPts val="1100"/>
              <a:buFont typeface="Arial"/>
              <a:buNone/>
            </a:pPr>
            <a:endParaRPr lang="en-US" dirty="0">
              <a:solidFill>
                <a:srgbClr val="595959"/>
              </a:solidFill>
            </a:endParaRPr>
          </a:p>
          <a:p>
            <a:pPr marL="0" lvl="0" indent="0" algn="l" rtl="0">
              <a:lnSpc>
                <a:spcPct val="100000"/>
              </a:lnSpc>
              <a:spcBef>
                <a:spcPts val="0"/>
              </a:spcBef>
              <a:spcAft>
                <a:spcPts val="0"/>
              </a:spcAft>
              <a:buSzPts val="1100"/>
              <a:buNone/>
            </a:pPr>
            <a:r>
              <a:rPr lang="en-US" i="1" dirty="0">
                <a:solidFill>
                  <a:srgbClr val="595959"/>
                </a:solidFill>
              </a:rPr>
              <a:t>Sources:</a:t>
            </a:r>
            <a:endParaRPr lang="en-US" i="1" dirty="0"/>
          </a:p>
          <a:p>
            <a:pPr marL="171450" lvl="0" indent="-171450" algn="l" rtl="0">
              <a:lnSpc>
                <a:spcPct val="100000"/>
              </a:lnSpc>
              <a:spcBef>
                <a:spcPts val="0"/>
              </a:spcBef>
              <a:spcAft>
                <a:spcPts val="0"/>
              </a:spcAft>
              <a:buClr>
                <a:srgbClr val="595959"/>
              </a:buClr>
              <a:buSzPts val="1100"/>
            </a:pPr>
            <a:r>
              <a:rPr lang="en-US" dirty="0">
                <a:solidFill>
                  <a:srgbClr val="595959"/>
                </a:solidFill>
              </a:rPr>
              <a:t>Chang, Judy C. et al., </a:t>
            </a:r>
            <a:r>
              <a:rPr lang="en-US" i="1" dirty="0">
                <a:solidFill>
                  <a:srgbClr val="595959"/>
                </a:solidFill>
              </a:rPr>
              <a:t>Health care interventions for intimate partner violence: What women want,</a:t>
            </a:r>
            <a:r>
              <a:rPr lang="en-US" b="1" i="1" dirty="0">
                <a:solidFill>
                  <a:srgbClr val="595959"/>
                </a:solidFill>
              </a:rPr>
              <a:t> </a:t>
            </a:r>
            <a:r>
              <a:rPr lang="en-US" dirty="0">
                <a:solidFill>
                  <a:srgbClr val="595959"/>
                </a:solidFill>
              </a:rPr>
              <a:t>Women's Health Issues , 2005 Jan-Feb;15(1):21-30. DOI: </a:t>
            </a:r>
            <a:r>
              <a:rPr lang="en-US" u="sng" dirty="0">
                <a:solidFill>
                  <a:srgbClr val="595959"/>
                </a:solidFill>
                <a:hlinkClick r:id="rId3">
                  <a:extLst>
                    <a:ext uri="{A12FA001-AC4F-418D-AE19-62706E023703}">
                      <ahyp:hlinkClr xmlns:ahyp="http://schemas.microsoft.com/office/drawing/2018/hyperlinkcolor" xmlns="" val="tx"/>
                    </a:ext>
                  </a:extLst>
                </a:hlinkClick>
              </a:rPr>
              <a:t>https://doi.org/10.1016/j.whi.2004.08.007</a:t>
            </a:r>
            <a:endParaRPr lang="en-US" u="sng" dirty="0">
              <a:solidFill>
                <a:srgbClr val="595959"/>
              </a:solidFill>
            </a:endParaRPr>
          </a:p>
          <a:p>
            <a:pPr marL="171450" lvl="0" indent="-171450" algn="l" rtl="0">
              <a:lnSpc>
                <a:spcPct val="100000"/>
              </a:lnSpc>
              <a:spcBef>
                <a:spcPts val="0"/>
              </a:spcBef>
              <a:spcAft>
                <a:spcPts val="0"/>
              </a:spcAft>
              <a:buClr>
                <a:srgbClr val="595959"/>
              </a:buClr>
              <a:buSzPts val="1100"/>
            </a:pPr>
            <a:r>
              <a:rPr lang="en-US" dirty="0">
                <a:solidFill>
                  <a:srgbClr val="595959"/>
                </a:solidFill>
              </a:rPr>
              <a:t>Carolyn Liu Lumpkin, LCSW and Adriana Taboada, MPA, “Identification and Referral for Human Trafficking Survivors in Health Care Settings: Survey Report”. Coalition to Abolish Slavery and Trafficking (2017</a:t>
            </a:r>
            <a:r>
              <a:rPr lang="en-US" dirty="0" smtClean="0">
                <a:solidFill>
                  <a:srgbClr val="595959"/>
                </a:solidFill>
              </a:rPr>
              <a:t>).</a:t>
            </a:r>
            <a:endParaRPr lang="en-US" u="sng" dirty="0">
              <a:solidFill>
                <a:srgbClr val="595959"/>
              </a:solidFill>
            </a:endParaRPr>
          </a:p>
          <a:p>
            <a:pPr marL="457200" lvl="0" indent="-228600" algn="l" rtl="0">
              <a:lnSpc>
                <a:spcPct val="100000"/>
              </a:lnSpc>
              <a:spcBef>
                <a:spcPts val="0"/>
              </a:spcBef>
              <a:spcAft>
                <a:spcPts val="0"/>
              </a:spcAft>
              <a:buSzPts val="1100"/>
              <a:buNone/>
            </a:pPr>
            <a:endParaRPr lang="en-US" dirty="0">
              <a:solidFill>
                <a:srgbClr val="595959"/>
              </a:solidFill>
            </a:endParaRPr>
          </a:p>
          <a:p>
            <a:pPr marL="457200" lvl="0" indent="-298450" algn="l" rtl="0">
              <a:lnSpc>
                <a:spcPct val="100000"/>
              </a:lnSpc>
              <a:spcBef>
                <a:spcPts val="0"/>
              </a:spcBef>
              <a:spcAft>
                <a:spcPts val="0"/>
              </a:spcAft>
              <a:buClr>
                <a:srgbClr val="E98A00"/>
              </a:buClr>
              <a:buSzPts val="1100"/>
              <a:buFont typeface="Arial"/>
              <a:buNone/>
            </a:pPr>
            <a:endParaRPr lang="en-US" dirty="0">
              <a:solidFill>
                <a:srgbClr val="595959"/>
              </a:solidFill>
            </a:endParaRPr>
          </a:p>
          <a:p>
            <a:pPr marL="457200" lvl="0" indent="-298450" algn="l" rtl="0">
              <a:lnSpc>
                <a:spcPct val="100000"/>
              </a:lnSpc>
              <a:spcBef>
                <a:spcPts val="0"/>
              </a:spcBef>
              <a:spcAft>
                <a:spcPts val="0"/>
              </a:spcAft>
              <a:buClr>
                <a:srgbClr val="E98A00"/>
              </a:buClr>
              <a:buSzPts val="1100"/>
              <a:buFont typeface="Arial"/>
              <a:buNone/>
            </a:pPr>
            <a:endParaRPr lang="en-US" dirty="0">
              <a:solidFill>
                <a:srgbClr val="595959"/>
              </a:solidFill>
            </a:endParaRPr>
          </a:p>
          <a:p>
            <a:endParaRPr lang="en-US" dirty="0"/>
          </a:p>
        </p:txBody>
      </p:sp>
    </p:spTree>
    <p:extLst>
      <p:ext uri="{BB962C8B-B14F-4D97-AF65-F5344CB8AC3E}">
        <p14:creationId xmlns:p14="http://schemas.microsoft.com/office/powerpoint/2010/main" val="2521679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One of the things that I can tell you as a clinic director who did this in Fairfield, Vacaville and Vallejo, California, is that I developed a really strong relationship with my local domestic violence advocacy program. And it was such a deep relationship that my Title X healthcare provider would go there and provide pregnancy tests and birth control conversations and information to folks who were in shelter. And when we had what we called a hot positive, or somebody who was really struggling needed help with a report or other kinds of things, if the advocates had time, they would actually physically come to the clinic and take care of that person and support them while they were in the clinic. So I really want to underscore that if you haven't connected with your local DV agency, this is a real opportunity to do that because they're there to help you too. So if you have a complex situation that's been disclosed to you and you don't know quite what to do, their job is to not only help clients, but also to help providers as well.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i="1" dirty="0" smtClean="0"/>
              <a:t>Resources:</a:t>
            </a:r>
          </a:p>
          <a:p>
            <a:pPr marL="171450" indent="-171450"/>
            <a:r>
              <a:rPr lang="en-US" sz="1100" b="0" i="0" u="sng" strike="noStrike" cap="none" dirty="0" smtClean="0">
                <a:solidFill>
                  <a:srgbClr val="000000"/>
                </a:solidFill>
                <a:effectLst/>
                <a:latin typeface="Arial"/>
                <a:ea typeface="Arial"/>
                <a:cs typeface="Arial"/>
                <a:sym typeface="Arial"/>
                <a:hlinkClick r:id="rId3"/>
              </a:rPr>
              <a:t>RHNTC MOU tools and resources</a:t>
            </a:r>
            <a:endParaRPr lang="en-US" sz="1100" b="0" i="0" u="none" strike="noStrike" cap="none" dirty="0" smtClean="0">
              <a:solidFill>
                <a:srgbClr val="000000"/>
              </a:solidFill>
              <a:effectLst/>
              <a:latin typeface="Arial"/>
              <a:ea typeface="Arial"/>
              <a:cs typeface="Arial"/>
              <a:sym typeface="Arial"/>
            </a:endParaRPr>
          </a:p>
          <a:p>
            <a:pPr marL="171450" indent="-171450"/>
            <a:r>
              <a:rPr lang="en-US" sz="1100" b="0" i="0" u="sng" strike="noStrike" cap="none" dirty="0" smtClean="0">
                <a:solidFill>
                  <a:srgbClr val="000000"/>
                </a:solidFill>
                <a:effectLst/>
                <a:latin typeface="Arial"/>
                <a:ea typeface="Arial"/>
                <a:cs typeface="Arial"/>
                <a:sym typeface="Arial"/>
                <a:hlinkClick r:id="rId4"/>
              </a:rPr>
              <a:t>Sample MOU</a:t>
            </a: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62618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rgbClr val="E98A00"/>
              </a:buClr>
              <a:buSzPts val="1100"/>
              <a:buFont typeface="Arial"/>
              <a:buNone/>
            </a:pPr>
            <a:r>
              <a:rPr lang="en-US" dirty="0" smtClean="0">
                <a:solidFill>
                  <a:srgbClr val="595959"/>
                </a:solidFill>
              </a:rPr>
              <a:t>When someone shares their truth with you, I think it's really helpful to have something in your back pocket. And some of you have this in spades, but some of you maybe worry about, I'm not exactly sure what I would say if someone said they were being hurt. I'm glad you told me about this. I'm sorry, this is happening. No one deserves this. You're not alone. Health is available. These are all incredibly important things that mean a lot to a survivor when they disclose.</a:t>
            </a:r>
          </a:p>
          <a:p>
            <a:pPr marL="0" lvl="0" indent="0" algn="l" rtl="0">
              <a:lnSpc>
                <a:spcPct val="100000"/>
              </a:lnSpc>
              <a:spcBef>
                <a:spcPts val="0"/>
              </a:spcBef>
              <a:spcAft>
                <a:spcPts val="0"/>
              </a:spcAft>
              <a:buClr>
                <a:srgbClr val="E98A00"/>
              </a:buClr>
              <a:buSzPts val="1100"/>
              <a:buFont typeface="Arial"/>
              <a:buNone/>
            </a:pPr>
            <a:endParaRPr lang="en-US" dirty="0" smtClean="0">
              <a:solidFill>
                <a:srgbClr val="595959"/>
              </a:solidFill>
            </a:endParaRPr>
          </a:p>
          <a:p>
            <a:pPr marL="0" lvl="0" indent="0" algn="l" rtl="0">
              <a:lnSpc>
                <a:spcPct val="100000"/>
              </a:lnSpc>
              <a:spcBef>
                <a:spcPts val="0"/>
              </a:spcBef>
              <a:spcAft>
                <a:spcPts val="0"/>
              </a:spcAft>
              <a:buClr>
                <a:srgbClr val="E98A00"/>
              </a:buClr>
              <a:buSzPts val="1100"/>
              <a:buFont typeface="Arial"/>
              <a:buNone/>
            </a:pPr>
            <a:r>
              <a:rPr lang="en-US" i="1" dirty="0" smtClean="0">
                <a:solidFill>
                  <a:srgbClr val="595959"/>
                </a:solidFill>
              </a:rPr>
              <a:t>Sources:</a:t>
            </a:r>
            <a:endParaRPr lang="en-US" i="1" dirty="0" smtClean="0"/>
          </a:p>
          <a:p>
            <a:pPr marL="171450" lvl="0" indent="-171450"/>
            <a:r>
              <a:rPr lang="en-US" sz="1100" b="0" i="0" u="sng" strike="noStrike" cap="none" dirty="0" smtClean="0">
                <a:solidFill>
                  <a:srgbClr val="000000"/>
                </a:solidFill>
                <a:effectLst/>
                <a:latin typeface="Arial"/>
                <a:ea typeface="Arial"/>
                <a:cs typeface="Arial"/>
                <a:sym typeface="Arial"/>
                <a:hlinkClick r:id="rId3"/>
              </a:rPr>
              <a:t>National Hotline on Domestic Violence: Help a Friend or Family Member</a:t>
            </a:r>
            <a:endParaRPr lang="en-US" sz="1100" b="0" i="0" u="none" strike="noStrike" cap="none" dirty="0" smtClean="0">
              <a:solidFill>
                <a:srgbClr val="000000"/>
              </a:solidFill>
              <a:effectLst/>
              <a:latin typeface="Arial"/>
              <a:ea typeface="Arial"/>
              <a:cs typeface="Arial"/>
              <a:sym typeface="Arial"/>
            </a:endParaRPr>
          </a:p>
          <a:p>
            <a:pPr marL="171450" lvl="0" indent="-171450" algn="l" rtl="0">
              <a:lnSpc>
                <a:spcPct val="100000"/>
              </a:lnSpc>
              <a:spcBef>
                <a:spcPts val="0"/>
              </a:spcBef>
              <a:spcAft>
                <a:spcPts val="0"/>
              </a:spcAft>
              <a:buClr>
                <a:srgbClr val="E98A00"/>
              </a:buClr>
              <a:buSzPts val="1100"/>
            </a:pPr>
            <a:r>
              <a:rPr lang="en-US" dirty="0" smtClean="0">
                <a:solidFill>
                  <a:srgbClr val="595959"/>
                </a:solidFill>
              </a:rPr>
              <a:t>Carolyn </a:t>
            </a:r>
            <a:r>
              <a:rPr lang="en-US" dirty="0" smtClean="0">
                <a:solidFill>
                  <a:srgbClr val="595959"/>
                </a:solidFill>
              </a:rPr>
              <a:t>Liu Lumpkin, LCSW and Adriana </a:t>
            </a:r>
            <a:r>
              <a:rPr lang="en-US" dirty="0" err="1" smtClean="0">
                <a:solidFill>
                  <a:srgbClr val="595959"/>
                </a:solidFill>
              </a:rPr>
              <a:t>Taboada</a:t>
            </a:r>
            <a:r>
              <a:rPr lang="en-US" dirty="0" smtClean="0">
                <a:solidFill>
                  <a:srgbClr val="595959"/>
                </a:solidFill>
              </a:rPr>
              <a:t>, MPA, “Identification and Referral for Human Trafficking Survivors in Health Care Settings: Survey Report”. Coalition to Abolish Slavery and Trafficking (2017).</a:t>
            </a:r>
            <a:endParaRPr lang="en-US" dirty="0">
              <a:solidFill>
                <a:srgbClr val="595959"/>
              </a:solidFill>
            </a:endParaRPr>
          </a:p>
          <a:p>
            <a:endParaRPr lang="en-US" dirty="0"/>
          </a:p>
        </p:txBody>
      </p:sp>
    </p:spTree>
    <p:extLst>
      <p:ext uri="{BB962C8B-B14F-4D97-AF65-F5344CB8AC3E}">
        <p14:creationId xmlns:p14="http://schemas.microsoft.com/office/powerpoint/2010/main" val="870210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4000"/>
              </a:lnSpc>
              <a:spcBef>
                <a:spcPts val="634"/>
              </a:spcBef>
              <a:spcAft>
                <a:spcPts val="0"/>
              </a:spcAft>
              <a:buSzPts val="1100"/>
              <a:buNone/>
            </a:pPr>
            <a:r>
              <a:rPr lang="en-US" dirty="0" smtClean="0">
                <a:solidFill>
                  <a:srgbClr val="595959"/>
                </a:solidFill>
              </a:rPr>
              <a:t>I think one of the other things that I want you all to think about is the power of your telephone and clinic or your personal cell phone. One of the things that we know happens with abusive partners is they are monitoring your text and your phone calls. So offering your clinic phone might be the first safe way the client has had to make connection with outside resources. So if you'd like, I can put you on the phone right now with Devon and she can help you with a plan to be safer.</a:t>
            </a:r>
          </a:p>
          <a:p>
            <a:pPr marL="0" lvl="0" indent="0" algn="l" rtl="0">
              <a:lnSpc>
                <a:spcPct val="114000"/>
              </a:lnSpc>
              <a:spcBef>
                <a:spcPts val="634"/>
              </a:spcBef>
              <a:spcAft>
                <a:spcPts val="0"/>
              </a:spcAft>
              <a:buSzPts val="1100"/>
              <a:buNone/>
            </a:pPr>
            <a:endParaRPr lang="en-US" dirty="0" smtClean="0">
              <a:solidFill>
                <a:srgbClr val="595959"/>
              </a:solidFill>
              <a:latin typeface="Arial"/>
              <a:ea typeface="Arial"/>
              <a:cs typeface="Arial"/>
              <a:sym typeface="Arial"/>
            </a:endParaRPr>
          </a:p>
          <a:p>
            <a:pPr marL="0" lvl="0" indent="0" algn="l" rtl="0">
              <a:lnSpc>
                <a:spcPct val="114000"/>
              </a:lnSpc>
              <a:spcBef>
                <a:spcPts val="634"/>
              </a:spcBef>
              <a:spcAft>
                <a:spcPts val="0"/>
              </a:spcAft>
              <a:buSzPts val="1100"/>
              <a:buNone/>
            </a:pPr>
            <a:r>
              <a:rPr lang="en-US" i="1" dirty="0" smtClean="0">
                <a:solidFill>
                  <a:srgbClr val="595959"/>
                </a:solidFill>
                <a:latin typeface="Arial"/>
                <a:ea typeface="Arial"/>
                <a:cs typeface="Arial"/>
                <a:sym typeface="Arial"/>
              </a:rPr>
              <a:t>Resource: </a:t>
            </a:r>
            <a:endParaRPr lang="en-US" b="1" i="1" dirty="0">
              <a:solidFill>
                <a:srgbClr val="595959"/>
              </a:solidFill>
              <a:latin typeface="Arial"/>
              <a:ea typeface="Arial"/>
              <a:cs typeface="Arial"/>
              <a:sym typeface="Arial"/>
            </a:endParaRPr>
          </a:p>
          <a:p>
            <a:pPr marL="171450" indent="-171450"/>
            <a:r>
              <a:rPr lang="en-US" sz="1100" b="0" i="0" u="sng" strike="noStrike" cap="none" dirty="0" smtClean="0">
                <a:solidFill>
                  <a:srgbClr val="000000"/>
                </a:solidFill>
                <a:effectLst/>
                <a:latin typeface="Arial"/>
                <a:ea typeface="Arial"/>
                <a:cs typeface="Arial"/>
                <a:sym typeface="Arial"/>
                <a:hlinkClick r:id="rId3"/>
              </a:rPr>
              <a:t>Learn more about how health centers can establish or expand partnerships with DV/HT advocates as part of their care team</a:t>
            </a:r>
            <a:r>
              <a:rPr lang="en-US" sz="1100" b="0" i="0" u="none" strike="noStrike" cap="none" dirty="0" smtClean="0">
                <a:solidFill>
                  <a:srgbClr val="000000"/>
                </a:solidFill>
                <a:effectLst/>
                <a:latin typeface="Arial"/>
                <a:ea typeface="Arial"/>
                <a:cs typeface="Arial"/>
                <a:sym typeface="Arial"/>
              </a:rPr>
              <a:t> at http://ipvhealthpartners.org/partner/</a:t>
            </a:r>
          </a:p>
        </p:txBody>
      </p:sp>
    </p:spTree>
    <p:extLst>
      <p:ext uri="{BB962C8B-B14F-4D97-AF65-F5344CB8AC3E}">
        <p14:creationId xmlns:p14="http://schemas.microsoft.com/office/powerpoint/2010/main" val="1295104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solidFill>
                  <a:srgbClr val="595959"/>
                </a:solidFill>
              </a:rPr>
              <a:t>Domestic violence and sexual assault programs really are the experts. They have vast experience in working with survivors of violence. I know today has been pretty focused on IPV but certainly, sexual assault is something I know you also see and survivors of sexual assault is something you also see as a regular part of practice. And so knowing that what services are available, many programs either DVSA programs or SA programs offer 10 free counseling sessions, for example, for a survivor confidential counseling sessions. So learning about what's available can be really, I think, helpful to supporting your clients who disclose.</a:t>
            </a:r>
            <a:endParaRPr lang="en-US" dirty="0"/>
          </a:p>
        </p:txBody>
      </p:sp>
    </p:spTree>
    <p:extLst>
      <p:ext uri="{BB962C8B-B14F-4D97-AF65-F5344CB8AC3E}">
        <p14:creationId xmlns:p14="http://schemas.microsoft.com/office/powerpoint/2010/main" val="1249405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100" b="0" i="0" u="none" strike="noStrike" kern="0" cap="none" spc="0" normalizeH="0" baseline="0" noProof="0" dirty="0" smtClean="0">
                <a:ln>
                  <a:noFill/>
                </a:ln>
                <a:solidFill>
                  <a:srgbClr val="595959"/>
                </a:solidFill>
                <a:effectLst/>
                <a:uLnTx/>
                <a:uFillTx/>
                <a:latin typeface="Arial"/>
                <a:cs typeface="Arial"/>
                <a:sym typeface="Arial"/>
              </a:rPr>
              <a:t>- [Rebecca] Thank you so much, Devon. And welcome everyone. I know that there are some folks who've had the opportunity to go through the series of webinars with us. So I am hoping I'm bringing you something joyful today because I believe that doubling down for what providers need and want and what helps you boots on the ground, every single client, every </a:t>
            </a:r>
            <a:r>
              <a:rPr kumimoji="0" lang="en-US" sz="1100" b="0" i="0" u="none" strike="noStrike" kern="0" cap="none" spc="0" normalizeH="0" baseline="0" noProof="0" smtClean="0">
                <a:ln>
                  <a:noFill/>
                </a:ln>
                <a:solidFill>
                  <a:srgbClr val="595959"/>
                </a:solidFill>
                <a:effectLst/>
                <a:uLnTx/>
                <a:uFillTx/>
                <a:latin typeface="Arial"/>
                <a:cs typeface="Arial"/>
                <a:sym typeface="Arial"/>
              </a:rPr>
              <a:t>single patient, </a:t>
            </a:r>
            <a:r>
              <a:rPr kumimoji="0" lang="en-US" sz="1100" b="0" i="0" u="none" strike="noStrike" kern="0" cap="none" spc="0" normalizeH="0" baseline="0" noProof="0" dirty="0" smtClean="0">
                <a:ln>
                  <a:noFill/>
                </a:ln>
                <a:solidFill>
                  <a:srgbClr val="595959"/>
                </a:solidFill>
                <a:effectLst/>
                <a:uLnTx/>
                <a:uFillTx/>
                <a:latin typeface="Arial"/>
                <a:cs typeface="Arial"/>
                <a:sym typeface="Arial"/>
              </a:rPr>
              <a:t>every single day is something I'm dedicated to. And I think that I have some tools that will be really exciting to you and new ways of approaching things. So we're going to start today by really thinking about the limits of disclosure-driven practice. Meaning I ask you a question, like, have you been hit, kicked, slapped or choked? And somebody says back to me, no. And then we tend to go on with our checklist. So we're going to talk about the limits of that. We're going to be looking at that sort of thinking through an equity framework, and we're going to be shifting our focus as Devon mentioned to a universal education approach. So if your program is required to do screening for partner violence, I don't want you to lose your funding, but I do want you to consider a different way of segueing into a screening question in a very different kind of manner than perhaps you've done before. So we're going to talk a little bit about safer planning, partnering with domestic violence agencies and the power of the DV hotline and other tools.</a:t>
            </a:r>
          </a:p>
        </p:txBody>
      </p:sp>
    </p:spTree>
    <p:extLst>
      <p:ext uri="{BB962C8B-B14F-4D97-AF65-F5344CB8AC3E}">
        <p14:creationId xmlns:p14="http://schemas.microsoft.com/office/powerpoint/2010/main" val="465926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100"/>
              <a:buFont typeface="Arial"/>
              <a:buNone/>
            </a:pPr>
            <a:r>
              <a:rPr lang="en-US" b="0" dirty="0" smtClean="0">
                <a:solidFill>
                  <a:srgbClr val="595959"/>
                </a:solidFill>
              </a:rPr>
              <a:t>And what do we know from our original research looking at IPV and reproductive coercion? We had an intervention arm to our study and we had a control arm to our study. And in the intervention arm, they got the little card, there was the universal education. We talked about healthy and safe relationships and ones that weren't. And these are women in our study that were ages 16 to 29 years of age. And what was striking about it is that, of course these are young folks that they're moving on from one relationship to another, et cetera. But one of the really interesting pieces in the findings was that the reasons given when they had the intervention about why they changed relationships, they were far more likely to say it felt unhealthy and unsafe as opposed to the control group who was getting sort of that standard screening question, usual kind of care. And so really remembering that not everybody has had the opportunity to see a healthy relationship. What does that look like? Maybe they had parents that thought, or their mom was in an abusive relationship. That's what they know, that's what they've come from. That's what seems normal. So the idea that taking that 40 seconds, that 35 seconds, that 45 seconds to have this conversation, to talk about what people deserve, right? Kindness, respect, all those things. And if that's not happening, and if you're afraid or uncomfortable, giving them that framework might be the first time they've ever heard it.</a:t>
            </a:r>
          </a:p>
          <a:p>
            <a:pPr marL="0" marR="0" lvl="0" indent="0" algn="l" rtl="0">
              <a:lnSpc>
                <a:spcPct val="100000"/>
              </a:lnSpc>
              <a:spcBef>
                <a:spcPts val="0"/>
              </a:spcBef>
              <a:spcAft>
                <a:spcPts val="0"/>
              </a:spcAft>
              <a:buClr>
                <a:srgbClr val="000000"/>
              </a:buClr>
              <a:buSzPts val="1100"/>
              <a:buFont typeface="Arial"/>
              <a:buNone/>
            </a:pPr>
            <a:endParaRPr lang="en-US" b="1" dirty="0">
              <a:solidFill>
                <a:srgbClr val="595959"/>
              </a:solidFill>
            </a:endParaRPr>
          </a:p>
          <a:p>
            <a:pPr marL="0" marR="0" lvl="0" indent="0" algn="l" rtl="0">
              <a:lnSpc>
                <a:spcPct val="100000"/>
              </a:lnSpc>
              <a:spcBef>
                <a:spcPts val="0"/>
              </a:spcBef>
              <a:spcAft>
                <a:spcPts val="0"/>
              </a:spcAft>
              <a:buSzPts val="1100"/>
              <a:buNone/>
            </a:pPr>
            <a:r>
              <a:rPr lang="en-US" i="1" dirty="0">
                <a:solidFill>
                  <a:srgbClr val="595959"/>
                </a:solidFill>
              </a:rPr>
              <a:t>Source and additional notes:</a:t>
            </a:r>
            <a:endParaRPr lang="en-US" i="1" dirty="0"/>
          </a:p>
          <a:p>
            <a:pPr marL="171450" lvl="0" indent="-171450" algn="l" rtl="0">
              <a:lnSpc>
                <a:spcPct val="100000"/>
              </a:lnSpc>
              <a:spcBef>
                <a:spcPts val="0"/>
              </a:spcBef>
              <a:spcAft>
                <a:spcPts val="0"/>
              </a:spcAft>
              <a:buSzPts val="1100"/>
            </a:pPr>
            <a:r>
              <a:rPr lang="en-US" dirty="0">
                <a:solidFill>
                  <a:srgbClr val="595959"/>
                </a:solidFill>
              </a:rPr>
              <a:t>Miller E, Decker MR, McCauley H, </a:t>
            </a:r>
            <a:r>
              <a:rPr lang="en-US" dirty="0" err="1">
                <a:solidFill>
                  <a:srgbClr val="595959"/>
                </a:solidFill>
              </a:rPr>
              <a:t>Tancredi</a:t>
            </a:r>
            <a:r>
              <a:rPr lang="en-US" dirty="0">
                <a:solidFill>
                  <a:srgbClr val="595959"/>
                </a:solidFill>
              </a:rPr>
              <a:t> DJ, Levenson R, Waldman J, </a:t>
            </a:r>
            <a:r>
              <a:rPr lang="en-US" dirty="0" err="1">
                <a:solidFill>
                  <a:srgbClr val="595959"/>
                </a:solidFill>
              </a:rPr>
              <a:t>Schoenwald</a:t>
            </a:r>
            <a:r>
              <a:rPr lang="en-US" dirty="0">
                <a:solidFill>
                  <a:srgbClr val="595959"/>
                </a:solidFill>
              </a:rPr>
              <a:t> P, Silverman JG.  (2011).  A Family Planning Clinic Partner Violence Intervention to Reduce Risk Associated with Reproductive Coercion. Contraception, 83: 274-80.</a:t>
            </a:r>
            <a:endParaRPr lang="en-US" dirty="0"/>
          </a:p>
          <a:p>
            <a:pPr marL="914400" lvl="1" indent="-298450" algn="l" rtl="0">
              <a:lnSpc>
                <a:spcPct val="100000"/>
              </a:lnSpc>
              <a:spcBef>
                <a:spcPts val="0"/>
              </a:spcBef>
              <a:spcAft>
                <a:spcPts val="0"/>
              </a:spcAft>
              <a:buSzPts val="1100"/>
              <a:buFont typeface="Arial"/>
              <a:buChar char="○"/>
            </a:pPr>
            <a:r>
              <a:rPr lang="en-US" b="0" dirty="0">
                <a:solidFill>
                  <a:srgbClr val="595959"/>
                </a:solidFill>
              </a:rPr>
              <a:t>This study was conducted in a </a:t>
            </a:r>
            <a:r>
              <a:rPr lang="en-US" dirty="0">
                <a:solidFill>
                  <a:srgbClr val="595959"/>
                </a:solidFill>
              </a:rPr>
              <a:t>family planning clinic that was using the CUES intervention to address intimate partner violence (IPV) and reproductive coercion.  Four free-standing urban family planning clinics in Northern California were randomized to intervention (trained family planning counselors) or standard of care. English-speaking and Spanish-speaking females ages 16-29 years (N = 906) completed audio computer-assisted surveys prior to a clinic visit and 12-24 weeks later (75% retention rate). Analyses included assessment of: intervention effects on recent IPV victims, awareness of IPV services, and reproductive coercion.</a:t>
            </a:r>
            <a:endParaRPr lang="en-US" dirty="0"/>
          </a:p>
          <a:p>
            <a:pPr marL="914400" lvl="1" indent="-298450" algn="l" rtl="0">
              <a:lnSpc>
                <a:spcPct val="100000"/>
              </a:lnSpc>
              <a:spcBef>
                <a:spcPts val="0"/>
              </a:spcBef>
              <a:spcAft>
                <a:spcPts val="0"/>
              </a:spcAft>
              <a:buSzPts val="1100"/>
              <a:buFont typeface="Arial"/>
              <a:buChar char="○"/>
            </a:pPr>
            <a:r>
              <a:rPr lang="en-US" dirty="0">
                <a:solidFill>
                  <a:srgbClr val="595959"/>
                </a:solidFill>
              </a:rPr>
              <a:t>RESULTS: Among women reporting past-3-months IPV at baseline, there was a 71% reduction in the odds of pregnancy coercion among participants in intervention clinics compared to participants in the control clinics that provided the standard of care. Women in the intervention arm were more likely to report ending a relationship because the relationship was unhealthy or because they felt unsafe regardless of IPV status (adjusted odds ratio = 1.63; 95% confidence interval=1.01-2.63).</a:t>
            </a:r>
            <a:endParaRPr lang="en-US" dirty="0"/>
          </a:p>
          <a:p>
            <a:pPr marL="914400" lvl="1" indent="-298450" algn="l" rtl="0">
              <a:lnSpc>
                <a:spcPct val="100000"/>
              </a:lnSpc>
              <a:spcBef>
                <a:spcPts val="0"/>
              </a:spcBef>
              <a:spcAft>
                <a:spcPts val="0"/>
              </a:spcAft>
              <a:buSzPts val="1100"/>
              <a:buFont typeface="Arial"/>
              <a:buChar char="○"/>
            </a:pPr>
            <a:r>
              <a:rPr lang="en-US" dirty="0">
                <a:solidFill>
                  <a:srgbClr val="595959"/>
                </a:solidFill>
              </a:rPr>
              <a:t>CONCLUSIONS: Results of this pilot study suggest that this intervention may reduce the risk for reproductive coercion from abusive male partners among family planning clients and support such women to leave unsafe relationships. This contributes to the evidence base for using a safety card-based intervention</a:t>
            </a:r>
            <a:r>
              <a:rPr lang="en-US" dirty="0" smtClean="0">
                <a:solidFill>
                  <a:srgbClr val="595959"/>
                </a:solidFill>
              </a:rPr>
              <a:t>.</a:t>
            </a:r>
            <a:endParaRPr lang="en-US" dirty="0"/>
          </a:p>
        </p:txBody>
      </p:sp>
    </p:spTree>
    <p:extLst>
      <p:ext uri="{BB962C8B-B14F-4D97-AF65-F5344CB8AC3E}">
        <p14:creationId xmlns:p14="http://schemas.microsoft.com/office/powerpoint/2010/main" val="19313415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100"/>
              <a:buFont typeface="Arial"/>
              <a:buNone/>
            </a:pPr>
            <a:r>
              <a:rPr lang="en-US" i="0" dirty="0" smtClean="0">
                <a:solidFill>
                  <a:srgbClr val="595959"/>
                </a:solidFill>
              </a:rPr>
              <a:t>I also mentioned we tested CUES in adolescent settings, and we found that textual harassment victimization decreased from 65% to 22% for young people coming into the school health center. So we were looking folks in school based health settings, but also in Title X clinics or other community health clinics. And we found there was a reduction as well in textual harassment from 26 to 7%. And clients were overwhelmingly positive about CUES. 84% stated they would bring a friend to the health center if they were experiencing an unhealthy relationship. So literally when we were doing this study, we would have teens come to the clinic with that card in hand and say, my friend gave this to me and said, this is a place that could help me.</a:t>
            </a:r>
          </a:p>
          <a:p>
            <a:pPr marL="0" marR="0" lvl="0" indent="0" algn="l" rtl="0">
              <a:lnSpc>
                <a:spcPct val="100000"/>
              </a:lnSpc>
              <a:spcBef>
                <a:spcPts val="0"/>
              </a:spcBef>
              <a:spcAft>
                <a:spcPts val="0"/>
              </a:spcAft>
              <a:buClr>
                <a:srgbClr val="000000"/>
              </a:buClr>
              <a:buSzPts val="1100"/>
              <a:buFont typeface="Arial"/>
              <a:buNone/>
            </a:pPr>
            <a:endParaRPr lang="en-US" i="1" dirty="0">
              <a:solidFill>
                <a:srgbClr val="595959"/>
              </a:solidFill>
            </a:endParaRPr>
          </a:p>
          <a:p>
            <a:pPr marL="0" marR="0" lvl="0" indent="0" algn="l" rtl="0">
              <a:lnSpc>
                <a:spcPct val="100000"/>
              </a:lnSpc>
              <a:spcBef>
                <a:spcPts val="0"/>
              </a:spcBef>
              <a:spcAft>
                <a:spcPts val="0"/>
              </a:spcAft>
              <a:buClr>
                <a:srgbClr val="000000"/>
              </a:buClr>
              <a:buSzPts val="1100"/>
              <a:buFont typeface="Arial"/>
              <a:buNone/>
            </a:pPr>
            <a:r>
              <a:rPr lang="en-US" i="1" dirty="0">
                <a:solidFill>
                  <a:srgbClr val="595959"/>
                </a:solidFill>
              </a:rPr>
              <a:t>Source:</a:t>
            </a:r>
          </a:p>
          <a:p>
            <a:pPr marL="171450" lvl="0" indent="-171450" algn="l" rtl="0">
              <a:lnSpc>
                <a:spcPct val="100000"/>
              </a:lnSpc>
              <a:spcBef>
                <a:spcPts val="0"/>
              </a:spcBef>
              <a:spcAft>
                <a:spcPts val="0"/>
              </a:spcAft>
              <a:buSzPts val="1100"/>
            </a:pPr>
            <a:r>
              <a:rPr lang="en-US" dirty="0">
                <a:solidFill>
                  <a:srgbClr val="595959"/>
                </a:solidFill>
                <a:latin typeface="Arial"/>
                <a:ea typeface="Arial"/>
                <a:cs typeface="Arial"/>
                <a:sym typeface="Arial"/>
              </a:rPr>
              <a:t>Miller E, Goldstein S, McCauley HL, Jones KA, Dick RN, Jetton J, Silverman JG, Blackburn S, </a:t>
            </a:r>
            <a:r>
              <a:rPr lang="en-US" dirty="0" err="1">
                <a:solidFill>
                  <a:srgbClr val="595959"/>
                </a:solidFill>
                <a:latin typeface="Arial"/>
                <a:ea typeface="Arial"/>
                <a:cs typeface="Arial"/>
                <a:sym typeface="Arial"/>
              </a:rPr>
              <a:t>Monasterio</a:t>
            </a:r>
            <a:r>
              <a:rPr lang="en-US" dirty="0">
                <a:solidFill>
                  <a:srgbClr val="595959"/>
                </a:solidFill>
                <a:latin typeface="Arial"/>
                <a:ea typeface="Arial"/>
                <a:cs typeface="Arial"/>
                <a:sym typeface="Arial"/>
              </a:rPr>
              <a:t> E, James L, </a:t>
            </a:r>
            <a:r>
              <a:rPr lang="en-US" dirty="0" err="1">
                <a:solidFill>
                  <a:srgbClr val="595959"/>
                </a:solidFill>
                <a:latin typeface="Arial"/>
                <a:ea typeface="Arial"/>
                <a:cs typeface="Arial"/>
                <a:sym typeface="Arial"/>
              </a:rPr>
              <a:t>Tancredi</a:t>
            </a:r>
            <a:r>
              <a:rPr lang="en-US" dirty="0">
                <a:solidFill>
                  <a:srgbClr val="595959"/>
                </a:solidFill>
                <a:latin typeface="Arial"/>
                <a:ea typeface="Arial"/>
                <a:cs typeface="Arial"/>
                <a:sym typeface="Arial"/>
              </a:rPr>
              <a:t> DJ.  A School-health Center Intervention for abusive adolescent relationships: A cluster RCT. Pediatrics. 2015; 135(1): 76-85. </a:t>
            </a:r>
            <a:endParaRPr lang="en-US" dirty="0"/>
          </a:p>
          <a:p>
            <a:pPr marL="457200" marR="0" lvl="0" indent="0" algn="l" rtl="0">
              <a:lnSpc>
                <a:spcPct val="100000"/>
              </a:lnSpc>
              <a:spcBef>
                <a:spcPts val="0"/>
              </a:spcBef>
              <a:spcAft>
                <a:spcPts val="0"/>
              </a:spcAft>
              <a:buClr>
                <a:srgbClr val="000000"/>
              </a:buClr>
              <a:buSzPts val="1100"/>
              <a:buFont typeface="Arial"/>
              <a:buNone/>
            </a:pPr>
            <a:endParaRPr lang="en-US" dirty="0">
              <a:solidFill>
                <a:srgbClr val="595959"/>
              </a:solidFill>
            </a:endParaRPr>
          </a:p>
          <a:p>
            <a:pPr indent="0"/>
            <a:endParaRPr lang="en-US" dirty="0"/>
          </a:p>
        </p:txBody>
      </p:sp>
    </p:spTree>
    <p:extLst>
      <p:ext uri="{BB962C8B-B14F-4D97-AF65-F5344CB8AC3E}">
        <p14:creationId xmlns:p14="http://schemas.microsoft.com/office/powerpoint/2010/main" val="18017341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1" indent="0" algn="l" rtl="0">
              <a:lnSpc>
                <a:spcPct val="100000"/>
              </a:lnSpc>
              <a:spcBef>
                <a:spcPts val="0"/>
              </a:spcBef>
              <a:spcAft>
                <a:spcPts val="0"/>
              </a:spcAft>
              <a:buSzPts val="1100"/>
              <a:buNone/>
            </a:pPr>
            <a:r>
              <a:rPr lang="en-US" b="0" dirty="0" smtClean="0">
                <a:solidFill>
                  <a:srgbClr val="595959"/>
                </a:solidFill>
              </a:rPr>
              <a:t>I also want to say that, in all of your wisdom as clinicians and recognizing that there are health implications associated with power and control in relationships, we want to ask other kinds of questions to get at the core of what might be going on. And here's some examples of other kinds of questions that you can build on to that universal education approach. Is there anything or anyone preventing you from getting your medication or taking care of yourself? Here's another one. Anytime someone is smoking or drinking using, I always want to know how the relationship is going because when relationships are hard, it can affect your use. Tell me about what's happening with you in social media. How often have you been put down or harassed or pressured, or asked to do something that made you uncomfortable? I'm asking because sometimes those things affect how you feel in your health. Okay, and this one especially. If you have a negative pregnancy test, there's no desire to be pregnant on the part of the client. I think this is a great question to ask. Is anyone preventing you from using birth control or wanting you to get pregnant when you don't want to be? So you can always use this as a way to bridge other kinds of concerns that you might be having with your client.</a:t>
            </a:r>
          </a:p>
          <a:p>
            <a:pPr marL="0" lvl="1" indent="0" algn="l" rtl="0">
              <a:lnSpc>
                <a:spcPct val="100000"/>
              </a:lnSpc>
              <a:spcBef>
                <a:spcPts val="0"/>
              </a:spcBef>
              <a:spcAft>
                <a:spcPts val="0"/>
              </a:spcAft>
              <a:buSzPts val="1100"/>
              <a:buNone/>
            </a:pPr>
            <a:endParaRPr lang="en-US" b="1" dirty="0">
              <a:solidFill>
                <a:srgbClr val="595959"/>
              </a:solidFill>
            </a:endParaRPr>
          </a:p>
          <a:p>
            <a:pPr marL="0" lvl="0" indent="0" algn="l" rtl="0">
              <a:lnSpc>
                <a:spcPct val="100000"/>
              </a:lnSpc>
              <a:spcBef>
                <a:spcPts val="0"/>
              </a:spcBef>
              <a:spcAft>
                <a:spcPts val="0"/>
              </a:spcAft>
              <a:buSzPts val="1100"/>
              <a:buNone/>
            </a:pPr>
            <a:r>
              <a:rPr lang="en-US" i="1" dirty="0">
                <a:solidFill>
                  <a:srgbClr val="595959"/>
                </a:solidFill>
              </a:rPr>
              <a:t>Sources:</a:t>
            </a:r>
          </a:p>
          <a:p>
            <a:pPr marL="171450" lvl="0" indent="-171450" algn="l" rtl="0">
              <a:lnSpc>
                <a:spcPct val="100000"/>
              </a:lnSpc>
              <a:spcBef>
                <a:spcPts val="0"/>
              </a:spcBef>
              <a:spcAft>
                <a:spcPts val="0"/>
              </a:spcAft>
              <a:buSzPts val="1100"/>
            </a:pPr>
            <a:r>
              <a:rPr lang="en-US" dirty="0">
                <a:solidFill>
                  <a:srgbClr val="595959"/>
                </a:solidFill>
              </a:rPr>
              <a:t>Rebekah E. Gee, MD, MS, MPH, Nandita Mitra, PhD, Fei Wan, MS, Diana E. </a:t>
            </a:r>
            <a:r>
              <a:rPr lang="en-US" dirty="0" err="1">
                <a:solidFill>
                  <a:srgbClr val="595959"/>
                </a:solidFill>
              </a:rPr>
              <a:t>Chavkin</a:t>
            </a:r>
            <a:r>
              <a:rPr lang="en-US" dirty="0">
                <a:solidFill>
                  <a:srgbClr val="595959"/>
                </a:solidFill>
              </a:rPr>
              <a:t>, MD, Judith A. Long, MD. Power over parity: intimate partner violence and issues of fertility control .Am J </a:t>
            </a:r>
            <a:r>
              <a:rPr lang="en-US" dirty="0" err="1">
                <a:solidFill>
                  <a:srgbClr val="595959"/>
                </a:solidFill>
              </a:rPr>
              <a:t>Obstet</a:t>
            </a:r>
            <a:r>
              <a:rPr lang="en-US" dirty="0">
                <a:solidFill>
                  <a:srgbClr val="595959"/>
                </a:solidFill>
              </a:rPr>
              <a:t> </a:t>
            </a:r>
            <a:r>
              <a:rPr lang="en-US" dirty="0" err="1">
                <a:solidFill>
                  <a:srgbClr val="595959"/>
                </a:solidFill>
              </a:rPr>
              <a:t>Gynecol</a:t>
            </a:r>
            <a:r>
              <a:rPr lang="en-US" dirty="0">
                <a:solidFill>
                  <a:srgbClr val="595959"/>
                </a:solidFill>
              </a:rPr>
              <a:t> 2009;201:148.e1-7.</a:t>
            </a:r>
          </a:p>
          <a:p>
            <a:pPr marL="171450" lvl="0" indent="-171450" algn="l" rtl="0">
              <a:lnSpc>
                <a:spcPct val="100000"/>
              </a:lnSpc>
              <a:spcBef>
                <a:spcPts val="0"/>
              </a:spcBef>
              <a:spcAft>
                <a:spcPts val="0"/>
              </a:spcAft>
              <a:buSzPts val="1100"/>
            </a:pPr>
            <a:r>
              <a:rPr lang="en-US" dirty="0">
                <a:solidFill>
                  <a:srgbClr val="595959"/>
                </a:solidFill>
              </a:rPr>
              <a:t>Linda Chamberlain, PhD, MPH and Rebecca Levenson, MA (Futures Without Violence) Addressing Intimate Partner Violence Reproductive and Sexual Coercion: A Guide for Obstetric, Gynecologic, Reproductive Health Care Settings Third Edition (2013</a:t>
            </a:r>
            <a:r>
              <a:rPr lang="en-US" dirty="0" smtClean="0">
                <a:solidFill>
                  <a:srgbClr val="595959"/>
                </a:solidFill>
              </a:rPr>
              <a: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sng" dirty="0" smtClean="0">
                <a:solidFill>
                  <a:srgbClr val="1172BA"/>
                </a:solidFill>
                <a:hlinkClick r:id="rId3">
                  <a:extLst>
                    <a:ext uri="{A12FA001-AC4F-418D-AE19-62706E023703}">
                      <ahyp:hlinkClr xmlns="" xmlns:ahyp="http://schemas.microsoft.com/office/drawing/2018/hyperlinkcolor" xmlns:lc="http://schemas.openxmlformats.org/drawingml/2006/lockedCanvas" val="tx"/>
                    </a:ext>
                  </a:extLst>
                </a:hlinkClick>
              </a:rPr>
              <a:t>Preventing and Responding to Intimate Partner Violence </a:t>
            </a:r>
            <a:r>
              <a:rPr lang="en-US" sz="1100" u="sng" dirty="0" smtClean="0">
                <a:solidFill>
                  <a:srgbClr val="1172BA"/>
                </a:solidFill>
                <a:hlinkClick r:id="rId3">
                  <a:extLst>
                    <a:ext uri="{A12FA001-AC4F-418D-AE19-62706E023703}">
                      <ahyp:hlinkClr xmlns="" xmlns:ahyp="http://schemas.microsoft.com/office/drawing/2018/hyperlinkcolor" xmlns:lc="http://schemas.openxmlformats.org/drawingml/2006/lockedCanvas" val="tx"/>
                    </a:ext>
                  </a:extLst>
                </a:hlinkClick>
              </a:rPr>
              <a:t/>
            </a:r>
            <a:br>
              <a:rPr lang="en-US" sz="1100" u="sng" dirty="0" smtClean="0">
                <a:solidFill>
                  <a:srgbClr val="1172BA"/>
                </a:solidFill>
                <a:hlinkClick r:id="rId3">
                  <a:extLst>
                    <a:ext uri="{A12FA001-AC4F-418D-AE19-62706E023703}">
                      <ahyp:hlinkClr xmlns="" xmlns:ahyp="http://schemas.microsoft.com/office/drawing/2018/hyperlinkcolor" xmlns:lc="http://schemas.openxmlformats.org/drawingml/2006/lockedCanvas" val="tx"/>
                    </a:ext>
                  </a:extLst>
                </a:hlinkClick>
              </a:rPr>
            </a:br>
            <a:r>
              <a:rPr lang="en-US" sz="1100" u="sng" dirty="0" smtClean="0">
                <a:solidFill>
                  <a:srgbClr val="1172BA"/>
                </a:solidFill>
                <a:hlinkClick r:id="rId3">
                  <a:extLst>
                    <a:ext uri="{A12FA001-AC4F-418D-AE19-62706E023703}">
                      <ahyp:hlinkClr xmlns="" xmlns:ahyp="http://schemas.microsoft.com/office/drawing/2018/hyperlinkcolor" xmlns:lc="http://schemas.openxmlformats.org/drawingml/2006/lockedCanvas" val="tx"/>
                    </a:ext>
                  </a:extLst>
                </a:hlinkClick>
              </a:rPr>
              <a:t>in Reproductive Health Settings Webinar</a:t>
            </a:r>
            <a:endParaRPr lang="en-US" b="0" dirty="0">
              <a:solidFill>
                <a:srgbClr val="595959"/>
              </a:solidFill>
            </a:endParaRPr>
          </a:p>
        </p:txBody>
      </p:sp>
    </p:spTree>
    <p:extLst>
      <p:ext uri="{BB962C8B-B14F-4D97-AF65-F5344CB8AC3E}">
        <p14:creationId xmlns:p14="http://schemas.microsoft.com/office/powerpoint/2010/main" val="26393378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t>So I want to expand our thinking around what success looks like. Success is measured by our efforts to reduce isolation and improve safety in health outcomes. I believe that is what CUES and universal education does in spades. I think growing that strong partnership with DV programs is so important because you deserve support. You deserve a place where you can tap into the expertise that you need to support your clinical care. I think adding CUES to any kind of screening approach is really important. We want to remember to see clients alone. We talked about supportive messages. We talked about harm reduction strategies and way to bridge that universal education into more direct conversations about things that we see or that we're worried about with our patients. We talked about how to make warm, supported referrals to DV programs. And certainly, I really want you all to keep considering your IPV as part of your differential diagnosis. If you've got somebody who's coming in with chlamydia multiple times in a row, and you've treated them, I want you to be asking yourself, I wonder if it's safe for them to get their partner treated. Can they talk to their partner about this? Is the reason why I'm seeing them come in for chlamydia again, because they're so afraid of their partner. And we talked about pregnancy tests as well.</a:t>
            </a:r>
            <a:endParaRPr lang="en-US" dirty="0"/>
          </a:p>
        </p:txBody>
      </p:sp>
    </p:spTree>
    <p:extLst>
      <p:ext uri="{BB962C8B-B14F-4D97-AF65-F5344CB8AC3E}">
        <p14:creationId xmlns:p14="http://schemas.microsoft.com/office/powerpoint/2010/main" val="13342072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t>So you saw Rebecca </a:t>
            </a:r>
            <a:r>
              <a:rPr lang="en-US" dirty="0" err="1" smtClean="0"/>
              <a:t>Levenson's</a:t>
            </a:r>
            <a:r>
              <a:rPr lang="en-US" dirty="0" smtClean="0"/>
              <a:t> CUES script, all right? And here's what I can tell you. It's not perfect. I probably would change it up entirely if I was in a clinical setting with you, because if you're 16 years old or 29 years old, or if you're a mom of four kids, my conversation's going to shift depending upon the person in front of me. So one of the things that I want you all to think about is draft your own script. How would you start that conversation? What would feel right to you? And I think taking a moment to kind of write it down, saying it out loud when you're driving home, practicing it with a colleague, getting it under your skin. Once you've started doing this, it's the easiest thing in the world, but getting started can be the hardest. So for my CQI people, my manager people here, I'm hoping as part of a staff meeting, you can support your staff in writing their own scripts and getting ready to launch this. And certainly I do, I think practicing in your car while you drive home to the grocery store is a great use of time when you're trying to figure out how you'd get this started.</a:t>
            </a:r>
            <a:endParaRPr lang="en-US" dirty="0"/>
          </a:p>
        </p:txBody>
      </p:sp>
    </p:spTree>
    <p:extLst>
      <p:ext uri="{BB962C8B-B14F-4D97-AF65-F5344CB8AC3E}">
        <p14:creationId xmlns:p14="http://schemas.microsoft.com/office/powerpoint/2010/main" val="26158189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t>So again, here's that script, right? I've started giving two of these cards to all my clients in case it's ever an issue for you, because relationships can change. You might change this to say, I started giving two of these cards out to all my clients, because I know not everybody got to see what a healthy relationship look like, or maybe nobody ever told you, you deserve to be treated with kindness and love and respect. You're going to find you in this, right? The tools there to support your conversation, but your authentic self and the way that you would tweak this is what's going to make the magic sauce. You can certainly start with the scripts you're seeing here as a jumping off place, but I really do want to encourage you to feel like you can make this your own.</a:t>
            </a:r>
            <a:endParaRPr lang="en-US" dirty="0"/>
          </a:p>
        </p:txBody>
      </p:sp>
    </p:spTree>
    <p:extLst>
      <p:ext uri="{BB962C8B-B14F-4D97-AF65-F5344CB8AC3E}">
        <p14:creationId xmlns:p14="http://schemas.microsoft.com/office/powerpoint/2010/main" val="38545285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SzPts val="1100"/>
              <a:buNone/>
            </a:pPr>
            <a:r>
              <a:rPr lang="en-US" dirty="0" smtClean="0">
                <a:solidFill>
                  <a:srgbClr val="595959"/>
                </a:solidFill>
              </a:rPr>
              <a:t>So I'm going to end with a little bit of time for Q and A, but I have the opportunity to do all these qualitative interviews. And this is a story that will stay with me forever because she got under my skin. So let me read this to you. "So there'll be times where I'll just read the card "and remind myself not to go back. "I'll use it so I don't step back. "I'll pick up on the subtle stuff, "</a:t>
            </a:r>
            <a:r>
              <a:rPr lang="en-US" dirty="0" err="1" smtClean="0">
                <a:solidFill>
                  <a:srgbClr val="595959"/>
                </a:solidFill>
              </a:rPr>
              <a:t>'cause</a:t>
            </a:r>
            <a:r>
              <a:rPr lang="en-US" dirty="0" smtClean="0">
                <a:solidFill>
                  <a:srgbClr val="595959"/>
                </a:solidFill>
              </a:rPr>
              <a:t> they'll trigger me. "I remember what it was like, I remember feeling like this. "I remember going through this "and I'm not going to do it again. "For me, it just helped me stay away from what I got out of. "I carry it with me, actually, "I carry it with me in my wallet. "It's with me every day." So there is so much power in this 32nd to 45th intervention. In our qualitative interviews, we'd ask, did you keep the cards? And they'd say, yeah, we kept the cards. And then say, "Where did you put the cards?" And they said, "I put '</a:t>
            </a:r>
            <a:r>
              <a:rPr lang="en-US" dirty="0" err="1" smtClean="0">
                <a:solidFill>
                  <a:srgbClr val="595959"/>
                </a:solidFill>
              </a:rPr>
              <a:t>em</a:t>
            </a:r>
            <a:r>
              <a:rPr lang="en-US" dirty="0" smtClean="0">
                <a:solidFill>
                  <a:srgbClr val="595959"/>
                </a:solidFill>
              </a:rPr>
              <a:t> in my glove compartment, "just in case I would need one for a friend." "It's in my top drawer of my dresser "next to my birth control pills '"cause that's where I put all the important things." I mean, it was really interesting hearing from folks about how they wanted to be someone who made a difference in the world. Client who shared with me. I gave it to my mom because in this client's case, the client had had her IUD pulled out by her abusive boyfriend. But when I asked her about the cards and did she use them and with whom? She said, "Well, I used them with my mom "because she's in a way worse situation than I am." And so then you just get a sense of even for the survivor, who's experiencing reproductive coercion, not in a healthy relationship. She had the wherewithal and the interest to help another person and help her mom. So I think that the ripple effect and the looking at changing cultural norms, looking at changing the ways in which we support people in the world is really important. I am going to say one thing about the cards. When we started this work, it was very gendered. We were looking at CIS women and we were not looking at men. We were not necessarily looking at trans folks or all those pieces. I'm happy to tell you, we have created, we're in the process. It's about to be printed in September, a brand new tool that is inclusive of everyone you see so you can have this conversation with any comer about what they deserve in a relationships, what unhealthy relationships look like and strategies for harm reduction. And we're really proud of it, we focus grouped the heck out of it across the country. So with teens, with adults, with all the people you can imagine. So anyway, that's coming soon and I'm very excited about it.</a:t>
            </a:r>
            <a:endParaRPr lang="en-US" dirty="0">
              <a:solidFill>
                <a:srgbClr val="595959"/>
              </a:solidFill>
            </a:endParaRPr>
          </a:p>
          <a:p>
            <a:pPr marL="0" marR="0" lvl="0" indent="0" algn="l" rtl="0">
              <a:lnSpc>
                <a:spcPct val="100000"/>
              </a:lnSpc>
              <a:spcBef>
                <a:spcPts val="0"/>
              </a:spcBef>
              <a:spcAft>
                <a:spcPts val="0"/>
              </a:spcAft>
              <a:buClr>
                <a:srgbClr val="000000"/>
              </a:buClr>
              <a:buSzPts val="1100"/>
              <a:buFont typeface="Arial"/>
              <a:buNone/>
            </a:pPr>
            <a:endParaRPr lang="en-US" dirty="0">
              <a:solidFill>
                <a:srgbClr val="595959"/>
              </a:solidFill>
            </a:endParaRPr>
          </a:p>
          <a:p>
            <a:pPr marL="0" marR="0" lvl="0" indent="0" algn="l" rtl="0">
              <a:lnSpc>
                <a:spcPct val="100000"/>
              </a:lnSpc>
              <a:spcBef>
                <a:spcPts val="0"/>
              </a:spcBef>
              <a:spcAft>
                <a:spcPts val="0"/>
              </a:spcAft>
              <a:buClr>
                <a:srgbClr val="000000"/>
              </a:buClr>
              <a:buSzPts val="1100"/>
              <a:buFont typeface="Arial"/>
              <a:buNone/>
            </a:pPr>
            <a:r>
              <a:rPr lang="en-US" i="1" dirty="0">
                <a:solidFill>
                  <a:srgbClr val="595959"/>
                </a:solidFill>
              </a:rPr>
              <a:t>Source:</a:t>
            </a:r>
          </a:p>
          <a:p>
            <a:pPr marL="171450" marR="0" lvl="0" indent="-171450" algn="l" rtl="0">
              <a:lnSpc>
                <a:spcPct val="100000"/>
              </a:lnSpc>
              <a:spcBef>
                <a:spcPts val="0"/>
              </a:spcBef>
              <a:spcAft>
                <a:spcPts val="0"/>
              </a:spcAft>
              <a:buClr>
                <a:srgbClr val="000000"/>
              </a:buClr>
              <a:buSzPts val="1100"/>
            </a:pPr>
            <a:r>
              <a:rPr lang="en-US" dirty="0">
                <a:solidFill>
                  <a:srgbClr val="595959"/>
                </a:solidFill>
              </a:rPr>
              <a:t>Elizabeth Miller, Heather L. McCauley, Michele R. Decker, Rebecca Levenson, Sarah </a:t>
            </a:r>
            <a:r>
              <a:rPr lang="en-US" dirty="0" err="1">
                <a:solidFill>
                  <a:srgbClr val="595959"/>
                </a:solidFill>
              </a:rPr>
              <a:t>Zelazny</a:t>
            </a:r>
            <a:r>
              <a:rPr lang="en-US" dirty="0">
                <a:solidFill>
                  <a:srgbClr val="595959"/>
                </a:solidFill>
              </a:rPr>
              <a:t>, Kelley A. Jones, Heather Anderson, and Jay G. Silverman, Implementation of a Family Planning Clinic–Based Partner Violence and Reproductive Coercion Intervention, Provider and </a:t>
            </a:r>
            <a:r>
              <a:rPr lang="en-US" dirty="0" smtClean="0">
                <a:solidFill>
                  <a:srgbClr val="595959"/>
                </a:solidFill>
              </a:rPr>
              <a:t>Patient </a:t>
            </a:r>
            <a:r>
              <a:rPr lang="en-US" dirty="0">
                <a:solidFill>
                  <a:srgbClr val="595959"/>
                </a:solidFill>
              </a:rPr>
              <a:t>Perspectives. </a:t>
            </a:r>
            <a:r>
              <a:rPr lang="en-US" i="1" dirty="0">
                <a:solidFill>
                  <a:srgbClr val="595959"/>
                </a:solidFill>
              </a:rPr>
              <a:t>Perspectives on Sexual and Reproductive Health</a:t>
            </a:r>
            <a:r>
              <a:rPr lang="en-US" dirty="0">
                <a:solidFill>
                  <a:srgbClr val="595959"/>
                </a:solidFill>
              </a:rPr>
              <a:t>. 2017 Jun;49(2):</a:t>
            </a:r>
            <a:r>
              <a:rPr lang="en-US" dirty="0" smtClean="0">
                <a:solidFill>
                  <a:srgbClr val="595959"/>
                </a:solidFill>
              </a:rPr>
              <a:t>85-93</a:t>
            </a:r>
            <a:endParaRPr lang="en-US" dirty="0"/>
          </a:p>
        </p:txBody>
      </p:sp>
    </p:spTree>
    <p:extLst>
      <p:ext uri="{BB962C8B-B14F-4D97-AF65-F5344CB8AC3E}">
        <p14:creationId xmlns:p14="http://schemas.microsoft.com/office/powerpoint/2010/main" val="23903672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t>So I asked you at the outset of today, how comfortable are you with a client's disclosure of IPV? I hope the answer is a little bit more comfortable. I hope that CUES and talking about DV advocates and all of these pieces gives you more scaffolding and support and builds on what you already your own expertise.</a:t>
            </a:r>
            <a:endParaRPr lang="en-US" dirty="0"/>
          </a:p>
        </p:txBody>
      </p:sp>
    </p:spTree>
    <p:extLst>
      <p:ext uri="{BB962C8B-B14F-4D97-AF65-F5344CB8AC3E}">
        <p14:creationId xmlns:p14="http://schemas.microsoft.com/office/powerpoint/2010/main" val="529823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4000"/>
              </a:lnSpc>
              <a:spcBef>
                <a:spcPts val="0"/>
              </a:spcBef>
              <a:spcAft>
                <a:spcPts val="0"/>
              </a:spcAft>
              <a:buSzPts val="1100"/>
              <a:buNone/>
            </a:pPr>
            <a:r>
              <a:rPr lang="en-US" dirty="0" smtClean="0">
                <a:solidFill>
                  <a:schemeClr val="dk1"/>
                </a:solidFill>
              </a:rPr>
              <a:t>So Devon, I think this is our Q and A period, and I have not been paying attention to the chat. So if there are questions there that you want to start with or want to catch me up on anything, please do. </a:t>
            </a:r>
          </a:p>
          <a:p>
            <a:pPr marL="0" lvl="0" indent="0" algn="l" rtl="0">
              <a:lnSpc>
                <a:spcPct val="114000"/>
              </a:lnSpc>
              <a:spcBef>
                <a:spcPts val="0"/>
              </a:spcBef>
              <a:spcAft>
                <a:spcPts val="0"/>
              </a:spcAft>
              <a:buSzPts val="1100"/>
              <a:buNone/>
            </a:pPr>
            <a:r>
              <a:rPr lang="en-US" dirty="0" smtClean="0"/>
              <a:t>- [Devon] Sure. So I do want to encourage folks to please feel free to go ahead and answer these questions in the chat as you feel inspired. So we'd love to hear what stands out to you, what you need more of, how's your thinking changed, feel free to kind of marinate in that and share as you would like.</a:t>
            </a:r>
            <a:endParaRPr lang="en-US" dirty="0" smtClean="0">
              <a:solidFill>
                <a:schemeClr val="dk1"/>
              </a:solidFill>
            </a:endParaRPr>
          </a:p>
        </p:txBody>
      </p:sp>
    </p:spTree>
    <p:extLst>
      <p:ext uri="{BB962C8B-B14F-4D97-AF65-F5344CB8AC3E}">
        <p14:creationId xmlns:p14="http://schemas.microsoft.com/office/powerpoint/2010/main" val="7510285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smtClean="0">
                <a:ln>
                  <a:noFill/>
                </a:ln>
                <a:solidFill>
                  <a:srgbClr val="000000"/>
                </a:solidFill>
                <a:effectLst/>
                <a:uLnTx/>
                <a:uFillTx/>
                <a:latin typeface="Arial"/>
                <a:cs typeface="Arial"/>
                <a:sym typeface="Arial"/>
              </a:rPr>
              <a:t>- [Devon] And we do have a couple questions. The first one is more of a request, Rebecca, and it's, I hate to go away from the slide, but it was a request to share the privacy language again, that kind of overall, that suggested language that clinics could put in their waiting.</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smtClean="0">
                <a:ln>
                  <a:noFill/>
                </a:ln>
                <a:solidFill>
                  <a:srgbClr val="000000"/>
                </a:solidFill>
                <a:effectLst/>
                <a:uLnTx/>
                <a:uFillTx/>
                <a:latin typeface="Arial"/>
                <a:cs typeface="Arial"/>
                <a:sym typeface="Arial"/>
              </a:rPr>
              <a:t>- [Rebecca] Let's do it. Now, I think it's such a sweet way to, here we go. So imagine if this is what you got to hear when you walked into your provider's office. Also, because I know a lot of clients aren't ready or maybe afraid to share certain things about their health or relationships. I want you to know you can use these resources for yourself or a friend, regardless of what you choose to share with me today. And you can see how beautiful that is. It leaves the door open for them to share something at another visit to say, I'm feeling like I'm ready to talk about it. It doesn't require them to disclose and it meets them where they might be, which is afraid to share. Not comfortable, not ready, not yet trusting. So is that, do I get it Devon? Is that what they were asking for?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smtClean="0">
                <a:ln>
                  <a:noFill/>
                </a:ln>
                <a:solidFill>
                  <a:srgbClr val="000000"/>
                </a:solidFill>
                <a:effectLst/>
                <a:uLnTx/>
                <a:uFillTx/>
                <a:latin typeface="Arial"/>
                <a:cs typeface="Arial"/>
                <a:sym typeface="Arial"/>
              </a:rPr>
              <a:t>- [Devon] I'm want to see who asked it and if they could just put in the chat, if that was the right, I think it was Angela.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smtClean="0">
                <a:ln>
                  <a:noFill/>
                </a:ln>
                <a:solidFill>
                  <a:srgbClr val="000000"/>
                </a:solidFill>
                <a:effectLst/>
                <a:uLnTx/>
                <a:uFillTx/>
                <a:latin typeface="Arial"/>
                <a:cs typeface="Arial"/>
                <a:sym typeface="Arial"/>
              </a:rPr>
              <a:t>- [Rebecca] Did I get it right?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smtClean="0">
                <a:ln>
                  <a:noFill/>
                </a:ln>
                <a:solidFill>
                  <a:srgbClr val="000000"/>
                </a:solidFill>
                <a:effectLst/>
                <a:uLnTx/>
                <a:uFillTx/>
                <a:latin typeface="Arial"/>
                <a:cs typeface="Arial"/>
                <a:sym typeface="Arial"/>
              </a:rPr>
              <a:t>- [Devon] I'm wondering too, if they were thinking or requesting for that. You had some language about, we only see people one at a time.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smtClean="0">
                <a:ln>
                  <a:noFill/>
                </a:ln>
                <a:solidFill>
                  <a:srgbClr val="000000"/>
                </a:solidFill>
                <a:effectLst/>
                <a:uLnTx/>
                <a:uFillTx/>
                <a:latin typeface="Arial"/>
                <a:cs typeface="Arial"/>
                <a:sym typeface="Arial"/>
              </a:rPr>
              <a:t>- [Rebecca] Oh, sure. I can go back to that one too. This one.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smtClean="0">
                <a:ln>
                  <a:noFill/>
                </a:ln>
                <a:solidFill>
                  <a:srgbClr val="000000"/>
                </a:solidFill>
                <a:effectLst/>
                <a:uLnTx/>
                <a:uFillTx/>
                <a:latin typeface="Arial"/>
                <a:cs typeface="Arial"/>
                <a:sym typeface="Arial"/>
              </a:rPr>
              <a:t>- [Devon] I think maybe that's it.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smtClean="0">
                <a:ln>
                  <a:noFill/>
                </a:ln>
                <a:solidFill>
                  <a:srgbClr val="000000"/>
                </a:solidFill>
                <a:effectLst/>
                <a:uLnTx/>
                <a:uFillTx/>
                <a:latin typeface="Arial"/>
                <a:cs typeface="Arial"/>
                <a:sym typeface="Arial"/>
              </a:rPr>
              <a:t>- And honestly, when the change got made, we had it on the wall, we had it on the clipboard. We had it on the back of exam room door. And I think that helping the staff universally say, you know it's a change. I get it, it's a pain and a no. Or they have words if they have people who are upset about not being able to come back right away and anticipating that and really coming at it from a nonchalant, not a rules perspective, but really from like this is just what we do. It's just part of HIPAA. It's part of what we're required to do. And I'm so glad you came in today. I'm so glad that you care so much and we are totally going to get you back there, I promise. It's just going to take me a minute. So you can see how the way that you hold that space can make all the difference.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smtClean="0">
                <a:ln>
                  <a:noFill/>
                </a:ln>
                <a:solidFill>
                  <a:srgbClr val="000000"/>
                </a:solidFill>
                <a:effectLst/>
                <a:uLnTx/>
                <a:uFillTx/>
                <a:latin typeface="Arial"/>
                <a:cs typeface="Arial"/>
                <a:sym typeface="Arial"/>
              </a:rPr>
              <a:t>- [Devon] Yeah, and we do have a couple other questions, Rebecca. So one is, is there one question that you would put on the social history in place of some of the standard IPV questions we have now? Like the, have you been hit, kicked, slapped, et cetera.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smtClean="0">
                <a:ln>
                  <a:noFill/>
                </a:ln>
                <a:solidFill>
                  <a:srgbClr val="000000"/>
                </a:solidFill>
                <a:effectLst/>
                <a:uLnTx/>
                <a:uFillTx/>
                <a:latin typeface="Arial"/>
                <a:cs typeface="Arial"/>
                <a:sym typeface="Arial"/>
              </a:rPr>
              <a:t>- [Rebecca] In my magical thinking world, on every EHR, and on every screening, every tool that you're using in a medical facility, the question I would like to have on there is did you review CUES with the client? Yes or no? That's what I'd like. Did you do universal education with this framework? And that would be the replacement if I had, and again, if you have to screen, that's part of your funding, I don't want you to be in trouble. But what we're doing right now nationally is asking in EHRs to have these kinds of prompts put in so that you can be reminded, oh, did I do CUES yet? And have the tools available. And obviously with virtual reality, if you're doing a Zoom visit, you can send these electronically and have that conversation. So that's what I would change. I would really shift it away from that screening thinking to, we are going to make sure no one ever leaves again, without having key information to help themselves or others.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smtClean="0">
                <a:ln>
                  <a:noFill/>
                </a:ln>
                <a:solidFill>
                  <a:srgbClr val="000000"/>
                </a:solidFill>
                <a:effectLst/>
                <a:uLnTx/>
                <a:uFillTx/>
                <a:latin typeface="Arial"/>
                <a:cs typeface="Arial"/>
                <a:sym typeface="Arial"/>
              </a:rPr>
              <a:t>- [Devon] Yeah. Someone else has asked, you had a great question asking a female patient if they were being prevented from using birth control, if they don't want to get pregnant. If the patient says yes, that they were being prevented from using birth control, what would be the next best response to this disclosure?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smtClean="0">
                <a:ln>
                  <a:noFill/>
                </a:ln>
                <a:solidFill>
                  <a:srgbClr val="000000"/>
                </a:solidFill>
                <a:effectLst/>
                <a:uLnTx/>
                <a:uFillTx/>
                <a:latin typeface="Arial"/>
                <a:cs typeface="Arial"/>
                <a:sym typeface="Arial"/>
              </a:rPr>
              <a:t>- [Rebecca] Yeah, so one of the things that we know is that abusive partners are often monitoring menstrual cycles, right? </a:t>
            </a:r>
            <a:r>
              <a:rPr kumimoji="0" lang="en-US" sz="1100" b="0" i="0" u="none" strike="noStrike" kern="0" cap="none" spc="0" normalizeH="0" baseline="0" noProof="0" dirty="0" err="1" smtClean="0">
                <a:ln>
                  <a:noFill/>
                </a:ln>
                <a:solidFill>
                  <a:srgbClr val="000000"/>
                </a:solidFill>
                <a:effectLst/>
                <a:uLnTx/>
                <a:uFillTx/>
                <a:latin typeface="Arial"/>
                <a:cs typeface="Arial"/>
                <a:sym typeface="Arial"/>
              </a:rPr>
              <a:t>'Cause</a:t>
            </a:r>
            <a:r>
              <a:rPr kumimoji="0" lang="en-US" sz="1100" b="0" i="0" u="none" strike="noStrike" kern="0" cap="none" spc="0" normalizeH="0" baseline="0" noProof="0" dirty="0" smtClean="0">
                <a:ln>
                  <a:noFill/>
                </a:ln>
                <a:solidFill>
                  <a:srgbClr val="000000"/>
                </a:solidFill>
                <a:effectLst/>
                <a:uLnTx/>
                <a:uFillTx/>
                <a:latin typeface="Arial"/>
                <a:cs typeface="Arial"/>
                <a:sym typeface="Arial"/>
              </a:rPr>
              <a:t> if they want you to be pregnant, they want to know if you're pregnant or not. So the morning after pill obviously is a great potential answer. We recommend even taking it out of its packaging. I don't know if it's still in a bright pink box that says Plan B. But if you've got an abusive partner going through your person, they're trying to get you pregnant. You don't want them to find that. So giving them multiple doses of plan B, I think can be a good idea. I also really think the copper T IUD is an important thing to know about, because of course they can get their period at the same time every month, but you can actually cut the strings off in the ass. And for somebody, from a harm reduction perspective, if you've got somebody who's not able to shift that relationship, but they know their partner's trying to get them pregnant and they don't want to be, they can't feel those strings and they can't pull them out if they're all trimmed up way inside of the ass. And so that is one of the interventions that is been really effective.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smtClean="0">
                <a:ln>
                  <a:noFill/>
                </a:ln>
                <a:solidFill>
                  <a:srgbClr val="000000"/>
                </a:solidFill>
                <a:effectLst/>
                <a:uLnTx/>
                <a:uFillTx/>
                <a:latin typeface="Arial"/>
                <a:cs typeface="Arial"/>
                <a:sym typeface="Arial"/>
              </a:rPr>
              <a:t>- [Devon] And then I think we're coming up to the end of the hour. So I'm going to ask one more question. For clients who we know or suspect or experiencing IPV, is there another way to practice CUES or share this information with them that doesn't involve the information card? I could be worried to send them back to an environment where the presence of the card might be dangerous for them.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smtClean="0">
                <a:ln>
                  <a:noFill/>
                </a:ln>
                <a:solidFill>
                  <a:srgbClr val="000000"/>
                </a:solidFill>
                <a:effectLst/>
                <a:uLnTx/>
                <a:uFillTx/>
                <a:latin typeface="Arial"/>
                <a:cs typeface="Arial"/>
                <a:sym typeface="Arial"/>
              </a:rPr>
              <a:t>- [Rebecca] So I really trust people. And you saw on the clinician video, she said, so is this something you can take with you today? Do you want to take a picture of it? Checking in with them, not assuming, but you saw the patient say, actually I have a friend and I'm going to give her this card. So I think you can read your client's CUES. One thing I will tell you, my brilliant friend, Dr. Elizabeth Miller does, is she says, you can put that hotline number under my name, and you can say, this is Dr. Liz's number. You know what I mean? Like there are other strategies to kind of cover for what that is.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smtClean="0">
                <a:ln>
                  <a:noFill/>
                </a:ln>
                <a:solidFill>
                  <a:srgbClr val="000000"/>
                </a:solidFill>
                <a:effectLst/>
                <a:uLnTx/>
                <a:uFillTx/>
                <a:latin typeface="Arial"/>
                <a:cs typeface="Arial"/>
                <a:sym typeface="Arial"/>
              </a:rPr>
              <a:t>- [Devon] Yeah.</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smtClean="0">
                <a:ln>
                  <a:noFill/>
                </a:ln>
                <a:solidFill>
                  <a:srgbClr val="000000"/>
                </a:solidFill>
                <a:effectLst/>
                <a:uLnTx/>
                <a:uFillTx/>
                <a:latin typeface="Arial"/>
                <a:cs typeface="Arial"/>
                <a:sym typeface="Arial"/>
              </a:rPr>
              <a:t>- [Rebecca] So I think that can be a helpful thing to think about. And no, everyone doesn't have to take the cards, but in my experience, people are pretty excited unless... and I see people slipping into things like the back of a cell phone case. Perfect place to put it. Nobody can see that it's there. The inside secret part of your wallet. And you know you all have some secret compartment somewhere in that purse, that wallet, wherever you're. So I see people do all kinds of things with it, including not take it that day would too.</a:t>
            </a:r>
          </a:p>
        </p:txBody>
      </p:sp>
    </p:spTree>
    <p:extLst>
      <p:ext uri="{BB962C8B-B14F-4D97-AF65-F5344CB8AC3E}">
        <p14:creationId xmlns:p14="http://schemas.microsoft.com/office/powerpoint/2010/main" val="3250031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smtClean="0">
                <a:solidFill>
                  <a:srgbClr val="595959"/>
                </a:solidFill>
              </a:rPr>
              <a:t>What I want you to do though, is just take a second, because I don't know where you just came from. If you're running from clinic, if you just sat down to open up your lunch or what have you, but I want to give you a little spaciousness for some self reflection. How comfortable do you think you are with a positive disclosure of IPV? Are you really comfortable? You know what to do, you've done it before, you know where to call? Are you somebody who's actually makes you really anxious to think about a positive disclosure? And if that's true, you're not alone in that. Or you'd say I haven't had much training in that. I'm not quite sure what to do. I want you to notice where you are and without judgment, if that's possible, because the goal for today is no matter where you are, if you're in the really kind of an, I'm not sure what to do, uncomfortable place, or if you're feeling pretty good about it, I think that there's something for everyone watching today that's going to help move your comfort level forward. So just notice where you're at. </a:t>
            </a:r>
            <a:r>
              <a:rPr lang="en-US" dirty="0" err="1" smtClean="0">
                <a:solidFill>
                  <a:srgbClr val="595959"/>
                </a:solidFill>
              </a:rPr>
              <a:t>'Cause</a:t>
            </a:r>
            <a:r>
              <a:rPr lang="en-US" dirty="0" smtClean="0">
                <a:solidFill>
                  <a:srgbClr val="595959"/>
                </a:solidFill>
              </a:rPr>
              <a:t> I'm going to ask you the same question at the end and see if anything's shifted.</a:t>
            </a:r>
            <a:endParaRPr lang="en-US" i="1" dirty="0">
              <a:solidFill>
                <a:srgbClr val="7F7F7F"/>
              </a:solidFill>
            </a:endParaRPr>
          </a:p>
        </p:txBody>
      </p:sp>
    </p:spTree>
    <p:extLst>
      <p:ext uri="{BB962C8B-B14F-4D97-AF65-F5344CB8AC3E}">
        <p14:creationId xmlns:p14="http://schemas.microsoft.com/office/powerpoint/2010/main" val="24596769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t>- [Devon] Just getting the information from it and, yeah. All right, well, I think I'm going to move us into the end of our time together today. So we want to thank you all so much for joining us today. And I hope that you will thank me and thanking Rebecca for being with us and presenting all of this fabulous information. As a reminder, we will have the materials from today's session available within the next few days. To stay in touch with RHNTC, you can subscribe to our monthly </a:t>
            </a:r>
            <a:r>
              <a:rPr lang="en-US" dirty="0" err="1" smtClean="0"/>
              <a:t>eNewsletter</a:t>
            </a:r>
            <a:r>
              <a:rPr lang="en-US" dirty="0" smtClean="0"/>
              <a:t> by visiting rhntc.org/</a:t>
            </a:r>
            <a:r>
              <a:rPr lang="en-US" dirty="0" err="1" smtClean="0"/>
              <a:t>enewsletter</a:t>
            </a:r>
            <a:r>
              <a:rPr lang="en-US" dirty="0" smtClean="0"/>
              <a:t>. You can contact us through our website, which is rhntc.org. You can sign up for an account on our website. You can follow us on Twitter, find us at RH_NTC. And finally, you can subscribe to our podcast through podcast.rhntc.org, or using your favorite podcast app. And if you have any additional questions for RHNTC on this topic, please don't hesitate to email us. The email address is on the slide here, and that's rhntc@jsi.com. And our final ask is that you please complete the evaluation today. I believe the link is in the chat, and it will also appear when you leave the webinar. The evaluation link will also be emailed to you after the webinar. So lots of opportunities to complete that. We really love getting your feedback and we use it to inform future sessions. And just a reminder, in order to obtain a certificate of completion for attending the webinar, you must be logged into rhntc.org when you complete the evaluation. So we thank you once again for joining us. And that concludes today's webinar.</a:t>
            </a:r>
          </a:p>
          <a:p>
            <a:pPr marL="0" indent="0">
              <a:buNone/>
            </a:pPr>
            <a:r>
              <a:rPr lang="en-US" dirty="0" smtClean="0"/>
              <a:t>- [Rebecca] Thank you so much. And thank you for all you do to make the lives of your clients and patients better every single day. So you're deeply and thanks for listening to new strategy that I hope was going to be helpful to a lot of folks that you serve.</a:t>
            </a:r>
          </a:p>
          <a:p>
            <a:pPr marL="0" indent="0">
              <a:buNone/>
            </a:pPr>
            <a:r>
              <a:rPr lang="en-US" dirty="0" smtClean="0"/>
              <a:t>- [Devon] Thank you all.</a:t>
            </a:r>
            <a:endParaRPr lang="en-US" dirty="0"/>
          </a:p>
        </p:txBody>
      </p:sp>
    </p:spTree>
    <p:extLst>
      <p:ext uri="{BB962C8B-B14F-4D97-AF65-F5344CB8AC3E}">
        <p14:creationId xmlns:p14="http://schemas.microsoft.com/office/powerpoint/2010/main" val="1080201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34737383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1100" b="0" i="0" u="sng" strike="noStrike" cap="none" dirty="0" smtClean="0">
                <a:solidFill>
                  <a:srgbClr val="000000"/>
                </a:solidFill>
                <a:effectLst/>
                <a:latin typeface="Arial"/>
                <a:ea typeface="Arial"/>
                <a:cs typeface="Arial"/>
                <a:sym typeface="Arial"/>
                <a:hlinkClick r:id="rId3"/>
              </a:rPr>
              <a:t>National Health Resource Center on </a:t>
            </a:r>
            <a:r>
              <a:rPr lang="en-US" sz="1100" b="0" i="0" u="sng" strike="noStrike" cap="none" smtClean="0">
                <a:solidFill>
                  <a:srgbClr val="000000"/>
                </a:solidFill>
                <a:effectLst/>
                <a:latin typeface="Arial"/>
                <a:ea typeface="Arial"/>
                <a:cs typeface="Arial"/>
                <a:sym typeface="Arial"/>
                <a:hlinkClick r:id="rId3"/>
              </a:rPr>
              <a:t>Domestic </a:t>
            </a:r>
            <a:r>
              <a:rPr lang="en-US" sz="1100" b="0" i="0" u="sng" strike="noStrike" cap="none" smtClean="0">
                <a:solidFill>
                  <a:srgbClr val="000000"/>
                </a:solidFill>
                <a:effectLst/>
                <a:latin typeface="Arial"/>
                <a:ea typeface="Arial"/>
                <a:cs typeface="Arial"/>
                <a:sym typeface="Arial"/>
                <a:hlinkClick r:id="rId3"/>
              </a:rPr>
              <a:t>Violence</a:t>
            </a:r>
            <a:endParaRPr lang="en-US" sz="1200" b="0" i="0" u="none" strike="noStrike" cap="none" dirty="0" smtClean="0">
              <a:solidFill>
                <a:srgbClr val="000000"/>
              </a:solidFill>
              <a:effectLst/>
              <a:latin typeface="Arial"/>
              <a:ea typeface="Arial"/>
              <a:cs typeface="Arial"/>
              <a:sym typeface="Arial"/>
            </a:endParaRPr>
          </a:p>
          <a:p>
            <a:pPr lvl="0"/>
            <a:r>
              <a:rPr lang="en-US" sz="1100" b="0" i="0" u="sng" strike="noStrike" cap="none" dirty="0" smtClean="0">
                <a:solidFill>
                  <a:srgbClr val="000000"/>
                </a:solidFill>
                <a:effectLst/>
                <a:latin typeface="Arial"/>
                <a:ea typeface="Arial"/>
                <a:cs typeface="Arial"/>
                <a:sym typeface="Arial"/>
                <a:hlinkClick r:id="rId4"/>
              </a:rPr>
              <a:t>IPV Health Partners</a:t>
            </a:r>
            <a:endParaRPr lang="en-US" sz="1200" b="0" i="0" u="none" strike="noStrike" cap="none" dirty="0" smtClean="0">
              <a:solidFill>
                <a:srgbClr val="000000"/>
              </a:solidFill>
              <a:effectLst/>
              <a:latin typeface="Arial"/>
              <a:ea typeface="Arial"/>
              <a:cs typeface="Arial"/>
              <a:sym typeface="Arial"/>
            </a:endParaRPr>
          </a:p>
          <a:p>
            <a:pPr lvl="1"/>
            <a:r>
              <a:rPr lang="en-US" sz="1100" b="0" i="0" u="sng" strike="noStrike" cap="none" dirty="0" smtClean="0">
                <a:solidFill>
                  <a:srgbClr val="000000"/>
                </a:solidFill>
                <a:effectLst/>
                <a:latin typeface="Arial"/>
                <a:ea typeface="Arial"/>
                <a:cs typeface="Arial"/>
                <a:sym typeface="Arial"/>
                <a:hlinkClick r:id="rId5"/>
              </a:rPr>
              <a:t>Supporting Survivors and Staff During COVID-19</a:t>
            </a:r>
            <a:endParaRPr lang="en-US" sz="1200" b="0" i="0" u="none" strike="noStrike" cap="none" dirty="0" smtClean="0">
              <a:solidFill>
                <a:srgbClr val="000000"/>
              </a:solidFill>
              <a:effectLst/>
              <a:latin typeface="Arial"/>
              <a:ea typeface="Arial"/>
              <a:cs typeface="Arial"/>
              <a:sym typeface="Arial"/>
            </a:endParaRPr>
          </a:p>
          <a:p>
            <a:pPr lvl="0"/>
            <a:r>
              <a:rPr lang="en-US" sz="1100" b="0" i="0" u="none" strike="noStrike" cap="none" dirty="0" smtClean="0">
                <a:solidFill>
                  <a:srgbClr val="000000"/>
                </a:solidFill>
                <a:effectLst/>
                <a:latin typeface="Arial"/>
                <a:ea typeface="Arial"/>
                <a:cs typeface="Arial"/>
                <a:sym typeface="Arial"/>
              </a:rPr>
              <a:t>National Hotlines:</a:t>
            </a:r>
            <a:endParaRPr lang="en-US" sz="1200" b="0" i="0" u="none" strike="noStrike" cap="none" dirty="0" smtClean="0">
              <a:solidFill>
                <a:srgbClr val="000000"/>
              </a:solidFill>
              <a:effectLst/>
              <a:latin typeface="Arial"/>
              <a:ea typeface="Arial"/>
              <a:cs typeface="Arial"/>
              <a:sym typeface="Arial"/>
            </a:endParaRPr>
          </a:p>
          <a:p>
            <a:pPr lvl="1"/>
            <a:r>
              <a:rPr lang="en-US" sz="1100" b="0" i="0" u="sng" strike="noStrike" cap="none" dirty="0" smtClean="0">
                <a:solidFill>
                  <a:srgbClr val="000000"/>
                </a:solidFill>
                <a:effectLst/>
                <a:latin typeface="Arial"/>
                <a:ea typeface="Arial"/>
                <a:cs typeface="Arial"/>
                <a:sym typeface="Arial"/>
                <a:hlinkClick r:id="rId6"/>
              </a:rPr>
              <a:t>National Domestic Violence</a:t>
            </a:r>
            <a:endParaRPr lang="en-US" sz="1200" b="0" i="0" u="none" strike="noStrike" cap="none" dirty="0" smtClean="0">
              <a:solidFill>
                <a:srgbClr val="000000"/>
              </a:solidFill>
              <a:effectLst/>
              <a:latin typeface="Arial"/>
              <a:ea typeface="Arial"/>
              <a:cs typeface="Arial"/>
              <a:sym typeface="Arial"/>
            </a:endParaRPr>
          </a:p>
          <a:p>
            <a:pPr lvl="1"/>
            <a:r>
              <a:rPr lang="en-US" sz="1100" b="0" i="0" u="sng" strike="noStrike" cap="none" dirty="0" smtClean="0">
                <a:solidFill>
                  <a:srgbClr val="000000"/>
                </a:solidFill>
                <a:effectLst/>
                <a:latin typeface="Arial"/>
                <a:ea typeface="Arial"/>
                <a:cs typeface="Arial"/>
                <a:sym typeface="Arial"/>
                <a:hlinkClick r:id="rId7"/>
              </a:rPr>
              <a:t>The Trevor Project</a:t>
            </a:r>
            <a:endParaRPr lang="en-US" sz="1200" b="0" i="0" u="none" strike="noStrike" cap="none" dirty="0" smtClean="0">
              <a:solidFill>
                <a:srgbClr val="000000"/>
              </a:solidFill>
              <a:effectLst/>
              <a:latin typeface="Arial"/>
              <a:ea typeface="Arial"/>
              <a:cs typeface="Arial"/>
              <a:sym typeface="Arial"/>
            </a:endParaRPr>
          </a:p>
          <a:p>
            <a:pPr lvl="1"/>
            <a:r>
              <a:rPr lang="en-US" sz="1100" b="0" i="0" u="sng" strike="noStrike" cap="none" dirty="0" smtClean="0">
                <a:solidFill>
                  <a:srgbClr val="000000"/>
                </a:solidFill>
                <a:effectLst/>
                <a:latin typeface="Arial"/>
                <a:ea typeface="Arial"/>
                <a:cs typeface="Arial"/>
                <a:sym typeface="Arial"/>
                <a:hlinkClick r:id="rId8"/>
              </a:rPr>
              <a:t>National Sexual Assault</a:t>
            </a:r>
            <a:endParaRPr lang="en-US" sz="1200" b="0" i="0" u="none" strike="noStrike" cap="none" dirty="0" smtClean="0">
              <a:solidFill>
                <a:srgbClr val="000000"/>
              </a:solidFill>
              <a:effectLst/>
              <a:latin typeface="Arial"/>
              <a:ea typeface="Arial"/>
              <a:cs typeface="Arial"/>
              <a:sym typeface="Arial"/>
            </a:endParaRPr>
          </a:p>
          <a:p>
            <a:pPr lvl="1"/>
            <a:r>
              <a:rPr lang="en-US" sz="1100" b="0" i="0" u="sng" strike="noStrike" cap="none" dirty="0" err="1" smtClean="0">
                <a:solidFill>
                  <a:srgbClr val="000000"/>
                </a:solidFill>
                <a:effectLst/>
                <a:latin typeface="Arial"/>
                <a:ea typeface="Arial"/>
                <a:cs typeface="Arial"/>
                <a:sym typeface="Arial"/>
                <a:hlinkClick r:id="rId9"/>
              </a:rPr>
              <a:t>StrongHearts</a:t>
            </a:r>
            <a:r>
              <a:rPr lang="en-US" sz="1100" b="0" i="0" u="sng" strike="noStrike" cap="none" dirty="0" smtClean="0">
                <a:solidFill>
                  <a:srgbClr val="000000"/>
                </a:solidFill>
                <a:effectLst/>
                <a:latin typeface="Arial"/>
                <a:ea typeface="Arial"/>
                <a:cs typeface="Arial"/>
                <a:sym typeface="Arial"/>
                <a:hlinkClick r:id="rId9"/>
              </a:rPr>
              <a:t> Native Helpline</a:t>
            </a:r>
            <a:endParaRPr lang="en-US" sz="1200" b="0" i="0" u="none" strike="noStrike" cap="none" dirty="0" smtClean="0">
              <a:solidFill>
                <a:srgbClr val="000000"/>
              </a:solidFill>
              <a:effectLst/>
              <a:latin typeface="Arial"/>
              <a:ea typeface="Arial"/>
              <a:cs typeface="Arial"/>
              <a:sym typeface="Arial"/>
            </a:endParaRPr>
          </a:p>
          <a:p>
            <a:pPr lvl="1"/>
            <a:r>
              <a:rPr lang="en-US" sz="1100" b="0" i="0" u="sng" strike="noStrike" cap="none" dirty="0" smtClean="0">
                <a:solidFill>
                  <a:srgbClr val="000000"/>
                </a:solidFill>
                <a:effectLst/>
                <a:latin typeface="Arial"/>
                <a:ea typeface="Arial"/>
                <a:cs typeface="Arial"/>
                <a:sym typeface="Arial"/>
                <a:hlinkClick r:id="rId10"/>
              </a:rPr>
              <a:t>Trans Lifeline</a:t>
            </a:r>
            <a:endParaRPr lang="en-US" sz="1200" b="0" i="0" u="none" strike="noStrike" cap="none" dirty="0" smtClean="0">
              <a:solidFill>
                <a:srgbClr val="000000"/>
              </a:solidFill>
              <a:effectLst/>
              <a:latin typeface="Arial"/>
              <a:ea typeface="Arial"/>
              <a:cs typeface="Arial"/>
              <a:sym typeface="Arial"/>
            </a:endParaRPr>
          </a:p>
          <a:p>
            <a:pPr marL="0" lvl="0" indent="0" algn="l" rtl="0">
              <a:lnSpc>
                <a:spcPct val="100000"/>
              </a:lnSpc>
              <a:spcBef>
                <a:spcPts val="0"/>
              </a:spcBef>
              <a:spcAft>
                <a:spcPts val="0"/>
              </a:spcAft>
              <a:buSzPts val="1100"/>
              <a:buNone/>
            </a:pPr>
            <a:endParaRPr lang="en-US" dirty="0" smtClean="0">
              <a:solidFill>
                <a:srgbClr val="595959"/>
              </a:solidFill>
            </a:endParaRPr>
          </a:p>
          <a:p>
            <a:pPr marL="0" lvl="0" indent="0" algn="l" rtl="0">
              <a:lnSpc>
                <a:spcPct val="100000"/>
              </a:lnSpc>
              <a:spcBef>
                <a:spcPts val="0"/>
              </a:spcBef>
              <a:spcAft>
                <a:spcPts val="0"/>
              </a:spcAft>
              <a:buSzPts val="1100"/>
              <a:buNone/>
            </a:pPr>
            <a:r>
              <a:rPr lang="en-US" dirty="0" smtClean="0">
                <a:solidFill>
                  <a:srgbClr val="595959"/>
                </a:solidFill>
              </a:rPr>
              <a:t>The </a:t>
            </a:r>
            <a:r>
              <a:rPr lang="en-US" dirty="0">
                <a:solidFill>
                  <a:srgbClr val="595959"/>
                </a:solidFill>
              </a:rPr>
              <a:t>National Health Resource Center on Domestic Violence is a project of Futures Without Violence and supports health care practitioners, administrators and systems, advocates, policy makers, and others at all levels as they improve health care’s response to domestic and sexual violence. </a:t>
            </a:r>
            <a:endParaRPr lang="en-US" dirty="0">
              <a:solidFill>
                <a:schemeClr val="dk1"/>
              </a:solidFill>
            </a:endParaRPr>
          </a:p>
          <a:p>
            <a:pPr marL="457200" lvl="0" indent="-228600" algn="l" rtl="0">
              <a:lnSpc>
                <a:spcPct val="100000"/>
              </a:lnSpc>
              <a:spcBef>
                <a:spcPts val="0"/>
              </a:spcBef>
              <a:spcAft>
                <a:spcPts val="0"/>
              </a:spcAft>
              <a:buSzPts val="1100"/>
              <a:buNone/>
            </a:pPr>
            <a:endParaRPr lang="en-US" dirty="0">
              <a:solidFill>
                <a:srgbClr val="595959"/>
              </a:solidFill>
            </a:endParaRPr>
          </a:p>
          <a:p>
            <a:pPr marL="457200" lvl="0" indent="-298450" algn="l" rtl="0">
              <a:lnSpc>
                <a:spcPct val="100000"/>
              </a:lnSpc>
              <a:spcBef>
                <a:spcPts val="0"/>
              </a:spcBef>
              <a:spcAft>
                <a:spcPts val="0"/>
              </a:spcAft>
              <a:buClr>
                <a:schemeClr val="dk1"/>
              </a:buClr>
              <a:buSzPts val="1100"/>
              <a:buChar char="●"/>
            </a:pPr>
            <a:r>
              <a:rPr lang="en-US" b="0" dirty="0">
                <a:solidFill>
                  <a:srgbClr val="595959"/>
                </a:solidFill>
              </a:rPr>
              <a:t>For more information, resources and support:</a:t>
            </a:r>
            <a:endParaRPr lang="en-US" b="0" dirty="0">
              <a:solidFill>
                <a:schemeClr val="dk1"/>
              </a:solidFill>
            </a:endParaRPr>
          </a:p>
          <a:p>
            <a:pPr marL="914400" lvl="1" indent="-298450" algn="l" rtl="0">
              <a:lnSpc>
                <a:spcPct val="100000"/>
              </a:lnSpc>
              <a:spcBef>
                <a:spcPts val="0"/>
              </a:spcBef>
              <a:spcAft>
                <a:spcPts val="0"/>
              </a:spcAft>
              <a:buClr>
                <a:schemeClr val="dk1"/>
              </a:buClr>
              <a:buSzPts val="1100"/>
              <a:buChar char="○"/>
            </a:pPr>
            <a:r>
              <a:rPr lang="en-US" dirty="0">
                <a:solidFill>
                  <a:srgbClr val="595959"/>
                </a:solidFill>
              </a:rPr>
              <a:t>E-mail: </a:t>
            </a:r>
            <a:r>
              <a:rPr lang="en-US" u="sng" dirty="0">
                <a:solidFill>
                  <a:schemeClr val="hlink"/>
                </a:solidFill>
                <a:hlinkClick r:id="rId11"/>
              </a:rPr>
              <a:t>health@futureswithoutviolence.org</a:t>
            </a:r>
            <a:endParaRPr lang="en-US" dirty="0">
              <a:solidFill>
                <a:schemeClr val="dk1"/>
              </a:solidFill>
            </a:endParaRPr>
          </a:p>
          <a:p>
            <a:pPr marL="914400" lvl="1" indent="-298450" algn="l" rtl="0">
              <a:lnSpc>
                <a:spcPct val="100000"/>
              </a:lnSpc>
              <a:spcBef>
                <a:spcPts val="0"/>
              </a:spcBef>
              <a:spcAft>
                <a:spcPts val="0"/>
              </a:spcAft>
              <a:buClr>
                <a:schemeClr val="dk1"/>
              </a:buClr>
              <a:buSzPts val="1100"/>
              <a:buChar char="○"/>
            </a:pPr>
            <a:r>
              <a:rPr lang="en-US" dirty="0">
                <a:solidFill>
                  <a:srgbClr val="595959"/>
                </a:solidFill>
              </a:rPr>
              <a:t>Visit: www.futureswithoutviolence.org/health </a:t>
            </a:r>
            <a:endParaRPr lang="en-US" dirty="0">
              <a:solidFill>
                <a:schemeClr val="dk1"/>
              </a:solidFill>
            </a:endParaRPr>
          </a:p>
          <a:p>
            <a:pPr marL="0" lvl="0" indent="0" algn="l" rtl="0">
              <a:lnSpc>
                <a:spcPct val="100000"/>
              </a:lnSpc>
              <a:spcBef>
                <a:spcPts val="0"/>
              </a:spcBef>
              <a:spcAft>
                <a:spcPts val="0"/>
              </a:spcAft>
              <a:buSzPts val="1100"/>
              <a:buNone/>
            </a:pPr>
            <a:endParaRPr lang="en-US" dirty="0">
              <a:solidFill>
                <a:srgbClr val="595959"/>
              </a:solidFill>
            </a:endParaRPr>
          </a:p>
          <a:p>
            <a:pPr marL="0" lvl="0" indent="0" algn="l" rtl="0">
              <a:lnSpc>
                <a:spcPct val="100000"/>
              </a:lnSpc>
              <a:spcBef>
                <a:spcPts val="0"/>
              </a:spcBef>
              <a:spcAft>
                <a:spcPts val="0"/>
              </a:spcAft>
              <a:buSzPts val="1100"/>
              <a:buNone/>
            </a:pPr>
            <a:r>
              <a:rPr lang="en-US" dirty="0">
                <a:solidFill>
                  <a:srgbClr val="595959"/>
                </a:solidFill>
              </a:rPr>
              <a:t>The IPV Health Partners is an online toolkit and is the go-to resource to learn more and find related tools and resources related to today’s training. www.ipvhealthpartners.org was developed by Futures Without Violence in an earlier Project Catalyst phase of work informed by twenty participating community health centers and domestic violence advocacy programs. They also have a page dedicated to supporting survivors and staff during COVID-19</a:t>
            </a:r>
            <a:r>
              <a:rPr lang="en-US" dirty="0" smtClean="0">
                <a:solidFill>
                  <a:srgbClr val="595959"/>
                </a:solidFill>
              </a:rPr>
              <a:t>.</a:t>
            </a:r>
            <a:endParaRPr lang="en-US" dirty="0">
              <a:solidFill>
                <a:schemeClr val="dk1"/>
              </a:solidFill>
            </a:endParaRPr>
          </a:p>
        </p:txBody>
      </p:sp>
    </p:spTree>
    <p:extLst>
      <p:ext uri="{BB962C8B-B14F-4D97-AF65-F5344CB8AC3E}">
        <p14:creationId xmlns:p14="http://schemas.microsoft.com/office/powerpoint/2010/main" val="582369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4000"/>
              </a:lnSpc>
              <a:spcBef>
                <a:spcPts val="670"/>
              </a:spcBef>
              <a:spcAft>
                <a:spcPts val="0"/>
              </a:spcAft>
              <a:buSzPts val="1100"/>
              <a:buNone/>
            </a:pPr>
            <a:r>
              <a:rPr lang="en-US" dirty="0" smtClean="0">
                <a:solidFill>
                  <a:srgbClr val="595959"/>
                </a:solidFill>
              </a:rPr>
              <a:t>What do we know about why it's hard to talk about IPV? I think especially given the level of training you've had, if you've had a lot of opportunity to practice conversations, have conversations, that's great, but not everybody has. So people have different comfort levels and addressing these things. I think that there can be feelings of frustration as somebody who was a clinic director, I had survivors on my own staff. And I can tell you that one of the survivors who had a positive disclosure of intimate partner violence had a lot of difficulty with the fact that the client didn't follow through with the referral. And as you may remember, back from an earlier webinar we did where we talked about leaving can't be the goal, right? We really need to listen to what the client needs and let them lead. I think it's important to note that if you've had those feelings of frustrations, you're not alone. And again, we're going to give you some strategies to reframe the way that we've been holding the space as helpers in the field. And really again, think about the wisdom and the person in front of us being the expert in their own lives and how can we support them with what they need if they're experiencing intimate partner violence. Certainly I know lack of time is real. I, again, I know what it's like to have 10 charts in the rack and be behind in clinic. I think the thing that's exciting about the intervention you're going to be learning about today is you can do it in 30 seconds. I think there are very few evidence-based in some medicine that we can do in 30 seconds. So I'm pretty excited to share that with you. And then I also just want to acknowledge that there's vicarious trauma that comes with the work, or maybe you yourself have had hard experiences or your sister did, or your mom did, or you came from a home like this. So I want us all to remember back to some earlier webinars that we did, or some other, maybe trainings that you've had on how to take care of yourself. If as I'm talking today, you get triggered, I want you to know that this is being recorded so you can come back and listen to it. But if you need to catch your breath, if you yourself are in a complicated relationship and need to call the domestic violence hotline, need to take a breath outside, you can just take care of yourself as we move forward with today.</a:t>
            </a:r>
          </a:p>
          <a:p>
            <a:pPr marL="0" lvl="0" indent="0" algn="l" rtl="0">
              <a:lnSpc>
                <a:spcPct val="104000"/>
              </a:lnSpc>
              <a:spcBef>
                <a:spcPts val="670"/>
              </a:spcBef>
              <a:spcAft>
                <a:spcPts val="0"/>
              </a:spcAft>
              <a:buSzPts val="1100"/>
              <a:buNone/>
            </a:pPr>
            <a:endParaRPr lang="en-US" i="1" dirty="0" smtClean="0">
              <a:solidFill>
                <a:srgbClr val="595959"/>
              </a:solidFill>
            </a:endParaRPr>
          </a:p>
          <a:p>
            <a:pPr marL="0" lvl="0" indent="0" algn="l" rtl="0">
              <a:lnSpc>
                <a:spcPct val="104000"/>
              </a:lnSpc>
              <a:spcBef>
                <a:spcPts val="670"/>
              </a:spcBef>
              <a:spcAft>
                <a:spcPts val="0"/>
              </a:spcAft>
              <a:buSzPts val="1100"/>
              <a:buNone/>
            </a:pPr>
            <a:r>
              <a:rPr lang="en-US" i="1" dirty="0" smtClean="0">
                <a:solidFill>
                  <a:srgbClr val="595959"/>
                </a:solidFill>
              </a:rPr>
              <a:t>Sources:</a:t>
            </a:r>
          </a:p>
          <a:p>
            <a:pPr marL="171450" lvl="0" indent="-171450" algn="l" rtl="0">
              <a:lnSpc>
                <a:spcPct val="90000"/>
              </a:lnSpc>
              <a:spcBef>
                <a:spcPts val="0"/>
              </a:spcBef>
              <a:spcAft>
                <a:spcPts val="0"/>
              </a:spcAft>
              <a:buSzPts val="1100"/>
              <a:buChar char="●"/>
            </a:pPr>
            <a:r>
              <a:rPr lang="en-US" dirty="0" smtClean="0">
                <a:solidFill>
                  <a:srgbClr val="595959"/>
                </a:solidFill>
              </a:rPr>
              <a:t>Sheila Sprague PhD, Kim Madden MSc, Nicole </a:t>
            </a:r>
            <a:r>
              <a:rPr lang="en-US" dirty="0" err="1" smtClean="0">
                <a:solidFill>
                  <a:srgbClr val="595959"/>
                </a:solidFill>
              </a:rPr>
              <a:t>Simunovic</a:t>
            </a:r>
            <a:r>
              <a:rPr lang="en-US" dirty="0" smtClean="0">
                <a:solidFill>
                  <a:srgbClr val="595959"/>
                </a:solidFill>
              </a:rPr>
              <a:t> MSc, Katelyn Godin BSc, </a:t>
            </a:r>
            <a:r>
              <a:rPr lang="en-US" dirty="0" err="1" smtClean="0">
                <a:solidFill>
                  <a:srgbClr val="595959"/>
                </a:solidFill>
              </a:rPr>
              <a:t>Ngan</a:t>
            </a:r>
            <a:r>
              <a:rPr lang="en-US" dirty="0" smtClean="0">
                <a:solidFill>
                  <a:srgbClr val="595959"/>
                </a:solidFill>
              </a:rPr>
              <a:t> K. Pham BSc, </a:t>
            </a:r>
            <a:r>
              <a:rPr lang="en-US" dirty="0" err="1" smtClean="0">
                <a:solidFill>
                  <a:srgbClr val="595959"/>
                </a:solidFill>
              </a:rPr>
              <a:t>Mohit</a:t>
            </a:r>
            <a:r>
              <a:rPr lang="en-US" dirty="0" smtClean="0">
                <a:solidFill>
                  <a:srgbClr val="595959"/>
                </a:solidFill>
              </a:rPr>
              <a:t> Bhandari MD PhD FRCSC &amp; J. C. Goslings MD PhD (2012) Barriers to Screening for Intimate Partner Violence, Women &amp; Health, 52:6, 587-605, DOI: </a:t>
            </a:r>
            <a:r>
              <a:rPr lang="en-US" u="sng" dirty="0" smtClean="0">
                <a:solidFill>
                  <a:srgbClr val="595959"/>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10.1080/03630242.2012.690840</a:t>
            </a:r>
            <a:endParaRPr lang="en-US" u="none" dirty="0" smtClean="0">
              <a:solidFill>
                <a:srgbClr val="595959"/>
              </a:solidFill>
            </a:endParaRPr>
          </a:p>
          <a:p>
            <a:pPr marL="628650" lvl="1" indent="-171450" algn="l" rtl="0">
              <a:lnSpc>
                <a:spcPct val="90000"/>
              </a:lnSpc>
              <a:spcBef>
                <a:spcPts val="0"/>
              </a:spcBef>
              <a:spcAft>
                <a:spcPts val="0"/>
              </a:spcAft>
              <a:buSzPts val="1100"/>
              <a:buChar char="○"/>
            </a:pPr>
            <a:r>
              <a:rPr lang="en-US" dirty="0" smtClean="0">
                <a:solidFill>
                  <a:srgbClr val="595959"/>
                </a:solidFill>
              </a:rPr>
              <a:t>Results: The authors included a total of 22 studies in this review from all examined sources. Five categories of intimate partner violence screening barriers were identified: personal barriers, resource barriers, perceptions and attitudes, fears, </a:t>
            </a:r>
            <a:r>
              <a:rPr lang="en-US" smtClean="0">
                <a:solidFill>
                  <a:srgbClr val="595959"/>
                </a:solidFill>
              </a:rPr>
              <a:t>and patient-related </a:t>
            </a:r>
            <a:r>
              <a:rPr lang="en-US" dirty="0" smtClean="0">
                <a:solidFill>
                  <a:srgbClr val="595959"/>
                </a:solidFill>
              </a:rPr>
              <a:t>barriers. The most frequently reported barriers included personal discomfort with the issue, lack of knowledge, and time constraints. Provider-related barriers were reported more often </a:t>
            </a:r>
            <a:r>
              <a:rPr lang="en-US" smtClean="0">
                <a:solidFill>
                  <a:srgbClr val="595959"/>
                </a:solidFill>
              </a:rPr>
              <a:t>than patient-related </a:t>
            </a:r>
            <a:r>
              <a:rPr lang="en-US" dirty="0" smtClean="0">
                <a:solidFill>
                  <a:srgbClr val="595959"/>
                </a:solidFill>
              </a:rPr>
              <a:t>barriers. </a:t>
            </a:r>
            <a:endParaRPr lang="en-US" dirty="0" smtClean="0"/>
          </a:p>
          <a:p>
            <a:pPr marL="171450" lvl="0" indent="-171450" algn="l" rtl="0">
              <a:lnSpc>
                <a:spcPct val="90000"/>
              </a:lnSpc>
              <a:spcBef>
                <a:spcPts val="0"/>
              </a:spcBef>
              <a:spcAft>
                <a:spcPts val="0"/>
              </a:spcAft>
              <a:buSzPts val="1100"/>
              <a:buChar char="●"/>
            </a:pPr>
            <a:r>
              <a:rPr lang="en-US" dirty="0" err="1" smtClean="0"/>
              <a:t>Okech</a:t>
            </a:r>
            <a:r>
              <a:rPr lang="en-US" dirty="0" smtClean="0"/>
              <a:t>, D., W. </a:t>
            </a:r>
            <a:r>
              <a:rPr lang="en-US" dirty="0" err="1" smtClean="0"/>
              <a:t>Morreau</a:t>
            </a:r>
            <a:r>
              <a:rPr lang="en-US" dirty="0" smtClean="0"/>
              <a:t>, and K. Benson. 2011. Human trafficking: Improving victim identification and service provision. </a:t>
            </a:r>
            <a:r>
              <a:rPr lang="en-US" i="1" dirty="0" smtClean="0"/>
              <a:t>International Social Work</a:t>
            </a:r>
            <a:r>
              <a:rPr lang="en-US" dirty="0" smtClean="0"/>
              <a:t> 55(4):488-503.</a:t>
            </a:r>
          </a:p>
          <a:p>
            <a:pPr marL="171450" lvl="0" indent="-171450" algn="l" rtl="0">
              <a:lnSpc>
                <a:spcPct val="90000"/>
              </a:lnSpc>
              <a:spcBef>
                <a:spcPts val="0"/>
              </a:spcBef>
              <a:spcAft>
                <a:spcPts val="0"/>
              </a:spcAft>
              <a:buSzPts val="1100"/>
              <a:buChar char="●"/>
            </a:pPr>
            <a:r>
              <a:rPr lang="en-US" dirty="0" smtClean="0"/>
              <a:t>Clawson, H. J., K. Small, E. S. Go, and B. W. Myles. 2013. </a:t>
            </a:r>
            <a:r>
              <a:rPr lang="en-US" i="1" dirty="0" smtClean="0"/>
              <a:t>Needs assessment for service providers and trafficking victims.</a:t>
            </a:r>
            <a:r>
              <a:rPr lang="en-US" dirty="0" smtClean="0"/>
              <a:t> Fairfax, VA: Caliber Associates, Inc.</a:t>
            </a:r>
            <a:endParaRPr lang="en-US" dirty="0"/>
          </a:p>
        </p:txBody>
      </p:sp>
    </p:spTree>
    <p:extLst>
      <p:ext uri="{BB962C8B-B14F-4D97-AF65-F5344CB8AC3E}">
        <p14:creationId xmlns:p14="http://schemas.microsoft.com/office/powerpoint/2010/main" val="1393942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US" dirty="0" smtClean="0">
                <a:solidFill>
                  <a:srgbClr val="595959"/>
                </a:solidFill>
              </a:rPr>
              <a:t>I want you to think for a second about your own experiences as a client. How many of you have or know someone who has ever left something out of a medical history or intentionally misreported information to your healthcare provider? My question to you is why? Why do people not share their stories with us? So I'm going to ask you to jump in the chat here and share with me why do you think people fear of judgment. </a:t>
            </a:r>
            <a:r>
              <a:rPr lang="en-US" dirty="0" err="1" smtClean="0">
                <a:solidFill>
                  <a:srgbClr val="595959"/>
                </a:solidFill>
              </a:rPr>
              <a:t>Amisha</a:t>
            </a:r>
            <a:r>
              <a:rPr lang="en-US" dirty="0" smtClean="0">
                <a:solidFill>
                  <a:srgbClr val="595959"/>
                </a:solidFill>
              </a:rPr>
              <a:t>, nice job. Why else? Why don't people shame? Shame, doesn't pertain to visit, guilt, embarrassment, trust, fear of retaliation, embarrassed. Absolutely fair, right? So not sure where that information's going to go. They distrust the provider. They distrust the whole healthcare system, </a:t>
            </a:r>
            <a:r>
              <a:rPr lang="en-US" dirty="0" err="1" smtClean="0">
                <a:solidFill>
                  <a:srgbClr val="595959"/>
                </a:solidFill>
              </a:rPr>
              <a:t>'cause</a:t>
            </a:r>
            <a:r>
              <a:rPr lang="en-US" dirty="0" smtClean="0">
                <a:solidFill>
                  <a:srgbClr val="595959"/>
                </a:solidFill>
              </a:rPr>
              <a:t> they've had bad experiences in the past. So there are lots of good reasons, why people not ready to disclose. If I say it out loud, that'll make it true. And there are lots of good reasons why people can't necessarily share their stories with us.</a:t>
            </a:r>
          </a:p>
          <a:p>
            <a:pPr marL="0" lvl="0" indent="0" algn="l" rtl="0">
              <a:lnSpc>
                <a:spcPct val="100000"/>
              </a:lnSpc>
              <a:spcBef>
                <a:spcPts val="0"/>
              </a:spcBef>
              <a:spcAft>
                <a:spcPts val="0"/>
              </a:spcAft>
              <a:buClr>
                <a:schemeClr val="dk1"/>
              </a:buClr>
              <a:buSzPts val="1100"/>
              <a:buFont typeface="Arial"/>
              <a:buNone/>
            </a:pPr>
            <a:endParaRPr lang="en-US" i="1" dirty="0">
              <a:solidFill>
                <a:srgbClr val="595959"/>
              </a:solidFill>
            </a:endParaRPr>
          </a:p>
          <a:p>
            <a:pPr marL="0" lvl="0" indent="0" algn="l" rtl="0">
              <a:lnSpc>
                <a:spcPct val="100000"/>
              </a:lnSpc>
              <a:spcBef>
                <a:spcPts val="0"/>
              </a:spcBef>
              <a:spcAft>
                <a:spcPts val="0"/>
              </a:spcAft>
              <a:buClr>
                <a:schemeClr val="dk1"/>
              </a:buClr>
              <a:buSzPts val="1100"/>
              <a:buFont typeface="Arial"/>
              <a:buNone/>
            </a:pPr>
            <a:r>
              <a:rPr lang="en-US" i="1" dirty="0" smtClean="0">
                <a:solidFill>
                  <a:srgbClr val="595959"/>
                </a:solidFill>
              </a:rPr>
              <a:t>Source:</a:t>
            </a:r>
            <a:endParaRPr lang="en-US" dirty="0">
              <a:solidFill>
                <a:schemeClr val="dk1"/>
              </a:solidFill>
            </a:endParaRPr>
          </a:p>
          <a:p>
            <a:pPr marL="171450" lvl="0" indent="-171450" algn="l" rtl="0">
              <a:lnSpc>
                <a:spcPct val="100000"/>
              </a:lnSpc>
              <a:spcBef>
                <a:spcPts val="0"/>
              </a:spcBef>
              <a:spcAft>
                <a:spcPts val="0"/>
              </a:spcAft>
              <a:buClr>
                <a:schemeClr val="dk1"/>
              </a:buClr>
              <a:buSzPts val="1100"/>
              <a:buChar char="●"/>
            </a:pPr>
            <a:r>
              <a:rPr lang="en-US" dirty="0">
                <a:solidFill>
                  <a:srgbClr val="595959"/>
                </a:solidFill>
              </a:rPr>
              <a:t>Annette J Browne, Colleen M </a:t>
            </a:r>
            <a:r>
              <a:rPr lang="en-US" dirty="0" err="1">
                <a:solidFill>
                  <a:srgbClr val="595959"/>
                </a:solidFill>
              </a:rPr>
              <a:t>Varcoe</a:t>
            </a:r>
            <a:r>
              <a:rPr lang="en-US" dirty="0">
                <a:solidFill>
                  <a:srgbClr val="595959"/>
                </a:solidFill>
              </a:rPr>
              <a:t>, Sabrina T Wong, Victoria L </a:t>
            </a:r>
            <a:r>
              <a:rPr lang="en-US" dirty="0" err="1">
                <a:solidFill>
                  <a:srgbClr val="595959"/>
                </a:solidFill>
              </a:rPr>
              <a:t>Smye</a:t>
            </a:r>
            <a:r>
              <a:rPr lang="en-US" dirty="0">
                <a:solidFill>
                  <a:srgbClr val="595959"/>
                </a:solidFill>
              </a:rPr>
              <a:t>, </a:t>
            </a:r>
            <a:r>
              <a:rPr lang="en-US" dirty="0" err="1">
                <a:solidFill>
                  <a:srgbClr val="595959"/>
                </a:solidFill>
              </a:rPr>
              <a:t>Josée</a:t>
            </a:r>
            <a:r>
              <a:rPr lang="en-US" dirty="0">
                <a:solidFill>
                  <a:srgbClr val="595959"/>
                </a:solidFill>
              </a:rPr>
              <a:t> Lavoie, Doreen Littlejohn, David Tu, Olive Godwin, Murry Krause,  </a:t>
            </a:r>
            <a:r>
              <a:rPr lang="en-US" dirty="0" err="1">
                <a:solidFill>
                  <a:srgbClr val="595959"/>
                </a:solidFill>
              </a:rPr>
              <a:t>Koushambhi</a:t>
            </a:r>
            <a:r>
              <a:rPr lang="en-US" dirty="0">
                <a:solidFill>
                  <a:srgbClr val="595959"/>
                </a:solidFill>
              </a:rPr>
              <a:t> B Khan,</a:t>
            </a:r>
            <a:r>
              <a:rPr lang="en-US" baseline="30000" dirty="0">
                <a:solidFill>
                  <a:srgbClr val="595959"/>
                </a:solidFill>
              </a:rPr>
              <a:t> </a:t>
            </a:r>
            <a:r>
              <a:rPr lang="en-US" dirty="0">
                <a:solidFill>
                  <a:srgbClr val="595959"/>
                </a:solidFill>
              </a:rPr>
              <a:t>Alycia </a:t>
            </a:r>
            <a:r>
              <a:rPr lang="en-US" dirty="0" err="1">
                <a:solidFill>
                  <a:srgbClr val="595959"/>
                </a:solidFill>
              </a:rPr>
              <a:t>Fridkin</a:t>
            </a:r>
            <a:r>
              <a:rPr lang="en-US" dirty="0">
                <a:solidFill>
                  <a:srgbClr val="595959"/>
                </a:solidFill>
              </a:rPr>
              <a:t>, Patricia Rodney, John O’Neil, and Scott Lennox, Closing the health equity gap: evidence-based strategies for primary health care organizations, Int J Equity Health, 2012; 11: 59. Published online 2012 Oct 13. </a:t>
            </a:r>
            <a:endParaRPr lang="en-US" b="1" dirty="0">
              <a:solidFill>
                <a:srgbClr val="595959"/>
              </a:solidFill>
            </a:endParaRPr>
          </a:p>
          <a:p>
            <a:pPr marL="0" lvl="0" indent="0" algn="l" rtl="0">
              <a:lnSpc>
                <a:spcPct val="114000"/>
              </a:lnSpc>
              <a:spcBef>
                <a:spcPts val="0"/>
              </a:spcBef>
              <a:spcAft>
                <a:spcPts val="0"/>
              </a:spcAft>
              <a:buSzPts val="1100"/>
              <a:buNone/>
            </a:pPr>
            <a:endParaRPr lang="en-US" dirty="0"/>
          </a:p>
          <a:p>
            <a:endParaRPr lang="en-US" dirty="0"/>
          </a:p>
        </p:txBody>
      </p:sp>
    </p:spTree>
    <p:extLst>
      <p:ext uri="{BB962C8B-B14F-4D97-AF65-F5344CB8AC3E}">
        <p14:creationId xmlns:p14="http://schemas.microsoft.com/office/powerpoint/2010/main" val="1478180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0" dirty="0" smtClean="0">
                <a:solidFill>
                  <a:srgbClr val="595959"/>
                </a:solidFill>
              </a:rPr>
              <a:t>And you covered a lot of them in the chat, right? So shame and judgment, stigma. I grew up in rural Colorado on a dirt road in the middle of nowhere and we knew everyone. So if you shared something with your healthcare provider or the nurse put over here through the paper thin door, trust me, it would be throughout that little town in two seconds flat. So fears around confidentiality. I'm not knowing what will happen with the information, et cetera. Fear of child welfare, kids being taken away. So there's lots and lots of good reasons people are afraid to share their stories with us.</a:t>
            </a:r>
            <a:r>
              <a:rPr lang="en-US" dirty="0" smtClean="0">
                <a:solidFill>
                  <a:srgbClr val="595959"/>
                </a:solidFill>
              </a:rPr>
              <a:t> </a:t>
            </a:r>
          </a:p>
          <a:p>
            <a:pPr marL="0" lvl="0" indent="0" algn="l" rtl="0">
              <a:lnSpc>
                <a:spcPct val="100000"/>
              </a:lnSpc>
              <a:spcBef>
                <a:spcPts val="0"/>
              </a:spcBef>
              <a:spcAft>
                <a:spcPts val="0"/>
              </a:spcAft>
              <a:buSzPts val="1100"/>
              <a:buNone/>
            </a:pPr>
            <a:endParaRPr lang="en-US" dirty="0"/>
          </a:p>
          <a:p>
            <a:pPr marL="0" marR="0" lvl="0" indent="0" algn="l" rtl="0">
              <a:lnSpc>
                <a:spcPct val="100000"/>
              </a:lnSpc>
              <a:spcBef>
                <a:spcPts val="0"/>
              </a:spcBef>
              <a:spcAft>
                <a:spcPts val="0"/>
              </a:spcAft>
              <a:buClr>
                <a:schemeClr val="dk1"/>
              </a:buClr>
              <a:buSzPts val="1100"/>
              <a:buFont typeface="Arial"/>
              <a:buNone/>
            </a:pPr>
            <a:r>
              <a:rPr lang="en-US" sz="1100" b="0" i="1" u="none" strike="noStrike" cap="none" dirty="0">
                <a:solidFill>
                  <a:srgbClr val="595959"/>
                </a:solidFill>
                <a:latin typeface="Arial"/>
                <a:ea typeface="Arial"/>
                <a:cs typeface="Arial"/>
                <a:sym typeface="Arial"/>
              </a:rPr>
              <a:t>Sources:</a:t>
            </a:r>
          </a:p>
          <a:p>
            <a:pPr marL="171450" marR="0" lvl="0" indent="-171450" algn="l" rtl="0">
              <a:lnSpc>
                <a:spcPct val="100000"/>
              </a:lnSpc>
              <a:spcBef>
                <a:spcPts val="0"/>
              </a:spcBef>
              <a:spcAft>
                <a:spcPts val="0"/>
              </a:spcAft>
              <a:buClr>
                <a:schemeClr val="dk1"/>
              </a:buClr>
              <a:buSzPts val="1100"/>
              <a:buFont typeface="Arial"/>
              <a:buChar char="●"/>
            </a:pPr>
            <a:r>
              <a:rPr lang="en-US" sz="1100" b="0" i="0" u="none" strike="noStrike" cap="none" dirty="0" smtClean="0">
                <a:solidFill>
                  <a:srgbClr val="595959"/>
                </a:solidFill>
                <a:latin typeface="Arial"/>
                <a:ea typeface="Arial"/>
                <a:cs typeface="Arial"/>
                <a:sym typeface="Arial"/>
              </a:rPr>
              <a:t>Rochelle R., Gribble A., Barrett S., Powell C.; Who Is in Your Waiting Room? Health Care Professionals as Culturally Responsive and Trauma-Informed First Responders to Human Trafficking. AMA J Ethics. 2017;19(1):63-71. </a:t>
            </a:r>
            <a:r>
              <a:rPr lang="en-US" sz="1100" b="0" i="0" u="none" strike="noStrike" cap="none" dirty="0" smtClean="0">
                <a:solidFill>
                  <a:srgbClr val="595959"/>
                </a:solidFill>
                <a:latin typeface="Arial"/>
                <a:ea typeface="Arial"/>
                <a:cs typeface="Arial"/>
                <a:sym typeface="Arial"/>
                <a:hlinkClick r:id="rId3"/>
              </a:rPr>
              <a:t>https://journalofethics.ama-assn.org/article/who-your-waiting-room-health-care-professionals-culturally-responsive-and-trauma-informed-first/2017-01</a:t>
            </a:r>
            <a:r>
              <a:rPr lang="en-US" sz="1100" b="0" i="0" u="none" strike="noStrike" cap="none" dirty="0" smtClean="0">
                <a:solidFill>
                  <a:srgbClr val="595959"/>
                </a:solidFill>
                <a:latin typeface="Arial"/>
                <a:ea typeface="Arial"/>
                <a:cs typeface="Arial"/>
                <a:sym typeface="Arial"/>
              </a:rPr>
              <a:t>   </a:t>
            </a:r>
          </a:p>
          <a:p>
            <a:pPr marL="171450" marR="0" lvl="0" indent="-171450" algn="l" rtl="0">
              <a:lnSpc>
                <a:spcPct val="100000"/>
              </a:lnSpc>
              <a:spcBef>
                <a:spcPts val="0"/>
              </a:spcBef>
              <a:spcAft>
                <a:spcPts val="0"/>
              </a:spcAft>
              <a:buClr>
                <a:schemeClr val="dk1"/>
              </a:buClr>
              <a:buSzPts val="1100"/>
              <a:buFont typeface="Arial"/>
              <a:buChar char="●"/>
            </a:pPr>
            <a:r>
              <a:rPr lang="en-US" sz="1100" b="0" i="0" u="none" strike="noStrike" cap="none" dirty="0" smtClean="0">
                <a:solidFill>
                  <a:srgbClr val="595959"/>
                </a:solidFill>
                <a:latin typeface="Arial"/>
                <a:ea typeface="Arial"/>
                <a:cs typeface="Arial"/>
                <a:sym typeface="Arial"/>
              </a:rPr>
              <a:t>Substance Abuse and Mental Health Services Administration. SAMHSA’s concept of trauma and guidance for a trauma-informed approach. Rockville, MD: Substance Abuse and Mental Health Services Administration; 2014. HHS publication (SMA) 14-4884. </a:t>
            </a:r>
            <a:r>
              <a:rPr lang="en-US" sz="1100" b="0" i="0" u="none" strike="noStrike" cap="none" dirty="0" smtClean="0">
                <a:solidFill>
                  <a:srgbClr val="595959"/>
                </a:solidFill>
                <a:latin typeface="Arial"/>
                <a:ea typeface="Arial"/>
                <a:cs typeface="Arial"/>
                <a:sym typeface="Arial"/>
                <a:hlinkClick r:id="rId4"/>
              </a:rPr>
              <a:t>http://store.samhsa.gov/shin/content/SMA14-4884/SMA14-4884.pdf</a:t>
            </a:r>
            <a:r>
              <a:rPr lang="en-US" sz="1100" b="0" i="0" u="none" strike="noStrike" cap="none" dirty="0" smtClean="0">
                <a:solidFill>
                  <a:srgbClr val="595959"/>
                </a:solidFill>
                <a:latin typeface="Arial"/>
                <a:ea typeface="Arial"/>
                <a:cs typeface="Arial"/>
                <a:sym typeface="Arial"/>
              </a:rPr>
              <a:t>. September 19, 2016.</a:t>
            </a:r>
          </a:p>
          <a:p>
            <a:pPr marL="171450" marR="0" lvl="0" indent="-171450" algn="l" rtl="0">
              <a:lnSpc>
                <a:spcPct val="100000"/>
              </a:lnSpc>
              <a:spcBef>
                <a:spcPts val="0"/>
              </a:spcBef>
              <a:spcAft>
                <a:spcPts val="0"/>
              </a:spcAft>
              <a:buClr>
                <a:schemeClr val="dk1"/>
              </a:buClr>
              <a:buSzPts val="1100"/>
              <a:buFont typeface="Arial"/>
              <a:buChar char="●"/>
            </a:pPr>
            <a:r>
              <a:rPr lang="en-US" sz="1100" b="0" i="0" u="none" strike="noStrike" cap="none" dirty="0" smtClean="0">
                <a:solidFill>
                  <a:srgbClr val="595959"/>
                </a:solidFill>
                <a:latin typeface="Arial"/>
                <a:ea typeface="Arial"/>
                <a:cs typeface="Arial"/>
                <a:sym typeface="Arial"/>
              </a:rPr>
              <a:t>Barrows J, Finger R. Human trafficking and the healthcare professional. South Med J. 2000;101(5):521-524. </a:t>
            </a:r>
          </a:p>
          <a:p>
            <a:pPr marL="171450" marR="0" lvl="0" indent="-171450" algn="l" rtl="0">
              <a:lnSpc>
                <a:spcPct val="100000"/>
              </a:lnSpc>
              <a:spcBef>
                <a:spcPts val="0"/>
              </a:spcBef>
              <a:spcAft>
                <a:spcPts val="0"/>
              </a:spcAft>
              <a:buClr>
                <a:schemeClr val="dk1"/>
              </a:buClr>
              <a:buSzPts val="1100"/>
              <a:buFont typeface="Arial"/>
              <a:buChar char="●"/>
            </a:pPr>
            <a:r>
              <a:rPr lang="en-US" sz="1100" b="0" i="0" u="none" strike="noStrike" cap="none" dirty="0" smtClean="0">
                <a:solidFill>
                  <a:srgbClr val="595959"/>
                </a:solidFill>
                <a:latin typeface="Arial"/>
                <a:ea typeface="Arial"/>
                <a:cs typeface="Arial"/>
                <a:sym typeface="Arial"/>
              </a:rPr>
              <a:t>Haynes DF. Used, abused, arrested and deported: extending immigration benefits to protect the victims of trafficking and to secure the prosecution of traffickers. Hum Rights Q. 2004;26(2):221-272.</a:t>
            </a:r>
            <a:endParaRPr lang="en-US" sz="1100" b="0" i="0" u="none" strike="noStrike" cap="none" dirty="0">
              <a:solidFill>
                <a:srgbClr val="595959"/>
              </a:solidFill>
              <a:latin typeface="Arial"/>
              <a:ea typeface="Arial"/>
              <a:cs typeface="Arial"/>
              <a:sym typeface="Arial"/>
            </a:endParaRPr>
          </a:p>
        </p:txBody>
      </p:sp>
    </p:spTree>
    <p:extLst>
      <p:ext uri="{BB962C8B-B14F-4D97-AF65-F5344CB8AC3E}">
        <p14:creationId xmlns:p14="http://schemas.microsoft.com/office/powerpoint/2010/main" val="2048230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smtClean="0">
                <a:solidFill>
                  <a:srgbClr val="595959"/>
                </a:solidFill>
              </a:rPr>
              <a:t>And I guess this is really the frame that we've been holding for a while. And I say this with a lot of humility because I think Futures Without Violence as the National Resource Center on Health and Domestic Violence for the whole country, 25 years ago, I was pushing to get screening for domestic violence, put on your checklist in your reproductive health clinic or in your emergency room department. And what I want to say is like any other field, just like with the </a:t>
            </a:r>
            <a:r>
              <a:rPr lang="en-US" dirty="0" err="1" smtClean="0">
                <a:solidFill>
                  <a:srgbClr val="595959"/>
                </a:solidFill>
              </a:rPr>
              <a:t>Dalkon</a:t>
            </a:r>
            <a:r>
              <a:rPr lang="en-US" dirty="0" smtClean="0">
                <a:solidFill>
                  <a:srgbClr val="595959"/>
                </a:solidFill>
              </a:rPr>
              <a:t> Shield, that wasn't a very good IUD, but that didn't mean we didn't go back and make other IUDs that were safe and worked really well. And I would say the same with screening. It wasn't a bad thing to do this, but I think we've grown and learned and expanded our thinking a lot since we started this work. And there's research to support this, right? So what you're looking at here is some data from Nurse-Family Partnership and no surprise, right? The use of structured screening tools at enrollment has not been found to promote disclosure or in depth exploration of women's experiences of abuse. Women are more likely to discuss experiences of violence when nurses initiated open ended discussions, focused on parenting, safety or healthy relationships. And it sort of makes sense, right? I mean, what people are looking for to get a sense of safety is a sense of a relationship with the provider, right? And if I'm having lunch in the backyard with Devon and we're eating a tuna sandwich and she likes my tuna sandwich, and I say, the secret ingredient is capers, and Devon, I'm wondering, does Jack hit kick, slap or choke you? I would never say that, right? Because in a relationship, I'd say, Hey Devon, last time we talked, things are really hard with Jack. How are things going now? Do you need anything? I've been thinking a lot about you, you've been in my heart. We would approach it in a very different way. And so putting that humanity back into just a tiny encounter with patients, I think is really rewarding, not only for the patient or client, but also for you, the provider. And I think when we have more meaning, I think it helps reduce burnout.</a:t>
            </a:r>
          </a:p>
          <a:p>
            <a:pPr marL="0" lvl="0" indent="0" algn="l" rtl="0">
              <a:lnSpc>
                <a:spcPct val="100000"/>
              </a:lnSpc>
              <a:spcBef>
                <a:spcPts val="0"/>
              </a:spcBef>
              <a:spcAft>
                <a:spcPts val="0"/>
              </a:spcAft>
              <a:buSzPts val="1100"/>
              <a:buNone/>
            </a:pPr>
            <a:endParaRPr lang="en-US" dirty="0">
              <a:solidFill>
                <a:srgbClr val="595959"/>
              </a:solidFill>
            </a:endParaRPr>
          </a:p>
          <a:p>
            <a:pPr marL="0" lvl="0" indent="0" algn="l" rtl="0">
              <a:lnSpc>
                <a:spcPct val="100000"/>
              </a:lnSpc>
              <a:spcBef>
                <a:spcPts val="0"/>
              </a:spcBef>
              <a:spcAft>
                <a:spcPts val="0"/>
              </a:spcAft>
              <a:buSzPts val="1100"/>
              <a:buNone/>
            </a:pPr>
            <a:r>
              <a:rPr lang="en-US" i="1" dirty="0">
                <a:solidFill>
                  <a:srgbClr val="595959"/>
                </a:solidFill>
              </a:rPr>
              <a:t>Source:</a:t>
            </a:r>
          </a:p>
          <a:p>
            <a:pPr marL="171450" lvl="0" indent="-171450" algn="l" rtl="0">
              <a:lnSpc>
                <a:spcPct val="100000"/>
              </a:lnSpc>
              <a:spcBef>
                <a:spcPts val="0"/>
              </a:spcBef>
              <a:spcAft>
                <a:spcPts val="0"/>
              </a:spcAft>
              <a:buSzPts val="1100"/>
            </a:pPr>
            <a:r>
              <a:rPr lang="en-US" dirty="0">
                <a:solidFill>
                  <a:srgbClr val="595959"/>
                </a:solidFill>
              </a:rPr>
              <a:t>Susan M. Jack, Marilyn Ford-Gilboe,  Danielle Davidov  and Harriet L. MacMillan, Identification and Assessment of Intimate Partner Violence in Nurse Home Visitation, Journal of Clinical Nursing  Vol. 25 Issue 13-14: 2015</a:t>
            </a:r>
            <a:r>
              <a:rPr lang="en-US" dirty="0" smtClean="0">
                <a:solidFill>
                  <a:srgbClr val="595959"/>
                </a:solidFill>
              </a:rPr>
              <a:t>.</a:t>
            </a:r>
            <a:endParaRPr lang="en-US" dirty="0">
              <a:solidFill>
                <a:srgbClr val="595959"/>
              </a:solidFill>
            </a:endParaRPr>
          </a:p>
        </p:txBody>
      </p:sp>
    </p:spTree>
    <p:extLst>
      <p:ext uri="{BB962C8B-B14F-4D97-AF65-F5344CB8AC3E}">
        <p14:creationId xmlns:p14="http://schemas.microsoft.com/office/powerpoint/2010/main" val="1285145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4: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4: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rtl="0">
              <a:lnSpc>
                <a:spcPct val="100000"/>
              </a:lnSpc>
              <a:spcBef>
                <a:spcPts val="0"/>
              </a:spcBef>
              <a:spcAft>
                <a:spcPts val="0"/>
              </a:spcAft>
              <a:buClr>
                <a:schemeClr val="dk1"/>
              </a:buClr>
              <a:buSzPts val="1100"/>
              <a:buFont typeface="Arial  "/>
              <a:buNone/>
            </a:pPr>
            <a:r>
              <a:rPr lang="en-US" dirty="0" smtClean="0"/>
              <a:t>And I'm going to stop sharing my screen because I want to share a video that's hot off the press. You'll be the first audience to see it. And it's not playing very well from my slide deck. So Devon has agreed to share her screen so you can watch this video with us, thank you.</a:t>
            </a:r>
          </a:p>
          <a:p>
            <a:pPr marL="0" marR="0" lvl="0" indent="0" algn="l" rtl="0">
              <a:lnSpc>
                <a:spcPct val="100000"/>
              </a:lnSpc>
              <a:spcBef>
                <a:spcPts val="0"/>
              </a:spcBef>
              <a:spcAft>
                <a:spcPts val="0"/>
              </a:spcAft>
              <a:buClr>
                <a:schemeClr val="dk1"/>
              </a:buClr>
              <a:buSzPts val="1100"/>
              <a:buFont typeface="Arial  "/>
              <a:buNone/>
            </a:pPr>
            <a:r>
              <a:rPr lang="en-US" dirty="0" smtClean="0"/>
              <a:t>- [Devon] And Rebecca, you just let me know if there's any sound issue coming through.</a:t>
            </a:r>
          </a:p>
          <a:p>
            <a:pPr marL="0" marR="0" lvl="0" indent="0" algn="l" rtl="0">
              <a:lnSpc>
                <a:spcPct val="100000"/>
              </a:lnSpc>
              <a:spcBef>
                <a:spcPts val="0"/>
              </a:spcBef>
              <a:spcAft>
                <a:spcPts val="0"/>
              </a:spcAft>
              <a:buClr>
                <a:schemeClr val="dk1"/>
              </a:buClr>
              <a:buSzPts val="1100"/>
              <a:buFont typeface="Arial  "/>
              <a:buNone/>
            </a:pPr>
            <a:endParaRPr lang="en-US" dirty="0" smtClean="0"/>
          </a:p>
          <a:p>
            <a:pPr marL="0" marR="0" lvl="0" indent="0" algn="l" rtl="0">
              <a:lnSpc>
                <a:spcPct val="100000"/>
              </a:lnSpc>
              <a:spcBef>
                <a:spcPts val="0"/>
              </a:spcBef>
              <a:spcAft>
                <a:spcPts val="0"/>
              </a:spcAft>
              <a:buClr>
                <a:schemeClr val="dk1"/>
              </a:buClr>
              <a:buSzPts val="1100"/>
              <a:buFont typeface="Arial  "/>
              <a:buNone/>
            </a:pPr>
            <a:r>
              <a:rPr lang="en-US" dirty="0" smtClean="0"/>
              <a:t>[Video</a:t>
            </a:r>
            <a:r>
              <a:rPr lang="en-US" baseline="0" dirty="0" smtClean="0"/>
              <a:t> dialog begins.]</a:t>
            </a:r>
            <a:endParaRPr lang="en-US" dirty="0" smtClean="0"/>
          </a:p>
          <a:p>
            <a:pPr marL="0" marR="0" lvl="0" indent="0" algn="l" rtl="0">
              <a:lnSpc>
                <a:spcPct val="100000"/>
              </a:lnSpc>
              <a:spcBef>
                <a:spcPts val="0"/>
              </a:spcBef>
              <a:spcAft>
                <a:spcPts val="0"/>
              </a:spcAft>
              <a:buClr>
                <a:schemeClr val="dk1"/>
              </a:buClr>
              <a:buSzPts val="1100"/>
              <a:buFont typeface="Arial  "/>
              <a:buNone/>
            </a:pPr>
            <a:r>
              <a:rPr lang="en-US" dirty="0" smtClean="0"/>
              <a:t>- This video was produced by the Reproductive Health National Training Center, RHNTC. Universal education and screening for intimate partner violence in a reproductive health setting, a demonstration. Staff and providers often directly ask clients about intimate partner violence or IPV. But data tell us that disclosure rates tend to under-represent the true number of clients experiencing IPV. And we know their clients may have a number of different reasons why direct disclosure is hard. Using evidence-based IPV screening, has been the standard of practice in most reproductive health programs for decades. Before we learn about a different approach to IPV screening, let's take a look at two examples of how evidence-based IPV screening can look.</a:t>
            </a:r>
          </a:p>
          <a:p>
            <a:pPr marL="0" marR="0" lvl="0" indent="0" algn="l" rtl="0">
              <a:lnSpc>
                <a:spcPct val="100000"/>
              </a:lnSpc>
              <a:spcBef>
                <a:spcPts val="0"/>
              </a:spcBef>
              <a:spcAft>
                <a:spcPts val="0"/>
              </a:spcAft>
              <a:buClr>
                <a:schemeClr val="dk1"/>
              </a:buClr>
              <a:buSzPts val="1100"/>
              <a:buFont typeface="Arial  "/>
              <a:buNone/>
            </a:pPr>
            <a:r>
              <a:rPr lang="en-US" dirty="0" smtClean="0"/>
              <a:t>- So everything looks great. I was reviewing your medical history and I saw that maybe you didn't have enough time to complete all of the questions that were on the form. So I wanted to ask you, have any of your current sexual partners made you feel threatened or afraid?</a:t>
            </a:r>
          </a:p>
          <a:p>
            <a:pPr marL="0" marR="0" lvl="0" indent="0" algn="l" rtl="0">
              <a:lnSpc>
                <a:spcPct val="100000"/>
              </a:lnSpc>
              <a:spcBef>
                <a:spcPts val="0"/>
              </a:spcBef>
              <a:spcAft>
                <a:spcPts val="0"/>
              </a:spcAft>
              <a:buClr>
                <a:schemeClr val="dk1"/>
              </a:buClr>
              <a:buSzPts val="1100"/>
              <a:buFont typeface="Arial  "/>
              <a:buNone/>
            </a:pPr>
            <a:r>
              <a:rPr lang="en-US" dirty="0" smtClean="0"/>
              <a:t>- No, not at all.</a:t>
            </a:r>
          </a:p>
          <a:p>
            <a:pPr marL="0" marR="0" lvl="0" indent="0" algn="l" rtl="0">
              <a:lnSpc>
                <a:spcPct val="100000"/>
              </a:lnSpc>
              <a:spcBef>
                <a:spcPts val="0"/>
              </a:spcBef>
              <a:spcAft>
                <a:spcPts val="0"/>
              </a:spcAft>
              <a:buClr>
                <a:schemeClr val="dk1"/>
              </a:buClr>
              <a:buSzPts val="1100"/>
              <a:buFont typeface="Arial  "/>
              <a:buNone/>
            </a:pPr>
            <a:r>
              <a:rPr lang="en-US" dirty="0" smtClean="0"/>
              <a:t>- Okay, good. Have any of your current sexual partners hit, choked or physically hurt you?</a:t>
            </a:r>
          </a:p>
          <a:p>
            <a:pPr marL="0" marR="0" lvl="0" indent="0" algn="l" rtl="0">
              <a:lnSpc>
                <a:spcPct val="100000"/>
              </a:lnSpc>
              <a:spcBef>
                <a:spcPts val="0"/>
              </a:spcBef>
              <a:spcAft>
                <a:spcPts val="0"/>
              </a:spcAft>
              <a:buClr>
                <a:schemeClr val="dk1"/>
              </a:buClr>
              <a:buSzPts val="1100"/>
              <a:buFont typeface="Arial  "/>
              <a:buNone/>
            </a:pPr>
            <a:r>
              <a:rPr lang="en-US" dirty="0" smtClean="0"/>
              <a:t>- No.</a:t>
            </a:r>
          </a:p>
          <a:p>
            <a:pPr marL="0" marR="0" lvl="0" indent="0" algn="l" rtl="0">
              <a:lnSpc>
                <a:spcPct val="100000"/>
              </a:lnSpc>
              <a:spcBef>
                <a:spcPts val="0"/>
              </a:spcBef>
              <a:spcAft>
                <a:spcPts val="0"/>
              </a:spcAft>
              <a:buClr>
                <a:schemeClr val="dk1"/>
              </a:buClr>
              <a:buSzPts val="1100"/>
              <a:buFont typeface="Arial  "/>
              <a:buNone/>
            </a:pPr>
            <a:r>
              <a:rPr lang="en-US" dirty="0" smtClean="0"/>
              <a:t>- Have any of your current sexual partners forced you to do something that you didn't want to do sexually or refuse your request to use condoms?</a:t>
            </a:r>
          </a:p>
          <a:p>
            <a:pPr marL="0" marR="0" lvl="0" indent="0" algn="l" rtl="0">
              <a:lnSpc>
                <a:spcPct val="100000"/>
              </a:lnSpc>
              <a:spcBef>
                <a:spcPts val="0"/>
              </a:spcBef>
              <a:spcAft>
                <a:spcPts val="0"/>
              </a:spcAft>
              <a:buClr>
                <a:schemeClr val="dk1"/>
              </a:buClr>
              <a:buSzPts val="1100"/>
              <a:buFont typeface="Arial  "/>
              <a:buNone/>
            </a:pPr>
            <a:r>
              <a:rPr lang="en-US" dirty="0" smtClean="0"/>
              <a:t>- Not even.</a:t>
            </a:r>
          </a:p>
          <a:p>
            <a:pPr marL="0" marR="0" lvl="0" indent="0" algn="l" rtl="0">
              <a:lnSpc>
                <a:spcPct val="100000"/>
              </a:lnSpc>
              <a:spcBef>
                <a:spcPts val="0"/>
              </a:spcBef>
              <a:spcAft>
                <a:spcPts val="0"/>
              </a:spcAft>
              <a:buClr>
                <a:schemeClr val="dk1"/>
              </a:buClr>
              <a:buSzPts val="1100"/>
              <a:buFont typeface="Arial  "/>
              <a:buNone/>
            </a:pPr>
            <a:r>
              <a:rPr lang="en-US" dirty="0" smtClean="0"/>
              <a:t>- Okay, good, I'm glad. It sounds like you're in safe relationships. I did notice there were some other questions on the form that were left blank. So I just wanted to check in with you about those as well.</a:t>
            </a:r>
          </a:p>
          <a:p>
            <a:pPr marL="0" marR="0" lvl="0" indent="0" algn="l" rtl="0">
              <a:lnSpc>
                <a:spcPct val="100000"/>
              </a:lnSpc>
              <a:spcBef>
                <a:spcPts val="0"/>
              </a:spcBef>
              <a:spcAft>
                <a:spcPts val="0"/>
              </a:spcAft>
              <a:buClr>
                <a:schemeClr val="dk1"/>
              </a:buClr>
              <a:buSzPts val="1100"/>
              <a:buFont typeface="Arial  "/>
              <a:buNone/>
            </a:pPr>
            <a:r>
              <a:rPr lang="en-US" dirty="0" smtClean="0"/>
              <a:t>- I was reviewing your medical records and I saw that maybe you didn't have enough time to complete all the questions. Is that something you missed or something you wanted to talk to the clinician about?</a:t>
            </a:r>
          </a:p>
          <a:p>
            <a:pPr marL="0" marR="0" lvl="0" indent="0" algn="l" rtl="0">
              <a:lnSpc>
                <a:spcPct val="100000"/>
              </a:lnSpc>
              <a:spcBef>
                <a:spcPts val="0"/>
              </a:spcBef>
              <a:spcAft>
                <a:spcPts val="0"/>
              </a:spcAft>
              <a:buClr>
                <a:schemeClr val="dk1"/>
              </a:buClr>
              <a:buSzPts val="1100"/>
              <a:buFont typeface="Arial  "/>
              <a:buNone/>
            </a:pPr>
            <a:r>
              <a:rPr lang="en-US" dirty="0" smtClean="0"/>
              <a:t>- Oh, sorry. I just missed that one. So no, there's nothing going on.</a:t>
            </a:r>
          </a:p>
          <a:p>
            <a:pPr marL="0" marR="0" lvl="0" indent="0" algn="l" rtl="0">
              <a:lnSpc>
                <a:spcPct val="100000"/>
              </a:lnSpc>
              <a:spcBef>
                <a:spcPts val="0"/>
              </a:spcBef>
              <a:spcAft>
                <a:spcPts val="0"/>
              </a:spcAft>
              <a:buClr>
                <a:schemeClr val="dk1"/>
              </a:buClr>
              <a:buSzPts val="1100"/>
              <a:buFont typeface="Arial  "/>
              <a:buNone/>
            </a:pPr>
            <a:r>
              <a:rPr lang="en-US" dirty="0" smtClean="0"/>
              <a:t>- Okay, great. Then I will just check no for you on the question.</a:t>
            </a:r>
          </a:p>
          <a:p>
            <a:pPr marL="0" marR="0" lvl="0" indent="0" algn="l" rtl="0">
              <a:lnSpc>
                <a:spcPct val="100000"/>
              </a:lnSpc>
              <a:spcBef>
                <a:spcPts val="0"/>
              </a:spcBef>
              <a:spcAft>
                <a:spcPts val="0"/>
              </a:spcAft>
              <a:buClr>
                <a:schemeClr val="dk1"/>
              </a:buClr>
              <a:buSzPts val="1100"/>
              <a:buFont typeface="Arial  "/>
              <a:buNone/>
            </a:pPr>
            <a:r>
              <a:rPr lang="en-US" dirty="0" smtClean="0"/>
              <a:t>- Thanks.</a:t>
            </a:r>
          </a:p>
          <a:p>
            <a:pPr marL="0" marR="0" lvl="0" indent="0" algn="l" rtl="0">
              <a:lnSpc>
                <a:spcPct val="100000"/>
              </a:lnSpc>
              <a:spcBef>
                <a:spcPts val="0"/>
              </a:spcBef>
              <a:spcAft>
                <a:spcPts val="0"/>
              </a:spcAft>
              <a:buClr>
                <a:schemeClr val="dk1"/>
              </a:buClr>
              <a:buSzPts val="1100"/>
              <a:buFont typeface="Arial  "/>
              <a:buNone/>
            </a:pPr>
            <a:r>
              <a:rPr lang="en-US" dirty="0" smtClean="0"/>
              <a:t>- Yeah, no problem.</a:t>
            </a:r>
          </a:p>
          <a:p>
            <a:pPr marL="0" marR="0" lvl="0" indent="0" algn="l" rtl="0">
              <a:lnSpc>
                <a:spcPct val="100000"/>
              </a:lnSpc>
              <a:spcBef>
                <a:spcPts val="0"/>
              </a:spcBef>
              <a:spcAft>
                <a:spcPts val="0"/>
              </a:spcAft>
              <a:buClr>
                <a:schemeClr val="dk1"/>
              </a:buClr>
              <a:buSzPts val="1100"/>
              <a:buFont typeface="Arial  "/>
              <a:buNone/>
            </a:pPr>
            <a:r>
              <a:rPr lang="en-US" dirty="0" smtClean="0"/>
              <a:t>- We just saw two different approaches to screening for IPV both of which were based on a provider or staff member directly asking the client about IPV. As you saw, neither of these scenarios resulted in disclosure. How often do you get a disclosure of domestic violence or intimate partner violence? Daily, weekly, monthly, quarterly? Likely based on the research, most of you are seeing very low disclosure rates. We know young adult women using family planning clinics report higher rates of IPV compared to their same age peers. In some settings as high as 53%. So we know IPV is taking place on much higher rates than clients disclose in settings. Research shows that about 4% of transgender individuals report sexual assault in some point of their lives. Let's consider why disclosures may be difficult for clients. Research tells us it's a myriad of things, feelings of shame, concerns about child welfare involvement, and concerns about judgment on the part of the provider. In rural settings, clients may have concerns about who will find out or confidentiality. Lastly, longstanding issues for clients of color that have experienced racism within the health system and have a distrust of medical services, generally. Given the realities of low disclosure rates and recognition of the barriers for disclosures, how might we enhance the work we have been doing to address IPV in reproductive health? Universal education prompts providers to give information about and resources for IPV to all clients without first requiring disclosure. This approach normalizes the prevalence of IPV and how to take access help for yourself or others. Let's look at a different approach that can enhance your IPV screening.</a:t>
            </a:r>
          </a:p>
          <a:p>
            <a:pPr marL="0" marR="0" lvl="0" indent="0" algn="l" rtl="0">
              <a:lnSpc>
                <a:spcPct val="100000"/>
              </a:lnSpc>
              <a:spcBef>
                <a:spcPts val="0"/>
              </a:spcBef>
              <a:spcAft>
                <a:spcPts val="0"/>
              </a:spcAft>
              <a:buClr>
                <a:schemeClr val="dk1"/>
              </a:buClr>
              <a:buSzPts val="1100"/>
              <a:buFont typeface="Arial  "/>
              <a:buNone/>
            </a:pPr>
            <a:r>
              <a:rPr lang="en-US" dirty="0" smtClean="0"/>
              <a:t>- Before you go, I want to share these cards with you that I give to all my clients. I gave everyone too, so that you have information for yourself, and so that you can share one with a friend. We all know someone who has struggled in a relationship, and we weren't sure how to help them. So it talks about relationships and what we deserve in them, respect, kindness, no pressure to have sex. And it talks about situations with partners who may try to hurt or control you. Now on the back, there's a number for a free anonymous 24/7 text line where you can text to get information or talk about relationships. Is this something that you'd be interested in taking a look at or taking a photo on?</a:t>
            </a:r>
          </a:p>
          <a:p>
            <a:pPr marL="0" marR="0" lvl="0" indent="0" algn="l" rtl="0">
              <a:lnSpc>
                <a:spcPct val="100000"/>
              </a:lnSpc>
              <a:spcBef>
                <a:spcPts val="0"/>
              </a:spcBef>
              <a:spcAft>
                <a:spcPts val="0"/>
              </a:spcAft>
              <a:buClr>
                <a:schemeClr val="dk1"/>
              </a:buClr>
              <a:buSzPts val="1100"/>
              <a:buFont typeface="Arial  "/>
              <a:buNone/>
            </a:pPr>
            <a:r>
              <a:rPr lang="en-US" dirty="0" smtClean="0"/>
              <a:t>- Yeah, this is good. Yeah, I actually know someone who might really need this. So thanks.</a:t>
            </a:r>
          </a:p>
          <a:p>
            <a:pPr marL="0" marR="0" lvl="0" indent="0" algn="l" rtl="0">
              <a:lnSpc>
                <a:spcPct val="100000"/>
              </a:lnSpc>
              <a:spcBef>
                <a:spcPts val="0"/>
              </a:spcBef>
              <a:spcAft>
                <a:spcPts val="0"/>
              </a:spcAft>
              <a:buClr>
                <a:schemeClr val="dk1"/>
              </a:buClr>
              <a:buSzPts val="1100"/>
              <a:buFont typeface="Arial  "/>
              <a:buNone/>
            </a:pPr>
            <a:r>
              <a:rPr lang="en-US" dirty="0" smtClean="0"/>
              <a:t>- In this session, we saw the provider offer information to a client up front without needing the client to disclose first. This is what we call universal education, giving information to all clients up front without requiring disclosure since many people who could benefit from the information might not feel safe or be ready to disclose. It took about 45 seconds. Let's consider why this might be empowering for the client. What happens when we bring the intervention around two cards so we can help others? Research tells us that this approach normalizes the encounter for the client. By not having the focus solely on them, they can feel free to take the information, even if it is for themselves. We also know that treating clients as allies who can help others is something that can be profoundly beneficial and meaningful for our clients. The client feels respected by the provider. So this approach has multiple benefits. Every client gets resources they may use for themselves or may use to help others. And providers have a sense, they may be increasing their own impact as a result. It ensures everyone leaves with resources, even if they can't or don't feel comfortable sharing their stories with us. This approach puts power in the hands of the client. Disclosure stops being the trigger for referral and universal education assures that every client has referrals. Learn more at rhntc.org.</a:t>
            </a:r>
          </a:p>
          <a:p>
            <a:pPr marL="0" marR="0" lvl="0" indent="0" algn="l" rtl="0">
              <a:lnSpc>
                <a:spcPct val="100000"/>
              </a:lnSpc>
              <a:spcBef>
                <a:spcPts val="0"/>
              </a:spcBef>
              <a:spcAft>
                <a:spcPts val="0"/>
              </a:spcAft>
              <a:buClr>
                <a:schemeClr val="dk1"/>
              </a:buClr>
              <a:buSzPts val="1100"/>
              <a:buFont typeface="Arial  "/>
              <a:buNone/>
            </a:pPr>
            <a:r>
              <a:rPr lang="en-US" dirty="0" smtClean="0"/>
              <a:t>[Video</a:t>
            </a:r>
            <a:r>
              <a:rPr lang="en-US" baseline="0" dirty="0" smtClean="0"/>
              <a:t> dialog ends.]</a:t>
            </a:r>
          </a:p>
          <a:p>
            <a:pPr marL="0" marR="0" lvl="0" indent="0" algn="l" rtl="0">
              <a:lnSpc>
                <a:spcPct val="100000"/>
              </a:lnSpc>
              <a:spcBef>
                <a:spcPts val="0"/>
              </a:spcBef>
              <a:spcAft>
                <a:spcPts val="0"/>
              </a:spcAft>
              <a:buClr>
                <a:schemeClr val="dk1"/>
              </a:buClr>
              <a:buSzPts val="1100"/>
              <a:buFont typeface="Arial  "/>
              <a:buNone/>
            </a:pPr>
            <a:endParaRPr lang="en-US" dirty="0" smtClean="0"/>
          </a:p>
          <a:p>
            <a:pPr marL="0" marR="0" lvl="0" indent="0" algn="l" rtl="0">
              <a:lnSpc>
                <a:spcPct val="100000"/>
              </a:lnSpc>
              <a:spcBef>
                <a:spcPts val="0"/>
              </a:spcBef>
              <a:spcAft>
                <a:spcPts val="0"/>
              </a:spcAft>
              <a:buClr>
                <a:schemeClr val="dk1"/>
              </a:buClr>
              <a:buSzPts val="1100"/>
              <a:buFont typeface="Arial  "/>
              <a:buNone/>
            </a:pPr>
            <a:r>
              <a:rPr lang="en-US" dirty="0" smtClean="0"/>
              <a:t>- [Rebecca] So I would love to hear in the chat what'd you think, because this, as I said, you are the first people in the entire country to have seen this video that kind of shares the difference between kind of how we've been doing it for a long time, that screening disclosure format, versus this universal education approach and bringing in the client as part of the solution to what might be happening in the community. So I just wanted to see if anybody had anything they wanted to share out. Really good video, really good video, helpful for staff training, love the universal education approach. I appreciate the representation in the staff from the clients, thank you. We really thought hard about that. It's a great way for providers to approach IPV screening, great video. It destigmatizes the issue. Yay, and yes. And you know what, given all the hard things in the world, this is like, I hope a little light in your lives because Norma, you asked if it's in Spanish. Devon, I'm going to stop and ask, is it close captioned in Spanish on the website? I don't know that answer, sorry.</a:t>
            </a:r>
          </a:p>
          <a:p>
            <a:pPr marL="0" marR="0" lvl="0" indent="0" algn="l" rtl="0">
              <a:lnSpc>
                <a:spcPct val="100000"/>
              </a:lnSpc>
              <a:spcBef>
                <a:spcPts val="0"/>
              </a:spcBef>
              <a:spcAft>
                <a:spcPts val="0"/>
              </a:spcAft>
              <a:buClr>
                <a:schemeClr val="dk1"/>
              </a:buClr>
              <a:buSzPts val="1100"/>
              <a:buFont typeface="Arial  "/>
              <a:buNone/>
            </a:pPr>
            <a:r>
              <a:rPr lang="en-US" dirty="0" smtClean="0"/>
              <a:t>- [Devon] I will go back to my team. I'm sorry, I'm getting some echo. I will go back to my team and we'll get an answer.</a:t>
            </a:r>
          </a:p>
          <a:p>
            <a:pPr marL="0" marR="0" lvl="0" indent="0" algn="l" rtl="0">
              <a:lnSpc>
                <a:spcPct val="100000"/>
              </a:lnSpc>
              <a:spcBef>
                <a:spcPts val="0"/>
              </a:spcBef>
              <a:spcAft>
                <a:spcPts val="0"/>
              </a:spcAft>
              <a:buClr>
                <a:schemeClr val="dk1"/>
              </a:buClr>
              <a:buSzPts val="1100"/>
              <a:buFont typeface="Arial  "/>
              <a:buNone/>
            </a:pPr>
            <a:r>
              <a:rPr lang="en-US" dirty="0" smtClean="0"/>
              <a:t>- [Rebecca] Okay.</a:t>
            </a:r>
          </a:p>
          <a:p>
            <a:pPr marL="0" marR="0" lvl="0" indent="0" algn="l" rtl="0">
              <a:lnSpc>
                <a:spcPct val="100000"/>
              </a:lnSpc>
              <a:spcBef>
                <a:spcPts val="0"/>
              </a:spcBef>
              <a:spcAft>
                <a:spcPts val="0"/>
              </a:spcAft>
              <a:buClr>
                <a:schemeClr val="dk1"/>
              </a:buClr>
              <a:buSzPts val="1100"/>
              <a:buFont typeface="Arial  "/>
              <a:buNone/>
            </a:pPr>
            <a:r>
              <a:rPr lang="en-US" dirty="0" smtClean="0"/>
              <a:t>- [Devon] That's a great question.</a:t>
            </a:r>
          </a:p>
          <a:p>
            <a:pPr marL="0" marR="0" lvl="0" indent="0" algn="l" rtl="0">
              <a:lnSpc>
                <a:spcPct val="100000"/>
              </a:lnSpc>
              <a:spcBef>
                <a:spcPts val="0"/>
              </a:spcBef>
              <a:spcAft>
                <a:spcPts val="0"/>
              </a:spcAft>
              <a:buClr>
                <a:schemeClr val="dk1"/>
              </a:buClr>
              <a:buSzPts val="1100"/>
              <a:buFont typeface="Arial  "/>
              <a:buNone/>
            </a:pPr>
            <a:endParaRPr lang="en-US" b="0" dirty="0" smtClean="0"/>
          </a:p>
          <a:p>
            <a:pPr marL="0" marR="0" lvl="0" indent="0" algn="l" rtl="0">
              <a:lnSpc>
                <a:spcPct val="100000"/>
              </a:lnSpc>
              <a:spcBef>
                <a:spcPts val="0"/>
              </a:spcBef>
              <a:spcAft>
                <a:spcPts val="0"/>
              </a:spcAft>
              <a:buClr>
                <a:schemeClr val="dk1"/>
              </a:buClr>
              <a:buSzPts val="1100"/>
              <a:buFont typeface="Arial  "/>
              <a:buNone/>
            </a:pPr>
            <a:r>
              <a:rPr lang="en-US" b="0" i="1" dirty="0" smtClean="0"/>
              <a:t>Resource:</a:t>
            </a:r>
            <a:endParaRPr lang="en-US" b="0" i="0" dirty="0" smtClean="0"/>
          </a:p>
          <a:p>
            <a:pPr marL="171450" marR="0" lvl="0" indent="-171450" algn="l" defTabSz="914400" rtl="0" eaLnBrk="1" fontAlgn="auto" latinLnBrk="0" hangingPunct="1">
              <a:lnSpc>
                <a:spcPct val="100000"/>
              </a:lnSpc>
              <a:spcBef>
                <a:spcPts val="0"/>
              </a:spcBef>
              <a:spcAft>
                <a:spcPts val="0"/>
              </a:spcAft>
              <a:buClr>
                <a:schemeClr val="dk1"/>
              </a:buClr>
              <a:buSzPts val="1100"/>
              <a:buFont typeface="Arial"/>
              <a:buChar char="●"/>
              <a:tabLst/>
              <a:defRPr/>
            </a:pPr>
            <a:r>
              <a:rPr lang="en-US" sz="1100" b="0" i="0" u="sng" strike="noStrike" cap="none" dirty="0" smtClean="0">
                <a:solidFill>
                  <a:srgbClr val="000000"/>
                </a:solidFill>
                <a:effectLst/>
                <a:latin typeface="Arial"/>
                <a:ea typeface="Arial"/>
                <a:cs typeface="Arial"/>
                <a:sym typeface="Arial"/>
                <a:hlinkClick r:id="rId3"/>
              </a:rPr>
              <a:t>Video: Client Empowerment</a:t>
            </a:r>
            <a:endParaRPr lang="en-US" sz="1100" b="0" i="0" u="none" strike="noStrike" cap="none" dirty="0" smtClean="0">
              <a:solidFill>
                <a:srgbClr val="000000"/>
              </a:solidFill>
              <a:effectLst/>
              <a:latin typeface="Arial"/>
              <a:ea typeface="Arial"/>
              <a:cs typeface="Arial"/>
              <a:sym typeface="Arial"/>
            </a:endParaRPr>
          </a:p>
        </p:txBody>
      </p:sp>
      <p:sp>
        <p:nvSpPr>
          <p:cNvPr id="336" name="Google Shape;336;p4: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351575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www.youtube.com/watch?v=-SS1XzO_Rqc" TargetMode="External"/><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20.jpg"/><Relationship Id="rId4" Type="http://schemas.openxmlformats.org/officeDocument/2006/relationships/hyperlink" Target="http://www.youtube.com/watch?v=_N-llCsnGSI" TargetMode="Externa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Title 1"/>
          <p:cNvSpPr txBox="1">
            <a:spLocks noGrp="1"/>
          </p:cNvSpPr>
          <p:nvPr>
            <p:ph type="ctrTitle"/>
          </p:nvPr>
        </p:nvSpPr>
        <p:spPr>
          <a:xfrm>
            <a:off x="356616" y="1049375"/>
            <a:ext cx="54222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434343"/>
              </a:buClr>
              <a:buSzPts val="3600"/>
              <a:buFont typeface="Arial"/>
              <a:buNone/>
              <a:defRPr sz="3600">
                <a:solidFill>
                  <a:srgbClr val="434343"/>
                </a:solidFill>
                <a:latin typeface="Arial"/>
                <a:ea typeface="Arial"/>
                <a:cs typeface="Arial"/>
                <a:sym typeface="Aria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dirty="0"/>
          </a:p>
        </p:txBody>
      </p:sp>
      <p:sp>
        <p:nvSpPr>
          <p:cNvPr id="12" name="Subtitle 1"/>
          <p:cNvSpPr txBox="1">
            <a:spLocks noGrp="1"/>
          </p:cNvSpPr>
          <p:nvPr>
            <p:ph type="subTitle" idx="1"/>
          </p:nvPr>
        </p:nvSpPr>
        <p:spPr>
          <a:xfrm>
            <a:off x="356616" y="3362925"/>
            <a:ext cx="40209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Font typeface="Arial"/>
              <a:buNone/>
              <a:defRPr sz="2800">
                <a:latin typeface="Arial"/>
                <a:ea typeface="Arial"/>
                <a:cs typeface="Arial"/>
                <a:sym typeface="Aria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58"/>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p58"/>
          <p:cNvPicPr preferRelativeResize="0"/>
          <p:nvPr/>
        </p:nvPicPr>
        <p:blipFill rotWithShape="1">
          <a:blip r:embed="rId2">
            <a:alphaModFix/>
          </a:blip>
          <a:srcRect r="16289" b="29077"/>
          <a:stretch/>
        </p:blipFill>
        <p:spPr>
          <a:xfrm>
            <a:off x="4838400" y="1495600"/>
            <a:ext cx="4305603" cy="3647898"/>
          </a:xfrm>
          <a:prstGeom prst="rect">
            <a:avLst/>
          </a:prstGeom>
          <a:noFill/>
          <a:ln>
            <a:noFill/>
          </a:ln>
        </p:spPr>
      </p:pic>
      <p:pic>
        <p:nvPicPr>
          <p:cNvPr id="15" name="Google Shape;15;p58"/>
          <p:cNvPicPr preferRelativeResize="0"/>
          <p:nvPr/>
        </p:nvPicPr>
        <p:blipFill rotWithShape="1">
          <a:blip r:embed="rId3">
            <a:alphaModFix/>
          </a:blip>
          <a:srcRect/>
          <a:stretch/>
        </p:blipFill>
        <p:spPr>
          <a:xfrm>
            <a:off x="453350" y="581350"/>
            <a:ext cx="2374100" cy="641000"/>
          </a:xfrm>
          <a:prstGeom prst="rect">
            <a:avLst/>
          </a:prstGeom>
          <a:noFill/>
          <a:ln>
            <a:noFill/>
          </a:ln>
        </p:spPr>
      </p:pic>
      <p:pic>
        <p:nvPicPr>
          <p:cNvPr id="16" name="Google Shape;16;p58"/>
          <p:cNvPicPr preferRelativeResize="0"/>
          <p:nvPr/>
        </p:nvPicPr>
        <p:blipFill rotWithShape="1">
          <a:blip r:embed="rId4">
            <a:alphaModFix/>
          </a:blip>
          <a:srcRect/>
          <a:stretch/>
        </p:blipFill>
        <p:spPr>
          <a:xfrm>
            <a:off x="457200" y="3083650"/>
            <a:ext cx="1586958" cy="150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23"/>
        <p:cNvGrpSpPr/>
        <p:nvPr/>
      </p:nvGrpSpPr>
      <p:grpSpPr>
        <a:xfrm>
          <a:off x="0" y="0"/>
          <a:ext cx="0" cy="0"/>
          <a:chOff x="0" y="0"/>
          <a:chExt cx="0" cy="0"/>
        </a:xfrm>
      </p:grpSpPr>
      <p:sp>
        <p:nvSpPr>
          <p:cNvPr id="124" name="Google Shape;124;p7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5" name="Google Shape;125;p72"/>
          <p:cNvSpPr txBox="1">
            <a:spLocks noGrp="1"/>
          </p:cNvSpPr>
          <p:nvPr>
            <p:ph type="body" idx="1"/>
          </p:nvPr>
        </p:nvSpPr>
        <p:spPr>
          <a:xfrm>
            <a:off x="311700" y="1152475"/>
            <a:ext cx="8520600" cy="39909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6" name="Google Shape;126;p7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7" name="Google Shape;127;p7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8" name="Google Shape;128;p72"/>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29"/>
        <p:cNvGrpSpPr/>
        <p:nvPr/>
      </p:nvGrpSpPr>
      <p:grpSpPr>
        <a:xfrm>
          <a:off x="0" y="0"/>
          <a:ext cx="0" cy="0"/>
          <a:chOff x="0" y="0"/>
          <a:chExt cx="0" cy="0"/>
        </a:xfrm>
      </p:grpSpPr>
      <p:sp>
        <p:nvSpPr>
          <p:cNvPr id="130" name="Google Shape;130;p73"/>
          <p:cNvSpPr txBox="1">
            <a:spLocks noGrp="1"/>
          </p:cNvSpPr>
          <p:nvPr>
            <p:ph type="title"/>
          </p:nvPr>
        </p:nvSpPr>
        <p:spPr>
          <a:xfrm>
            <a:off x="457200" y="61913"/>
            <a:ext cx="8229600" cy="459581"/>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1" name="Google Shape;131;p73"/>
          <p:cNvSpPr txBox="1">
            <a:spLocks noGrp="1"/>
          </p:cNvSpPr>
          <p:nvPr>
            <p:ph type="body" idx="1"/>
          </p:nvPr>
        </p:nvSpPr>
        <p:spPr>
          <a:xfrm>
            <a:off x="609600" y="1200150"/>
            <a:ext cx="8077200" cy="3200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sz="2400">
                <a:latin typeface="Arial"/>
                <a:ea typeface="Arial"/>
                <a:cs typeface="Arial"/>
                <a:sym typeface="Arial"/>
              </a:defRPr>
            </a:lvl1pPr>
            <a:lvl2pPr marL="914400" lvl="1" indent="-317500" algn="l">
              <a:lnSpc>
                <a:spcPct val="115000"/>
              </a:lnSpc>
              <a:spcBef>
                <a:spcPts val="1600"/>
              </a:spcBef>
              <a:spcAft>
                <a:spcPts val="0"/>
              </a:spcAft>
              <a:buSzPts val="1400"/>
              <a:buChar char="○"/>
              <a:defRPr sz="2100">
                <a:latin typeface="Arial"/>
                <a:ea typeface="Arial"/>
                <a:cs typeface="Arial"/>
                <a:sym typeface="Arial"/>
              </a:defRPr>
            </a:lvl2pPr>
            <a:lvl3pPr marL="1371600" lvl="2" indent="-317500" algn="l">
              <a:lnSpc>
                <a:spcPct val="115000"/>
              </a:lnSpc>
              <a:spcBef>
                <a:spcPts val="1600"/>
              </a:spcBef>
              <a:spcAft>
                <a:spcPts val="0"/>
              </a:spcAft>
              <a:buSzPts val="1400"/>
              <a:buChar char="■"/>
              <a:defRPr sz="1800">
                <a:latin typeface="Arial"/>
                <a:ea typeface="Arial"/>
                <a:cs typeface="Arial"/>
                <a:sym typeface="Arial"/>
              </a:defRPr>
            </a:lvl3pPr>
            <a:lvl4pPr marL="1828800" lvl="3" indent="-317500" algn="l">
              <a:lnSpc>
                <a:spcPct val="115000"/>
              </a:lnSpc>
              <a:spcBef>
                <a:spcPts val="1600"/>
              </a:spcBef>
              <a:spcAft>
                <a:spcPts val="0"/>
              </a:spcAft>
              <a:buSzPts val="1400"/>
              <a:buChar char="●"/>
              <a:defRPr>
                <a:latin typeface="Arial"/>
                <a:ea typeface="Arial"/>
                <a:cs typeface="Arial"/>
                <a:sym typeface="Arial"/>
              </a:defRPr>
            </a:lvl4pPr>
            <a:lvl5pPr marL="2286000" lvl="4" indent="-317500" algn="l">
              <a:lnSpc>
                <a:spcPct val="115000"/>
              </a:lnSpc>
              <a:spcBef>
                <a:spcPts val="1600"/>
              </a:spcBef>
              <a:spcAft>
                <a:spcPts val="0"/>
              </a:spcAft>
              <a:buSzPts val="1400"/>
              <a:buChar char="○"/>
              <a:defRPr>
                <a:latin typeface="Arial"/>
                <a:ea typeface="Arial"/>
                <a:cs typeface="Arial"/>
                <a:sym typeface="Arial"/>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132"/>
        <p:cNvGrpSpPr/>
        <p:nvPr/>
      </p:nvGrpSpPr>
      <p:grpSpPr>
        <a:xfrm>
          <a:off x="0" y="0"/>
          <a:ext cx="0" cy="0"/>
          <a:chOff x="0" y="0"/>
          <a:chExt cx="0" cy="0"/>
        </a:xfrm>
      </p:grpSpPr>
      <p:sp>
        <p:nvSpPr>
          <p:cNvPr id="133" name="Google Shape;133;p74"/>
          <p:cNvSpPr txBox="1">
            <a:spLocks noGrp="1"/>
          </p:cNvSpPr>
          <p:nvPr>
            <p:ph type="title"/>
          </p:nvPr>
        </p:nvSpPr>
        <p:spPr>
          <a:xfrm>
            <a:off x="457200" y="61913"/>
            <a:ext cx="8229600" cy="459581"/>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4" name="Google Shape;134;p74"/>
          <p:cNvSpPr txBox="1">
            <a:spLocks noGrp="1"/>
          </p:cNvSpPr>
          <p:nvPr>
            <p:ph type="body" idx="1"/>
          </p:nvPr>
        </p:nvSpPr>
        <p:spPr>
          <a:xfrm>
            <a:off x="609600" y="1200150"/>
            <a:ext cx="8077200" cy="3200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sz="2400">
                <a:latin typeface="Arial"/>
                <a:ea typeface="Arial"/>
                <a:cs typeface="Arial"/>
                <a:sym typeface="Arial"/>
              </a:defRPr>
            </a:lvl1pPr>
            <a:lvl2pPr marL="914400" lvl="1" indent="-317500" algn="l">
              <a:lnSpc>
                <a:spcPct val="115000"/>
              </a:lnSpc>
              <a:spcBef>
                <a:spcPts val="1600"/>
              </a:spcBef>
              <a:spcAft>
                <a:spcPts val="0"/>
              </a:spcAft>
              <a:buSzPts val="1400"/>
              <a:buChar char="○"/>
              <a:defRPr sz="2100">
                <a:latin typeface="Arial"/>
                <a:ea typeface="Arial"/>
                <a:cs typeface="Arial"/>
                <a:sym typeface="Arial"/>
              </a:defRPr>
            </a:lvl2pPr>
            <a:lvl3pPr marL="1371600" lvl="2" indent="-317500" algn="l">
              <a:lnSpc>
                <a:spcPct val="115000"/>
              </a:lnSpc>
              <a:spcBef>
                <a:spcPts val="1600"/>
              </a:spcBef>
              <a:spcAft>
                <a:spcPts val="0"/>
              </a:spcAft>
              <a:buSzPts val="1400"/>
              <a:buChar char="■"/>
              <a:defRPr sz="1800">
                <a:latin typeface="Arial"/>
                <a:ea typeface="Arial"/>
                <a:cs typeface="Arial"/>
                <a:sym typeface="Arial"/>
              </a:defRPr>
            </a:lvl3pPr>
            <a:lvl4pPr marL="1828800" lvl="3" indent="-317500" algn="l">
              <a:lnSpc>
                <a:spcPct val="115000"/>
              </a:lnSpc>
              <a:spcBef>
                <a:spcPts val="1600"/>
              </a:spcBef>
              <a:spcAft>
                <a:spcPts val="0"/>
              </a:spcAft>
              <a:buSzPts val="1400"/>
              <a:buChar char="●"/>
              <a:defRPr>
                <a:latin typeface="Arial"/>
                <a:ea typeface="Arial"/>
                <a:cs typeface="Arial"/>
                <a:sym typeface="Arial"/>
              </a:defRPr>
            </a:lvl4pPr>
            <a:lvl5pPr marL="2286000" lvl="4" indent="-317500" algn="l">
              <a:lnSpc>
                <a:spcPct val="115000"/>
              </a:lnSpc>
              <a:spcBef>
                <a:spcPts val="1600"/>
              </a:spcBef>
              <a:spcAft>
                <a:spcPts val="0"/>
              </a:spcAft>
              <a:buSzPts val="1400"/>
              <a:buChar char="○"/>
              <a:defRPr>
                <a:latin typeface="Arial"/>
                <a:ea typeface="Arial"/>
                <a:cs typeface="Arial"/>
                <a:sym typeface="Arial"/>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35"/>
        <p:cNvGrpSpPr/>
        <p:nvPr/>
      </p:nvGrpSpPr>
      <p:grpSpPr>
        <a:xfrm>
          <a:off x="0" y="0"/>
          <a:ext cx="0" cy="0"/>
          <a:chOff x="0" y="0"/>
          <a:chExt cx="0" cy="0"/>
        </a:xfrm>
      </p:grpSpPr>
      <p:sp>
        <p:nvSpPr>
          <p:cNvPr id="136" name="Google Shape;136;p83"/>
          <p:cNvSpPr txBox="1">
            <a:spLocks noGrp="1"/>
          </p:cNvSpPr>
          <p:nvPr>
            <p:ph type="title"/>
          </p:nvPr>
        </p:nvSpPr>
        <p:spPr>
          <a:xfrm>
            <a:off x="457200" y="61914"/>
            <a:ext cx="8229600" cy="459581"/>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7" name="Google Shape;137;p83"/>
          <p:cNvSpPr txBox="1">
            <a:spLocks noGrp="1"/>
          </p:cNvSpPr>
          <p:nvPr>
            <p:ph type="body" idx="1"/>
          </p:nvPr>
        </p:nvSpPr>
        <p:spPr>
          <a:xfrm>
            <a:off x="533400" y="656307"/>
            <a:ext cx="8077200" cy="3200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sz="2400">
                <a:latin typeface="Arial"/>
                <a:ea typeface="Arial"/>
                <a:cs typeface="Arial"/>
                <a:sym typeface="Arial"/>
              </a:defRPr>
            </a:lvl1pPr>
            <a:lvl2pPr marL="914400" lvl="1" indent="-317500" algn="l">
              <a:lnSpc>
                <a:spcPct val="115000"/>
              </a:lnSpc>
              <a:spcBef>
                <a:spcPts val="1600"/>
              </a:spcBef>
              <a:spcAft>
                <a:spcPts val="0"/>
              </a:spcAft>
              <a:buSzPts val="1400"/>
              <a:buChar char="○"/>
              <a:defRPr sz="2100">
                <a:latin typeface="Arial"/>
                <a:ea typeface="Arial"/>
                <a:cs typeface="Arial"/>
                <a:sym typeface="Arial"/>
              </a:defRPr>
            </a:lvl2pPr>
            <a:lvl3pPr marL="1371600" lvl="2" indent="-317500" algn="l">
              <a:lnSpc>
                <a:spcPct val="115000"/>
              </a:lnSpc>
              <a:spcBef>
                <a:spcPts val="1600"/>
              </a:spcBef>
              <a:spcAft>
                <a:spcPts val="0"/>
              </a:spcAft>
              <a:buSzPts val="1400"/>
              <a:buChar char="■"/>
              <a:defRPr sz="1800">
                <a:latin typeface="Arial"/>
                <a:ea typeface="Arial"/>
                <a:cs typeface="Arial"/>
                <a:sym typeface="Arial"/>
              </a:defRPr>
            </a:lvl3pPr>
            <a:lvl4pPr marL="1828800" lvl="3" indent="-317500" algn="l">
              <a:lnSpc>
                <a:spcPct val="115000"/>
              </a:lnSpc>
              <a:spcBef>
                <a:spcPts val="1600"/>
              </a:spcBef>
              <a:spcAft>
                <a:spcPts val="0"/>
              </a:spcAft>
              <a:buSzPts val="1400"/>
              <a:buChar char="●"/>
              <a:defRPr>
                <a:latin typeface="Arial"/>
                <a:ea typeface="Arial"/>
                <a:cs typeface="Arial"/>
                <a:sym typeface="Arial"/>
              </a:defRPr>
            </a:lvl4pPr>
            <a:lvl5pPr marL="2286000" lvl="4" indent="-317500" algn="l">
              <a:lnSpc>
                <a:spcPct val="115000"/>
              </a:lnSpc>
              <a:spcBef>
                <a:spcPts val="1600"/>
              </a:spcBef>
              <a:spcAft>
                <a:spcPts val="0"/>
              </a:spcAft>
              <a:buSzPts val="1400"/>
              <a:buChar char="○"/>
              <a:defRPr>
                <a:latin typeface="Arial"/>
                <a:ea typeface="Arial"/>
                <a:cs typeface="Arial"/>
                <a:sym typeface="Arial"/>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38"/>
        <p:cNvGrpSpPr/>
        <p:nvPr/>
      </p:nvGrpSpPr>
      <p:grpSpPr>
        <a:xfrm>
          <a:off x="0" y="0"/>
          <a:ext cx="0" cy="0"/>
          <a:chOff x="0" y="0"/>
          <a:chExt cx="0" cy="0"/>
        </a:xfrm>
      </p:grpSpPr>
      <p:sp>
        <p:nvSpPr>
          <p:cNvPr id="139" name="Google Shape;139;p84"/>
          <p:cNvSpPr txBox="1">
            <a:spLocks noGrp="1"/>
          </p:cNvSpPr>
          <p:nvPr>
            <p:ph type="title"/>
          </p:nvPr>
        </p:nvSpPr>
        <p:spPr>
          <a:xfrm>
            <a:off x="457200" y="61914"/>
            <a:ext cx="8229600" cy="459581"/>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0" name="Google Shape;140;p84"/>
          <p:cNvSpPr txBox="1">
            <a:spLocks noGrp="1"/>
          </p:cNvSpPr>
          <p:nvPr>
            <p:ph type="body" idx="1"/>
          </p:nvPr>
        </p:nvSpPr>
        <p:spPr>
          <a:xfrm>
            <a:off x="533400" y="656307"/>
            <a:ext cx="8077200" cy="3200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sz="2400">
                <a:latin typeface="Arial"/>
                <a:ea typeface="Arial"/>
                <a:cs typeface="Arial"/>
                <a:sym typeface="Arial"/>
              </a:defRPr>
            </a:lvl1pPr>
            <a:lvl2pPr marL="914400" lvl="1" indent="-317500" algn="l">
              <a:lnSpc>
                <a:spcPct val="115000"/>
              </a:lnSpc>
              <a:spcBef>
                <a:spcPts val="1600"/>
              </a:spcBef>
              <a:spcAft>
                <a:spcPts val="0"/>
              </a:spcAft>
              <a:buSzPts val="1400"/>
              <a:buChar char="○"/>
              <a:defRPr sz="2100">
                <a:latin typeface="Arial"/>
                <a:ea typeface="Arial"/>
                <a:cs typeface="Arial"/>
                <a:sym typeface="Arial"/>
              </a:defRPr>
            </a:lvl2pPr>
            <a:lvl3pPr marL="1371600" lvl="2" indent="-317500" algn="l">
              <a:lnSpc>
                <a:spcPct val="115000"/>
              </a:lnSpc>
              <a:spcBef>
                <a:spcPts val="1600"/>
              </a:spcBef>
              <a:spcAft>
                <a:spcPts val="0"/>
              </a:spcAft>
              <a:buSzPts val="1400"/>
              <a:buChar char="■"/>
              <a:defRPr sz="1800">
                <a:latin typeface="Arial"/>
                <a:ea typeface="Arial"/>
                <a:cs typeface="Arial"/>
                <a:sym typeface="Arial"/>
              </a:defRPr>
            </a:lvl3pPr>
            <a:lvl4pPr marL="1828800" lvl="3" indent="-317500" algn="l">
              <a:lnSpc>
                <a:spcPct val="115000"/>
              </a:lnSpc>
              <a:spcBef>
                <a:spcPts val="1600"/>
              </a:spcBef>
              <a:spcAft>
                <a:spcPts val="0"/>
              </a:spcAft>
              <a:buSzPts val="1400"/>
              <a:buChar char="●"/>
              <a:defRPr>
                <a:latin typeface="Arial"/>
                <a:ea typeface="Arial"/>
                <a:cs typeface="Arial"/>
                <a:sym typeface="Arial"/>
              </a:defRPr>
            </a:lvl4pPr>
            <a:lvl5pPr marL="2286000" lvl="4" indent="-317500" algn="l">
              <a:lnSpc>
                <a:spcPct val="115000"/>
              </a:lnSpc>
              <a:spcBef>
                <a:spcPts val="1600"/>
              </a:spcBef>
              <a:spcAft>
                <a:spcPts val="0"/>
              </a:spcAft>
              <a:buSzPts val="1400"/>
              <a:buChar char="○"/>
              <a:defRPr>
                <a:latin typeface="Arial"/>
                <a:ea typeface="Arial"/>
                <a:cs typeface="Arial"/>
                <a:sym typeface="Arial"/>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41"/>
        <p:cNvGrpSpPr/>
        <p:nvPr/>
      </p:nvGrpSpPr>
      <p:grpSpPr>
        <a:xfrm>
          <a:off x="0" y="0"/>
          <a:ext cx="0" cy="0"/>
          <a:chOff x="0" y="0"/>
          <a:chExt cx="0" cy="0"/>
        </a:xfrm>
      </p:grpSpPr>
      <p:sp>
        <p:nvSpPr>
          <p:cNvPr id="142" name="Google Shape;142;p87"/>
          <p:cNvSpPr txBox="1">
            <a:spLocks noGrp="1"/>
          </p:cNvSpPr>
          <p:nvPr>
            <p:ph type="title"/>
          </p:nvPr>
        </p:nvSpPr>
        <p:spPr>
          <a:xfrm>
            <a:off x="4819389" y="1888300"/>
            <a:ext cx="3982439" cy="683451"/>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800"/>
              <a:buNone/>
              <a:defRPr>
                <a:solidFill>
                  <a:srgbClr val="2C2C2C"/>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3" name="Google Shape;143;p87"/>
          <p:cNvSpPr txBox="1">
            <a:spLocks noGrp="1"/>
          </p:cNvSpPr>
          <p:nvPr>
            <p:ph type="body" idx="1"/>
          </p:nvPr>
        </p:nvSpPr>
        <p:spPr>
          <a:xfrm>
            <a:off x="4828783" y="2666988"/>
            <a:ext cx="3972317" cy="538549"/>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solidFill>
                  <a:srgbClr val="081B30"/>
                </a:solidFill>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44" name="Google Shape;144;p87"/>
          <p:cNvSpPr/>
          <p:nvPr/>
        </p:nvSpPr>
        <p:spPr>
          <a:xfrm>
            <a:off x="0" y="0"/>
            <a:ext cx="142504" cy="51435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45" name="Google Shape;145;p87"/>
          <p:cNvSpPr>
            <a:spLocks noGrp="1"/>
          </p:cNvSpPr>
          <p:nvPr>
            <p:ph type="pic" idx="2"/>
          </p:nvPr>
        </p:nvSpPr>
        <p:spPr>
          <a:xfrm>
            <a:off x="142875" y="0"/>
            <a:ext cx="4337685" cy="514350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Break">
  <p:cSld name="CUSTOM">
    <p:spTree>
      <p:nvGrpSpPr>
        <p:cNvPr id="1" name="Shape 146"/>
        <p:cNvGrpSpPr/>
        <p:nvPr/>
      </p:nvGrpSpPr>
      <p:grpSpPr>
        <a:xfrm>
          <a:off x="0" y="0"/>
          <a:ext cx="0" cy="0"/>
          <a:chOff x="0" y="0"/>
          <a:chExt cx="0" cy="0"/>
        </a:xfrm>
      </p:grpSpPr>
      <p:pic>
        <p:nvPicPr>
          <p:cNvPr id="147" name="Google Shape;147;p91"/>
          <p:cNvPicPr preferRelativeResize="0"/>
          <p:nvPr/>
        </p:nvPicPr>
        <p:blipFill rotWithShape="1">
          <a:blip r:embed="rId2">
            <a:alphaModFix/>
          </a:blip>
          <a:srcRect/>
          <a:stretch/>
        </p:blipFill>
        <p:spPr>
          <a:xfrm>
            <a:off x="0" y="0"/>
            <a:ext cx="9144000" cy="5189301"/>
          </a:xfrm>
          <a:prstGeom prst="rect">
            <a:avLst/>
          </a:prstGeom>
          <a:noFill/>
          <a:ln>
            <a:noFill/>
          </a:ln>
        </p:spPr>
      </p:pic>
      <p:pic>
        <p:nvPicPr>
          <p:cNvPr id="148" name="Google Shape;148;p91"/>
          <p:cNvPicPr preferRelativeResize="0"/>
          <p:nvPr/>
        </p:nvPicPr>
        <p:blipFill rotWithShape="1">
          <a:blip r:embed="rId3">
            <a:alphaModFix/>
          </a:blip>
          <a:srcRect/>
          <a:stretch/>
        </p:blipFill>
        <p:spPr>
          <a:xfrm>
            <a:off x="5349739" y="1614500"/>
            <a:ext cx="5146921" cy="5143499"/>
          </a:xfrm>
          <a:prstGeom prst="rect">
            <a:avLst/>
          </a:prstGeom>
          <a:noFill/>
          <a:ln>
            <a:noFill/>
          </a:ln>
        </p:spPr>
      </p:pic>
      <p:sp>
        <p:nvSpPr>
          <p:cNvPr id="149" name="Google Shape;149;p91"/>
          <p:cNvSpPr txBox="1">
            <a:spLocks noGrp="1"/>
          </p:cNvSpPr>
          <p:nvPr>
            <p:ph type="title"/>
          </p:nvPr>
        </p:nvSpPr>
        <p:spPr>
          <a:xfrm>
            <a:off x="311700" y="22526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Break">
  <p:cSld name="CUSTOM_1">
    <p:spTree>
      <p:nvGrpSpPr>
        <p:cNvPr id="1" name="Shape 150"/>
        <p:cNvGrpSpPr/>
        <p:nvPr/>
      </p:nvGrpSpPr>
      <p:grpSpPr>
        <a:xfrm>
          <a:off x="0" y="0"/>
          <a:ext cx="0" cy="0"/>
          <a:chOff x="0" y="0"/>
          <a:chExt cx="0" cy="0"/>
        </a:xfrm>
      </p:grpSpPr>
      <p:pic>
        <p:nvPicPr>
          <p:cNvPr id="151" name="Google Shape;151;p92"/>
          <p:cNvPicPr preferRelativeResize="0"/>
          <p:nvPr/>
        </p:nvPicPr>
        <p:blipFill rotWithShape="1">
          <a:blip r:embed="rId2">
            <a:alphaModFix/>
          </a:blip>
          <a:srcRect l="743" t="317" r="1252" b="603"/>
          <a:stretch/>
        </p:blipFill>
        <p:spPr>
          <a:xfrm rot="5400000">
            <a:off x="1985263" y="-2027438"/>
            <a:ext cx="5127799" cy="9182675"/>
          </a:xfrm>
          <a:prstGeom prst="rect">
            <a:avLst/>
          </a:prstGeom>
          <a:noFill/>
          <a:ln>
            <a:noFill/>
          </a:ln>
        </p:spPr>
      </p:pic>
      <p:pic>
        <p:nvPicPr>
          <p:cNvPr id="152" name="Google Shape;152;p92"/>
          <p:cNvPicPr preferRelativeResize="0"/>
          <p:nvPr/>
        </p:nvPicPr>
        <p:blipFill rotWithShape="1">
          <a:blip r:embed="rId3">
            <a:alphaModFix/>
          </a:blip>
          <a:srcRect/>
          <a:stretch/>
        </p:blipFill>
        <p:spPr>
          <a:xfrm>
            <a:off x="5349739" y="1614500"/>
            <a:ext cx="5146921" cy="5143499"/>
          </a:xfrm>
          <a:prstGeom prst="rect">
            <a:avLst/>
          </a:prstGeom>
          <a:noFill/>
          <a:ln>
            <a:noFill/>
          </a:ln>
        </p:spPr>
      </p:pic>
      <p:sp>
        <p:nvSpPr>
          <p:cNvPr id="153" name="Google Shape;153;p92"/>
          <p:cNvSpPr txBox="1">
            <a:spLocks noGrp="1"/>
          </p:cNvSpPr>
          <p:nvPr>
            <p:ph type="title"/>
          </p:nvPr>
        </p:nvSpPr>
        <p:spPr>
          <a:xfrm>
            <a:off x="311700" y="22526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Break">
  <p:cSld name="CUSTOM_1_1">
    <p:bg>
      <p:bgPr>
        <a:solidFill>
          <a:schemeClr val="lt1"/>
        </a:solidFill>
        <a:effectLst/>
      </p:bgPr>
    </p:bg>
    <p:spTree>
      <p:nvGrpSpPr>
        <p:cNvPr id="1" name="Shape 154"/>
        <p:cNvGrpSpPr/>
        <p:nvPr/>
      </p:nvGrpSpPr>
      <p:grpSpPr>
        <a:xfrm>
          <a:off x="0" y="0"/>
          <a:ext cx="0" cy="0"/>
          <a:chOff x="0" y="0"/>
          <a:chExt cx="0" cy="0"/>
        </a:xfrm>
      </p:grpSpPr>
      <p:pic>
        <p:nvPicPr>
          <p:cNvPr id="155" name="Google Shape;155;p93"/>
          <p:cNvPicPr preferRelativeResize="0"/>
          <p:nvPr/>
        </p:nvPicPr>
        <p:blipFill rotWithShape="1">
          <a:blip r:embed="rId2">
            <a:alphaModFix/>
          </a:blip>
          <a:srcRect/>
          <a:stretch/>
        </p:blipFill>
        <p:spPr>
          <a:xfrm>
            <a:off x="0" y="0"/>
            <a:ext cx="9144000" cy="5143501"/>
          </a:xfrm>
          <a:prstGeom prst="rect">
            <a:avLst/>
          </a:prstGeom>
          <a:noFill/>
          <a:ln>
            <a:noFill/>
          </a:ln>
        </p:spPr>
      </p:pic>
      <p:pic>
        <p:nvPicPr>
          <p:cNvPr id="156" name="Google Shape;156;p93"/>
          <p:cNvPicPr preferRelativeResize="0"/>
          <p:nvPr/>
        </p:nvPicPr>
        <p:blipFill rotWithShape="1">
          <a:blip r:embed="rId3">
            <a:alphaModFix/>
          </a:blip>
          <a:srcRect/>
          <a:stretch/>
        </p:blipFill>
        <p:spPr>
          <a:xfrm>
            <a:off x="5349739" y="1614500"/>
            <a:ext cx="5146921" cy="5143499"/>
          </a:xfrm>
          <a:prstGeom prst="rect">
            <a:avLst/>
          </a:prstGeom>
          <a:noFill/>
          <a:ln>
            <a:noFill/>
          </a:ln>
        </p:spPr>
      </p:pic>
      <p:sp>
        <p:nvSpPr>
          <p:cNvPr id="157" name="Google Shape;157;p93"/>
          <p:cNvSpPr txBox="1">
            <a:spLocks noGrp="1"/>
          </p:cNvSpPr>
          <p:nvPr>
            <p:ph type="title"/>
          </p:nvPr>
        </p:nvSpPr>
        <p:spPr>
          <a:xfrm>
            <a:off x="311700" y="22526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meline">
  <p:cSld name="CUSTOM_3">
    <p:spTree>
      <p:nvGrpSpPr>
        <p:cNvPr id="1" name="Shape 158"/>
        <p:cNvGrpSpPr/>
        <p:nvPr/>
      </p:nvGrpSpPr>
      <p:grpSpPr>
        <a:xfrm>
          <a:off x="0" y="0"/>
          <a:ext cx="0" cy="0"/>
          <a:chOff x="0" y="0"/>
          <a:chExt cx="0" cy="0"/>
        </a:xfrm>
      </p:grpSpPr>
      <p:sp>
        <p:nvSpPr>
          <p:cNvPr id="159" name="Google Shape;159;p9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pic>
        <p:nvPicPr>
          <p:cNvPr id="160" name="Google Shape;160;p94"/>
          <p:cNvPicPr preferRelativeResize="0"/>
          <p:nvPr/>
        </p:nvPicPr>
        <p:blipFill rotWithShape="1">
          <a:blip r:embed="rId2">
            <a:alphaModFix/>
          </a:blip>
          <a:srcRect/>
          <a:stretch/>
        </p:blipFill>
        <p:spPr>
          <a:xfrm>
            <a:off x="495300" y="2838450"/>
            <a:ext cx="7961339" cy="229355"/>
          </a:xfrm>
          <a:prstGeom prst="rect">
            <a:avLst/>
          </a:prstGeom>
          <a:noFill/>
          <a:ln>
            <a:noFill/>
          </a:ln>
        </p:spPr>
      </p:pic>
      <p:cxnSp>
        <p:nvCxnSpPr>
          <p:cNvPr id="161" name="Google Shape;161;p94"/>
          <p:cNvCxnSpPr/>
          <p:nvPr/>
        </p:nvCxnSpPr>
        <p:spPr>
          <a:xfrm>
            <a:off x="694325" y="2084250"/>
            <a:ext cx="0" cy="670200"/>
          </a:xfrm>
          <a:prstGeom prst="straightConnector1">
            <a:avLst/>
          </a:prstGeom>
          <a:noFill/>
          <a:ln w="28575" cap="flat" cmpd="sng">
            <a:solidFill>
              <a:schemeClr val="dk2"/>
            </a:solidFill>
            <a:prstDash val="solid"/>
            <a:round/>
            <a:headEnd type="none" w="sm" len="sm"/>
            <a:tailEnd type="none" w="sm" len="sm"/>
          </a:ln>
        </p:spPr>
      </p:cxnSp>
      <p:cxnSp>
        <p:nvCxnSpPr>
          <p:cNvPr id="162" name="Google Shape;162;p94"/>
          <p:cNvCxnSpPr/>
          <p:nvPr/>
        </p:nvCxnSpPr>
        <p:spPr>
          <a:xfrm>
            <a:off x="2554775" y="3164375"/>
            <a:ext cx="0" cy="670200"/>
          </a:xfrm>
          <a:prstGeom prst="straightConnector1">
            <a:avLst/>
          </a:prstGeom>
          <a:noFill/>
          <a:ln w="28575" cap="flat" cmpd="sng">
            <a:solidFill>
              <a:schemeClr val="dk2"/>
            </a:solidFill>
            <a:prstDash val="solid"/>
            <a:round/>
            <a:headEnd type="none" w="sm" len="sm"/>
            <a:tailEnd type="none" w="sm" len="sm"/>
          </a:ln>
        </p:spPr>
      </p:cxnSp>
      <p:cxnSp>
        <p:nvCxnSpPr>
          <p:cNvPr id="163" name="Google Shape;163;p94"/>
          <p:cNvCxnSpPr/>
          <p:nvPr/>
        </p:nvCxnSpPr>
        <p:spPr>
          <a:xfrm>
            <a:off x="4475975" y="2084250"/>
            <a:ext cx="0" cy="670200"/>
          </a:xfrm>
          <a:prstGeom prst="straightConnector1">
            <a:avLst/>
          </a:prstGeom>
          <a:noFill/>
          <a:ln w="28575" cap="flat" cmpd="sng">
            <a:solidFill>
              <a:schemeClr val="dk2"/>
            </a:solidFill>
            <a:prstDash val="solid"/>
            <a:round/>
            <a:headEnd type="none" w="sm" len="sm"/>
            <a:tailEnd type="none" w="sm" len="sm"/>
          </a:ln>
        </p:spPr>
      </p:cxnSp>
      <p:cxnSp>
        <p:nvCxnSpPr>
          <p:cNvPr id="164" name="Google Shape;164;p94"/>
          <p:cNvCxnSpPr/>
          <p:nvPr/>
        </p:nvCxnSpPr>
        <p:spPr>
          <a:xfrm>
            <a:off x="6429000" y="3164375"/>
            <a:ext cx="0" cy="670200"/>
          </a:xfrm>
          <a:prstGeom prst="straightConnector1">
            <a:avLst/>
          </a:prstGeom>
          <a:noFill/>
          <a:ln w="28575" cap="flat" cmpd="sng">
            <a:solidFill>
              <a:schemeClr val="dk2"/>
            </a:solidFill>
            <a:prstDash val="solid"/>
            <a:round/>
            <a:headEnd type="none" w="sm" len="sm"/>
            <a:tailEnd type="none" w="sm" len="sm"/>
          </a:ln>
        </p:spPr>
      </p:cxnSp>
      <p:sp>
        <p:nvSpPr>
          <p:cNvPr id="165" name="Google Shape;165;p94"/>
          <p:cNvSpPr txBox="1">
            <a:spLocks noGrp="1"/>
          </p:cNvSpPr>
          <p:nvPr>
            <p:ph type="body" idx="1"/>
          </p:nvPr>
        </p:nvSpPr>
        <p:spPr>
          <a:xfrm>
            <a:off x="665850" y="1603800"/>
            <a:ext cx="1691700" cy="1053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6" name="Google Shape;166;p94"/>
          <p:cNvSpPr txBox="1">
            <a:spLocks noGrp="1"/>
          </p:cNvSpPr>
          <p:nvPr>
            <p:ph type="body" idx="2"/>
          </p:nvPr>
        </p:nvSpPr>
        <p:spPr>
          <a:xfrm>
            <a:off x="2586700" y="3415850"/>
            <a:ext cx="1691700" cy="1053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7" name="Google Shape;167;p94"/>
          <p:cNvSpPr txBox="1">
            <a:spLocks noGrp="1"/>
          </p:cNvSpPr>
          <p:nvPr>
            <p:ph type="body" idx="3"/>
          </p:nvPr>
        </p:nvSpPr>
        <p:spPr>
          <a:xfrm>
            <a:off x="4533700" y="1603800"/>
            <a:ext cx="1691700" cy="1053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8" name="Google Shape;168;p94"/>
          <p:cNvSpPr txBox="1">
            <a:spLocks noGrp="1"/>
          </p:cNvSpPr>
          <p:nvPr>
            <p:ph type="body" idx="4"/>
          </p:nvPr>
        </p:nvSpPr>
        <p:spPr>
          <a:xfrm>
            <a:off x="6556675" y="3164375"/>
            <a:ext cx="1691700" cy="1053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99"/>
        <p:cNvGrpSpPr/>
        <p:nvPr/>
      </p:nvGrpSpPr>
      <p:grpSpPr>
        <a:xfrm>
          <a:off x="0" y="0"/>
          <a:ext cx="0" cy="0"/>
          <a:chOff x="0" y="0"/>
          <a:chExt cx="0" cy="0"/>
        </a:xfrm>
      </p:grpSpPr>
      <p:sp>
        <p:nvSpPr>
          <p:cNvPr id="100" name="Google Shape;100;p85"/>
          <p:cNvSpPr txBox="1">
            <a:spLocks noGrp="1"/>
          </p:cNvSpPr>
          <p:nvPr>
            <p:ph type="title"/>
          </p:nvPr>
        </p:nvSpPr>
        <p:spPr>
          <a:xfrm>
            <a:off x="612648" y="285750"/>
            <a:ext cx="8153400" cy="74295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sz="3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1" name="Google Shape;101;p85"/>
          <p:cNvSpPr txBox="1">
            <a:spLocks noGrp="1"/>
          </p:cNvSpPr>
          <p:nvPr>
            <p:ph type="body" idx="1"/>
          </p:nvPr>
        </p:nvSpPr>
        <p:spPr>
          <a:xfrm>
            <a:off x="612648" y="1143000"/>
            <a:ext cx="8153400" cy="337185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9"/>
        <p:cNvGrpSpPr/>
        <p:nvPr/>
      </p:nvGrpSpPr>
      <p:grpSpPr>
        <a:xfrm>
          <a:off x="0" y="0"/>
          <a:ext cx="0" cy="0"/>
          <a:chOff x="0" y="0"/>
          <a:chExt cx="0" cy="0"/>
        </a:xfrm>
      </p:grpSpPr>
      <p:sp>
        <p:nvSpPr>
          <p:cNvPr id="170" name="Google Shape;170;p9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71" name="Google Shape;171;p95"/>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2" name="Google Shape;172;p95"/>
          <p:cNvPicPr preferRelativeResize="0"/>
          <p:nvPr/>
        </p:nvPicPr>
        <p:blipFill rotWithShape="1">
          <a:blip r:embed="rId2">
            <a:alphaModFix/>
          </a:blip>
          <a:srcRect/>
          <a:stretch/>
        </p:blipFill>
        <p:spPr>
          <a:xfrm>
            <a:off x="3540213" y="2992650"/>
            <a:ext cx="2063574" cy="1954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RP Line 2">
  <p:cSld name="TITLE_AND_BODY_1_1">
    <p:spTree>
      <p:nvGrpSpPr>
        <p:cNvPr id="1" name="Shape 173"/>
        <p:cNvGrpSpPr/>
        <p:nvPr/>
      </p:nvGrpSpPr>
      <p:grpSpPr>
        <a:xfrm>
          <a:off x="0" y="0"/>
          <a:ext cx="0" cy="0"/>
          <a:chOff x="0" y="0"/>
          <a:chExt cx="0" cy="0"/>
        </a:xfrm>
      </p:grpSpPr>
      <p:sp>
        <p:nvSpPr>
          <p:cNvPr id="174" name="Google Shape;174;p98"/>
          <p:cNvSpPr txBox="1">
            <a:spLocks noGrp="1"/>
          </p:cNvSpPr>
          <p:nvPr>
            <p:ph type="title"/>
          </p:nvPr>
        </p:nvSpPr>
        <p:spPr>
          <a:xfrm>
            <a:off x="356616" y="4154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5" name="Google Shape;175;p98"/>
          <p:cNvSpPr txBox="1">
            <a:spLocks noGrp="1"/>
          </p:cNvSpPr>
          <p:nvPr>
            <p:ph type="body" idx="1"/>
          </p:nvPr>
        </p:nvSpPr>
        <p:spPr>
          <a:xfrm>
            <a:off x="566928" y="1276375"/>
            <a:ext cx="8520600" cy="32925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76" name="Google Shape;176;p98"/>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7" name="Google Shape;177;p98"/>
          <p:cNvPicPr preferRelativeResize="0"/>
          <p:nvPr/>
        </p:nvPicPr>
        <p:blipFill rotWithShape="1">
          <a:blip r:embed="rId2">
            <a:alphaModFix/>
          </a:blip>
          <a:srcRect/>
          <a:stretch/>
        </p:blipFill>
        <p:spPr>
          <a:xfrm>
            <a:off x="457200" y="988113"/>
            <a:ext cx="1612884" cy="13477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YR Line">
  <p:cSld name="TITLE_ONLY_1">
    <p:spTree>
      <p:nvGrpSpPr>
        <p:cNvPr id="1" name="Shape 178"/>
        <p:cNvGrpSpPr/>
        <p:nvPr/>
      </p:nvGrpSpPr>
      <p:grpSpPr>
        <a:xfrm>
          <a:off x="0" y="0"/>
          <a:ext cx="0" cy="0"/>
          <a:chOff x="0" y="0"/>
          <a:chExt cx="0" cy="0"/>
        </a:xfrm>
      </p:grpSpPr>
      <p:sp>
        <p:nvSpPr>
          <p:cNvPr id="179" name="Google Shape;179;p101"/>
          <p:cNvSpPr txBox="1">
            <a:spLocks noGrp="1"/>
          </p:cNvSpPr>
          <p:nvPr>
            <p:ph type="title"/>
          </p:nvPr>
        </p:nvSpPr>
        <p:spPr>
          <a:xfrm>
            <a:off x="356616"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0" name="Google Shape;180;p10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81" name="Google Shape;181;p101"/>
          <p:cNvPicPr preferRelativeResize="0"/>
          <p:nvPr/>
        </p:nvPicPr>
        <p:blipFill rotWithShape="1">
          <a:blip r:embed="rId2">
            <a:alphaModFix/>
          </a:blip>
          <a:srcRect/>
          <a:stretch/>
        </p:blipFill>
        <p:spPr>
          <a:xfrm>
            <a:off x="457200" y="1008649"/>
            <a:ext cx="1264400" cy="1301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182"/>
        <p:cNvGrpSpPr/>
        <p:nvPr/>
      </p:nvGrpSpPr>
      <p:grpSpPr>
        <a:xfrm>
          <a:off x="0" y="0"/>
          <a:ext cx="0" cy="0"/>
          <a:chOff x="0" y="0"/>
          <a:chExt cx="0" cy="0"/>
        </a:xfrm>
      </p:grpSpPr>
      <p:sp>
        <p:nvSpPr>
          <p:cNvPr id="183" name="Google Shape;183;p102"/>
          <p:cNvSpPr txBox="1">
            <a:spLocks noGrp="1"/>
          </p:cNvSpPr>
          <p:nvPr>
            <p:ph type="title"/>
          </p:nvPr>
        </p:nvSpPr>
        <p:spPr>
          <a:xfrm>
            <a:off x="387900" y="555600"/>
            <a:ext cx="3075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84" name="Google Shape;184;p102"/>
          <p:cNvSpPr txBox="1">
            <a:spLocks noGrp="1"/>
          </p:cNvSpPr>
          <p:nvPr>
            <p:ph type="body" idx="1"/>
          </p:nvPr>
        </p:nvSpPr>
        <p:spPr>
          <a:xfrm>
            <a:off x="59436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85" name="Google Shape;185;p102"/>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1 1">
  <p:cSld name="ONE_COLUMN_TEXT_1_1">
    <p:spTree>
      <p:nvGrpSpPr>
        <p:cNvPr id="1" name="Shape 186"/>
        <p:cNvGrpSpPr/>
        <p:nvPr/>
      </p:nvGrpSpPr>
      <p:grpSpPr>
        <a:xfrm>
          <a:off x="0" y="0"/>
          <a:ext cx="0" cy="0"/>
          <a:chOff x="0" y="0"/>
          <a:chExt cx="0" cy="0"/>
        </a:xfrm>
      </p:grpSpPr>
      <p:sp>
        <p:nvSpPr>
          <p:cNvPr id="187" name="Google Shape;187;p103"/>
          <p:cNvSpPr txBox="1">
            <a:spLocks noGrp="1"/>
          </p:cNvSpPr>
          <p:nvPr>
            <p:ph type="title"/>
          </p:nvPr>
        </p:nvSpPr>
        <p:spPr>
          <a:xfrm>
            <a:off x="387900" y="555600"/>
            <a:ext cx="3075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88" name="Google Shape;188;p103"/>
          <p:cNvSpPr txBox="1">
            <a:spLocks noGrp="1"/>
          </p:cNvSpPr>
          <p:nvPr>
            <p:ph type="body" idx="1"/>
          </p:nvPr>
        </p:nvSpPr>
        <p:spPr>
          <a:xfrm>
            <a:off x="594348" y="1389600"/>
            <a:ext cx="34416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89" name="Google Shape;189;p103"/>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90" name="Google Shape;190;p103"/>
          <p:cNvPicPr preferRelativeResize="0"/>
          <p:nvPr/>
        </p:nvPicPr>
        <p:blipFill rotWithShape="1">
          <a:blip r:embed="rId2">
            <a:alphaModFix/>
          </a:blip>
          <a:srcRect/>
          <a:stretch/>
        </p:blipFill>
        <p:spPr>
          <a:xfrm>
            <a:off x="457200" y="1237249"/>
            <a:ext cx="1264400" cy="1301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break">
  <p:cSld name="MAIN_POINT">
    <p:spTree>
      <p:nvGrpSpPr>
        <p:cNvPr id="1" name="Shape 191"/>
        <p:cNvGrpSpPr/>
        <p:nvPr/>
      </p:nvGrpSpPr>
      <p:grpSpPr>
        <a:xfrm>
          <a:off x="0" y="0"/>
          <a:ext cx="0" cy="0"/>
          <a:chOff x="0" y="0"/>
          <a:chExt cx="0" cy="0"/>
        </a:xfrm>
      </p:grpSpPr>
      <p:sp>
        <p:nvSpPr>
          <p:cNvPr id="192" name="Google Shape;192;p10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93" name="Google Shape;193;p104"/>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94" name="Google Shape;194;p104"/>
          <p:cNvPicPr preferRelativeResize="0"/>
          <p:nvPr/>
        </p:nvPicPr>
        <p:blipFill rotWithShape="1">
          <a:blip r:embed="rId2">
            <a:alphaModFix/>
          </a:blip>
          <a:srcRect/>
          <a:stretch/>
        </p:blipFill>
        <p:spPr>
          <a:xfrm>
            <a:off x="639800" y="3371775"/>
            <a:ext cx="2063574" cy="19545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5"/>
        <p:cNvGrpSpPr/>
        <p:nvPr/>
      </p:nvGrpSpPr>
      <p:grpSpPr>
        <a:xfrm>
          <a:off x="0" y="0"/>
          <a:ext cx="0" cy="0"/>
          <a:chOff x="0" y="0"/>
          <a:chExt cx="0" cy="0"/>
        </a:xfrm>
      </p:grpSpPr>
      <p:sp>
        <p:nvSpPr>
          <p:cNvPr id="196" name="Google Shape;196;p10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10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98" name="Google Shape;198;p10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99" name="Google Shape;199;p10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00" name="Google Shape;200;p105"/>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1"/>
        <p:cNvGrpSpPr/>
        <p:nvPr/>
      </p:nvGrpSpPr>
      <p:grpSpPr>
        <a:xfrm>
          <a:off x="0" y="0"/>
          <a:ext cx="0" cy="0"/>
          <a:chOff x="0" y="0"/>
          <a:chExt cx="0" cy="0"/>
        </a:xfrm>
      </p:grpSpPr>
      <p:sp>
        <p:nvSpPr>
          <p:cNvPr id="202" name="Google Shape;202;p10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203" name="Google Shape;203;p106"/>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04"/>
        <p:cNvGrpSpPr/>
        <p:nvPr/>
      </p:nvGrpSpPr>
      <p:grpSpPr>
        <a:xfrm>
          <a:off x="0" y="0"/>
          <a:ext cx="0" cy="0"/>
          <a:chOff x="0" y="0"/>
          <a:chExt cx="0" cy="0"/>
        </a:xfrm>
      </p:grpSpPr>
      <p:sp>
        <p:nvSpPr>
          <p:cNvPr id="205" name="Google Shape;205;p10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06" name="Google Shape;206;p10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207" name="Google Shape;207;p107"/>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Photos">
  <p:cSld name="SECTION_HEADER_1_1_1">
    <p:bg>
      <p:bgPr>
        <a:solidFill>
          <a:schemeClr val="lt1"/>
        </a:solidFill>
        <a:effectLst/>
      </p:bgPr>
    </p:bg>
    <p:spTree>
      <p:nvGrpSpPr>
        <p:cNvPr id="1" name="Shape 208"/>
        <p:cNvGrpSpPr/>
        <p:nvPr/>
      </p:nvGrpSpPr>
      <p:grpSpPr>
        <a:xfrm>
          <a:off x="0" y="0"/>
          <a:ext cx="0" cy="0"/>
          <a:chOff x="0" y="0"/>
          <a:chExt cx="0" cy="0"/>
        </a:xfrm>
      </p:grpSpPr>
      <p:pic>
        <p:nvPicPr>
          <p:cNvPr id="209" name="Google Shape;209;p108"/>
          <p:cNvPicPr preferRelativeResize="0"/>
          <p:nvPr/>
        </p:nvPicPr>
        <p:blipFill rotWithShape="1">
          <a:blip r:embed="rId2">
            <a:alphaModFix/>
          </a:blip>
          <a:srcRect/>
          <a:stretch/>
        </p:blipFill>
        <p:spPr>
          <a:xfrm rot="1966834">
            <a:off x="1608456" y="1431485"/>
            <a:ext cx="2268038" cy="2399764"/>
          </a:xfrm>
          <a:prstGeom prst="rect">
            <a:avLst/>
          </a:prstGeom>
          <a:noFill/>
          <a:ln>
            <a:noFill/>
          </a:ln>
        </p:spPr>
      </p:pic>
      <p:pic>
        <p:nvPicPr>
          <p:cNvPr id="210" name="Google Shape;210;p108"/>
          <p:cNvPicPr preferRelativeResize="0"/>
          <p:nvPr/>
        </p:nvPicPr>
        <p:blipFill rotWithShape="1">
          <a:blip r:embed="rId3">
            <a:alphaModFix/>
          </a:blip>
          <a:srcRect/>
          <a:stretch/>
        </p:blipFill>
        <p:spPr>
          <a:xfrm rot="-7573368">
            <a:off x="4880537" y="1387889"/>
            <a:ext cx="2254993" cy="2367810"/>
          </a:xfrm>
          <a:prstGeom prst="rect">
            <a:avLst/>
          </a:prstGeom>
          <a:noFill/>
          <a:ln>
            <a:noFill/>
          </a:ln>
        </p:spPr>
      </p:pic>
      <p:sp>
        <p:nvSpPr>
          <p:cNvPr id="211" name="Google Shape;211;p108"/>
          <p:cNvSpPr txBox="1">
            <a:spLocks noGrp="1"/>
          </p:cNvSpPr>
          <p:nvPr>
            <p:ph type="title"/>
          </p:nvPr>
        </p:nvSpPr>
        <p:spPr>
          <a:xfrm>
            <a:off x="356616" y="54290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2" name="Google Shape;212;p108"/>
          <p:cNvSpPr txBox="1">
            <a:spLocks noGrp="1"/>
          </p:cNvSpPr>
          <p:nvPr>
            <p:ph type="body" idx="1"/>
          </p:nvPr>
        </p:nvSpPr>
        <p:spPr>
          <a:xfrm>
            <a:off x="1635031" y="3974897"/>
            <a:ext cx="2066100" cy="1011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13" name="Google Shape;213;p108"/>
          <p:cNvSpPr txBox="1">
            <a:spLocks noGrp="1"/>
          </p:cNvSpPr>
          <p:nvPr>
            <p:ph type="body" idx="2"/>
          </p:nvPr>
        </p:nvSpPr>
        <p:spPr>
          <a:xfrm>
            <a:off x="5136497" y="3974897"/>
            <a:ext cx="2066100" cy="1011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8_Custom Layout">
  <p:cSld name="18_Custom Layout">
    <p:spTree>
      <p:nvGrpSpPr>
        <p:cNvPr id="1" name="Shape 102"/>
        <p:cNvGrpSpPr/>
        <p:nvPr/>
      </p:nvGrpSpPr>
      <p:grpSpPr>
        <a:xfrm>
          <a:off x="0" y="0"/>
          <a:ext cx="0" cy="0"/>
          <a:chOff x="0" y="0"/>
          <a:chExt cx="0" cy="0"/>
        </a:xfrm>
      </p:grpSpPr>
      <p:sp>
        <p:nvSpPr>
          <p:cNvPr id="103" name="Google Shape;103;p86"/>
          <p:cNvSpPr txBox="1">
            <a:spLocks noGrp="1"/>
          </p:cNvSpPr>
          <p:nvPr>
            <p:ph type="title"/>
          </p:nvPr>
        </p:nvSpPr>
        <p:spPr>
          <a:xfrm>
            <a:off x="457200" y="61913"/>
            <a:ext cx="8229600" cy="459581"/>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4" name="Google Shape;104;p86"/>
          <p:cNvSpPr txBox="1">
            <a:spLocks noGrp="1"/>
          </p:cNvSpPr>
          <p:nvPr>
            <p:ph type="body" idx="1"/>
          </p:nvPr>
        </p:nvSpPr>
        <p:spPr>
          <a:xfrm>
            <a:off x="533400" y="656307"/>
            <a:ext cx="8077200" cy="3200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sz="2400">
                <a:latin typeface="Arial"/>
                <a:ea typeface="Arial"/>
                <a:cs typeface="Arial"/>
                <a:sym typeface="Arial"/>
              </a:defRPr>
            </a:lvl1pPr>
            <a:lvl2pPr marL="914400" lvl="1" indent="-317500" algn="l">
              <a:lnSpc>
                <a:spcPct val="115000"/>
              </a:lnSpc>
              <a:spcBef>
                <a:spcPts val="1600"/>
              </a:spcBef>
              <a:spcAft>
                <a:spcPts val="0"/>
              </a:spcAft>
              <a:buSzPts val="1400"/>
              <a:buChar char="○"/>
              <a:defRPr sz="2100">
                <a:latin typeface="Arial"/>
                <a:ea typeface="Arial"/>
                <a:cs typeface="Arial"/>
                <a:sym typeface="Arial"/>
              </a:defRPr>
            </a:lvl2pPr>
            <a:lvl3pPr marL="1371600" lvl="2" indent="-317500" algn="l">
              <a:lnSpc>
                <a:spcPct val="115000"/>
              </a:lnSpc>
              <a:spcBef>
                <a:spcPts val="1600"/>
              </a:spcBef>
              <a:spcAft>
                <a:spcPts val="0"/>
              </a:spcAft>
              <a:buSzPts val="1400"/>
              <a:buChar char="■"/>
              <a:defRPr sz="1800">
                <a:latin typeface="Arial"/>
                <a:ea typeface="Arial"/>
                <a:cs typeface="Arial"/>
                <a:sym typeface="Arial"/>
              </a:defRPr>
            </a:lvl3pPr>
            <a:lvl4pPr marL="1828800" lvl="3" indent="-317500" algn="l">
              <a:lnSpc>
                <a:spcPct val="115000"/>
              </a:lnSpc>
              <a:spcBef>
                <a:spcPts val="1600"/>
              </a:spcBef>
              <a:spcAft>
                <a:spcPts val="0"/>
              </a:spcAft>
              <a:buSzPts val="1400"/>
              <a:buChar char="●"/>
              <a:defRPr>
                <a:latin typeface="Arial"/>
                <a:ea typeface="Arial"/>
                <a:cs typeface="Arial"/>
                <a:sym typeface="Arial"/>
              </a:defRPr>
            </a:lvl4pPr>
            <a:lvl5pPr marL="2286000" lvl="4" indent="-317500" algn="l">
              <a:lnSpc>
                <a:spcPct val="115000"/>
              </a:lnSpc>
              <a:spcBef>
                <a:spcPts val="1600"/>
              </a:spcBef>
              <a:spcAft>
                <a:spcPts val="0"/>
              </a:spcAft>
              <a:buSzPts val="1400"/>
              <a:buChar char="○"/>
              <a:defRPr>
                <a:latin typeface="Arial"/>
                <a:ea typeface="Arial"/>
                <a:cs typeface="Arial"/>
                <a:sym typeface="Arial"/>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ree Photos">
  <p:cSld name="SECTION_HEADER_1_1">
    <p:bg>
      <p:bgPr>
        <a:solidFill>
          <a:schemeClr val="lt1"/>
        </a:solidFill>
        <a:effectLst/>
      </p:bgPr>
    </p:bg>
    <p:spTree>
      <p:nvGrpSpPr>
        <p:cNvPr id="1" name="Shape 214"/>
        <p:cNvGrpSpPr/>
        <p:nvPr/>
      </p:nvGrpSpPr>
      <p:grpSpPr>
        <a:xfrm>
          <a:off x="0" y="0"/>
          <a:ext cx="0" cy="0"/>
          <a:chOff x="0" y="0"/>
          <a:chExt cx="0" cy="0"/>
        </a:xfrm>
      </p:grpSpPr>
      <p:pic>
        <p:nvPicPr>
          <p:cNvPr id="215" name="Google Shape;215;p109"/>
          <p:cNvPicPr preferRelativeResize="0"/>
          <p:nvPr/>
        </p:nvPicPr>
        <p:blipFill rotWithShape="1">
          <a:blip r:embed="rId2">
            <a:alphaModFix/>
          </a:blip>
          <a:srcRect/>
          <a:stretch/>
        </p:blipFill>
        <p:spPr>
          <a:xfrm rot="1967865">
            <a:off x="987656" y="1802160"/>
            <a:ext cx="1847191" cy="1955008"/>
          </a:xfrm>
          <a:prstGeom prst="rect">
            <a:avLst/>
          </a:prstGeom>
          <a:noFill/>
          <a:ln>
            <a:noFill/>
          </a:ln>
        </p:spPr>
      </p:pic>
      <p:pic>
        <p:nvPicPr>
          <p:cNvPr id="216" name="Google Shape;216;p109"/>
          <p:cNvPicPr preferRelativeResize="0"/>
          <p:nvPr/>
        </p:nvPicPr>
        <p:blipFill rotWithShape="1">
          <a:blip r:embed="rId3">
            <a:alphaModFix/>
          </a:blip>
          <a:srcRect/>
          <a:stretch/>
        </p:blipFill>
        <p:spPr>
          <a:xfrm rot="-7572287">
            <a:off x="3651857" y="1766863"/>
            <a:ext cx="1836998" cy="1928517"/>
          </a:xfrm>
          <a:prstGeom prst="rect">
            <a:avLst/>
          </a:prstGeom>
          <a:noFill/>
          <a:ln>
            <a:noFill/>
          </a:ln>
        </p:spPr>
      </p:pic>
      <p:pic>
        <p:nvPicPr>
          <p:cNvPr id="217" name="Google Shape;217;p109"/>
          <p:cNvPicPr preferRelativeResize="0"/>
          <p:nvPr/>
        </p:nvPicPr>
        <p:blipFill rotWithShape="1">
          <a:blip r:embed="rId2">
            <a:alphaModFix/>
          </a:blip>
          <a:srcRect/>
          <a:stretch/>
        </p:blipFill>
        <p:spPr>
          <a:xfrm rot="7765833">
            <a:off x="6275628" y="1867158"/>
            <a:ext cx="1847191" cy="1955007"/>
          </a:xfrm>
          <a:prstGeom prst="rect">
            <a:avLst/>
          </a:prstGeom>
          <a:noFill/>
          <a:ln>
            <a:noFill/>
          </a:ln>
        </p:spPr>
      </p:pic>
      <p:sp>
        <p:nvSpPr>
          <p:cNvPr id="218" name="Google Shape;218;p109"/>
          <p:cNvSpPr txBox="1">
            <a:spLocks noGrp="1"/>
          </p:cNvSpPr>
          <p:nvPr>
            <p:ph type="title"/>
          </p:nvPr>
        </p:nvSpPr>
        <p:spPr>
          <a:xfrm>
            <a:off x="744450" y="83645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9" name="Google Shape;219;p109"/>
          <p:cNvSpPr txBox="1">
            <a:spLocks noGrp="1"/>
          </p:cNvSpPr>
          <p:nvPr>
            <p:ph type="body" idx="1"/>
          </p:nvPr>
        </p:nvSpPr>
        <p:spPr>
          <a:xfrm>
            <a:off x="1009475" y="3874400"/>
            <a:ext cx="1682400" cy="824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20" name="Google Shape;220;p109"/>
          <p:cNvSpPr txBox="1">
            <a:spLocks noGrp="1"/>
          </p:cNvSpPr>
          <p:nvPr>
            <p:ph type="body" idx="2"/>
          </p:nvPr>
        </p:nvSpPr>
        <p:spPr>
          <a:xfrm>
            <a:off x="3860675" y="3874400"/>
            <a:ext cx="1682400" cy="824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21" name="Google Shape;221;p109"/>
          <p:cNvSpPr txBox="1">
            <a:spLocks noGrp="1"/>
          </p:cNvSpPr>
          <p:nvPr>
            <p:ph type="body" idx="3"/>
          </p:nvPr>
        </p:nvSpPr>
        <p:spPr>
          <a:xfrm>
            <a:off x="6448825" y="3874400"/>
            <a:ext cx="1682400" cy="824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hotos 1">
  <p:cSld name="SECTION_HEADER_1_2">
    <p:bg>
      <p:bgPr>
        <a:solidFill>
          <a:schemeClr val="lt1"/>
        </a:solidFill>
        <a:effectLst/>
      </p:bgPr>
    </p:bg>
    <p:spTree>
      <p:nvGrpSpPr>
        <p:cNvPr id="1" name="Shape 222"/>
        <p:cNvGrpSpPr/>
        <p:nvPr/>
      </p:nvGrpSpPr>
      <p:grpSpPr>
        <a:xfrm>
          <a:off x="0" y="0"/>
          <a:ext cx="0" cy="0"/>
          <a:chOff x="0" y="0"/>
          <a:chExt cx="0" cy="0"/>
        </a:xfrm>
      </p:grpSpPr>
      <p:pic>
        <p:nvPicPr>
          <p:cNvPr id="223" name="Google Shape;223;p110"/>
          <p:cNvPicPr preferRelativeResize="0"/>
          <p:nvPr/>
        </p:nvPicPr>
        <p:blipFill rotWithShape="1">
          <a:blip r:embed="rId2">
            <a:alphaModFix/>
          </a:blip>
          <a:srcRect/>
          <a:stretch/>
        </p:blipFill>
        <p:spPr>
          <a:xfrm rot="1967865">
            <a:off x="527156" y="1753610"/>
            <a:ext cx="1847191" cy="1955008"/>
          </a:xfrm>
          <a:prstGeom prst="rect">
            <a:avLst/>
          </a:prstGeom>
          <a:noFill/>
          <a:ln>
            <a:noFill/>
          </a:ln>
        </p:spPr>
      </p:pic>
      <p:pic>
        <p:nvPicPr>
          <p:cNvPr id="224" name="Google Shape;224;p110"/>
          <p:cNvPicPr preferRelativeResize="0"/>
          <p:nvPr/>
        </p:nvPicPr>
        <p:blipFill rotWithShape="1">
          <a:blip r:embed="rId3">
            <a:alphaModFix/>
          </a:blip>
          <a:srcRect/>
          <a:stretch/>
        </p:blipFill>
        <p:spPr>
          <a:xfrm rot="-7572287">
            <a:off x="2573826" y="1766863"/>
            <a:ext cx="1836998" cy="1928517"/>
          </a:xfrm>
          <a:prstGeom prst="rect">
            <a:avLst/>
          </a:prstGeom>
          <a:noFill/>
          <a:ln>
            <a:noFill/>
          </a:ln>
        </p:spPr>
      </p:pic>
      <p:pic>
        <p:nvPicPr>
          <p:cNvPr id="225" name="Google Shape;225;p110"/>
          <p:cNvPicPr preferRelativeResize="0"/>
          <p:nvPr/>
        </p:nvPicPr>
        <p:blipFill rotWithShape="1">
          <a:blip r:embed="rId3">
            <a:alphaModFix/>
          </a:blip>
          <a:srcRect/>
          <a:stretch/>
        </p:blipFill>
        <p:spPr>
          <a:xfrm rot="1373658">
            <a:off x="6756624" y="1789650"/>
            <a:ext cx="1837000" cy="1928517"/>
          </a:xfrm>
          <a:prstGeom prst="rect">
            <a:avLst/>
          </a:prstGeom>
          <a:noFill/>
          <a:ln>
            <a:noFill/>
          </a:ln>
        </p:spPr>
      </p:pic>
      <p:pic>
        <p:nvPicPr>
          <p:cNvPr id="226" name="Google Shape;226;p110"/>
          <p:cNvPicPr preferRelativeResize="0"/>
          <p:nvPr/>
        </p:nvPicPr>
        <p:blipFill rotWithShape="1">
          <a:blip r:embed="rId2">
            <a:alphaModFix/>
          </a:blip>
          <a:srcRect/>
          <a:stretch/>
        </p:blipFill>
        <p:spPr>
          <a:xfrm rot="-9110201">
            <a:off x="4661855" y="1753608"/>
            <a:ext cx="1847189" cy="1955008"/>
          </a:xfrm>
          <a:prstGeom prst="rect">
            <a:avLst/>
          </a:prstGeom>
          <a:noFill/>
          <a:ln>
            <a:noFill/>
          </a:ln>
        </p:spPr>
      </p:pic>
      <p:sp>
        <p:nvSpPr>
          <p:cNvPr id="227" name="Google Shape;227;p110"/>
          <p:cNvSpPr txBox="1">
            <a:spLocks noGrp="1"/>
          </p:cNvSpPr>
          <p:nvPr>
            <p:ph type="title"/>
          </p:nvPr>
        </p:nvSpPr>
        <p:spPr>
          <a:xfrm>
            <a:off x="381000" y="83645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8" name="Google Shape;228;p110"/>
          <p:cNvSpPr txBox="1">
            <a:spLocks noGrp="1"/>
          </p:cNvSpPr>
          <p:nvPr>
            <p:ph type="body" idx="1"/>
          </p:nvPr>
        </p:nvSpPr>
        <p:spPr>
          <a:xfrm>
            <a:off x="619125" y="3924300"/>
            <a:ext cx="1495500" cy="105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29" name="Google Shape;229;p110"/>
          <p:cNvSpPr txBox="1">
            <a:spLocks noGrp="1"/>
          </p:cNvSpPr>
          <p:nvPr>
            <p:ph type="body" idx="2"/>
          </p:nvPr>
        </p:nvSpPr>
        <p:spPr>
          <a:xfrm>
            <a:off x="2744575" y="3924300"/>
            <a:ext cx="1495500" cy="105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30" name="Google Shape;230;p110"/>
          <p:cNvSpPr txBox="1">
            <a:spLocks noGrp="1"/>
          </p:cNvSpPr>
          <p:nvPr>
            <p:ph type="body" idx="3"/>
          </p:nvPr>
        </p:nvSpPr>
        <p:spPr>
          <a:xfrm>
            <a:off x="4761500" y="3876675"/>
            <a:ext cx="1495500" cy="105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31" name="Google Shape;231;p110"/>
          <p:cNvSpPr txBox="1">
            <a:spLocks noGrp="1"/>
          </p:cNvSpPr>
          <p:nvPr>
            <p:ph type="body" idx="4"/>
          </p:nvPr>
        </p:nvSpPr>
        <p:spPr>
          <a:xfrm>
            <a:off x="6851175" y="4053075"/>
            <a:ext cx="1495500" cy="105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232"/>
        <p:cNvGrpSpPr/>
        <p:nvPr/>
      </p:nvGrpSpPr>
      <p:grpSpPr>
        <a:xfrm>
          <a:off x="0" y="0"/>
          <a:ext cx="0" cy="0"/>
          <a:chOff x="0" y="0"/>
          <a:chExt cx="0" cy="0"/>
        </a:xfrm>
      </p:grpSpPr>
      <p:sp>
        <p:nvSpPr>
          <p:cNvPr id="233" name="Google Shape;233;p115"/>
          <p:cNvSpPr txBox="1">
            <a:spLocks noGrp="1"/>
          </p:cNvSpPr>
          <p:nvPr>
            <p:ph type="title"/>
          </p:nvPr>
        </p:nvSpPr>
        <p:spPr>
          <a:xfrm>
            <a:off x="457200" y="61913"/>
            <a:ext cx="8229600" cy="459581"/>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4" name="Google Shape;234;p115"/>
          <p:cNvSpPr txBox="1">
            <a:spLocks noGrp="1"/>
          </p:cNvSpPr>
          <p:nvPr>
            <p:ph type="body" idx="1"/>
          </p:nvPr>
        </p:nvSpPr>
        <p:spPr>
          <a:xfrm>
            <a:off x="533400" y="656307"/>
            <a:ext cx="8077200" cy="3200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sz="2400">
                <a:latin typeface="Arial"/>
                <a:ea typeface="Arial"/>
                <a:cs typeface="Arial"/>
                <a:sym typeface="Arial"/>
              </a:defRPr>
            </a:lvl1pPr>
            <a:lvl2pPr marL="914400" lvl="1" indent="-317500" algn="l">
              <a:lnSpc>
                <a:spcPct val="115000"/>
              </a:lnSpc>
              <a:spcBef>
                <a:spcPts val="1600"/>
              </a:spcBef>
              <a:spcAft>
                <a:spcPts val="0"/>
              </a:spcAft>
              <a:buSzPts val="1400"/>
              <a:buChar char="○"/>
              <a:defRPr sz="2100">
                <a:latin typeface="Arial"/>
                <a:ea typeface="Arial"/>
                <a:cs typeface="Arial"/>
                <a:sym typeface="Arial"/>
              </a:defRPr>
            </a:lvl2pPr>
            <a:lvl3pPr marL="1371600" lvl="2" indent="-317500" algn="l">
              <a:lnSpc>
                <a:spcPct val="115000"/>
              </a:lnSpc>
              <a:spcBef>
                <a:spcPts val="1600"/>
              </a:spcBef>
              <a:spcAft>
                <a:spcPts val="0"/>
              </a:spcAft>
              <a:buSzPts val="1400"/>
              <a:buChar char="■"/>
              <a:defRPr sz="1800">
                <a:latin typeface="Arial"/>
                <a:ea typeface="Arial"/>
                <a:cs typeface="Arial"/>
                <a:sym typeface="Arial"/>
              </a:defRPr>
            </a:lvl3pPr>
            <a:lvl4pPr marL="1828800" lvl="3" indent="-317500" algn="l">
              <a:lnSpc>
                <a:spcPct val="115000"/>
              </a:lnSpc>
              <a:spcBef>
                <a:spcPts val="1600"/>
              </a:spcBef>
              <a:spcAft>
                <a:spcPts val="0"/>
              </a:spcAft>
              <a:buSzPts val="1400"/>
              <a:buChar char="●"/>
              <a:defRPr>
                <a:latin typeface="Arial"/>
                <a:ea typeface="Arial"/>
                <a:cs typeface="Arial"/>
                <a:sym typeface="Arial"/>
              </a:defRPr>
            </a:lvl4pPr>
            <a:lvl5pPr marL="2286000" lvl="4" indent="-317500" algn="l">
              <a:lnSpc>
                <a:spcPct val="115000"/>
              </a:lnSpc>
              <a:spcBef>
                <a:spcPts val="1600"/>
              </a:spcBef>
              <a:spcAft>
                <a:spcPts val="0"/>
              </a:spcAft>
              <a:buSzPts val="1400"/>
              <a:buChar char="○"/>
              <a:defRPr>
                <a:latin typeface="Arial"/>
                <a:ea typeface="Arial"/>
                <a:cs typeface="Arial"/>
                <a:sym typeface="Arial"/>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235"/>
        <p:cNvGrpSpPr/>
        <p:nvPr/>
      </p:nvGrpSpPr>
      <p:grpSpPr>
        <a:xfrm>
          <a:off x="0" y="0"/>
          <a:ext cx="0" cy="0"/>
          <a:chOff x="0" y="0"/>
          <a:chExt cx="0" cy="0"/>
        </a:xfrm>
      </p:grpSpPr>
      <p:sp>
        <p:nvSpPr>
          <p:cNvPr id="236" name="Google Shape;236;p116"/>
          <p:cNvSpPr txBox="1">
            <a:spLocks noGrp="1"/>
          </p:cNvSpPr>
          <p:nvPr>
            <p:ph type="title"/>
          </p:nvPr>
        </p:nvSpPr>
        <p:spPr>
          <a:xfrm>
            <a:off x="457200" y="61913"/>
            <a:ext cx="8229600" cy="459581"/>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7" name="Google Shape;237;p116"/>
          <p:cNvSpPr txBox="1">
            <a:spLocks noGrp="1"/>
          </p:cNvSpPr>
          <p:nvPr>
            <p:ph type="body" idx="1"/>
          </p:nvPr>
        </p:nvSpPr>
        <p:spPr>
          <a:xfrm>
            <a:off x="533400" y="656307"/>
            <a:ext cx="8077200" cy="3200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sz="2400">
                <a:latin typeface="Arial"/>
                <a:ea typeface="Arial"/>
                <a:cs typeface="Arial"/>
                <a:sym typeface="Arial"/>
              </a:defRPr>
            </a:lvl1pPr>
            <a:lvl2pPr marL="914400" lvl="1" indent="-317500" algn="l">
              <a:lnSpc>
                <a:spcPct val="115000"/>
              </a:lnSpc>
              <a:spcBef>
                <a:spcPts val="1600"/>
              </a:spcBef>
              <a:spcAft>
                <a:spcPts val="0"/>
              </a:spcAft>
              <a:buSzPts val="1400"/>
              <a:buChar char="○"/>
              <a:defRPr sz="2100">
                <a:latin typeface="Arial"/>
                <a:ea typeface="Arial"/>
                <a:cs typeface="Arial"/>
                <a:sym typeface="Arial"/>
              </a:defRPr>
            </a:lvl2pPr>
            <a:lvl3pPr marL="1371600" lvl="2" indent="-317500" algn="l">
              <a:lnSpc>
                <a:spcPct val="115000"/>
              </a:lnSpc>
              <a:spcBef>
                <a:spcPts val="1600"/>
              </a:spcBef>
              <a:spcAft>
                <a:spcPts val="0"/>
              </a:spcAft>
              <a:buSzPts val="1400"/>
              <a:buChar char="■"/>
              <a:defRPr sz="1800">
                <a:latin typeface="Arial"/>
                <a:ea typeface="Arial"/>
                <a:cs typeface="Arial"/>
                <a:sym typeface="Arial"/>
              </a:defRPr>
            </a:lvl3pPr>
            <a:lvl4pPr marL="1828800" lvl="3" indent="-317500" algn="l">
              <a:lnSpc>
                <a:spcPct val="115000"/>
              </a:lnSpc>
              <a:spcBef>
                <a:spcPts val="1600"/>
              </a:spcBef>
              <a:spcAft>
                <a:spcPts val="0"/>
              </a:spcAft>
              <a:buSzPts val="1400"/>
              <a:buChar char="●"/>
              <a:defRPr>
                <a:latin typeface="Arial"/>
                <a:ea typeface="Arial"/>
                <a:cs typeface="Arial"/>
                <a:sym typeface="Arial"/>
              </a:defRPr>
            </a:lvl4pPr>
            <a:lvl5pPr marL="2286000" lvl="4" indent="-317500" algn="l">
              <a:lnSpc>
                <a:spcPct val="115000"/>
              </a:lnSpc>
              <a:spcBef>
                <a:spcPts val="1600"/>
              </a:spcBef>
              <a:spcAft>
                <a:spcPts val="0"/>
              </a:spcAft>
              <a:buSzPts val="1400"/>
              <a:buChar char="○"/>
              <a:defRPr>
                <a:latin typeface="Arial"/>
                <a:ea typeface="Arial"/>
                <a:cs typeface="Arial"/>
                <a:sym typeface="Arial"/>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238"/>
        <p:cNvGrpSpPr/>
        <p:nvPr/>
      </p:nvGrpSpPr>
      <p:grpSpPr>
        <a:xfrm>
          <a:off x="0" y="0"/>
          <a:ext cx="0" cy="0"/>
          <a:chOff x="0" y="0"/>
          <a:chExt cx="0" cy="0"/>
        </a:xfrm>
      </p:grpSpPr>
      <p:sp>
        <p:nvSpPr>
          <p:cNvPr id="239" name="Google Shape;239;p117"/>
          <p:cNvSpPr txBox="1">
            <a:spLocks noGrp="1"/>
          </p:cNvSpPr>
          <p:nvPr>
            <p:ph type="title"/>
          </p:nvPr>
        </p:nvSpPr>
        <p:spPr>
          <a:xfrm>
            <a:off x="457200" y="61913"/>
            <a:ext cx="8229600" cy="459581"/>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0" name="Google Shape;240;p117"/>
          <p:cNvSpPr txBox="1">
            <a:spLocks noGrp="1"/>
          </p:cNvSpPr>
          <p:nvPr>
            <p:ph type="body" idx="1"/>
          </p:nvPr>
        </p:nvSpPr>
        <p:spPr>
          <a:xfrm>
            <a:off x="533400" y="656307"/>
            <a:ext cx="8077200" cy="3200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sz="2400">
                <a:latin typeface="Arial"/>
                <a:ea typeface="Arial"/>
                <a:cs typeface="Arial"/>
                <a:sym typeface="Arial"/>
              </a:defRPr>
            </a:lvl1pPr>
            <a:lvl2pPr marL="914400" lvl="1" indent="-317500" algn="l">
              <a:lnSpc>
                <a:spcPct val="115000"/>
              </a:lnSpc>
              <a:spcBef>
                <a:spcPts val="1600"/>
              </a:spcBef>
              <a:spcAft>
                <a:spcPts val="0"/>
              </a:spcAft>
              <a:buSzPts val="1400"/>
              <a:buChar char="○"/>
              <a:defRPr sz="2100">
                <a:latin typeface="Arial"/>
                <a:ea typeface="Arial"/>
                <a:cs typeface="Arial"/>
                <a:sym typeface="Arial"/>
              </a:defRPr>
            </a:lvl2pPr>
            <a:lvl3pPr marL="1371600" lvl="2" indent="-317500" algn="l">
              <a:lnSpc>
                <a:spcPct val="115000"/>
              </a:lnSpc>
              <a:spcBef>
                <a:spcPts val="1600"/>
              </a:spcBef>
              <a:spcAft>
                <a:spcPts val="0"/>
              </a:spcAft>
              <a:buSzPts val="1400"/>
              <a:buChar char="■"/>
              <a:defRPr sz="1800">
                <a:latin typeface="Arial"/>
                <a:ea typeface="Arial"/>
                <a:cs typeface="Arial"/>
                <a:sym typeface="Arial"/>
              </a:defRPr>
            </a:lvl3pPr>
            <a:lvl4pPr marL="1828800" lvl="3" indent="-317500" algn="l">
              <a:lnSpc>
                <a:spcPct val="115000"/>
              </a:lnSpc>
              <a:spcBef>
                <a:spcPts val="1600"/>
              </a:spcBef>
              <a:spcAft>
                <a:spcPts val="0"/>
              </a:spcAft>
              <a:buSzPts val="1400"/>
              <a:buChar char="●"/>
              <a:defRPr>
                <a:latin typeface="Arial"/>
                <a:ea typeface="Arial"/>
                <a:cs typeface="Arial"/>
                <a:sym typeface="Arial"/>
              </a:defRPr>
            </a:lvl4pPr>
            <a:lvl5pPr marL="2286000" lvl="4" indent="-317500" algn="l">
              <a:lnSpc>
                <a:spcPct val="115000"/>
              </a:lnSpc>
              <a:spcBef>
                <a:spcPts val="1600"/>
              </a:spcBef>
              <a:spcAft>
                <a:spcPts val="0"/>
              </a:spcAft>
              <a:buSzPts val="1400"/>
              <a:buChar char="○"/>
              <a:defRPr>
                <a:latin typeface="Arial"/>
                <a:ea typeface="Arial"/>
                <a:cs typeface="Arial"/>
                <a:sym typeface="Arial"/>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241"/>
        <p:cNvGrpSpPr/>
        <p:nvPr/>
      </p:nvGrpSpPr>
      <p:grpSpPr>
        <a:xfrm>
          <a:off x="0" y="0"/>
          <a:ext cx="0" cy="0"/>
          <a:chOff x="0" y="0"/>
          <a:chExt cx="0" cy="0"/>
        </a:xfrm>
      </p:grpSpPr>
      <p:sp>
        <p:nvSpPr>
          <p:cNvPr id="242" name="Google Shape;242;p118"/>
          <p:cNvSpPr txBox="1">
            <a:spLocks noGrp="1"/>
          </p:cNvSpPr>
          <p:nvPr>
            <p:ph type="title"/>
          </p:nvPr>
        </p:nvSpPr>
        <p:spPr>
          <a:xfrm>
            <a:off x="457200" y="61913"/>
            <a:ext cx="8229600" cy="459581"/>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3" name="Google Shape;243;p118"/>
          <p:cNvSpPr txBox="1">
            <a:spLocks noGrp="1"/>
          </p:cNvSpPr>
          <p:nvPr>
            <p:ph type="body" idx="1"/>
          </p:nvPr>
        </p:nvSpPr>
        <p:spPr>
          <a:xfrm>
            <a:off x="533400" y="656307"/>
            <a:ext cx="8077200" cy="3200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sz="2400">
                <a:latin typeface="Arial"/>
                <a:ea typeface="Arial"/>
                <a:cs typeface="Arial"/>
                <a:sym typeface="Arial"/>
              </a:defRPr>
            </a:lvl1pPr>
            <a:lvl2pPr marL="914400" lvl="1" indent="-317500" algn="l">
              <a:lnSpc>
                <a:spcPct val="115000"/>
              </a:lnSpc>
              <a:spcBef>
                <a:spcPts val="1600"/>
              </a:spcBef>
              <a:spcAft>
                <a:spcPts val="0"/>
              </a:spcAft>
              <a:buSzPts val="1400"/>
              <a:buChar char="○"/>
              <a:defRPr sz="2100">
                <a:latin typeface="Arial"/>
                <a:ea typeface="Arial"/>
                <a:cs typeface="Arial"/>
                <a:sym typeface="Arial"/>
              </a:defRPr>
            </a:lvl2pPr>
            <a:lvl3pPr marL="1371600" lvl="2" indent="-317500" algn="l">
              <a:lnSpc>
                <a:spcPct val="115000"/>
              </a:lnSpc>
              <a:spcBef>
                <a:spcPts val="1600"/>
              </a:spcBef>
              <a:spcAft>
                <a:spcPts val="0"/>
              </a:spcAft>
              <a:buSzPts val="1400"/>
              <a:buChar char="■"/>
              <a:defRPr sz="1800">
                <a:latin typeface="Arial"/>
                <a:ea typeface="Arial"/>
                <a:cs typeface="Arial"/>
                <a:sym typeface="Arial"/>
              </a:defRPr>
            </a:lvl3pPr>
            <a:lvl4pPr marL="1828800" lvl="3" indent="-317500" algn="l">
              <a:lnSpc>
                <a:spcPct val="115000"/>
              </a:lnSpc>
              <a:spcBef>
                <a:spcPts val="1600"/>
              </a:spcBef>
              <a:spcAft>
                <a:spcPts val="0"/>
              </a:spcAft>
              <a:buSzPts val="1400"/>
              <a:buChar char="●"/>
              <a:defRPr>
                <a:latin typeface="Arial"/>
                <a:ea typeface="Arial"/>
                <a:cs typeface="Arial"/>
                <a:sym typeface="Arial"/>
              </a:defRPr>
            </a:lvl4pPr>
            <a:lvl5pPr marL="2286000" lvl="4" indent="-317500" algn="l">
              <a:lnSpc>
                <a:spcPct val="115000"/>
              </a:lnSpc>
              <a:spcBef>
                <a:spcPts val="1600"/>
              </a:spcBef>
              <a:spcAft>
                <a:spcPts val="0"/>
              </a:spcAft>
              <a:buSzPts val="1400"/>
              <a:buChar char="○"/>
              <a:defRPr>
                <a:latin typeface="Arial"/>
                <a:ea typeface="Arial"/>
                <a:cs typeface="Arial"/>
                <a:sym typeface="Arial"/>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244"/>
        <p:cNvGrpSpPr/>
        <p:nvPr/>
      </p:nvGrpSpPr>
      <p:grpSpPr>
        <a:xfrm>
          <a:off x="0" y="0"/>
          <a:ext cx="0" cy="0"/>
          <a:chOff x="0" y="0"/>
          <a:chExt cx="0" cy="0"/>
        </a:xfrm>
      </p:grpSpPr>
      <p:sp>
        <p:nvSpPr>
          <p:cNvPr id="245" name="Google Shape;245;p119"/>
          <p:cNvSpPr txBox="1">
            <a:spLocks noGrp="1"/>
          </p:cNvSpPr>
          <p:nvPr>
            <p:ph type="title"/>
          </p:nvPr>
        </p:nvSpPr>
        <p:spPr>
          <a:xfrm>
            <a:off x="457200" y="61913"/>
            <a:ext cx="8229600" cy="459581"/>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6" name="Google Shape;246;p119"/>
          <p:cNvSpPr txBox="1">
            <a:spLocks noGrp="1"/>
          </p:cNvSpPr>
          <p:nvPr>
            <p:ph type="body" idx="1"/>
          </p:nvPr>
        </p:nvSpPr>
        <p:spPr>
          <a:xfrm>
            <a:off x="533400" y="656307"/>
            <a:ext cx="8077200" cy="3200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sz="2400">
                <a:latin typeface="Arial"/>
                <a:ea typeface="Arial"/>
                <a:cs typeface="Arial"/>
                <a:sym typeface="Arial"/>
              </a:defRPr>
            </a:lvl1pPr>
            <a:lvl2pPr marL="914400" lvl="1" indent="-317500" algn="l">
              <a:lnSpc>
                <a:spcPct val="115000"/>
              </a:lnSpc>
              <a:spcBef>
                <a:spcPts val="1600"/>
              </a:spcBef>
              <a:spcAft>
                <a:spcPts val="0"/>
              </a:spcAft>
              <a:buSzPts val="1400"/>
              <a:buChar char="○"/>
              <a:defRPr sz="2100">
                <a:latin typeface="Arial"/>
                <a:ea typeface="Arial"/>
                <a:cs typeface="Arial"/>
                <a:sym typeface="Arial"/>
              </a:defRPr>
            </a:lvl2pPr>
            <a:lvl3pPr marL="1371600" lvl="2" indent="-317500" algn="l">
              <a:lnSpc>
                <a:spcPct val="115000"/>
              </a:lnSpc>
              <a:spcBef>
                <a:spcPts val="1600"/>
              </a:spcBef>
              <a:spcAft>
                <a:spcPts val="0"/>
              </a:spcAft>
              <a:buSzPts val="1400"/>
              <a:buChar char="■"/>
              <a:defRPr sz="1800">
                <a:latin typeface="Arial"/>
                <a:ea typeface="Arial"/>
                <a:cs typeface="Arial"/>
                <a:sym typeface="Arial"/>
              </a:defRPr>
            </a:lvl3pPr>
            <a:lvl4pPr marL="1828800" lvl="3" indent="-317500" algn="l">
              <a:lnSpc>
                <a:spcPct val="115000"/>
              </a:lnSpc>
              <a:spcBef>
                <a:spcPts val="1600"/>
              </a:spcBef>
              <a:spcAft>
                <a:spcPts val="0"/>
              </a:spcAft>
              <a:buSzPts val="1400"/>
              <a:buChar char="●"/>
              <a:defRPr>
                <a:latin typeface="Arial"/>
                <a:ea typeface="Arial"/>
                <a:cs typeface="Arial"/>
                <a:sym typeface="Arial"/>
              </a:defRPr>
            </a:lvl4pPr>
            <a:lvl5pPr marL="2286000" lvl="4" indent="-317500" algn="l">
              <a:lnSpc>
                <a:spcPct val="115000"/>
              </a:lnSpc>
              <a:spcBef>
                <a:spcPts val="1600"/>
              </a:spcBef>
              <a:spcAft>
                <a:spcPts val="0"/>
              </a:spcAft>
              <a:buSzPts val="1400"/>
              <a:buChar char="○"/>
              <a:defRPr>
                <a:latin typeface="Arial"/>
                <a:ea typeface="Arial"/>
                <a:cs typeface="Arial"/>
                <a:sym typeface="Arial"/>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47"/>
        <p:cNvGrpSpPr/>
        <p:nvPr/>
      </p:nvGrpSpPr>
      <p:grpSpPr>
        <a:xfrm>
          <a:off x="0" y="0"/>
          <a:ext cx="0" cy="0"/>
          <a:chOff x="0" y="0"/>
          <a:chExt cx="0" cy="0"/>
        </a:xfrm>
      </p:grpSpPr>
      <p:sp>
        <p:nvSpPr>
          <p:cNvPr id="248" name="Google Shape;248;p120"/>
          <p:cNvSpPr txBox="1">
            <a:spLocks noGrp="1"/>
          </p:cNvSpPr>
          <p:nvPr>
            <p:ph type="title"/>
          </p:nvPr>
        </p:nvSpPr>
        <p:spPr>
          <a:xfrm>
            <a:off x="612648" y="285750"/>
            <a:ext cx="8153400" cy="74295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sz="3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9" name="Google Shape;249;p120"/>
          <p:cNvSpPr txBox="1">
            <a:spLocks noGrp="1"/>
          </p:cNvSpPr>
          <p:nvPr>
            <p:ph type="body" idx="1"/>
          </p:nvPr>
        </p:nvSpPr>
        <p:spPr>
          <a:xfrm>
            <a:off x="612648" y="1143000"/>
            <a:ext cx="8153400" cy="337185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50"/>
        <p:cNvGrpSpPr/>
        <p:nvPr/>
      </p:nvGrpSpPr>
      <p:grpSpPr>
        <a:xfrm>
          <a:off x="0" y="0"/>
          <a:ext cx="0" cy="0"/>
          <a:chOff x="0" y="0"/>
          <a:chExt cx="0" cy="0"/>
        </a:xfrm>
      </p:grpSpPr>
      <p:sp>
        <p:nvSpPr>
          <p:cNvPr id="251" name="Google Shape;251;p121"/>
          <p:cNvSpPr txBox="1">
            <a:spLocks noGrp="1"/>
          </p:cNvSpPr>
          <p:nvPr>
            <p:ph type="title"/>
          </p:nvPr>
        </p:nvSpPr>
        <p:spPr>
          <a:xfrm>
            <a:off x="612648" y="285750"/>
            <a:ext cx="8153400" cy="74295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sz="3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2" name="Google Shape;252;p121"/>
          <p:cNvSpPr txBox="1">
            <a:spLocks noGrp="1"/>
          </p:cNvSpPr>
          <p:nvPr>
            <p:ph type="body" idx="1"/>
          </p:nvPr>
        </p:nvSpPr>
        <p:spPr>
          <a:xfrm>
            <a:off x="612648" y="1143000"/>
            <a:ext cx="8153400" cy="337185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7_Custom Layout">
  <p:cSld name="17_Custom Layout">
    <p:spTree>
      <p:nvGrpSpPr>
        <p:cNvPr id="1" name="Shape 253"/>
        <p:cNvGrpSpPr/>
        <p:nvPr/>
      </p:nvGrpSpPr>
      <p:grpSpPr>
        <a:xfrm>
          <a:off x="0" y="0"/>
          <a:ext cx="0" cy="0"/>
          <a:chOff x="0" y="0"/>
          <a:chExt cx="0" cy="0"/>
        </a:xfrm>
      </p:grpSpPr>
      <p:sp>
        <p:nvSpPr>
          <p:cNvPr id="254" name="Google Shape;254;p122"/>
          <p:cNvSpPr txBox="1">
            <a:spLocks noGrp="1"/>
          </p:cNvSpPr>
          <p:nvPr>
            <p:ph type="title"/>
          </p:nvPr>
        </p:nvSpPr>
        <p:spPr>
          <a:xfrm>
            <a:off x="457200" y="61913"/>
            <a:ext cx="8229600" cy="459581"/>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5" name="Google Shape;255;p122"/>
          <p:cNvSpPr txBox="1">
            <a:spLocks noGrp="1"/>
          </p:cNvSpPr>
          <p:nvPr>
            <p:ph type="body" idx="1"/>
          </p:nvPr>
        </p:nvSpPr>
        <p:spPr>
          <a:xfrm>
            <a:off x="533400" y="656307"/>
            <a:ext cx="8077200" cy="3200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sz="2400">
                <a:latin typeface="Arial"/>
                <a:ea typeface="Arial"/>
                <a:cs typeface="Arial"/>
                <a:sym typeface="Arial"/>
              </a:defRPr>
            </a:lvl1pPr>
            <a:lvl2pPr marL="914400" lvl="1" indent="-317500" algn="l">
              <a:lnSpc>
                <a:spcPct val="115000"/>
              </a:lnSpc>
              <a:spcBef>
                <a:spcPts val="1600"/>
              </a:spcBef>
              <a:spcAft>
                <a:spcPts val="0"/>
              </a:spcAft>
              <a:buSzPts val="1400"/>
              <a:buChar char="○"/>
              <a:defRPr sz="2100">
                <a:latin typeface="Arial"/>
                <a:ea typeface="Arial"/>
                <a:cs typeface="Arial"/>
                <a:sym typeface="Arial"/>
              </a:defRPr>
            </a:lvl2pPr>
            <a:lvl3pPr marL="1371600" lvl="2" indent="-317500" algn="l">
              <a:lnSpc>
                <a:spcPct val="115000"/>
              </a:lnSpc>
              <a:spcBef>
                <a:spcPts val="1600"/>
              </a:spcBef>
              <a:spcAft>
                <a:spcPts val="0"/>
              </a:spcAft>
              <a:buSzPts val="1400"/>
              <a:buChar char="■"/>
              <a:defRPr sz="1800">
                <a:latin typeface="Arial"/>
                <a:ea typeface="Arial"/>
                <a:cs typeface="Arial"/>
                <a:sym typeface="Arial"/>
              </a:defRPr>
            </a:lvl3pPr>
            <a:lvl4pPr marL="1828800" lvl="3" indent="-317500" algn="l">
              <a:lnSpc>
                <a:spcPct val="115000"/>
              </a:lnSpc>
              <a:spcBef>
                <a:spcPts val="1600"/>
              </a:spcBef>
              <a:spcAft>
                <a:spcPts val="0"/>
              </a:spcAft>
              <a:buSzPts val="1400"/>
              <a:buChar char="●"/>
              <a:defRPr>
                <a:latin typeface="Arial"/>
                <a:ea typeface="Arial"/>
                <a:cs typeface="Arial"/>
                <a:sym typeface="Arial"/>
              </a:defRPr>
            </a:lvl4pPr>
            <a:lvl5pPr marL="2286000" lvl="4" indent="-317500" algn="l">
              <a:lnSpc>
                <a:spcPct val="115000"/>
              </a:lnSpc>
              <a:spcBef>
                <a:spcPts val="1600"/>
              </a:spcBef>
              <a:spcAft>
                <a:spcPts val="0"/>
              </a:spcAft>
              <a:buSzPts val="1400"/>
              <a:buChar char="○"/>
              <a:defRPr>
                <a:latin typeface="Arial"/>
                <a:ea typeface="Arial"/>
                <a:cs typeface="Arial"/>
                <a:sym typeface="Arial"/>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105"/>
        <p:cNvGrpSpPr/>
        <p:nvPr/>
      </p:nvGrpSpPr>
      <p:grpSpPr>
        <a:xfrm>
          <a:off x="0" y="0"/>
          <a:ext cx="0" cy="0"/>
          <a:chOff x="0" y="0"/>
          <a:chExt cx="0" cy="0"/>
        </a:xfrm>
      </p:grpSpPr>
      <p:sp>
        <p:nvSpPr>
          <p:cNvPr id="106" name="Google Shape;106;p111"/>
          <p:cNvSpPr txBox="1">
            <a:spLocks noGrp="1"/>
          </p:cNvSpPr>
          <p:nvPr>
            <p:ph type="title"/>
          </p:nvPr>
        </p:nvSpPr>
        <p:spPr>
          <a:xfrm>
            <a:off x="457200" y="61913"/>
            <a:ext cx="8229600" cy="459581"/>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7" name="Google Shape;107;p111"/>
          <p:cNvSpPr txBox="1">
            <a:spLocks noGrp="1"/>
          </p:cNvSpPr>
          <p:nvPr>
            <p:ph type="body" idx="1"/>
          </p:nvPr>
        </p:nvSpPr>
        <p:spPr>
          <a:xfrm>
            <a:off x="533400" y="656307"/>
            <a:ext cx="8077200" cy="3200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sz="2400">
                <a:latin typeface="Arial"/>
                <a:ea typeface="Arial"/>
                <a:cs typeface="Arial"/>
                <a:sym typeface="Arial"/>
              </a:defRPr>
            </a:lvl1pPr>
            <a:lvl2pPr marL="914400" lvl="1" indent="-317500" algn="l">
              <a:lnSpc>
                <a:spcPct val="115000"/>
              </a:lnSpc>
              <a:spcBef>
                <a:spcPts val="1600"/>
              </a:spcBef>
              <a:spcAft>
                <a:spcPts val="0"/>
              </a:spcAft>
              <a:buSzPts val="1400"/>
              <a:buChar char="○"/>
              <a:defRPr sz="2100">
                <a:latin typeface="Arial"/>
                <a:ea typeface="Arial"/>
                <a:cs typeface="Arial"/>
                <a:sym typeface="Arial"/>
              </a:defRPr>
            </a:lvl2pPr>
            <a:lvl3pPr marL="1371600" lvl="2" indent="-317500" algn="l">
              <a:lnSpc>
                <a:spcPct val="115000"/>
              </a:lnSpc>
              <a:spcBef>
                <a:spcPts val="1600"/>
              </a:spcBef>
              <a:spcAft>
                <a:spcPts val="0"/>
              </a:spcAft>
              <a:buSzPts val="1400"/>
              <a:buChar char="■"/>
              <a:defRPr sz="1800">
                <a:latin typeface="Arial"/>
                <a:ea typeface="Arial"/>
                <a:cs typeface="Arial"/>
                <a:sym typeface="Arial"/>
              </a:defRPr>
            </a:lvl3pPr>
            <a:lvl4pPr marL="1828800" lvl="3" indent="-317500" algn="l">
              <a:lnSpc>
                <a:spcPct val="115000"/>
              </a:lnSpc>
              <a:spcBef>
                <a:spcPts val="1600"/>
              </a:spcBef>
              <a:spcAft>
                <a:spcPts val="0"/>
              </a:spcAft>
              <a:buSzPts val="1400"/>
              <a:buChar char="●"/>
              <a:defRPr>
                <a:latin typeface="Arial"/>
                <a:ea typeface="Arial"/>
                <a:cs typeface="Arial"/>
                <a:sym typeface="Arial"/>
              </a:defRPr>
            </a:lvl4pPr>
            <a:lvl5pPr marL="2286000" lvl="4" indent="-317500" algn="l">
              <a:lnSpc>
                <a:spcPct val="115000"/>
              </a:lnSpc>
              <a:spcBef>
                <a:spcPts val="1600"/>
              </a:spcBef>
              <a:spcAft>
                <a:spcPts val="0"/>
              </a:spcAft>
              <a:buSzPts val="1400"/>
              <a:buChar char="○"/>
              <a:defRPr>
                <a:latin typeface="Arial"/>
                <a:ea typeface="Arial"/>
                <a:cs typeface="Arial"/>
                <a:sym typeface="Arial"/>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256"/>
        <p:cNvGrpSpPr/>
        <p:nvPr/>
      </p:nvGrpSpPr>
      <p:grpSpPr>
        <a:xfrm>
          <a:off x="0" y="0"/>
          <a:ext cx="0" cy="0"/>
          <a:chOff x="0" y="0"/>
          <a:chExt cx="0" cy="0"/>
        </a:xfrm>
      </p:grpSpPr>
      <p:sp>
        <p:nvSpPr>
          <p:cNvPr id="257" name="Google Shape;257;p123"/>
          <p:cNvSpPr txBox="1">
            <a:spLocks noGrp="1"/>
          </p:cNvSpPr>
          <p:nvPr>
            <p:ph type="title"/>
          </p:nvPr>
        </p:nvSpPr>
        <p:spPr>
          <a:xfrm>
            <a:off x="612648" y="285750"/>
            <a:ext cx="8153400" cy="74295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sz="3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8" name="Google Shape;258;p123"/>
          <p:cNvSpPr txBox="1">
            <a:spLocks noGrp="1"/>
          </p:cNvSpPr>
          <p:nvPr>
            <p:ph type="body" idx="1"/>
          </p:nvPr>
        </p:nvSpPr>
        <p:spPr>
          <a:xfrm>
            <a:off x="612648" y="1143000"/>
            <a:ext cx="8153400" cy="337185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9_Custom Layout">
  <p:cSld name="19_Custom Layout">
    <p:spTree>
      <p:nvGrpSpPr>
        <p:cNvPr id="1" name="Shape 259"/>
        <p:cNvGrpSpPr/>
        <p:nvPr/>
      </p:nvGrpSpPr>
      <p:grpSpPr>
        <a:xfrm>
          <a:off x="0" y="0"/>
          <a:ext cx="0" cy="0"/>
          <a:chOff x="0" y="0"/>
          <a:chExt cx="0" cy="0"/>
        </a:xfrm>
      </p:grpSpPr>
      <p:sp>
        <p:nvSpPr>
          <p:cNvPr id="260" name="Google Shape;260;p124"/>
          <p:cNvSpPr txBox="1">
            <a:spLocks noGrp="1"/>
          </p:cNvSpPr>
          <p:nvPr>
            <p:ph type="title"/>
          </p:nvPr>
        </p:nvSpPr>
        <p:spPr>
          <a:xfrm>
            <a:off x="457200" y="61913"/>
            <a:ext cx="8229600" cy="459581"/>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1" name="Google Shape;261;p124"/>
          <p:cNvSpPr txBox="1">
            <a:spLocks noGrp="1"/>
          </p:cNvSpPr>
          <p:nvPr>
            <p:ph type="body" idx="1"/>
          </p:nvPr>
        </p:nvSpPr>
        <p:spPr>
          <a:xfrm>
            <a:off x="533400" y="656307"/>
            <a:ext cx="8077200" cy="3200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sz="2400">
                <a:latin typeface="Arial"/>
                <a:ea typeface="Arial"/>
                <a:cs typeface="Arial"/>
                <a:sym typeface="Arial"/>
              </a:defRPr>
            </a:lvl1pPr>
            <a:lvl2pPr marL="914400" lvl="1" indent="-317500" algn="l">
              <a:lnSpc>
                <a:spcPct val="115000"/>
              </a:lnSpc>
              <a:spcBef>
                <a:spcPts val="1600"/>
              </a:spcBef>
              <a:spcAft>
                <a:spcPts val="0"/>
              </a:spcAft>
              <a:buSzPts val="1400"/>
              <a:buChar char="○"/>
              <a:defRPr sz="2100">
                <a:latin typeface="Arial"/>
                <a:ea typeface="Arial"/>
                <a:cs typeface="Arial"/>
                <a:sym typeface="Arial"/>
              </a:defRPr>
            </a:lvl2pPr>
            <a:lvl3pPr marL="1371600" lvl="2" indent="-317500" algn="l">
              <a:lnSpc>
                <a:spcPct val="115000"/>
              </a:lnSpc>
              <a:spcBef>
                <a:spcPts val="1600"/>
              </a:spcBef>
              <a:spcAft>
                <a:spcPts val="0"/>
              </a:spcAft>
              <a:buSzPts val="1400"/>
              <a:buChar char="■"/>
              <a:defRPr sz="1800">
                <a:latin typeface="Arial"/>
                <a:ea typeface="Arial"/>
                <a:cs typeface="Arial"/>
                <a:sym typeface="Arial"/>
              </a:defRPr>
            </a:lvl3pPr>
            <a:lvl4pPr marL="1828800" lvl="3" indent="-317500" algn="l">
              <a:lnSpc>
                <a:spcPct val="115000"/>
              </a:lnSpc>
              <a:spcBef>
                <a:spcPts val="1600"/>
              </a:spcBef>
              <a:spcAft>
                <a:spcPts val="0"/>
              </a:spcAft>
              <a:buSzPts val="1400"/>
              <a:buChar char="●"/>
              <a:defRPr>
                <a:latin typeface="Arial"/>
                <a:ea typeface="Arial"/>
                <a:cs typeface="Arial"/>
                <a:sym typeface="Arial"/>
              </a:defRPr>
            </a:lvl4pPr>
            <a:lvl5pPr marL="2286000" lvl="4" indent="-317500" algn="l">
              <a:lnSpc>
                <a:spcPct val="115000"/>
              </a:lnSpc>
              <a:spcBef>
                <a:spcPts val="1600"/>
              </a:spcBef>
              <a:spcAft>
                <a:spcPts val="0"/>
              </a:spcAft>
              <a:buSzPts val="1400"/>
              <a:buChar char="○"/>
              <a:defRPr>
                <a:latin typeface="Arial"/>
                <a:ea typeface="Arial"/>
                <a:cs typeface="Arial"/>
                <a:sym typeface="Arial"/>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_Blank" type="tx">
  <p:cSld name="TITLE_AND_BODY">
    <p:spTree>
      <p:nvGrpSpPr>
        <p:cNvPr id="1" name="Shape 262"/>
        <p:cNvGrpSpPr/>
        <p:nvPr/>
      </p:nvGrpSpPr>
      <p:grpSpPr>
        <a:xfrm>
          <a:off x="0" y="0"/>
          <a:ext cx="0" cy="0"/>
          <a:chOff x="0" y="0"/>
          <a:chExt cx="0" cy="0"/>
        </a:xfrm>
      </p:grpSpPr>
      <p:sp>
        <p:nvSpPr>
          <p:cNvPr id="263" name="Google Shape;263;p194"/>
          <p:cNvSpPr txBox="1">
            <a:spLocks noGrp="1"/>
          </p:cNvSpPr>
          <p:nvPr>
            <p:ph type="sldNum" idx="12"/>
          </p:nvPr>
        </p:nvSpPr>
        <p:spPr>
          <a:xfrm>
            <a:off x="152400" y="4869656"/>
            <a:ext cx="533400" cy="20193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0_Custom Layout">
  <p:cSld name="20_Custom Layout">
    <p:spTree>
      <p:nvGrpSpPr>
        <p:cNvPr id="1" name="Shape 264"/>
        <p:cNvGrpSpPr/>
        <p:nvPr/>
      </p:nvGrpSpPr>
      <p:grpSpPr>
        <a:xfrm>
          <a:off x="0" y="0"/>
          <a:ext cx="0" cy="0"/>
          <a:chOff x="0" y="0"/>
          <a:chExt cx="0" cy="0"/>
        </a:xfrm>
      </p:grpSpPr>
      <p:sp>
        <p:nvSpPr>
          <p:cNvPr id="265" name="Google Shape;265;p195"/>
          <p:cNvSpPr txBox="1">
            <a:spLocks noGrp="1"/>
          </p:cNvSpPr>
          <p:nvPr>
            <p:ph type="title"/>
          </p:nvPr>
        </p:nvSpPr>
        <p:spPr>
          <a:xfrm>
            <a:off x="457200" y="61913"/>
            <a:ext cx="8229600" cy="459581"/>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6" name="Google Shape;266;p195"/>
          <p:cNvSpPr txBox="1">
            <a:spLocks noGrp="1"/>
          </p:cNvSpPr>
          <p:nvPr>
            <p:ph type="body" idx="1"/>
          </p:nvPr>
        </p:nvSpPr>
        <p:spPr>
          <a:xfrm>
            <a:off x="533400" y="656307"/>
            <a:ext cx="8077200" cy="3200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sz="2400">
                <a:latin typeface="Arial"/>
                <a:ea typeface="Arial"/>
                <a:cs typeface="Arial"/>
                <a:sym typeface="Arial"/>
              </a:defRPr>
            </a:lvl1pPr>
            <a:lvl2pPr marL="914400" lvl="1" indent="-317500" algn="l">
              <a:lnSpc>
                <a:spcPct val="115000"/>
              </a:lnSpc>
              <a:spcBef>
                <a:spcPts val="1600"/>
              </a:spcBef>
              <a:spcAft>
                <a:spcPts val="0"/>
              </a:spcAft>
              <a:buSzPts val="1400"/>
              <a:buChar char="○"/>
              <a:defRPr sz="2100">
                <a:latin typeface="Arial"/>
                <a:ea typeface="Arial"/>
                <a:cs typeface="Arial"/>
                <a:sym typeface="Arial"/>
              </a:defRPr>
            </a:lvl2pPr>
            <a:lvl3pPr marL="1371600" lvl="2" indent="-317500" algn="l">
              <a:lnSpc>
                <a:spcPct val="115000"/>
              </a:lnSpc>
              <a:spcBef>
                <a:spcPts val="1600"/>
              </a:spcBef>
              <a:spcAft>
                <a:spcPts val="0"/>
              </a:spcAft>
              <a:buSzPts val="1400"/>
              <a:buChar char="■"/>
              <a:defRPr sz="1800">
                <a:latin typeface="Arial"/>
                <a:ea typeface="Arial"/>
                <a:cs typeface="Arial"/>
                <a:sym typeface="Arial"/>
              </a:defRPr>
            </a:lvl3pPr>
            <a:lvl4pPr marL="1828800" lvl="3" indent="-317500" algn="l">
              <a:lnSpc>
                <a:spcPct val="115000"/>
              </a:lnSpc>
              <a:spcBef>
                <a:spcPts val="1600"/>
              </a:spcBef>
              <a:spcAft>
                <a:spcPts val="0"/>
              </a:spcAft>
              <a:buSzPts val="1400"/>
              <a:buChar char="●"/>
              <a:defRPr>
                <a:latin typeface="Arial"/>
                <a:ea typeface="Arial"/>
                <a:cs typeface="Arial"/>
                <a:sym typeface="Arial"/>
              </a:defRPr>
            </a:lvl4pPr>
            <a:lvl5pPr marL="2286000" lvl="4" indent="-317500" algn="l">
              <a:lnSpc>
                <a:spcPct val="115000"/>
              </a:lnSpc>
              <a:spcBef>
                <a:spcPts val="1600"/>
              </a:spcBef>
              <a:spcAft>
                <a:spcPts val="0"/>
              </a:spcAft>
              <a:buSzPts val="1400"/>
              <a:buChar char="○"/>
              <a:defRPr>
                <a:latin typeface="Arial"/>
                <a:ea typeface="Arial"/>
                <a:cs typeface="Arial"/>
                <a:sym typeface="Arial"/>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267"/>
        <p:cNvGrpSpPr/>
        <p:nvPr/>
      </p:nvGrpSpPr>
      <p:grpSpPr>
        <a:xfrm>
          <a:off x="0" y="0"/>
          <a:ext cx="0" cy="0"/>
          <a:chOff x="0" y="0"/>
          <a:chExt cx="0" cy="0"/>
        </a:xfrm>
      </p:grpSpPr>
      <p:sp>
        <p:nvSpPr>
          <p:cNvPr id="268" name="Google Shape;268;p196"/>
          <p:cNvSpPr txBox="1">
            <a:spLocks noGrp="1"/>
          </p:cNvSpPr>
          <p:nvPr>
            <p:ph type="title"/>
          </p:nvPr>
        </p:nvSpPr>
        <p:spPr>
          <a:xfrm>
            <a:off x="612648" y="285750"/>
            <a:ext cx="8153400" cy="74295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sz="3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9" name="Google Shape;269;p196"/>
          <p:cNvSpPr txBox="1">
            <a:spLocks noGrp="1"/>
          </p:cNvSpPr>
          <p:nvPr>
            <p:ph type="body" idx="1"/>
          </p:nvPr>
        </p:nvSpPr>
        <p:spPr>
          <a:xfrm>
            <a:off x="612648" y="1143000"/>
            <a:ext cx="8153400" cy="337185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270"/>
        <p:cNvGrpSpPr/>
        <p:nvPr/>
      </p:nvGrpSpPr>
      <p:grpSpPr>
        <a:xfrm>
          <a:off x="0" y="0"/>
          <a:ext cx="0" cy="0"/>
          <a:chOff x="0" y="0"/>
          <a:chExt cx="0" cy="0"/>
        </a:xfrm>
      </p:grpSpPr>
      <p:sp>
        <p:nvSpPr>
          <p:cNvPr id="271" name="Google Shape;271;p197"/>
          <p:cNvSpPr txBox="1">
            <a:spLocks noGrp="1"/>
          </p:cNvSpPr>
          <p:nvPr>
            <p:ph type="title"/>
          </p:nvPr>
        </p:nvSpPr>
        <p:spPr>
          <a:xfrm>
            <a:off x="612648" y="285750"/>
            <a:ext cx="8153400" cy="74295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sz="3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2" name="Google Shape;272;p197"/>
          <p:cNvSpPr txBox="1">
            <a:spLocks noGrp="1"/>
          </p:cNvSpPr>
          <p:nvPr>
            <p:ph type="body" idx="1"/>
          </p:nvPr>
        </p:nvSpPr>
        <p:spPr>
          <a:xfrm>
            <a:off x="612648" y="1143000"/>
            <a:ext cx="8153400" cy="337185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273"/>
        <p:cNvGrpSpPr/>
        <p:nvPr/>
      </p:nvGrpSpPr>
      <p:grpSpPr>
        <a:xfrm>
          <a:off x="0" y="0"/>
          <a:ext cx="0" cy="0"/>
          <a:chOff x="0" y="0"/>
          <a:chExt cx="0" cy="0"/>
        </a:xfrm>
      </p:grpSpPr>
      <p:sp>
        <p:nvSpPr>
          <p:cNvPr id="274" name="Google Shape;274;p198"/>
          <p:cNvSpPr txBox="1">
            <a:spLocks noGrp="1"/>
          </p:cNvSpPr>
          <p:nvPr>
            <p:ph type="title"/>
          </p:nvPr>
        </p:nvSpPr>
        <p:spPr>
          <a:xfrm>
            <a:off x="612648" y="285750"/>
            <a:ext cx="8153400" cy="74295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sz="3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5" name="Google Shape;275;p198"/>
          <p:cNvSpPr txBox="1">
            <a:spLocks noGrp="1"/>
          </p:cNvSpPr>
          <p:nvPr>
            <p:ph type="body" idx="1"/>
          </p:nvPr>
        </p:nvSpPr>
        <p:spPr>
          <a:xfrm>
            <a:off x="612648" y="1143000"/>
            <a:ext cx="8153400" cy="337185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76"/>
        <p:cNvGrpSpPr/>
        <p:nvPr/>
      </p:nvGrpSpPr>
      <p:grpSpPr>
        <a:xfrm>
          <a:off x="0" y="0"/>
          <a:ext cx="0" cy="0"/>
          <a:chOff x="0" y="0"/>
          <a:chExt cx="0" cy="0"/>
        </a:xfrm>
      </p:grpSpPr>
      <p:sp>
        <p:nvSpPr>
          <p:cNvPr id="277" name="Google Shape;277;p199"/>
          <p:cNvSpPr txBox="1">
            <a:spLocks noGrp="1"/>
          </p:cNvSpPr>
          <p:nvPr>
            <p:ph type="ctrTitle"/>
          </p:nvPr>
        </p:nvSpPr>
        <p:spPr>
          <a:xfrm>
            <a:off x="1143000" y="841772"/>
            <a:ext cx="6858000" cy="1790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sz="45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8" name="Google Shape;278;p199"/>
          <p:cNvSpPr txBox="1">
            <a:spLocks noGrp="1"/>
          </p:cNvSpPr>
          <p:nvPr>
            <p:ph type="subTitle" idx="1"/>
          </p:nvPr>
        </p:nvSpPr>
        <p:spPr>
          <a:xfrm>
            <a:off x="1143000" y="2701528"/>
            <a:ext cx="6858000" cy="1241822"/>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800"/>
              <a:buNone/>
              <a:defRPr sz="1800"/>
            </a:lvl1pPr>
            <a:lvl2pPr lvl="1" algn="ctr">
              <a:lnSpc>
                <a:spcPct val="115000"/>
              </a:lnSpc>
              <a:spcBef>
                <a:spcPts val="1600"/>
              </a:spcBef>
              <a:spcAft>
                <a:spcPts val="0"/>
              </a:spcAft>
              <a:buSzPts val="1400"/>
              <a:buNone/>
              <a:defRPr sz="1500"/>
            </a:lvl2pPr>
            <a:lvl3pPr lvl="2" algn="ctr">
              <a:lnSpc>
                <a:spcPct val="115000"/>
              </a:lnSpc>
              <a:spcBef>
                <a:spcPts val="1600"/>
              </a:spcBef>
              <a:spcAft>
                <a:spcPts val="0"/>
              </a:spcAft>
              <a:buSzPts val="1400"/>
              <a:buNone/>
              <a:defRPr sz="1350"/>
            </a:lvl3pPr>
            <a:lvl4pPr lvl="3" algn="ctr">
              <a:lnSpc>
                <a:spcPct val="115000"/>
              </a:lnSpc>
              <a:spcBef>
                <a:spcPts val="1600"/>
              </a:spcBef>
              <a:spcAft>
                <a:spcPts val="0"/>
              </a:spcAft>
              <a:buSzPts val="1400"/>
              <a:buNone/>
              <a:defRPr sz="1200"/>
            </a:lvl4pPr>
            <a:lvl5pPr lvl="4" algn="ctr">
              <a:lnSpc>
                <a:spcPct val="115000"/>
              </a:lnSpc>
              <a:spcBef>
                <a:spcPts val="1600"/>
              </a:spcBef>
              <a:spcAft>
                <a:spcPts val="0"/>
              </a:spcAft>
              <a:buSzPts val="1400"/>
              <a:buNone/>
              <a:defRPr sz="1200"/>
            </a:lvl5pPr>
            <a:lvl6pPr lvl="5" algn="ctr">
              <a:lnSpc>
                <a:spcPct val="115000"/>
              </a:lnSpc>
              <a:spcBef>
                <a:spcPts val="1600"/>
              </a:spcBef>
              <a:spcAft>
                <a:spcPts val="0"/>
              </a:spcAft>
              <a:buSzPts val="1400"/>
              <a:buNone/>
              <a:defRPr sz="1200"/>
            </a:lvl6pPr>
            <a:lvl7pPr lvl="6" algn="ctr">
              <a:lnSpc>
                <a:spcPct val="115000"/>
              </a:lnSpc>
              <a:spcBef>
                <a:spcPts val="1600"/>
              </a:spcBef>
              <a:spcAft>
                <a:spcPts val="0"/>
              </a:spcAft>
              <a:buSzPts val="1400"/>
              <a:buNone/>
              <a:defRPr sz="1200"/>
            </a:lvl7pPr>
            <a:lvl8pPr lvl="7" algn="ctr">
              <a:lnSpc>
                <a:spcPct val="115000"/>
              </a:lnSpc>
              <a:spcBef>
                <a:spcPts val="1600"/>
              </a:spcBef>
              <a:spcAft>
                <a:spcPts val="0"/>
              </a:spcAft>
              <a:buSzPts val="1400"/>
              <a:buNone/>
              <a:defRPr sz="1200"/>
            </a:lvl8pPr>
            <a:lvl9pPr lvl="8" algn="ctr">
              <a:lnSpc>
                <a:spcPct val="115000"/>
              </a:lnSpc>
              <a:spcBef>
                <a:spcPts val="1600"/>
              </a:spcBef>
              <a:spcAft>
                <a:spcPts val="1600"/>
              </a:spcAft>
              <a:buSzPts val="1400"/>
              <a:buNone/>
              <a:defRPr sz="1200"/>
            </a:lvl9pPr>
          </a:lstStyle>
          <a:p>
            <a:endParaRPr/>
          </a:p>
        </p:txBody>
      </p:sp>
      <p:sp>
        <p:nvSpPr>
          <p:cNvPr id="279" name="Google Shape;279;p199"/>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Photos 1" preserve="1" userDrawn="1">
  <p:cSld name="1_Two Photos 1">
    <p:bg>
      <p:bgPr>
        <a:solidFill>
          <a:schemeClr val="lt1"/>
        </a:solidFill>
        <a:effectLst/>
      </p:bgPr>
    </p:bg>
    <p:spTree>
      <p:nvGrpSpPr>
        <p:cNvPr id="1" name="Shape 17"/>
        <p:cNvGrpSpPr/>
        <p:nvPr/>
      </p:nvGrpSpPr>
      <p:grpSpPr>
        <a:xfrm>
          <a:off x="0" y="0"/>
          <a:ext cx="0" cy="0"/>
          <a:chOff x="0" y="0"/>
          <a:chExt cx="0" cy="0"/>
        </a:xfrm>
      </p:grpSpPr>
      <p:sp>
        <p:nvSpPr>
          <p:cNvPr id="2" name="Title 1">
            <a:extLst>
              <a:ext uri="{FF2B5EF4-FFF2-40B4-BE49-F238E27FC236}">
                <a16:creationId xmlns:a16="http://schemas.microsoft.com/office/drawing/2014/main" id="{A9A0A33B-22A8-8929-2C98-C01D5722BD7B}"/>
              </a:ext>
            </a:extLst>
          </p:cNvPr>
          <p:cNvSpPr>
            <a:spLocks noGrp="1"/>
          </p:cNvSpPr>
          <p:nvPr>
            <p:ph type="title"/>
          </p:nvPr>
        </p:nvSpPr>
        <p:spPr>
          <a:xfrm>
            <a:off x="356616" y="549775"/>
            <a:ext cx="2812500" cy="572700"/>
          </a:xfrm>
        </p:spPr>
        <p:txBody>
          <a:bodyPr/>
          <a:lstStyle>
            <a:lvl1pPr>
              <a:defRPr/>
            </a:lvl1pPr>
          </a:lstStyle>
          <a:p>
            <a:endParaRPr lang="en-US" dirty="0"/>
          </a:p>
        </p:txBody>
      </p:sp>
      <p:pic>
        <p:nvPicPr>
          <p:cNvPr id="4" name="Google Shape;18;g11b6a0d0389_0_294">
            <a:extLst>
              <a:ext uri="{FF2B5EF4-FFF2-40B4-BE49-F238E27FC236}">
                <a16:creationId xmlns:a16="http://schemas.microsoft.com/office/drawing/2014/main" id="{05A40A9C-F0A9-AB44-047D-12A4E44C942B}"/>
              </a:ext>
            </a:extLst>
          </p:cNvPr>
          <p:cNvPicPr preferRelativeResize="0"/>
          <p:nvPr userDrawn="1"/>
        </p:nvPicPr>
        <p:blipFill rotWithShape="1">
          <a:blip r:embed="rId2">
            <a:alphaModFix/>
          </a:blip>
          <a:srcRect/>
          <a:stretch/>
        </p:blipFill>
        <p:spPr>
          <a:xfrm rot="1966834">
            <a:off x="3437254" y="1279085"/>
            <a:ext cx="2268038" cy="2399764"/>
          </a:xfrm>
          <a:prstGeom prst="rect">
            <a:avLst/>
          </a:prstGeom>
          <a:noFill/>
          <a:ln>
            <a:noFill/>
          </a:ln>
        </p:spPr>
      </p:pic>
      <p:pic>
        <p:nvPicPr>
          <p:cNvPr id="5" name="Google Shape;292;g11b6a0d0389_0_80">
            <a:extLst>
              <a:ext uri="{FF2B5EF4-FFF2-40B4-BE49-F238E27FC236}">
                <a16:creationId xmlns:a16="http://schemas.microsoft.com/office/drawing/2014/main" id="{BE9F09CC-8A9C-C82B-34DC-1DCC49125E05}"/>
              </a:ext>
            </a:extLst>
          </p:cNvPr>
          <p:cNvPicPr preferRelativeResize="0"/>
          <p:nvPr userDrawn="1"/>
        </p:nvPicPr>
        <p:blipFill rotWithShape="1">
          <a:blip r:embed="rId3">
            <a:alphaModFix/>
          </a:blip>
          <a:srcRect t="2056" b="29604"/>
          <a:stretch/>
        </p:blipFill>
        <p:spPr>
          <a:xfrm>
            <a:off x="3642325" y="1543500"/>
            <a:ext cx="1809600" cy="1854900"/>
          </a:xfrm>
          <a:prstGeom prst="ellipse">
            <a:avLst/>
          </a:prstGeom>
          <a:noFill/>
          <a:ln>
            <a:noFill/>
          </a:ln>
        </p:spPr>
      </p:pic>
      <p:sp>
        <p:nvSpPr>
          <p:cNvPr id="8" name="Text Placeholder 7">
            <a:extLst>
              <a:ext uri="{FF2B5EF4-FFF2-40B4-BE49-F238E27FC236}">
                <a16:creationId xmlns:a16="http://schemas.microsoft.com/office/drawing/2014/main" id="{2EC08DC5-B8CE-FA8D-545C-C1A961831C71}"/>
              </a:ext>
            </a:extLst>
          </p:cNvPr>
          <p:cNvSpPr>
            <a:spLocks noGrp="1"/>
          </p:cNvSpPr>
          <p:nvPr>
            <p:ph type="body" sz="quarter" idx="10"/>
          </p:nvPr>
        </p:nvSpPr>
        <p:spPr>
          <a:xfrm>
            <a:off x="2078874" y="3768657"/>
            <a:ext cx="4305300" cy="989244"/>
          </a:xfrm>
        </p:spPr>
        <p:txBody>
          <a:bodyPr/>
          <a:lstStyle>
            <a:lvl1pPr marL="0" indent="0" algn="ctr">
              <a:lnSpc>
                <a:spcPct val="100000"/>
              </a:lnSpc>
              <a:buNone/>
              <a:defRPr b="1"/>
            </a:lvl1pPr>
          </a:lstStyle>
          <a:p>
            <a:pPr lvl="0"/>
            <a:endParaRPr lang="en-US" dirty="0"/>
          </a:p>
        </p:txBody>
      </p:sp>
    </p:spTree>
    <p:extLst>
      <p:ext uri="{BB962C8B-B14F-4D97-AF65-F5344CB8AC3E}">
        <p14:creationId xmlns:p14="http://schemas.microsoft.com/office/powerpoint/2010/main" val="20233019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body BP Line" preserve="1" userDrawn="1">
  <p:cSld name="1_Title and body BP Line">
    <p:spTree>
      <p:nvGrpSpPr>
        <p:cNvPr id="1" name="Shape 21"/>
        <p:cNvGrpSpPr/>
        <p:nvPr/>
      </p:nvGrpSpPr>
      <p:grpSpPr>
        <a:xfrm>
          <a:off x="0" y="0"/>
          <a:ext cx="0" cy="0"/>
          <a:chOff x="0" y="0"/>
          <a:chExt cx="0" cy="0"/>
        </a:xfrm>
      </p:grpSpPr>
      <p:pic>
        <p:nvPicPr>
          <p:cNvPr id="25" name="Google Shape;25;p59"/>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26" name="Google Shape;26;p59"/>
          <p:cNvPicPr preferRelativeResize="0"/>
          <p:nvPr/>
        </p:nvPicPr>
        <p:blipFill rotWithShape="1">
          <a:blip r:embed="rId3">
            <a:alphaModFix/>
          </a:blip>
          <a:srcRect/>
          <a:stretch/>
        </p:blipFill>
        <p:spPr>
          <a:xfrm>
            <a:off x="455725" y="1678925"/>
            <a:ext cx="1346475" cy="124825"/>
          </a:xfrm>
          <a:prstGeom prst="rect">
            <a:avLst/>
          </a:prstGeom>
          <a:noFill/>
          <a:ln>
            <a:noFill/>
          </a:ln>
        </p:spPr>
      </p:pic>
      <p:sp>
        <p:nvSpPr>
          <p:cNvPr id="2" name="Title 1">
            <a:extLst>
              <a:ext uri="{FF2B5EF4-FFF2-40B4-BE49-F238E27FC236}">
                <a16:creationId xmlns:a16="http://schemas.microsoft.com/office/drawing/2014/main" id="{ECFD7D7A-B4E3-6AEC-CB56-4A0B9321AF13}"/>
              </a:ext>
            </a:extLst>
          </p:cNvPr>
          <p:cNvSpPr>
            <a:spLocks noGrp="1"/>
          </p:cNvSpPr>
          <p:nvPr>
            <p:ph type="title"/>
          </p:nvPr>
        </p:nvSpPr>
        <p:spPr>
          <a:xfrm>
            <a:off x="364125" y="1106225"/>
            <a:ext cx="8520600" cy="572700"/>
          </a:xfrm>
        </p:spPr>
        <p:txBody>
          <a:bodyPr/>
          <a:lstStyle>
            <a:lvl1pPr>
              <a:defRPr/>
            </a:lvl1pPr>
          </a:lstStyle>
          <a:p>
            <a:endParaRPr lang="en-US" dirty="0"/>
          </a:p>
        </p:txBody>
      </p:sp>
      <p:sp>
        <p:nvSpPr>
          <p:cNvPr id="6" name="Text Placeholder 5">
            <a:extLst>
              <a:ext uri="{FF2B5EF4-FFF2-40B4-BE49-F238E27FC236}">
                <a16:creationId xmlns:a16="http://schemas.microsoft.com/office/drawing/2014/main" id="{20BC3A61-613B-968E-5E37-374AC998E8DC}"/>
              </a:ext>
            </a:extLst>
          </p:cNvPr>
          <p:cNvSpPr>
            <a:spLocks noGrp="1"/>
          </p:cNvSpPr>
          <p:nvPr>
            <p:ph type="body" sz="quarter" idx="10"/>
          </p:nvPr>
        </p:nvSpPr>
        <p:spPr>
          <a:xfrm>
            <a:off x="564417" y="2047875"/>
            <a:ext cx="8179533" cy="2809875"/>
          </a:xfrm>
        </p:spPr>
        <p:txBody>
          <a:bodyPr/>
          <a:lstStyle>
            <a:lvl1pPr marL="0" indent="0">
              <a:lnSpc>
                <a:spcPct val="100000"/>
              </a:lnSpc>
              <a:buNone/>
              <a:defRPr/>
            </a:lvl1pPr>
          </a:lstStyle>
          <a:p>
            <a:pPr lvl="0"/>
            <a:r>
              <a:rPr lang="en-US" dirty="0"/>
              <a:t>Click to edit Master text styles</a:t>
            </a:r>
          </a:p>
        </p:txBody>
      </p:sp>
    </p:spTree>
    <p:extLst>
      <p:ext uri="{BB962C8B-B14F-4D97-AF65-F5344CB8AC3E}">
        <p14:creationId xmlns:p14="http://schemas.microsoft.com/office/powerpoint/2010/main" val="1064068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108"/>
        <p:cNvGrpSpPr/>
        <p:nvPr/>
      </p:nvGrpSpPr>
      <p:grpSpPr>
        <a:xfrm>
          <a:off x="0" y="0"/>
          <a:ext cx="0" cy="0"/>
          <a:chOff x="0" y="0"/>
          <a:chExt cx="0" cy="0"/>
        </a:xfrm>
      </p:grpSpPr>
      <p:sp>
        <p:nvSpPr>
          <p:cNvPr id="109" name="Google Shape;109;p113"/>
          <p:cNvSpPr txBox="1">
            <a:spLocks noGrp="1"/>
          </p:cNvSpPr>
          <p:nvPr>
            <p:ph type="title"/>
          </p:nvPr>
        </p:nvSpPr>
        <p:spPr>
          <a:xfrm>
            <a:off x="612648" y="285750"/>
            <a:ext cx="8153400" cy="74295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sz="3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0" name="Google Shape;110;p113"/>
          <p:cNvSpPr txBox="1">
            <a:spLocks noGrp="1"/>
          </p:cNvSpPr>
          <p:nvPr>
            <p:ph type="body" idx="1"/>
          </p:nvPr>
        </p:nvSpPr>
        <p:spPr>
          <a:xfrm>
            <a:off x="612648" y="1143000"/>
            <a:ext cx="8153400" cy="337185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body RP Line" preserve="1" userDrawn="1">
  <p:cSld name="1_Title and body RP Line">
    <p:spTree>
      <p:nvGrpSpPr>
        <p:cNvPr id="1" name="Shape 27"/>
        <p:cNvGrpSpPr/>
        <p:nvPr/>
      </p:nvGrpSpPr>
      <p:grpSpPr>
        <a:xfrm>
          <a:off x="0" y="0"/>
          <a:ext cx="0" cy="0"/>
          <a:chOff x="0" y="0"/>
          <a:chExt cx="0" cy="0"/>
        </a:xfrm>
      </p:grpSpPr>
      <p:pic>
        <p:nvPicPr>
          <p:cNvPr id="31" name="Google Shape;31;p71"/>
          <p:cNvPicPr preferRelativeResize="0"/>
          <p:nvPr/>
        </p:nvPicPr>
        <p:blipFill rotWithShape="1">
          <a:blip r:embed="rId2">
            <a:alphaModFix/>
          </a:blip>
          <a:srcRect b="28999"/>
          <a:stretch/>
        </p:blipFill>
        <p:spPr>
          <a:xfrm>
            <a:off x="6064600" y="4005025"/>
            <a:ext cx="2836151" cy="1138475"/>
          </a:xfrm>
          <a:prstGeom prst="rect">
            <a:avLst/>
          </a:prstGeom>
          <a:noFill/>
          <a:ln>
            <a:noFill/>
          </a:ln>
        </p:spPr>
      </p:pic>
      <p:pic>
        <p:nvPicPr>
          <p:cNvPr id="32" name="Google Shape;32;p71"/>
          <p:cNvPicPr preferRelativeResize="0"/>
          <p:nvPr/>
        </p:nvPicPr>
        <p:blipFill rotWithShape="1">
          <a:blip r:embed="rId3">
            <a:alphaModFix/>
          </a:blip>
          <a:srcRect/>
          <a:stretch/>
        </p:blipFill>
        <p:spPr>
          <a:xfrm>
            <a:off x="457200" y="1783080"/>
            <a:ext cx="1612884" cy="134775"/>
          </a:xfrm>
          <a:prstGeom prst="rect">
            <a:avLst/>
          </a:prstGeom>
          <a:noFill/>
          <a:ln>
            <a:noFill/>
          </a:ln>
        </p:spPr>
      </p:pic>
      <p:sp>
        <p:nvSpPr>
          <p:cNvPr id="2" name="Title 1">
            <a:extLst>
              <a:ext uri="{FF2B5EF4-FFF2-40B4-BE49-F238E27FC236}">
                <a16:creationId xmlns:a16="http://schemas.microsoft.com/office/drawing/2014/main" id="{54BCC428-7415-838B-B0D4-0697B088CF07}"/>
              </a:ext>
            </a:extLst>
          </p:cNvPr>
          <p:cNvSpPr>
            <a:spLocks noGrp="1"/>
          </p:cNvSpPr>
          <p:nvPr>
            <p:ph type="title"/>
          </p:nvPr>
        </p:nvSpPr>
        <p:spPr>
          <a:xfrm>
            <a:off x="356616" y="1209987"/>
            <a:ext cx="8520600" cy="572700"/>
          </a:xfrm>
        </p:spPr>
        <p:txBody>
          <a:bodyPr/>
          <a:lstStyle>
            <a:lvl1pPr>
              <a:defRPr sz="2700">
                <a:solidFill>
                  <a:srgbClr val="2C2C2C"/>
                </a:solidFill>
              </a:defRPr>
            </a:lvl1pPr>
          </a:lstStyle>
          <a:p>
            <a:endParaRPr lang="en-US" dirty="0"/>
          </a:p>
        </p:txBody>
      </p:sp>
      <p:sp>
        <p:nvSpPr>
          <p:cNvPr id="6" name="Text Placeholder 5">
            <a:extLst>
              <a:ext uri="{FF2B5EF4-FFF2-40B4-BE49-F238E27FC236}">
                <a16:creationId xmlns:a16="http://schemas.microsoft.com/office/drawing/2014/main" id="{9184AF6B-262B-3FA4-4A2D-A1F39E50D4FA}"/>
              </a:ext>
            </a:extLst>
          </p:cNvPr>
          <p:cNvSpPr>
            <a:spLocks noGrp="1"/>
          </p:cNvSpPr>
          <p:nvPr>
            <p:ph type="body" sz="quarter" idx="10"/>
          </p:nvPr>
        </p:nvSpPr>
        <p:spPr>
          <a:xfrm>
            <a:off x="1054092" y="2215880"/>
            <a:ext cx="7223133" cy="1606550"/>
          </a:xfrm>
        </p:spPr>
        <p:txBody>
          <a:bodyPr/>
          <a:lstStyle>
            <a:lvl1pPr marL="0" indent="0" algn="ctr">
              <a:lnSpc>
                <a:spcPct val="114000"/>
              </a:lnSpc>
              <a:buNone/>
              <a:defRPr sz="2700">
                <a:solidFill>
                  <a:srgbClr val="2C2C2C"/>
                </a:solidFill>
              </a:defRPr>
            </a:lvl1pPr>
          </a:lstStyle>
          <a:p>
            <a:pPr lvl="0"/>
            <a:endParaRPr lang="en-US" dirty="0"/>
          </a:p>
        </p:txBody>
      </p:sp>
    </p:spTree>
    <p:extLst>
      <p:ext uri="{BB962C8B-B14F-4D97-AF65-F5344CB8AC3E}">
        <p14:creationId xmlns:p14="http://schemas.microsoft.com/office/powerpoint/2010/main" val="5041927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wo columns RP" preserve="1" userDrawn="1">
  <p:cSld name="1_Title and two columns RP">
    <p:spTree>
      <p:nvGrpSpPr>
        <p:cNvPr id="1" name="Shape 33"/>
        <p:cNvGrpSpPr/>
        <p:nvPr/>
      </p:nvGrpSpPr>
      <p:grpSpPr>
        <a:xfrm>
          <a:off x="0" y="0"/>
          <a:ext cx="0" cy="0"/>
          <a:chOff x="0" y="0"/>
          <a:chExt cx="0" cy="0"/>
        </a:xfrm>
      </p:grpSpPr>
      <p:pic>
        <p:nvPicPr>
          <p:cNvPr id="38" name="Google Shape;38;p100"/>
          <p:cNvPicPr preferRelativeResize="0"/>
          <p:nvPr userDrawn="1"/>
        </p:nvPicPr>
        <p:blipFill rotWithShape="1">
          <a:blip r:embed="rId2">
            <a:alphaModFix/>
          </a:blip>
          <a:srcRect/>
          <a:stretch/>
        </p:blipFill>
        <p:spPr>
          <a:xfrm>
            <a:off x="457200" y="911913"/>
            <a:ext cx="1612884" cy="134775"/>
          </a:xfrm>
          <a:prstGeom prst="rect">
            <a:avLst/>
          </a:prstGeom>
          <a:noFill/>
          <a:ln>
            <a:noFill/>
          </a:ln>
        </p:spPr>
      </p:pic>
      <p:sp>
        <p:nvSpPr>
          <p:cNvPr id="2" name="Title 1">
            <a:extLst>
              <a:ext uri="{FF2B5EF4-FFF2-40B4-BE49-F238E27FC236}">
                <a16:creationId xmlns:a16="http://schemas.microsoft.com/office/drawing/2014/main" id="{51D0F0B7-0769-BDE8-BA13-7B3B4959E928}"/>
              </a:ext>
            </a:extLst>
          </p:cNvPr>
          <p:cNvSpPr>
            <a:spLocks noGrp="1"/>
          </p:cNvSpPr>
          <p:nvPr>
            <p:ph type="title"/>
          </p:nvPr>
        </p:nvSpPr>
        <p:spPr>
          <a:xfrm>
            <a:off x="356627" y="286500"/>
            <a:ext cx="8520600" cy="572700"/>
          </a:xfrm>
        </p:spPr>
        <p:txBody>
          <a:bodyPr/>
          <a:lstStyle>
            <a:lvl1pPr>
              <a:defRPr>
                <a:solidFill>
                  <a:srgbClr val="2C2C2C"/>
                </a:solidFill>
              </a:defRPr>
            </a:lvl1pPr>
          </a:lstStyle>
          <a:p>
            <a:endParaRPr lang="en-US" dirty="0"/>
          </a:p>
        </p:txBody>
      </p:sp>
      <p:sp>
        <p:nvSpPr>
          <p:cNvPr id="6" name="Text Placeholder 5">
            <a:extLst>
              <a:ext uri="{FF2B5EF4-FFF2-40B4-BE49-F238E27FC236}">
                <a16:creationId xmlns:a16="http://schemas.microsoft.com/office/drawing/2014/main" id="{6F537D18-A616-6737-44A4-23041DD0CE12}"/>
              </a:ext>
            </a:extLst>
          </p:cNvPr>
          <p:cNvSpPr>
            <a:spLocks noGrp="1"/>
          </p:cNvSpPr>
          <p:nvPr>
            <p:ph type="body" sz="quarter" idx="10"/>
          </p:nvPr>
        </p:nvSpPr>
        <p:spPr>
          <a:xfrm>
            <a:off x="357188" y="1285875"/>
            <a:ext cx="8215312" cy="2946400"/>
          </a:xfrm>
        </p:spPr>
        <p:txBody>
          <a:bodyPr/>
          <a:lstStyle>
            <a:lvl1pPr>
              <a:lnSpc>
                <a:spcPct val="100000"/>
              </a:lnSpc>
              <a:defRPr/>
            </a:lvl1pPr>
          </a:lstStyle>
          <a:p>
            <a:pPr lvl="0"/>
            <a:r>
              <a:rPr lang="en-US" dirty="0"/>
              <a:t>Click to edit Master text styles</a:t>
            </a:r>
          </a:p>
        </p:txBody>
      </p:sp>
    </p:spTree>
    <p:extLst>
      <p:ext uri="{BB962C8B-B14F-4D97-AF65-F5344CB8AC3E}">
        <p14:creationId xmlns:p14="http://schemas.microsoft.com/office/powerpoint/2010/main" val="36382875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Q&amp;A" preserve="1" userDrawn="1">
  <p:cSld name="1_Q&amp;A">
    <p:spTree>
      <p:nvGrpSpPr>
        <p:cNvPr id="1" name="Shape 39"/>
        <p:cNvGrpSpPr/>
        <p:nvPr/>
      </p:nvGrpSpPr>
      <p:grpSpPr>
        <a:xfrm>
          <a:off x="0" y="0"/>
          <a:ext cx="0" cy="0"/>
          <a:chOff x="0" y="0"/>
          <a:chExt cx="0" cy="0"/>
        </a:xfrm>
      </p:grpSpPr>
      <p:pic>
        <p:nvPicPr>
          <p:cNvPr id="42" name="Google Shape;42;p66"/>
          <p:cNvPicPr preferRelativeResize="0"/>
          <p:nvPr/>
        </p:nvPicPr>
        <p:blipFill rotWithShape="1">
          <a:blip r:embed="rId2">
            <a:alphaModFix/>
          </a:blip>
          <a:srcRect/>
          <a:stretch/>
        </p:blipFill>
        <p:spPr>
          <a:xfrm rot="-5400000">
            <a:off x="3299454" y="2456579"/>
            <a:ext cx="912600" cy="93584"/>
          </a:xfrm>
          <a:prstGeom prst="rect">
            <a:avLst/>
          </a:prstGeom>
          <a:noFill/>
          <a:ln>
            <a:noFill/>
          </a:ln>
        </p:spPr>
      </p:pic>
      <p:pic>
        <p:nvPicPr>
          <p:cNvPr id="43" name="Google Shape;43;p66"/>
          <p:cNvPicPr preferRelativeResize="0"/>
          <p:nvPr/>
        </p:nvPicPr>
        <p:blipFill rotWithShape="1">
          <a:blip r:embed="rId3">
            <a:alphaModFix/>
          </a:blip>
          <a:srcRect r="25160"/>
          <a:stretch/>
        </p:blipFill>
        <p:spPr>
          <a:xfrm>
            <a:off x="7865052" y="1014125"/>
            <a:ext cx="1278949" cy="2830899"/>
          </a:xfrm>
          <a:prstGeom prst="rect">
            <a:avLst/>
          </a:prstGeom>
          <a:noFill/>
          <a:ln>
            <a:noFill/>
          </a:ln>
        </p:spPr>
      </p:pic>
      <p:sp>
        <p:nvSpPr>
          <p:cNvPr id="2" name="Title 1">
            <a:extLst>
              <a:ext uri="{FF2B5EF4-FFF2-40B4-BE49-F238E27FC236}">
                <a16:creationId xmlns:a16="http://schemas.microsoft.com/office/drawing/2014/main" id="{EBE1B949-88AE-69B2-202C-7191D0DD4589}"/>
              </a:ext>
            </a:extLst>
          </p:cNvPr>
          <p:cNvSpPr>
            <a:spLocks noGrp="1"/>
          </p:cNvSpPr>
          <p:nvPr>
            <p:ph type="title"/>
          </p:nvPr>
        </p:nvSpPr>
        <p:spPr>
          <a:xfrm>
            <a:off x="1343675" y="1932949"/>
            <a:ext cx="2526750" cy="1012300"/>
          </a:xfrm>
        </p:spPr>
        <p:txBody>
          <a:bodyPr/>
          <a:lstStyle>
            <a:lvl1pPr>
              <a:defRPr sz="2700"/>
            </a:lvl1pPr>
          </a:lstStyle>
          <a:p>
            <a:endParaRPr lang="en-US" dirty="0"/>
          </a:p>
        </p:txBody>
      </p:sp>
      <p:sp>
        <p:nvSpPr>
          <p:cNvPr id="6" name="Text Placeholder 5">
            <a:extLst>
              <a:ext uri="{FF2B5EF4-FFF2-40B4-BE49-F238E27FC236}">
                <a16:creationId xmlns:a16="http://schemas.microsoft.com/office/drawing/2014/main" id="{E2344765-301B-4023-1599-19CF78F3F379}"/>
              </a:ext>
            </a:extLst>
          </p:cNvPr>
          <p:cNvSpPr>
            <a:spLocks noGrp="1"/>
          </p:cNvSpPr>
          <p:nvPr>
            <p:ph type="body" sz="quarter" idx="10"/>
          </p:nvPr>
        </p:nvSpPr>
        <p:spPr>
          <a:xfrm>
            <a:off x="3981740" y="1294426"/>
            <a:ext cx="3722475" cy="3172800"/>
          </a:xfrm>
        </p:spPr>
        <p:txBody>
          <a:bodyPr/>
          <a:lstStyle>
            <a:lvl1pPr marL="0" indent="0">
              <a:lnSpc>
                <a:spcPct val="114000"/>
              </a:lnSpc>
              <a:buNone/>
              <a:defRPr sz="2100">
                <a:solidFill>
                  <a:srgbClr val="434343"/>
                </a:solidFill>
              </a:defRPr>
            </a:lvl1pPr>
            <a:lvl2pPr marL="596900" indent="0">
              <a:buNone/>
              <a:defRPr/>
            </a:lvl2pPr>
          </a:lstStyle>
          <a:p>
            <a:pPr lvl="0"/>
            <a:endParaRPr lang="en-US" dirty="0"/>
          </a:p>
        </p:txBody>
      </p:sp>
    </p:spTree>
    <p:extLst>
      <p:ext uri="{BB962C8B-B14F-4D97-AF65-F5344CB8AC3E}">
        <p14:creationId xmlns:p14="http://schemas.microsoft.com/office/powerpoint/2010/main" val="41676651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Q&amp;A" preserve="1" userDrawn="1">
  <p:cSld name="1_Q&amp;A">
    <p:spTree>
      <p:nvGrpSpPr>
        <p:cNvPr id="1" name="Shape 39"/>
        <p:cNvGrpSpPr/>
        <p:nvPr/>
      </p:nvGrpSpPr>
      <p:grpSpPr>
        <a:xfrm>
          <a:off x="0" y="0"/>
          <a:ext cx="0" cy="0"/>
          <a:chOff x="0" y="0"/>
          <a:chExt cx="0" cy="0"/>
        </a:xfrm>
      </p:grpSpPr>
      <p:sp>
        <p:nvSpPr>
          <p:cNvPr id="3" name="Title 2">
            <a:extLst>
              <a:ext uri="{FF2B5EF4-FFF2-40B4-BE49-F238E27FC236}">
                <a16:creationId xmlns:a16="http://schemas.microsoft.com/office/drawing/2014/main" id="{59A225B8-1BD9-23DD-13A6-38C825099781}"/>
              </a:ext>
            </a:extLst>
          </p:cNvPr>
          <p:cNvSpPr>
            <a:spLocks noGrp="1"/>
          </p:cNvSpPr>
          <p:nvPr>
            <p:ph type="title"/>
          </p:nvPr>
        </p:nvSpPr>
        <p:spPr>
          <a:xfrm>
            <a:off x="841650" y="562025"/>
            <a:ext cx="7460700" cy="572700"/>
          </a:xfrm>
        </p:spPr>
        <p:txBody>
          <a:bodyPr/>
          <a:lstStyle>
            <a:lvl1pPr algn="ctr">
              <a:defRPr/>
            </a:lvl1pPr>
          </a:lstStyle>
          <a:p>
            <a:endParaRPr lang="en-US" dirty="0"/>
          </a:p>
        </p:txBody>
      </p:sp>
      <p:pic>
        <p:nvPicPr>
          <p:cNvPr id="5" name="Google Shape;339;p4" descr="This vignette shows a healthcare provider discussing the importance of using the safety card intervention with a reluctant colleague." title="Provider Discussion of Safety Card Intervention">
            <a:hlinkClick r:id="rId2"/>
            <a:extLst>
              <a:ext uri="{FF2B5EF4-FFF2-40B4-BE49-F238E27FC236}">
                <a16:creationId xmlns:a16="http://schemas.microsoft.com/office/drawing/2014/main" id="{F8CC9314-CA6C-27CE-9C12-4020FA8B1075}"/>
              </a:ext>
            </a:extLst>
          </p:cNvPr>
          <p:cNvPicPr preferRelativeResize="0"/>
          <p:nvPr userDrawn="1"/>
        </p:nvPicPr>
        <p:blipFill>
          <a:blip r:embed="rId3">
            <a:alphaModFix/>
          </a:blip>
          <a:stretch>
            <a:fillRect/>
          </a:stretch>
        </p:blipFill>
        <p:spPr>
          <a:xfrm>
            <a:off x="2286000" y="1238975"/>
            <a:ext cx="4572000" cy="3429000"/>
          </a:xfrm>
          <a:prstGeom prst="rect">
            <a:avLst/>
          </a:prstGeom>
          <a:noFill/>
          <a:ln>
            <a:noFill/>
          </a:ln>
        </p:spPr>
      </p:pic>
      <p:sp>
        <p:nvSpPr>
          <p:cNvPr id="10" name="Text Placeholder 9">
            <a:extLst>
              <a:ext uri="{FF2B5EF4-FFF2-40B4-BE49-F238E27FC236}">
                <a16:creationId xmlns:a16="http://schemas.microsoft.com/office/drawing/2014/main" id="{5B46D85C-0D9E-44A3-3AF5-5DD41AB84120}"/>
              </a:ext>
            </a:extLst>
          </p:cNvPr>
          <p:cNvSpPr>
            <a:spLocks noGrp="1"/>
          </p:cNvSpPr>
          <p:nvPr>
            <p:ph type="body" sz="quarter" idx="10"/>
          </p:nvPr>
        </p:nvSpPr>
        <p:spPr>
          <a:xfrm>
            <a:off x="0" y="5257800"/>
            <a:ext cx="9144000" cy="304800"/>
          </a:xfrm>
        </p:spPr>
        <p:txBody>
          <a:bodyPr/>
          <a:lstStyle>
            <a:lvl1pPr marL="0" indent="0" algn="l">
              <a:lnSpc>
                <a:spcPct val="100000"/>
              </a:lnSpc>
              <a:buNone/>
              <a:defRPr sz="10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63738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body BY" preserve="1" userDrawn="1">
  <p:cSld name="1_Title and body BY">
    <p:spTree>
      <p:nvGrpSpPr>
        <p:cNvPr id="1" name="Shape 52"/>
        <p:cNvGrpSpPr/>
        <p:nvPr/>
      </p:nvGrpSpPr>
      <p:grpSpPr>
        <a:xfrm>
          <a:off x="0" y="0"/>
          <a:ext cx="0" cy="0"/>
          <a:chOff x="0" y="0"/>
          <a:chExt cx="0" cy="0"/>
        </a:xfrm>
      </p:grpSpPr>
      <p:pic>
        <p:nvPicPr>
          <p:cNvPr id="56" name="Google Shape;56;p96"/>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sp>
        <p:nvSpPr>
          <p:cNvPr id="2" name="Title 1">
            <a:extLst>
              <a:ext uri="{FF2B5EF4-FFF2-40B4-BE49-F238E27FC236}">
                <a16:creationId xmlns:a16="http://schemas.microsoft.com/office/drawing/2014/main" id="{512671FB-7DF5-2031-6FC2-59E25C94E0AA}"/>
              </a:ext>
            </a:extLst>
          </p:cNvPr>
          <p:cNvSpPr>
            <a:spLocks noGrp="1"/>
          </p:cNvSpPr>
          <p:nvPr>
            <p:ph type="title"/>
          </p:nvPr>
        </p:nvSpPr>
        <p:spPr>
          <a:xfrm>
            <a:off x="364125" y="551725"/>
            <a:ext cx="5574750" cy="1069450"/>
          </a:xfrm>
        </p:spPr>
        <p:txBody>
          <a:bodyPr/>
          <a:lstStyle>
            <a:lvl1pPr>
              <a:defRPr>
                <a:solidFill>
                  <a:srgbClr val="434343"/>
                </a:solidFill>
              </a:defRPr>
            </a:lvl1pPr>
          </a:lstStyle>
          <a:p>
            <a:endParaRPr lang="en-US" dirty="0"/>
          </a:p>
        </p:txBody>
      </p:sp>
      <p:sp>
        <p:nvSpPr>
          <p:cNvPr id="6" name="Text Placeholder 5">
            <a:extLst>
              <a:ext uri="{FF2B5EF4-FFF2-40B4-BE49-F238E27FC236}">
                <a16:creationId xmlns:a16="http://schemas.microsoft.com/office/drawing/2014/main" id="{7F50EC59-211D-61B1-8B3D-7C9DFC900D75}"/>
              </a:ext>
            </a:extLst>
          </p:cNvPr>
          <p:cNvSpPr>
            <a:spLocks noGrp="1"/>
          </p:cNvSpPr>
          <p:nvPr>
            <p:ph type="body" sz="quarter" idx="10"/>
          </p:nvPr>
        </p:nvSpPr>
        <p:spPr>
          <a:xfrm>
            <a:off x="363538" y="1639888"/>
            <a:ext cx="7351712" cy="3046412"/>
          </a:xfrm>
        </p:spPr>
        <p:txBody>
          <a:bodyPr/>
          <a:lstStyle>
            <a:lvl1pPr marL="0" indent="0">
              <a:lnSpc>
                <a:spcPct val="100000"/>
              </a:lnSpc>
              <a:buNone/>
              <a:defRPr sz="1700">
                <a:solidFill>
                  <a:srgbClr val="2C2C2C"/>
                </a:solidFill>
              </a:defRPr>
            </a:lvl1pPr>
          </a:lstStyle>
          <a:p>
            <a:pPr lvl="0"/>
            <a:r>
              <a:rPr lang="en-US" dirty="0"/>
              <a:t>Click to edit Master text styles</a:t>
            </a:r>
          </a:p>
        </p:txBody>
      </p:sp>
    </p:spTree>
    <p:extLst>
      <p:ext uri="{BB962C8B-B14F-4D97-AF65-F5344CB8AC3E}">
        <p14:creationId xmlns:p14="http://schemas.microsoft.com/office/powerpoint/2010/main" val="518956401"/>
      </p:ext>
    </p:extLst>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body BP Line" preserve="1" userDrawn="1">
  <p:cSld name="1_Title and body BP Line">
    <p:spTree>
      <p:nvGrpSpPr>
        <p:cNvPr id="1" name="Shape 21"/>
        <p:cNvGrpSpPr/>
        <p:nvPr/>
      </p:nvGrpSpPr>
      <p:grpSpPr>
        <a:xfrm>
          <a:off x="0" y="0"/>
          <a:ext cx="0" cy="0"/>
          <a:chOff x="0" y="0"/>
          <a:chExt cx="0" cy="0"/>
        </a:xfrm>
      </p:grpSpPr>
      <p:pic>
        <p:nvPicPr>
          <p:cNvPr id="25" name="Google Shape;25;p59"/>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sp>
        <p:nvSpPr>
          <p:cNvPr id="2" name="Title 1">
            <a:extLst>
              <a:ext uri="{FF2B5EF4-FFF2-40B4-BE49-F238E27FC236}">
                <a16:creationId xmlns:a16="http://schemas.microsoft.com/office/drawing/2014/main" id="{ECFD7D7A-B4E3-6AEC-CB56-4A0B9321AF13}"/>
              </a:ext>
            </a:extLst>
          </p:cNvPr>
          <p:cNvSpPr>
            <a:spLocks noGrp="1"/>
          </p:cNvSpPr>
          <p:nvPr>
            <p:ph type="title"/>
          </p:nvPr>
        </p:nvSpPr>
        <p:spPr>
          <a:xfrm>
            <a:off x="364125" y="556639"/>
            <a:ext cx="5693508" cy="1126311"/>
          </a:xfrm>
        </p:spPr>
        <p:txBody>
          <a:bodyPr/>
          <a:lstStyle>
            <a:lvl1pPr>
              <a:defRPr>
                <a:solidFill>
                  <a:srgbClr val="434343"/>
                </a:solidFill>
              </a:defRPr>
            </a:lvl1pPr>
          </a:lstStyle>
          <a:p>
            <a:endParaRPr lang="en-US" dirty="0"/>
          </a:p>
        </p:txBody>
      </p:sp>
      <p:sp>
        <p:nvSpPr>
          <p:cNvPr id="6" name="Text Placeholder 5">
            <a:extLst>
              <a:ext uri="{FF2B5EF4-FFF2-40B4-BE49-F238E27FC236}">
                <a16:creationId xmlns:a16="http://schemas.microsoft.com/office/drawing/2014/main" id="{20BC3A61-613B-968E-5E37-374AC998E8DC}"/>
              </a:ext>
            </a:extLst>
          </p:cNvPr>
          <p:cNvSpPr>
            <a:spLocks noGrp="1"/>
          </p:cNvSpPr>
          <p:nvPr>
            <p:ph type="body" sz="quarter" idx="10"/>
          </p:nvPr>
        </p:nvSpPr>
        <p:spPr>
          <a:xfrm>
            <a:off x="366225" y="1568651"/>
            <a:ext cx="8654924" cy="1353250"/>
          </a:xfrm>
        </p:spPr>
        <p:txBody>
          <a:bodyPr/>
          <a:lstStyle>
            <a:lvl1pPr marL="0" indent="0">
              <a:lnSpc>
                <a:spcPct val="100000"/>
              </a:lnSpc>
              <a:buNone/>
              <a:defRPr sz="1900">
                <a:solidFill>
                  <a:srgbClr val="2C2C2C"/>
                </a:solidFill>
              </a:defRPr>
            </a:lvl1pPr>
          </a:lstStyle>
          <a:p>
            <a:pPr lvl="0"/>
            <a:endParaRPr lang="en-US" dirty="0"/>
          </a:p>
        </p:txBody>
      </p:sp>
    </p:spTree>
    <p:extLst>
      <p:ext uri="{BB962C8B-B14F-4D97-AF65-F5344CB8AC3E}">
        <p14:creationId xmlns:p14="http://schemas.microsoft.com/office/powerpoint/2010/main" val="33135567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body BP Line" preserve="1" userDrawn="1">
  <p:cSld name="1_Title and body BP Line">
    <p:spTree>
      <p:nvGrpSpPr>
        <p:cNvPr id="1" name="Shape 21"/>
        <p:cNvGrpSpPr/>
        <p:nvPr/>
      </p:nvGrpSpPr>
      <p:grpSpPr>
        <a:xfrm>
          <a:off x="0" y="0"/>
          <a:ext cx="0" cy="0"/>
          <a:chOff x="0" y="0"/>
          <a:chExt cx="0" cy="0"/>
        </a:xfrm>
      </p:grpSpPr>
      <p:pic>
        <p:nvPicPr>
          <p:cNvPr id="25" name="Google Shape;25;p59"/>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sp>
        <p:nvSpPr>
          <p:cNvPr id="2" name="Title 1">
            <a:extLst>
              <a:ext uri="{FF2B5EF4-FFF2-40B4-BE49-F238E27FC236}">
                <a16:creationId xmlns:a16="http://schemas.microsoft.com/office/drawing/2014/main" id="{ECFD7D7A-B4E3-6AEC-CB56-4A0B9321AF13}"/>
              </a:ext>
            </a:extLst>
          </p:cNvPr>
          <p:cNvSpPr>
            <a:spLocks noGrp="1"/>
          </p:cNvSpPr>
          <p:nvPr>
            <p:ph type="title"/>
          </p:nvPr>
        </p:nvSpPr>
        <p:spPr>
          <a:xfrm>
            <a:off x="364125" y="469240"/>
            <a:ext cx="5693508" cy="1126311"/>
          </a:xfrm>
        </p:spPr>
        <p:txBody>
          <a:bodyPr/>
          <a:lstStyle>
            <a:lvl1pPr>
              <a:defRPr sz="2700">
                <a:solidFill>
                  <a:srgbClr val="2C2C2C"/>
                </a:solidFill>
              </a:defRPr>
            </a:lvl1pPr>
          </a:lstStyle>
          <a:p>
            <a:endParaRPr lang="en-US" dirty="0"/>
          </a:p>
        </p:txBody>
      </p:sp>
      <p:sp>
        <p:nvSpPr>
          <p:cNvPr id="6" name="Text Placeholder 5">
            <a:extLst>
              <a:ext uri="{FF2B5EF4-FFF2-40B4-BE49-F238E27FC236}">
                <a16:creationId xmlns:a16="http://schemas.microsoft.com/office/drawing/2014/main" id="{20BC3A61-613B-968E-5E37-374AC998E8DC}"/>
              </a:ext>
            </a:extLst>
          </p:cNvPr>
          <p:cNvSpPr>
            <a:spLocks noGrp="1"/>
          </p:cNvSpPr>
          <p:nvPr>
            <p:ph type="body" sz="quarter" idx="10"/>
          </p:nvPr>
        </p:nvSpPr>
        <p:spPr>
          <a:xfrm>
            <a:off x="473525" y="2047687"/>
            <a:ext cx="3717475" cy="1962338"/>
          </a:xfrm>
        </p:spPr>
        <p:txBody>
          <a:bodyPr/>
          <a:lstStyle>
            <a:lvl1pPr marL="0" indent="0">
              <a:lnSpc>
                <a:spcPct val="100000"/>
              </a:lnSpc>
              <a:buNone/>
              <a:defRPr sz="2700" b="1">
                <a:solidFill>
                  <a:srgbClr val="2C2C2C"/>
                </a:solidFill>
              </a:defRPr>
            </a:lvl1pPr>
          </a:lstStyle>
          <a:p>
            <a:pPr lvl="0"/>
            <a:endParaRPr lang="en-US" dirty="0"/>
          </a:p>
        </p:txBody>
      </p:sp>
      <p:sp>
        <p:nvSpPr>
          <p:cNvPr id="8" name="Picture Placeholder 7">
            <a:extLst>
              <a:ext uri="{FF2B5EF4-FFF2-40B4-BE49-F238E27FC236}">
                <a16:creationId xmlns:a16="http://schemas.microsoft.com/office/drawing/2014/main" id="{5A52E625-454F-1B6F-9071-9F43D8C35148}"/>
              </a:ext>
            </a:extLst>
          </p:cNvPr>
          <p:cNvSpPr>
            <a:spLocks noGrp="1"/>
          </p:cNvSpPr>
          <p:nvPr>
            <p:ph type="pic" sz="quarter" idx="11"/>
          </p:nvPr>
        </p:nvSpPr>
        <p:spPr>
          <a:xfrm>
            <a:off x="4669720" y="2098674"/>
            <a:ext cx="3022334" cy="1815737"/>
          </a:xfrm>
        </p:spPr>
        <p:txBody>
          <a:bodyPr/>
          <a:lstStyle/>
          <a:p>
            <a:endParaRPr lang="en-US"/>
          </a:p>
        </p:txBody>
      </p:sp>
    </p:spTree>
    <p:extLst>
      <p:ext uri="{BB962C8B-B14F-4D97-AF65-F5344CB8AC3E}">
        <p14:creationId xmlns:p14="http://schemas.microsoft.com/office/powerpoint/2010/main" val="24460151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body BP Line" preserve="1" userDrawn="1">
  <p:cSld name="1_Title and body BP Line">
    <p:spTree>
      <p:nvGrpSpPr>
        <p:cNvPr id="1" name="Shape 21"/>
        <p:cNvGrpSpPr/>
        <p:nvPr/>
      </p:nvGrpSpPr>
      <p:grpSpPr>
        <a:xfrm>
          <a:off x="0" y="0"/>
          <a:ext cx="0" cy="0"/>
          <a:chOff x="0" y="0"/>
          <a:chExt cx="0" cy="0"/>
        </a:xfrm>
      </p:grpSpPr>
      <p:pic>
        <p:nvPicPr>
          <p:cNvPr id="25" name="Google Shape;25;p59"/>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26" name="Google Shape;26;p59"/>
          <p:cNvPicPr preferRelativeResize="0"/>
          <p:nvPr/>
        </p:nvPicPr>
        <p:blipFill rotWithShape="1">
          <a:blip r:embed="rId3">
            <a:alphaModFix/>
          </a:blip>
          <a:srcRect/>
          <a:stretch/>
        </p:blipFill>
        <p:spPr>
          <a:xfrm>
            <a:off x="455725" y="1678925"/>
            <a:ext cx="1346475" cy="124825"/>
          </a:xfrm>
          <a:prstGeom prst="rect">
            <a:avLst/>
          </a:prstGeom>
          <a:noFill/>
          <a:ln>
            <a:noFill/>
          </a:ln>
        </p:spPr>
      </p:pic>
      <p:sp>
        <p:nvSpPr>
          <p:cNvPr id="2" name="Title 1">
            <a:extLst>
              <a:ext uri="{FF2B5EF4-FFF2-40B4-BE49-F238E27FC236}">
                <a16:creationId xmlns:a16="http://schemas.microsoft.com/office/drawing/2014/main" id="{ECFD7D7A-B4E3-6AEC-CB56-4A0B9321AF13}"/>
              </a:ext>
            </a:extLst>
          </p:cNvPr>
          <p:cNvSpPr>
            <a:spLocks noGrp="1"/>
          </p:cNvSpPr>
          <p:nvPr>
            <p:ph type="title"/>
          </p:nvPr>
        </p:nvSpPr>
        <p:spPr>
          <a:xfrm>
            <a:off x="481499" y="634113"/>
            <a:ext cx="5052526" cy="1044812"/>
          </a:xfrm>
        </p:spPr>
        <p:txBody>
          <a:bodyPr/>
          <a:lstStyle>
            <a:lvl1pPr>
              <a:defRPr sz="2700">
                <a:solidFill>
                  <a:srgbClr val="2C2C2C"/>
                </a:solidFill>
              </a:defRPr>
            </a:lvl1pPr>
          </a:lstStyle>
          <a:p>
            <a:endParaRPr lang="en-US" dirty="0"/>
          </a:p>
        </p:txBody>
      </p:sp>
      <p:sp>
        <p:nvSpPr>
          <p:cNvPr id="6" name="Text Placeholder 5">
            <a:extLst>
              <a:ext uri="{FF2B5EF4-FFF2-40B4-BE49-F238E27FC236}">
                <a16:creationId xmlns:a16="http://schemas.microsoft.com/office/drawing/2014/main" id="{20BC3A61-613B-968E-5E37-374AC998E8DC}"/>
              </a:ext>
            </a:extLst>
          </p:cNvPr>
          <p:cNvSpPr>
            <a:spLocks noGrp="1"/>
          </p:cNvSpPr>
          <p:nvPr>
            <p:ph type="body" sz="quarter" idx="10"/>
          </p:nvPr>
        </p:nvSpPr>
        <p:spPr>
          <a:xfrm>
            <a:off x="484301" y="1954626"/>
            <a:ext cx="4199400" cy="2359500"/>
          </a:xfrm>
        </p:spPr>
        <p:txBody>
          <a:bodyPr/>
          <a:lstStyle>
            <a:lvl1pPr marL="0" indent="0">
              <a:lnSpc>
                <a:spcPct val="100000"/>
              </a:lnSpc>
              <a:buNone/>
              <a:defRPr b="1">
                <a:solidFill>
                  <a:srgbClr val="595959"/>
                </a:solidFill>
              </a:defRPr>
            </a:lvl1pPr>
          </a:lstStyle>
          <a:p>
            <a:pPr lvl="0"/>
            <a:endParaRPr lang="en-US" dirty="0"/>
          </a:p>
        </p:txBody>
      </p:sp>
      <p:sp>
        <p:nvSpPr>
          <p:cNvPr id="7" name="Text Placeholder 5">
            <a:extLst>
              <a:ext uri="{FF2B5EF4-FFF2-40B4-BE49-F238E27FC236}">
                <a16:creationId xmlns:a16="http://schemas.microsoft.com/office/drawing/2014/main" id="{933D707E-B7B7-2F8F-3CDC-8DDB4E86975C}"/>
              </a:ext>
            </a:extLst>
          </p:cNvPr>
          <p:cNvSpPr>
            <a:spLocks noGrp="1"/>
          </p:cNvSpPr>
          <p:nvPr>
            <p:ph type="body" sz="quarter" idx="11"/>
          </p:nvPr>
        </p:nvSpPr>
        <p:spPr>
          <a:xfrm>
            <a:off x="4841775" y="1954625"/>
            <a:ext cx="4199400" cy="2741199"/>
          </a:xfrm>
        </p:spPr>
        <p:txBody>
          <a:bodyPr/>
          <a:lstStyle>
            <a:lvl1pPr marL="0" indent="0">
              <a:lnSpc>
                <a:spcPct val="100000"/>
              </a:lnSpc>
              <a:buNone/>
              <a:defRPr b="1"/>
            </a:lvl1pPr>
          </a:lstStyle>
          <a:p>
            <a:pPr lvl="0"/>
            <a:endParaRPr lang="en-US" dirty="0"/>
          </a:p>
        </p:txBody>
      </p:sp>
      <p:sp>
        <p:nvSpPr>
          <p:cNvPr id="9" name="Text Placeholder 5">
            <a:extLst>
              <a:ext uri="{FF2B5EF4-FFF2-40B4-BE49-F238E27FC236}">
                <a16:creationId xmlns:a16="http://schemas.microsoft.com/office/drawing/2014/main" id="{B200776A-4DBA-790F-7BF9-E49C66876B50}"/>
              </a:ext>
            </a:extLst>
          </p:cNvPr>
          <p:cNvSpPr>
            <a:spLocks noGrp="1"/>
          </p:cNvSpPr>
          <p:nvPr>
            <p:ph type="body" sz="quarter" idx="12"/>
          </p:nvPr>
        </p:nvSpPr>
        <p:spPr>
          <a:xfrm>
            <a:off x="714375" y="4375650"/>
            <a:ext cx="3969326" cy="492001"/>
          </a:xfrm>
        </p:spPr>
        <p:txBody>
          <a:bodyPr/>
          <a:lstStyle>
            <a:lvl1pPr marL="0" indent="0">
              <a:lnSpc>
                <a:spcPct val="100000"/>
              </a:lnSpc>
              <a:buNone/>
              <a:defRPr b="0"/>
            </a:lvl1pPr>
          </a:lstStyle>
          <a:p>
            <a:pPr lvl="0"/>
            <a:endParaRPr lang="en-US" dirty="0"/>
          </a:p>
        </p:txBody>
      </p:sp>
    </p:spTree>
    <p:extLst>
      <p:ext uri="{BB962C8B-B14F-4D97-AF65-F5344CB8AC3E}">
        <p14:creationId xmlns:p14="http://schemas.microsoft.com/office/powerpoint/2010/main" val="22452340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body BY" preserve="1" userDrawn="1">
  <p:cSld name="1_Title and body BY">
    <p:spTree>
      <p:nvGrpSpPr>
        <p:cNvPr id="1" name="Shape 52"/>
        <p:cNvGrpSpPr/>
        <p:nvPr/>
      </p:nvGrpSpPr>
      <p:grpSpPr>
        <a:xfrm>
          <a:off x="0" y="0"/>
          <a:ext cx="0" cy="0"/>
          <a:chOff x="0" y="0"/>
          <a:chExt cx="0" cy="0"/>
        </a:xfrm>
      </p:grpSpPr>
      <p:pic>
        <p:nvPicPr>
          <p:cNvPr id="56" name="Google Shape;56;p96"/>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sp>
        <p:nvSpPr>
          <p:cNvPr id="2" name="Title 1">
            <a:extLst>
              <a:ext uri="{FF2B5EF4-FFF2-40B4-BE49-F238E27FC236}">
                <a16:creationId xmlns:a16="http://schemas.microsoft.com/office/drawing/2014/main" id="{512671FB-7DF5-2031-6FC2-59E25C94E0AA}"/>
              </a:ext>
            </a:extLst>
          </p:cNvPr>
          <p:cNvSpPr>
            <a:spLocks noGrp="1"/>
          </p:cNvSpPr>
          <p:nvPr>
            <p:ph type="title"/>
          </p:nvPr>
        </p:nvSpPr>
        <p:spPr>
          <a:xfrm>
            <a:off x="365350" y="567575"/>
            <a:ext cx="5574750" cy="584950"/>
          </a:xfrm>
        </p:spPr>
        <p:txBody>
          <a:bodyPr/>
          <a:lstStyle>
            <a:lvl1pPr>
              <a:defRPr sz="2700">
                <a:solidFill>
                  <a:srgbClr val="434343"/>
                </a:solidFill>
              </a:defRPr>
            </a:lvl1pPr>
          </a:lstStyle>
          <a:p>
            <a:endParaRPr lang="en-US" dirty="0"/>
          </a:p>
        </p:txBody>
      </p:sp>
      <p:sp>
        <p:nvSpPr>
          <p:cNvPr id="6" name="Text Placeholder 5">
            <a:extLst>
              <a:ext uri="{FF2B5EF4-FFF2-40B4-BE49-F238E27FC236}">
                <a16:creationId xmlns:a16="http://schemas.microsoft.com/office/drawing/2014/main" id="{7F50EC59-211D-61B1-8B3D-7C9DFC900D75}"/>
              </a:ext>
            </a:extLst>
          </p:cNvPr>
          <p:cNvSpPr>
            <a:spLocks noGrp="1"/>
          </p:cNvSpPr>
          <p:nvPr>
            <p:ph type="body" sz="quarter" idx="10"/>
          </p:nvPr>
        </p:nvSpPr>
        <p:spPr>
          <a:xfrm>
            <a:off x="365350" y="1152525"/>
            <a:ext cx="7605600" cy="3295650"/>
          </a:xfrm>
        </p:spPr>
        <p:txBody>
          <a:bodyPr/>
          <a:lstStyle>
            <a:lvl1pPr marL="0" indent="0">
              <a:lnSpc>
                <a:spcPct val="100000"/>
              </a:lnSpc>
              <a:buNone/>
              <a:defRPr sz="1700">
                <a:solidFill>
                  <a:srgbClr val="2C2C2C"/>
                </a:solidFill>
              </a:defRPr>
            </a:lvl1pPr>
          </a:lstStyle>
          <a:p>
            <a:pPr lvl="0"/>
            <a:r>
              <a:rPr lang="en-US" dirty="0"/>
              <a:t>Click to edit Master text styles</a:t>
            </a:r>
          </a:p>
        </p:txBody>
      </p:sp>
    </p:spTree>
    <p:extLst>
      <p:ext uri="{BB962C8B-B14F-4D97-AF65-F5344CB8AC3E}">
        <p14:creationId xmlns:p14="http://schemas.microsoft.com/office/powerpoint/2010/main" val="2246875998"/>
      </p:ext>
    </p:extLst>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body BP Line" preserve="1" userDrawn="1">
  <p:cSld name="1_Title and body BP Line">
    <p:spTree>
      <p:nvGrpSpPr>
        <p:cNvPr id="1" name="Shape 21"/>
        <p:cNvGrpSpPr/>
        <p:nvPr/>
      </p:nvGrpSpPr>
      <p:grpSpPr>
        <a:xfrm>
          <a:off x="0" y="0"/>
          <a:ext cx="0" cy="0"/>
          <a:chOff x="0" y="0"/>
          <a:chExt cx="0" cy="0"/>
        </a:xfrm>
      </p:grpSpPr>
      <p:pic>
        <p:nvPicPr>
          <p:cNvPr id="25" name="Google Shape;25;p59"/>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26" name="Google Shape;26;p59"/>
          <p:cNvPicPr preferRelativeResize="0"/>
          <p:nvPr/>
        </p:nvPicPr>
        <p:blipFill rotWithShape="1">
          <a:blip r:embed="rId3">
            <a:alphaModFix/>
          </a:blip>
          <a:srcRect/>
          <a:stretch/>
        </p:blipFill>
        <p:spPr>
          <a:xfrm>
            <a:off x="455725" y="1678925"/>
            <a:ext cx="1346475" cy="124825"/>
          </a:xfrm>
          <a:prstGeom prst="rect">
            <a:avLst/>
          </a:prstGeom>
          <a:noFill/>
          <a:ln>
            <a:noFill/>
          </a:ln>
        </p:spPr>
      </p:pic>
      <p:sp>
        <p:nvSpPr>
          <p:cNvPr id="2" name="Title 1">
            <a:extLst>
              <a:ext uri="{FF2B5EF4-FFF2-40B4-BE49-F238E27FC236}">
                <a16:creationId xmlns:a16="http://schemas.microsoft.com/office/drawing/2014/main" id="{ECFD7D7A-B4E3-6AEC-CB56-4A0B9321AF13}"/>
              </a:ext>
            </a:extLst>
          </p:cNvPr>
          <p:cNvSpPr>
            <a:spLocks noGrp="1"/>
          </p:cNvSpPr>
          <p:nvPr>
            <p:ph type="title"/>
          </p:nvPr>
        </p:nvSpPr>
        <p:spPr>
          <a:xfrm>
            <a:off x="364125" y="1106225"/>
            <a:ext cx="5052526" cy="572700"/>
          </a:xfrm>
        </p:spPr>
        <p:txBody>
          <a:bodyPr/>
          <a:lstStyle>
            <a:lvl1pPr>
              <a:defRPr sz="2700">
                <a:solidFill>
                  <a:srgbClr val="2C2C2C"/>
                </a:solidFill>
              </a:defRPr>
            </a:lvl1pPr>
          </a:lstStyle>
          <a:p>
            <a:endParaRPr lang="en-US" dirty="0"/>
          </a:p>
        </p:txBody>
      </p:sp>
      <p:sp>
        <p:nvSpPr>
          <p:cNvPr id="6" name="Text Placeholder 5">
            <a:extLst>
              <a:ext uri="{FF2B5EF4-FFF2-40B4-BE49-F238E27FC236}">
                <a16:creationId xmlns:a16="http://schemas.microsoft.com/office/drawing/2014/main" id="{20BC3A61-613B-968E-5E37-374AC998E8DC}"/>
              </a:ext>
            </a:extLst>
          </p:cNvPr>
          <p:cNvSpPr>
            <a:spLocks noGrp="1"/>
          </p:cNvSpPr>
          <p:nvPr>
            <p:ph type="body" sz="quarter" idx="10"/>
          </p:nvPr>
        </p:nvSpPr>
        <p:spPr>
          <a:xfrm>
            <a:off x="570825" y="1905225"/>
            <a:ext cx="8107200" cy="2340450"/>
          </a:xfrm>
        </p:spPr>
        <p:txBody>
          <a:bodyPr/>
          <a:lstStyle>
            <a:lvl1pPr marL="0" indent="0">
              <a:lnSpc>
                <a:spcPct val="100000"/>
              </a:lnSpc>
              <a:buNone/>
              <a:defRPr b="0">
                <a:solidFill>
                  <a:srgbClr val="595959"/>
                </a:solidFill>
              </a:defRPr>
            </a:lvl1pPr>
          </a:lstStyle>
          <a:p>
            <a:pPr lvl="0"/>
            <a:endParaRPr lang="en-US" dirty="0"/>
          </a:p>
        </p:txBody>
      </p:sp>
      <p:sp>
        <p:nvSpPr>
          <p:cNvPr id="7" name="Text Placeholder 5">
            <a:extLst>
              <a:ext uri="{FF2B5EF4-FFF2-40B4-BE49-F238E27FC236}">
                <a16:creationId xmlns:a16="http://schemas.microsoft.com/office/drawing/2014/main" id="{933D707E-B7B7-2F8F-3CDC-8DDB4E86975C}"/>
              </a:ext>
            </a:extLst>
          </p:cNvPr>
          <p:cNvSpPr>
            <a:spLocks noGrp="1"/>
          </p:cNvSpPr>
          <p:nvPr>
            <p:ph type="body" sz="quarter" idx="11"/>
          </p:nvPr>
        </p:nvSpPr>
        <p:spPr>
          <a:xfrm>
            <a:off x="2418900" y="4395775"/>
            <a:ext cx="4353900" cy="491274"/>
          </a:xfrm>
        </p:spPr>
        <p:txBody>
          <a:bodyPr/>
          <a:lstStyle>
            <a:lvl1pPr marL="0" indent="0" algn="ctr">
              <a:lnSpc>
                <a:spcPct val="100000"/>
              </a:lnSpc>
              <a:buNone/>
              <a:defRPr b="0"/>
            </a:lvl1pPr>
          </a:lstStyle>
          <a:p>
            <a:pPr lvl="0"/>
            <a:endParaRPr lang="en-US" dirty="0"/>
          </a:p>
        </p:txBody>
      </p:sp>
    </p:spTree>
    <p:extLst>
      <p:ext uri="{BB962C8B-B14F-4D97-AF65-F5344CB8AC3E}">
        <p14:creationId xmlns:p14="http://schemas.microsoft.com/office/powerpoint/2010/main" val="2153270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spTree>
      <p:nvGrpSpPr>
        <p:cNvPr id="1" name="Shape 111"/>
        <p:cNvGrpSpPr/>
        <p:nvPr/>
      </p:nvGrpSpPr>
      <p:grpSpPr>
        <a:xfrm>
          <a:off x="0" y="0"/>
          <a:ext cx="0" cy="0"/>
          <a:chOff x="0" y="0"/>
          <a:chExt cx="0" cy="0"/>
        </a:xfrm>
      </p:grpSpPr>
      <p:sp>
        <p:nvSpPr>
          <p:cNvPr id="112" name="Google Shape;112;p114"/>
          <p:cNvSpPr txBox="1">
            <a:spLocks noGrp="1"/>
          </p:cNvSpPr>
          <p:nvPr>
            <p:ph type="title"/>
          </p:nvPr>
        </p:nvSpPr>
        <p:spPr>
          <a:xfrm>
            <a:off x="612648" y="285750"/>
            <a:ext cx="8153400" cy="74295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sz="3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3" name="Google Shape;113;p114"/>
          <p:cNvSpPr txBox="1">
            <a:spLocks noGrp="1"/>
          </p:cNvSpPr>
          <p:nvPr>
            <p:ph type="body" idx="1"/>
          </p:nvPr>
        </p:nvSpPr>
        <p:spPr>
          <a:xfrm>
            <a:off x="612648" y="1143000"/>
            <a:ext cx="8153400" cy="337185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body BP Line" preserve="1" userDrawn="1">
  <p:cSld name="1_Title and body BP Line">
    <p:spTree>
      <p:nvGrpSpPr>
        <p:cNvPr id="1" name="Shape 21"/>
        <p:cNvGrpSpPr/>
        <p:nvPr/>
      </p:nvGrpSpPr>
      <p:grpSpPr>
        <a:xfrm>
          <a:off x="0" y="0"/>
          <a:ext cx="0" cy="0"/>
          <a:chOff x="0" y="0"/>
          <a:chExt cx="0" cy="0"/>
        </a:xfrm>
      </p:grpSpPr>
      <p:pic>
        <p:nvPicPr>
          <p:cNvPr id="25" name="Google Shape;25;p59"/>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26" name="Google Shape;26;p59"/>
          <p:cNvPicPr preferRelativeResize="0"/>
          <p:nvPr/>
        </p:nvPicPr>
        <p:blipFill rotWithShape="1">
          <a:blip r:embed="rId3">
            <a:alphaModFix/>
          </a:blip>
          <a:srcRect/>
          <a:stretch/>
        </p:blipFill>
        <p:spPr>
          <a:xfrm>
            <a:off x="455725" y="1678925"/>
            <a:ext cx="1346475" cy="124825"/>
          </a:xfrm>
          <a:prstGeom prst="rect">
            <a:avLst/>
          </a:prstGeom>
          <a:noFill/>
          <a:ln>
            <a:noFill/>
          </a:ln>
        </p:spPr>
      </p:pic>
      <p:sp>
        <p:nvSpPr>
          <p:cNvPr id="2" name="Title 1">
            <a:extLst>
              <a:ext uri="{FF2B5EF4-FFF2-40B4-BE49-F238E27FC236}">
                <a16:creationId xmlns:a16="http://schemas.microsoft.com/office/drawing/2014/main" id="{ECFD7D7A-B4E3-6AEC-CB56-4A0B9321AF13}"/>
              </a:ext>
            </a:extLst>
          </p:cNvPr>
          <p:cNvSpPr>
            <a:spLocks noGrp="1"/>
          </p:cNvSpPr>
          <p:nvPr>
            <p:ph type="title"/>
          </p:nvPr>
        </p:nvSpPr>
        <p:spPr>
          <a:xfrm>
            <a:off x="354600" y="1178162"/>
            <a:ext cx="5052526" cy="572700"/>
          </a:xfrm>
        </p:spPr>
        <p:txBody>
          <a:bodyPr/>
          <a:lstStyle>
            <a:lvl1pPr>
              <a:defRPr sz="2500">
                <a:solidFill>
                  <a:srgbClr val="434343"/>
                </a:solidFill>
              </a:defRPr>
            </a:lvl1pPr>
          </a:lstStyle>
          <a:p>
            <a:endParaRPr lang="en-US" dirty="0"/>
          </a:p>
        </p:txBody>
      </p:sp>
      <p:sp>
        <p:nvSpPr>
          <p:cNvPr id="7" name="Text Placeholder 5">
            <a:extLst>
              <a:ext uri="{FF2B5EF4-FFF2-40B4-BE49-F238E27FC236}">
                <a16:creationId xmlns:a16="http://schemas.microsoft.com/office/drawing/2014/main" id="{933D707E-B7B7-2F8F-3CDC-8DDB4E86975C}"/>
              </a:ext>
            </a:extLst>
          </p:cNvPr>
          <p:cNvSpPr>
            <a:spLocks noGrp="1"/>
          </p:cNvSpPr>
          <p:nvPr>
            <p:ph type="body" sz="quarter" idx="11"/>
          </p:nvPr>
        </p:nvSpPr>
        <p:spPr>
          <a:xfrm>
            <a:off x="0" y="5260825"/>
            <a:ext cx="9143999" cy="254150"/>
          </a:xfrm>
        </p:spPr>
        <p:txBody>
          <a:bodyPr/>
          <a:lstStyle>
            <a:lvl1pPr marL="0" indent="0" algn="l">
              <a:lnSpc>
                <a:spcPct val="100000"/>
              </a:lnSpc>
              <a:buNone/>
              <a:defRPr sz="1000" b="0">
                <a:solidFill>
                  <a:schemeClr val="bg1"/>
                </a:solidFill>
              </a:defRPr>
            </a:lvl1pPr>
          </a:lstStyle>
          <a:p>
            <a:pPr lvl="0"/>
            <a:endParaRPr lang="en-US" dirty="0"/>
          </a:p>
        </p:txBody>
      </p:sp>
      <p:pic>
        <p:nvPicPr>
          <p:cNvPr id="3" name="Google Shape;404;p27" descr="This vignette shows a provider doing universal education, and the patient is worried about her sister" title="Universal education, patient talks about sister">
            <a:hlinkClick r:id="rId4"/>
            <a:extLst>
              <a:ext uri="{FF2B5EF4-FFF2-40B4-BE49-F238E27FC236}">
                <a16:creationId xmlns:a16="http://schemas.microsoft.com/office/drawing/2014/main" id="{DEDFC7BB-8C35-D624-DABA-958D61F2B419}"/>
              </a:ext>
            </a:extLst>
          </p:cNvPr>
          <p:cNvPicPr preferRelativeResize="0"/>
          <p:nvPr userDrawn="1"/>
        </p:nvPicPr>
        <p:blipFill>
          <a:blip r:embed="rId5">
            <a:alphaModFix/>
          </a:blip>
          <a:stretch>
            <a:fillRect/>
          </a:stretch>
        </p:blipFill>
        <p:spPr>
          <a:xfrm>
            <a:off x="2516288" y="1755125"/>
            <a:ext cx="4111433" cy="3083575"/>
          </a:xfrm>
          <a:prstGeom prst="rect">
            <a:avLst/>
          </a:prstGeom>
          <a:noFill/>
          <a:ln>
            <a:noFill/>
          </a:ln>
        </p:spPr>
      </p:pic>
    </p:spTree>
    <p:extLst>
      <p:ext uri="{BB962C8B-B14F-4D97-AF65-F5344CB8AC3E}">
        <p14:creationId xmlns:p14="http://schemas.microsoft.com/office/powerpoint/2010/main" val="7030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body BP Line" preserve="1" userDrawn="1">
  <p:cSld name="1_Title and body BP Line">
    <p:spTree>
      <p:nvGrpSpPr>
        <p:cNvPr id="1" name="Shape 21"/>
        <p:cNvGrpSpPr/>
        <p:nvPr/>
      </p:nvGrpSpPr>
      <p:grpSpPr>
        <a:xfrm>
          <a:off x="0" y="0"/>
          <a:ext cx="0" cy="0"/>
          <a:chOff x="0" y="0"/>
          <a:chExt cx="0" cy="0"/>
        </a:xfrm>
      </p:grpSpPr>
      <p:pic>
        <p:nvPicPr>
          <p:cNvPr id="25" name="Google Shape;25;p59"/>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26" name="Google Shape;26;p59"/>
          <p:cNvPicPr preferRelativeResize="0"/>
          <p:nvPr/>
        </p:nvPicPr>
        <p:blipFill rotWithShape="1">
          <a:blip r:embed="rId3">
            <a:alphaModFix/>
          </a:blip>
          <a:srcRect/>
          <a:stretch/>
        </p:blipFill>
        <p:spPr>
          <a:xfrm>
            <a:off x="455725" y="1678925"/>
            <a:ext cx="1346475" cy="124825"/>
          </a:xfrm>
          <a:prstGeom prst="rect">
            <a:avLst/>
          </a:prstGeom>
          <a:noFill/>
          <a:ln>
            <a:noFill/>
          </a:ln>
        </p:spPr>
      </p:pic>
      <p:sp>
        <p:nvSpPr>
          <p:cNvPr id="2" name="Title 1">
            <a:extLst>
              <a:ext uri="{FF2B5EF4-FFF2-40B4-BE49-F238E27FC236}">
                <a16:creationId xmlns:a16="http://schemas.microsoft.com/office/drawing/2014/main" id="{ECFD7D7A-B4E3-6AEC-CB56-4A0B9321AF13}"/>
              </a:ext>
            </a:extLst>
          </p:cNvPr>
          <p:cNvSpPr>
            <a:spLocks noGrp="1"/>
          </p:cNvSpPr>
          <p:nvPr>
            <p:ph type="title"/>
          </p:nvPr>
        </p:nvSpPr>
        <p:spPr>
          <a:xfrm>
            <a:off x="381501" y="678364"/>
            <a:ext cx="5052526" cy="570136"/>
          </a:xfrm>
        </p:spPr>
        <p:txBody>
          <a:bodyPr/>
          <a:lstStyle>
            <a:lvl1pPr>
              <a:defRPr sz="2500">
                <a:solidFill>
                  <a:srgbClr val="2C2C2C"/>
                </a:solidFill>
              </a:defRPr>
            </a:lvl1pPr>
          </a:lstStyle>
          <a:p>
            <a:endParaRPr lang="en-US" dirty="0"/>
          </a:p>
        </p:txBody>
      </p:sp>
      <p:sp>
        <p:nvSpPr>
          <p:cNvPr id="6" name="Text Placeholder 5">
            <a:extLst>
              <a:ext uri="{FF2B5EF4-FFF2-40B4-BE49-F238E27FC236}">
                <a16:creationId xmlns:a16="http://schemas.microsoft.com/office/drawing/2014/main" id="{20BC3A61-613B-968E-5E37-374AC998E8DC}"/>
              </a:ext>
            </a:extLst>
          </p:cNvPr>
          <p:cNvSpPr>
            <a:spLocks noGrp="1"/>
          </p:cNvSpPr>
          <p:nvPr>
            <p:ph type="body" sz="quarter" idx="10"/>
          </p:nvPr>
        </p:nvSpPr>
        <p:spPr>
          <a:xfrm>
            <a:off x="496349" y="1813274"/>
            <a:ext cx="4970099" cy="2651861"/>
          </a:xfrm>
        </p:spPr>
        <p:txBody>
          <a:bodyPr/>
          <a:lstStyle>
            <a:lvl1pPr marL="0" indent="0">
              <a:lnSpc>
                <a:spcPct val="100000"/>
              </a:lnSpc>
              <a:buNone/>
              <a:defRPr b="0">
                <a:solidFill>
                  <a:srgbClr val="595959"/>
                </a:solidFill>
              </a:defRPr>
            </a:lvl1pPr>
          </a:lstStyle>
          <a:p>
            <a:pPr lvl="0"/>
            <a:endParaRPr lang="en-US" dirty="0"/>
          </a:p>
        </p:txBody>
      </p:sp>
      <p:sp>
        <p:nvSpPr>
          <p:cNvPr id="7" name="Text Placeholder 5">
            <a:extLst>
              <a:ext uri="{FF2B5EF4-FFF2-40B4-BE49-F238E27FC236}">
                <a16:creationId xmlns:a16="http://schemas.microsoft.com/office/drawing/2014/main" id="{933D707E-B7B7-2F8F-3CDC-8DDB4E86975C}"/>
              </a:ext>
            </a:extLst>
          </p:cNvPr>
          <p:cNvSpPr>
            <a:spLocks noGrp="1"/>
          </p:cNvSpPr>
          <p:nvPr>
            <p:ph type="body" sz="quarter" idx="11"/>
          </p:nvPr>
        </p:nvSpPr>
        <p:spPr>
          <a:xfrm>
            <a:off x="5437873" y="1882376"/>
            <a:ext cx="3514877" cy="2651862"/>
          </a:xfrm>
        </p:spPr>
        <p:txBody>
          <a:bodyPr/>
          <a:lstStyle>
            <a:lvl1pPr marL="0" indent="0">
              <a:lnSpc>
                <a:spcPct val="100000"/>
              </a:lnSpc>
              <a:buNone/>
              <a:defRPr b="1"/>
            </a:lvl1pPr>
          </a:lstStyle>
          <a:p>
            <a:pPr lvl="0"/>
            <a:endParaRPr lang="en-US" dirty="0"/>
          </a:p>
        </p:txBody>
      </p:sp>
    </p:spTree>
    <p:extLst>
      <p:ext uri="{BB962C8B-B14F-4D97-AF65-F5344CB8AC3E}">
        <p14:creationId xmlns:p14="http://schemas.microsoft.com/office/powerpoint/2010/main" val="5522454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body RPBY Line" preserve="1" userDrawn="1">
  <p:cSld name="1_Title and body RPBY Line">
    <p:spTree>
      <p:nvGrpSpPr>
        <p:cNvPr id="1" name="Shape 62"/>
        <p:cNvGrpSpPr/>
        <p:nvPr/>
      </p:nvGrpSpPr>
      <p:grpSpPr>
        <a:xfrm>
          <a:off x="0" y="0"/>
          <a:ext cx="0" cy="0"/>
          <a:chOff x="0" y="0"/>
          <a:chExt cx="0" cy="0"/>
        </a:xfrm>
      </p:grpSpPr>
      <p:pic>
        <p:nvPicPr>
          <p:cNvPr id="66" name="Google Shape;66;p65"/>
          <p:cNvPicPr preferRelativeResize="0"/>
          <p:nvPr/>
        </p:nvPicPr>
        <p:blipFill rotWithShape="1">
          <a:blip r:embed="rId2">
            <a:alphaModFix/>
          </a:blip>
          <a:srcRect b="28999"/>
          <a:stretch/>
        </p:blipFill>
        <p:spPr>
          <a:xfrm>
            <a:off x="153075" y="4088525"/>
            <a:ext cx="2628126" cy="1054975"/>
          </a:xfrm>
          <a:prstGeom prst="rect">
            <a:avLst/>
          </a:prstGeom>
          <a:noFill/>
          <a:ln>
            <a:noFill/>
          </a:ln>
        </p:spPr>
      </p:pic>
      <p:pic>
        <p:nvPicPr>
          <p:cNvPr id="67" name="Google Shape;67;p65"/>
          <p:cNvPicPr preferRelativeResize="0"/>
          <p:nvPr/>
        </p:nvPicPr>
        <p:blipFill rotWithShape="1">
          <a:blip r:embed="rId3">
            <a:alphaModFix/>
          </a:blip>
          <a:srcRect/>
          <a:stretch/>
        </p:blipFill>
        <p:spPr>
          <a:xfrm>
            <a:off x="457200" y="1097280"/>
            <a:ext cx="1487147" cy="134775"/>
          </a:xfrm>
          <a:prstGeom prst="rect">
            <a:avLst/>
          </a:prstGeom>
          <a:noFill/>
          <a:ln>
            <a:noFill/>
          </a:ln>
        </p:spPr>
      </p:pic>
      <p:pic>
        <p:nvPicPr>
          <p:cNvPr id="68" name="Google Shape;68;p65"/>
          <p:cNvPicPr preferRelativeResize="0"/>
          <p:nvPr/>
        </p:nvPicPr>
        <p:blipFill rotWithShape="1">
          <a:blip r:embed="rId4">
            <a:alphaModFix/>
          </a:blip>
          <a:srcRect l="49197" b="7347"/>
          <a:stretch/>
        </p:blipFill>
        <p:spPr>
          <a:xfrm rot="10797854">
            <a:off x="7223775" y="-24420"/>
            <a:ext cx="1939225" cy="3713740"/>
          </a:xfrm>
          <a:prstGeom prst="rect">
            <a:avLst/>
          </a:prstGeom>
          <a:noFill/>
          <a:ln>
            <a:noFill/>
          </a:ln>
        </p:spPr>
      </p:pic>
      <p:sp>
        <p:nvSpPr>
          <p:cNvPr id="2" name="Title 1">
            <a:extLst>
              <a:ext uri="{FF2B5EF4-FFF2-40B4-BE49-F238E27FC236}">
                <a16:creationId xmlns:a16="http://schemas.microsoft.com/office/drawing/2014/main" id="{FF80FDF1-779E-3D59-54C7-70F7488F4049}"/>
              </a:ext>
            </a:extLst>
          </p:cNvPr>
          <p:cNvSpPr>
            <a:spLocks noGrp="1"/>
          </p:cNvSpPr>
          <p:nvPr>
            <p:ph type="title"/>
          </p:nvPr>
        </p:nvSpPr>
        <p:spPr>
          <a:xfrm>
            <a:off x="349800" y="464075"/>
            <a:ext cx="8520600" cy="572700"/>
          </a:xfrm>
        </p:spPr>
        <p:txBody>
          <a:bodyPr/>
          <a:lstStyle>
            <a:lvl1pPr>
              <a:defRPr sz="2500">
                <a:solidFill>
                  <a:srgbClr val="434343"/>
                </a:solidFill>
              </a:defRPr>
            </a:lvl1pPr>
          </a:lstStyle>
          <a:p>
            <a:endParaRPr lang="en-US" dirty="0"/>
          </a:p>
        </p:txBody>
      </p:sp>
      <p:sp>
        <p:nvSpPr>
          <p:cNvPr id="6" name="Text Placeholder 5">
            <a:extLst>
              <a:ext uri="{FF2B5EF4-FFF2-40B4-BE49-F238E27FC236}">
                <a16:creationId xmlns:a16="http://schemas.microsoft.com/office/drawing/2014/main" id="{0AB470E1-64A2-F64E-5C94-B5BE40B78A08}"/>
              </a:ext>
            </a:extLst>
          </p:cNvPr>
          <p:cNvSpPr>
            <a:spLocks noGrp="1"/>
          </p:cNvSpPr>
          <p:nvPr>
            <p:ph type="body" sz="quarter" idx="10"/>
          </p:nvPr>
        </p:nvSpPr>
        <p:spPr>
          <a:xfrm>
            <a:off x="593725" y="1470025"/>
            <a:ext cx="6610350" cy="2617788"/>
          </a:xfrm>
        </p:spPr>
        <p:txBody>
          <a:bodyPr/>
          <a:lstStyle>
            <a:lvl1pPr marL="0" indent="0">
              <a:lnSpc>
                <a:spcPct val="100000"/>
              </a:lnSpc>
              <a:buNone/>
              <a:defRPr>
                <a:solidFill>
                  <a:srgbClr val="2C2C2C"/>
                </a:solidFill>
              </a:defRPr>
            </a:lvl1pPr>
          </a:lstStyle>
          <a:p>
            <a:pPr lvl="0"/>
            <a:r>
              <a:rPr lang="en-US" dirty="0"/>
              <a:t>Click to edit Master text styles</a:t>
            </a:r>
          </a:p>
        </p:txBody>
      </p:sp>
    </p:spTree>
    <p:extLst>
      <p:ext uri="{BB962C8B-B14F-4D97-AF65-F5344CB8AC3E}">
        <p14:creationId xmlns:p14="http://schemas.microsoft.com/office/powerpoint/2010/main" val="18302545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body RP" preserve="1" userDrawn="1">
  <p:cSld name="1_Title and body RP">
    <p:spTree>
      <p:nvGrpSpPr>
        <p:cNvPr id="1" name="Shape 69"/>
        <p:cNvGrpSpPr/>
        <p:nvPr/>
      </p:nvGrpSpPr>
      <p:grpSpPr>
        <a:xfrm>
          <a:off x="0" y="0"/>
          <a:ext cx="0" cy="0"/>
          <a:chOff x="0" y="0"/>
          <a:chExt cx="0" cy="0"/>
        </a:xfrm>
      </p:grpSpPr>
      <p:pic>
        <p:nvPicPr>
          <p:cNvPr id="73" name="Google Shape;73;p99"/>
          <p:cNvPicPr preferRelativeResize="0"/>
          <p:nvPr userDrawn="1"/>
        </p:nvPicPr>
        <p:blipFill rotWithShape="1">
          <a:blip r:embed="rId2">
            <a:alphaModFix/>
          </a:blip>
          <a:srcRect b="28999"/>
          <a:stretch/>
        </p:blipFill>
        <p:spPr>
          <a:xfrm>
            <a:off x="6064600" y="4005025"/>
            <a:ext cx="2836151" cy="1138475"/>
          </a:xfrm>
          <a:prstGeom prst="rect">
            <a:avLst/>
          </a:prstGeom>
          <a:noFill/>
          <a:ln>
            <a:noFill/>
          </a:ln>
        </p:spPr>
      </p:pic>
      <p:sp>
        <p:nvSpPr>
          <p:cNvPr id="2" name="Title 1">
            <a:extLst>
              <a:ext uri="{FF2B5EF4-FFF2-40B4-BE49-F238E27FC236}">
                <a16:creationId xmlns:a16="http://schemas.microsoft.com/office/drawing/2014/main" id="{D208B93C-3C1D-DAE4-43BB-07236397CE7F}"/>
              </a:ext>
            </a:extLst>
          </p:cNvPr>
          <p:cNvSpPr>
            <a:spLocks noGrp="1"/>
          </p:cNvSpPr>
          <p:nvPr>
            <p:ph type="title"/>
          </p:nvPr>
        </p:nvSpPr>
        <p:spPr>
          <a:xfrm>
            <a:off x="311691" y="508125"/>
            <a:ext cx="8520600" cy="572700"/>
          </a:xfrm>
        </p:spPr>
        <p:txBody>
          <a:bodyPr/>
          <a:lstStyle>
            <a:lvl1pPr>
              <a:defRPr>
                <a:solidFill>
                  <a:srgbClr val="2C2C2C"/>
                </a:solidFill>
              </a:defRPr>
            </a:lvl1pPr>
          </a:lstStyle>
          <a:p>
            <a:endParaRPr lang="en-US" dirty="0"/>
          </a:p>
        </p:txBody>
      </p:sp>
      <p:sp>
        <p:nvSpPr>
          <p:cNvPr id="7" name="Text Placeholder 6">
            <a:extLst>
              <a:ext uri="{FF2B5EF4-FFF2-40B4-BE49-F238E27FC236}">
                <a16:creationId xmlns:a16="http://schemas.microsoft.com/office/drawing/2014/main" id="{B0C5E8F0-CD3D-8916-C0D7-76EA71C815DD}"/>
              </a:ext>
            </a:extLst>
          </p:cNvPr>
          <p:cNvSpPr>
            <a:spLocks noGrp="1"/>
          </p:cNvSpPr>
          <p:nvPr>
            <p:ph type="body" sz="quarter" idx="10"/>
          </p:nvPr>
        </p:nvSpPr>
        <p:spPr>
          <a:xfrm>
            <a:off x="533400" y="1476375"/>
            <a:ext cx="7845725" cy="2286000"/>
          </a:xfrm>
        </p:spPr>
        <p:txBody>
          <a:bodyPr/>
          <a:lstStyle>
            <a:lvl1pPr marL="0" indent="0">
              <a:lnSpc>
                <a:spcPct val="100000"/>
              </a:lnSpc>
              <a:buNone/>
              <a:defRPr>
                <a:solidFill>
                  <a:srgbClr val="2C2C2C"/>
                </a:solidFill>
              </a:defRPr>
            </a:lvl1pPr>
          </a:lstStyle>
          <a:p>
            <a:pPr lvl="0"/>
            <a:r>
              <a:rPr lang="en-US" dirty="0"/>
              <a:t>Click to edit Master text styles</a:t>
            </a:r>
          </a:p>
        </p:txBody>
      </p:sp>
    </p:spTree>
    <p:extLst>
      <p:ext uri="{BB962C8B-B14F-4D97-AF65-F5344CB8AC3E}">
        <p14:creationId xmlns:p14="http://schemas.microsoft.com/office/powerpoint/2010/main" val="15005742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body RP Line" preserve="1" userDrawn="1">
  <p:cSld name="1_Title and body RP Line">
    <p:spTree>
      <p:nvGrpSpPr>
        <p:cNvPr id="1" name="Shape 27"/>
        <p:cNvGrpSpPr/>
        <p:nvPr/>
      </p:nvGrpSpPr>
      <p:grpSpPr>
        <a:xfrm>
          <a:off x="0" y="0"/>
          <a:ext cx="0" cy="0"/>
          <a:chOff x="0" y="0"/>
          <a:chExt cx="0" cy="0"/>
        </a:xfrm>
      </p:grpSpPr>
      <p:pic>
        <p:nvPicPr>
          <p:cNvPr id="31" name="Google Shape;31;p71"/>
          <p:cNvPicPr preferRelativeResize="0"/>
          <p:nvPr/>
        </p:nvPicPr>
        <p:blipFill rotWithShape="1">
          <a:blip r:embed="rId2">
            <a:alphaModFix/>
          </a:blip>
          <a:srcRect b="28999"/>
          <a:stretch/>
        </p:blipFill>
        <p:spPr>
          <a:xfrm>
            <a:off x="6064600" y="4005025"/>
            <a:ext cx="2836151" cy="1138475"/>
          </a:xfrm>
          <a:prstGeom prst="rect">
            <a:avLst/>
          </a:prstGeom>
          <a:noFill/>
          <a:ln>
            <a:noFill/>
          </a:ln>
        </p:spPr>
      </p:pic>
      <p:pic>
        <p:nvPicPr>
          <p:cNvPr id="32" name="Google Shape;32;p71"/>
          <p:cNvPicPr preferRelativeResize="0"/>
          <p:nvPr/>
        </p:nvPicPr>
        <p:blipFill rotWithShape="1">
          <a:blip r:embed="rId3">
            <a:alphaModFix/>
          </a:blip>
          <a:srcRect/>
          <a:stretch/>
        </p:blipFill>
        <p:spPr>
          <a:xfrm>
            <a:off x="457200" y="1783080"/>
            <a:ext cx="1612884" cy="134775"/>
          </a:xfrm>
          <a:prstGeom prst="rect">
            <a:avLst/>
          </a:prstGeom>
          <a:noFill/>
          <a:ln>
            <a:noFill/>
          </a:ln>
        </p:spPr>
      </p:pic>
      <p:sp>
        <p:nvSpPr>
          <p:cNvPr id="2" name="Title 1">
            <a:extLst>
              <a:ext uri="{FF2B5EF4-FFF2-40B4-BE49-F238E27FC236}">
                <a16:creationId xmlns:a16="http://schemas.microsoft.com/office/drawing/2014/main" id="{54BCC428-7415-838B-B0D4-0697B088CF07}"/>
              </a:ext>
            </a:extLst>
          </p:cNvPr>
          <p:cNvSpPr>
            <a:spLocks noGrp="1"/>
          </p:cNvSpPr>
          <p:nvPr>
            <p:ph type="title"/>
          </p:nvPr>
        </p:nvSpPr>
        <p:spPr>
          <a:xfrm>
            <a:off x="337566" y="1029012"/>
            <a:ext cx="8520600" cy="572700"/>
          </a:xfrm>
        </p:spPr>
        <p:txBody>
          <a:bodyPr/>
          <a:lstStyle>
            <a:lvl1pPr>
              <a:defRPr sz="2700">
                <a:solidFill>
                  <a:srgbClr val="434343"/>
                </a:solidFill>
              </a:defRPr>
            </a:lvl1pPr>
          </a:lstStyle>
          <a:p>
            <a:endParaRPr lang="en-US" dirty="0"/>
          </a:p>
        </p:txBody>
      </p:sp>
      <p:sp>
        <p:nvSpPr>
          <p:cNvPr id="6" name="Text Placeholder 5">
            <a:extLst>
              <a:ext uri="{FF2B5EF4-FFF2-40B4-BE49-F238E27FC236}">
                <a16:creationId xmlns:a16="http://schemas.microsoft.com/office/drawing/2014/main" id="{9184AF6B-262B-3FA4-4A2D-A1F39E50D4FA}"/>
              </a:ext>
            </a:extLst>
          </p:cNvPr>
          <p:cNvSpPr>
            <a:spLocks noGrp="1"/>
          </p:cNvSpPr>
          <p:nvPr>
            <p:ph type="body" sz="quarter" idx="10"/>
          </p:nvPr>
        </p:nvSpPr>
        <p:spPr>
          <a:xfrm>
            <a:off x="457200" y="2098674"/>
            <a:ext cx="8400966" cy="2222493"/>
          </a:xfrm>
        </p:spPr>
        <p:txBody>
          <a:bodyPr/>
          <a:lstStyle>
            <a:lvl1pPr marL="0" indent="0" algn="l">
              <a:lnSpc>
                <a:spcPct val="114000"/>
              </a:lnSpc>
              <a:buNone/>
              <a:defRPr sz="2200">
                <a:solidFill>
                  <a:srgbClr val="2C2C2C"/>
                </a:solidFill>
              </a:defRPr>
            </a:lvl1pPr>
          </a:lstStyle>
          <a:p>
            <a:pPr lvl="0"/>
            <a:endParaRPr lang="en-US" dirty="0"/>
          </a:p>
        </p:txBody>
      </p:sp>
      <p:sp>
        <p:nvSpPr>
          <p:cNvPr id="5" name="Slide Number Placeholder 4">
            <a:extLst>
              <a:ext uri="{FF2B5EF4-FFF2-40B4-BE49-F238E27FC236}">
                <a16:creationId xmlns:a16="http://schemas.microsoft.com/office/drawing/2014/main" id="{A57DFE00-EFA1-D978-7C39-6C07AF3637EC}"/>
              </a:ext>
            </a:extLst>
          </p:cNvPr>
          <p:cNvSpPr>
            <a:spLocks noGrp="1"/>
          </p:cNvSpPr>
          <p:nvPr>
            <p:ph type="sldNum" idx="11"/>
          </p:nvPr>
        </p:nvSpPr>
        <p:spPr>
          <a:xfrm>
            <a:off x="8719953" y="4568875"/>
            <a:ext cx="360000" cy="401100"/>
          </a:xfrm>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1236775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How to Contact Us" preserve="1" userDrawn="1">
  <p:cSld name="1_How to Contact Us">
    <p:spTree>
      <p:nvGrpSpPr>
        <p:cNvPr id="1" name="Shape 74"/>
        <p:cNvGrpSpPr/>
        <p:nvPr/>
      </p:nvGrpSpPr>
      <p:grpSpPr>
        <a:xfrm>
          <a:off x="0" y="0"/>
          <a:ext cx="0" cy="0"/>
          <a:chOff x="0" y="0"/>
          <a:chExt cx="0" cy="0"/>
        </a:xfrm>
      </p:grpSpPr>
      <p:pic>
        <p:nvPicPr>
          <p:cNvPr id="77" name="Google Shape;77;p89"/>
          <p:cNvPicPr preferRelativeResize="0"/>
          <p:nvPr/>
        </p:nvPicPr>
        <p:blipFill rotWithShape="1">
          <a:blip r:embed="rId2">
            <a:alphaModFix/>
          </a:blip>
          <a:srcRect/>
          <a:stretch/>
        </p:blipFill>
        <p:spPr>
          <a:xfrm>
            <a:off x="466563" y="2320435"/>
            <a:ext cx="1282224" cy="744625"/>
          </a:xfrm>
          <a:prstGeom prst="rect">
            <a:avLst/>
          </a:prstGeom>
          <a:noFill/>
          <a:ln>
            <a:noFill/>
          </a:ln>
        </p:spPr>
      </p:pic>
      <p:pic>
        <p:nvPicPr>
          <p:cNvPr id="78" name="Google Shape;78;p89"/>
          <p:cNvPicPr preferRelativeResize="0"/>
          <p:nvPr/>
        </p:nvPicPr>
        <p:blipFill rotWithShape="1">
          <a:blip r:embed="rId3">
            <a:alphaModFix/>
          </a:blip>
          <a:srcRect/>
          <a:stretch/>
        </p:blipFill>
        <p:spPr>
          <a:xfrm>
            <a:off x="2519968" y="2093746"/>
            <a:ext cx="908376" cy="914000"/>
          </a:xfrm>
          <a:prstGeom prst="rect">
            <a:avLst/>
          </a:prstGeom>
          <a:noFill/>
          <a:ln>
            <a:noFill/>
          </a:ln>
        </p:spPr>
      </p:pic>
      <p:pic>
        <p:nvPicPr>
          <p:cNvPr id="79" name="Google Shape;79;p89"/>
          <p:cNvPicPr preferRelativeResize="0"/>
          <p:nvPr/>
        </p:nvPicPr>
        <p:blipFill rotWithShape="1">
          <a:blip r:embed="rId4">
            <a:alphaModFix/>
          </a:blip>
          <a:srcRect/>
          <a:stretch/>
        </p:blipFill>
        <p:spPr>
          <a:xfrm>
            <a:off x="4199524" y="2240875"/>
            <a:ext cx="1078889" cy="744613"/>
          </a:xfrm>
          <a:prstGeom prst="rect">
            <a:avLst/>
          </a:prstGeom>
          <a:noFill/>
          <a:ln>
            <a:noFill/>
          </a:ln>
        </p:spPr>
      </p:pic>
      <p:pic>
        <p:nvPicPr>
          <p:cNvPr id="80" name="Google Shape;80;p89"/>
          <p:cNvPicPr preferRelativeResize="0"/>
          <p:nvPr/>
        </p:nvPicPr>
        <p:blipFill rotWithShape="1">
          <a:blip r:embed="rId5">
            <a:alphaModFix/>
          </a:blip>
          <a:srcRect/>
          <a:stretch/>
        </p:blipFill>
        <p:spPr>
          <a:xfrm>
            <a:off x="6049594" y="2263937"/>
            <a:ext cx="908376" cy="698478"/>
          </a:xfrm>
          <a:prstGeom prst="rect">
            <a:avLst/>
          </a:prstGeom>
          <a:noFill/>
          <a:ln>
            <a:noFill/>
          </a:ln>
        </p:spPr>
      </p:pic>
      <p:pic>
        <p:nvPicPr>
          <p:cNvPr id="85" name="Google Shape;85;p89"/>
          <p:cNvPicPr preferRelativeResize="0"/>
          <p:nvPr/>
        </p:nvPicPr>
        <p:blipFill rotWithShape="1">
          <a:blip r:embed="rId6">
            <a:alphaModFix/>
          </a:blip>
          <a:srcRect r="29952"/>
          <a:stretch/>
        </p:blipFill>
        <p:spPr>
          <a:xfrm rot="-5400000">
            <a:off x="6744400" y="-943749"/>
            <a:ext cx="1353249" cy="3200249"/>
          </a:xfrm>
          <a:prstGeom prst="rect">
            <a:avLst/>
          </a:prstGeom>
          <a:noFill/>
          <a:ln>
            <a:noFill/>
          </a:ln>
        </p:spPr>
      </p:pic>
      <p:pic>
        <p:nvPicPr>
          <p:cNvPr id="86" name="Google Shape;86;p89"/>
          <p:cNvPicPr preferRelativeResize="0"/>
          <p:nvPr/>
        </p:nvPicPr>
        <p:blipFill rotWithShape="1">
          <a:blip r:embed="rId7">
            <a:alphaModFix/>
          </a:blip>
          <a:srcRect/>
          <a:stretch/>
        </p:blipFill>
        <p:spPr>
          <a:xfrm>
            <a:off x="455725" y="1678925"/>
            <a:ext cx="1346475" cy="124825"/>
          </a:xfrm>
          <a:prstGeom prst="rect">
            <a:avLst/>
          </a:prstGeom>
          <a:noFill/>
          <a:ln>
            <a:noFill/>
          </a:ln>
        </p:spPr>
      </p:pic>
      <p:pic>
        <p:nvPicPr>
          <p:cNvPr id="87" name="Google Shape;87;p89"/>
          <p:cNvPicPr preferRelativeResize="0"/>
          <p:nvPr/>
        </p:nvPicPr>
        <p:blipFill rotWithShape="1">
          <a:blip r:embed="rId8">
            <a:alphaModFix/>
          </a:blip>
          <a:srcRect/>
          <a:stretch/>
        </p:blipFill>
        <p:spPr>
          <a:xfrm>
            <a:off x="7729150" y="2131338"/>
            <a:ext cx="602325" cy="963699"/>
          </a:xfrm>
          <a:prstGeom prst="rect">
            <a:avLst/>
          </a:prstGeom>
          <a:noFill/>
          <a:ln>
            <a:noFill/>
          </a:ln>
        </p:spPr>
      </p:pic>
      <p:sp>
        <p:nvSpPr>
          <p:cNvPr id="2" name="Title 1">
            <a:extLst>
              <a:ext uri="{FF2B5EF4-FFF2-40B4-BE49-F238E27FC236}">
                <a16:creationId xmlns:a16="http://schemas.microsoft.com/office/drawing/2014/main" id="{8927C901-AEF2-3D7E-27DF-B8B0540A8462}"/>
              </a:ext>
            </a:extLst>
          </p:cNvPr>
          <p:cNvSpPr>
            <a:spLocks noGrp="1"/>
          </p:cNvSpPr>
          <p:nvPr>
            <p:ph type="title"/>
          </p:nvPr>
        </p:nvSpPr>
        <p:spPr>
          <a:xfrm>
            <a:off x="356616" y="965028"/>
            <a:ext cx="8520600" cy="572700"/>
          </a:xfrm>
        </p:spPr>
        <p:txBody>
          <a:bodyPr/>
          <a:lstStyle>
            <a:lvl1pPr>
              <a:defRPr sz="2700"/>
            </a:lvl1pPr>
          </a:lstStyle>
          <a:p>
            <a:endParaRPr lang="en-US" dirty="0"/>
          </a:p>
        </p:txBody>
      </p:sp>
      <p:sp>
        <p:nvSpPr>
          <p:cNvPr id="10" name="Text Placeholder 9">
            <a:extLst>
              <a:ext uri="{FF2B5EF4-FFF2-40B4-BE49-F238E27FC236}">
                <a16:creationId xmlns:a16="http://schemas.microsoft.com/office/drawing/2014/main" id="{E7B8D744-7ADC-9541-8ADA-5FD25562AE6C}"/>
              </a:ext>
            </a:extLst>
          </p:cNvPr>
          <p:cNvSpPr>
            <a:spLocks noGrp="1"/>
          </p:cNvSpPr>
          <p:nvPr>
            <p:ph type="body" sz="quarter" idx="10"/>
          </p:nvPr>
        </p:nvSpPr>
        <p:spPr>
          <a:xfrm>
            <a:off x="357031" y="3128170"/>
            <a:ext cx="1906587" cy="1220787"/>
          </a:xfrm>
        </p:spPr>
        <p:txBody>
          <a:bodyPr/>
          <a:lstStyle>
            <a:lvl1pPr marL="0" indent="0" algn="ctr">
              <a:buNone/>
              <a:defRPr sz="1400"/>
            </a:lvl1pPr>
          </a:lstStyle>
          <a:p>
            <a:pPr lvl="0"/>
            <a:r>
              <a:rPr lang="en-US" dirty="0"/>
              <a:t>Click to edit Master text styles</a:t>
            </a:r>
          </a:p>
        </p:txBody>
      </p:sp>
      <p:sp>
        <p:nvSpPr>
          <p:cNvPr id="11" name="Text Placeholder 9">
            <a:extLst>
              <a:ext uri="{FF2B5EF4-FFF2-40B4-BE49-F238E27FC236}">
                <a16:creationId xmlns:a16="http://schemas.microsoft.com/office/drawing/2014/main" id="{E298F3F6-EAE7-BDC7-4075-1E9FAFBB994A}"/>
              </a:ext>
            </a:extLst>
          </p:cNvPr>
          <p:cNvSpPr>
            <a:spLocks noGrp="1"/>
          </p:cNvSpPr>
          <p:nvPr>
            <p:ph type="body" sz="quarter" idx="11"/>
          </p:nvPr>
        </p:nvSpPr>
        <p:spPr>
          <a:xfrm>
            <a:off x="2263618" y="3128170"/>
            <a:ext cx="1420201" cy="1220787"/>
          </a:xfrm>
        </p:spPr>
        <p:txBody>
          <a:bodyPr/>
          <a:lstStyle>
            <a:lvl1pPr marL="0" indent="0" algn="ctr">
              <a:buNone/>
              <a:defRPr sz="1400"/>
            </a:lvl1pPr>
          </a:lstStyle>
          <a:p>
            <a:pPr lvl="0"/>
            <a:r>
              <a:rPr lang="en-US" dirty="0"/>
              <a:t>Click to edit Master text styles</a:t>
            </a:r>
          </a:p>
        </p:txBody>
      </p:sp>
      <p:sp>
        <p:nvSpPr>
          <p:cNvPr id="12" name="Text Placeholder 9">
            <a:extLst>
              <a:ext uri="{FF2B5EF4-FFF2-40B4-BE49-F238E27FC236}">
                <a16:creationId xmlns:a16="http://schemas.microsoft.com/office/drawing/2014/main" id="{1789B83F-80B5-7932-90EA-2F24F3809047}"/>
              </a:ext>
            </a:extLst>
          </p:cNvPr>
          <p:cNvSpPr>
            <a:spLocks noGrp="1"/>
          </p:cNvSpPr>
          <p:nvPr>
            <p:ph type="body" sz="quarter" idx="12"/>
          </p:nvPr>
        </p:nvSpPr>
        <p:spPr>
          <a:xfrm>
            <a:off x="4039982" y="3128170"/>
            <a:ext cx="1420201" cy="1220787"/>
          </a:xfrm>
        </p:spPr>
        <p:txBody>
          <a:bodyPr/>
          <a:lstStyle>
            <a:lvl1pPr marL="0" indent="0" algn="ctr">
              <a:buNone/>
              <a:defRPr sz="1400"/>
            </a:lvl1pPr>
          </a:lstStyle>
          <a:p>
            <a:pPr lvl="0"/>
            <a:r>
              <a:rPr lang="en-US" dirty="0"/>
              <a:t>Click to edit Master text styles</a:t>
            </a:r>
          </a:p>
        </p:txBody>
      </p:sp>
      <p:sp>
        <p:nvSpPr>
          <p:cNvPr id="13" name="Text Placeholder 9">
            <a:extLst>
              <a:ext uri="{FF2B5EF4-FFF2-40B4-BE49-F238E27FC236}">
                <a16:creationId xmlns:a16="http://schemas.microsoft.com/office/drawing/2014/main" id="{C39A7CBE-747D-11E7-9368-AB41E9FD14D7}"/>
              </a:ext>
            </a:extLst>
          </p:cNvPr>
          <p:cNvSpPr>
            <a:spLocks noGrp="1"/>
          </p:cNvSpPr>
          <p:nvPr>
            <p:ph type="body" sz="quarter" idx="13"/>
          </p:nvPr>
        </p:nvSpPr>
        <p:spPr>
          <a:xfrm>
            <a:off x="5740824" y="3137695"/>
            <a:ext cx="1420201" cy="1220787"/>
          </a:xfrm>
        </p:spPr>
        <p:txBody>
          <a:bodyPr/>
          <a:lstStyle>
            <a:lvl1pPr marL="0" indent="0" algn="ctr">
              <a:buNone/>
              <a:defRPr sz="1400"/>
            </a:lvl1pPr>
          </a:lstStyle>
          <a:p>
            <a:pPr lvl="0"/>
            <a:r>
              <a:rPr lang="en-US" dirty="0"/>
              <a:t>Click to edit Master text styles</a:t>
            </a:r>
          </a:p>
        </p:txBody>
      </p:sp>
      <p:sp>
        <p:nvSpPr>
          <p:cNvPr id="14" name="Text Placeholder 9">
            <a:extLst>
              <a:ext uri="{FF2B5EF4-FFF2-40B4-BE49-F238E27FC236}">
                <a16:creationId xmlns:a16="http://schemas.microsoft.com/office/drawing/2014/main" id="{872564D2-8727-1CDD-1F44-44F7B97D3496}"/>
              </a:ext>
            </a:extLst>
          </p:cNvPr>
          <p:cNvSpPr>
            <a:spLocks noGrp="1"/>
          </p:cNvSpPr>
          <p:nvPr>
            <p:ph type="body" sz="quarter" idx="14"/>
          </p:nvPr>
        </p:nvSpPr>
        <p:spPr>
          <a:xfrm>
            <a:off x="7320213" y="3137695"/>
            <a:ext cx="1420201" cy="1220787"/>
          </a:xfrm>
        </p:spPr>
        <p:txBody>
          <a:bodyPr/>
          <a:lstStyle>
            <a:lvl1pPr marL="0" indent="0" algn="ctr">
              <a:buNone/>
              <a:defRPr sz="1400"/>
            </a:lvl1pPr>
          </a:lstStyle>
          <a:p>
            <a:pPr lvl="0"/>
            <a:r>
              <a:rPr lang="en-US" dirty="0"/>
              <a:t>Click to edit Master text styles</a:t>
            </a:r>
          </a:p>
        </p:txBody>
      </p:sp>
    </p:spTree>
    <p:extLst>
      <p:ext uri="{BB962C8B-B14F-4D97-AF65-F5344CB8AC3E}">
        <p14:creationId xmlns:p14="http://schemas.microsoft.com/office/powerpoint/2010/main" val="41966256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hank you/Closeout 1" preserve="1" userDrawn="1">
  <p:cSld name="1_Thank you/Closeout 1">
    <p:spTree>
      <p:nvGrpSpPr>
        <p:cNvPr id="1" name="Shape 89"/>
        <p:cNvGrpSpPr/>
        <p:nvPr/>
      </p:nvGrpSpPr>
      <p:grpSpPr>
        <a:xfrm>
          <a:off x="0" y="0"/>
          <a:ext cx="0" cy="0"/>
          <a:chOff x="0" y="0"/>
          <a:chExt cx="0" cy="0"/>
        </a:xfrm>
      </p:grpSpPr>
      <p:pic>
        <p:nvPicPr>
          <p:cNvPr id="94" name="Google Shape;94;p90"/>
          <p:cNvPicPr preferRelativeResize="0"/>
          <p:nvPr/>
        </p:nvPicPr>
        <p:blipFill rotWithShape="1">
          <a:blip r:embed="rId2">
            <a:alphaModFix/>
          </a:blip>
          <a:srcRect/>
          <a:stretch/>
        </p:blipFill>
        <p:spPr>
          <a:xfrm>
            <a:off x="406200" y="471425"/>
            <a:ext cx="2374100" cy="641000"/>
          </a:xfrm>
          <a:prstGeom prst="rect">
            <a:avLst/>
          </a:prstGeom>
          <a:noFill/>
          <a:ln>
            <a:noFill/>
          </a:ln>
        </p:spPr>
      </p:pic>
      <p:sp>
        <p:nvSpPr>
          <p:cNvPr id="95" name="Google Shape;95;p90"/>
          <p:cNvSpPr txBox="1"/>
          <p:nvPr/>
        </p:nvSpPr>
        <p:spPr>
          <a:xfrm>
            <a:off x="6314700" y="224100"/>
            <a:ext cx="2517600" cy="5946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1600"/>
              </a:spcAft>
              <a:buClr>
                <a:srgbClr val="000000"/>
              </a:buClr>
              <a:buSzPts val="2800"/>
              <a:buFont typeface="Arial"/>
              <a:buNone/>
            </a:pPr>
            <a:r>
              <a:rPr lang="en-US" sz="2800" b="1" i="0" u="none" strike="noStrike" cap="none">
                <a:solidFill>
                  <a:srgbClr val="434343"/>
                </a:solidFill>
                <a:latin typeface="Arial"/>
                <a:ea typeface="Arial"/>
                <a:cs typeface="Arial"/>
                <a:sym typeface="Arial"/>
              </a:rPr>
              <a:t>rhntc.org</a:t>
            </a:r>
            <a:endParaRPr sz="2800" b="1" i="0" u="none" strike="noStrike" cap="none">
              <a:solidFill>
                <a:srgbClr val="434343"/>
              </a:solidFill>
              <a:latin typeface="Arial"/>
              <a:ea typeface="Arial"/>
              <a:cs typeface="Arial"/>
              <a:sym typeface="Arial"/>
            </a:endParaRPr>
          </a:p>
        </p:txBody>
      </p:sp>
      <p:sp>
        <p:nvSpPr>
          <p:cNvPr id="97" name="Google Shape;97;p90"/>
          <p:cNvSpPr txBox="1"/>
          <p:nvPr/>
        </p:nvSpPr>
        <p:spPr>
          <a:xfrm>
            <a:off x="849850" y="2877350"/>
            <a:ext cx="3107100" cy="36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434343"/>
                </a:solidFill>
                <a:latin typeface="Arial"/>
                <a:ea typeface="Arial"/>
                <a:cs typeface="Arial"/>
                <a:sym typeface="Arial"/>
              </a:rPr>
              <a:t>CONTACT US</a:t>
            </a:r>
            <a:endParaRPr sz="100" b="0" i="0" u="none" strike="noStrike" cap="none">
              <a:solidFill>
                <a:srgbClr val="000000"/>
              </a:solidFill>
              <a:latin typeface="Arial"/>
              <a:ea typeface="Arial"/>
              <a:cs typeface="Arial"/>
              <a:sym typeface="Arial"/>
            </a:endParaRPr>
          </a:p>
        </p:txBody>
      </p:sp>
      <p:pic>
        <p:nvPicPr>
          <p:cNvPr id="98" name="Google Shape;98;p90"/>
          <p:cNvPicPr preferRelativeResize="0"/>
          <p:nvPr/>
        </p:nvPicPr>
        <p:blipFill rotWithShape="1">
          <a:blip r:embed="rId3">
            <a:alphaModFix/>
          </a:blip>
          <a:srcRect/>
          <a:stretch/>
        </p:blipFill>
        <p:spPr>
          <a:xfrm rot="5400000">
            <a:off x="4201005" y="2131730"/>
            <a:ext cx="1087600" cy="90900"/>
          </a:xfrm>
          <a:prstGeom prst="rect">
            <a:avLst/>
          </a:prstGeom>
          <a:noFill/>
          <a:ln>
            <a:noFill/>
          </a:ln>
        </p:spPr>
      </p:pic>
      <p:sp>
        <p:nvSpPr>
          <p:cNvPr id="2" name="Title 1">
            <a:extLst>
              <a:ext uri="{FF2B5EF4-FFF2-40B4-BE49-F238E27FC236}">
                <a16:creationId xmlns:a16="http://schemas.microsoft.com/office/drawing/2014/main" id="{9E43A5A7-35D5-FE6F-923F-5405E13B5A94}"/>
              </a:ext>
            </a:extLst>
          </p:cNvPr>
          <p:cNvSpPr>
            <a:spLocks noGrp="1"/>
          </p:cNvSpPr>
          <p:nvPr>
            <p:ph type="title"/>
          </p:nvPr>
        </p:nvSpPr>
        <p:spPr>
          <a:xfrm>
            <a:off x="849850" y="1805001"/>
            <a:ext cx="3592100" cy="766749"/>
          </a:xfrm>
        </p:spPr>
        <p:txBody>
          <a:bodyPr/>
          <a:lstStyle>
            <a:lvl1pPr>
              <a:defRPr sz="4200"/>
            </a:lvl1pPr>
          </a:lstStyle>
          <a:p>
            <a:endParaRPr lang="en-US" dirty="0"/>
          </a:p>
        </p:txBody>
      </p:sp>
      <p:sp>
        <p:nvSpPr>
          <p:cNvPr id="6" name="Text Placeholder 5">
            <a:extLst>
              <a:ext uri="{FF2B5EF4-FFF2-40B4-BE49-F238E27FC236}">
                <a16:creationId xmlns:a16="http://schemas.microsoft.com/office/drawing/2014/main" id="{ED85E166-12BC-304E-12EA-B748CEC71D1C}"/>
              </a:ext>
            </a:extLst>
          </p:cNvPr>
          <p:cNvSpPr>
            <a:spLocks noGrp="1"/>
          </p:cNvSpPr>
          <p:nvPr>
            <p:ph type="body" sz="quarter" idx="10"/>
          </p:nvPr>
        </p:nvSpPr>
        <p:spPr>
          <a:xfrm>
            <a:off x="4970950" y="1956425"/>
            <a:ext cx="3228975" cy="609600"/>
          </a:xfrm>
        </p:spPr>
        <p:txBody>
          <a:bodyPr/>
          <a:lstStyle>
            <a:lvl1pPr marL="0" indent="0">
              <a:lnSpc>
                <a:spcPct val="100000"/>
              </a:lnSpc>
              <a:buNone/>
              <a:defRPr sz="1600"/>
            </a:lvl1pPr>
            <a:lvl2pPr marL="596900" indent="0">
              <a:buNone/>
              <a:defRPr/>
            </a:lvl2pPr>
          </a:lstStyle>
          <a:p>
            <a:pPr lvl="0"/>
            <a:endParaRPr lang="en-US" dirty="0"/>
          </a:p>
        </p:txBody>
      </p:sp>
      <p:sp>
        <p:nvSpPr>
          <p:cNvPr id="9" name="Text Placeholder 8">
            <a:extLst>
              <a:ext uri="{FF2B5EF4-FFF2-40B4-BE49-F238E27FC236}">
                <a16:creationId xmlns:a16="http://schemas.microsoft.com/office/drawing/2014/main" id="{5E12574C-E648-ADBC-384B-F1DA14B34C02}"/>
              </a:ext>
            </a:extLst>
          </p:cNvPr>
          <p:cNvSpPr>
            <a:spLocks noGrp="1"/>
          </p:cNvSpPr>
          <p:nvPr>
            <p:ph type="body" sz="quarter" idx="11"/>
          </p:nvPr>
        </p:nvSpPr>
        <p:spPr>
          <a:xfrm>
            <a:off x="850313" y="3249750"/>
            <a:ext cx="3179762" cy="628650"/>
          </a:xfrm>
        </p:spPr>
        <p:txBody>
          <a:bodyPr/>
          <a:lstStyle>
            <a:lvl1pPr marL="0" indent="0">
              <a:lnSpc>
                <a:spcPct val="100000"/>
              </a:lnSpc>
              <a:buNone/>
              <a:defRPr/>
            </a:lvl1pPr>
            <a:lvl2pPr marL="596900" indent="0">
              <a:buNone/>
              <a:defRPr/>
            </a:lvl2pPr>
          </a:lstStyle>
          <a:p>
            <a:pPr lvl="0"/>
            <a:endParaRPr lang="en-US" dirty="0"/>
          </a:p>
        </p:txBody>
      </p:sp>
      <p:sp>
        <p:nvSpPr>
          <p:cNvPr id="12" name="Text Placeholder 11">
            <a:extLst>
              <a:ext uri="{FF2B5EF4-FFF2-40B4-BE49-F238E27FC236}">
                <a16:creationId xmlns:a16="http://schemas.microsoft.com/office/drawing/2014/main" id="{02BA7443-8610-6915-6404-B068337973FC}"/>
              </a:ext>
            </a:extLst>
          </p:cNvPr>
          <p:cNvSpPr>
            <a:spLocks noGrp="1"/>
          </p:cNvSpPr>
          <p:nvPr>
            <p:ph type="body" sz="quarter" idx="12"/>
          </p:nvPr>
        </p:nvSpPr>
        <p:spPr>
          <a:xfrm>
            <a:off x="266225" y="4348225"/>
            <a:ext cx="6048375" cy="609600"/>
          </a:xfrm>
        </p:spPr>
        <p:txBody>
          <a:bodyPr/>
          <a:lstStyle>
            <a:lvl1pPr marL="0" indent="0">
              <a:lnSpc>
                <a:spcPct val="100000"/>
              </a:lnSpc>
              <a:buNone/>
              <a:defRPr sz="800" i="1">
                <a:solidFill>
                  <a:srgbClr val="21617C"/>
                </a:solidFill>
              </a:defRPr>
            </a:lvl1pPr>
          </a:lstStyle>
          <a:p>
            <a:pPr lvl="0"/>
            <a:endParaRPr lang="en-US" dirty="0"/>
          </a:p>
        </p:txBody>
      </p:sp>
    </p:spTree>
    <p:extLst>
      <p:ext uri="{BB962C8B-B14F-4D97-AF65-F5344CB8AC3E}">
        <p14:creationId xmlns:p14="http://schemas.microsoft.com/office/powerpoint/2010/main" val="35939499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7" name="Google Shape;47;p9"/>
          <p:cNvSpPr txBox="1">
            <a:spLocks noGrp="1"/>
          </p:cNvSpPr>
          <p:nvPr>
            <p:ph type="body" idx="1"/>
          </p:nvPr>
        </p:nvSpPr>
        <p:spPr>
          <a:xfrm>
            <a:off x="628650" y="1369219"/>
            <a:ext cx="3886200" cy="3263504"/>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8" name="Google Shape;48;p9"/>
          <p:cNvSpPr txBox="1">
            <a:spLocks noGrp="1"/>
          </p:cNvSpPr>
          <p:nvPr>
            <p:ph type="body" idx="2"/>
          </p:nvPr>
        </p:nvSpPr>
        <p:spPr>
          <a:xfrm>
            <a:off x="4629150" y="1369219"/>
            <a:ext cx="3886200" cy="3263504"/>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9" name="Google Shape;49;p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0" name="Google Shape;50;p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1" name="Google Shape;51;p9"/>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a:lvl1pPr>
            <a:lvl2pPr marL="0" marR="0" lvl="1" indent="0" algn="r">
              <a:lnSpc>
                <a:spcPct val="100000"/>
              </a:lnSpc>
              <a:spcBef>
                <a:spcPts val="0"/>
              </a:spcBef>
              <a:spcAft>
                <a:spcPts val="0"/>
              </a:spcAft>
              <a:buClr>
                <a:srgbClr val="000000"/>
              </a:buClr>
              <a:buSzPts val="1000"/>
              <a:buFont typeface="Arial"/>
              <a:buNone/>
              <a:defRPr/>
            </a:lvl2pPr>
            <a:lvl3pPr marL="0" marR="0" lvl="2" indent="0" algn="r">
              <a:lnSpc>
                <a:spcPct val="100000"/>
              </a:lnSpc>
              <a:spcBef>
                <a:spcPts val="0"/>
              </a:spcBef>
              <a:spcAft>
                <a:spcPts val="0"/>
              </a:spcAft>
              <a:buClr>
                <a:srgbClr val="000000"/>
              </a:buClr>
              <a:buSzPts val="1000"/>
              <a:buFont typeface="Arial"/>
              <a:buNone/>
              <a:defRPr/>
            </a:lvl3pPr>
            <a:lvl4pPr marL="0" marR="0" lvl="3" indent="0" algn="r">
              <a:lnSpc>
                <a:spcPct val="100000"/>
              </a:lnSpc>
              <a:spcBef>
                <a:spcPts val="0"/>
              </a:spcBef>
              <a:spcAft>
                <a:spcPts val="0"/>
              </a:spcAft>
              <a:buClr>
                <a:srgbClr val="000000"/>
              </a:buClr>
              <a:buSzPts val="1000"/>
              <a:buFont typeface="Arial"/>
              <a:buNone/>
              <a:defRPr/>
            </a:lvl4pPr>
            <a:lvl5pPr marL="0" marR="0" lvl="4" indent="0" algn="r">
              <a:lnSpc>
                <a:spcPct val="100000"/>
              </a:lnSpc>
              <a:spcBef>
                <a:spcPts val="0"/>
              </a:spcBef>
              <a:spcAft>
                <a:spcPts val="0"/>
              </a:spcAft>
              <a:buClr>
                <a:srgbClr val="000000"/>
              </a:buClr>
              <a:buSzPts val="1000"/>
              <a:buFont typeface="Arial"/>
              <a:buNone/>
              <a:defRPr/>
            </a:lvl5pPr>
            <a:lvl6pPr marL="0" marR="0" lvl="5" indent="0" algn="r">
              <a:lnSpc>
                <a:spcPct val="100000"/>
              </a:lnSpc>
              <a:spcBef>
                <a:spcPts val="0"/>
              </a:spcBef>
              <a:spcAft>
                <a:spcPts val="0"/>
              </a:spcAft>
              <a:buClr>
                <a:srgbClr val="000000"/>
              </a:buClr>
              <a:buSzPts val="1000"/>
              <a:buFont typeface="Arial"/>
              <a:buNone/>
              <a:defRPr/>
            </a:lvl6pPr>
            <a:lvl7pPr marL="0" marR="0" lvl="6" indent="0" algn="r">
              <a:lnSpc>
                <a:spcPct val="100000"/>
              </a:lnSpc>
              <a:spcBef>
                <a:spcPts val="0"/>
              </a:spcBef>
              <a:spcAft>
                <a:spcPts val="0"/>
              </a:spcAft>
              <a:buClr>
                <a:srgbClr val="000000"/>
              </a:buClr>
              <a:buSzPts val="1000"/>
              <a:buFont typeface="Arial"/>
              <a:buNone/>
              <a:defRPr/>
            </a:lvl7pPr>
            <a:lvl8pPr marL="0" marR="0" lvl="7" indent="0" algn="r">
              <a:lnSpc>
                <a:spcPct val="100000"/>
              </a:lnSpc>
              <a:spcBef>
                <a:spcPts val="0"/>
              </a:spcBef>
              <a:spcAft>
                <a:spcPts val="0"/>
              </a:spcAft>
              <a:buClr>
                <a:srgbClr val="000000"/>
              </a:buClr>
              <a:buSzPts val="1000"/>
              <a:buFont typeface="Arial"/>
              <a:buNone/>
              <a:defRPr/>
            </a:lvl8pPr>
            <a:lvl9pPr marL="0" marR="0" lvl="8" indent="0" algn="r">
              <a:lnSpc>
                <a:spcPct val="100000"/>
              </a:lnSpc>
              <a:spcBef>
                <a:spcPts val="0"/>
              </a:spcBef>
              <a:spcAft>
                <a:spcPts val="0"/>
              </a:spcAft>
              <a:buClr>
                <a:srgbClr val="000000"/>
              </a:buClr>
              <a:buSzPts val="10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918445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body BY">
  <p:cSld name="1_Title and body BY">
    <p:spTree>
      <p:nvGrpSpPr>
        <p:cNvPr id="1" name="Shape 52"/>
        <p:cNvGrpSpPr/>
        <p:nvPr/>
      </p:nvGrpSpPr>
      <p:grpSpPr>
        <a:xfrm>
          <a:off x="0" y="0"/>
          <a:ext cx="0" cy="0"/>
          <a:chOff x="0" y="0"/>
          <a:chExt cx="0" cy="0"/>
        </a:xfrm>
      </p:grpSpPr>
      <p:sp>
        <p:nvSpPr>
          <p:cNvPr id="53" name="Google Shape;53;p96"/>
          <p:cNvSpPr txBox="1">
            <a:spLocks noGrp="1"/>
          </p:cNvSpPr>
          <p:nvPr>
            <p:ph type="title"/>
          </p:nvPr>
        </p:nvSpPr>
        <p:spPr>
          <a:xfrm>
            <a:off x="365350" y="56757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4" name="Google Shape;54;p96"/>
          <p:cNvSpPr txBox="1">
            <a:spLocks noGrp="1"/>
          </p:cNvSpPr>
          <p:nvPr>
            <p:ph type="body" idx="1"/>
          </p:nvPr>
        </p:nvSpPr>
        <p:spPr>
          <a:xfrm>
            <a:off x="688375" y="1321400"/>
            <a:ext cx="6982800" cy="2963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5" name="Google Shape;55;p96"/>
          <p:cNvSpPr txBox="1">
            <a:spLocks noGrp="1"/>
          </p:cNvSpPr>
          <p:nvPr>
            <p:ph type="sldNum" idx="12"/>
          </p:nvPr>
        </p:nvSpPr>
        <p:spPr>
          <a:xfrm>
            <a:off x="8189878"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6" name="Google Shape;56;p96"/>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spTree>
    <p:extLst>
      <p:ext uri="{BB962C8B-B14F-4D97-AF65-F5344CB8AC3E}">
        <p14:creationId xmlns:p14="http://schemas.microsoft.com/office/powerpoint/2010/main" val="1204313152"/>
      </p:ext>
    </p:extLst>
  </p:cSld>
  <p:clrMapOvr>
    <a:masterClrMapping/>
  </p:clrMapOvr>
  <p:extLst mod="1">
    <p:ext uri="{DCECCB84-F9BA-43D5-87BE-67443E8EF086}">
      <p15:sldGuideLst xmlns:p15="http://schemas.microsoft.com/office/powerpoint/2012/main">
        <p15:guide id="1" pos="288">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4"/>
        <p:cNvGrpSpPr/>
        <p:nvPr/>
      </p:nvGrpSpPr>
      <p:grpSpPr>
        <a:xfrm>
          <a:off x="0" y="0"/>
          <a:ext cx="0" cy="0"/>
          <a:chOff x="0" y="0"/>
          <a:chExt cx="0" cy="0"/>
        </a:xfrm>
      </p:grpSpPr>
      <p:sp>
        <p:nvSpPr>
          <p:cNvPr id="115" name="Google Shape;115;p60"/>
          <p:cNvSpPr txBox="1">
            <a:spLocks noGrp="1"/>
          </p:cNvSpPr>
          <p:nvPr>
            <p:ph type="title"/>
          </p:nvPr>
        </p:nvSpPr>
        <p:spPr>
          <a:xfrm>
            <a:off x="612648" y="285750"/>
            <a:ext cx="8153400" cy="74295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sz="3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6" name="Google Shape;116;p60"/>
          <p:cNvSpPr txBox="1">
            <a:spLocks noGrp="1"/>
          </p:cNvSpPr>
          <p:nvPr>
            <p:ph type="body" idx="1"/>
          </p:nvPr>
        </p:nvSpPr>
        <p:spPr>
          <a:xfrm>
            <a:off x="612648" y="1143000"/>
            <a:ext cx="8153400" cy="337185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17"/>
        <p:cNvGrpSpPr/>
        <p:nvPr/>
      </p:nvGrpSpPr>
      <p:grpSpPr>
        <a:xfrm>
          <a:off x="0" y="0"/>
          <a:ext cx="0" cy="0"/>
          <a:chOff x="0" y="0"/>
          <a:chExt cx="0" cy="0"/>
        </a:xfrm>
      </p:grpSpPr>
      <p:sp>
        <p:nvSpPr>
          <p:cNvPr id="118" name="Google Shape;118;p63"/>
          <p:cNvSpPr txBox="1">
            <a:spLocks noGrp="1"/>
          </p:cNvSpPr>
          <p:nvPr>
            <p:ph type="title"/>
          </p:nvPr>
        </p:nvSpPr>
        <p:spPr>
          <a:xfrm>
            <a:off x="457200" y="61913"/>
            <a:ext cx="8229600" cy="459581"/>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9" name="Google Shape;119;p63"/>
          <p:cNvSpPr txBox="1">
            <a:spLocks noGrp="1"/>
          </p:cNvSpPr>
          <p:nvPr>
            <p:ph type="body" idx="1"/>
          </p:nvPr>
        </p:nvSpPr>
        <p:spPr>
          <a:xfrm>
            <a:off x="609600" y="1200150"/>
            <a:ext cx="8077200" cy="3200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sz="2400">
                <a:latin typeface="Arial"/>
                <a:ea typeface="Arial"/>
                <a:cs typeface="Arial"/>
                <a:sym typeface="Arial"/>
              </a:defRPr>
            </a:lvl1pPr>
            <a:lvl2pPr marL="914400" lvl="1" indent="-317500" algn="l">
              <a:lnSpc>
                <a:spcPct val="115000"/>
              </a:lnSpc>
              <a:spcBef>
                <a:spcPts val="1600"/>
              </a:spcBef>
              <a:spcAft>
                <a:spcPts val="0"/>
              </a:spcAft>
              <a:buSzPts val="1400"/>
              <a:buChar char="○"/>
              <a:defRPr sz="2100">
                <a:latin typeface="Arial"/>
                <a:ea typeface="Arial"/>
                <a:cs typeface="Arial"/>
                <a:sym typeface="Arial"/>
              </a:defRPr>
            </a:lvl2pPr>
            <a:lvl3pPr marL="1371600" lvl="2" indent="-317500" algn="l">
              <a:lnSpc>
                <a:spcPct val="115000"/>
              </a:lnSpc>
              <a:spcBef>
                <a:spcPts val="1600"/>
              </a:spcBef>
              <a:spcAft>
                <a:spcPts val="0"/>
              </a:spcAft>
              <a:buSzPts val="1400"/>
              <a:buChar char="■"/>
              <a:defRPr sz="1800">
                <a:latin typeface="Arial"/>
                <a:ea typeface="Arial"/>
                <a:cs typeface="Arial"/>
                <a:sym typeface="Arial"/>
              </a:defRPr>
            </a:lvl3pPr>
            <a:lvl4pPr marL="1828800" lvl="3" indent="-317500" algn="l">
              <a:lnSpc>
                <a:spcPct val="115000"/>
              </a:lnSpc>
              <a:spcBef>
                <a:spcPts val="1600"/>
              </a:spcBef>
              <a:spcAft>
                <a:spcPts val="0"/>
              </a:spcAft>
              <a:buSzPts val="1400"/>
              <a:buChar char="●"/>
              <a:defRPr>
                <a:latin typeface="Arial"/>
                <a:ea typeface="Arial"/>
                <a:cs typeface="Arial"/>
                <a:sym typeface="Arial"/>
              </a:defRPr>
            </a:lvl4pPr>
            <a:lvl5pPr marL="2286000" lvl="4" indent="-317500" algn="l">
              <a:lnSpc>
                <a:spcPct val="115000"/>
              </a:lnSpc>
              <a:spcBef>
                <a:spcPts val="1600"/>
              </a:spcBef>
              <a:spcAft>
                <a:spcPts val="0"/>
              </a:spcAft>
              <a:buSzPts val="1400"/>
              <a:buChar char="○"/>
              <a:defRPr>
                <a:latin typeface="Arial"/>
                <a:ea typeface="Arial"/>
                <a:cs typeface="Arial"/>
                <a:sym typeface="Arial"/>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0"/>
        <p:cNvGrpSpPr/>
        <p:nvPr/>
      </p:nvGrpSpPr>
      <p:grpSpPr>
        <a:xfrm>
          <a:off x="0" y="0"/>
          <a:ext cx="0" cy="0"/>
          <a:chOff x="0" y="0"/>
          <a:chExt cx="0" cy="0"/>
        </a:xfrm>
      </p:grpSpPr>
      <p:sp>
        <p:nvSpPr>
          <p:cNvPr id="121" name="Google Shape;121;p64"/>
          <p:cNvSpPr txBox="1">
            <a:spLocks noGrp="1"/>
          </p:cNvSpPr>
          <p:nvPr>
            <p:ph type="title"/>
          </p:nvPr>
        </p:nvSpPr>
        <p:spPr>
          <a:xfrm>
            <a:off x="457200" y="61913"/>
            <a:ext cx="8229600" cy="459581"/>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64"/>
          <p:cNvSpPr txBox="1">
            <a:spLocks noGrp="1"/>
          </p:cNvSpPr>
          <p:nvPr>
            <p:ph type="body" idx="1"/>
          </p:nvPr>
        </p:nvSpPr>
        <p:spPr>
          <a:xfrm>
            <a:off x="609600" y="1200150"/>
            <a:ext cx="8077200" cy="3200400"/>
          </a:xfrm>
          <a:prstGeom prst="rect">
            <a:avLst/>
          </a:prstGeom>
          <a:noFill/>
          <a:ln>
            <a:noFill/>
          </a:ln>
        </p:spPr>
        <p:txBody>
          <a:bodyPr spcFirstLastPara="1" wrap="square" lIns="91425" tIns="45700" rIns="91425" bIns="45700" anchor="t" anchorCtr="0">
            <a:noAutofit/>
          </a:bodyPr>
          <a:lstStyle>
            <a:lvl1pPr marL="457200" lvl="0" indent="-228600" algn="l">
              <a:lnSpc>
                <a:spcPct val="115000"/>
              </a:lnSpc>
              <a:spcBef>
                <a:spcPts val="525"/>
              </a:spcBef>
              <a:spcAft>
                <a:spcPts val="0"/>
              </a:spcAft>
              <a:buSzPts val="1400"/>
              <a:buNone/>
              <a:defRPr sz="2400">
                <a:latin typeface="Arial"/>
                <a:ea typeface="Arial"/>
                <a:cs typeface="Arial"/>
                <a:sym typeface="Arial"/>
              </a:defRPr>
            </a:lvl1pPr>
            <a:lvl2pPr marL="914400" lvl="1" indent="-406400" algn="l">
              <a:lnSpc>
                <a:spcPct val="115000"/>
              </a:lnSpc>
              <a:spcBef>
                <a:spcPts val="413"/>
              </a:spcBef>
              <a:spcAft>
                <a:spcPts val="0"/>
              </a:spcAft>
              <a:buSzPts val="2800"/>
              <a:buChar char="▪"/>
              <a:defRPr sz="2100">
                <a:latin typeface="Arial"/>
                <a:ea typeface="Arial"/>
                <a:cs typeface="Arial"/>
                <a:sym typeface="Arial"/>
              </a:defRPr>
            </a:lvl2pPr>
            <a:lvl3pPr marL="1371600" lvl="2" indent="-365760" algn="l">
              <a:lnSpc>
                <a:spcPct val="115000"/>
              </a:lnSpc>
              <a:spcBef>
                <a:spcPts val="375"/>
              </a:spcBef>
              <a:spcAft>
                <a:spcPts val="0"/>
              </a:spcAft>
              <a:buSzPts val="2160"/>
              <a:buChar char="⮚"/>
              <a:defRPr sz="1800">
                <a:latin typeface="Arial"/>
                <a:ea typeface="Arial"/>
                <a:cs typeface="Arial"/>
                <a:sym typeface="Arial"/>
              </a:defRPr>
            </a:lvl3pPr>
            <a:lvl4pPr marL="1828800" lvl="3" indent="-355600" algn="l">
              <a:lnSpc>
                <a:spcPct val="115000"/>
              </a:lnSpc>
              <a:spcBef>
                <a:spcPts val="300"/>
              </a:spcBef>
              <a:spcAft>
                <a:spcPts val="0"/>
              </a:spcAft>
              <a:buSzPts val="2000"/>
              <a:buChar char="●"/>
              <a:defRPr>
                <a:latin typeface="Arial"/>
                <a:ea typeface="Arial"/>
                <a:cs typeface="Arial"/>
                <a:sym typeface="Arial"/>
              </a:defRPr>
            </a:lvl4pPr>
            <a:lvl5pPr marL="2286000" lvl="4" indent="-355600" algn="l">
              <a:lnSpc>
                <a:spcPct val="115000"/>
              </a:lnSpc>
              <a:spcBef>
                <a:spcPts val="300"/>
              </a:spcBef>
              <a:spcAft>
                <a:spcPts val="0"/>
              </a:spcAft>
              <a:buSzPts val="2000"/>
              <a:buChar char="•"/>
              <a:defRPr>
                <a:latin typeface="Arial"/>
                <a:ea typeface="Arial"/>
                <a:cs typeface="Arial"/>
                <a:sym typeface="Arial"/>
              </a:defRPr>
            </a:lvl5pPr>
            <a:lvl6pPr marL="2743200" lvl="5" indent="-342900" algn="l">
              <a:lnSpc>
                <a:spcPct val="115000"/>
              </a:lnSpc>
              <a:spcBef>
                <a:spcPts val="270"/>
              </a:spcBef>
              <a:spcAft>
                <a:spcPts val="0"/>
              </a:spcAft>
              <a:buSzPts val="1800"/>
              <a:buChar char="▪"/>
              <a:defRPr/>
            </a:lvl6pPr>
            <a:lvl7pPr marL="3200400" lvl="6" indent="-342900" algn="l">
              <a:lnSpc>
                <a:spcPct val="115000"/>
              </a:lnSpc>
              <a:spcBef>
                <a:spcPts val="270"/>
              </a:spcBef>
              <a:spcAft>
                <a:spcPts val="0"/>
              </a:spcAft>
              <a:buSzPts val="1800"/>
              <a:buChar char="▪"/>
              <a:defRPr/>
            </a:lvl7pPr>
            <a:lvl8pPr marL="3657600" lvl="7" indent="-342900" algn="l">
              <a:lnSpc>
                <a:spcPct val="115000"/>
              </a:lnSpc>
              <a:spcBef>
                <a:spcPts val="270"/>
              </a:spcBef>
              <a:spcAft>
                <a:spcPts val="0"/>
              </a:spcAft>
              <a:buSzPts val="1800"/>
              <a:buChar char="▪"/>
              <a:defRPr/>
            </a:lvl8pPr>
            <a:lvl9pPr marL="4114800" lvl="8" indent="-342900" algn="l">
              <a:lnSpc>
                <a:spcPct val="115000"/>
              </a:lnSpc>
              <a:spcBef>
                <a:spcPts val="270"/>
              </a:spcBef>
              <a:spcAft>
                <a:spcPts val="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57"/>
          <p:cNvSpPr/>
          <p:nvPr/>
        </p:nvSpPr>
        <p:spPr>
          <a:xfrm>
            <a:off x="213675" y="245000"/>
            <a:ext cx="8652300" cy="4683600"/>
          </a:xfrm>
          <a:prstGeom prst="rect">
            <a:avLst/>
          </a:prstGeom>
          <a:solidFill>
            <a:srgbClr val="073763">
              <a:alpha val="19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3F3F3"/>
              </a:solidFill>
              <a:latin typeface="Arial"/>
              <a:ea typeface="Arial"/>
              <a:cs typeface="Arial"/>
              <a:sym typeface="Arial"/>
            </a:endParaRPr>
          </a:p>
        </p:txBody>
      </p:sp>
      <p:sp>
        <p:nvSpPr>
          <p:cNvPr id="7" name="Google Shape;7;p5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434343"/>
              </a:buClr>
              <a:buSzPts val="2800"/>
              <a:buFont typeface="Arial"/>
              <a:buNone/>
              <a:defRPr sz="2800" b="1" i="0" u="none" strike="noStrike" cap="none">
                <a:solidFill>
                  <a:srgbClr val="434343"/>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 name="Google Shape;8;p57"/>
          <p:cNvSpPr txBox="1">
            <a:spLocks noGrp="1"/>
          </p:cNvSpPr>
          <p:nvPr>
            <p:ph type="body" idx="1"/>
          </p:nvPr>
        </p:nvSpPr>
        <p:spPr>
          <a:xfrm>
            <a:off x="311700" y="1152475"/>
            <a:ext cx="8520600" cy="3990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9" name="Google Shape;9;p57"/>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3" Type="http://schemas.openxmlformats.org/officeDocument/2006/relationships/hyperlink" Target="http://www.futureswithoutviolence.org/health" TargetMode="External"/><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Mvxem3WwQaY&amp;list=PLaS4Etq3IFrWgqgcKstcBwNiP_j8ZoBYK&amp;index=15" TargetMode="External"/><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_N-llCsnGSI" TargetMode="External"/><Relationship Id="rId2" Type="http://schemas.openxmlformats.org/officeDocument/2006/relationships/notesSlide" Target="../notesSlides/notesSlide19.xml"/><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3" Type="http://schemas.openxmlformats.org/officeDocument/2006/relationships/hyperlink" Target="https://movetoendviolence.org/blog/ally-co-conspirator-means-act-insolidarity/" TargetMode="External"/><Relationship Id="rId2" Type="http://schemas.openxmlformats.org/officeDocument/2006/relationships/notesSlide" Target="../notesSlides/notesSlide21.xml"/><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3" Type="http://schemas.openxmlformats.org/officeDocument/2006/relationships/hyperlink" Target="https://rhntc.org/search?keys=MOU" TargetMode="External"/><Relationship Id="rId2" Type="http://schemas.openxmlformats.org/officeDocument/2006/relationships/notesSlide" Target="../notesSlides/notesSlide26.xml"/><Relationship Id="rId1" Type="http://schemas.openxmlformats.org/officeDocument/2006/relationships/slideLayout" Target="../slideLayouts/slideLayout49.xml"/><Relationship Id="rId4" Type="http://schemas.openxmlformats.org/officeDocument/2006/relationships/hyperlink" Target="https://healthpartnersipve.org/wp-content/uploads/2021/08/MOU-Template-Final-2021.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3" Type="http://schemas.openxmlformats.org/officeDocument/2006/relationships/hyperlink" Target="https://rhntc.org/resources/preventing-and-responding-ipv-repro-health-settings-webinar" TargetMode="External"/><Relationship Id="rId2" Type="http://schemas.openxmlformats.org/officeDocument/2006/relationships/notesSlide" Target="../notesSlides/notesSlide32.xml"/><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40.xml.rels><?xml version="1.0" encoding="UTF-8" standalone="yes"?>
<Relationships xmlns="http://schemas.openxmlformats.org/package/2006/relationships"><Relationship Id="rId3" Type="http://schemas.openxmlformats.org/officeDocument/2006/relationships/hyperlink" Target="http://podcast.rhntc.org" TargetMode="External"/><Relationship Id="rId2" Type="http://schemas.openxmlformats.org/officeDocument/2006/relationships/notesSlide" Target="../notesSlides/notesSlide40.xml"/><Relationship Id="rId1" Type="http://schemas.openxmlformats.org/officeDocument/2006/relationships/slideLayout" Target="../slideLayouts/slideLayout65.xml"/></Relationships>
</file>

<file path=ppt/slides/_rels/slide41.xml.rels><?xml version="1.0" encoding="UTF-8" standalone="yes"?>
<Relationships xmlns="http://schemas.openxmlformats.org/package/2006/relationships"><Relationship Id="rId3" Type="http://schemas.openxmlformats.org/officeDocument/2006/relationships/hyperlink" Target="mailto:rhntc@jsi.com" TargetMode="External"/><Relationship Id="rId2" Type="http://schemas.openxmlformats.org/officeDocument/2006/relationships/notesSlide" Target="../notesSlides/notesSlide41.xml"/><Relationship Id="rId1" Type="http://schemas.openxmlformats.org/officeDocument/2006/relationships/slideLayout" Target="../slideLayouts/slideLayout66.xml"/></Relationships>
</file>

<file path=ppt/slides/_rels/slide42.xml.rels><?xml version="1.0" encoding="UTF-8" standalone="yes"?>
<Relationships xmlns="http://schemas.openxmlformats.org/package/2006/relationships"><Relationship Id="rId8" Type="http://schemas.openxmlformats.org/officeDocument/2006/relationships/hyperlink" Target="http://www.thehotline.org/" TargetMode="External"/><Relationship Id="rId3" Type="http://schemas.openxmlformats.org/officeDocument/2006/relationships/hyperlink" Target="https://www.futureswithoutviolence.org/health/national-health-resource-center-on-domestic-violence/" TargetMode="External"/><Relationship Id="rId7" Type="http://schemas.openxmlformats.org/officeDocument/2006/relationships/hyperlink" Target="https://ipvhealthpartners.org/covid19/" TargetMode="External"/><Relationship Id="rId12" Type="http://schemas.openxmlformats.org/officeDocument/2006/relationships/hyperlink" Target="http://www.translifeline.org/" TargetMode="External"/><Relationship Id="rId2" Type="http://schemas.openxmlformats.org/officeDocument/2006/relationships/notesSlide" Target="../notesSlides/notesSlide42.xml"/><Relationship Id="rId1" Type="http://schemas.openxmlformats.org/officeDocument/2006/relationships/slideLayout" Target="../slideLayouts/slideLayout62.xml"/><Relationship Id="rId6" Type="http://schemas.openxmlformats.org/officeDocument/2006/relationships/hyperlink" Target="https://ipvhealthpartners.org/" TargetMode="External"/><Relationship Id="rId11" Type="http://schemas.openxmlformats.org/officeDocument/2006/relationships/hyperlink" Target="http://www.strongheartshelpline.org/" TargetMode="External"/><Relationship Id="rId5" Type="http://schemas.openxmlformats.org/officeDocument/2006/relationships/hyperlink" Target="http://www.futureswithoutviolence.org/health" TargetMode="External"/><Relationship Id="rId10" Type="http://schemas.openxmlformats.org/officeDocument/2006/relationships/hyperlink" Target="https://www.rainn.org/" TargetMode="External"/><Relationship Id="rId4" Type="http://schemas.openxmlformats.org/officeDocument/2006/relationships/hyperlink" Target="mailto:health@futureswithoutviolence.org" TargetMode="External"/><Relationship Id="rId9" Type="http://schemas.openxmlformats.org/officeDocument/2006/relationships/hyperlink" Target="http://www.thetrevorproject.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hyperlink" Target="https://rhntc.org/resources/universal-education-and-screening-intimate-partner-violence-reproductive-health-setting" TargetMode="External"/><Relationship Id="rId2" Type="http://schemas.openxmlformats.org/officeDocument/2006/relationships/notesSlide" Target="../notesSlides/notesSlide9.xml"/><Relationship Id="rId1" Type="http://schemas.openxmlformats.org/officeDocument/2006/relationships/slideLayout" Target="../slideLayouts/slideLayout67.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Title 1"/>
          <p:cNvSpPr txBox="1">
            <a:spLocks noGrp="1"/>
          </p:cNvSpPr>
          <p:nvPr>
            <p:ph type="ctrTitle"/>
          </p:nvPr>
        </p:nvSpPr>
        <p:spPr>
          <a:xfrm>
            <a:off x="356625" y="1576225"/>
            <a:ext cx="6185700" cy="1525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US" sz="2900" dirty="0"/>
              <a:t>Moving Beyond IPV </a:t>
            </a:r>
            <a:r>
              <a:rPr lang="en-US" sz="29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Screening</a:t>
            </a:r>
            <a:r>
              <a:rPr lang="en-US" sz="2900" dirty="0"/>
              <a:t>: Understanding the CUES Intervention</a:t>
            </a:r>
            <a:endParaRPr sz="2900" dirty="0">
              <a:latin typeface="Arial"/>
              <a:ea typeface="Arial"/>
              <a:cs typeface="Arial"/>
              <a:sym typeface="Arial"/>
            </a:endParaRPr>
          </a:p>
        </p:txBody>
      </p:sp>
      <p:sp>
        <p:nvSpPr>
          <p:cNvPr id="285" name="Subtitle 1"/>
          <p:cNvSpPr txBox="1">
            <a:spLocks noGrp="1"/>
          </p:cNvSpPr>
          <p:nvPr>
            <p:ph type="subTitle" idx="1"/>
          </p:nvPr>
        </p:nvSpPr>
        <p:spPr>
          <a:xfrm>
            <a:off x="356616" y="3362925"/>
            <a:ext cx="4020900" cy="79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000" dirty="0"/>
              <a:t>August 18, 2022</a:t>
            </a:r>
            <a:endParaRPr sz="2000" dirty="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CF0AC-780B-E0D5-53F7-8589C572A9E1}"/>
              </a:ext>
            </a:extLst>
          </p:cNvPr>
          <p:cNvSpPr>
            <a:spLocks noGrp="1"/>
          </p:cNvSpPr>
          <p:nvPr>
            <p:ph type="title"/>
          </p:nvPr>
        </p:nvSpPr>
        <p:spPr/>
        <p:txBody>
          <a:bodyPr/>
          <a:lstStyle/>
          <a:p>
            <a:r>
              <a:rPr lang="en-US" dirty="0"/>
              <a:t>Challenging the limits of </a:t>
            </a:r>
            <a:br>
              <a:rPr lang="en-US" dirty="0"/>
            </a:br>
            <a:r>
              <a:rPr lang="en-US" dirty="0"/>
              <a:t>disclosure-driven practice</a:t>
            </a:r>
          </a:p>
        </p:txBody>
      </p:sp>
      <p:sp>
        <p:nvSpPr>
          <p:cNvPr id="3" name="Text Placeholder 2">
            <a:extLst>
              <a:ext uri="{FF2B5EF4-FFF2-40B4-BE49-F238E27FC236}">
                <a16:creationId xmlns:a16="http://schemas.microsoft.com/office/drawing/2014/main" id="{4CC84D1D-2268-EF6A-3127-575ED120BB58}"/>
              </a:ext>
            </a:extLst>
          </p:cNvPr>
          <p:cNvSpPr>
            <a:spLocks noGrp="1"/>
          </p:cNvSpPr>
          <p:nvPr>
            <p:ph type="body" sz="quarter" idx="10"/>
          </p:nvPr>
        </p:nvSpPr>
        <p:spPr>
          <a:xfrm>
            <a:off x="363538" y="1592263"/>
            <a:ext cx="7351712" cy="3046412"/>
          </a:xfrm>
        </p:spPr>
        <p:txBody>
          <a:bodyPr/>
          <a:lstStyle/>
          <a:p>
            <a:pPr marL="457200" lvl="0" indent="-336550">
              <a:lnSpc>
                <a:spcPct val="115000"/>
              </a:lnSpc>
              <a:buClr>
                <a:srgbClr val="F09208"/>
              </a:buClr>
              <a:buSzPts val="1700"/>
              <a:buFont typeface="Arial"/>
              <a:buChar char="●"/>
            </a:pPr>
            <a:r>
              <a:rPr lang="en-US" dirty="0"/>
              <a:t>1 in 4 women experience IPV in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1"/>
                  </a:ext>
                </a:extLst>
              </a:rPr>
              <a:t>their</a:t>
            </a:r>
            <a:r>
              <a:rPr lang="en-US" dirty="0"/>
              <a:t> lifetime</a:t>
            </a:r>
          </a:p>
          <a:p>
            <a:pPr marL="457200" lvl="0" indent="-336550">
              <a:lnSpc>
                <a:spcPct val="115000"/>
              </a:lnSpc>
              <a:buClr>
                <a:srgbClr val="F09208"/>
              </a:buClr>
              <a:buSzPts val="1700"/>
              <a:buFont typeface="Arial"/>
              <a:buChar char="●"/>
            </a:pPr>
            <a:r>
              <a:rPr lang="en-US" dirty="0"/>
              <a:t>Disclosure rates in health care settings do not match known prevalence data</a:t>
            </a:r>
          </a:p>
          <a:p>
            <a:pPr marL="457200" lvl="0" indent="-336550">
              <a:lnSpc>
                <a:spcPct val="115000"/>
              </a:lnSpc>
              <a:buClr>
                <a:srgbClr val="F09208"/>
              </a:buClr>
              <a:buSzPts val="1700"/>
              <a:buFont typeface="Arial"/>
              <a:buChar char="●"/>
            </a:pPr>
            <a:r>
              <a:rPr lang="en-US" dirty="0"/>
              <a:t>Depending on direct IPV disclosures to provide related resources likely means that many women do not get the IPV support they need</a:t>
            </a:r>
          </a:p>
          <a:p>
            <a:pPr marL="457200" lvl="0" indent="-336550">
              <a:lnSpc>
                <a:spcPct val="115000"/>
              </a:lnSpc>
              <a:buClr>
                <a:srgbClr val="F09208"/>
              </a:buClr>
              <a:buSzPts val="1700"/>
              <a:buFont typeface="Arial"/>
              <a:buChar char="●"/>
            </a:pPr>
            <a:r>
              <a:rPr lang="en-US" dirty="0"/>
              <a:t>Taking a trauma-</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2"/>
                  </a:ext>
                </a:extLst>
              </a:rPr>
              <a:t>informed</a:t>
            </a:r>
            <a:r>
              <a:rPr lang="en-US" dirty="0"/>
              <a:t> approach means considering the implications of how we engage with clients so that our support is responsive to and reflective of their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3"/>
                  </a:ext>
                </a:extLst>
              </a:rPr>
              <a:t>needs</a:t>
            </a:r>
            <a:r>
              <a:rPr lang="en-US" dirty="0"/>
              <a:t>, even if we don’t know their full stories</a:t>
            </a:r>
          </a:p>
        </p:txBody>
      </p:sp>
    </p:spTree>
    <p:extLst>
      <p:ext uri="{BB962C8B-B14F-4D97-AF65-F5344CB8AC3E}">
        <p14:creationId xmlns:p14="http://schemas.microsoft.com/office/powerpoint/2010/main" val="2114542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B44DA-DBA6-753B-5261-70FACCC41902}"/>
              </a:ext>
            </a:extLst>
          </p:cNvPr>
          <p:cNvSpPr>
            <a:spLocks noGrp="1"/>
          </p:cNvSpPr>
          <p:nvPr>
            <p:ph type="title"/>
          </p:nvPr>
        </p:nvSpPr>
        <p:spPr/>
        <p:txBody>
          <a:bodyPr/>
          <a:lstStyle/>
          <a:p>
            <a:r>
              <a:rPr lang="en-US" dirty="0"/>
              <a:t>Universal education promotes health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4"/>
                  </a:ext>
                </a:extLst>
              </a:rPr>
              <a:t>equity</a:t>
            </a:r>
            <a:endParaRPr lang="en-US" dirty="0"/>
          </a:p>
        </p:txBody>
      </p:sp>
      <p:sp>
        <p:nvSpPr>
          <p:cNvPr id="3" name="Text Placeholder 2">
            <a:extLst>
              <a:ext uri="{FF2B5EF4-FFF2-40B4-BE49-F238E27FC236}">
                <a16:creationId xmlns:a16="http://schemas.microsoft.com/office/drawing/2014/main" id="{DC2EC709-D31E-97BD-D4BC-CA30E3F0510A}"/>
              </a:ext>
            </a:extLst>
          </p:cNvPr>
          <p:cNvSpPr>
            <a:spLocks noGrp="1"/>
          </p:cNvSpPr>
          <p:nvPr>
            <p:ph type="body" sz="quarter" idx="10"/>
          </p:nvPr>
        </p:nvSpPr>
        <p:spPr>
          <a:xfrm>
            <a:off x="366225" y="1521026"/>
            <a:ext cx="8520600" cy="1353250"/>
          </a:xfrm>
        </p:spPr>
        <p:txBody>
          <a:bodyPr/>
          <a:lstStyle/>
          <a:p>
            <a:pPr lvl="0">
              <a:lnSpc>
                <a:spcPct val="131250"/>
              </a:lnSpc>
              <a:buClr>
                <a:srgbClr val="000000"/>
              </a:buClr>
              <a:buSzPts val="2400"/>
            </a:pPr>
            <a:r>
              <a:rPr lang="en-US" dirty="0"/>
              <a:t>Provides a strategy to treat clients with respect by giving them key information about healthy and unhealthy relationships and where to get supports—</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5"/>
                  </a:ext>
                </a:extLst>
              </a:rPr>
              <a:t>without</a:t>
            </a:r>
            <a:r>
              <a:rPr lang="en-US" dirty="0"/>
              <a:t> requiring disclosure</a:t>
            </a:r>
            <a:r>
              <a:rPr lang="en-US" sz="2300" dirty="0"/>
              <a:t>.</a:t>
            </a:r>
            <a:endParaRPr lang="en-US" sz="1300" dirty="0">
              <a:solidFill>
                <a:srgbClr val="000000"/>
              </a:solidFill>
            </a:endParaRPr>
          </a:p>
        </p:txBody>
      </p:sp>
    </p:spTree>
    <p:extLst>
      <p:ext uri="{BB962C8B-B14F-4D97-AF65-F5344CB8AC3E}">
        <p14:creationId xmlns:p14="http://schemas.microsoft.com/office/powerpoint/2010/main" val="1479242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5A46C-9519-EEC9-B493-DAE5C5216BB0}"/>
              </a:ext>
            </a:extLst>
          </p:cNvPr>
          <p:cNvSpPr>
            <a:spLocks noGrp="1"/>
          </p:cNvSpPr>
          <p:nvPr>
            <p:ph type="title"/>
          </p:nvPr>
        </p:nvSpPr>
        <p:spPr/>
        <p:txBody>
          <a:bodyPr/>
          <a:lstStyle/>
          <a:p>
            <a:r>
              <a:rPr lang="en-US" dirty="0"/>
              <a:t>CUES: An evidence-based intervention</a:t>
            </a:r>
          </a:p>
        </p:txBody>
      </p:sp>
      <p:sp>
        <p:nvSpPr>
          <p:cNvPr id="3" name="Text Placeholder 2">
            <a:extLst>
              <a:ext uri="{FF2B5EF4-FFF2-40B4-BE49-F238E27FC236}">
                <a16:creationId xmlns:a16="http://schemas.microsoft.com/office/drawing/2014/main" id="{C4DF2EC1-6609-DF45-9BFF-B17C681CF054}"/>
              </a:ext>
            </a:extLst>
          </p:cNvPr>
          <p:cNvSpPr>
            <a:spLocks noGrp="1"/>
          </p:cNvSpPr>
          <p:nvPr>
            <p:ph type="body" sz="quarter" idx="10"/>
          </p:nvPr>
        </p:nvSpPr>
        <p:spPr/>
        <p:txBody>
          <a:bodyPr/>
          <a:lstStyle/>
          <a:p>
            <a:pPr lvl="0">
              <a:buClr>
                <a:srgbClr val="595959"/>
              </a:buClr>
            </a:pPr>
            <a:r>
              <a:rPr lang="en-US" u="sng" dirty="0">
                <a:solidFill>
                  <a:srgbClr val="42424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7"/>
                  </a:ext>
                </a:extLst>
              </a:rPr>
              <a:t>C</a:t>
            </a:r>
            <a:r>
              <a:rPr lang="en-US" b="0" dirty="0">
                <a:solidFill>
                  <a:srgbClr val="42424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8"/>
                  </a:ext>
                </a:extLst>
              </a:rPr>
              <a:t>onfidentiality </a:t>
            </a:r>
            <a:endParaRPr lang="en-US" b="0" dirty="0">
              <a:solidFill>
                <a:srgbClr val="42424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9"/>
                </a:ext>
              </a:extLst>
            </a:endParaRPr>
          </a:p>
          <a:p>
            <a:pPr lvl="0">
              <a:buClr>
                <a:srgbClr val="595959"/>
              </a:buClr>
            </a:pPr>
            <a:r>
              <a:rPr lang="en-US" u="sng" dirty="0">
                <a:solidFill>
                  <a:srgbClr val="42424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40"/>
                  </a:ext>
                </a:extLst>
              </a:rPr>
              <a:t>U</a:t>
            </a:r>
            <a:r>
              <a:rPr lang="en-US" b="0" dirty="0">
                <a:solidFill>
                  <a:srgbClr val="42424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41"/>
                  </a:ext>
                </a:extLst>
              </a:rPr>
              <a:t>niversal Education </a:t>
            </a:r>
            <a:endParaRPr lang="en-US" b="0" dirty="0">
              <a:solidFill>
                <a:srgbClr val="42424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42"/>
                </a:ext>
              </a:extLst>
            </a:endParaRPr>
          </a:p>
          <a:p>
            <a:pPr lvl="0">
              <a:buClr>
                <a:srgbClr val="595959"/>
              </a:buClr>
            </a:pPr>
            <a:r>
              <a:rPr lang="en-US" u="sng" dirty="0">
                <a:solidFill>
                  <a:srgbClr val="42424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43"/>
                  </a:ext>
                </a:extLst>
              </a:rPr>
              <a:t>E</a:t>
            </a:r>
            <a:r>
              <a:rPr lang="en-US" b="0" dirty="0">
                <a:solidFill>
                  <a:srgbClr val="42424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44"/>
                  </a:ext>
                </a:extLst>
              </a:rPr>
              <a:t>mpowerment </a:t>
            </a:r>
            <a:endParaRPr lang="en-US" b="0" dirty="0">
              <a:solidFill>
                <a:srgbClr val="42424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45"/>
                </a:ext>
              </a:extLst>
            </a:endParaRPr>
          </a:p>
          <a:p>
            <a:pPr lvl="0">
              <a:buClr>
                <a:srgbClr val="595959"/>
              </a:buClr>
            </a:pPr>
            <a:r>
              <a:rPr lang="en-US" u="sng" dirty="0">
                <a:solidFill>
                  <a:srgbClr val="42424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46"/>
                  </a:ext>
                </a:extLst>
              </a:rPr>
              <a:t>S</a:t>
            </a:r>
            <a:r>
              <a:rPr lang="en-US" b="0" dirty="0">
                <a:solidFill>
                  <a:srgbClr val="42424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47"/>
                  </a:ext>
                </a:extLst>
              </a:rPr>
              <a:t>upport</a:t>
            </a:r>
            <a:endParaRPr lang="en-US" b="0" dirty="0">
              <a:solidFill>
                <a:srgbClr val="424242"/>
              </a:solidFill>
            </a:endParaRPr>
          </a:p>
        </p:txBody>
      </p:sp>
      <p:pic>
        <p:nvPicPr>
          <p:cNvPr id="5" name="Picture Placeholder 4" descr="Graphic with 3 photographs, each depicting a pair of people together. Text reads: &quot;Hanging Out or Hooking Up?&quot;">
            <a:extLst>
              <a:ext uri="{FF2B5EF4-FFF2-40B4-BE49-F238E27FC236}">
                <a16:creationId xmlns:a16="http://schemas.microsoft.com/office/drawing/2014/main" id="{61094CB5-52D7-8AE9-A103-7D1292F7A44A}"/>
              </a:ext>
            </a:extLst>
          </p:cNvPr>
          <p:cNvPicPr>
            <a:picLocks noGrp="1" noChangeAspect="1"/>
          </p:cNvPicPr>
          <p:nvPr>
            <p:ph type="pic" sz="quarter" idx="11"/>
          </p:nvPr>
        </p:nvPicPr>
        <p:blipFill>
          <a:blip r:embed="rId3"/>
          <a:srcRect t="72" b="72"/>
          <a:stretch>
            <a:fillRect/>
          </a:stretch>
        </p:blipFill>
        <p:spPr>
          <a:prstGeom prst="rect">
            <a:avLst/>
          </a:prstGeom>
        </p:spPr>
      </p:pic>
    </p:spTree>
    <p:extLst>
      <p:ext uri="{BB962C8B-B14F-4D97-AF65-F5344CB8AC3E}">
        <p14:creationId xmlns:p14="http://schemas.microsoft.com/office/powerpoint/2010/main" val="3627389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ED6A2-91E6-DF95-EE9B-F8F93667A11C}"/>
              </a:ext>
            </a:extLst>
          </p:cNvPr>
          <p:cNvSpPr>
            <a:spLocks noGrp="1"/>
          </p:cNvSpPr>
          <p:nvPr>
            <p:ph type="title"/>
          </p:nvPr>
        </p:nvSpPr>
        <p:spPr/>
        <p:txBody>
          <a:bodyPr/>
          <a:lstStyle/>
          <a:p>
            <a:r>
              <a:rPr lang="en-US" dirty="0"/>
              <a:t>Setting/population-specific </a:t>
            </a:r>
            <a:br>
              <a:rPr lang="en-US" dirty="0"/>
            </a:br>
            <a:r>
              <a:rPr lang="en-US" dirty="0"/>
              <a:t>safety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48"/>
                  </a:ext>
                </a:extLst>
              </a:rPr>
              <a:t>cards</a:t>
            </a:r>
            <a:endParaRPr lang="en-US" dirty="0"/>
          </a:p>
        </p:txBody>
      </p:sp>
      <p:sp>
        <p:nvSpPr>
          <p:cNvPr id="3" name="Text Placeholder 2">
            <a:extLst>
              <a:ext uri="{FF2B5EF4-FFF2-40B4-BE49-F238E27FC236}">
                <a16:creationId xmlns:a16="http://schemas.microsoft.com/office/drawing/2014/main" id="{475CADFB-FBDF-955B-1DC5-6298BE16A1C9}"/>
              </a:ext>
            </a:extLst>
          </p:cNvPr>
          <p:cNvSpPr>
            <a:spLocks noGrp="1"/>
          </p:cNvSpPr>
          <p:nvPr>
            <p:ph type="body" sz="quarter" idx="10"/>
          </p:nvPr>
        </p:nvSpPr>
        <p:spPr>
          <a:xfrm>
            <a:off x="484301" y="1935576"/>
            <a:ext cx="4199400" cy="2359500"/>
          </a:xfrm>
        </p:spPr>
        <p:txBody>
          <a:bodyPr/>
          <a:lstStyle/>
          <a:p>
            <a:pPr lvl="0">
              <a:lnSpc>
                <a:spcPct val="115000"/>
              </a:lnSpc>
              <a:buClr>
                <a:srgbClr val="595959"/>
              </a:buClr>
            </a:pPr>
            <a:r>
              <a:rPr lang="en-US" u="sng" dirty="0"/>
              <a:t>Setting-</a:t>
            </a:r>
            <a:r>
              <a:rPr lang="en-US" u="sng"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49"/>
                  </a:ext>
                </a:extLst>
              </a:rPr>
              <a:t>specific</a:t>
            </a:r>
            <a:r>
              <a:rPr lang="en-US" u="sng" dirty="0"/>
              <a:t> and topical</a:t>
            </a:r>
          </a:p>
          <a:p>
            <a:pPr marL="457200" lvl="0" indent="-342900">
              <a:lnSpc>
                <a:spcPct val="115000"/>
              </a:lnSpc>
              <a:buClr>
                <a:srgbClr val="595959"/>
              </a:buClr>
              <a:buFont typeface="Arial"/>
              <a:buChar char="●"/>
            </a:pPr>
            <a:r>
              <a:rPr lang="en-US" b="0" dirty="0"/>
              <a:t>Adolescent health</a:t>
            </a:r>
          </a:p>
          <a:p>
            <a:pPr marL="457200" lvl="0" indent="-342900">
              <a:lnSpc>
                <a:spcPct val="115000"/>
              </a:lnSpc>
              <a:buClr>
                <a:srgbClr val="595959"/>
              </a:buClr>
              <a:buFont typeface="Arial"/>
              <a:buChar char="●"/>
            </a:pPr>
            <a:r>
              <a:rPr lang="en-US" b="0" dirty="0"/>
              <a:t>Behavioral health</a:t>
            </a:r>
          </a:p>
          <a:p>
            <a:pPr marL="457200" lvl="0" indent="-342900">
              <a:lnSpc>
                <a:spcPct val="115000"/>
              </a:lnSpc>
              <a:buClr>
                <a:srgbClr val="595959"/>
              </a:buClr>
              <a:buFont typeface="Arial"/>
              <a:buChar char="●"/>
            </a:pPr>
            <a:r>
              <a:rPr lang="en-US" b="0" dirty="0"/>
              <a:t>HIV testing and care</a:t>
            </a:r>
          </a:p>
          <a:p>
            <a:pPr marL="457200" lvl="0" indent="-342900">
              <a:lnSpc>
                <a:spcPct val="115000"/>
              </a:lnSpc>
              <a:buClr>
                <a:srgbClr val="595959"/>
              </a:buClr>
              <a:buFont typeface="Arial"/>
              <a:buChar char="●"/>
            </a:pPr>
            <a:r>
              <a:rPr lang="en-US" b="0" dirty="0"/>
              <a:t>Primary care (general health)</a:t>
            </a:r>
          </a:p>
          <a:p>
            <a:pPr marL="457200" lvl="0" indent="-342900">
              <a:lnSpc>
                <a:spcPct val="115000"/>
              </a:lnSpc>
              <a:buClr>
                <a:srgbClr val="595959"/>
              </a:buClr>
              <a:buFont typeface="Arial"/>
              <a:buChar char="●"/>
            </a:pPr>
            <a:r>
              <a:rPr lang="en-US" b="0" dirty="0"/>
              <a:t>Reproductive health and perinatal</a:t>
            </a:r>
          </a:p>
          <a:p>
            <a:pPr marL="457200" lvl="0" indent="-342900">
              <a:lnSpc>
                <a:spcPct val="115000"/>
              </a:lnSpc>
              <a:buClr>
                <a:srgbClr val="595959"/>
              </a:buClr>
              <a:buFont typeface="Arial"/>
              <a:buChar char="●"/>
            </a:pPr>
            <a:r>
              <a:rPr lang="en-US" b="0" dirty="0"/>
              <a:t>College campus</a:t>
            </a:r>
          </a:p>
        </p:txBody>
      </p:sp>
      <p:sp>
        <p:nvSpPr>
          <p:cNvPr id="4" name="Text Placeholder 3">
            <a:extLst>
              <a:ext uri="{FF2B5EF4-FFF2-40B4-BE49-F238E27FC236}">
                <a16:creationId xmlns:a16="http://schemas.microsoft.com/office/drawing/2014/main" id="{BD5566AF-6F8D-DDCC-CE25-5EA2528F846F}"/>
              </a:ext>
            </a:extLst>
          </p:cNvPr>
          <p:cNvSpPr>
            <a:spLocks noGrp="1"/>
          </p:cNvSpPr>
          <p:nvPr>
            <p:ph type="body" sz="quarter" idx="11"/>
          </p:nvPr>
        </p:nvSpPr>
        <p:spPr>
          <a:xfrm>
            <a:off x="4841775" y="1935575"/>
            <a:ext cx="4199400" cy="2741199"/>
          </a:xfrm>
        </p:spPr>
        <p:txBody>
          <a:bodyPr/>
          <a:lstStyle/>
          <a:p>
            <a:pPr lvl="0">
              <a:lnSpc>
                <a:spcPct val="115000"/>
              </a:lnSpc>
              <a:buClr>
                <a:srgbClr val="595959"/>
              </a:buClr>
            </a:pPr>
            <a:r>
              <a:rPr lang="en-US" u="sng" dirty="0">
                <a:solidFill>
                  <a:srgbClr val="595959"/>
                </a:solidFill>
              </a:rPr>
              <a:t>Population-specific</a:t>
            </a:r>
          </a:p>
          <a:p>
            <a:pPr marL="457200" lvl="0" indent="-342900">
              <a:lnSpc>
                <a:spcPct val="115000"/>
              </a:lnSpc>
              <a:buClr>
                <a:srgbClr val="595959"/>
              </a:buClr>
              <a:buFont typeface="Arial"/>
              <a:buChar char="●"/>
            </a:pPr>
            <a:r>
              <a:rPr lang="en-US" b="0" dirty="0">
                <a:solidFill>
                  <a:srgbClr val="595959"/>
                </a:solidFill>
              </a:rPr>
              <a:t>American Indian/Alaska Native/</a:t>
            </a:r>
            <a:r>
              <a:rPr lang="en-US" b="0" dirty="0">
                <a:solidFill>
                  <a:srgbClr val="595959"/>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50"/>
                  </a:ext>
                </a:extLst>
              </a:rPr>
              <a:t>Hawaiian</a:t>
            </a:r>
            <a:endParaRPr lang="en-US" b="0" dirty="0">
              <a:solidFill>
                <a:srgbClr val="595959"/>
              </a:solidFill>
            </a:endParaRPr>
          </a:p>
          <a:p>
            <a:pPr marL="457200" lvl="0" indent="-342900">
              <a:lnSpc>
                <a:spcPct val="115000"/>
              </a:lnSpc>
              <a:buClr>
                <a:srgbClr val="595959"/>
              </a:buClr>
              <a:buFont typeface="Arial"/>
              <a:buChar char="●"/>
            </a:pPr>
            <a:r>
              <a:rPr lang="en-US" b="0" dirty="0">
                <a:solidFill>
                  <a:srgbClr val="595959"/>
                </a:solidFill>
              </a:rPr>
              <a:t>People with HIV</a:t>
            </a:r>
          </a:p>
          <a:p>
            <a:pPr marL="457200" lvl="0" indent="-342900">
              <a:lnSpc>
                <a:spcPct val="115000"/>
              </a:lnSpc>
              <a:buClr>
                <a:srgbClr val="595959"/>
              </a:buClr>
              <a:buFont typeface="Arial"/>
              <a:buChar char="●"/>
            </a:pPr>
            <a:r>
              <a:rPr lang="en-US" b="0" dirty="0">
                <a:solidFill>
                  <a:srgbClr val="595959"/>
                </a:solidFill>
              </a:rPr>
              <a:t>LGBTQ+/gender non-conforming persons</a:t>
            </a:r>
          </a:p>
          <a:p>
            <a:pPr marL="457200" lvl="0" indent="-342900">
              <a:lnSpc>
                <a:spcPct val="115000"/>
              </a:lnSpc>
              <a:buClr>
                <a:srgbClr val="595959"/>
              </a:buClr>
              <a:buFont typeface="Arial"/>
              <a:buChar char="●"/>
            </a:pPr>
            <a:r>
              <a:rPr lang="en-US" b="0" dirty="0">
                <a:solidFill>
                  <a:srgbClr val="595959"/>
                </a:solidFill>
              </a:rPr>
              <a:t>Muslim youth</a:t>
            </a:r>
          </a:p>
          <a:p>
            <a:pPr marL="457200" lvl="0" indent="-342900">
              <a:lnSpc>
                <a:spcPct val="115000"/>
              </a:lnSpc>
              <a:buClr>
                <a:srgbClr val="595959"/>
              </a:buClr>
              <a:buFont typeface="Arial"/>
              <a:buChar char="●"/>
            </a:pPr>
            <a:r>
              <a:rPr lang="en-US" b="0" dirty="0">
                <a:solidFill>
                  <a:srgbClr val="595959"/>
                </a:solidFill>
              </a:rPr>
              <a:t>Pregnant or parenting teens</a:t>
            </a:r>
          </a:p>
        </p:txBody>
      </p:sp>
      <p:sp>
        <p:nvSpPr>
          <p:cNvPr id="5" name="Text Placeholder 4">
            <a:extLst>
              <a:ext uri="{FF2B5EF4-FFF2-40B4-BE49-F238E27FC236}">
                <a16:creationId xmlns:a16="http://schemas.microsoft.com/office/drawing/2014/main" id="{9CE627EC-12A2-3D7B-E143-78C9C9D44653}"/>
              </a:ext>
            </a:extLst>
          </p:cNvPr>
          <p:cNvSpPr>
            <a:spLocks noGrp="1"/>
          </p:cNvSpPr>
          <p:nvPr>
            <p:ph type="body" sz="quarter" idx="12"/>
          </p:nvPr>
        </p:nvSpPr>
        <p:spPr/>
        <p:txBody>
          <a:bodyPr/>
          <a:lstStyle/>
          <a:p>
            <a:r>
              <a:rPr lang="en-US" u="sng" dirty="0">
                <a:solidFill>
                  <a:schemeClr val="hlink"/>
                </a:solidFill>
                <a:hlinkClick r:id="rId3"/>
              </a:rPr>
              <a:t>FUTURES’ Health Program</a:t>
            </a:r>
            <a:endParaRPr lang="en-US" dirty="0"/>
          </a:p>
        </p:txBody>
      </p:sp>
    </p:spTree>
    <p:extLst>
      <p:ext uri="{BB962C8B-B14F-4D97-AF65-F5344CB8AC3E}">
        <p14:creationId xmlns:p14="http://schemas.microsoft.com/office/powerpoint/2010/main" val="1596191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A0A01-B9D8-487B-CE0A-BED5123B6091}"/>
              </a:ext>
            </a:extLst>
          </p:cNvPr>
          <p:cNvSpPr>
            <a:spLocks noGrp="1"/>
          </p:cNvSpPr>
          <p:nvPr>
            <p:ph type="title"/>
          </p:nvPr>
        </p:nvSpPr>
        <p:spPr/>
        <p:txBody>
          <a:bodyPr/>
          <a:lstStyle/>
          <a:p>
            <a:r>
              <a:rPr lang="en-US" dirty="0">
                <a:solidFill>
                  <a:srgbClr val="424242"/>
                </a:solidFill>
              </a:rPr>
              <a:t>CUES: An overview</a:t>
            </a:r>
            <a:endParaRPr lang="en-US" dirty="0"/>
          </a:p>
        </p:txBody>
      </p:sp>
      <p:sp>
        <p:nvSpPr>
          <p:cNvPr id="3" name="Text Placeholder 2">
            <a:extLst>
              <a:ext uri="{FF2B5EF4-FFF2-40B4-BE49-F238E27FC236}">
                <a16:creationId xmlns:a16="http://schemas.microsoft.com/office/drawing/2014/main" id="{F05CF3BB-3ADD-E684-6A5C-31E0B0EB2C55}"/>
              </a:ext>
            </a:extLst>
          </p:cNvPr>
          <p:cNvSpPr>
            <a:spLocks noGrp="1"/>
          </p:cNvSpPr>
          <p:nvPr>
            <p:ph type="body" sz="quarter" idx="10"/>
          </p:nvPr>
        </p:nvSpPr>
        <p:spPr>
          <a:xfrm>
            <a:off x="365350" y="1133475"/>
            <a:ext cx="7605600" cy="3295650"/>
          </a:xfrm>
        </p:spPr>
        <p:txBody>
          <a:bodyPr/>
          <a:lstStyle/>
          <a:p>
            <a:pPr marL="457200" lvl="0" indent="-361950">
              <a:lnSpc>
                <a:spcPct val="115000"/>
              </a:lnSpc>
              <a:buClr>
                <a:srgbClr val="595959"/>
              </a:buClr>
              <a:buSzPts val="2100"/>
              <a:buFont typeface="Arial"/>
              <a:buChar char="●"/>
            </a:pPr>
            <a:r>
              <a:rPr lang="en-US" sz="2100" b="1" dirty="0">
                <a:solidFill>
                  <a:srgbClr val="595959"/>
                </a:solidFill>
              </a:rPr>
              <a:t>C: Confidentiality</a:t>
            </a:r>
          </a:p>
          <a:p>
            <a:pPr lvl="1" indent="-336550">
              <a:spcBef>
                <a:spcPts val="0"/>
              </a:spcBef>
              <a:buClr>
                <a:srgbClr val="595959"/>
              </a:buClr>
              <a:buSzPts val="1700"/>
            </a:pPr>
            <a:r>
              <a:rPr lang="en-US" sz="1700" dirty="0">
                <a:solidFill>
                  <a:srgbClr val="595959"/>
                </a:solidFill>
              </a:rPr>
              <a:t>See client </a:t>
            </a:r>
            <a:r>
              <a:rPr lang="en-US" sz="1700" dirty="0">
                <a:solidFill>
                  <a:srgbClr val="595959"/>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51"/>
                  </a:ext>
                </a:extLst>
              </a:rPr>
              <a:t>alone</a:t>
            </a:r>
            <a:endParaRPr lang="en-US" sz="1700" dirty="0">
              <a:solidFill>
                <a:srgbClr val="595959"/>
              </a:solidFill>
            </a:endParaRPr>
          </a:p>
          <a:p>
            <a:pPr lvl="1" indent="-336550">
              <a:spcBef>
                <a:spcPts val="0"/>
              </a:spcBef>
              <a:buClr>
                <a:srgbClr val="595959"/>
              </a:buClr>
              <a:buSzPts val="1700"/>
            </a:pPr>
            <a:r>
              <a:rPr lang="en-US" sz="1700" dirty="0">
                <a:solidFill>
                  <a:srgbClr val="595959"/>
                </a:solidFill>
              </a:rPr>
              <a:t>Disclose limits of confidentiality</a:t>
            </a:r>
          </a:p>
          <a:p>
            <a:pPr marL="457200" lvl="0" indent="-361950">
              <a:lnSpc>
                <a:spcPct val="115000"/>
              </a:lnSpc>
              <a:buClr>
                <a:srgbClr val="595959"/>
              </a:buClr>
              <a:buSzPts val="2100"/>
              <a:buFont typeface="Arial"/>
              <a:buChar char="●"/>
            </a:pPr>
            <a:r>
              <a:rPr lang="en-US" sz="2100" b="1" dirty="0">
                <a:solidFill>
                  <a:srgbClr val="595959"/>
                </a:solidFill>
              </a:rPr>
              <a:t>UE: Universal Education + Empowerment</a:t>
            </a:r>
          </a:p>
          <a:p>
            <a:pPr lvl="1" indent="-336550">
              <a:spcBef>
                <a:spcPts val="0"/>
              </a:spcBef>
              <a:buClr>
                <a:srgbClr val="595959"/>
              </a:buClr>
              <a:buSzPts val="1700"/>
            </a:pPr>
            <a:r>
              <a:rPr lang="en-US" sz="1700" dirty="0">
                <a:solidFill>
                  <a:srgbClr val="595959"/>
                </a:solidFill>
              </a:rPr>
              <a:t>Normalize activity</a:t>
            </a:r>
          </a:p>
          <a:p>
            <a:pPr lvl="1" indent="-336550">
              <a:spcBef>
                <a:spcPts val="0"/>
              </a:spcBef>
              <a:buClr>
                <a:srgbClr val="595959"/>
              </a:buClr>
              <a:buSzPts val="1700"/>
            </a:pPr>
            <a:r>
              <a:rPr lang="en-US" sz="1700" dirty="0">
                <a:solidFill>
                  <a:srgbClr val="595959"/>
                </a:solidFill>
              </a:rPr>
              <a:t>Make the connection—open the card and do a quick review</a:t>
            </a:r>
          </a:p>
          <a:p>
            <a:pPr marL="457200" lvl="0" indent="-361950">
              <a:lnSpc>
                <a:spcPct val="115000"/>
              </a:lnSpc>
              <a:buClr>
                <a:srgbClr val="595959"/>
              </a:buClr>
              <a:buSzPts val="2100"/>
              <a:buFont typeface="Arial"/>
              <a:buChar char="●"/>
            </a:pPr>
            <a:r>
              <a:rPr lang="en-US" sz="2100" b="1" dirty="0">
                <a:solidFill>
                  <a:srgbClr val="595959"/>
                </a:solidFill>
              </a:rPr>
              <a:t>S: Support</a:t>
            </a:r>
          </a:p>
          <a:p>
            <a:pPr lvl="1" indent="-336550">
              <a:spcBef>
                <a:spcPts val="0"/>
              </a:spcBef>
              <a:buClr>
                <a:srgbClr val="595959"/>
              </a:buClr>
              <a:buSzPts val="1700"/>
            </a:pPr>
            <a:r>
              <a:rPr lang="en-US" sz="1700" dirty="0">
                <a:solidFill>
                  <a:srgbClr val="595959"/>
                </a:solidFill>
              </a:rPr>
              <a:t>Share 24/7 text and hotline numbers on the back of the card</a:t>
            </a:r>
          </a:p>
          <a:p>
            <a:pPr lvl="1" indent="-336550">
              <a:spcBef>
                <a:spcPts val="0"/>
              </a:spcBef>
              <a:buClr>
                <a:srgbClr val="595959"/>
              </a:buClr>
              <a:buSzPts val="1700"/>
            </a:pPr>
            <a:r>
              <a:rPr lang="en-US" sz="1700" dirty="0">
                <a:solidFill>
                  <a:srgbClr val="595959"/>
                </a:solidFill>
              </a:rPr>
              <a:t>Reinforce that you’re available to talk through questions or concerns</a:t>
            </a:r>
          </a:p>
        </p:txBody>
      </p:sp>
    </p:spTree>
    <p:extLst>
      <p:ext uri="{BB962C8B-B14F-4D97-AF65-F5344CB8AC3E}">
        <p14:creationId xmlns:p14="http://schemas.microsoft.com/office/powerpoint/2010/main" val="1353892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9BD1E-DEFB-9114-1A73-7DF29FD05EDF}"/>
              </a:ext>
            </a:extLst>
          </p:cNvPr>
          <p:cNvSpPr>
            <a:spLocks noGrp="1"/>
          </p:cNvSpPr>
          <p:nvPr>
            <p:ph type="title"/>
          </p:nvPr>
        </p:nvSpPr>
        <p:spPr/>
        <p:txBody>
          <a:bodyPr/>
          <a:lstStyle/>
          <a:p>
            <a:r>
              <a:rPr lang="en-US" dirty="0"/>
              <a:t>Confidentiality (C)</a:t>
            </a:r>
          </a:p>
        </p:txBody>
      </p:sp>
      <p:sp>
        <p:nvSpPr>
          <p:cNvPr id="3" name="Text Placeholder 2">
            <a:extLst>
              <a:ext uri="{FF2B5EF4-FFF2-40B4-BE49-F238E27FC236}">
                <a16:creationId xmlns:a16="http://schemas.microsoft.com/office/drawing/2014/main" id="{78FA5575-1FB0-6905-1CA9-E80F51FCF8D6}"/>
              </a:ext>
            </a:extLst>
          </p:cNvPr>
          <p:cNvSpPr>
            <a:spLocks noGrp="1"/>
          </p:cNvSpPr>
          <p:nvPr>
            <p:ph type="body" sz="quarter" idx="10"/>
          </p:nvPr>
        </p:nvSpPr>
        <p:spPr>
          <a:xfrm>
            <a:off x="570825" y="1886175"/>
            <a:ext cx="8107200" cy="2340450"/>
          </a:xfrm>
        </p:spPr>
        <p:txBody>
          <a:bodyPr/>
          <a:lstStyle/>
          <a:p>
            <a:pPr lvl="0">
              <a:lnSpc>
                <a:spcPct val="115000"/>
              </a:lnSpc>
              <a:buClr>
                <a:srgbClr val="595959"/>
              </a:buClr>
            </a:pPr>
            <a:r>
              <a:rPr lang="en-US" dirty="0"/>
              <a:t>Before implementing CUES, establish a clinic-wide policy to see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53"/>
                  </a:ext>
                </a:extLst>
              </a:rPr>
              <a:t>clients</a:t>
            </a:r>
            <a:r>
              <a:rPr lang="en-US" dirty="0"/>
              <a:t> alone for part of every visit. Post a sign in waiting rooms and exam rooms that reads:</a:t>
            </a:r>
          </a:p>
          <a:p>
            <a:pPr lvl="0" algn="ctr">
              <a:lnSpc>
                <a:spcPct val="115000"/>
              </a:lnSpc>
              <a:buClr>
                <a:srgbClr val="595959"/>
              </a:buClr>
            </a:pPr>
            <a:r>
              <a:rPr lang="en-US" b="1" dirty="0"/>
              <a:t>NEW CLINIC POLICY:</a:t>
            </a:r>
          </a:p>
          <a:p>
            <a:pPr lvl="0" algn="ctr">
              <a:lnSpc>
                <a:spcPct val="115000"/>
              </a:lnSpc>
              <a:buClr>
                <a:srgbClr val="595959"/>
              </a:buClr>
            </a:pPr>
            <a:r>
              <a:rPr lang="en-US" b="1" dirty="0"/>
              <a:t>For privacy compliance, </a:t>
            </a:r>
            <a:r>
              <a:rPr lang="en-US" b="1"/>
              <a:t>every </a:t>
            </a:r>
            <a:r>
              <a:rPr lang="en-US" b="1" smtClean="0"/>
              <a:t>patient </a:t>
            </a:r>
            <a:r>
              <a:rPr lang="en-US" b="1" dirty="0"/>
              <a:t>will be </a:t>
            </a:r>
            <a:br>
              <a:rPr lang="en-US" b="1" dirty="0"/>
            </a:br>
            <a:r>
              <a:rPr lang="en-US" b="1" dirty="0"/>
              <a:t>seen alone for some part of their visit.</a:t>
            </a:r>
          </a:p>
          <a:p>
            <a:pPr lvl="0" algn="ctr">
              <a:lnSpc>
                <a:spcPct val="115000"/>
              </a:lnSpc>
              <a:buClr>
                <a:srgbClr val="595959"/>
              </a:buClr>
            </a:pPr>
            <a:r>
              <a:rPr lang="en-US" b="1" dirty="0"/>
              <a:t>Thank you for your help.</a:t>
            </a:r>
            <a:endParaRPr lang="en-US" dirty="0"/>
          </a:p>
        </p:txBody>
      </p:sp>
      <p:sp>
        <p:nvSpPr>
          <p:cNvPr id="4" name="Text Placeholder 3">
            <a:extLst>
              <a:ext uri="{FF2B5EF4-FFF2-40B4-BE49-F238E27FC236}">
                <a16:creationId xmlns:a16="http://schemas.microsoft.com/office/drawing/2014/main" id="{AACF8AD9-092A-1779-49C7-B8CDA10C954E}"/>
              </a:ext>
            </a:extLst>
          </p:cNvPr>
          <p:cNvSpPr>
            <a:spLocks noGrp="1"/>
          </p:cNvSpPr>
          <p:nvPr>
            <p:ph type="body" sz="quarter" idx="11"/>
          </p:nvPr>
        </p:nvSpPr>
        <p:spPr>
          <a:xfrm>
            <a:off x="2447475" y="4376725"/>
            <a:ext cx="4353900" cy="491274"/>
          </a:xfrm>
        </p:spPr>
        <p:txBody>
          <a:bodyPr/>
          <a:lstStyle/>
          <a:p>
            <a:pPr marL="457200" lvl="0" indent="-228600" algn="l">
              <a:lnSpc>
                <a:spcPct val="115000"/>
              </a:lnSpc>
              <a:buClr>
                <a:srgbClr val="595959"/>
              </a:buClr>
            </a:pPr>
            <a:r>
              <a:rPr lang="en-US" u="sng" dirty="0">
                <a:solidFill>
                  <a:srgbClr val="1172BA"/>
                </a:solidFill>
                <a:hlinkClick r:id="rId3">
                  <a:extLst>
                    <a:ext uri="{A12FA001-AC4F-418D-AE19-62706E023703}">
                      <ahyp:hlinkClr xmlns:ahyp="http://schemas.microsoft.com/office/drawing/2018/hyperlinkcolor" xmlns="" val="tx"/>
                    </a:ext>
                  </a:extLst>
                </a:hlinkClick>
              </a:rPr>
              <a:t>We Always </a:t>
            </a:r>
            <a:r>
              <a:rPr lang="en-US" u="sng">
                <a:solidFill>
                  <a:srgbClr val="1172BA"/>
                </a:solidFill>
                <a:hlinkClick r:id="rId3">
                  <a:extLst>
                    <a:ext uri="{A12FA001-AC4F-418D-AE19-62706E023703}">
                      <ahyp:hlinkClr xmlns:ahyp="http://schemas.microsoft.com/office/drawing/2018/hyperlinkcolor" xmlns="" val="tx"/>
                    </a:ext>
                  </a:extLst>
                </a:hlinkClick>
              </a:rPr>
              <a:t>See </a:t>
            </a:r>
            <a:r>
              <a:rPr lang="en-US" u="sng" smtClean="0">
                <a:solidFill>
                  <a:srgbClr val="1172BA"/>
                </a:solidFill>
                <a:hlinkClick r:id="rId3">
                  <a:extLst>
                    <a:ext uri="{A12FA001-AC4F-418D-AE19-62706E023703}">
                      <ahyp:hlinkClr xmlns:ahyp="http://schemas.microsoft.com/office/drawing/2018/hyperlinkcolor" xmlns="" val="tx"/>
                    </a:ext>
                  </a:extLst>
                </a:hlinkClick>
              </a:rPr>
              <a:t>Patients </a:t>
            </a:r>
            <a:r>
              <a:rPr lang="en-US" u="sng" dirty="0">
                <a:solidFill>
                  <a:srgbClr val="1172BA"/>
                </a:solidFill>
                <a:hlinkClick r:id="rId3">
                  <a:extLst>
                    <a:ext uri="{A12FA001-AC4F-418D-AE19-62706E023703}">
                      <ahyp:hlinkClr xmlns:ahyp="http://schemas.microsoft.com/office/drawing/2018/hyperlinkcolor" xmlns="" val="tx"/>
                    </a:ext>
                  </a:extLst>
                </a:hlinkClick>
              </a:rPr>
              <a:t>Alone First</a:t>
            </a:r>
            <a:endParaRPr lang="en-US" dirty="0">
              <a:solidFill>
                <a:srgbClr val="595959"/>
              </a:solidFill>
            </a:endParaRPr>
          </a:p>
        </p:txBody>
      </p:sp>
    </p:spTree>
    <p:extLst>
      <p:ext uri="{BB962C8B-B14F-4D97-AF65-F5344CB8AC3E}">
        <p14:creationId xmlns:p14="http://schemas.microsoft.com/office/powerpoint/2010/main" val="105690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4B0B0-86B7-6AD8-A56A-D67BA0474124}"/>
              </a:ext>
            </a:extLst>
          </p:cNvPr>
          <p:cNvSpPr>
            <a:spLocks noGrp="1"/>
          </p:cNvSpPr>
          <p:nvPr>
            <p:ph type="title"/>
          </p:nvPr>
        </p:nvSpPr>
        <p:spPr>
          <a:xfrm>
            <a:off x="316500" y="499489"/>
            <a:ext cx="5693508" cy="1126311"/>
          </a:xfrm>
        </p:spPr>
        <p:txBody>
          <a:bodyPr/>
          <a:lstStyle/>
          <a:p>
            <a:r>
              <a:rPr lang="en-US" sz="2700" dirty="0">
                <a:solidFill>
                  <a:srgbClr val="2C2C2C"/>
                </a:solidFill>
              </a:rPr>
              <a:t>Expanding the traditional confidentiality script</a:t>
            </a:r>
            <a:endParaRPr lang="en-US" dirty="0"/>
          </a:p>
        </p:txBody>
      </p:sp>
      <p:sp>
        <p:nvSpPr>
          <p:cNvPr id="3" name="Text Placeholder 2">
            <a:extLst>
              <a:ext uri="{FF2B5EF4-FFF2-40B4-BE49-F238E27FC236}">
                <a16:creationId xmlns:a16="http://schemas.microsoft.com/office/drawing/2014/main" id="{3271B5AE-8C8E-3594-F612-569083AAE028}"/>
              </a:ext>
            </a:extLst>
          </p:cNvPr>
          <p:cNvSpPr>
            <a:spLocks noGrp="1"/>
          </p:cNvSpPr>
          <p:nvPr>
            <p:ph type="body" sz="quarter" idx="10"/>
          </p:nvPr>
        </p:nvSpPr>
        <p:spPr>
          <a:xfrm>
            <a:off x="337650" y="1549600"/>
            <a:ext cx="8149125" cy="2793799"/>
          </a:xfrm>
        </p:spPr>
        <p:txBody>
          <a:bodyPr/>
          <a:lstStyle/>
          <a:p>
            <a:pPr lvl="0">
              <a:spcAft>
                <a:spcPts val="1800"/>
              </a:spcAft>
              <a:buClr>
                <a:srgbClr val="000000"/>
              </a:buClr>
              <a:buSzPts val="2200"/>
            </a:pPr>
            <a:r>
              <a:rPr lang="en-US" sz="1800" dirty="0">
                <a:solidFill>
                  <a:srgbClr val="000000"/>
                </a:solidFill>
              </a:rPr>
              <a:t>“</a:t>
            </a:r>
            <a:r>
              <a:rPr lang="en-US" sz="1800" dirty="0">
                <a:solidFill>
                  <a:srgbClr val="434343"/>
                </a:solidFill>
              </a:rPr>
              <a:t>Before I get started, I want you to know that everything here is confidential, meaning I won’t talk to anyone else about what is happening unless you tell me that you are being hurt physically or sexually by someone, or planning to hurt yourself.”</a:t>
            </a:r>
          </a:p>
          <a:p>
            <a:pPr lvl="0">
              <a:buClr>
                <a:srgbClr val="000000"/>
              </a:buClr>
              <a:buSzPts val="2200"/>
            </a:pPr>
            <a:r>
              <a:rPr lang="en-US" sz="1800" dirty="0">
                <a:solidFill>
                  <a:srgbClr val="434343"/>
                </a:solidFill>
              </a:rPr>
              <a:t>“Also, because I know a lot of clients aren’t ready or may be afraid to share certain things about their health or relationships, I want you to know you can use these resources for yourself or for a friend, regardless of what you choose to share with me today.”</a:t>
            </a:r>
            <a:endParaRPr lang="en-US" sz="1800" dirty="0">
              <a:solidFill>
                <a:srgbClr val="000000"/>
              </a:solidFill>
            </a:endParaRPr>
          </a:p>
        </p:txBody>
      </p:sp>
    </p:spTree>
    <p:extLst>
      <p:ext uri="{BB962C8B-B14F-4D97-AF65-F5344CB8AC3E}">
        <p14:creationId xmlns:p14="http://schemas.microsoft.com/office/powerpoint/2010/main" val="215999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7"/>
          <p:cNvSpPr txBox="1">
            <a:spLocks noGrp="1"/>
          </p:cNvSpPr>
          <p:nvPr>
            <p:ph type="title"/>
          </p:nvPr>
        </p:nvSpPr>
        <p:spPr>
          <a:xfrm>
            <a:off x="365350" y="5675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700">
                <a:solidFill>
                  <a:srgbClr val="424242"/>
                </a:solidFill>
              </a:rPr>
              <a:t>CUES: An overview</a:t>
            </a:r>
            <a:endParaRPr>
              <a:solidFill>
                <a:srgbClr val="424242"/>
              </a:solidFill>
            </a:endParaRPr>
          </a:p>
        </p:txBody>
      </p:sp>
      <p:sp>
        <p:nvSpPr>
          <p:cNvPr id="376" name="Google Shape;376;p7"/>
          <p:cNvSpPr txBox="1">
            <a:spLocks noGrp="1"/>
          </p:cNvSpPr>
          <p:nvPr>
            <p:ph type="body" idx="1"/>
          </p:nvPr>
        </p:nvSpPr>
        <p:spPr>
          <a:xfrm>
            <a:off x="365350" y="1140275"/>
            <a:ext cx="7605600" cy="3144300"/>
          </a:xfrm>
          <a:prstGeom prst="rect">
            <a:avLst/>
          </a:prstGeom>
          <a:noFill/>
          <a:ln>
            <a:noFill/>
          </a:ln>
        </p:spPr>
        <p:txBody>
          <a:bodyPr spcFirstLastPara="1" wrap="square" lIns="91425" tIns="91425" rIns="91425" bIns="91425" anchor="t" anchorCtr="0">
            <a:noAutofit/>
          </a:bodyPr>
          <a:lstStyle/>
          <a:p>
            <a:pPr marL="457200" lvl="0" indent="-361950" algn="l" rtl="0">
              <a:lnSpc>
                <a:spcPct val="115000"/>
              </a:lnSpc>
              <a:spcBef>
                <a:spcPts val="0"/>
              </a:spcBef>
              <a:spcAft>
                <a:spcPts val="0"/>
              </a:spcAft>
              <a:buSzPts val="2100"/>
              <a:buChar char="●"/>
            </a:pPr>
            <a:r>
              <a:rPr lang="en-US" sz="2100" b="1"/>
              <a:t>C: Confidentiality</a:t>
            </a:r>
            <a:endParaRPr sz="2100" b="1"/>
          </a:p>
          <a:p>
            <a:pPr marL="914400" lvl="1" indent="-336550" algn="l" rtl="0">
              <a:lnSpc>
                <a:spcPct val="115000"/>
              </a:lnSpc>
              <a:spcBef>
                <a:spcPts val="0"/>
              </a:spcBef>
              <a:spcAft>
                <a:spcPts val="0"/>
              </a:spcAft>
              <a:buSzPts val="1700"/>
              <a:buChar char="○"/>
            </a:pPr>
            <a:r>
              <a:rPr lang="en-US" sz="1700"/>
              <a:t>See client </a:t>
            </a:r>
            <a:r>
              <a:rPr lang="en-US" sz="17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
                  </a:ext>
                </a:extLst>
              </a:rPr>
              <a:t>alone</a:t>
            </a:r>
            <a:endParaRPr sz="1700"/>
          </a:p>
          <a:p>
            <a:pPr marL="914400" lvl="1" indent="-336550" algn="l" rtl="0">
              <a:lnSpc>
                <a:spcPct val="115000"/>
              </a:lnSpc>
              <a:spcBef>
                <a:spcPts val="0"/>
              </a:spcBef>
              <a:spcAft>
                <a:spcPts val="0"/>
              </a:spcAft>
              <a:buSzPts val="1700"/>
              <a:buChar char="○"/>
            </a:pPr>
            <a:r>
              <a:rPr lang="en-US" sz="1700"/>
              <a:t>Disclose limits of confidentiality</a:t>
            </a:r>
            <a:endParaRPr sz="1700"/>
          </a:p>
          <a:p>
            <a:pPr marL="457200" lvl="0" indent="-361950" algn="l" rtl="0">
              <a:lnSpc>
                <a:spcPct val="115000"/>
              </a:lnSpc>
              <a:spcBef>
                <a:spcPts val="0"/>
              </a:spcBef>
              <a:spcAft>
                <a:spcPts val="0"/>
              </a:spcAft>
              <a:buSzPts val="2100"/>
              <a:buChar char="●"/>
            </a:pPr>
            <a:r>
              <a:rPr lang="en-US" sz="2100" b="1"/>
              <a:t>UE: Universal Education + Empowerment</a:t>
            </a:r>
            <a:endParaRPr sz="2100" b="1"/>
          </a:p>
          <a:p>
            <a:pPr marL="914400" lvl="1" indent="-336550" algn="l" rtl="0">
              <a:lnSpc>
                <a:spcPct val="115000"/>
              </a:lnSpc>
              <a:spcBef>
                <a:spcPts val="0"/>
              </a:spcBef>
              <a:spcAft>
                <a:spcPts val="0"/>
              </a:spcAft>
              <a:buSzPts val="1700"/>
              <a:buChar char="○"/>
            </a:pPr>
            <a:r>
              <a:rPr lang="en-US" sz="1700"/>
              <a:t>Normalize activity</a:t>
            </a:r>
            <a:endParaRPr sz="1700"/>
          </a:p>
          <a:p>
            <a:pPr marL="914400" lvl="1" indent="-336550" algn="l" rtl="0">
              <a:lnSpc>
                <a:spcPct val="115000"/>
              </a:lnSpc>
              <a:spcBef>
                <a:spcPts val="0"/>
              </a:spcBef>
              <a:spcAft>
                <a:spcPts val="0"/>
              </a:spcAft>
              <a:buSzPts val="1700"/>
              <a:buChar char="○"/>
            </a:pPr>
            <a:r>
              <a:rPr lang="en-US" sz="1700"/>
              <a:t>Make the connection—open the card and do a quick review</a:t>
            </a:r>
            <a:endParaRPr sz="1700"/>
          </a:p>
          <a:p>
            <a:pPr marL="457200" lvl="0" indent="-361950" algn="l" rtl="0">
              <a:lnSpc>
                <a:spcPct val="115000"/>
              </a:lnSpc>
              <a:spcBef>
                <a:spcPts val="0"/>
              </a:spcBef>
              <a:spcAft>
                <a:spcPts val="0"/>
              </a:spcAft>
              <a:buSzPts val="2100"/>
              <a:buChar char="●"/>
            </a:pPr>
            <a:r>
              <a:rPr lang="en-US" sz="2100" b="1"/>
              <a:t>S: Support</a:t>
            </a:r>
            <a:endParaRPr sz="2100" b="1"/>
          </a:p>
          <a:p>
            <a:pPr marL="914400" lvl="1" indent="-336550" algn="l" rtl="0">
              <a:lnSpc>
                <a:spcPct val="115000"/>
              </a:lnSpc>
              <a:spcBef>
                <a:spcPts val="0"/>
              </a:spcBef>
              <a:spcAft>
                <a:spcPts val="0"/>
              </a:spcAft>
              <a:buSzPts val="1700"/>
              <a:buChar char="○"/>
            </a:pPr>
            <a:r>
              <a:rPr lang="en-US" sz="1700"/>
              <a:t>Share 24/7 text and hotline numbers on the back of the card</a:t>
            </a:r>
            <a:endParaRPr sz="1700"/>
          </a:p>
          <a:p>
            <a:pPr marL="914400" lvl="1" indent="-336550" algn="l" rtl="0">
              <a:lnSpc>
                <a:spcPct val="115000"/>
              </a:lnSpc>
              <a:spcBef>
                <a:spcPts val="0"/>
              </a:spcBef>
              <a:spcAft>
                <a:spcPts val="0"/>
              </a:spcAft>
              <a:buSzPts val="1700"/>
              <a:buChar char="○"/>
            </a:pPr>
            <a:r>
              <a:rPr lang="en-US" sz="1700"/>
              <a:t>Reinforce that you’re available to talk through questions or concerns</a:t>
            </a:r>
            <a:endParaRPr sz="1700"/>
          </a:p>
        </p:txBody>
      </p:sp>
    </p:spTree>
    <p:extLst>
      <p:ext uri="{BB962C8B-B14F-4D97-AF65-F5344CB8AC3E}">
        <p14:creationId xmlns:p14="http://schemas.microsoft.com/office/powerpoint/2010/main" val="3707038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F255-8A92-9EF4-F4F8-DD1617C10114}"/>
              </a:ext>
            </a:extLst>
          </p:cNvPr>
          <p:cNvSpPr>
            <a:spLocks noGrp="1"/>
          </p:cNvSpPr>
          <p:nvPr>
            <p:ph type="title"/>
          </p:nvPr>
        </p:nvSpPr>
        <p:spPr>
          <a:xfrm>
            <a:off x="1191275" y="2009149"/>
            <a:ext cx="2526750" cy="1012300"/>
          </a:xfrm>
        </p:spPr>
        <p:txBody>
          <a:bodyPr/>
          <a:lstStyle/>
          <a:p>
            <a:r>
              <a:rPr lang="en-US" dirty="0"/>
              <a:t>Share your thoughts… </a:t>
            </a:r>
            <a:r>
              <a:rPr lang="en-US" dirty="0">
                <a:solidFill>
                  <a:srgbClr val="FAFBFC"/>
                </a:solidFill>
              </a:rPr>
              <a:t>2</a:t>
            </a:r>
          </a:p>
        </p:txBody>
      </p:sp>
      <p:sp>
        <p:nvSpPr>
          <p:cNvPr id="3" name="Text Placeholder 2">
            <a:extLst>
              <a:ext uri="{FF2B5EF4-FFF2-40B4-BE49-F238E27FC236}">
                <a16:creationId xmlns:a16="http://schemas.microsoft.com/office/drawing/2014/main" id="{E2EEEC46-FD89-A727-6609-F524EB6F8BFE}"/>
              </a:ext>
            </a:extLst>
          </p:cNvPr>
          <p:cNvSpPr>
            <a:spLocks noGrp="1"/>
          </p:cNvSpPr>
          <p:nvPr>
            <p:ph type="body" sz="quarter" idx="10"/>
          </p:nvPr>
        </p:nvSpPr>
        <p:spPr>
          <a:xfrm>
            <a:off x="3841806" y="697525"/>
            <a:ext cx="4059238" cy="3851326"/>
          </a:xfrm>
        </p:spPr>
        <p:txBody>
          <a:bodyPr/>
          <a:lstStyle/>
          <a:p>
            <a:pPr lvl="0">
              <a:lnSpc>
                <a:spcPct val="115000"/>
              </a:lnSpc>
              <a:spcBef>
                <a:spcPts val="900"/>
              </a:spcBef>
              <a:buClr>
                <a:srgbClr val="595959"/>
              </a:buClr>
            </a:pPr>
            <a:r>
              <a:rPr lang="en-US" dirty="0"/>
              <a:t>What happens when</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54"/>
                  </a:ext>
                </a:extLst>
              </a:rPr>
              <a:t> the cards </a:t>
            </a:r>
            <a:r>
              <a:rPr lang="en-US" dirty="0"/>
              <a:t>get framed this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55"/>
                  </a:ext>
                </a:extLst>
              </a:rPr>
              <a:t>way</a:t>
            </a:r>
            <a:r>
              <a:rPr lang="en-US" dirty="0"/>
              <a:t>?</a:t>
            </a:r>
          </a:p>
          <a:p>
            <a:pPr lvl="0">
              <a:lnSpc>
                <a:spcPct val="115000"/>
              </a:lnSpc>
              <a:spcBef>
                <a:spcPts val="900"/>
              </a:spcBef>
              <a:buClr>
                <a:srgbClr val="595959"/>
              </a:buClr>
            </a:pPr>
            <a:r>
              <a:rPr lang="en-US" dirty="0"/>
              <a:t>“I've started giving two of these cards to all of my clients. This is in case it’s ever an issue for you—because relationships can change—and also so you have the info to help a friend or family member if it’s an issue for them.”</a:t>
            </a:r>
          </a:p>
        </p:txBody>
      </p:sp>
    </p:spTree>
    <p:extLst>
      <p:ext uri="{BB962C8B-B14F-4D97-AF65-F5344CB8AC3E}">
        <p14:creationId xmlns:p14="http://schemas.microsoft.com/office/powerpoint/2010/main" val="2954198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82967-E980-4ACB-D609-87703B5E84BE}"/>
              </a:ext>
            </a:extLst>
          </p:cNvPr>
          <p:cNvSpPr>
            <a:spLocks noGrp="1"/>
          </p:cNvSpPr>
          <p:nvPr>
            <p:ph type="title"/>
          </p:nvPr>
        </p:nvSpPr>
        <p:spPr>
          <a:xfrm>
            <a:off x="364124" y="1187687"/>
            <a:ext cx="7427325" cy="572700"/>
          </a:xfrm>
        </p:spPr>
        <p:txBody>
          <a:bodyPr/>
          <a:lstStyle/>
          <a:p>
            <a:r>
              <a:rPr lang="en-US" dirty="0"/>
              <a:t>Universal Education and Empowerment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56"/>
                  </a:ext>
                </a:extLst>
              </a:rPr>
              <a:t>UE</a:t>
            </a:r>
            <a:r>
              <a:rPr lang="en-US" dirty="0"/>
              <a:t>)</a:t>
            </a:r>
          </a:p>
        </p:txBody>
      </p:sp>
      <p:sp>
        <p:nvSpPr>
          <p:cNvPr id="3" name="Text Placeholder 2">
            <a:extLst>
              <a:ext uri="{FF2B5EF4-FFF2-40B4-BE49-F238E27FC236}">
                <a16:creationId xmlns:a16="http://schemas.microsoft.com/office/drawing/2014/main" id="{E430BA51-D49A-FA76-3F08-9618AEC73641}"/>
              </a:ext>
            </a:extLst>
          </p:cNvPr>
          <p:cNvSpPr>
            <a:spLocks noGrp="1"/>
          </p:cNvSpPr>
          <p:nvPr>
            <p:ph type="body" sz="quarter" idx="11"/>
          </p:nvPr>
        </p:nvSpPr>
        <p:spPr/>
        <p:txBody>
          <a:bodyPr/>
          <a:lstStyle/>
          <a:p>
            <a:r>
              <a:rPr lang="en-US" dirty="0"/>
              <a:t>Source link to a video titled, “Universal Education”: </a:t>
            </a:r>
            <a:r>
              <a:rPr lang="en-US" dirty="0">
                <a:hlinkClick r:id="rId3"/>
              </a:rPr>
              <a:t>http://www.youtube.com/watch?v=_N-llCsnGSI</a:t>
            </a:r>
            <a:endParaRPr lang="en-US" dirty="0"/>
          </a:p>
        </p:txBody>
      </p:sp>
    </p:spTree>
    <p:extLst>
      <p:ext uri="{BB962C8B-B14F-4D97-AF65-F5344CB8AC3E}">
        <p14:creationId xmlns:p14="http://schemas.microsoft.com/office/powerpoint/2010/main" val="1920415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E57E-8664-C3ED-AF6C-FE2C05C866D2}"/>
              </a:ext>
            </a:extLst>
          </p:cNvPr>
          <p:cNvSpPr>
            <a:spLocks noGrp="1"/>
          </p:cNvSpPr>
          <p:nvPr>
            <p:ph type="title"/>
          </p:nvPr>
        </p:nvSpPr>
        <p:spPr/>
        <p:txBody>
          <a:bodyPr/>
          <a:lstStyle/>
          <a:p>
            <a:r>
              <a:rPr lang="en-US" dirty="0"/>
              <a:t>Speaker</a:t>
            </a:r>
          </a:p>
        </p:txBody>
      </p:sp>
      <p:sp>
        <p:nvSpPr>
          <p:cNvPr id="3" name="Text Placeholder 2">
            <a:extLst>
              <a:ext uri="{FF2B5EF4-FFF2-40B4-BE49-F238E27FC236}">
                <a16:creationId xmlns:a16="http://schemas.microsoft.com/office/drawing/2014/main" id="{5510C9D6-FE78-EDCB-3346-E80B8518D8BF}"/>
              </a:ext>
            </a:extLst>
          </p:cNvPr>
          <p:cNvSpPr>
            <a:spLocks noGrp="1"/>
          </p:cNvSpPr>
          <p:nvPr>
            <p:ph type="body" sz="quarter" idx="10"/>
          </p:nvPr>
        </p:nvSpPr>
        <p:spPr>
          <a:xfrm>
            <a:off x="2078874" y="3749607"/>
            <a:ext cx="4305300" cy="989244"/>
          </a:xfrm>
        </p:spPr>
        <p:txBody>
          <a:bodyPr/>
          <a:lstStyle/>
          <a:p>
            <a:pPr lvl="0">
              <a:lnSpc>
                <a:spcPct val="115000"/>
              </a:lnSpc>
              <a:buClr>
                <a:srgbClr val="595959"/>
              </a:buClr>
            </a:pPr>
            <a:r>
              <a:rPr lang="en-US" dirty="0">
                <a:solidFill>
                  <a:srgbClr val="595959"/>
                </a:solidFill>
              </a:rPr>
              <a:t>Rebecca Levenson, MA</a:t>
            </a:r>
            <a:endParaRPr lang="en-US" b="0" dirty="0">
              <a:solidFill>
                <a:srgbClr val="595959"/>
              </a:solidFill>
            </a:endParaRPr>
          </a:p>
          <a:p>
            <a:pPr lvl="0">
              <a:lnSpc>
                <a:spcPct val="115000"/>
              </a:lnSpc>
              <a:buClr>
                <a:srgbClr val="595959"/>
              </a:buClr>
            </a:pPr>
            <a:r>
              <a:rPr lang="en-US" b="0" dirty="0">
                <a:solidFill>
                  <a:srgbClr val="595959"/>
                </a:solidFill>
              </a:rPr>
              <a:t>Senior Health Policy Consultant for FUTURES Without Violence</a:t>
            </a:r>
          </a:p>
        </p:txBody>
      </p:sp>
    </p:spTree>
    <p:extLst>
      <p:ext uri="{BB962C8B-B14F-4D97-AF65-F5344CB8AC3E}">
        <p14:creationId xmlns:p14="http://schemas.microsoft.com/office/powerpoint/2010/main" val="2581611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69289-C3DC-1348-1FFA-D1A89230BA19}"/>
              </a:ext>
            </a:extLst>
          </p:cNvPr>
          <p:cNvSpPr>
            <a:spLocks noGrp="1"/>
          </p:cNvSpPr>
          <p:nvPr>
            <p:ph type="title"/>
          </p:nvPr>
        </p:nvSpPr>
        <p:spPr/>
        <p:txBody>
          <a:bodyPr/>
          <a:lstStyle/>
          <a:p>
            <a:r>
              <a:rPr lang="en-US" dirty="0"/>
              <a:t>Essence of CUES</a:t>
            </a:r>
          </a:p>
        </p:txBody>
      </p:sp>
      <p:sp>
        <p:nvSpPr>
          <p:cNvPr id="3" name="Text Placeholder 2">
            <a:extLst>
              <a:ext uri="{FF2B5EF4-FFF2-40B4-BE49-F238E27FC236}">
                <a16:creationId xmlns:a16="http://schemas.microsoft.com/office/drawing/2014/main" id="{D64EC21D-5D47-A84F-DEFE-4C08A50AA16F}"/>
              </a:ext>
            </a:extLst>
          </p:cNvPr>
          <p:cNvSpPr>
            <a:spLocks noGrp="1"/>
          </p:cNvSpPr>
          <p:nvPr>
            <p:ph type="body" sz="quarter" idx="10"/>
          </p:nvPr>
        </p:nvSpPr>
        <p:spPr/>
        <p:txBody>
          <a:bodyPr/>
          <a:lstStyle/>
          <a:p>
            <a:pPr marL="114300" lvl="0">
              <a:lnSpc>
                <a:spcPct val="115000"/>
              </a:lnSpc>
              <a:buClr>
                <a:srgbClr val="595959"/>
              </a:buClr>
            </a:pPr>
            <a:r>
              <a:rPr lang="en-US" dirty="0"/>
              <a:t>Focuses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57"/>
                  </a:ext>
                </a:extLst>
              </a:rPr>
              <a:t>on</a:t>
            </a:r>
            <a:r>
              <a:rPr lang="en-US" dirty="0"/>
              <a:t>:</a:t>
            </a:r>
          </a:p>
          <a:p>
            <a:pPr marL="457200" lvl="0" indent="-342900">
              <a:lnSpc>
                <a:spcPct val="115000"/>
              </a:lnSpc>
              <a:buClr>
                <a:srgbClr val="595959"/>
              </a:buClr>
              <a:buFont typeface="Arial"/>
              <a:buChar char="●"/>
            </a:pPr>
            <a:r>
              <a:rPr lang="en-US" dirty="0"/>
              <a:t>Building relationships</a:t>
            </a:r>
          </a:p>
          <a:p>
            <a:pPr marL="457200" lvl="0" indent="-342900">
              <a:lnSpc>
                <a:spcPct val="115000"/>
              </a:lnSpc>
              <a:buClr>
                <a:srgbClr val="595959"/>
              </a:buClr>
              <a:buFont typeface="Arial"/>
              <a:buChar char="●"/>
            </a:pPr>
            <a:r>
              <a:rPr lang="en-US" dirty="0"/>
              <a:t>Strength-based care</a:t>
            </a:r>
          </a:p>
          <a:p>
            <a:pPr marL="457200" lvl="0" indent="-342900">
              <a:lnSpc>
                <a:spcPct val="115000"/>
              </a:lnSpc>
              <a:buClr>
                <a:srgbClr val="595959"/>
              </a:buClr>
              <a:buFont typeface="Arial"/>
              <a:buChar char="●"/>
            </a:pPr>
            <a:r>
              <a:rPr lang="en-US" dirty="0"/>
              <a:t>Altruism</a:t>
            </a:r>
          </a:p>
          <a:p>
            <a:pPr marL="457200" lvl="0" indent="-342900">
              <a:lnSpc>
                <a:spcPct val="115000"/>
              </a:lnSpc>
              <a:buClr>
                <a:srgbClr val="595959"/>
              </a:buClr>
              <a:buFont typeface="Arial"/>
              <a:buChar char="●"/>
            </a:pPr>
            <a:r>
              <a:rPr lang="en-US" dirty="0"/>
              <a:t>Improves access to support</a:t>
            </a:r>
          </a:p>
          <a:p>
            <a:pPr marL="457200" lvl="0" indent="-342900">
              <a:lnSpc>
                <a:spcPct val="115000"/>
              </a:lnSpc>
              <a:buClr>
                <a:srgbClr val="595959"/>
              </a:buClr>
              <a:buFont typeface="Arial"/>
              <a:buChar char="●"/>
            </a:pPr>
            <a:r>
              <a:rPr lang="en-US" dirty="0"/>
              <a:t>Empowers clients and the folks they </a:t>
            </a:r>
            <a:br>
              <a:rPr lang="en-US" dirty="0"/>
            </a:br>
            <a:r>
              <a:rPr lang="en-US" dirty="0"/>
              <a:t>care about</a:t>
            </a:r>
          </a:p>
          <a:p>
            <a:pPr marL="457200" lvl="0" indent="-342900">
              <a:lnSpc>
                <a:spcPct val="115000"/>
              </a:lnSpc>
              <a:buClr>
                <a:srgbClr val="595959"/>
              </a:buClr>
              <a:buFont typeface="Arial"/>
              <a:buChar char="●"/>
            </a:pPr>
            <a:r>
              <a:rPr lang="en-US" dirty="0"/>
              <a:t>Shares power between provider and client</a:t>
            </a:r>
          </a:p>
        </p:txBody>
      </p:sp>
      <p:sp>
        <p:nvSpPr>
          <p:cNvPr id="4" name="Text Placeholder 3">
            <a:extLst>
              <a:ext uri="{FF2B5EF4-FFF2-40B4-BE49-F238E27FC236}">
                <a16:creationId xmlns:a16="http://schemas.microsoft.com/office/drawing/2014/main" id="{D48A3855-7BF4-EF76-9CD7-31DED1E6D2D4}"/>
              </a:ext>
            </a:extLst>
          </p:cNvPr>
          <p:cNvSpPr>
            <a:spLocks noGrp="1"/>
          </p:cNvSpPr>
          <p:nvPr>
            <p:ph type="body" sz="quarter" idx="11"/>
          </p:nvPr>
        </p:nvSpPr>
        <p:spPr/>
        <p:txBody>
          <a:bodyPr/>
          <a:lstStyle/>
          <a:p>
            <a:pPr lvl="0">
              <a:buClr>
                <a:srgbClr val="000000"/>
              </a:buClr>
              <a:buSzPts val="1950"/>
            </a:pPr>
            <a:r>
              <a:rPr lang="en-US" sz="1900" dirty="0">
                <a:solidFill>
                  <a:srgbClr val="58595B"/>
                </a:solidFill>
              </a:rPr>
              <a:t>“...the power of social support is more about mutuality than about getting for self...that is, there is a need to give, to matter, to make a difference; we find meaning in contributing to the well-being of others.”</a:t>
            </a:r>
            <a:endParaRPr lang="en-US" sz="1900" dirty="0">
              <a:solidFill>
                <a:srgbClr val="000000"/>
              </a:solidFill>
            </a:endParaRPr>
          </a:p>
        </p:txBody>
      </p:sp>
    </p:spTree>
    <p:extLst>
      <p:ext uri="{BB962C8B-B14F-4D97-AF65-F5344CB8AC3E}">
        <p14:creationId xmlns:p14="http://schemas.microsoft.com/office/powerpoint/2010/main" val="1619765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2E6D9-DAB2-A8E9-44D6-0133DEB593CA}"/>
              </a:ext>
            </a:extLst>
          </p:cNvPr>
          <p:cNvSpPr>
            <a:spLocks noGrp="1"/>
          </p:cNvSpPr>
          <p:nvPr>
            <p:ph type="title"/>
          </p:nvPr>
        </p:nvSpPr>
        <p:spPr>
          <a:xfrm>
            <a:off x="359325" y="511700"/>
            <a:ext cx="8520600" cy="572700"/>
          </a:xfrm>
        </p:spPr>
        <p:txBody>
          <a:bodyPr/>
          <a:lstStyle/>
          <a:p>
            <a:r>
              <a:rPr lang="en-US" dirty="0"/>
              <a:t>Anti-racism in clinical/direct service</a:t>
            </a:r>
          </a:p>
        </p:txBody>
      </p:sp>
      <p:sp>
        <p:nvSpPr>
          <p:cNvPr id="3" name="Text Placeholder 2">
            <a:extLst>
              <a:ext uri="{FF2B5EF4-FFF2-40B4-BE49-F238E27FC236}">
                <a16:creationId xmlns:a16="http://schemas.microsoft.com/office/drawing/2014/main" id="{3C87A441-BA9C-9283-B9D5-46ED3D0AFDB7}"/>
              </a:ext>
            </a:extLst>
          </p:cNvPr>
          <p:cNvSpPr>
            <a:spLocks noGrp="1"/>
          </p:cNvSpPr>
          <p:nvPr>
            <p:ph type="body" sz="quarter" idx="10"/>
          </p:nvPr>
        </p:nvSpPr>
        <p:spPr/>
        <p:txBody>
          <a:bodyPr/>
          <a:lstStyle/>
          <a:p>
            <a:pPr marL="457200" lvl="0" indent="-342900">
              <a:lnSpc>
                <a:spcPct val="115000"/>
              </a:lnSpc>
              <a:buClr>
                <a:srgbClr val="2C2C2C"/>
              </a:buClr>
              <a:buFont typeface="Arial"/>
              <a:buChar char="●"/>
            </a:pPr>
            <a:r>
              <a:rPr lang="en-US" dirty="0"/>
              <a:t>Focus on support as much as on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58"/>
                  </a:ext>
                </a:extLst>
              </a:rPr>
              <a:t>diagnosis</a:t>
            </a:r>
            <a:endParaRPr lang="en-US" dirty="0">
              <a:solidFill>
                <a:srgbClr val="595959"/>
              </a:solidFill>
            </a:endParaRPr>
          </a:p>
          <a:p>
            <a:pPr marL="457200" lvl="0" indent="-342900">
              <a:lnSpc>
                <a:spcPct val="115000"/>
              </a:lnSpc>
              <a:buClr>
                <a:srgbClr val="2C2C2C"/>
              </a:buClr>
              <a:buFont typeface="Arial"/>
              <a:buChar char="●"/>
            </a:pPr>
            <a:r>
              <a:rPr lang="en-US" u="sng" dirty="0">
                <a:solidFill>
                  <a:srgbClr val="0000FF"/>
                </a:solidFill>
                <a:hlinkClick r:id="rId3">
                  <a:extLst>
                    <a:ext uri="{A12FA001-AC4F-418D-AE19-62706E023703}">
                      <ahyp:hlinkClr xmlns:ahyp="http://schemas.microsoft.com/office/drawing/2018/hyperlinkcolor" xmlns=""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59"/>
                  </a:ext>
                </a:extLst>
              </a:rPr>
              <a:t>Collaborator</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60"/>
                  </a:ext>
                </a:extLst>
              </a:rPr>
              <a:t> </a:t>
            </a:r>
            <a:r>
              <a:rPr lang="en-US" dirty="0"/>
              <a:t>working to reduce barriers rather than problem fixer + gate keeper</a:t>
            </a:r>
            <a:endParaRPr lang="en-US" dirty="0">
              <a:solidFill>
                <a:srgbClr val="595959"/>
              </a:solidFill>
            </a:endParaRPr>
          </a:p>
          <a:p>
            <a:pPr marL="457200" lvl="0" indent="-342900">
              <a:lnSpc>
                <a:spcPct val="115000"/>
              </a:lnSpc>
              <a:buClr>
                <a:srgbClr val="2C2C2C"/>
              </a:buClr>
              <a:buFont typeface="Arial"/>
              <a:buChar char="●"/>
            </a:pPr>
            <a:r>
              <a:rPr lang="en-US" dirty="0"/>
              <a:t>CUES: Connection + healing rather than </a:t>
            </a:r>
            <a:br>
              <a:rPr lang="en-US" dirty="0"/>
            </a:br>
            <a:r>
              <a:rPr lang="en-US" dirty="0"/>
              <a:t>surveillance + disclosure</a:t>
            </a:r>
            <a:endParaRPr lang="en-US" dirty="0">
              <a:solidFill>
                <a:srgbClr val="595959"/>
              </a:solidFill>
            </a:endParaRPr>
          </a:p>
          <a:p>
            <a:pPr marL="457200" lvl="0" indent="-342900">
              <a:lnSpc>
                <a:spcPct val="115000"/>
              </a:lnSpc>
              <a:buClr>
                <a:srgbClr val="2C2C2C"/>
              </a:buClr>
              <a:buFont typeface="Arial"/>
              <a:buChar char="●"/>
            </a:pPr>
            <a:r>
              <a:rPr lang="en-US" dirty="0"/>
              <a:t>Harm reduction as a care framework</a:t>
            </a:r>
            <a:endParaRPr lang="en-US" dirty="0">
              <a:solidFill>
                <a:srgbClr val="595959"/>
              </a:solidFill>
            </a:endParaRPr>
          </a:p>
          <a:p>
            <a:pPr marL="457200" lvl="0" indent="-342900">
              <a:lnSpc>
                <a:spcPct val="115000"/>
              </a:lnSpc>
              <a:buClr>
                <a:srgbClr val="2C2C2C"/>
              </a:buClr>
              <a:buFont typeface="Arial"/>
              <a:buChar char="●"/>
            </a:pPr>
            <a:r>
              <a:rPr lang="en-US" dirty="0"/>
              <a:t>Shift thinking away from reporting to law enforcement </a:t>
            </a:r>
            <a:br>
              <a:rPr lang="en-US" dirty="0"/>
            </a:br>
            <a:r>
              <a:rPr lang="en-US" dirty="0"/>
              <a:t>and CPS to focus on well-being</a:t>
            </a:r>
            <a:endParaRPr lang="en-US" dirty="0">
              <a:solidFill>
                <a:srgbClr val="595959"/>
              </a:solidFill>
            </a:endParaRPr>
          </a:p>
        </p:txBody>
      </p:sp>
    </p:spTree>
    <p:extLst>
      <p:ext uri="{BB962C8B-B14F-4D97-AF65-F5344CB8AC3E}">
        <p14:creationId xmlns:p14="http://schemas.microsoft.com/office/powerpoint/2010/main" val="2664951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60EF7-44F5-93BD-88C6-AE459FB95B5D}"/>
              </a:ext>
            </a:extLst>
          </p:cNvPr>
          <p:cNvSpPr>
            <a:spLocks noGrp="1"/>
          </p:cNvSpPr>
          <p:nvPr>
            <p:ph type="title"/>
          </p:nvPr>
        </p:nvSpPr>
        <p:spPr>
          <a:xfrm>
            <a:off x="365349" y="567575"/>
            <a:ext cx="7605599" cy="584950"/>
          </a:xfrm>
        </p:spPr>
        <p:txBody>
          <a:bodyPr/>
          <a:lstStyle/>
          <a:p>
            <a:r>
              <a:rPr lang="en-US" sz="2800" dirty="0"/>
              <a:t>Empowerment: Provider interview</a:t>
            </a:r>
          </a:p>
        </p:txBody>
      </p:sp>
      <p:sp>
        <p:nvSpPr>
          <p:cNvPr id="3" name="Text Placeholder 2">
            <a:extLst>
              <a:ext uri="{FF2B5EF4-FFF2-40B4-BE49-F238E27FC236}">
                <a16:creationId xmlns:a16="http://schemas.microsoft.com/office/drawing/2014/main" id="{2D151AA3-27CF-790F-7B56-6345DCBB1C93}"/>
              </a:ext>
            </a:extLst>
          </p:cNvPr>
          <p:cNvSpPr>
            <a:spLocks noGrp="1"/>
          </p:cNvSpPr>
          <p:nvPr>
            <p:ph type="body" sz="quarter" idx="10"/>
          </p:nvPr>
        </p:nvSpPr>
        <p:spPr>
          <a:xfrm>
            <a:off x="534498" y="1321400"/>
            <a:ext cx="7095027" cy="2155225"/>
          </a:xfrm>
        </p:spPr>
        <p:txBody>
          <a:bodyPr/>
          <a:lstStyle/>
          <a:p>
            <a:pPr lvl="0">
              <a:lnSpc>
                <a:spcPct val="115000"/>
              </a:lnSpc>
              <a:buClr>
                <a:srgbClr val="595959"/>
              </a:buClr>
            </a:pPr>
            <a:r>
              <a:rPr lang="en-US" sz="2100" dirty="0"/>
              <a:t>“[The card] made me feel empowered because…you can really help somebody…somebody that might have been afraid to say anything or didn’t know how to approach the topic, this is a door for them to open so they can feel…more relaxed about talking about it.”</a:t>
            </a:r>
            <a:endParaRPr lang="en-US" sz="2100" dirty="0">
              <a:solidFill>
                <a:srgbClr val="72BADA"/>
              </a:solidFill>
            </a:endParaRPr>
          </a:p>
        </p:txBody>
      </p:sp>
    </p:spTree>
    <p:extLst>
      <p:ext uri="{BB962C8B-B14F-4D97-AF65-F5344CB8AC3E}">
        <p14:creationId xmlns:p14="http://schemas.microsoft.com/office/powerpoint/2010/main" val="3188315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27E50-52A1-6BA8-4F7C-31CBC7F06AB7}"/>
              </a:ext>
            </a:extLst>
          </p:cNvPr>
          <p:cNvSpPr>
            <a:spLocks noGrp="1"/>
          </p:cNvSpPr>
          <p:nvPr>
            <p:ph type="title"/>
          </p:nvPr>
        </p:nvSpPr>
        <p:spPr>
          <a:xfrm>
            <a:off x="365349" y="567575"/>
            <a:ext cx="7605599" cy="584950"/>
          </a:xfrm>
        </p:spPr>
        <p:txBody>
          <a:bodyPr/>
          <a:lstStyle/>
          <a:p>
            <a:r>
              <a:rPr lang="en-US" sz="2800" dirty="0"/>
              <a:t>Empowerment: Client interviews</a:t>
            </a:r>
          </a:p>
        </p:txBody>
      </p:sp>
      <p:sp>
        <p:nvSpPr>
          <p:cNvPr id="3" name="Text Placeholder 2">
            <a:extLst>
              <a:ext uri="{FF2B5EF4-FFF2-40B4-BE49-F238E27FC236}">
                <a16:creationId xmlns:a16="http://schemas.microsoft.com/office/drawing/2014/main" id="{A1A49AF9-4C14-144A-BB31-A9130AD3B363}"/>
              </a:ext>
            </a:extLst>
          </p:cNvPr>
          <p:cNvSpPr>
            <a:spLocks noGrp="1"/>
          </p:cNvSpPr>
          <p:nvPr>
            <p:ph type="body" sz="quarter" idx="10"/>
          </p:nvPr>
        </p:nvSpPr>
        <p:spPr>
          <a:xfrm>
            <a:off x="458298" y="1321400"/>
            <a:ext cx="6984277" cy="3295650"/>
          </a:xfrm>
        </p:spPr>
        <p:txBody>
          <a:bodyPr/>
          <a:lstStyle/>
          <a:p>
            <a:pPr lvl="0">
              <a:lnSpc>
                <a:spcPct val="115000"/>
              </a:lnSpc>
              <a:spcAft>
                <a:spcPts val="2400"/>
              </a:spcAft>
              <a:buClr>
                <a:srgbClr val="595959"/>
              </a:buClr>
            </a:pPr>
            <a:r>
              <a:rPr lang="en-US" sz="1900" dirty="0"/>
              <a:t>“They would bring out a card, basically walk in with it and she would open it and ask me had I ever seen it before? It was awesome. She would touch on, no matter what the situation you’re in, there’s some thing or some place that can help you. I don’t have to be alone in it. </a:t>
            </a:r>
            <a:r>
              <a:rPr lang="en-US" sz="19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61"/>
                  </a:ext>
                </a:extLst>
              </a:rPr>
              <a:t>That</a:t>
            </a:r>
            <a:r>
              <a:rPr lang="en-US" sz="1900" dirty="0"/>
              <a:t> was really huge for me because I was alone most of the time for the worst part.”</a:t>
            </a:r>
          </a:p>
          <a:p>
            <a:pPr lvl="0">
              <a:lnSpc>
                <a:spcPct val="115000"/>
              </a:lnSpc>
              <a:buClr>
                <a:srgbClr val="595959"/>
              </a:buClr>
            </a:pPr>
            <a:r>
              <a:rPr lang="en-US" sz="1900" dirty="0"/>
              <a:t>“[Getting the card] makes me actually feel like I have a lot of power to help somebody...”</a:t>
            </a:r>
          </a:p>
        </p:txBody>
      </p:sp>
    </p:spTree>
    <p:extLst>
      <p:ext uri="{BB962C8B-B14F-4D97-AF65-F5344CB8AC3E}">
        <p14:creationId xmlns:p14="http://schemas.microsoft.com/office/powerpoint/2010/main" val="1048852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B67FD-06B9-1094-0CA6-5DA8AC2F8B0D}"/>
              </a:ext>
            </a:extLst>
          </p:cNvPr>
          <p:cNvSpPr>
            <a:spLocks noGrp="1"/>
          </p:cNvSpPr>
          <p:nvPr>
            <p:ph type="title"/>
          </p:nvPr>
        </p:nvSpPr>
        <p:spPr>
          <a:xfrm>
            <a:off x="295575" y="772275"/>
            <a:ext cx="8520600" cy="572700"/>
          </a:xfrm>
        </p:spPr>
        <p:txBody>
          <a:bodyPr/>
          <a:lstStyle/>
          <a:p>
            <a:r>
              <a:rPr lang="en-US" dirty="0">
                <a:solidFill>
                  <a:srgbClr val="2C2C2C"/>
                </a:solidFill>
              </a:rPr>
              <a:t>S: Important reminder</a:t>
            </a:r>
          </a:p>
        </p:txBody>
      </p:sp>
      <p:sp>
        <p:nvSpPr>
          <p:cNvPr id="3" name="Text Placeholder 2">
            <a:extLst>
              <a:ext uri="{FF2B5EF4-FFF2-40B4-BE49-F238E27FC236}">
                <a16:creationId xmlns:a16="http://schemas.microsoft.com/office/drawing/2014/main" id="{3880A8FE-A64E-2A62-F411-F931404BEAB5}"/>
              </a:ext>
            </a:extLst>
          </p:cNvPr>
          <p:cNvSpPr>
            <a:spLocks noGrp="1"/>
          </p:cNvSpPr>
          <p:nvPr>
            <p:ph type="body" sz="quarter" idx="10"/>
          </p:nvPr>
        </p:nvSpPr>
        <p:spPr>
          <a:xfrm>
            <a:off x="192558" y="2199826"/>
            <a:ext cx="8179533" cy="1467300"/>
          </a:xfrm>
        </p:spPr>
        <p:txBody>
          <a:bodyPr/>
          <a:lstStyle/>
          <a:p>
            <a:pPr lvl="0" algn="ctr">
              <a:lnSpc>
                <a:spcPct val="115000"/>
              </a:lnSpc>
              <a:buClr>
                <a:srgbClr val="595959"/>
              </a:buClr>
            </a:pPr>
            <a:r>
              <a:rPr lang="en-US" sz="3400" dirty="0">
                <a:solidFill>
                  <a:srgbClr val="595959"/>
                </a:solidFill>
              </a:rPr>
              <a:t>Disclosure is not the goal, </a:t>
            </a:r>
            <a:r>
              <a:rPr lang="en-US" sz="3400" b="1" i="1" dirty="0">
                <a:solidFill>
                  <a:srgbClr val="595959"/>
                </a:solidFill>
              </a:rPr>
              <a:t>and</a:t>
            </a:r>
            <a:r>
              <a:rPr lang="en-US" sz="3400" b="1" dirty="0">
                <a:solidFill>
                  <a:srgbClr val="595959"/>
                </a:solidFill>
              </a:rPr>
              <a:t> </a:t>
            </a:r>
            <a:r>
              <a:rPr lang="en-US" sz="3400" dirty="0">
                <a:solidFill>
                  <a:srgbClr val="595959"/>
                </a:solidFill>
              </a:rPr>
              <a:t>disclosures do happen!</a:t>
            </a:r>
          </a:p>
        </p:txBody>
      </p:sp>
    </p:spTree>
    <p:extLst>
      <p:ext uri="{BB962C8B-B14F-4D97-AF65-F5344CB8AC3E}">
        <p14:creationId xmlns:p14="http://schemas.microsoft.com/office/powerpoint/2010/main" val="1173803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65CB6-FD97-0D8C-E17F-57DA615B3763}"/>
              </a:ext>
            </a:extLst>
          </p:cNvPr>
          <p:cNvSpPr>
            <a:spLocks noGrp="1"/>
          </p:cNvSpPr>
          <p:nvPr>
            <p:ph type="title"/>
          </p:nvPr>
        </p:nvSpPr>
        <p:spPr>
          <a:xfrm>
            <a:off x="311700" y="567888"/>
            <a:ext cx="5712825" cy="1017850"/>
          </a:xfrm>
        </p:spPr>
        <p:txBody>
          <a:bodyPr/>
          <a:lstStyle/>
          <a:p>
            <a:r>
              <a:rPr lang="en-US" dirty="0">
                <a:solidFill>
                  <a:srgbClr val="2C2C2C"/>
                </a:solidFill>
              </a:rPr>
              <a:t>S: What survivors say that they want providers to do and </a:t>
            </a:r>
            <a:r>
              <a:rPr lang="en-US" dirty="0">
                <a:solidFill>
                  <a:srgbClr val="2C2C2C"/>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62"/>
                  </a:ext>
                </a:extLst>
              </a:rPr>
              <a:t>say</a:t>
            </a:r>
            <a:endParaRPr lang="en-US" dirty="0"/>
          </a:p>
        </p:txBody>
      </p:sp>
      <p:sp>
        <p:nvSpPr>
          <p:cNvPr id="3" name="Text Placeholder 2">
            <a:extLst>
              <a:ext uri="{FF2B5EF4-FFF2-40B4-BE49-F238E27FC236}">
                <a16:creationId xmlns:a16="http://schemas.microsoft.com/office/drawing/2014/main" id="{DCE3D923-1C8D-8F4B-0B76-14FA3A6DA6E8}"/>
              </a:ext>
            </a:extLst>
          </p:cNvPr>
          <p:cNvSpPr>
            <a:spLocks noGrp="1"/>
          </p:cNvSpPr>
          <p:nvPr>
            <p:ph type="body" sz="quarter" idx="10"/>
          </p:nvPr>
        </p:nvSpPr>
        <p:spPr/>
        <p:txBody>
          <a:bodyPr/>
          <a:lstStyle/>
          <a:p>
            <a:pPr marL="457200" lvl="0" indent="-342900">
              <a:lnSpc>
                <a:spcPct val="115000"/>
              </a:lnSpc>
              <a:buClr>
                <a:srgbClr val="595959"/>
              </a:buClr>
              <a:buFont typeface="Arial"/>
              <a:buChar char="●"/>
            </a:pPr>
            <a:r>
              <a:rPr lang="en-US" dirty="0">
                <a:solidFill>
                  <a:srgbClr val="595959"/>
                </a:solidFill>
              </a:rPr>
              <a:t>Be nonjudgmental</a:t>
            </a:r>
          </a:p>
          <a:p>
            <a:pPr marL="457200" lvl="0" indent="-342900">
              <a:lnSpc>
                <a:spcPct val="115000"/>
              </a:lnSpc>
              <a:buClr>
                <a:srgbClr val="595959"/>
              </a:buClr>
              <a:buFont typeface="Arial"/>
              <a:buChar char="●"/>
            </a:pPr>
            <a:r>
              <a:rPr lang="en-US" dirty="0">
                <a:solidFill>
                  <a:srgbClr val="595959"/>
                </a:solidFill>
              </a:rPr>
              <a:t>Listen</a:t>
            </a:r>
          </a:p>
          <a:p>
            <a:pPr marL="457200" lvl="0" indent="-342900">
              <a:lnSpc>
                <a:spcPct val="115000"/>
              </a:lnSpc>
              <a:buClr>
                <a:srgbClr val="595959"/>
              </a:buClr>
              <a:buFont typeface="Arial"/>
              <a:buChar char="●"/>
            </a:pPr>
            <a:r>
              <a:rPr lang="en-US" dirty="0">
                <a:solidFill>
                  <a:srgbClr val="595959"/>
                </a:solidFill>
              </a:rPr>
              <a:t>Offer information and support</a:t>
            </a:r>
          </a:p>
          <a:p>
            <a:pPr marL="457200" lvl="0" indent="-342900">
              <a:lnSpc>
                <a:spcPct val="115000"/>
              </a:lnSpc>
              <a:spcAft>
                <a:spcPts val="7200"/>
              </a:spcAft>
              <a:buClr>
                <a:srgbClr val="595959"/>
              </a:buClr>
              <a:buFont typeface="Arial"/>
              <a:buChar char="●"/>
            </a:pPr>
            <a:r>
              <a:rPr lang="en-US" dirty="0">
                <a:solidFill>
                  <a:srgbClr val="595959"/>
                </a:solidFill>
              </a:rPr>
              <a:t>Don’t push for disclosure</a:t>
            </a:r>
          </a:p>
          <a:p>
            <a:pPr lvl="0">
              <a:lnSpc>
                <a:spcPct val="115000"/>
              </a:lnSpc>
              <a:buClr>
                <a:srgbClr val="595959"/>
              </a:buClr>
            </a:pPr>
            <a:r>
              <a:rPr lang="en-US" sz="1200" dirty="0">
                <a:solidFill>
                  <a:srgbClr val="595959"/>
                </a:solidFill>
              </a:rPr>
              <a:t>Chang, Judy C. et al; Lumpkin, C.L.</a:t>
            </a:r>
          </a:p>
        </p:txBody>
      </p:sp>
    </p:spTree>
    <p:extLst>
      <p:ext uri="{BB962C8B-B14F-4D97-AF65-F5344CB8AC3E}">
        <p14:creationId xmlns:p14="http://schemas.microsoft.com/office/powerpoint/2010/main" val="3129474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F2F43-5DCB-C753-0B18-BE189FF6636C}"/>
              </a:ext>
            </a:extLst>
          </p:cNvPr>
          <p:cNvSpPr>
            <a:spLocks noGrp="1"/>
          </p:cNvSpPr>
          <p:nvPr>
            <p:ph type="title"/>
          </p:nvPr>
        </p:nvSpPr>
        <p:spPr>
          <a:xfrm>
            <a:off x="290175" y="202325"/>
            <a:ext cx="5560425" cy="1465525"/>
          </a:xfrm>
        </p:spPr>
        <p:txBody>
          <a:bodyPr/>
          <a:lstStyle/>
          <a:p>
            <a:r>
              <a:rPr lang="en-US" dirty="0"/>
              <a:t>Develop a memorandum of understanding (MOU) with local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63"/>
                  </a:ext>
                </a:extLst>
              </a:rPr>
              <a:t>DV service organization</a:t>
            </a:r>
            <a:endParaRPr lang="en-US" dirty="0"/>
          </a:p>
        </p:txBody>
      </p:sp>
      <p:sp>
        <p:nvSpPr>
          <p:cNvPr id="3" name="Text Placeholder 2">
            <a:extLst>
              <a:ext uri="{FF2B5EF4-FFF2-40B4-BE49-F238E27FC236}">
                <a16:creationId xmlns:a16="http://schemas.microsoft.com/office/drawing/2014/main" id="{ABDE8FC0-5C24-FE80-F3B6-E995A7CCE6B5}"/>
              </a:ext>
            </a:extLst>
          </p:cNvPr>
          <p:cNvSpPr>
            <a:spLocks noGrp="1"/>
          </p:cNvSpPr>
          <p:nvPr>
            <p:ph type="body" sz="quarter" idx="10"/>
          </p:nvPr>
        </p:nvSpPr>
        <p:spPr>
          <a:xfrm>
            <a:off x="364392" y="2152651"/>
            <a:ext cx="8179533" cy="2057400"/>
          </a:xfrm>
        </p:spPr>
        <p:txBody>
          <a:bodyPr/>
          <a:lstStyle/>
          <a:p>
            <a:pPr marL="457200" lvl="0" indent="-342900">
              <a:lnSpc>
                <a:spcPct val="115000"/>
              </a:lnSpc>
              <a:buClr>
                <a:srgbClr val="595959"/>
              </a:buClr>
              <a:buFont typeface="Arial"/>
              <a:buChar char="●"/>
            </a:pPr>
            <a:r>
              <a:rPr lang="en-US" dirty="0">
                <a:solidFill>
                  <a:srgbClr val="595959"/>
                </a:solidFill>
              </a:rPr>
              <a:t>Invite them to a virtual lunch and learn</a:t>
            </a:r>
          </a:p>
          <a:p>
            <a:pPr marL="457200" lvl="0" indent="-342900">
              <a:lnSpc>
                <a:spcPct val="115000"/>
              </a:lnSpc>
              <a:spcAft>
                <a:spcPts val="4200"/>
              </a:spcAft>
              <a:buClr>
                <a:srgbClr val="595959"/>
              </a:buClr>
              <a:buFont typeface="Arial"/>
              <a:buChar char="●"/>
            </a:pPr>
            <a:r>
              <a:rPr lang="en-US" dirty="0">
                <a:solidFill>
                  <a:srgbClr val="595959"/>
                </a:solidFill>
              </a:rPr>
              <a:t>Learn how they can support both clients and staff</a:t>
            </a:r>
          </a:p>
          <a:p>
            <a:pPr lvl="0">
              <a:lnSpc>
                <a:spcPct val="115000"/>
              </a:lnSpc>
              <a:buClr>
                <a:srgbClr val="595959"/>
              </a:buClr>
            </a:pPr>
            <a:r>
              <a:rPr lang="en-US" u="sng" dirty="0">
                <a:solidFill>
                  <a:srgbClr val="1172BA"/>
                </a:solidFill>
                <a:hlinkClick r:id="rId3">
                  <a:extLst>
                    <a:ext uri="{A12FA001-AC4F-418D-AE19-62706E023703}">
                      <ahyp:hlinkClr xmlns:ahyp="http://schemas.microsoft.com/office/drawing/2018/hyperlinkcolor" xmlns="" val="tx"/>
                    </a:ext>
                  </a:extLst>
                </a:hlinkClick>
              </a:rPr>
              <a:t>RHNTC MOU tools and resources</a:t>
            </a:r>
            <a:endParaRPr lang="en-US" dirty="0">
              <a:solidFill>
                <a:srgbClr val="595959"/>
              </a:solidFill>
            </a:endParaRPr>
          </a:p>
          <a:p>
            <a:pPr lvl="0">
              <a:lnSpc>
                <a:spcPct val="115000"/>
              </a:lnSpc>
              <a:buClr>
                <a:srgbClr val="595959"/>
              </a:buClr>
            </a:pPr>
            <a:r>
              <a:rPr lang="en-US" u="sng" dirty="0">
                <a:solidFill>
                  <a:srgbClr val="1172BA"/>
                </a:solidFill>
                <a:hlinkClick r:id="rId4">
                  <a:extLst>
                    <a:ext uri="{A12FA001-AC4F-418D-AE19-62706E023703}">
                      <ahyp:hlinkClr xmlns:ahyp="http://schemas.microsoft.com/office/drawing/2018/hyperlinkcolor" xmlns="" val="tx"/>
                    </a:ext>
                  </a:extLst>
                </a:hlinkClick>
              </a:rPr>
              <a:t>Sample </a:t>
            </a:r>
            <a:r>
              <a:rPr lang="en-US" u="sng" dirty="0">
                <a:solidFill>
                  <a:srgbClr val="1172BA"/>
                </a:solidFill>
                <a:hlinkClick r:id="rId4">
                  <a:extLst>
                    <a:ext uri="{A12FA001-AC4F-418D-AE19-62706E023703}">
                      <ahyp:hlinkClr xmlns:ahyp="http://schemas.microsoft.com/office/drawing/2018/hyperlinkcolor" xmlns=""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64"/>
                  </a:ext>
                </a:extLst>
              </a:rPr>
              <a:t>MOU</a:t>
            </a:r>
            <a:endParaRPr lang="en-US" dirty="0">
              <a:solidFill>
                <a:srgbClr val="595959"/>
              </a:solidFill>
            </a:endParaRPr>
          </a:p>
        </p:txBody>
      </p:sp>
    </p:spTree>
    <p:extLst>
      <p:ext uri="{BB962C8B-B14F-4D97-AF65-F5344CB8AC3E}">
        <p14:creationId xmlns:p14="http://schemas.microsoft.com/office/powerpoint/2010/main" val="30370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3D078-65DC-7A6F-E6D9-8867E3AF2334}"/>
              </a:ext>
            </a:extLst>
          </p:cNvPr>
          <p:cNvSpPr>
            <a:spLocks noGrp="1"/>
          </p:cNvSpPr>
          <p:nvPr>
            <p:ph type="title"/>
          </p:nvPr>
        </p:nvSpPr>
        <p:spPr>
          <a:xfrm>
            <a:off x="316500" y="1030025"/>
            <a:ext cx="8520600" cy="572700"/>
          </a:xfrm>
        </p:spPr>
        <p:txBody>
          <a:bodyPr/>
          <a:lstStyle/>
          <a:p>
            <a:r>
              <a:rPr lang="en-US" sz="2700" dirty="0">
                <a:solidFill>
                  <a:srgbClr val="2C2C2C"/>
                </a:solidFill>
              </a:rPr>
              <a:t>S: Positive disclosure: One-line scripts</a:t>
            </a:r>
            <a:endParaRPr lang="en-US" sz="2700" dirty="0"/>
          </a:p>
        </p:txBody>
      </p:sp>
      <p:sp>
        <p:nvSpPr>
          <p:cNvPr id="3" name="Text Placeholder 2">
            <a:extLst>
              <a:ext uri="{FF2B5EF4-FFF2-40B4-BE49-F238E27FC236}">
                <a16:creationId xmlns:a16="http://schemas.microsoft.com/office/drawing/2014/main" id="{99F81EB7-E180-BC69-4D85-1AFD6FB228D7}"/>
              </a:ext>
            </a:extLst>
          </p:cNvPr>
          <p:cNvSpPr>
            <a:spLocks noGrp="1"/>
          </p:cNvSpPr>
          <p:nvPr>
            <p:ph type="body" sz="quarter" idx="10"/>
          </p:nvPr>
        </p:nvSpPr>
        <p:spPr>
          <a:xfrm>
            <a:off x="488218" y="1857375"/>
            <a:ext cx="7446108" cy="2809875"/>
          </a:xfrm>
        </p:spPr>
        <p:txBody>
          <a:bodyPr/>
          <a:lstStyle/>
          <a:p>
            <a:pPr marL="342900" lvl="0" indent="-342900">
              <a:lnSpc>
                <a:spcPct val="115000"/>
              </a:lnSpc>
              <a:buClr>
                <a:srgbClr val="F09208"/>
              </a:buClr>
              <a:buFont typeface="Arial"/>
              <a:buChar char="•"/>
            </a:pPr>
            <a:r>
              <a:rPr lang="en-US" sz="2100" dirty="0">
                <a:solidFill>
                  <a:srgbClr val="2C2C2C"/>
                </a:solidFill>
              </a:rPr>
              <a:t>“I’m glad you told me about this. I’m so sorry this is happening. No one deserves this.”</a:t>
            </a:r>
            <a:endParaRPr lang="en-US" dirty="0">
              <a:solidFill>
                <a:srgbClr val="595959"/>
              </a:solidFill>
            </a:endParaRPr>
          </a:p>
          <a:p>
            <a:pPr marL="342900" lvl="0" indent="-342900">
              <a:lnSpc>
                <a:spcPct val="115000"/>
              </a:lnSpc>
              <a:buClr>
                <a:srgbClr val="F09208"/>
              </a:buClr>
              <a:buFont typeface="Arial"/>
              <a:buChar char="•"/>
            </a:pPr>
            <a:r>
              <a:rPr lang="en-US" sz="2100" dirty="0">
                <a:solidFill>
                  <a:srgbClr val="2C2C2C"/>
                </a:solidFill>
              </a:rPr>
              <a:t>“You’re not alone.”</a:t>
            </a:r>
            <a:endParaRPr lang="en-US" dirty="0">
              <a:solidFill>
                <a:srgbClr val="595959"/>
              </a:solidFill>
            </a:endParaRPr>
          </a:p>
          <a:p>
            <a:pPr marL="342900" lvl="0" indent="-342900">
              <a:lnSpc>
                <a:spcPct val="115000"/>
              </a:lnSpc>
              <a:buClr>
                <a:srgbClr val="F09208"/>
              </a:buClr>
              <a:buFont typeface="Arial"/>
              <a:buChar char="•"/>
            </a:pPr>
            <a:r>
              <a:rPr lang="en-US" sz="2100" dirty="0">
                <a:solidFill>
                  <a:srgbClr val="2C2C2C"/>
                </a:solidFill>
              </a:rPr>
              <a:t>“Help is available.”</a:t>
            </a:r>
            <a:endParaRPr lang="en-US" dirty="0">
              <a:solidFill>
                <a:srgbClr val="595959"/>
              </a:solidFill>
            </a:endParaRPr>
          </a:p>
          <a:p>
            <a:pPr marL="342900" lvl="0" indent="-342900">
              <a:lnSpc>
                <a:spcPct val="115000"/>
              </a:lnSpc>
              <a:spcAft>
                <a:spcPts val="2400"/>
              </a:spcAft>
              <a:buClr>
                <a:srgbClr val="F09208"/>
              </a:buClr>
              <a:buFont typeface="Arial"/>
              <a:buChar char="•"/>
            </a:pPr>
            <a:r>
              <a:rPr lang="en-US" sz="2100" dirty="0">
                <a:solidFill>
                  <a:srgbClr val="2C2C2C"/>
                </a:solidFill>
              </a:rPr>
              <a:t>“I’m concerned for your safety.”</a:t>
            </a:r>
            <a:endParaRPr lang="en-US" dirty="0">
              <a:solidFill>
                <a:srgbClr val="595959"/>
              </a:solidFill>
            </a:endParaRPr>
          </a:p>
          <a:p>
            <a:pPr lvl="0" indent="3572" algn="ctr">
              <a:lnSpc>
                <a:spcPct val="115000"/>
              </a:lnSpc>
              <a:buClr>
                <a:srgbClr val="595959"/>
              </a:buClr>
            </a:pPr>
            <a:r>
              <a:rPr lang="en-US" sz="2100" b="1" dirty="0">
                <a:solidFill>
                  <a:srgbClr val="2C2C2C"/>
                </a:solidFill>
              </a:rPr>
              <a:t>Your recognition and validation </a:t>
            </a:r>
            <a:br>
              <a:rPr lang="en-US" sz="2100" b="1" dirty="0">
                <a:solidFill>
                  <a:srgbClr val="2C2C2C"/>
                </a:solidFill>
              </a:rPr>
            </a:br>
            <a:r>
              <a:rPr lang="en-US" sz="2100" b="1" dirty="0">
                <a:solidFill>
                  <a:srgbClr val="2C2C2C"/>
                </a:solidFill>
              </a:rPr>
              <a:t>of the situation are invaluable</a:t>
            </a:r>
          </a:p>
        </p:txBody>
      </p:sp>
    </p:spTree>
    <p:extLst>
      <p:ext uri="{BB962C8B-B14F-4D97-AF65-F5344CB8AC3E}">
        <p14:creationId xmlns:p14="http://schemas.microsoft.com/office/powerpoint/2010/main" val="3354873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3D23D-9738-D967-87D5-DAEF91CCFFC2}"/>
              </a:ext>
            </a:extLst>
          </p:cNvPr>
          <p:cNvSpPr>
            <a:spLocks noGrp="1"/>
          </p:cNvSpPr>
          <p:nvPr>
            <p:ph type="title"/>
          </p:nvPr>
        </p:nvSpPr>
        <p:spPr>
          <a:xfrm>
            <a:off x="311691" y="517650"/>
            <a:ext cx="8520600" cy="572700"/>
          </a:xfrm>
        </p:spPr>
        <p:txBody>
          <a:bodyPr/>
          <a:lstStyle/>
          <a:p>
            <a:r>
              <a:rPr lang="en-US" sz="2700" dirty="0"/>
              <a:t>S: Providing a “warm” referral</a:t>
            </a:r>
          </a:p>
        </p:txBody>
      </p:sp>
      <p:sp>
        <p:nvSpPr>
          <p:cNvPr id="3" name="Text Placeholder 2">
            <a:extLst>
              <a:ext uri="{FF2B5EF4-FFF2-40B4-BE49-F238E27FC236}">
                <a16:creationId xmlns:a16="http://schemas.microsoft.com/office/drawing/2014/main" id="{D60E45EF-4046-B74D-9A70-1DF5322C1132}"/>
              </a:ext>
            </a:extLst>
          </p:cNvPr>
          <p:cNvSpPr>
            <a:spLocks noGrp="1"/>
          </p:cNvSpPr>
          <p:nvPr>
            <p:ph type="body" sz="quarter" idx="10"/>
          </p:nvPr>
        </p:nvSpPr>
        <p:spPr/>
        <p:txBody>
          <a:bodyPr/>
          <a:lstStyle/>
          <a:p>
            <a:pPr marL="457200" lvl="0" indent="-342900">
              <a:lnSpc>
                <a:spcPct val="115000"/>
              </a:lnSpc>
              <a:spcAft>
                <a:spcPts val="2400"/>
              </a:spcAft>
              <a:buClr>
                <a:srgbClr val="2C2C2C"/>
              </a:buClr>
              <a:buFont typeface="Arial"/>
              <a:buChar char="●"/>
            </a:pPr>
            <a:r>
              <a:rPr lang="en-US" dirty="0"/>
              <a:t>When you connect a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66"/>
                  </a:ext>
                </a:extLst>
              </a:rPr>
              <a:t>client</a:t>
            </a:r>
            <a:r>
              <a:rPr lang="en-US" dirty="0"/>
              <a:t> to a local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67"/>
                  </a:ext>
                </a:extLst>
              </a:rPr>
              <a:t>DV</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68"/>
                  </a:ext>
                </a:extLst>
              </a:rPr>
              <a:t> program </a:t>
            </a:r>
            <a:r>
              <a:rPr lang="en-US" dirty="0"/>
              <a:t>it makes all the difference (maybe it’s not safe for them to use their own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69"/>
                  </a:ext>
                </a:extLst>
              </a:rPr>
              <a:t>phone</a:t>
            </a:r>
            <a:r>
              <a:rPr lang="en-US" dirty="0"/>
              <a:t>).</a:t>
            </a:r>
            <a:endParaRPr lang="en-US" i="1" dirty="0"/>
          </a:p>
          <a:p>
            <a:pPr marL="457200" lvl="0" indent="-342900">
              <a:lnSpc>
                <a:spcPct val="115000"/>
              </a:lnSpc>
              <a:buClr>
                <a:srgbClr val="2C2C2C"/>
              </a:buClr>
              <a:buFont typeface="Arial"/>
              <a:buChar char="●"/>
            </a:pPr>
            <a:r>
              <a:rPr lang="en-US" dirty="0"/>
              <a:t>“If you would like, I can put you on the phone right now with </a:t>
            </a:r>
            <a:br>
              <a:rPr lang="en-US" dirty="0"/>
            </a:br>
            <a:r>
              <a:rPr lang="en-US" dirty="0"/>
              <a:t>[name of local DV staff member], and they can help you </a:t>
            </a:r>
            <a:br>
              <a:rPr lang="en-US" dirty="0"/>
            </a:br>
            <a:r>
              <a:rPr lang="en-US" dirty="0"/>
              <a:t>make a plan to be safer.”</a:t>
            </a:r>
          </a:p>
        </p:txBody>
      </p:sp>
    </p:spTree>
    <p:extLst>
      <p:ext uri="{BB962C8B-B14F-4D97-AF65-F5344CB8AC3E}">
        <p14:creationId xmlns:p14="http://schemas.microsoft.com/office/powerpoint/2010/main" val="344581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7D48B-61EB-722B-BFAC-A57CB8BF27B2}"/>
              </a:ext>
            </a:extLst>
          </p:cNvPr>
          <p:cNvSpPr>
            <a:spLocks noGrp="1"/>
          </p:cNvSpPr>
          <p:nvPr>
            <p:ph type="title"/>
          </p:nvPr>
        </p:nvSpPr>
        <p:spPr>
          <a:xfrm>
            <a:off x="409500" y="112450"/>
            <a:ext cx="5812725" cy="892625"/>
          </a:xfrm>
        </p:spPr>
        <p:txBody>
          <a:bodyPr/>
          <a:lstStyle/>
          <a:p>
            <a:pPr lvl="0"/>
            <a:r>
              <a:rPr lang="en-US" sz="2700" dirty="0">
                <a:solidFill>
                  <a:srgbClr val="2C2C2C"/>
                </a:solidFill>
              </a:rPr>
              <a:t>S: DV and sexual assault (</a:t>
            </a:r>
            <a:r>
              <a:rPr lang="en-US" sz="2700" dirty="0">
                <a:solidFill>
                  <a:srgbClr val="2C2C2C"/>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70"/>
                  </a:ext>
                </a:extLst>
              </a:rPr>
              <a:t>SA</a:t>
            </a:r>
            <a:r>
              <a:rPr lang="en-US" sz="2700" dirty="0">
                <a:solidFill>
                  <a:srgbClr val="2C2C2C"/>
                </a:solidFill>
              </a:rPr>
              <a:t>) programs are the experts</a:t>
            </a:r>
            <a:endParaRPr lang="en-US" dirty="0"/>
          </a:p>
        </p:txBody>
      </p:sp>
      <p:sp>
        <p:nvSpPr>
          <p:cNvPr id="3" name="Text Placeholder 2">
            <a:extLst>
              <a:ext uri="{FF2B5EF4-FFF2-40B4-BE49-F238E27FC236}">
                <a16:creationId xmlns:a16="http://schemas.microsoft.com/office/drawing/2014/main" id="{EF421D34-0A96-C4EF-AED2-9138A559503F}"/>
              </a:ext>
            </a:extLst>
          </p:cNvPr>
          <p:cNvSpPr>
            <a:spLocks noGrp="1"/>
          </p:cNvSpPr>
          <p:nvPr>
            <p:ph type="body" sz="quarter" idx="10"/>
          </p:nvPr>
        </p:nvSpPr>
        <p:spPr>
          <a:xfrm>
            <a:off x="403224" y="1289050"/>
            <a:ext cx="6816725" cy="2617788"/>
          </a:xfrm>
        </p:spPr>
        <p:txBody>
          <a:bodyPr/>
          <a:lstStyle/>
          <a:p>
            <a:pPr marL="457200" lvl="0" indent="-342900">
              <a:buClr>
                <a:srgbClr val="2C2C2C"/>
              </a:buClr>
              <a:buFont typeface="Arial"/>
              <a:buChar char="●"/>
            </a:pPr>
            <a:r>
              <a:rPr lang="en-US" dirty="0"/>
              <a:t>DV and SA programs have vast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71"/>
                  </a:ext>
                </a:extLst>
              </a:rPr>
              <a:t>experience</a:t>
            </a:r>
            <a:r>
              <a:rPr lang="en-US" dirty="0"/>
              <a:t> working with survivors of violence.</a:t>
            </a:r>
            <a:endParaRPr lang="en-US" dirty="0">
              <a:solidFill>
                <a:srgbClr val="000000"/>
              </a:solidFill>
            </a:endParaRPr>
          </a:p>
          <a:p>
            <a:pPr marL="457200" lvl="0" indent="-342900">
              <a:buClr>
                <a:srgbClr val="2C2C2C"/>
              </a:buClr>
              <a:buFont typeface="Arial"/>
              <a:buChar char="●"/>
            </a:pPr>
            <a:r>
              <a:rPr lang="en-US" dirty="0"/>
              <a:t>DV staff assist survivors who have experienced IPV to think and act in a way to increase personal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72"/>
                  </a:ext>
                </a:extLst>
              </a:rPr>
              <a:t>safety</a:t>
            </a:r>
            <a:r>
              <a:rPr lang="en-US" dirty="0"/>
              <a:t>, while assessing the risks. </a:t>
            </a:r>
            <a:endParaRPr lang="en-US" dirty="0">
              <a:solidFill>
                <a:srgbClr val="000000"/>
              </a:solidFill>
            </a:endParaRPr>
          </a:p>
          <a:p>
            <a:pPr marL="457200" lvl="0" indent="-342900">
              <a:buClr>
                <a:srgbClr val="2C2C2C"/>
              </a:buClr>
              <a:buFont typeface="Arial"/>
              <a:buChar char="●"/>
            </a:pPr>
            <a:r>
              <a:rPr lang="en-US" dirty="0"/>
              <a:t>DV staff connect clients to additional services like: </a:t>
            </a:r>
            <a:endParaRPr lang="en-US" dirty="0">
              <a:solidFill>
                <a:srgbClr val="000000"/>
              </a:solidFill>
            </a:endParaRPr>
          </a:p>
          <a:p>
            <a:pPr marL="819150" lvl="1" indent="-257175">
              <a:lnSpc>
                <a:spcPct val="100000"/>
              </a:lnSpc>
              <a:spcBef>
                <a:spcPts val="330"/>
              </a:spcBef>
              <a:buClr>
                <a:srgbClr val="F09208"/>
              </a:buClr>
              <a:buSzPts val="1650"/>
              <a:buFont typeface="Noto Sans Symbols"/>
              <a:buChar char="✔"/>
            </a:pPr>
            <a:r>
              <a:rPr lang="en-US" sz="1650" dirty="0">
                <a:solidFill>
                  <a:srgbClr val="2C2C2C"/>
                </a:solidFill>
              </a:rPr>
              <a:t>Housing</a:t>
            </a:r>
            <a:endParaRPr lang="en-US" dirty="0">
              <a:solidFill>
                <a:srgbClr val="000000"/>
              </a:solidFill>
            </a:endParaRPr>
          </a:p>
          <a:p>
            <a:pPr marL="819150" lvl="1" indent="-257175">
              <a:lnSpc>
                <a:spcPct val="100000"/>
              </a:lnSpc>
              <a:spcBef>
                <a:spcPts val="330"/>
              </a:spcBef>
              <a:buClr>
                <a:srgbClr val="F09208"/>
              </a:buClr>
              <a:buSzPts val="1650"/>
              <a:buFont typeface="Noto Sans Symbols"/>
              <a:buChar char="✔"/>
            </a:pPr>
            <a:r>
              <a:rPr lang="en-US" sz="1650" dirty="0">
                <a:solidFill>
                  <a:srgbClr val="2C2C2C"/>
                </a:solidFill>
              </a:rPr>
              <a:t>Legal advocacy</a:t>
            </a:r>
            <a:endParaRPr lang="en-US" dirty="0">
              <a:solidFill>
                <a:srgbClr val="000000"/>
              </a:solidFill>
            </a:endParaRPr>
          </a:p>
          <a:p>
            <a:pPr marL="819150" lvl="1" indent="-257175">
              <a:lnSpc>
                <a:spcPct val="100000"/>
              </a:lnSpc>
              <a:spcBef>
                <a:spcPts val="330"/>
              </a:spcBef>
              <a:buClr>
                <a:srgbClr val="F09208"/>
              </a:buClr>
              <a:buSzPts val="1650"/>
              <a:buFont typeface="Noto Sans Symbols"/>
              <a:buChar char="✔"/>
            </a:pPr>
            <a:r>
              <a:rPr lang="en-US" sz="1650" dirty="0">
                <a:solidFill>
                  <a:srgbClr val="2C2C2C"/>
                </a:solidFill>
              </a:rPr>
              <a:t>Support groups/counseling</a:t>
            </a:r>
            <a:endParaRPr lang="en-US" dirty="0">
              <a:solidFill>
                <a:srgbClr val="595959"/>
              </a:solidFill>
            </a:endParaRPr>
          </a:p>
        </p:txBody>
      </p:sp>
    </p:spTree>
    <p:extLst>
      <p:ext uri="{BB962C8B-B14F-4D97-AF65-F5344CB8AC3E}">
        <p14:creationId xmlns:p14="http://schemas.microsoft.com/office/powerpoint/2010/main" val="283529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3B23A-21CC-D249-15D2-5A889E74D7EE}"/>
              </a:ext>
            </a:extLst>
          </p:cNvPr>
          <p:cNvSpPr>
            <a:spLocks noGrp="1"/>
          </p:cNvSpPr>
          <p:nvPr>
            <p:ph type="title"/>
          </p:nvPr>
        </p:nvSpPr>
        <p:spPr/>
        <p:txBody>
          <a:bodyPr/>
          <a:lstStyle/>
          <a:p>
            <a:r>
              <a:rPr lang="en-US" dirty="0"/>
              <a:t>Learning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
                  </a:ext>
                </a:extLst>
              </a:rPr>
              <a:t>o</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bjectives</a:t>
            </a:r>
            <a:endParaRPr lang="en-US" dirty="0"/>
          </a:p>
        </p:txBody>
      </p:sp>
      <p:sp>
        <p:nvSpPr>
          <p:cNvPr id="3" name="Text Placeholder 2">
            <a:extLst>
              <a:ext uri="{FF2B5EF4-FFF2-40B4-BE49-F238E27FC236}">
                <a16:creationId xmlns:a16="http://schemas.microsoft.com/office/drawing/2014/main" id="{72848A78-77B3-FA1C-4679-A7B0BC13F9C6}"/>
              </a:ext>
            </a:extLst>
          </p:cNvPr>
          <p:cNvSpPr>
            <a:spLocks noGrp="1"/>
          </p:cNvSpPr>
          <p:nvPr>
            <p:ph type="body" sz="quarter" idx="10"/>
          </p:nvPr>
        </p:nvSpPr>
        <p:spPr/>
        <p:txBody>
          <a:bodyPr/>
          <a:lstStyle/>
          <a:p>
            <a:pPr lvl="0">
              <a:lnSpc>
                <a:spcPct val="115000"/>
              </a:lnSpc>
              <a:buClr>
                <a:srgbClr val="595959"/>
              </a:buClr>
            </a:pPr>
            <a:r>
              <a:rPr lang="en-US" sz="1900" dirty="0">
                <a:solidFill>
                  <a:srgbClr val="595959"/>
                </a:solidFill>
              </a:rPr>
              <a:t>As a result of today’s training, you will be able to:</a:t>
            </a:r>
            <a:endParaRPr lang="en-US" dirty="0">
              <a:solidFill>
                <a:srgbClr val="595959"/>
              </a:solidFill>
            </a:endParaRPr>
          </a:p>
          <a:p>
            <a:pPr marL="342900" lvl="0" indent="-342900">
              <a:lnSpc>
                <a:spcPct val="115000"/>
              </a:lnSpc>
              <a:buClr>
                <a:srgbClr val="595959"/>
              </a:buClr>
              <a:buFont typeface="Arial"/>
              <a:buChar char="●"/>
            </a:pPr>
            <a:r>
              <a:rPr lang="en-US" sz="1900" dirty="0">
                <a:solidFill>
                  <a:srgbClr val="595959"/>
                </a:solidFill>
              </a:rPr>
              <a:t>Describe the limits of disclosure-driven IPV screening practices </a:t>
            </a:r>
            <a:r>
              <a:rPr lang="en-US" sz="1900" dirty="0">
                <a:solidFill>
                  <a:srgbClr val="595959"/>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
                  </a:ext>
                </a:extLst>
              </a:rPr>
              <a:t>in</a:t>
            </a:r>
            <a:r>
              <a:rPr lang="en-US" sz="1900" dirty="0">
                <a:solidFill>
                  <a:srgbClr val="595959"/>
                </a:solidFill>
              </a:rPr>
              <a:t> family planning agencies.</a:t>
            </a:r>
            <a:endParaRPr lang="en-US" dirty="0">
              <a:solidFill>
                <a:srgbClr val="595959"/>
              </a:solidFill>
            </a:endParaRPr>
          </a:p>
          <a:p>
            <a:pPr marL="342900" lvl="0" indent="-342900">
              <a:lnSpc>
                <a:spcPct val="115000"/>
              </a:lnSpc>
              <a:buClr>
                <a:srgbClr val="595959"/>
              </a:buClr>
              <a:buFont typeface="Arial"/>
              <a:buChar char="●"/>
            </a:pPr>
            <a:r>
              <a:rPr lang="en-US" sz="1900" dirty="0">
                <a:solidFill>
                  <a:srgbClr val="595959"/>
                </a:solidFill>
              </a:rPr>
              <a:t>Describe the evidence-based CUES intervention for IPV prevention </a:t>
            </a:r>
            <a:br>
              <a:rPr lang="en-US" sz="1900" dirty="0">
                <a:solidFill>
                  <a:srgbClr val="595959"/>
                </a:solidFill>
              </a:rPr>
            </a:br>
            <a:r>
              <a:rPr lang="en-US" sz="1900" dirty="0">
                <a:solidFill>
                  <a:srgbClr val="595959"/>
                </a:solidFill>
              </a:rPr>
              <a:t>and intervention with </a:t>
            </a:r>
            <a:r>
              <a:rPr lang="en-US" sz="1900" dirty="0">
                <a:solidFill>
                  <a:srgbClr val="595959"/>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4"/>
                  </a:ext>
                </a:extLst>
              </a:rPr>
              <a:t>clients</a:t>
            </a:r>
            <a:r>
              <a:rPr lang="en-US" sz="1900" dirty="0">
                <a:solidFill>
                  <a:srgbClr val="595959"/>
                </a:solidFill>
              </a:rPr>
              <a:t>.</a:t>
            </a:r>
            <a:endParaRPr lang="en-US" dirty="0">
              <a:solidFill>
                <a:srgbClr val="595959"/>
              </a:solidFill>
            </a:endParaRPr>
          </a:p>
          <a:p>
            <a:pPr marL="342900" lvl="0" indent="-342900">
              <a:lnSpc>
                <a:spcPct val="115000"/>
              </a:lnSpc>
              <a:buClr>
                <a:srgbClr val="595959"/>
              </a:buClr>
              <a:buFont typeface="Arial"/>
              <a:buChar char="●"/>
            </a:pPr>
            <a:r>
              <a:rPr lang="en-US" sz="1900" dirty="0">
                <a:solidFill>
                  <a:srgbClr val="595959"/>
                </a:solidFill>
              </a:rPr>
              <a:t>Name two safer planning strategies for people surviving IPV.</a:t>
            </a:r>
            <a:endParaRPr lang="en-US" dirty="0">
              <a:solidFill>
                <a:srgbClr val="595959"/>
              </a:solidFill>
            </a:endParaRPr>
          </a:p>
          <a:p>
            <a:pPr marL="342900" lvl="0" indent="-342900">
              <a:lnSpc>
                <a:spcPct val="115000"/>
              </a:lnSpc>
              <a:buClr>
                <a:srgbClr val="595959"/>
              </a:buClr>
              <a:buFont typeface="Arial"/>
              <a:buChar char="●"/>
            </a:pPr>
            <a:r>
              <a:rPr lang="en-US" sz="1900" dirty="0">
                <a:solidFill>
                  <a:srgbClr val="595959"/>
                </a:solidFill>
              </a:rPr>
              <a:t>Describe how to develop a Memorandum of Understanding (</a:t>
            </a:r>
            <a:r>
              <a:rPr lang="en-US" sz="1900" dirty="0">
                <a:solidFill>
                  <a:srgbClr val="595959"/>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5"/>
                  </a:ext>
                </a:extLst>
              </a:rPr>
              <a:t>MOU</a:t>
            </a:r>
            <a:r>
              <a:rPr lang="en-US" sz="1900" dirty="0">
                <a:solidFill>
                  <a:srgbClr val="595959"/>
                </a:solidFill>
              </a:rPr>
              <a:t>)</a:t>
            </a:r>
            <a:br>
              <a:rPr lang="en-US" sz="1900" dirty="0">
                <a:solidFill>
                  <a:srgbClr val="595959"/>
                </a:solidFill>
              </a:rPr>
            </a:br>
            <a:r>
              <a:rPr lang="en-US" sz="1900" dirty="0">
                <a:solidFill>
                  <a:srgbClr val="595959"/>
                </a:solidFill>
              </a:rPr>
              <a:t>with your local domestic violence (DV) agency.</a:t>
            </a:r>
          </a:p>
        </p:txBody>
      </p:sp>
    </p:spTree>
    <p:extLst>
      <p:ext uri="{BB962C8B-B14F-4D97-AF65-F5344CB8AC3E}">
        <p14:creationId xmlns:p14="http://schemas.microsoft.com/office/powerpoint/2010/main" val="712942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4D3BD-A838-1780-4F8D-E41F7CED45D1}"/>
              </a:ext>
            </a:extLst>
          </p:cNvPr>
          <p:cNvSpPr>
            <a:spLocks noGrp="1"/>
          </p:cNvSpPr>
          <p:nvPr>
            <p:ph type="title"/>
          </p:nvPr>
        </p:nvSpPr>
        <p:spPr>
          <a:xfrm>
            <a:off x="368850" y="511700"/>
            <a:ext cx="8520600" cy="572700"/>
          </a:xfrm>
        </p:spPr>
        <p:txBody>
          <a:bodyPr/>
          <a:lstStyle/>
          <a:p>
            <a:r>
              <a:rPr lang="en-US" sz="2700" dirty="0">
                <a:solidFill>
                  <a:srgbClr val="2C2C2C"/>
                </a:solidFill>
              </a:rPr>
              <a:t>Evidence in support of CUES intervention</a:t>
            </a:r>
            <a:endParaRPr lang="en-US" dirty="0"/>
          </a:p>
        </p:txBody>
      </p:sp>
      <p:sp>
        <p:nvSpPr>
          <p:cNvPr id="3" name="Text Placeholder 2">
            <a:extLst>
              <a:ext uri="{FF2B5EF4-FFF2-40B4-BE49-F238E27FC236}">
                <a16:creationId xmlns:a16="http://schemas.microsoft.com/office/drawing/2014/main" id="{80947848-AC7C-104D-F5E2-C6424FD6DFCA}"/>
              </a:ext>
            </a:extLst>
          </p:cNvPr>
          <p:cNvSpPr>
            <a:spLocks noGrp="1"/>
          </p:cNvSpPr>
          <p:nvPr>
            <p:ph type="body" sz="quarter" idx="10"/>
          </p:nvPr>
        </p:nvSpPr>
        <p:spPr>
          <a:xfrm>
            <a:off x="416475" y="1374775"/>
            <a:ext cx="6974926" cy="2617788"/>
          </a:xfrm>
        </p:spPr>
        <p:txBody>
          <a:bodyPr/>
          <a:lstStyle/>
          <a:p>
            <a:pPr marL="114300" lvl="0">
              <a:lnSpc>
                <a:spcPct val="115000"/>
              </a:lnSpc>
              <a:buClr>
                <a:srgbClr val="92D050"/>
              </a:buClr>
              <a:buSzPts val="2323"/>
            </a:pPr>
            <a:r>
              <a:rPr lang="en-US" sz="1900" dirty="0"/>
              <a:t>Among women in the intervention</a:t>
            </a:r>
            <a:r>
              <a:rPr lang="en-US" sz="1900" dirty="0">
                <a:solidFill>
                  <a:srgbClr val="595959"/>
                </a:solidFill>
              </a:rPr>
              <a:t> group </a:t>
            </a:r>
            <a:r>
              <a:rPr lang="en-US" sz="19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73"/>
                  </a:ext>
                </a:extLst>
              </a:rPr>
              <a:t>who</a:t>
            </a:r>
            <a:r>
              <a:rPr lang="en-US" sz="1900" dirty="0"/>
              <a:t> experienced recent IPV: </a:t>
            </a:r>
          </a:p>
          <a:p>
            <a:pPr marL="457200" lvl="0" indent="-349250">
              <a:lnSpc>
                <a:spcPct val="115000"/>
              </a:lnSpc>
              <a:buClr>
                <a:srgbClr val="2C2C2C"/>
              </a:buClr>
              <a:buSzPts val="1900"/>
              <a:buFont typeface="Arial"/>
              <a:buChar char="●"/>
            </a:pPr>
            <a:r>
              <a:rPr lang="en-US" sz="1900" dirty="0"/>
              <a:t>71% reduction in odds for pregnancy coercion compared to </a:t>
            </a:r>
            <a:r>
              <a:rPr lang="en-US" sz="19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74"/>
                  </a:ext>
                </a:extLst>
              </a:rPr>
              <a:t>control group</a:t>
            </a:r>
            <a:endParaRPr lang="en-US" sz="1900" dirty="0">
              <a:solidFill>
                <a:srgbClr val="595959"/>
              </a:solidFill>
            </a:endParaRPr>
          </a:p>
          <a:p>
            <a:pPr marL="457200" lvl="0" indent="-349250">
              <a:lnSpc>
                <a:spcPct val="115000"/>
              </a:lnSpc>
              <a:buClr>
                <a:srgbClr val="2C2C2C"/>
              </a:buClr>
              <a:buSzPts val="1900"/>
              <a:buFont typeface="Arial"/>
              <a:buChar char="●"/>
            </a:pPr>
            <a:r>
              <a:rPr lang="en-US" sz="1900" dirty="0"/>
              <a:t>Women receiving the intervention were 60% more likely to end a relationship because it felt unhealthy or unsafe</a:t>
            </a:r>
            <a:endParaRPr lang="en-US" sz="1900" dirty="0">
              <a:solidFill>
                <a:srgbClr val="595959"/>
              </a:solidFill>
            </a:endParaRPr>
          </a:p>
        </p:txBody>
      </p:sp>
    </p:spTree>
    <p:extLst>
      <p:ext uri="{BB962C8B-B14F-4D97-AF65-F5344CB8AC3E}">
        <p14:creationId xmlns:p14="http://schemas.microsoft.com/office/powerpoint/2010/main" val="3322952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1157B-0FC2-907B-3B89-CBF833B32239}"/>
              </a:ext>
            </a:extLst>
          </p:cNvPr>
          <p:cNvSpPr>
            <a:spLocks noGrp="1"/>
          </p:cNvSpPr>
          <p:nvPr>
            <p:ph type="title"/>
          </p:nvPr>
        </p:nvSpPr>
        <p:spPr>
          <a:xfrm>
            <a:off x="359325" y="435500"/>
            <a:ext cx="8520600" cy="572700"/>
          </a:xfrm>
        </p:spPr>
        <p:txBody>
          <a:bodyPr/>
          <a:lstStyle/>
          <a:p>
            <a:r>
              <a:rPr lang="en-US" sz="2730" dirty="0">
                <a:solidFill>
                  <a:srgbClr val="2C2C2C"/>
                </a:solidFill>
              </a:rPr>
              <a:t>Power of CUES intervention</a:t>
            </a:r>
            <a:endParaRPr lang="en-US" dirty="0"/>
          </a:p>
        </p:txBody>
      </p:sp>
      <p:sp>
        <p:nvSpPr>
          <p:cNvPr id="3" name="Text Placeholder 2">
            <a:extLst>
              <a:ext uri="{FF2B5EF4-FFF2-40B4-BE49-F238E27FC236}">
                <a16:creationId xmlns:a16="http://schemas.microsoft.com/office/drawing/2014/main" id="{8977F60C-9B38-382E-2E9E-AE3AE2502BD0}"/>
              </a:ext>
            </a:extLst>
          </p:cNvPr>
          <p:cNvSpPr>
            <a:spLocks noGrp="1"/>
          </p:cNvSpPr>
          <p:nvPr>
            <p:ph type="body" sz="quarter" idx="10"/>
          </p:nvPr>
        </p:nvSpPr>
        <p:spPr>
          <a:xfrm>
            <a:off x="420425" y="1383850"/>
            <a:ext cx="7112000" cy="2617788"/>
          </a:xfrm>
        </p:spPr>
        <p:txBody>
          <a:bodyPr/>
          <a:lstStyle/>
          <a:p>
            <a:pPr lvl="0">
              <a:lnSpc>
                <a:spcPct val="115000"/>
              </a:lnSpc>
              <a:buClr>
                <a:srgbClr val="595959"/>
              </a:buClr>
            </a:pPr>
            <a:r>
              <a:rPr lang="en-US" sz="1700" b="1" dirty="0"/>
              <a:t>Following CUES staff training and implementation:</a:t>
            </a:r>
          </a:p>
          <a:p>
            <a:pPr marL="457200" lvl="0" indent="-336550">
              <a:lnSpc>
                <a:spcPct val="115000"/>
              </a:lnSpc>
              <a:buClr>
                <a:srgbClr val="2C2C2C"/>
              </a:buClr>
              <a:buSzPts val="1700"/>
              <a:buFont typeface="Arial"/>
              <a:buChar char="●"/>
            </a:pPr>
            <a:r>
              <a:rPr lang="en-US" sz="17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75"/>
                  </a:ext>
                </a:extLst>
              </a:rPr>
              <a:t>Textual</a:t>
            </a:r>
            <a:r>
              <a:rPr lang="en-US" sz="1700" dirty="0"/>
              <a:t> harassment victimization in the past 3 months decreased:</a:t>
            </a:r>
          </a:p>
          <a:p>
            <a:pPr lvl="1" indent="-311150">
              <a:spcBef>
                <a:spcPts val="0"/>
              </a:spcBef>
              <a:buClr>
                <a:srgbClr val="2C2C2C"/>
              </a:buClr>
              <a:buSzPts val="1300"/>
            </a:pPr>
            <a:r>
              <a:rPr lang="en-US" sz="1700" dirty="0">
                <a:solidFill>
                  <a:srgbClr val="2C2C2C"/>
                </a:solidFill>
              </a:rPr>
              <a:t>From 65% to 22% in school health center</a:t>
            </a:r>
            <a:endParaRPr lang="en-US" sz="1300" dirty="0">
              <a:solidFill>
                <a:srgbClr val="595959"/>
              </a:solidFill>
            </a:endParaRPr>
          </a:p>
          <a:p>
            <a:pPr lvl="1" indent="-311150">
              <a:spcBef>
                <a:spcPts val="0"/>
              </a:spcBef>
              <a:spcAft>
                <a:spcPts val="1800"/>
              </a:spcAft>
              <a:buClr>
                <a:srgbClr val="2C2C2C"/>
              </a:buClr>
              <a:buSzPts val="1300"/>
            </a:pPr>
            <a:r>
              <a:rPr lang="en-US" sz="1700" dirty="0">
                <a:solidFill>
                  <a:srgbClr val="2C2C2C"/>
                </a:solidFill>
              </a:rPr>
              <a:t>From 26% to 7% in teen/young adult health center</a:t>
            </a:r>
            <a:endParaRPr lang="en-US" sz="1250" b="1" dirty="0"/>
          </a:p>
          <a:p>
            <a:pPr lvl="0">
              <a:lnSpc>
                <a:spcPct val="115000"/>
              </a:lnSpc>
              <a:buClr>
                <a:srgbClr val="595959"/>
              </a:buClr>
            </a:pPr>
            <a:r>
              <a:rPr lang="en-US" sz="1700" b="1" dirty="0"/>
              <a:t>Clients were overwhelmingly positive about CUES:</a:t>
            </a:r>
            <a:endParaRPr lang="en-US" sz="1700" dirty="0">
              <a:solidFill>
                <a:srgbClr val="595959"/>
              </a:solidFill>
            </a:endParaRPr>
          </a:p>
          <a:p>
            <a:pPr marL="457200" lvl="0" indent="-336550">
              <a:lnSpc>
                <a:spcPct val="115000"/>
              </a:lnSpc>
              <a:buClr>
                <a:srgbClr val="2C2C2C"/>
              </a:buClr>
              <a:buSzPts val="1700"/>
              <a:buFont typeface="Arial"/>
              <a:buChar char="●"/>
            </a:pPr>
            <a:r>
              <a:rPr lang="en-US" sz="1700" dirty="0"/>
              <a:t>84% stated they would bring a friend to the health center if they were experiencing an unhealthy relationship</a:t>
            </a:r>
            <a:endParaRPr lang="en-US" sz="1700" dirty="0">
              <a:solidFill>
                <a:srgbClr val="595959"/>
              </a:solidFill>
            </a:endParaRPr>
          </a:p>
        </p:txBody>
      </p:sp>
    </p:spTree>
    <p:extLst>
      <p:ext uri="{BB962C8B-B14F-4D97-AF65-F5344CB8AC3E}">
        <p14:creationId xmlns:p14="http://schemas.microsoft.com/office/powerpoint/2010/main" val="2472978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EBCD0-7C37-D292-23C1-379A8DC744A6}"/>
              </a:ext>
            </a:extLst>
          </p:cNvPr>
          <p:cNvSpPr>
            <a:spLocks noGrp="1"/>
          </p:cNvSpPr>
          <p:nvPr>
            <p:ph type="title"/>
          </p:nvPr>
        </p:nvSpPr>
        <p:spPr>
          <a:xfrm>
            <a:off x="311691" y="384300"/>
            <a:ext cx="8520600" cy="572700"/>
          </a:xfrm>
        </p:spPr>
        <p:txBody>
          <a:bodyPr/>
          <a:lstStyle/>
          <a:p>
            <a:r>
              <a:rPr lang="en-US" sz="2720" dirty="0"/>
              <a:t>S: </a:t>
            </a:r>
            <a:r>
              <a:rPr lang="en-US" sz="272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76"/>
                  </a:ext>
                </a:extLst>
              </a:rPr>
              <a:t>Harm reduction starter </a:t>
            </a:r>
            <a:r>
              <a:rPr lang="en-US" sz="272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77"/>
                  </a:ext>
                </a:extLst>
              </a:rPr>
              <a:t>scripts</a:t>
            </a:r>
            <a:endParaRPr lang="en-US" dirty="0"/>
          </a:p>
        </p:txBody>
      </p:sp>
      <p:sp>
        <p:nvSpPr>
          <p:cNvPr id="3" name="Text Placeholder 2">
            <a:extLst>
              <a:ext uri="{FF2B5EF4-FFF2-40B4-BE49-F238E27FC236}">
                <a16:creationId xmlns:a16="http://schemas.microsoft.com/office/drawing/2014/main" id="{5D95920C-F235-24DF-795B-63E55D5CCD1C}"/>
              </a:ext>
            </a:extLst>
          </p:cNvPr>
          <p:cNvSpPr>
            <a:spLocks noGrp="1"/>
          </p:cNvSpPr>
          <p:nvPr>
            <p:ph type="body" sz="quarter" idx="10"/>
          </p:nvPr>
        </p:nvSpPr>
        <p:spPr>
          <a:xfrm>
            <a:off x="311691" y="882449"/>
            <a:ext cx="8151300" cy="3771976"/>
          </a:xfrm>
        </p:spPr>
        <p:txBody>
          <a:bodyPr/>
          <a:lstStyle/>
          <a:p>
            <a:pPr lvl="0">
              <a:lnSpc>
                <a:spcPct val="115000"/>
              </a:lnSpc>
              <a:buClr>
                <a:srgbClr val="595959"/>
              </a:buClr>
            </a:pPr>
            <a:r>
              <a:rPr lang="en-US" sz="1600" b="1" dirty="0"/>
              <a:t>“I always check in with my cl</a:t>
            </a:r>
            <a:r>
              <a:rPr lang="en-US" sz="1600"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78"/>
                  </a:ext>
                </a:extLst>
              </a:rPr>
              <a:t>ients…</a:t>
            </a:r>
            <a:r>
              <a:rPr lang="en-US" sz="1600" b="1" dirty="0"/>
              <a:t>”: </a:t>
            </a:r>
          </a:p>
          <a:p>
            <a:pPr marL="457200" lvl="0" indent="-330200">
              <a:lnSpc>
                <a:spcPct val="115000"/>
              </a:lnSpc>
              <a:buClr>
                <a:srgbClr val="2C2C2C"/>
              </a:buClr>
              <a:buSzPts val="1600"/>
              <a:buFont typeface="Arial"/>
              <a:buChar char="●"/>
            </a:pPr>
            <a:r>
              <a:rPr lang="en-US" sz="1600" dirty="0"/>
              <a:t>“Is there anything or anyone preventing you from getting your medication or taking care of yourself?”</a:t>
            </a:r>
            <a:endParaRPr lang="en-US" sz="1600" dirty="0">
              <a:solidFill>
                <a:srgbClr val="595959"/>
              </a:solidFill>
            </a:endParaRPr>
          </a:p>
          <a:p>
            <a:pPr marL="457200" lvl="0" indent="-330200">
              <a:lnSpc>
                <a:spcPct val="115000"/>
              </a:lnSpc>
              <a:buClr>
                <a:srgbClr val="2C2C2C"/>
              </a:buClr>
              <a:buSzPts val="1600"/>
              <a:buFont typeface="Arial"/>
              <a:buChar char="●"/>
            </a:pPr>
            <a:r>
              <a:rPr lang="en-US" sz="1600" dirty="0"/>
              <a:t>“Anytime someone is smoking or drinking/using I always want to know how their relationship is </a:t>
            </a:r>
            <a:r>
              <a:rPr lang="en-US" sz="1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79"/>
                  </a:ext>
                </a:extLst>
              </a:rPr>
              <a:t>going</a:t>
            </a:r>
            <a:r>
              <a:rPr lang="en-US" sz="1600" dirty="0"/>
              <a:t>, because when relationships are hard it can affect use.” </a:t>
            </a:r>
            <a:endParaRPr lang="en-US" sz="1600" dirty="0">
              <a:solidFill>
                <a:srgbClr val="595959"/>
              </a:solidFill>
            </a:endParaRPr>
          </a:p>
          <a:p>
            <a:pPr marL="457200" lvl="0" indent="-330200">
              <a:lnSpc>
                <a:spcPct val="115000"/>
              </a:lnSpc>
              <a:buClr>
                <a:srgbClr val="2C2C2C"/>
              </a:buClr>
              <a:buSzPts val="1600"/>
              <a:buFont typeface="Arial"/>
              <a:buChar char="●"/>
            </a:pPr>
            <a:r>
              <a:rPr lang="en-US" sz="1600" dirty="0"/>
              <a:t>“Tell me about what’s happening with you and social </a:t>
            </a:r>
            <a:r>
              <a:rPr lang="en-US" sz="1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0"/>
                  </a:ext>
                </a:extLst>
              </a:rPr>
              <a:t>media</a:t>
            </a:r>
            <a:r>
              <a:rPr lang="en-US" sz="1600" dirty="0"/>
              <a:t>: How often have you been put down or harassed by anyone, or pressured to do something that made you feel uncomfortable? I’m asking because sometimes those things can affect how you feel, and your health.” </a:t>
            </a:r>
            <a:endParaRPr lang="en-US" sz="1600" dirty="0">
              <a:solidFill>
                <a:srgbClr val="595959"/>
              </a:solidFill>
            </a:endParaRPr>
          </a:p>
          <a:p>
            <a:pPr marL="457200" lvl="0" indent="-330200">
              <a:lnSpc>
                <a:spcPct val="115000"/>
              </a:lnSpc>
              <a:buClr>
                <a:srgbClr val="2C2C2C"/>
              </a:buClr>
              <a:buSzPts val="1600"/>
              <a:buFont typeface="Arial"/>
              <a:buChar char="●"/>
            </a:pPr>
            <a:r>
              <a:rPr lang="en-US" sz="1600" dirty="0"/>
              <a:t>(Negative pregnancy test—no desire to be </a:t>
            </a:r>
            <a:r>
              <a:rPr lang="en-US" sz="1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1"/>
                  </a:ext>
                </a:extLst>
              </a:rPr>
              <a:t>pregnant</a:t>
            </a:r>
            <a:r>
              <a:rPr lang="en-US" sz="1600" dirty="0"/>
              <a:t>) “Is anyone preventing you from using birth control or wanting you to get pregnant when you don’t want to be?”</a:t>
            </a:r>
            <a:endParaRPr lang="en-US" sz="1600" dirty="0">
              <a:solidFill>
                <a:srgbClr val="595959"/>
              </a:solidFill>
            </a:endParaRPr>
          </a:p>
          <a:p>
            <a:pPr lvl="0">
              <a:lnSpc>
                <a:spcPct val="115000"/>
              </a:lnSpc>
              <a:buClr>
                <a:srgbClr val="595959"/>
              </a:buClr>
            </a:pPr>
            <a:r>
              <a:rPr lang="en-US" sz="1600" u="sng" dirty="0">
                <a:solidFill>
                  <a:srgbClr val="1172BA"/>
                </a:solidFill>
                <a:hlinkClick r:id="rId3">
                  <a:extLst>
                    <a:ext uri="{A12FA001-AC4F-418D-AE19-62706E023703}">
                      <ahyp:hlinkClr xmlns:ahyp="http://schemas.microsoft.com/office/drawing/2018/hyperlinkcolor" xmlns="" val="tx"/>
                    </a:ext>
                  </a:extLst>
                </a:hlinkClick>
              </a:rPr>
              <a:t>Preventing and Responding to Intimate Partner Violence </a:t>
            </a:r>
            <a:r>
              <a:rPr lang="en-US" sz="1600" u="sng" dirty="0">
                <a:solidFill>
                  <a:srgbClr val="1172BA"/>
                </a:solidFill>
                <a:hlinkClick r:id="rId3">
                  <a:extLst>
                    <a:ext uri="{A12FA001-AC4F-418D-AE19-62706E023703}">
                      <ahyp:hlinkClr xmlns:ahyp="http://schemas.microsoft.com/office/drawing/2018/hyperlinkcolor" xmlns="" val="tx"/>
                    </a:ext>
                  </a:extLst>
                </a:hlinkClick>
              </a:rPr>
              <a:t/>
            </a:r>
            <a:br>
              <a:rPr lang="en-US" sz="1600" u="sng" dirty="0">
                <a:solidFill>
                  <a:srgbClr val="1172BA"/>
                </a:solidFill>
                <a:hlinkClick r:id="rId3">
                  <a:extLst>
                    <a:ext uri="{A12FA001-AC4F-418D-AE19-62706E023703}">
                      <ahyp:hlinkClr xmlns:ahyp="http://schemas.microsoft.com/office/drawing/2018/hyperlinkcolor" xmlns="" val="tx"/>
                    </a:ext>
                  </a:extLst>
                </a:hlinkClick>
              </a:rPr>
            </a:br>
            <a:r>
              <a:rPr lang="en-US" sz="1600" u="sng" dirty="0">
                <a:solidFill>
                  <a:srgbClr val="1172BA"/>
                </a:solidFill>
                <a:hlinkClick r:id="rId3">
                  <a:extLst>
                    <a:ext uri="{A12FA001-AC4F-418D-AE19-62706E023703}">
                      <ahyp:hlinkClr xmlns:ahyp="http://schemas.microsoft.com/office/drawing/2018/hyperlinkcolor" xmlns="" val="tx"/>
                    </a:ext>
                  </a:extLst>
                </a:hlinkClick>
              </a:rPr>
              <a:t>in Reproductive Health Settings Webinar</a:t>
            </a:r>
            <a:endParaRPr lang="en-US" sz="1600" dirty="0">
              <a:solidFill>
                <a:srgbClr val="595959"/>
              </a:solidFill>
            </a:endParaRPr>
          </a:p>
        </p:txBody>
      </p:sp>
    </p:spTree>
    <p:extLst>
      <p:ext uri="{BB962C8B-B14F-4D97-AF65-F5344CB8AC3E}">
        <p14:creationId xmlns:p14="http://schemas.microsoft.com/office/powerpoint/2010/main" val="425160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6D2F2-DB02-9D72-D7E7-A9E651FBC9B7}"/>
              </a:ext>
            </a:extLst>
          </p:cNvPr>
          <p:cNvSpPr>
            <a:spLocks noGrp="1"/>
          </p:cNvSpPr>
          <p:nvPr>
            <p:ph type="title"/>
          </p:nvPr>
        </p:nvSpPr>
        <p:spPr>
          <a:xfrm>
            <a:off x="359325" y="435500"/>
            <a:ext cx="8520600" cy="572700"/>
          </a:xfrm>
        </p:spPr>
        <p:txBody>
          <a:bodyPr/>
          <a:lstStyle/>
          <a:p>
            <a:r>
              <a:rPr lang="en-US" sz="2700" dirty="0"/>
              <a:t>Expanding our thinking about success</a:t>
            </a:r>
            <a:endParaRPr lang="en-US" dirty="0"/>
          </a:p>
        </p:txBody>
      </p:sp>
      <p:sp>
        <p:nvSpPr>
          <p:cNvPr id="3" name="Text Placeholder 2">
            <a:extLst>
              <a:ext uri="{FF2B5EF4-FFF2-40B4-BE49-F238E27FC236}">
                <a16:creationId xmlns:a16="http://schemas.microsoft.com/office/drawing/2014/main" id="{FE3EF15C-10B1-75EE-9ED7-FF1C4454754C}"/>
              </a:ext>
            </a:extLst>
          </p:cNvPr>
          <p:cNvSpPr>
            <a:spLocks noGrp="1"/>
          </p:cNvSpPr>
          <p:nvPr>
            <p:ph type="body" sz="quarter" idx="10"/>
          </p:nvPr>
        </p:nvSpPr>
        <p:spPr>
          <a:xfrm>
            <a:off x="661425" y="1149387"/>
            <a:ext cx="6610350" cy="2617788"/>
          </a:xfrm>
        </p:spPr>
        <p:txBody>
          <a:bodyPr/>
          <a:lstStyle/>
          <a:p>
            <a:pPr lvl="0">
              <a:buClr>
                <a:srgbClr val="000000"/>
              </a:buClr>
              <a:buSzPts val="1600"/>
            </a:pPr>
            <a:r>
              <a:rPr lang="en-US" sz="1600" dirty="0"/>
              <a:t>Success is measured by our efforts to reduce isolation and improve </a:t>
            </a:r>
            <a:br>
              <a:rPr lang="en-US" sz="1600" dirty="0"/>
            </a:br>
            <a:r>
              <a:rPr lang="en-US" sz="1600" dirty="0"/>
              <a:t>safety and health </a:t>
            </a:r>
            <a:r>
              <a:rPr lang="en-US" sz="1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2"/>
                  </a:ext>
                </a:extLst>
              </a:rPr>
              <a:t>outcomes</a:t>
            </a:r>
            <a:r>
              <a:rPr lang="en-US" sz="1600" dirty="0"/>
              <a:t>. </a:t>
            </a:r>
          </a:p>
          <a:p>
            <a:pPr marL="342900" lvl="0" indent="-315356">
              <a:spcBef>
                <a:spcPts val="1000"/>
              </a:spcBef>
              <a:buClr>
                <a:srgbClr val="F58220"/>
              </a:buClr>
              <a:buSzPts val="1600"/>
              <a:buFont typeface="Noto Sans Symbols"/>
              <a:buChar char="✔"/>
            </a:pPr>
            <a:r>
              <a:rPr lang="en-US" sz="1600" dirty="0"/>
              <a:t>Grow strong partnerships with DV programs</a:t>
            </a:r>
            <a:endParaRPr lang="en-US" sz="1600" dirty="0">
              <a:solidFill>
                <a:srgbClr val="000000"/>
              </a:solidFill>
            </a:endParaRPr>
          </a:p>
          <a:p>
            <a:pPr marL="342900" lvl="0" indent="-315356">
              <a:spcBef>
                <a:spcPts val="700"/>
              </a:spcBef>
              <a:buClr>
                <a:srgbClr val="F58220"/>
              </a:buClr>
              <a:buSzPts val="1600"/>
              <a:buFont typeface="Noto Sans Symbols"/>
              <a:buChar char="✔"/>
            </a:pPr>
            <a:r>
              <a:rPr lang="en-US" sz="1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3"/>
                  </a:ext>
                </a:extLst>
              </a:rPr>
              <a:t>Add</a:t>
            </a:r>
            <a:r>
              <a:rPr lang="en-US" sz="1600" dirty="0"/>
              <a:t> CUES to screening approach</a:t>
            </a:r>
            <a:endParaRPr lang="en-US" sz="1600" dirty="0">
              <a:solidFill>
                <a:srgbClr val="000000"/>
              </a:solidFill>
            </a:endParaRPr>
          </a:p>
          <a:p>
            <a:pPr marL="342900" lvl="0" indent="-315356">
              <a:spcBef>
                <a:spcPts val="700"/>
              </a:spcBef>
              <a:buClr>
                <a:srgbClr val="F58220"/>
              </a:buClr>
              <a:buSzPts val="1600"/>
              <a:buFont typeface="Noto Sans Symbols"/>
              <a:buChar char="✔"/>
            </a:pPr>
            <a:r>
              <a:rPr lang="en-US" sz="1600" dirty="0"/>
              <a:t>Safeguard confidentiality: See </a:t>
            </a:r>
            <a:r>
              <a:rPr lang="en-US" sz="1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4"/>
                  </a:ext>
                </a:extLst>
              </a:rPr>
              <a:t>clients</a:t>
            </a:r>
            <a:r>
              <a:rPr lang="en-US" sz="1600" dirty="0"/>
              <a:t> alone</a:t>
            </a:r>
            <a:endParaRPr lang="en-US" sz="1600" dirty="0">
              <a:solidFill>
                <a:srgbClr val="000000"/>
              </a:solidFill>
            </a:endParaRPr>
          </a:p>
          <a:p>
            <a:pPr marL="342900" lvl="0" indent="-315356">
              <a:spcBef>
                <a:spcPts val="700"/>
              </a:spcBef>
              <a:buClr>
                <a:srgbClr val="F58220"/>
              </a:buClr>
              <a:buSzPts val="1600"/>
              <a:buFont typeface="Noto Sans Symbols"/>
              <a:buChar char="✔"/>
            </a:pPr>
            <a:r>
              <a:rPr lang="en-US" sz="1600" dirty="0"/>
              <a:t>Offer clients supportive messages</a:t>
            </a:r>
            <a:endParaRPr lang="en-US" sz="1600" dirty="0">
              <a:solidFill>
                <a:srgbClr val="000000"/>
              </a:solidFill>
            </a:endParaRPr>
          </a:p>
          <a:p>
            <a:pPr marL="342900" lvl="0" indent="-315356">
              <a:spcBef>
                <a:spcPts val="700"/>
              </a:spcBef>
              <a:buClr>
                <a:srgbClr val="F58220"/>
              </a:buClr>
              <a:buSzPts val="1600"/>
              <a:buFont typeface="Noto Sans Symbols"/>
              <a:buChar char="✔"/>
            </a:pPr>
            <a:r>
              <a:rPr lang="en-US" sz="1600" dirty="0"/>
              <a:t>Offer clients harm reduction strategies to promote safety and health</a:t>
            </a:r>
            <a:endParaRPr lang="en-US" sz="1600" dirty="0">
              <a:solidFill>
                <a:srgbClr val="000000"/>
              </a:solidFill>
            </a:endParaRPr>
          </a:p>
          <a:p>
            <a:pPr marL="342900" lvl="0" indent="-315356">
              <a:spcBef>
                <a:spcPts val="700"/>
              </a:spcBef>
              <a:buClr>
                <a:srgbClr val="F58220"/>
              </a:buClr>
              <a:buSzPts val="1600"/>
              <a:buFont typeface="Noto Sans Symbols"/>
              <a:buChar char="✔"/>
            </a:pPr>
            <a:r>
              <a:rPr lang="en-US" sz="1600" dirty="0"/>
              <a:t>Make warm, supported referrals to DV advocacy programs</a:t>
            </a:r>
            <a:endParaRPr lang="en-US" sz="1600" dirty="0">
              <a:solidFill>
                <a:srgbClr val="000000"/>
              </a:solidFill>
            </a:endParaRPr>
          </a:p>
          <a:p>
            <a:pPr marL="342900" lvl="0" indent="-315356">
              <a:spcBef>
                <a:spcPts val="700"/>
              </a:spcBef>
              <a:buClr>
                <a:srgbClr val="F58220"/>
              </a:buClr>
              <a:buSzPts val="1600"/>
              <a:buFont typeface="Noto Sans Symbols"/>
              <a:buChar char="✔"/>
            </a:pPr>
            <a:r>
              <a:rPr lang="en-US" sz="1600" dirty="0"/>
              <a:t>Consider IPV for differential diagnosis</a:t>
            </a:r>
            <a:endParaRPr lang="en-US" sz="1600" dirty="0">
              <a:solidFill>
                <a:srgbClr val="48A8CF"/>
              </a:solidFill>
            </a:endParaRPr>
          </a:p>
        </p:txBody>
      </p:sp>
    </p:spTree>
    <p:extLst>
      <p:ext uri="{BB962C8B-B14F-4D97-AF65-F5344CB8AC3E}">
        <p14:creationId xmlns:p14="http://schemas.microsoft.com/office/powerpoint/2010/main" val="2156552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2045A-E9BB-2691-39B5-C2B5B82F40EB}"/>
              </a:ext>
            </a:extLst>
          </p:cNvPr>
          <p:cNvSpPr>
            <a:spLocks noGrp="1"/>
          </p:cNvSpPr>
          <p:nvPr>
            <p:ph type="title"/>
          </p:nvPr>
        </p:nvSpPr>
        <p:spPr/>
        <p:txBody>
          <a:bodyPr/>
          <a:lstStyle/>
          <a:p>
            <a:r>
              <a:rPr lang="en-US" dirty="0"/>
              <a:t>CUES homework: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5"/>
                  </a:ext>
                </a:extLst>
              </a:rPr>
              <a:t>Write</a:t>
            </a:r>
            <a:r>
              <a:rPr lang="en-US" dirty="0"/>
              <a:t> your OWN script</a:t>
            </a:r>
          </a:p>
        </p:txBody>
      </p:sp>
      <p:sp>
        <p:nvSpPr>
          <p:cNvPr id="3" name="Text Placeholder 2">
            <a:extLst>
              <a:ext uri="{FF2B5EF4-FFF2-40B4-BE49-F238E27FC236}">
                <a16:creationId xmlns:a16="http://schemas.microsoft.com/office/drawing/2014/main" id="{532F2BDC-A998-AC00-D1FF-2C390BB4C2FA}"/>
              </a:ext>
            </a:extLst>
          </p:cNvPr>
          <p:cNvSpPr>
            <a:spLocks noGrp="1"/>
          </p:cNvSpPr>
          <p:nvPr>
            <p:ph type="body" sz="quarter" idx="10"/>
          </p:nvPr>
        </p:nvSpPr>
        <p:spPr>
          <a:xfrm>
            <a:off x="314325" y="2098674"/>
            <a:ext cx="8629566" cy="2222493"/>
          </a:xfrm>
        </p:spPr>
        <p:txBody>
          <a:bodyPr/>
          <a:lstStyle/>
          <a:p>
            <a:pPr marL="457200" lvl="0" indent="-368300">
              <a:lnSpc>
                <a:spcPct val="115000"/>
              </a:lnSpc>
              <a:buClr>
                <a:srgbClr val="595959"/>
              </a:buClr>
              <a:buSzPts val="2200"/>
              <a:buFont typeface="Arial"/>
              <a:buChar char="●"/>
            </a:pPr>
            <a:r>
              <a:rPr lang="en-US" b="1" dirty="0">
                <a:solidFill>
                  <a:srgbClr val="595959"/>
                </a:solidFill>
              </a:rPr>
              <a:t>C: </a:t>
            </a:r>
            <a:r>
              <a:rPr lang="en-US" dirty="0">
                <a:solidFill>
                  <a:srgbClr val="595959"/>
                </a:solidFill>
              </a:rPr>
              <a:t>Confidentiality</a:t>
            </a:r>
          </a:p>
          <a:p>
            <a:pPr marL="457200" lvl="0" indent="-368300">
              <a:lnSpc>
                <a:spcPct val="115000"/>
              </a:lnSpc>
              <a:buClr>
                <a:srgbClr val="595959"/>
              </a:buClr>
              <a:buSzPts val="2200"/>
              <a:buFont typeface="Arial"/>
              <a:buChar char="●"/>
            </a:pPr>
            <a:r>
              <a:rPr lang="en-US" b="1" dirty="0">
                <a:solidFill>
                  <a:srgbClr val="595959"/>
                </a:solidFill>
              </a:rPr>
              <a:t>UE: </a:t>
            </a:r>
            <a:r>
              <a:rPr lang="en-US" dirty="0">
                <a:solidFill>
                  <a:srgbClr val="595959"/>
                </a:solidFill>
              </a:rPr>
              <a:t>Universal Education + Empowerment</a:t>
            </a:r>
          </a:p>
          <a:p>
            <a:pPr lvl="1" indent="-368300">
              <a:spcBef>
                <a:spcPts val="0"/>
              </a:spcBef>
              <a:buClr>
                <a:srgbClr val="595959"/>
              </a:buClr>
              <a:buSzPts val="2200"/>
            </a:pPr>
            <a:r>
              <a:rPr lang="en-US" sz="2200" dirty="0">
                <a:solidFill>
                  <a:srgbClr val="595959"/>
                </a:solidFill>
              </a:rPr>
              <a:t>Normalize activity</a:t>
            </a:r>
          </a:p>
          <a:p>
            <a:pPr lvl="1" indent="-368300">
              <a:spcBef>
                <a:spcPts val="0"/>
              </a:spcBef>
              <a:buClr>
                <a:srgbClr val="595959"/>
              </a:buClr>
              <a:buSzPts val="2200"/>
            </a:pPr>
            <a:r>
              <a:rPr lang="en-US" sz="2200" dirty="0">
                <a:solidFill>
                  <a:srgbClr val="595959"/>
                </a:solidFill>
              </a:rPr>
              <a:t>Make the connection—open the card and do a quick review </a:t>
            </a:r>
          </a:p>
          <a:p>
            <a:pPr marL="457200" lvl="0" indent="-368300">
              <a:lnSpc>
                <a:spcPct val="115000"/>
              </a:lnSpc>
              <a:buClr>
                <a:srgbClr val="595959"/>
              </a:buClr>
              <a:buSzPts val="2200"/>
              <a:buFont typeface="Arial"/>
              <a:buChar char="●"/>
            </a:pPr>
            <a:r>
              <a:rPr lang="en-US" b="1" dirty="0">
                <a:solidFill>
                  <a:srgbClr val="595959"/>
                </a:solidFill>
              </a:rPr>
              <a:t>S: </a:t>
            </a:r>
            <a:r>
              <a:rPr lang="en-US" dirty="0">
                <a:solidFill>
                  <a:srgbClr val="595959"/>
                </a:solidFill>
              </a:rPr>
              <a:t>Support</a:t>
            </a:r>
          </a:p>
        </p:txBody>
      </p:sp>
      <p:sp>
        <p:nvSpPr>
          <p:cNvPr id="4" name="Slide Number Placeholder 3">
            <a:extLst>
              <a:ext uri="{FF2B5EF4-FFF2-40B4-BE49-F238E27FC236}">
                <a16:creationId xmlns:a16="http://schemas.microsoft.com/office/drawing/2014/main" id="{D89899AB-A93C-CEE9-6612-E04269329D10}"/>
              </a:ext>
            </a:extLst>
          </p:cNvPr>
          <p:cNvSpPr>
            <a:spLocks noGrp="1"/>
          </p:cNvSpPr>
          <p:nvPr>
            <p:ph type="sldNum" idx="11"/>
          </p:nvPr>
        </p:nvSpPr>
        <p:spPr/>
        <p:txBody>
          <a:bodyPr/>
          <a:lstStyle/>
          <a:p>
            <a:pPr marL="0" lvl="0" indent="0" algn="r" rtl="0">
              <a:spcBef>
                <a:spcPts val="0"/>
              </a:spcBef>
              <a:spcAft>
                <a:spcPts val="0"/>
              </a:spcAft>
              <a:buNone/>
            </a:pPr>
            <a:fld id="{00000000-1234-1234-1234-123412341234}" type="slidenum">
              <a:rPr lang="en-US" sz="900" smtClean="0"/>
              <a:t>34</a:t>
            </a:fld>
            <a:endParaRPr lang="en-US" sz="900" dirty="0"/>
          </a:p>
        </p:txBody>
      </p:sp>
    </p:spTree>
    <p:extLst>
      <p:ext uri="{BB962C8B-B14F-4D97-AF65-F5344CB8AC3E}">
        <p14:creationId xmlns:p14="http://schemas.microsoft.com/office/powerpoint/2010/main" val="3220635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E3EC4-2F19-1BE4-295F-E58ECE607C02}"/>
              </a:ext>
            </a:extLst>
          </p:cNvPr>
          <p:cNvSpPr>
            <a:spLocks noGrp="1"/>
          </p:cNvSpPr>
          <p:nvPr>
            <p:ph type="title"/>
          </p:nvPr>
        </p:nvSpPr>
        <p:spPr>
          <a:xfrm>
            <a:off x="308200" y="319925"/>
            <a:ext cx="5574750" cy="584950"/>
          </a:xfrm>
        </p:spPr>
        <p:txBody>
          <a:bodyPr/>
          <a:lstStyle/>
          <a:p>
            <a:r>
              <a:rPr lang="en-US" dirty="0">
                <a:solidFill>
                  <a:srgbClr val="424242"/>
                </a:solidFill>
              </a:rPr>
              <a:t>CUES: An overview </a:t>
            </a:r>
            <a:r>
              <a:rPr lang="en-US" dirty="0">
                <a:solidFill>
                  <a:srgbClr val="FAFBFC"/>
                </a:solidFill>
              </a:rPr>
              <a:t>2</a:t>
            </a:r>
          </a:p>
        </p:txBody>
      </p:sp>
      <p:sp>
        <p:nvSpPr>
          <p:cNvPr id="3" name="Text Placeholder 2">
            <a:extLst>
              <a:ext uri="{FF2B5EF4-FFF2-40B4-BE49-F238E27FC236}">
                <a16:creationId xmlns:a16="http://schemas.microsoft.com/office/drawing/2014/main" id="{3CE0C1B9-67D5-E5E5-05A5-708BB878B17E}"/>
              </a:ext>
            </a:extLst>
          </p:cNvPr>
          <p:cNvSpPr>
            <a:spLocks noGrp="1"/>
          </p:cNvSpPr>
          <p:nvPr>
            <p:ph type="body" sz="quarter" idx="10"/>
          </p:nvPr>
        </p:nvSpPr>
        <p:spPr>
          <a:xfrm>
            <a:off x="311700" y="999600"/>
            <a:ext cx="7605600" cy="3724800"/>
          </a:xfrm>
        </p:spPr>
        <p:txBody>
          <a:bodyPr/>
          <a:lstStyle/>
          <a:p>
            <a:pPr marL="457200" lvl="0" indent="-342900">
              <a:lnSpc>
                <a:spcPct val="115000"/>
              </a:lnSpc>
              <a:buClr>
                <a:srgbClr val="595959"/>
              </a:buClr>
              <a:buFont typeface="Arial"/>
              <a:buChar char="●"/>
            </a:pPr>
            <a:r>
              <a:rPr lang="en-US" sz="1800" b="1" dirty="0">
                <a:solidFill>
                  <a:srgbClr val="595959"/>
                </a:solidFill>
              </a:rPr>
              <a:t>C: Confidentiality</a:t>
            </a:r>
          </a:p>
          <a:p>
            <a:pPr lvl="1">
              <a:spcBef>
                <a:spcPts val="0"/>
              </a:spcBef>
              <a:buClr>
                <a:srgbClr val="595959"/>
              </a:buClr>
            </a:pPr>
            <a:r>
              <a:rPr lang="en-US" dirty="0">
                <a:solidFill>
                  <a:srgbClr val="595959"/>
                </a:solidFill>
              </a:rPr>
              <a:t>See </a:t>
            </a:r>
            <a:r>
              <a:rPr lang="en-US" dirty="0">
                <a:solidFill>
                  <a:srgbClr val="595959"/>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6"/>
                  </a:ext>
                </a:extLst>
              </a:rPr>
              <a:t>client</a:t>
            </a:r>
            <a:r>
              <a:rPr lang="en-US" dirty="0">
                <a:solidFill>
                  <a:srgbClr val="595959"/>
                </a:solidFill>
              </a:rPr>
              <a:t> alone, disclose limits of confidentiality</a:t>
            </a:r>
          </a:p>
          <a:p>
            <a:pPr marL="457200" lvl="0" indent="-342900">
              <a:lnSpc>
                <a:spcPct val="115000"/>
              </a:lnSpc>
              <a:buClr>
                <a:srgbClr val="595959"/>
              </a:buClr>
              <a:buFont typeface="Arial"/>
              <a:buChar char="●"/>
            </a:pPr>
            <a:r>
              <a:rPr lang="en-US" sz="1800" b="1" dirty="0">
                <a:solidFill>
                  <a:srgbClr val="595959"/>
                </a:solidFill>
              </a:rPr>
              <a:t>UE: Universal Education + Empowerment</a:t>
            </a:r>
          </a:p>
          <a:p>
            <a:pPr lvl="1">
              <a:spcBef>
                <a:spcPts val="0"/>
              </a:spcBef>
              <a:buClr>
                <a:srgbClr val="595959"/>
              </a:buClr>
            </a:pPr>
            <a:r>
              <a:rPr lang="en-US" dirty="0">
                <a:solidFill>
                  <a:srgbClr val="595959"/>
                </a:solidFill>
              </a:rPr>
              <a:t>Normalize activity and make the connection: “I've started giving two of these cards to all of my clients—in case it’s ever an issue for you because relationships can change—and also for you to have the info so you can help a friend or family member if it’s an issue for </a:t>
            </a:r>
            <a:r>
              <a:rPr lang="en-US" dirty="0">
                <a:solidFill>
                  <a:srgbClr val="595959"/>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7"/>
                  </a:ext>
                </a:extLst>
              </a:rPr>
              <a:t>them</a:t>
            </a:r>
            <a:r>
              <a:rPr lang="en-US" dirty="0">
                <a:solidFill>
                  <a:srgbClr val="595959"/>
                </a:solidFill>
              </a:rPr>
              <a:t>. The card talks about healthy and safe relationships, as well as ones that aren’t, and how they can affect your health. It also looks at situations where youth are made to do things they don’t want to do, and tips so you don’t feel alone.”</a:t>
            </a:r>
          </a:p>
          <a:p>
            <a:pPr marL="457200" lvl="0" indent="-342900">
              <a:lnSpc>
                <a:spcPct val="115000"/>
              </a:lnSpc>
              <a:buClr>
                <a:srgbClr val="595959"/>
              </a:buClr>
              <a:buFont typeface="Arial"/>
              <a:buChar char="●"/>
            </a:pPr>
            <a:r>
              <a:rPr lang="en-US" sz="1800" b="1" dirty="0">
                <a:solidFill>
                  <a:srgbClr val="595959"/>
                </a:solidFill>
              </a:rPr>
              <a:t>S: Support</a:t>
            </a:r>
          </a:p>
          <a:p>
            <a:pPr lvl="1">
              <a:spcBef>
                <a:spcPts val="0"/>
              </a:spcBef>
              <a:buClr>
                <a:srgbClr val="595959"/>
              </a:buClr>
            </a:pPr>
            <a:r>
              <a:rPr lang="en-US" dirty="0">
                <a:solidFill>
                  <a:srgbClr val="595959"/>
                </a:solidFill>
              </a:rPr>
              <a:t>“On the back of the card there are 24/7 text and hotlines that have folks who really understand complicated relationships. You can also talk to me about any health issues or questions you have.”</a:t>
            </a:r>
          </a:p>
        </p:txBody>
      </p:sp>
    </p:spTree>
    <p:extLst>
      <p:ext uri="{BB962C8B-B14F-4D97-AF65-F5344CB8AC3E}">
        <p14:creationId xmlns:p14="http://schemas.microsoft.com/office/powerpoint/2010/main" val="3853370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9CF9C-7B05-2E78-53AC-44B90B6EDB4F}"/>
              </a:ext>
            </a:extLst>
          </p:cNvPr>
          <p:cNvSpPr>
            <a:spLocks noGrp="1"/>
          </p:cNvSpPr>
          <p:nvPr>
            <p:ph type="title"/>
          </p:nvPr>
        </p:nvSpPr>
        <p:spPr>
          <a:xfrm>
            <a:off x="364125" y="1030025"/>
            <a:ext cx="8520600" cy="572700"/>
          </a:xfrm>
        </p:spPr>
        <p:txBody>
          <a:bodyPr/>
          <a:lstStyle/>
          <a:p>
            <a:r>
              <a:rPr lang="en-US" sz="2730" dirty="0">
                <a:solidFill>
                  <a:srgbClr val="2C2C2C"/>
                </a:solidFill>
              </a:rPr>
              <a:t>Client interview</a:t>
            </a:r>
            <a:endParaRPr lang="en-US" sz="2730" dirty="0"/>
          </a:p>
        </p:txBody>
      </p:sp>
      <p:sp>
        <p:nvSpPr>
          <p:cNvPr id="3" name="Text Placeholder 2">
            <a:extLst>
              <a:ext uri="{FF2B5EF4-FFF2-40B4-BE49-F238E27FC236}">
                <a16:creationId xmlns:a16="http://schemas.microsoft.com/office/drawing/2014/main" id="{3CD92C77-5342-3CC9-0544-C5243353D49D}"/>
              </a:ext>
            </a:extLst>
          </p:cNvPr>
          <p:cNvSpPr>
            <a:spLocks noGrp="1"/>
          </p:cNvSpPr>
          <p:nvPr>
            <p:ph type="body" sz="quarter" idx="10"/>
          </p:nvPr>
        </p:nvSpPr>
        <p:spPr>
          <a:xfrm>
            <a:off x="564417" y="1971675"/>
            <a:ext cx="7417533" cy="2809875"/>
          </a:xfrm>
        </p:spPr>
        <p:txBody>
          <a:bodyPr/>
          <a:lstStyle/>
          <a:p>
            <a:pPr lvl="0">
              <a:lnSpc>
                <a:spcPct val="115000"/>
              </a:lnSpc>
              <a:buClr>
                <a:srgbClr val="595959"/>
              </a:buClr>
            </a:pPr>
            <a:r>
              <a:rPr lang="en-US" sz="1950" dirty="0">
                <a:solidFill>
                  <a:srgbClr val="2C2C2C"/>
                </a:solidFill>
              </a:rPr>
              <a:t>“So there’ll be times where I’ll just read the card and remind myself not to go back. I’ll use it so I don’t step back. I’ll pick up on subtle stuff, cause they’ll trigger me. I remember what it was like. I remember feeling like this, I remember going through this. I’m not going to do it again. For me, it just helped me stay away from what I got out of. I carry it with me actually, I carry it in my wallet. It’s with me every day.”</a:t>
            </a:r>
            <a:endParaRPr lang="en-US" sz="2100" dirty="0">
              <a:solidFill>
                <a:srgbClr val="2C2C2C"/>
              </a:solidFill>
            </a:endParaRPr>
          </a:p>
        </p:txBody>
      </p:sp>
    </p:spTree>
    <p:extLst>
      <p:ext uri="{BB962C8B-B14F-4D97-AF65-F5344CB8AC3E}">
        <p14:creationId xmlns:p14="http://schemas.microsoft.com/office/powerpoint/2010/main" val="1244184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87EA-2162-6854-0AC3-E779682AC1F6}"/>
              </a:ext>
            </a:extLst>
          </p:cNvPr>
          <p:cNvSpPr>
            <a:spLocks noGrp="1"/>
          </p:cNvSpPr>
          <p:nvPr>
            <p:ph type="title"/>
          </p:nvPr>
        </p:nvSpPr>
        <p:spPr>
          <a:xfrm>
            <a:off x="356616" y="1133787"/>
            <a:ext cx="8520600" cy="572700"/>
          </a:xfrm>
        </p:spPr>
        <p:txBody>
          <a:bodyPr/>
          <a:lstStyle/>
          <a:p>
            <a:r>
              <a:rPr lang="en-US" dirty="0">
                <a:solidFill>
                  <a:srgbClr val="2C2C2C"/>
                </a:solidFill>
              </a:rPr>
              <a:t>Self reflection: On a scale of 1 to </a:t>
            </a:r>
            <a:r>
              <a:rPr lang="en-US" dirty="0">
                <a:solidFill>
                  <a:srgbClr val="2C2C2C"/>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8"/>
                  </a:ext>
                </a:extLst>
              </a:rPr>
              <a:t>5</a:t>
            </a:r>
            <a:r>
              <a:rPr lang="en-US" dirty="0">
                <a:solidFill>
                  <a:srgbClr val="FAFBFC"/>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8"/>
                  </a:ext>
                </a:extLst>
              </a:rPr>
              <a:t>, cont.</a:t>
            </a:r>
            <a:endParaRPr lang="en-US" dirty="0">
              <a:solidFill>
                <a:srgbClr val="FAFBFC"/>
              </a:solidFill>
            </a:endParaRPr>
          </a:p>
        </p:txBody>
      </p:sp>
      <p:sp>
        <p:nvSpPr>
          <p:cNvPr id="3" name="Text Placeholder 2">
            <a:extLst>
              <a:ext uri="{FF2B5EF4-FFF2-40B4-BE49-F238E27FC236}">
                <a16:creationId xmlns:a16="http://schemas.microsoft.com/office/drawing/2014/main" id="{4227EC2C-1F23-60B7-5DD6-8A5D3A30187B}"/>
              </a:ext>
            </a:extLst>
          </p:cNvPr>
          <p:cNvSpPr>
            <a:spLocks noGrp="1"/>
          </p:cNvSpPr>
          <p:nvPr>
            <p:ph type="body" sz="quarter" idx="10"/>
          </p:nvPr>
        </p:nvSpPr>
        <p:spPr>
          <a:xfrm>
            <a:off x="309559" y="2167125"/>
            <a:ext cx="8400966" cy="2222493"/>
          </a:xfrm>
        </p:spPr>
        <p:txBody>
          <a:bodyPr/>
          <a:lstStyle/>
          <a:p>
            <a:pPr marL="4762" lvl="0" indent="-4762" algn="ctr">
              <a:lnSpc>
                <a:spcPct val="115000"/>
              </a:lnSpc>
              <a:spcBef>
                <a:spcPts val="800"/>
              </a:spcBef>
              <a:buClr>
                <a:srgbClr val="595959"/>
              </a:buClr>
              <a:buSzPts val="3600"/>
            </a:pPr>
            <a:r>
              <a:rPr lang="en-US" sz="2700"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9"/>
                  </a:ext>
                </a:extLst>
              </a:rPr>
              <a:t>	</a:t>
            </a:r>
            <a:r>
              <a:rPr lang="en-US" sz="27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90"/>
                  </a:ext>
                </a:extLst>
              </a:rPr>
              <a:t>Now how comfortable are you with a client’s positive disclosure of IPV?</a:t>
            </a:r>
            <a:endParaRPr lang="en-US" sz="2700" dirty="0">
              <a:solidFill>
                <a:srgbClr val="595959"/>
              </a:solidFill>
            </a:endParaRPr>
          </a:p>
        </p:txBody>
      </p:sp>
    </p:spTree>
    <p:extLst>
      <p:ext uri="{BB962C8B-B14F-4D97-AF65-F5344CB8AC3E}">
        <p14:creationId xmlns:p14="http://schemas.microsoft.com/office/powerpoint/2010/main" val="791670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DD894-B7F2-3219-AA40-EF90107B743D}"/>
              </a:ext>
            </a:extLst>
          </p:cNvPr>
          <p:cNvSpPr>
            <a:spLocks noGrp="1"/>
          </p:cNvSpPr>
          <p:nvPr>
            <p:ph type="title"/>
          </p:nvPr>
        </p:nvSpPr>
        <p:spPr>
          <a:xfrm>
            <a:off x="1267475" y="1932949"/>
            <a:ext cx="2526750" cy="1012300"/>
          </a:xfrm>
        </p:spPr>
        <p:txBody>
          <a:bodyPr/>
          <a:lstStyle/>
          <a:p>
            <a:r>
              <a:rPr lang="en-US" dirty="0"/>
              <a:t>Share your thoughts… </a:t>
            </a:r>
            <a:r>
              <a:rPr lang="en-US" dirty="0">
                <a:solidFill>
                  <a:srgbClr val="FAFBFC"/>
                </a:solidFill>
              </a:rPr>
              <a:t>3</a:t>
            </a:r>
          </a:p>
        </p:txBody>
      </p:sp>
      <p:sp>
        <p:nvSpPr>
          <p:cNvPr id="3" name="Text Placeholder 2">
            <a:extLst>
              <a:ext uri="{FF2B5EF4-FFF2-40B4-BE49-F238E27FC236}">
                <a16:creationId xmlns:a16="http://schemas.microsoft.com/office/drawing/2014/main" id="{CDC52425-B5CD-C01F-BEDD-3AFBB410E376}"/>
              </a:ext>
            </a:extLst>
          </p:cNvPr>
          <p:cNvSpPr>
            <a:spLocks noGrp="1"/>
          </p:cNvSpPr>
          <p:nvPr>
            <p:ph type="body" sz="quarter" idx="10"/>
          </p:nvPr>
        </p:nvSpPr>
        <p:spPr>
          <a:xfrm>
            <a:off x="3934115" y="1446826"/>
            <a:ext cx="4057360" cy="3172800"/>
          </a:xfrm>
        </p:spPr>
        <p:txBody>
          <a:bodyPr/>
          <a:lstStyle/>
          <a:p>
            <a:pPr marL="3078" lvl="0" indent="-3078">
              <a:lnSpc>
                <a:spcPct val="115000"/>
              </a:lnSpc>
              <a:spcBef>
                <a:spcPts val="900"/>
              </a:spcBef>
              <a:buClr>
                <a:srgbClr val="595959"/>
              </a:buClr>
            </a:pPr>
            <a:r>
              <a:rPr lang="en-US" dirty="0"/>
              <a:t>From today’s presentation:</a:t>
            </a:r>
          </a:p>
          <a:p>
            <a:pPr marL="457200" lvl="0" indent="-361950">
              <a:lnSpc>
                <a:spcPct val="115000"/>
              </a:lnSpc>
              <a:spcBef>
                <a:spcPts val="900"/>
              </a:spcBef>
              <a:buClr>
                <a:srgbClr val="434343"/>
              </a:buClr>
              <a:buSzPts val="2100"/>
              <a:buFont typeface="Arial"/>
              <a:buChar char="●"/>
            </a:pPr>
            <a:r>
              <a:rPr lang="en-US" dirty="0"/>
              <a:t>What stands out for you? </a:t>
            </a:r>
          </a:p>
          <a:p>
            <a:pPr marL="457200" lvl="0" indent="-361950">
              <a:lnSpc>
                <a:spcPct val="115000"/>
              </a:lnSpc>
              <a:buClr>
                <a:srgbClr val="434343"/>
              </a:buClr>
              <a:buSzPts val="2100"/>
              <a:buFont typeface="Arial"/>
              <a:buChar char="●"/>
            </a:pPr>
            <a:r>
              <a:rPr lang="en-US" dirty="0"/>
              <a:t>What do you need more of? </a:t>
            </a:r>
          </a:p>
          <a:p>
            <a:pPr marL="457200" lvl="0" indent="-361950">
              <a:lnSpc>
                <a:spcPct val="115000"/>
              </a:lnSpc>
              <a:buClr>
                <a:srgbClr val="434343"/>
              </a:buClr>
              <a:buSzPts val="2100"/>
              <a:buFont typeface="Arial"/>
              <a:buChar char="●"/>
            </a:pPr>
            <a:r>
              <a:rPr lang="en-US" dirty="0"/>
              <a:t>How has your thinking changed?</a:t>
            </a:r>
          </a:p>
        </p:txBody>
      </p:sp>
    </p:spTree>
    <p:extLst>
      <p:ext uri="{BB962C8B-B14F-4D97-AF65-F5344CB8AC3E}">
        <p14:creationId xmlns:p14="http://schemas.microsoft.com/office/powerpoint/2010/main" val="1931500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AF411-7EEA-C90E-4416-3684D9DF427A}"/>
              </a:ext>
            </a:extLst>
          </p:cNvPr>
          <p:cNvSpPr>
            <a:spLocks noGrp="1"/>
          </p:cNvSpPr>
          <p:nvPr>
            <p:ph type="title"/>
          </p:nvPr>
        </p:nvSpPr>
        <p:spPr>
          <a:xfrm>
            <a:off x="1486550" y="1856749"/>
            <a:ext cx="2526750" cy="1012300"/>
          </a:xfrm>
        </p:spPr>
        <p:txBody>
          <a:bodyPr/>
          <a:lstStyle/>
          <a:p>
            <a:r>
              <a:rPr lang="en-US" sz="7200" dirty="0"/>
              <a:t>Q&amp;A</a:t>
            </a:r>
            <a:endParaRPr lang="en-US" dirty="0"/>
          </a:p>
        </p:txBody>
      </p:sp>
      <p:sp>
        <p:nvSpPr>
          <p:cNvPr id="3" name="Text Placeholder 2">
            <a:extLst>
              <a:ext uri="{FF2B5EF4-FFF2-40B4-BE49-F238E27FC236}">
                <a16:creationId xmlns:a16="http://schemas.microsoft.com/office/drawing/2014/main" id="{A91032CC-1E15-D295-F78B-F179C01F03E3}"/>
              </a:ext>
            </a:extLst>
          </p:cNvPr>
          <p:cNvSpPr>
            <a:spLocks noGrp="1"/>
          </p:cNvSpPr>
          <p:nvPr>
            <p:ph type="body" sz="quarter" idx="10"/>
          </p:nvPr>
        </p:nvSpPr>
        <p:spPr>
          <a:xfrm>
            <a:off x="4111600" y="2014350"/>
            <a:ext cx="3722475" cy="1012300"/>
          </a:xfrm>
        </p:spPr>
        <p:txBody>
          <a:bodyPr/>
          <a:lstStyle/>
          <a:p>
            <a:pPr lvl="0">
              <a:lnSpc>
                <a:spcPct val="100000"/>
              </a:lnSpc>
              <a:buClr>
                <a:srgbClr val="21617C"/>
              </a:buClr>
              <a:buSzPts val="1100"/>
            </a:pPr>
            <a:r>
              <a:rPr lang="en-US" sz="2700" dirty="0">
                <a:solidFill>
                  <a:srgbClr val="595959"/>
                </a:solidFill>
              </a:rPr>
              <a:t>What questions do </a:t>
            </a:r>
            <a:br>
              <a:rPr lang="en-US" sz="2700" dirty="0">
                <a:solidFill>
                  <a:srgbClr val="595959"/>
                </a:solidFill>
              </a:rPr>
            </a:br>
            <a:r>
              <a:rPr lang="en-US" sz="2700" dirty="0">
                <a:solidFill>
                  <a:srgbClr val="595959"/>
                </a:solidFill>
              </a:rPr>
              <a:t>you have for us?</a:t>
            </a:r>
          </a:p>
        </p:txBody>
      </p:sp>
    </p:spTree>
    <p:extLst>
      <p:ext uri="{BB962C8B-B14F-4D97-AF65-F5344CB8AC3E}">
        <p14:creationId xmlns:p14="http://schemas.microsoft.com/office/powerpoint/2010/main" val="220500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D5BF0-0591-62B2-E6C3-7E65F9C02984}"/>
              </a:ext>
            </a:extLst>
          </p:cNvPr>
          <p:cNvSpPr>
            <a:spLocks noGrp="1"/>
          </p:cNvSpPr>
          <p:nvPr>
            <p:ph type="title"/>
          </p:nvPr>
        </p:nvSpPr>
        <p:spPr/>
        <p:txBody>
          <a:bodyPr/>
          <a:lstStyle/>
          <a:p>
            <a:r>
              <a:rPr lang="en-US" dirty="0"/>
              <a:t>Self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reflection</a:t>
            </a:r>
            <a:r>
              <a:rPr lang="en-US" dirty="0"/>
              <a:t>: On a scale of 1 to 5</a:t>
            </a:r>
          </a:p>
        </p:txBody>
      </p:sp>
      <p:sp>
        <p:nvSpPr>
          <p:cNvPr id="3" name="Text Placeholder 2">
            <a:extLst>
              <a:ext uri="{FF2B5EF4-FFF2-40B4-BE49-F238E27FC236}">
                <a16:creationId xmlns:a16="http://schemas.microsoft.com/office/drawing/2014/main" id="{1C9347EC-F3F7-57A4-F5A2-830CA01B7958}"/>
              </a:ext>
            </a:extLst>
          </p:cNvPr>
          <p:cNvSpPr>
            <a:spLocks noGrp="1"/>
          </p:cNvSpPr>
          <p:nvPr>
            <p:ph type="body" sz="quarter" idx="10"/>
          </p:nvPr>
        </p:nvSpPr>
        <p:spPr>
          <a:xfrm>
            <a:off x="1054092" y="2092055"/>
            <a:ext cx="7223133" cy="1606550"/>
          </a:xfrm>
        </p:spPr>
        <p:txBody>
          <a:bodyPr/>
          <a:lstStyle/>
          <a:p>
            <a:pPr marL="4762" lvl="0" indent="-4762">
              <a:lnSpc>
                <a:spcPct val="115000"/>
              </a:lnSpc>
              <a:spcBef>
                <a:spcPts val="800"/>
              </a:spcBef>
              <a:buClr>
                <a:srgbClr val="595959"/>
              </a:buClr>
              <a:buSzPts val="3600"/>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9"/>
                  </a:ext>
                </a:extLst>
              </a:rPr>
              <a:t>H</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0"/>
                  </a:ext>
                </a:extLst>
              </a:rPr>
              <a:t>ow comfortable are you with a client</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1"/>
                  </a:ext>
                </a:extLst>
              </a:rPr>
              <a:t>’s</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2"/>
                  </a:ext>
                </a:extLst>
              </a:rPr>
              <a:t>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2"/>
                  </a:ext>
                </a:extLst>
              </a:rPr>
              <a:t/>
            </a:r>
            <a:b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2"/>
                  </a:ext>
                </a:extLst>
              </a:rPr>
            </a:b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2"/>
                  </a:ext>
                </a:extLst>
              </a:rPr>
              <a:t>positive disclosure of IPV?</a:t>
            </a:r>
            <a:endParaRPr lang="en-US" dirty="0">
              <a:solidFill>
                <a:srgbClr val="595959"/>
              </a:solidFill>
            </a:endParaRPr>
          </a:p>
        </p:txBody>
      </p:sp>
    </p:spTree>
    <p:extLst>
      <p:ext uri="{BB962C8B-B14F-4D97-AF65-F5344CB8AC3E}">
        <p14:creationId xmlns:p14="http://schemas.microsoft.com/office/powerpoint/2010/main" val="1663963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996A7-28D6-2002-0EF7-7DA2B24F6573}"/>
              </a:ext>
            </a:extLst>
          </p:cNvPr>
          <p:cNvSpPr>
            <a:spLocks noGrp="1"/>
          </p:cNvSpPr>
          <p:nvPr>
            <p:ph type="title"/>
          </p:nvPr>
        </p:nvSpPr>
        <p:spPr/>
        <p:txBody>
          <a:bodyPr/>
          <a:lstStyle/>
          <a:p>
            <a:r>
              <a:rPr lang="en-US" dirty="0"/>
              <a:t>How to engage with us</a:t>
            </a:r>
          </a:p>
        </p:txBody>
      </p:sp>
      <p:sp>
        <p:nvSpPr>
          <p:cNvPr id="3" name="Text Placeholder 2">
            <a:extLst>
              <a:ext uri="{FF2B5EF4-FFF2-40B4-BE49-F238E27FC236}">
                <a16:creationId xmlns:a16="http://schemas.microsoft.com/office/drawing/2014/main" id="{74A395E7-FDAC-8E8E-A198-7D7BE5275769}"/>
              </a:ext>
            </a:extLst>
          </p:cNvPr>
          <p:cNvSpPr>
            <a:spLocks noGrp="1"/>
          </p:cNvSpPr>
          <p:nvPr>
            <p:ph type="body" sz="quarter" idx="10"/>
          </p:nvPr>
        </p:nvSpPr>
        <p:spPr/>
        <p:txBody>
          <a:bodyPr/>
          <a:lstStyle/>
          <a:p>
            <a:pPr lvl="0">
              <a:buClr>
                <a:srgbClr val="21617C"/>
              </a:buClr>
              <a:buSzPts val="1100"/>
            </a:pPr>
            <a:r>
              <a:rPr lang="en-US" b="1" dirty="0">
                <a:solidFill>
                  <a:srgbClr val="595959"/>
                </a:solidFill>
              </a:rPr>
              <a:t>Subscribe</a:t>
            </a:r>
            <a:r>
              <a:rPr lang="en-US" dirty="0">
                <a:solidFill>
                  <a:srgbClr val="595959"/>
                </a:solidFill>
              </a:rPr>
              <a:t> to the RHNTC Monthly eNewsletter at rhntc.org/enewsletter</a:t>
            </a:r>
            <a:endParaRPr lang="en-US" dirty="0">
              <a:solidFill>
                <a:srgbClr val="21617C"/>
              </a:solidFill>
            </a:endParaRPr>
          </a:p>
        </p:txBody>
      </p:sp>
      <p:sp>
        <p:nvSpPr>
          <p:cNvPr id="4" name="Text Placeholder 3">
            <a:extLst>
              <a:ext uri="{FF2B5EF4-FFF2-40B4-BE49-F238E27FC236}">
                <a16:creationId xmlns:a16="http://schemas.microsoft.com/office/drawing/2014/main" id="{FD2B1EF7-555A-D3AF-678A-FEE14C0143EF}"/>
              </a:ext>
            </a:extLst>
          </p:cNvPr>
          <p:cNvSpPr>
            <a:spLocks noGrp="1"/>
          </p:cNvSpPr>
          <p:nvPr>
            <p:ph type="body" sz="quarter" idx="11"/>
          </p:nvPr>
        </p:nvSpPr>
        <p:spPr/>
        <p:txBody>
          <a:bodyPr/>
          <a:lstStyle/>
          <a:p>
            <a:pPr lvl="0">
              <a:buClr>
                <a:srgbClr val="21617C"/>
              </a:buClr>
              <a:buSzPts val="1100"/>
            </a:pPr>
            <a:r>
              <a:rPr lang="en-US" b="1" dirty="0">
                <a:solidFill>
                  <a:srgbClr val="595959"/>
                </a:solidFill>
              </a:rPr>
              <a:t>Contact us</a:t>
            </a:r>
            <a:r>
              <a:rPr lang="en-US" dirty="0">
                <a:solidFill>
                  <a:srgbClr val="595959"/>
                </a:solidFill>
              </a:rPr>
              <a:t> on rhntc.org</a:t>
            </a:r>
            <a:endParaRPr lang="en-US" dirty="0">
              <a:solidFill>
                <a:srgbClr val="21617C"/>
              </a:solidFill>
            </a:endParaRPr>
          </a:p>
        </p:txBody>
      </p:sp>
      <p:sp>
        <p:nvSpPr>
          <p:cNvPr id="5" name="Text Placeholder 4">
            <a:extLst>
              <a:ext uri="{FF2B5EF4-FFF2-40B4-BE49-F238E27FC236}">
                <a16:creationId xmlns:a16="http://schemas.microsoft.com/office/drawing/2014/main" id="{9FEE241B-EA09-F46F-7115-7601145EA240}"/>
              </a:ext>
            </a:extLst>
          </p:cNvPr>
          <p:cNvSpPr>
            <a:spLocks noGrp="1"/>
          </p:cNvSpPr>
          <p:nvPr>
            <p:ph type="body" sz="quarter" idx="12"/>
          </p:nvPr>
        </p:nvSpPr>
        <p:spPr/>
        <p:txBody>
          <a:bodyPr/>
          <a:lstStyle/>
          <a:p>
            <a:pPr lvl="0">
              <a:buClr>
                <a:srgbClr val="21617C"/>
              </a:buClr>
              <a:buSzPts val="1100"/>
            </a:pPr>
            <a:r>
              <a:rPr lang="en-US" b="1" dirty="0">
                <a:solidFill>
                  <a:srgbClr val="595959"/>
                </a:solidFill>
              </a:rPr>
              <a:t>Sign up</a:t>
            </a:r>
            <a:r>
              <a:rPr lang="en-US" dirty="0">
                <a:solidFill>
                  <a:srgbClr val="595959"/>
                </a:solidFill>
              </a:rPr>
              <a:t> for an account on rhntc.org</a:t>
            </a:r>
            <a:endParaRPr lang="en-US" dirty="0">
              <a:solidFill>
                <a:srgbClr val="21617C"/>
              </a:solidFill>
            </a:endParaRPr>
          </a:p>
        </p:txBody>
      </p:sp>
      <p:sp>
        <p:nvSpPr>
          <p:cNvPr id="6" name="Text Placeholder 5">
            <a:extLst>
              <a:ext uri="{FF2B5EF4-FFF2-40B4-BE49-F238E27FC236}">
                <a16:creationId xmlns:a16="http://schemas.microsoft.com/office/drawing/2014/main" id="{FF545775-6CE8-C936-B290-7106CEDCBB23}"/>
              </a:ext>
            </a:extLst>
          </p:cNvPr>
          <p:cNvSpPr>
            <a:spLocks noGrp="1"/>
          </p:cNvSpPr>
          <p:nvPr>
            <p:ph type="body" sz="quarter" idx="13"/>
          </p:nvPr>
        </p:nvSpPr>
        <p:spPr/>
        <p:txBody>
          <a:bodyPr/>
          <a:lstStyle/>
          <a:p>
            <a:pPr lvl="0">
              <a:buClr>
                <a:srgbClr val="21617C"/>
              </a:buClr>
              <a:buSzPts val="1100"/>
            </a:pPr>
            <a:r>
              <a:rPr lang="en-US" b="1" dirty="0">
                <a:solidFill>
                  <a:srgbClr val="595959"/>
                </a:solidFill>
              </a:rPr>
              <a:t>Follow us</a:t>
            </a:r>
            <a:r>
              <a:rPr lang="en-US" dirty="0">
                <a:solidFill>
                  <a:srgbClr val="595959"/>
                </a:solidFill>
              </a:rPr>
              <a:t> on Twitter @rh_ntc</a:t>
            </a:r>
          </a:p>
        </p:txBody>
      </p:sp>
      <p:sp>
        <p:nvSpPr>
          <p:cNvPr id="7" name="Text Placeholder 6">
            <a:extLst>
              <a:ext uri="{FF2B5EF4-FFF2-40B4-BE49-F238E27FC236}">
                <a16:creationId xmlns:a16="http://schemas.microsoft.com/office/drawing/2014/main" id="{4988C29A-F01A-C546-4B2A-035F08B15DD5}"/>
              </a:ext>
            </a:extLst>
          </p:cNvPr>
          <p:cNvSpPr>
            <a:spLocks noGrp="1"/>
          </p:cNvSpPr>
          <p:nvPr>
            <p:ph type="body" sz="quarter" idx="14"/>
          </p:nvPr>
        </p:nvSpPr>
        <p:spPr/>
        <p:txBody>
          <a:bodyPr/>
          <a:lstStyle/>
          <a:p>
            <a:pPr lvl="0">
              <a:spcAft>
                <a:spcPts val="1600"/>
              </a:spcAft>
              <a:buClr>
                <a:srgbClr val="595959"/>
              </a:buClr>
            </a:pPr>
            <a:r>
              <a:rPr lang="en-US" b="1" dirty="0">
                <a:solidFill>
                  <a:srgbClr val="595959"/>
                </a:solidFill>
              </a:rPr>
              <a:t>Subscribe</a:t>
            </a:r>
            <a:r>
              <a:rPr lang="en-US" dirty="0">
                <a:solidFill>
                  <a:srgbClr val="595959"/>
                </a:solidFill>
              </a:rPr>
              <a:t> to the RHNTC podcast</a:t>
            </a:r>
            <a:br>
              <a:rPr lang="en-US" dirty="0">
                <a:solidFill>
                  <a:srgbClr val="595959"/>
                </a:solidFill>
              </a:rPr>
            </a:br>
            <a:r>
              <a:rPr lang="en-US" sz="1200" u="sng" dirty="0">
                <a:solidFill>
                  <a:srgbClr val="1172BA"/>
                </a:solidFill>
                <a:hlinkClick r:id="rId3">
                  <a:extLst>
                    <a:ext uri="{A12FA001-AC4F-418D-AE19-62706E023703}">
                      <ahyp:hlinkClr xmlns:ahyp="http://schemas.microsoft.com/office/drawing/2018/hyperlinkcolor" xmlns="" val="tx"/>
                    </a:ext>
                  </a:extLst>
                </a:hlinkClick>
              </a:rPr>
              <a:t>podcast.rhntc.org</a:t>
            </a:r>
            <a:endParaRPr lang="en-US" sz="1200" dirty="0">
              <a:solidFill>
                <a:srgbClr val="595959"/>
              </a:solidFill>
            </a:endParaRPr>
          </a:p>
        </p:txBody>
      </p:sp>
    </p:spTree>
    <p:extLst>
      <p:ext uri="{BB962C8B-B14F-4D97-AF65-F5344CB8AC3E}">
        <p14:creationId xmlns:p14="http://schemas.microsoft.com/office/powerpoint/2010/main" val="3282200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70D06-2503-5ACF-EA3D-9B12ACE5A6FC}"/>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C042B02F-2D7D-B8D6-3F29-D0B7B28E9246}"/>
              </a:ext>
            </a:extLst>
          </p:cNvPr>
          <p:cNvSpPr>
            <a:spLocks noGrp="1"/>
          </p:cNvSpPr>
          <p:nvPr>
            <p:ph type="body" sz="quarter" idx="10"/>
          </p:nvPr>
        </p:nvSpPr>
        <p:spPr>
          <a:xfrm>
            <a:off x="4970950" y="1946900"/>
            <a:ext cx="3228975" cy="609600"/>
          </a:xfrm>
        </p:spPr>
        <p:txBody>
          <a:bodyPr/>
          <a:lstStyle/>
          <a:p>
            <a:pPr lvl="0">
              <a:lnSpc>
                <a:spcPct val="115000"/>
              </a:lnSpc>
              <a:buClr>
                <a:srgbClr val="21617C"/>
              </a:buClr>
              <a:buSzPts val="1100"/>
            </a:pPr>
            <a:r>
              <a:rPr lang="en-US" dirty="0">
                <a:solidFill>
                  <a:srgbClr val="595959"/>
                </a:solidFill>
              </a:rPr>
              <a:t>Please fill out the evaluation form after the webinar!</a:t>
            </a:r>
            <a:endParaRPr lang="en-US" dirty="0">
              <a:solidFill>
                <a:srgbClr val="21617C"/>
              </a:solidFill>
            </a:endParaRPr>
          </a:p>
        </p:txBody>
      </p:sp>
      <p:sp>
        <p:nvSpPr>
          <p:cNvPr id="4" name="Text Placeholder 3">
            <a:extLst>
              <a:ext uri="{FF2B5EF4-FFF2-40B4-BE49-F238E27FC236}">
                <a16:creationId xmlns:a16="http://schemas.microsoft.com/office/drawing/2014/main" id="{559E5E2B-737D-4C2D-C871-DC7C5705F944}"/>
              </a:ext>
            </a:extLst>
          </p:cNvPr>
          <p:cNvSpPr>
            <a:spLocks noGrp="1"/>
          </p:cNvSpPr>
          <p:nvPr>
            <p:ph type="body" sz="quarter" idx="11"/>
          </p:nvPr>
        </p:nvSpPr>
        <p:spPr>
          <a:xfrm>
            <a:off x="850313" y="3097350"/>
            <a:ext cx="3179762" cy="628650"/>
          </a:xfrm>
        </p:spPr>
        <p:txBody>
          <a:bodyPr/>
          <a:lstStyle/>
          <a:p>
            <a:r>
              <a:rPr lang="en-US" sz="1000" dirty="0">
                <a:solidFill>
                  <a:srgbClr val="FAFBFC"/>
                </a:solidFill>
              </a:rPr>
              <a:t>CONTACT US</a:t>
            </a:r>
            <a:endParaRPr lang="en-US" sz="1000" dirty="0">
              <a:solidFill>
                <a:srgbClr val="FAFBFC"/>
              </a:solidFill>
              <a:hlinkClick r:id="rId3">
                <a:extLst>
                  <a:ext uri="{A12FA001-AC4F-418D-AE19-62706E023703}">
                    <ahyp:hlinkClr xmlns:ahyp="http://schemas.microsoft.com/office/drawing/2018/hyperlinkcolor" xmlns="" val="tx"/>
                  </a:ext>
                </a:extLst>
              </a:hlinkClick>
            </a:endParaRPr>
          </a:p>
          <a:p>
            <a:r>
              <a:rPr lang="en-US" sz="1600" u="sng" dirty="0">
                <a:solidFill>
                  <a:schemeClr val="accent5"/>
                </a:solidFill>
                <a:hlinkClick r:id="rId3">
                  <a:extLst>
                    <a:ext uri="{A12FA001-AC4F-418D-AE19-62706E023703}">
                      <ahyp:hlinkClr xmlns:ahyp="http://schemas.microsoft.com/office/drawing/2018/hyperlinkcolor" xmlns="" val="tx"/>
                    </a:ext>
                  </a:extLst>
                </a:hlinkClick>
              </a:rPr>
              <a:t>rhntc@jsi.com</a:t>
            </a:r>
            <a:r>
              <a:rPr lang="en-US" sz="1600" dirty="0"/>
              <a:t> </a:t>
            </a:r>
          </a:p>
        </p:txBody>
      </p:sp>
      <p:sp>
        <p:nvSpPr>
          <p:cNvPr id="5" name="Text Placeholder 4">
            <a:extLst>
              <a:ext uri="{FF2B5EF4-FFF2-40B4-BE49-F238E27FC236}">
                <a16:creationId xmlns:a16="http://schemas.microsoft.com/office/drawing/2014/main" id="{B9FE93E4-84DB-5434-2888-43FA89934552}"/>
              </a:ext>
            </a:extLst>
          </p:cNvPr>
          <p:cNvSpPr>
            <a:spLocks noGrp="1"/>
          </p:cNvSpPr>
          <p:nvPr>
            <p:ph type="body" sz="quarter" idx="12"/>
          </p:nvPr>
        </p:nvSpPr>
        <p:spPr/>
        <p:txBody>
          <a:bodyPr/>
          <a:lstStyle/>
          <a:p>
            <a:pPr lvl="0">
              <a:buClr>
                <a:srgbClr val="21617C"/>
              </a:buClr>
              <a:buSzPts val="1100"/>
            </a:pPr>
            <a:r>
              <a:rPr lang="en-US" dirty="0"/>
              <a:t>This webinar was supported by the Office of Population Affairs (Grants FPTPA006030, TPSAH000006) and the Office on Women’s Health (Grant ASTWH2000-90-01-00). The views expressed do not necessarily reflect the official policies of the Department of Health and Human Services; nor does mention of trade names, commercial practices, or organizations imply endorsement by the U.S. Government.</a:t>
            </a:r>
          </a:p>
        </p:txBody>
      </p:sp>
    </p:spTree>
    <p:extLst>
      <p:ext uri="{BB962C8B-B14F-4D97-AF65-F5344CB8AC3E}">
        <p14:creationId xmlns:p14="http://schemas.microsoft.com/office/powerpoint/2010/main" val="10101117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C8E5C-506F-8982-C83C-87094161228C}"/>
              </a:ext>
            </a:extLst>
          </p:cNvPr>
          <p:cNvSpPr>
            <a:spLocks noGrp="1"/>
          </p:cNvSpPr>
          <p:nvPr>
            <p:ph type="title"/>
          </p:nvPr>
        </p:nvSpPr>
        <p:spPr>
          <a:xfrm>
            <a:off x="406950" y="454550"/>
            <a:ext cx="8520600" cy="572700"/>
          </a:xfrm>
        </p:spPr>
        <p:txBody>
          <a:bodyPr/>
          <a:lstStyle/>
          <a:p>
            <a:r>
              <a:rPr lang="en-US" sz="2700" dirty="0">
                <a:solidFill>
                  <a:srgbClr val="2C2C2C"/>
                </a:solidFill>
              </a:rPr>
              <a:t>Resources</a:t>
            </a:r>
            <a:endParaRPr lang="en-US" sz="2700" dirty="0"/>
          </a:p>
        </p:txBody>
      </p:sp>
      <p:sp>
        <p:nvSpPr>
          <p:cNvPr id="3" name="Text Placeholder 2">
            <a:extLst>
              <a:ext uri="{FF2B5EF4-FFF2-40B4-BE49-F238E27FC236}">
                <a16:creationId xmlns:a16="http://schemas.microsoft.com/office/drawing/2014/main" id="{E844B375-C293-C885-73DD-8BF23E92D7A2}"/>
              </a:ext>
            </a:extLst>
          </p:cNvPr>
          <p:cNvSpPr>
            <a:spLocks noGrp="1"/>
          </p:cNvSpPr>
          <p:nvPr>
            <p:ph type="body" sz="quarter" idx="10"/>
          </p:nvPr>
        </p:nvSpPr>
        <p:spPr>
          <a:xfrm>
            <a:off x="641350" y="1212850"/>
            <a:ext cx="6610350" cy="2617788"/>
          </a:xfrm>
        </p:spPr>
        <p:txBody>
          <a:bodyPr/>
          <a:lstStyle/>
          <a:p>
            <a:pPr marL="457200" lvl="0" indent="-342900">
              <a:spcBef>
                <a:spcPts val="330"/>
              </a:spcBef>
              <a:buClr>
                <a:srgbClr val="2C2C2C"/>
              </a:buClr>
              <a:buFont typeface="Arial"/>
              <a:buChar char="●"/>
            </a:pPr>
            <a:r>
              <a:rPr lang="en-US" u="sng" dirty="0">
                <a:solidFill>
                  <a:srgbClr val="1172BA"/>
                </a:solidFill>
                <a:hlinkClick r:id="rId3">
                  <a:extLst>
                    <a:ext uri="{A12FA001-AC4F-418D-AE19-62706E023703}">
                      <ahyp:hlinkClr xmlns:ahyp="http://schemas.microsoft.com/office/drawing/2018/hyperlinkcolor" xmlns="" val="tx"/>
                    </a:ext>
                  </a:extLst>
                </a:hlinkClick>
              </a:rPr>
              <a:t>National Health Resource Center on Domestic Violence</a:t>
            </a:r>
            <a:endParaRPr lang="en-US" dirty="0"/>
          </a:p>
          <a:p>
            <a:pPr lvl="1">
              <a:lnSpc>
                <a:spcPct val="100000"/>
              </a:lnSpc>
              <a:spcBef>
                <a:spcPts val="0"/>
              </a:spcBef>
              <a:buClr>
                <a:srgbClr val="2C2C2C"/>
              </a:buClr>
            </a:pPr>
            <a:r>
              <a:rPr lang="en-US" dirty="0">
                <a:solidFill>
                  <a:srgbClr val="2C2C2C"/>
                </a:solidFill>
              </a:rPr>
              <a:t>For more information, resources, and support, email us at </a:t>
            </a:r>
            <a:r>
              <a:rPr lang="en-US" u="sng" dirty="0">
                <a:solidFill>
                  <a:srgbClr val="1172BA"/>
                </a:solidFill>
                <a:hlinkClick r:id="rId4"/>
              </a:rPr>
              <a:t>health@futureswithoutviolence.org</a:t>
            </a:r>
            <a:r>
              <a:rPr lang="en-US" dirty="0">
                <a:solidFill>
                  <a:srgbClr val="2C2C2C"/>
                </a:solidFill>
              </a:rPr>
              <a:t> or visit </a:t>
            </a:r>
            <a:r>
              <a:rPr lang="en-US" u="sng" dirty="0">
                <a:solidFill>
                  <a:srgbClr val="1172BA"/>
                </a:solidFill>
                <a:hlinkClick r:id="rId5">
                  <a:extLst>
                    <a:ext uri="{A12FA001-AC4F-418D-AE19-62706E023703}">
                      <ahyp:hlinkClr xmlns:ahyp="http://schemas.microsoft.com/office/drawing/2018/hyperlinkcolor" xmlns="" val="tx"/>
                    </a:ext>
                  </a:extLst>
                </a:hlinkClick>
              </a:rPr>
              <a:t>www.futureswithoutviolence.org/health</a:t>
            </a:r>
            <a:r>
              <a:rPr lang="en-US" dirty="0">
                <a:solidFill>
                  <a:srgbClr val="2C2C2C"/>
                </a:solidFill>
              </a:rPr>
              <a:t> </a:t>
            </a:r>
          </a:p>
          <a:p>
            <a:pPr marL="457200" lvl="0" indent="-342900">
              <a:buClr>
                <a:srgbClr val="2C2C2C"/>
              </a:buClr>
              <a:buFont typeface="Arial"/>
              <a:buChar char="●"/>
            </a:pPr>
            <a:r>
              <a:rPr lang="en-US" u="sng" dirty="0">
                <a:solidFill>
                  <a:srgbClr val="1172BA"/>
                </a:solidFill>
                <a:hlinkClick r:id="rId6">
                  <a:extLst>
                    <a:ext uri="{A12FA001-AC4F-418D-AE19-62706E023703}">
                      <ahyp:hlinkClr xmlns:ahyp="http://schemas.microsoft.com/office/drawing/2018/hyperlinkcolor" xmlns="" val="tx"/>
                    </a:ext>
                  </a:extLst>
                </a:hlinkClick>
              </a:rPr>
              <a:t>IPV Health Partners</a:t>
            </a:r>
            <a:endParaRPr lang="en-US" dirty="0"/>
          </a:p>
          <a:p>
            <a:pPr lvl="1">
              <a:lnSpc>
                <a:spcPct val="100000"/>
              </a:lnSpc>
              <a:spcBef>
                <a:spcPts val="0"/>
              </a:spcBef>
              <a:buClr>
                <a:srgbClr val="2C2C2C"/>
              </a:buClr>
            </a:pPr>
            <a:r>
              <a:rPr lang="en-US" u="sng" dirty="0">
                <a:solidFill>
                  <a:srgbClr val="1172BA"/>
                </a:solidFill>
                <a:hlinkClick r:id="rId7">
                  <a:extLst>
                    <a:ext uri="{A12FA001-AC4F-418D-AE19-62706E023703}">
                      <ahyp:hlinkClr xmlns:ahyp="http://schemas.microsoft.com/office/drawing/2018/hyperlinkcolor" xmlns="" val="tx"/>
                    </a:ext>
                  </a:extLst>
                </a:hlinkClick>
              </a:rPr>
              <a:t>Supporting Survivors and Staff During COVID-19</a:t>
            </a:r>
            <a:endParaRPr lang="en-US" dirty="0">
              <a:solidFill>
                <a:srgbClr val="2C2C2C"/>
              </a:solidFill>
            </a:endParaRPr>
          </a:p>
          <a:p>
            <a:pPr marL="457200" lvl="0" indent="-342900">
              <a:buClr>
                <a:srgbClr val="2C2C2C"/>
              </a:buClr>
              <a:buFont typeface="Arial"/>
              <a:buChar char="●"/>
            </a:pPr>
            <a:r>
              <a:rPr lang="en-US" dirty="0"/>
              <a:t>National Hotlines:</a:t>
            </a:r>
          </a:p>
          <a:p>
            <a:pPr lvl="1">
              <a:lnSpc>
                <a:spcPct val="100000"/>
              </a:lnSpc>
              <a:spcBef>
                <a:spcPts val="0"/>
              </a:spcBef>
              <a:buClr>
                <a:srgbClr val="2C2C2C"/>
              </a:buClr>
            </a:pPr>
            <a:r>
              <a:rPr lang="en-US" u="sng" dirty="0">
                <a:solidFill>
                  <a:srgbClr val="1172BA"/>
                </a:solidFill>
                <a:hlinkClick r:id="rId8">
                  <a:extLst>
                    <a:ext uri="{A12FA001-AC4F-418D-AE19-62706E023703}">
                      <ahyp:hlinkClr xmlns:ahyp="http://schemas.microsoft.com/office/drawing/2018/hyperlinkcolor" xmlns="" val="tx"/>
                    </a:ext>
                  </a:extLst>
                </a:hlinkClick>
              </a:rPr>
              <a:t>National Domestic Violence</a:t>
            </a:r>
            <a:endParaRPr lang="en-US" dirty="0">
              <a:solidFill>
                <a:srgbClr val="2C2C2C"/>
              </a:solidFill>
            </a:endParaRPr>
          </a:p>
          <a:p>
            <a:pPr lvl="1">
              <a:lnSpc>
                <a:spcPct val="100000"/>
              </a:lnSpc>
              <a:spcBef>
                <a:spcPts val="0"/>
              </a:spcBef>
              <a:buClr>
                <a:srgbClr val="2C2C2C"/>
              </a:buClr>
            </a:pPr>
            <a:r>
              <a:rPr lang="en-US" u="sng" dirty="0">
                <a:solidFill>
                  <a:srgbClr val="1172BA"/>
                </a:solidFill>
                <a:hlinkClick r:id="rId9">
                  <a:extLst>
                    <a:ext uri="{A12FA001-AC4F-418D-AE19-62706E023703}">
                      <ahyp:hlinkClr xmlns:ahyp="http://schemas.microsoft.com/office/drawing/2018/hyperlinkcolor" xmlns="" val="tx"/>
                    </a:ext>
                  </a:extLst>
                </a:hlinkClick>
              </a:rPr>
              <a:t>The Trevor Project</a:t>
            </a:r>
            <a:endParaRPr lang="en-US" dirty="0">
              <a:solidFill>
                <a:srgbClr val="2C2C2C"/>
              </a:solidFill>
            </a:endParaRPr>
          </a:p>
          <a:p>
            <a:pPr lvl="1">
              <a:lnSpc>
                <a:spcPct val="100000"/>
              </a:lnSpc>
              <a:spcBef>
                <a:spcPts val="0"/>
              </a:spcBef>
              <a:buClr>
                <a:srgbClr val="2C2C2C"/>
              </a:buClr>
            </a:pPr>
            <a:r>
              <a:rPr lang="en-US" u="sng" dirty="0">
                <a:solidFill>
                  <a:srgbClr val="1172BA"/>
                </a:solidFill>
                <a:hlinkClick r:id="rId10">
                  <a:extLst>
                    <a:ext uri="{A12FA001-AC4F-418D-AE19-62706E023703}">
                      <ahyp:hlinkClr xmlns:ahyp="http://schemas.microsoft.com/office/drawing/2018/hyperlinkcolor" xmlns="" val="tx"/>
                    </a:ext>
                  </a:extLst>
                </a:hlinkClick>
              </a:rPr>
              <a:t>National Sexual Assault</a:t>
            </a:r>
            <a:endParaRPr lang="en-US" dirty="0">
              <a:solidFill>
                <a:srgbClr val="2C2C2C"/>
              </a:solidFill>
            </a:endParaRPr>
          </a:p>
          <a:p>
            <a:pPr lvl="1">
              <a:lnSpc>
                <a:spcPct val="100000"/>
              </a:lnSpc>
              <a:spcBef>
                <a:spcPts val="0"/>
              </a:spcBef>
              <a:buClr>
                <a:srgbClr val="2C2C2C"/>
              </a:buClr>
            </a:pPr>
            <a:r>
              <a:rPr lang="en-US" u="sng" dirty="0">
                <a:solidFill>
                  <a:srgbClr val="1172BA"/>
                </a:solidFill>
                <a:hlinkClick r:id="rId11">
                  <a:extLst>
                    <a:ext uri="{A12FA001-AC4F-418D-AE19-62706E023703}">
                      <ahyp:hlinkClr xmlns:ahyp="http://schemas.microsoft.com/office/drawing/2018/hyperlinkcolor" xmlns="" val="tx"/>
                    </a:ext>
                  </a:extLst>
                </a:hlinkClick>
              </a:rPr>
              <a:t>StrongHearts Native Helpline</a:t>
            </a:r>
            <a:endParaRPr lang="en-US" dirty="0">
              <a:solidFill>
                <a:srgbClr val="2C2C2C"/>
              </a:solidFill>
            </a:endParaRPr>
          </a:p>
          <a:p>
            <a:pPr lvl="1">
              <a:lnSpc>
                <a:spcPct val="100000"/>
              </a:lnSpc>
              <a:spcBef>
                <a:spcPts val="0"/>
              </a:spcBef>
              <a:buClr>
                <a:srgbClr val="2C2C2C"/>
              </a:buClr>
            </a:pPr>
            <a:r>
              <a:rPr lang="en-US" u="sng" dirty="0">
                <a:solidFill>
                  <a:srgbClr val="1172BA"/>
                </a:solidFill>
                <a:hlinkClick r:id="rId12">
                  <a:extLst>
                    <a:ext uri="{A12FA001-AC4F-418D-AE19-62706E023703}">
                      <ahyp:hlinkClr xmlns:ahyp="http://schemas.microsoft.com/office/drawing/2018/hyperlinkcolor" xmlns="" val="tx"/>
                    </a:ext>
                  </a:extLst>
                </a:hlinkClick>
              </a:rPr>
              <a:t>Trans Lifeline</a:t>
            </a:r>
            <a:endParaRPr lang="en-US" dirty="0">
              <a:solidFill>
                <a:srgbClr val="2C2C2C"/>
              </a:solidFill>
            </a:endParaRPr>
          </a:p>
        </p:txBody>
      </p:sp>
    </p:spTree>
    <p:extLst>
      <p:ext uri="{BB962C8B-B14F-4D97-AF65-F5344CB8AC3E}">
        <p14:creationId xmlns:p14="http://schemas.microsoft.com/office/powerpoint/2010/main" val="3794155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26A40-EE9F-F390-094F-AFD7CDB800EC}"/>
              </a:ext>
            </a:extLst>
          </p:cNvPr>
          <p:cNvSpPr>
            <a:spLocks noGrp="1"/>
          </p:cNvSpPr>
          <p:nvPr>
            <p:ph type="title"/>
          </p:nvPr>
        </p:nvSpPr>
        <p:spPr/>
        <p:txBody>
          <a:bodyPr/>
          <a:lstStyle/>
          <a:p>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3"/>
                  </a:ext>
                </a:extLst>
              </a:rPr>
              <a:t>Provider</a:t>
            </a:r>
            <a:r>
              <a:rPr lang="en-US" dirty="0"/>
              <a:t>-identified barriers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4"/>
                  </a:ext>
                </a:extLst>
              </a:rPr>
              <a:t>to</a:t>
            </a:r>
            <a:r>
              <a:rPr lang="en-US" dirty="0"/>
              <a:t> addressing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5"/>
                  </a:ext>
                </a:extLst>
              </a:rPr>
              <a:t>IPV</a:t>
            </a:r>
            <a:endParaRPr lang="en-US" dirty="0"/>
          </a:p>
        </p:txBody>
      </p:sp>
      <p:sp>
        <p:nvSpPr>
          <p:cNvPr id="3" name="Text Placeholder 2">
            <a:extLst>
              <a:ext uri="{FF2B5EF4-FFF2-40B4-BE49-F238E27FC236}">
                <a16:creationId xmlns:a16="http://schemas.microsoft.com/office/drawing/2014/main" id="{5EA1820C-A6B2-74A9-BC19-81A0D2224B9F}"/>
              </a:ext>
            </a:extLst>
          </p:cNvPr>
          <p:cNvSpPr>
            <a:spLocks noGrp="1"/>
          </p:cNvSpPr>
          <p:nvPr>
            <p:ph type="body" sz="quarter" idx="10"/>
          </p:nvPr>
        </p:nvSpPr>
        <p:spPr>
          <a:xfrm>
            <a:off x="357188" y="1228725"/>
            <a:ext cx="8215312" cy="2946400"/>
          </a:xfrm>
        </p:spPr>
        <p:txBody>
          <a:bodyPr/>
          <a:lstStyle/>
          <a:p>
            <a:pPr marL="685800" lvl="1" indent="-342900">
              <a:lnSpc>
                <a:spcPct val="100000"/>
              </a:lnSpc>
              <a:spcBef>
                <a:spcPts val="900"/>
              </a:spcBef>
              <a:buClr>
                <a:srgbClr val="F09208"/>
              </a:buClr>
              <a:buSzPts val="1800"/>
              <a:buFont typeface="Arial"/>
              <a:buChar char="•"/>
            </a:pPr>
            <a:r>
              <a:rPr lang="en-US" sz="1800" dirty="0">
                <a:solidFill>
                  <a:srgbClr val="58595B"/>
                </a:solidFill>
              </a:rPr>
              <a:t>Comfort levels with initiating conversations with </a:t>
            </a:r>
            <a:r>
              <a:rPr lang="en-US" sz="1800" dirty="0">
                <a:solidFill>
                  <a:srgbClr val="58595B"/>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6"/>
                  </a:ext>
                </a:extLst>
              </a:rPr>
              <a:t>client</a:t>
            </a:r>
            <a:r>
              <a:rPr lang="en-US" sz="1800" dirty="0">
                <a:solidFill>
                  <a:srgbClr val="58595B"/>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7"/>
                  </a:ext>
                </a:extLst>
              </a:rPr>
              <a:t>s</a:t>
            </a:r>
            <a:r>
              <a:rPr lang="en-US" sz="1800" dirty="0">
                <a:solidFill>
                  <a:srgbClr val="58595B"/>
                </a:solidFill>
              </a:rPr>
              <a:t> about IPV</a:t>
            </a:r>
            <a:endParaRPr lang="en-US" dirty="0">
              <a:solidFill>
                <a:srgbClr val="000000"/>
              </a:solidFill>
            </a:endParaRPr>
          </a:p>
          <a:p>
            <a:pPr marL="685800" lvl="1" indent="-342900">
              <a:lnSpc>
                <a:spcPct val="100000"/>
              </a:lnSpc>
              <a:spcBef>
                <a:spcPts val="900"/>
              </a:spcBef>
              <a:buClr>
                <a:srgbClr val="F09208"/>
              </a:buClr>
              <a:buSzPts val="1800"/>
              <a:buFont typeface="Arial"/>
              <a:buChar char="•"/>
            </a:pPr>
            <a:r>
              <a:rPr lang="en-US" sz="1800" dirty="0">
                <a:solidFill>
                  <a:srgbClr val="58595B"/>
                </a:solidFill>
              </a:rPr>
              <a:t>Feelings of frustration with </a:t>
            </a:r>
            <a:r>
              <a:rPr lang="en-US" sz="1800" dirty="0">
                <a:solidFill>
                  <a:srgbClr val="58595B"/>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8"/>
                  </a:ext>
                </a:extLst>
              </a:rPr>
              <a:t>client</a:t>
            </a:r>
            <a:r>
              <a:rPr lang="en-US" sz="1800" dirty="0">
                <a:solidFill>
                  <a:srgbClr val="58595B"/>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9"/>
                  </a:ext>
                </a:extLst>
              </a:rPr>
              <a:t>s</a:t>
            </a:r>
            <a:r>
              <a:rPr lang="en-US" sz="1800" dirty="0">
                <a:solidFill>
                  <a:srgbClr val="58595B"/>
                </a:solidFill>
              </a:rPr>
              <a:t> when they do not follow a plan of care</a:t>
            </a:r>
            <a:endParaRPr lang="en-US" dirty="0">
              <a:solidFill>
                <a:srgbClr val="000000"/>
              </a:solidFill>
            </a:endParaRPr>
          </a:p>
          <a:p>
            <a:pPr marL="685800" lvl="1" indent="-342900">
              <a:lnSpc>
                <a:spcPct val="100000"/>
              </a:lnSpc>
              <a:spcBef>
                <a:spcPts val="900"/>
              </a:spcBef>
              <a:buClr>
                <a:srgbClr val="F09208"/>
              </a:buClr>
              <a:buSzPts val="1800"/>
              <a:buFont typeface="Arial"/>
              <a:buChar char="•"/>
            </a:pPr>
            <a:r>
              <a:rPr lang="en-US" sz="1800" dirty="0">
                <a:solidFill>
                  <a:srgbClr val="58595B"/>
                </a:solidFill>
              </a:rPr>
              <a:t>Not knowing what to do</a:t>
            </a:r>
            <a:endParaRPr lang="en-US" dirty="0">
              <a:solidFill>
                <a:srgbClr val="000000"/>
              </a:solidFill>
            </a:endParaRPr>
          </a:p>
          <a:p>
            <a:pPr marL="685800" lvl="1" indent="-342900">
              <a:lnSpc>
                <a:spcPct val="100000"/>
              </a:lnSpc>
              <a:spcBef>
                <a:spcPts val="900"/>
              </a:spcBef>
              <a:buClr>
                <a:srgbClr val="F09208"/>
              </a:buClr>
              <a:buSzPts val="1800"/>
              <a:buFont typeface="Arial"/>
              <a:buChar char="•"/>
            </a:pPr>
            <a:r>
              <a:rPr lang="en-US" sz="1800" dirty="0">
                <a:solidFill>
                  <a:srgbClr val="58595B"/>
                </a:solidFill>
              </a:rPr>
              <a:t>Lack of time</a:t>
            </a:r>
            <a:endParaRPr lang="en-US" dirty="0">
              <a:solidFill>
                <a:srgbClr val="000000"/>
              </a:solidFill>
            </a:endParaRPr>
          </a:p>
          <a:p>
            <a:pPr marL="685800" lvl="1" indent="-342900">
              <a:lnSpc>
                <a:spcPct val="100000"/>
              </a:lnSpc>
              <a:spcBef>
                <a:spcPts val="900"/>
              </a:spcBef>
              <a:buClr>
                <a:srgbClr val="F09208"/>
              </a:buClr>
              <a:buSzPts val="1800"/>
              <a:buFont typeface="Arial"/>
              <a:buChar char="•"/>
            </a:pPr>
            <a:r>
              <a:rPr lang="en-US" sz="1800" dirty="0">
                <a:solidFill>
                  <a:srgbClr val="58595B"/>
                </a:solidFill>
              </a:rPr>
              <a:t>Vicarious trauma or personal trauma</a:t>
            </a:r>
            <a:endParaRPr lang="en-US" dirty="0">
              <a:solidFill>
                <a:srgbClr val="000000"/>
              </a:solidFill>
            </a:endParaRPr>
          </a:p>
          <a:p>
            <a:pPr marL="685800" lvl="1" indent="-342900">
              <a:lnSpc>
                <a:spcPct val="100000"/>
              </a:lnSpc>
              <a:spcBef>
                <a:spcPts val="900"/>
              </a:spcBef>
              <a:buClr>
                <a:srgbClr val="F09208"/>
              </a:buClr>
              <a:buSzPts val="1800"/>
              <a:buFont typeface="Arial"/>
              <a:buChar char="•"/>
            </a:pPr>
            <a:r>
              <a:rPr lang="en-US" sz="1800" dirty="0">
                <a:solidFill>
                  <a:srgbClr val="58595B"/>
                </a:solidFill>
              </a:rPr>
              <a:t>Child protection service (CPS) </a:t>
            </a:r>
            <a:r>
              <a:rPr lang="en-US" sz="1800" dirty="0">
                <a:solidFill>
                  <a:srgbClr val="58595B"/>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0"/>
                  </a:ext>
                </a:extLst>
              </a:rPr>
              <a:t>involvement</a:t>
            </a:r>
            <a:r>
              <a:rPr lang="en-US" sz="1800" dirty="0">
                <a:solidFill>
                  <a:srgbClr val="58595B"/>
                </a:solidFill>
              </a:rPr>
              <a:t> </a:t>
            </a:r>
          </a:p>
          <a:p>
            <a:pPr marL="685800" lvl="1" indent="-342900">
              <a:lnSpc>
                <a:spcPct val="100000"/>
              </a:lnSpc>
              <a:spcBef>
                <a:spcPts val="900"/>
              </a:spcBef>
              <a:buClr>
                <a:srgbClr val="F09208"/>
              </a:buClr>
              <a:buSzPts val="1800"/>
              <a:buFont typeface="Arial"/>
              <a:buChar char="•"/>
            </a:pPr>
            <a:r>
              <a:rPr lang="en-US" sz="1800" dirty="0">
                <a:solidFill>
                  <a:srgbClr val="58595B"/>
                </a:solidFill>
              </a:rPr>
              <a:t>Deportation reporting </a:t>
            </a:r>
            <a:r>
              <a:rPr lang="en-US" sz="1800" dirty="0">
                <a:solidFill>
                  <a:srgbClr val="58595B"/>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1"/>
                  </a:ext>
                </a:extLst>
              </a:rPr>
              <a:t>fears</a:t>
            </a:r>
            <a:endParaRPr lang="en-US" sz="1800" dirty="0">
              <a:solidFill>
                <a:srgbClr val="58595B"/>
              </a:solidFill>
            </a:endParaRPr>
          </a:p>
        </p:txBody>
      </p:sp>
    </p:spTree>
    <p:extLst>
      <p:ext uri="{BB962C8B-B14F-4D97-AF65-F5344CB8AC3E}">
        <p14:creationId xmlns:p14="http://schemas.microsoft.com/office/powerpoint/2010/main" val="3256784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BE8C3-E9C9-DC98-56C0-1D2274845233}"/>
              </a:ext>
            </a:extLst>
          </p:cNvPr>
          <p:cNvSpPr>
            <a:spLocks noGrp="1"/>
          </p:cNvSpPr>
          <p:nvPr>
            <p:ph type="title"/>
          </p:nvPr>
        </p:nvSpPr>
        <p:spPr/>
        <p:txBody>
          <a:bodyPr/>
          <a:lstStyle/>
          <a:p>
            <a:r>
              <a:rPr lang="en-US" dirty="0"/>
              <a:t>Share your thoughts…</a:t>
            </a:r>
          </a:p>
        </p:txBody>
      </p:sp>
      <p:sp>
        <p:nvSpPr>
          <p:cNvPr id="3" name="Text Placeholder 2">
            <a:extLst>
              <a:ext uri="{FF2B5EF4-FFF2-40B4-BE49-F238E27FC236}">
                <a16:creationId xmlns:a16="http://schemas.microsoft.com/office/drawing/2014/main" id="{30FC47C3-573E-78F0-32DB-D1C7B5A61BEC}"/>
              </a:ext>
            </a:extLst>
          </p:cNvPr>
          <p:cNvSpPr>
            <a:spLocks noGrp="1"/>
          </p:cNvSpPr>
          <p:nvPr>
            <p:ph type="body" sz="quarter" idx="10"/>
          </p:nvPr>
        </p:nvSpPr>
        <p:spPr>
          <a:xfrm>
            <a:off x="3981740" y="1294426"/>
            <a:ext cx="3914485" cy="3172800"/>
          </a:xfrm>
        </p:spPr>
        <p:txBody>
          <a:bodyPr/>
          <a:lstStyle/>
          <a:p>
            <a:pPr lvl="0">
              <a:lnSpc>
                <a:spcPct val="115000"/>
              </a:lnSpc>
              <a:buClr>
                <a:srgbClr val="595959"/>
              </a:buClr>
              <a:buSzPts val="3200"/>
            </a:pPr>
            <a:r>
              <a:rPr lang="en-US" dirty="0"/>
              <a:t>Consider your own experiences as a client. How many of you have, or know someone who has, ever left something out </a:t>
            </a:r>
            <a:br>
              <a:rPr lang="en-US" dirty="0"/>
            </a:br>
            <a:r>
              <a:rPr lang="en-US" dirty="0"/>
              <a:t>of a medical history or intentionally misreported information to your health </a:t>
            </a:r>
            <a:br>
              <a:rPr lang="en-US" dirty="0"/>
            </a:br>
            <a:r>
              <a:rPr lang="en-US" dirty="0"/>
              <a:t>care provider?</a:t>
            </a:r>
          </a:p>
        </p:txBody>
      </p:sp>
    </p:spTree>
    <p:extLst>
      <p:ext uri="{BB962C8B-B14F-4D97-AF65-F5344CB8AC3E}">
        <p14:creationId xmlns:p14="http://schemas.microsoft.com/office/powerpoint/2010/main" val="2746280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AFC4C-6AD1-3E75-0E6E-7DDF4C8C5B6E}"/>
              </a:ext>
            </a:extLst>
          </p:cNvPr>
          <p:cNvSpPr>
            <a:spLocks noGrp="1"/>
          </p:cNvSpPr>
          <p:nvPr>
            <p:ph type="title"/>
          </p:nvPr>
        </p:nvSpPr>
        <p:spPr>
          <a:xfrm>
            <a:off x="311691" y="1038900"/>
            <a:ext cx="8520600" cy="572700"/>
          </a:xfrm>
        </p:spPr>
        <p:txBody>
          <a:bodyPr/>
          <a:lstStyle/>
          <a:p>
            <a:r>
              <a:rPr lang="en-US" sz="2400" dirty="0"/>
              <a:t>Why might a survivor choose not to disclose IPV?</a:t>
            </a:r>
          </a:p>
        </p:txBody>
      </p:sp>
      <p:sp>
        <p:nvSpPr>
          <p:cNvPr id="3" name="Text Placeholder 2">
            <a:extLst>
              <a:ext uri="{FF2B5EF4-FFF2-40B4-BE49-F238E27FC236}">
                <a16:creationId xmlns:a16="http://schemas.microsoft.com/office/drawing/2014/main" id="{1DE48A0C-271E-D74E-680B-18D78D4FFB18}"/>
              </a:ext>
            </a:extLst>
          </p:cNvPr>
          <p:cNvSpPr>
            <a:spLocks noGrp="1"/>
          </p:cNvSpPr>
          <p:nvPr>
            <p:ph type="body" sz="quarter" idx="10"/>
          </p:nvPr>
        </p:nvSpPr>
        <p:spPr>
          <a:xfrm>
            <a:off x="587367" y="2092055"/>
            <a:ext cx="7223133" cy="1606550"/>
          </a:xfrm>
        </p:spPr>
        <p:txBody>
          <a:bodyPr/>
          <a:lstStyle/>
          <a:p>
            <a:pPr marL="457200" lvl="0" indent="-342900" algn="l">
              <a:lnSpc>
                <a:spcPct val="115000"/>
              </a:lnSpc>
              <a:buClr>
                <a:srgbClr val="595959"/>
              </a:buClr>
              <a:buFont typeface="Arial"/>
              <a:buChar char="●"/>
            </a:pPr>
            <a:r>
              <a:rPr lang="en-US" sz="1800" dirty="0">
                <a:solidFill>
                  <a:srgbClr val="595959"/>
                </a:solidFill>
              </a:rPr>
              <a:t>Shame, judgement, stigma</a:t>
            </a:r>
          </a:p>
          <a:p>
            <a:pPr marL="457200" lvl="0" indent="-342900" algn="l">
              <a:lnSpc>
                <a:spcPct val="115000"/>
              </a:lnSpc>
              <a:buClr>
                <a:srgbClr val="595959"/>
              </a:buClr>
              <a:buFont typeface="Arial"/>
              <a:buChar char="●"/>
            </a:pPr>
            <a:r>
              <a:rPr lang="en-US" sz="1800" dirty="0">
                <a:solidFill>
                  <a:srgbClr val="595959"/>
                </a:solidFill>
              </a:rPr>
              <a:t>Fear, threats</a:t>
            </a:r>
          </a:p>
          <a:p>
            <a:pPr marL="457200" lvl="0" indent="-342900" algn="l">
              <a:lnSpc>
                <a:spcPct val="115000"/>
              </a:lnSpc>
              <a:buClr>
                <a:srgbClr val="595959"/>
              </a:buClr>
              <a:buFont typeface="Arial"/>
              <a:buChar char="●"/>
            </a:pPr>
            <a:r>
              <a:rPr lang="en-US" sz="1800" dirty="0">
                <a:solidFill>
                  <a:srgbClr val="595959"/>
                </a:solidFill>
              </a:rPr>
              <a:t>Fear of systems/police involvement</a:t>
            </a:r>
          </a:p>
          <a:p>
            <a:pPr marL="457200" lvl="0" indent="-342900" algn="l">
              <a:lnSpc>
                <a:spcPct val="115000"/>
              </a:lnSpc>
              <a:buClr>
                <a:srgbClr val="595959"/>
              </a:buClr>
              <a:buFont typeface="Arial"/>
              <a:buChar char="●"/>
            </a:pPr>
            <a:r>
              <a:rPr lang="en-US" sz="1800" dirty="0">
                <a:solidFill>
                  <a:srgbClr val="595959"/>
                </a:solidFill>
              </a:rPr>
              <a:t>Afraid children can be taken away</a:t>
            </a:r>
          </a:p>
          <a:p>
            <a:pPr marL="457200" lvl="0" indent="-342900" algn="l">
              <a:lnSpc>
                <a:spcPct val="115000"/>
              </a:lnSpc>
              <a:buClr>
                <a:srgbClr val="595959"/>
              </a:buClr>
              <a:buFont typeface="Arial"/>
              <a:buChar char="●"/>
            </a:pPr>
            <a:r>
              <a:rPr lang="en-US" sz="1800" dirty="0">
                <a:solidFill>
                  <a:srgbClr val="595959"/>
                </a:solidFill>
              </a:rPr>
              <a:t>Not knowing what will happen with the information</a:t>
            </a:r>
          </a:p>
          <a:p>
            <a:pPr marL="457200" lvl="0" indent="-342900" algn="l">
              <a:lnSpc>
                <a:spcPct val="115000"/>
              </a:lnSpc>
              <a:buClr>
                <a:srgbClr val="595959"/>
              </a:buClr>
              <a:buFont typeface="Arial"/>
              <a:buChar char="●"/>
            </a:pPr>
            <a:r>
              <a:rPr lang="en-US" sz="1800" dirty="0">
                <a:solidFill>
                  <a:srgbClr val="595959"/>
                </a:solidFill>
              </a:rPr>
              <a:t>Lack of awareness of victim status and rights</a:t>
            </a:r>
          </a:p>
          <a:p>
            <a:pPr marL="457200" lvl="0" indent="-342900" algn="l">
              <a:lnSpc>
                <a:spcPct val="115000"/>
              </a:lnSpc>
              <a:buClr>
                <a:srgbClr val="595959"/>
              </a:buClr>
              <a:buFont typeface="Arial"/>
              <a:buChar char="●"/>
            </a:pPr>
            <a:r>
              <a:rPr lang="en-US" sz="1800" dirty="0">
                <a:solidFill>
                  <a:srgbClr val="595959"/>
                </a:solidFill>
              </a:rPr>
              <a:t>Language barriers and low </a:t>
            </a:r>
            <a:r>
              <a:rPr lang="en-US" sz="1800" dirty="0">
                <a:solidFill>
                  <a:srgbClr val="595959"/>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3"/>
                  </a:ext>
                </a:extLst>
              </a:rPr>
              <a:t>literacy</a:t>
            </a:r>
            <a:endParaRPr lang="en-US" sz="1800" dirty="0">
              <a:solidFill>
                <a:srgbClr val="595959"/>
              </a:solidFill>
            </a:endParaRPr>
          </a:p>
        </p:txBody>
      </p:sp>
    </p:spTree>
    <p:extLst>
      <p:ext uri="{BB962C8B-B14F-4D97-AF65-F5344CB8AC3E}">
        <p14:creationId xmlns:p14="http://schemas.microsoft.com/office/powerpoint/2010/main" val="3098378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8E486-3433-F5B6-FF65-B1CC1EA7818D}"/>
              </a:ext>
            </a:extLst>
          </p:cNvPr>
          <p:cNvSpPr>
            <a:spLocks noGrp="1"/>
          </p:cNvSpPr>
          <p:nvPr>
            <p:ph type="title"/>
          </p:nvPr>
        </p:nvSpPr>
        <p:spPr/>
        <p:txBody>
          <a:bodyPr/>
          <a:lstStyle/>
          <a:p>
            <a:r>
              <a:rPr lang="en-US" sz="2700" dirty="0">
                <a:solidFill>
                  <a:srgbClr val="2C2C2C"/>
                </a:solidFill>
              </a:rPr>
              <a:t>Is screening effective?</a:t>
            </a:r>
            <a:endParaRPr lang="en-US" sz="2700" dirty="0"/>
          </a:p>
        </p:txBody>
      </p:sp>
      <p:sp>
        <p:nvSpPr>
          <p:cNvPr id="3" name="Text Placeholder 2">
            <a:extLst>
              <a:ext uri="{FF2B5EF4-FFF2-40B4-BE49-F238E27FC236}">
                <a16:creationId xmlns:a16="http://schemas.microsoft.com/office/drawing/2014/main" id="{B3AAA9C6-27E8-4CB1-ED41-212B461F907F}"/>
              </a:ext>
            </a:extLst>
          </p:cNvPr>
          <p:cNvSpPr>
            <a:spLocks noGrp="1"/>
          </p:cNvSpPr>
          <p:nvPr>
            <p:ph type="body" sz="quarter" idx="10"/>
          </p:nvPr>
        </p:nvSpPr>
        <p:spPr>
          <a:xfrm>
            <a:off x="564418" y="2047875"/>
            <a:ext cx="7655658" cy="2809875"/>
          </a:xfrm>
        </p:spPr>
        <p:txBody>
          <a:bodyPr/>
          <a:lstStyle/>
          <a:p>
            <a:pPr marL="457200" lvl="0" indent="-342900">
              <a:lnSpc>
                <a:spcPct val="115000"/>
              </a:lnSpc>
              <a:buClr>
                <a:srgbClr val="F09208"/>
              </a:buClr>
              <a:buFont typeface="Arial"/>
              <a:buChar char="•"/>
            </a:pPr>
            <a:r>
              <a:rPr lang="en-US" dirty="0">
                <a:solidFill>
                  <a:srgbClr val="2C2C2C"/>
                </a:solidFill>
              </a:rPr>
              <a:t>The use of structured screening tools at enrollment has not been found to promote</a:t>
            </a:r>
            <a:r>
              <a:rPr lang="en-US" dirty="0">
                <a:solidFill>
                  <a:srgbClr val="2C2C2C"/>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4"/>
                  </a:ext>
                </a:extLst>
              </a:rPr>
              <a:t> disclosure</a:t>
            </a:r>
            <a:r>
              <a:rPr lang="en-US" b="1" dirty="0">
                <a:solidFill>
                  <a:srgbClr val="2C2C2C"/>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5"/>
                  </a:ext>
                </a:extLst>
              </a:rPr>
              <a:t> </a:t>
            </a:r>
            <a:r>
              <a:rPr lang="en-US" dirty="0">
                <a:solidFill>
                  <a:srgbClr val="2C2C2C"/>
                </a:solidFill>
              </a:rPr>
              <a:t>or in-depth exploration of </a:t>
            </a:r>
            <a:r>
              <a:rPr lang="en-US" dirty="0">
                <a:solidFill>
                  <a:srgbClr val="2C2C2C"/>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6"/>
                  </a:ext>
                </a:extLst>
              </a:rPr>
              <a:t>women’s </a:t>
            </a:r>
            <a:r>
              <a:rPr lang="en-US" dirty="0">
                <a:solidFill>
                  <a:srgbClr val="2C2C2C"/>
                </a:solidFill>
              </a:rPr>
              <a:t>experiences of abuse.</a:t>
            </a:r>
            <a:endParaRPr lang="en-US" dirty="0">
              <a:solidFill>
                <a:srgbClr val="595959"/>
              </a:solidFill>
            </a:endParaRPr>
          </a:p>
          <a:p>
            <a:pPr marL="457200" lvl="0" indent="-342900">
              <a:lnSpc>
                <a:spcPct val="115000"/>
              </a:lnSpc>
              <a:spcAft>
                <a:spcPts val="2400"/>
              </a:spcAft>
              <a:buClr>
                <a:srgbClr val="F09208"/>
              </a:buClr>
              <a:buFont typeface="Arial"/>
              <a:buChar char="•"/>
            </a:pPr>
            <a:r>
              <a:rPr lang="en-US" dirty="0">
                <a:solidFill>
                  <a:srgbClr val="2C2C2C"/>
                </a:solidFill>
              </a:rPr>
              <a:t>Women were more likely to discuss experiences of violence when nurses initiated open-ended discussions focused on parenting, </a:t>
            </a:r>
            <a:r>
              <a:rPr lang="en-US" dirty="0">
                <a:solidFill>
                  <a:srgbClr val="2C2C2C"/>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7"/>
                  </a:ext>
                </a:extLst>
              </a:rPr>
              <a:t>safety</a:t>
            </a:r>
            <a:r>
              <a:rPr lang="en-US" dirty="0">
                <a:solidFill>
                  <a:srgbClr val="2C2C2C"/>
                </a:solidFill>
              </a:rPr>
              <a:t>, or healthy relationships.</a:t>
            </a:r>
          </a:p>
          <a:p>
            <a:pPr lvl="0">
              <a:lnSpc>
                <a:spcPct val="130000"/>
              </a:lnSpc>
              <a:buClr>
                <a:srgbClr val="595959"/>
              </a:buClr>
            </a:pPr>
            <a:r>
              <a:rPr lang="en-US" sz="1100" dirty="0">
                <a:solidFill>
                  <a:srgbClr val="2C2C2C"/>
                </a:solidFill>
              </a:rPr>
              <a:t>Jack, S.M., Ford-Gilboe, M., Davidov, D., MacMillan, H.L. (2015). Identification and Assessment of Intimate Partner</a:t>
            </a:r>
            <a:br>
              <a:rPr lang="en-US" sz="1100" dirty="0">
                <a:solidFill>
                  <a:srgbClr val="2C2C2C"/>
                </a:solidFill>
              </a:rPr>
            </a:br>
            <a:r>
              <a:rPr lang="en-US" sz="1100" dirty="0">
                <a:solidFill>
                  <a:srgbClr val="2C2C2C"/>
                </a:solidFill>
              </a:rPr>
              <a:t>Violence in Nurse Home Visitation. </a:t>
            </a:r>
            <a:r>
              <a:rPr lang="en-US" sz="1100" i="1" dirty="0">
                <a:solidFill>
                  <a:srgbClr val="2C2C2C"/>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8"/>
                  </a:ext>
                </a:extLst>
              </a:rPr>
              <a:t>Journal of Clinical Nursing.</a:t>
            </a:r>
            <a:r>
              <a:rPr lang="en-US" sz="1100" dirty="0">
                <a:solidFill>
                  <a:srgbClr val="2C2C2C"/>
                </a:solidFill>
              </a:rPr>
              <a:t> Vol. 25 Issue 13-14.</a:t>
            </a:r>
            <a:endParaRPr lang="en-US" dirty="0">
              <a:solidFill>
                <a:srgbClr val="595959"/>
              </a:solidFill>
            </a:endParaRPr>
          </a:p>
        </p:txBody>
      </p:sp>
    </p:spTree>
    <p:extLst>
      <p:ext uri="{BB962C8B-B14F-4D97-AF65-F5344CB8AC3E}">
        <p14:creationId xmlns:p14="http://schemas.microsoft.com/office/powerpoint/2010/main" val="1131255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
          <p:cNvSpPr txBox="1">
            <a:spLocks noGrp="1"/>
          </p:cNvSpPr>
          <p:nvPr>
            <p:ph type="title"/>
          </p:nvPr>
        </p:nvSpPr>
        <p:spPr>
          <a:xfrm>
            <a:off x="1371600" y="495875"/>
            <a:ext cx="6400800" cy="743100"/>
          </a:xfrm>
          <a:prstGeom prst="rect">
            <a:avLst/>
          </a:prstGeom>
          <a:noFill/>
          <a:ln>
            <a:noFill/>
          </a:ln>
        </p:spPr>
        <p:txBody>
          <a:bodyPr spcFirstLastPara="1" wrap="square" lIns="68550" tIns="34275" rIns="68550" bIns="34275" anchor="ctr" anchorCtr="0">
            <a:noAutofit/>
          </a:bodyPr>
          <a:lstStyle/>
          <a:p>
            <a:pPr marL="0" lvl="0" indent="0" algn="ctr" rtl="0">
              <a:lnSpc>
                <a:spcPct val="100000"/>
              </a:lnSpc>
              <a:spcBef>
                <a:spcPts val="0"/>
              </a:spcBef>
              <a:spcAft>
                <a:spcPts val="0"/>
              </a:spcAft>
              <a:buSzPts val="2800"/>
              <a:buNone/>
            </a:pPr>
            <a:r>
              <a:rPr lang="en-US" dirty="0"/>
              <a:t>Video: </a:t>
            </a:r>
            <a:r>
              <a:rPr lang="en-US" u="sng" dirty="0">
                <a:solidFill>
                  <a:schemeClr val="hlink"/>
                </a:solidFill>
              </a:rPr>
              <a:t>Clien</a:t>
            </a:r>
            <a:r>
              <a:rPr lang="en-US" u="sng" dirty="0">
                <a:solidFill>
                  <a:schemeClr val="hlink"/>
                </a:solidFill>
                <a:hlinkClick r:id="rId3"/>
              </a:rPr>
              <a:t>t </a:t>
            </a:r>
            <a:r>
              <a:rPr lang="en-US" u="sng" dirty="0">
                <a:solidFill>
                  <a:schemeClr val="hlink"/>
                </a:solidFill>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empowerment</a:t>
            </a:r>
            <a:endParaRPr dirty="0"/>
          </a:p>
        </p:txBody>
      </p:sp>
      <p:pic>
        <p:nvPicPr>
          <p:cNvPr id="339" name="Google Shape;339;p4">
            <a:hlinkClick r:id="rId3"/>
          </p:cNvPr>
          <p:cNvPicPr preferRelativeResize="0"/>
          <p:nvPr/>
        </p:nvPicPr>
        <p:blipFill>
          <a:blip r:embed="rId4">
            <a:alphaModFix/>
          </a:blip>
          <a:stretch>
            <a:fillRect/>
          </a:stretch>
        </p:blipFill>
        <p:spPr>
          <a:xfrm>
            <a:off x="1466013" y="1238975"/>
            <a:ext cx="6211975" cy="3534500"/>
          </a:xfrm>
          <a:prstGeom prst="rect">
            <a:avLst/>
          </a:prstGeom>
          <a:noFill/>
          <a:ln>
            <a:noFill/>
          </a:ln>
        </p:spPr>
      </p:pic>
    </p:spTree>
    <p:extLst>
      <p:ext uri="{BB962C8B-B14F-4D97-AF65-F5344CB8AC3E}">
        <p14:creationId xmlns:p14="http://schemas.microsoft.com/office/powerpoint/2010/main" val="2727207077"/>
      </p:ext>
    </p:extLst>
  </p:cSld>
  <p:clrMapOvr>
    <a:masterClrMapping/>
  </p:clrMapOvr>
</p:sld>
</file>

<file path=ppt/theme/theme1.xml><?xml version="1.0" encoding="utf-8"?>
<a:theme xmlns:a="http://schemas.openxmlformats.org/drawingml/2006/main" name="RHNTC Template Updated 062021">
  <a:themeElements>
    <a:clrScheme name="Simple Light">
      <a:dk1>
        <a:srgbClr val="21617C"/>
      </a:dk1>
      <a:lt1>
        <a:srgbClr val="FFFFFF"/>
      </a:lt1>
      <a:dk2>
        <a:srgbClr val="595959"/>
      </a:dk2>
      <a:lt2>
        <a:srgbClr val="EEEEEE"/>
      </a:lt2>
      <a:accent1>
        <a:srgbClr val="FBB040"/>
      </a:accent1>
      <a:accent2>
        <a:srgbClr val="2BAAE2"/>
      </a:accent2>
      <a:accent3>
        <a:srgbClr val="058D9E"/>
      </a:accent3>
      <a:accent4>
        <a:srgbClr val="C64A9B"/>
      </a:accent4>
      <a:accent5>
        <a:srgbClr val="EF4136"/>
      </a:accent5>
      <a:accent6>
        <a:srgbClr val="123661"/>
      </a:accent6>
      <a:hlink>
        <a:srgbClr val="1172B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TotalTime>
  <Words>14385</Words>
  <Application>Microsoft Office PowerPoint</Application>
  <PresentationFormat>On-screen Show (16:9)</PresentationFormat>
  <Paragraphs>422</Paragraphs>
  <Slides>42</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Lato</vt:lpstr>
      <vt:lpstr>Arial</vt:lpstr>
      <vt:lpstr>Arial  </vt:lpstr>
      <vt:lpstr>Noto Sans Symbols</vt:lpstr>
      <vt:lpstr>Calibri</vt:lpstr>
      <vt:lpstr>RHNTC Template Updated 062021</vt:lpstr>
      <vt:lpstr>Moving Beyond IPV Screening: Understanding the CUES Intervention</vt:lpstr>
      <vt:lpstr>Speaker</vt:lpstr>
      <vt:lpstr>Learning objectives</vt:lpstr>
      <vt:lpstr>Self reflection: On a scale of 1 to 5</vt:lpstr>
      <vt:lpstr>Provider-identified barriers to addressing IPV</vt:lpstr>
      <vt:lpstr>Share your thoughts…</vt:lpstr>
      <vt:lpstr>Why might a survivor choose not to disclose IPV?</vt:lpstr>
      <vt:lpstr>Is screening effective?</vt:lpstr>
      <vt:lpstr>Video: Client empowerment</vt:lpstr>
      <vt:lpstr>Challenging the limits of  disclosure-driven practice</vt:lpstr>
      <vt:lpstr>Universal education promotes health equity</vt:lpstr>
      <vt:lpstr>CUES: An evidence-based intervention</vt:lpstr>
      <vt:lpstr>Setting/population-specific  safety cards</vt:lpstr>
      <vt:lpstr>CUES: An overview</vt:lpstr>
      <vt:lpstr>Confidentiality (C)</vt:lpstr>
      <vt:lpstr>Expanding the traditional confidentiality script</vt:lpstr>
      <vt:lpstr>CUES: An overview</vt:lpstr>
      <vt:lpstr>Share your thoughts… 2</vt:lpstr>
      <vt:lpstr>Universal Education and Empowerment (UE)</vt:lpstr>
      <vt:lpstr>Essence of CUES</vt:lpstr>
      <vt:lpstr>Anti-racism in clinical/direct service</vt:lpstr>
      <vt:lpstr>Empowerment: Provider interview</vt:lpstr>
      <vt:lpstr>Empowerment: Client interviews</vt:lpstr>
      <vt:lpstr>S: Important reminder</vt:lpstr>
      <vt:lpstr>S: What survivors say that they want providers to do and say</vt:lpstr>
      <vt:lpstr>Develop a memorandum of understanding (MOU) with local DV service organization</vt:lpstr>
      <vt:lpstr>S: Positive disclosure: One-line scripts</vt:lpstr>
      <vt:lpstr>S: Providing a “warm” referral</vt:lpstr>
      <vt:lpstr>S: DV and sexual assault (SA) programs are the experts</vt:lpstr>
      <vt:lpstr>Evidence in support of CUES intervention</vt:lpstr>
      <vt:lpstr>Power of CUES intervention</vt:lpstr>
      <vt:lpstr>S: Harm reduction starter scripts</vt:lpstr>
      <vt:lpstr>Expanding our thinking about success</vt:lpstr>
      <vt:lpstr>CUES homework: Write your OWN script</vt:lpstr>
      <vt:lpstr>CUES: An overview 2</vt:lpstr>
      <vt:lpstr>Client interview</vt:lpstr>
      <vt:lpstr>Self reflection: On a scale of 1 to 5, cont.</vt:lpstr>
      <vt:lpstr>Share your thoughts… 3</vt:lpstr>
      <vt:lpstr>Q&amp;A</vt:lpstr>
      <vt:lpstr>How to engage with us</vt:lpstr>
      <vt:lpstr>THANK YOU!</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Beyond IPV Screening: Understanding the CUES Intervention</dc:title>
  <dc:creator>RHNTC</dc:creator>
  <cp:lastModifiedBy>Mary McCrimmon</cp:lastModifiedBy>
  <cp:revision>79</cp:revision>
  <dcterms:modified xsi:type="dcterms:W3CDTF">2022-08-25T21:51:28Z</dcterms:modified>
</cp:coreProperties>
</file>