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4"/>
  </p:sldMasterIdLst>
  <p:notesMasterIdLst>
    <p:notesMasterId r:id="rId42"/>
  </p:notesMasterIdLst>
  <p:sldIdLst>
    <p:sldId id="293" r:id="rId5"/>
    <p:sldId id="294" r:id="rId6"/>
    <p:sldId id="295" r:id="rId7"/>
    <p:sldId id="297" r:id="rId8"/>
    <p:sldId id="296"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31" r:id="rId29"/>
    <p:sldId id="318" r:id="rId30"/>
    <p:sldId id="319" r:id="rId31"/>
    <p:sldId id="320" r:id="rId32"/>
    <p:sldId id="330" r:id="rId33"/>
    <p:sldId id="322" r:id="rId34"/>
    <p:sldId id="323" r:id="rId35"/>
    <p:sldId id="324" r:id="rId36"/>
    <p:sldId id="325" r:id="rId37"/>
    <p:sldId id="326" r:id="rId38"/>
    <p:sldId id="327" r:id="rId39"/>
    <p:sldId id="328" r:id="rId40"/>
    <p:sldId id="329" r:id="rId41"/>
  </p:sldIdLst>
  <p:sldSz cx="9144000" cy="5143500" type="screen16x9"/>
  <p:notesSz cx="6858000" cy="9144000"/>
  <p:embeddedFontLst>
    <p:embeddedFont>
      <p:font typeface="Anton"/>
      <p:regular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Helvetica Neue"/>
      <p:regular r:id="rId52"/>
      <p:bold r:id="rId53"/>
      <p:italic r:id="rId54"/>
      <p:boldItalic r:id="rId55"/>
    </p:embeddedFont>
    <p:embeddedFont>
      <p:font typeface="Lato"/>
      <p:regular r:id="rId56"/>
      <p:bold r:id="rId57"/>
      <p:italic r:id="rId58"/>
      <p:boldItalic r:id="rId59"/>
    </p:embeddedFont>
    <p:embeddedFont>
      <p:font typeface="Open Sans"/>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6"/>
    <a:srgbClr val="D28004"/>
    <a:srgbClr val="177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86" autoAdjust="0"/>
    <p:restoredTop sz="31309" autoAdjust="0"/>
  </p:normalViewPr>
  <p:slideViewPr>
    <p:cSldViewPr snapToGrid="0">
      <p:cViewPr varScale="1">
        <p:scale>
          <a:sx n="27" d="100"/>
          <a:sy n="27" d="100"/>
        </p:scale>
        <p:origin x="1916" y="36"/>
      </p:cViewPr>
      <p:guideLst>
        <p:guide orient="horz" pos="1620"/>
        <p:guide pos="2880"/>
      </p:guideLst>
    </p:cSldViewPr>
  </p:slideViewPr>
  <p:outlineViewPr>
    <p:cViewPr>
      <p:scale>
        <a:sx n="33" d="100"/>
        <a:sy n="33" d="100"/>
      </p:scale>
      <p:origin x="0" y="-126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pmc/articles/PMC433124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mqcc.org/resources-toolkits/toolkits/improving-health-care-response-cardiovascular-disease-pregnancy-an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mqcc.org/committees/cardiovascular-disease-pregnancy-and-postpartum-task-forc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accounts.cmqcc.org/sessions/new"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fpntc@jsi.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latin typeface="+mn-lt"/>
            </a:endParaRPr>
          </a:p>
        </p:txBody>
      </p:sp>
    </p:spTree>
    <p:extLst>
      <p:ext uri="{BB962C8B-B14F-4D97-AF65-F5344CB8AC3E}">
        <p14:creationId xmlns:p14="http://schemas.microsoft.com/office/powerpoint/2010/main" val="156082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highlight>
                <a:srgbClr val="FFFF00"/>
              </a:highlight>
              <a:latin typeface="+mn-lt"/>
            </a:endParaRPr>
          </a:p>
        </p:txBody>
      </p:sp>
    </p:spTree>
    <p:extLst>
      <p:ext uri="{BB962C8B-B14F-4D97-AF65-F5344CB8AC3E}">
        <p14:creationId xmlns:p14="http://schemas.microsoft.com/office/powerpoint/2010/main" val="448953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18325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115000"/>
              </a:lnSpc>
              <a:spcBef>
                <a:spcPts val="0"/>
              </a:spcBef>
              <a:spcAft>
                <a:spcPts val="0"/>
              </a:spcAft>
            </a:pPr>
            <a:r>
              <a:rPr lang="en-US" dirty="0">
                <a:solidFill>
                  <a:schemeClr val="dk1"/>
                </a:solidFill>
                <a:latin typeface="+mn-lt"/>
              </a:rPr>
              <a:t>Other obstetric complications, such as preeclampsia and gestational diabetes, are associated with future cardiovascular disease risk &gt;&gt; opportunity for prevention/recognition through good hx taking</a:t>
            </a:r>
          </a:p>
          <a:p>
            <a:pPr marL="171450" lvl="0" indent="-171450" algn="l" rtl="0">
              <a:lnSpc>
                <a:spcPct val="115000"/>
              </a:lnSpc>
              <a:spcBef>
                <a:spcPts val="0"/>
              </a:spcBef>
              <a:spcAft>
                <a:spcPts val="0"/>
              </a:spcAft>
            </a:pPr>
            <a:r>
              <a:rPr lang="en-US" dirty="0">
                <a:solidFill>
                  <a:schemeClr val="dk1"/>
                </a:solidFill>
                <a:latin typeface="+mn-lt"/>
              </a:rPr>
              <a:t>The majority of maternal deaths due to CVD occurred in the postpartum period, when a SRH provider may be seeing them</a:t>
            </a:r>
          </a:p>
        </p:txBody>
      </p:sp>
    </p:spTree>
    <p:extLst>
      <p:ext uri="{BB962C8B-B14F-4D97-AF65-F5344CB8AC3E}">
        <p14:creationId xmlns:p14="http://schemas.microsoft.com/office/powerpoint/2010/main" val="4289044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90000"/>
              </a:lnSpc>
              <a:spcBef>
                <a:spcPts val="0"/>
              </a:spcBef>
              <a:spcAft>
                <a:spcPts val="0"/>
              </a:spcAft>
            </a:pPr>
            <a:r>
              <a:rPr lang="en-US" dirty="0">
                <a:solidFill>
                  <a:schemeClr val="dk1"/>
                </a:solidFill>
                <a:latin typeface="+mn-lt"/>
              </a:rPr>
              <a:t>SRH settings provide preconception care, including screening for chronic conditions and cardiac risk factors before a potential pregnancy and provide appropriate guidance and referrals</a:t>
            </a:r>
          </a:p>
          <a:p>
            <a:pPr marL="0" lvl="0" indent="0" algn="l" rtl="0">
              <a:lnSpc>
                <a:spcPct val="90000"/>
              </a:lnSpc>
              <a:spcBef>
                <a:spcPts val="0"/>
              </a:spcBef>
              <a:spcAft>
                <a:spcPts val="0"/>
              </a:spcAft>
              <a:buNone/>
            </a:pPr>
            <a:endParaRPr lang="en-US" dirty="0">
              <a:solidFill>
                <a:schemeClr val="dk1"/>
              </a:solidFill>
              <a:latin typeface="+mn-lt"/>
            </a:endParaRPr>
          </a:p>
          <a:p>
            <a:pPr marL="171450" lvl="0" indent="-171450" algn="l" rtl="0">
              <a:lnSpc>
                <a:spcPct val="90000"/>
              </a:lnSpc>
              <a:spcBef>
                <a:spcPts val="0"/>
              </a:spcBef>
              <a:spcAft>
                <a:spcPts val="0"/>
              </a:spcAft>
            </a:pPr>
            <a:r>
              <a:rPr lang="en-US" dirty="0">
                <a:solidFill>
                  <a:schemeClr val="dk1"/>
                </a:solidFill>
                <a:latin typeface="+mn-lt"/>
              </a:rPr>
              <a:t>SRH settings provide pregnancy testing and counseling services as a routine care component, which presents an opportunity for screening for cardiac conditions unbiased options counseling</a:t>
            </a:r>
          </a:p>
          <a:p>
            <a:pPr marL="171450" lvl="0" indent="-171450" algn="l" rtl="0">
              <a:lnSpc>
                <a:spcPct val="90000"/>
              </a:lnSpc>
              <a:spcBef>
                <a:spcPts val="0"/>
              </a:spcBef>
              <a:spcAft>
                <a:spcPts val="0"/>
              </a:spcAft>
            </a:pPr>
            <a:endParaRPr lang="en-US" dirty="0">
              <a:solidFill>
                <a:schemeClr val="dk1"/>
              </a:solidFill>
              <a:latin typeface="+mn-lt"/>
            </a:endParaRPr>
          </a:p>
          <a:p>
            <a:pPr marL="171450" lvl="0" indent="-171450" algn="l" rtl="0">
              <a:spcBef>
                <a:spcPts val="0"/>
              </a:spcBef>
              <a:spcAft>
                <a:spcPts val="0"/>
              </a:spcAft>
              <a:buClr>
                <a:schemeClr val="dk1"/>
              </a:buClr>
              <a:buSzPts val="1400"/>
            </a:pPr>
            <a:r>
              <a:rPr lang="en-US" dirty="0">
                <a:solidFill>
                  <a:schemeClr val="dk1"/>
                </a:solidFill>
                <a:latin typeface="+mn-lt"/>
              </a:rPr>
              <a:t>That said, we've got some strengths and some opportunities to make a positive impact here. Outpatient sexual and reproductive health providers, especially Title X providers, deliver care to a diverse population including individuals who may be at risk for CVD. </a:t>
            </a:r>
          </a:p>
          <a:p>
            <a:pPr marL="171450" lvl="0" indent="-171450" algn="l" rtl="0">
              <a:spcBef>
                <a:spcPts val="0"/>
              </a:spcBef>
              <a:spcAft>
                <a:spcPts val="0"/>
              </a:spcAft>
              <a:buClr>
                <a:schemeClr val="dk1"/>
              </a:buClr>
              <a:buSzPts val="1400"/>
            </a:pPr>
            <a:endParaRPr lang="en-US" dirty="0">
              <a:solidFill>
                <a:schemeClr val="dk1"/>
              </a:solidFill>
              <a:latin typeface="+mn-lt"/>
            </a:endParaRPr>
          </a:p>
          <a:p>
            <a:pPr marL="171450" lvl="0" indent="-171450" algn="l" rtl="0">
              <a:spcBef>
                <a:spcPts val="0"/>
              </a:spcBef>
              <a:spcAft>
                <a:spcPts val="0"/>
              </a:spcAft>
              <a:buClr>
                <a:schemeClr val="dk1"/>
              </a:buClr>
              <a:buSzPts val="1400"/>
            </a:pPr>
            <a:r>
              <a:rPr lang="en-US" dirty="0">
                <a:solidFill>
                  <a:schemeClr val="dk1"/>
                </a:solidFill>
                <a:latin typeface="+mn-lt"/>
              </a:rPr>
              <a:t>More than half of all women who obtain healthcare from a Title X family planning provider consider that provider to be their only or their usual source of care. This is a two-sided coin. On one side, it means that if that client doesn't receive services from that title provider, they're very possibly not going to receive it anywhere else. On the other hand, we have an opportunity, and that's a golden opportunity, to improve outcomes by addressing cardiac conditions.</a:t>
            </a:r>
          </a:p>
          <a:p>
            <a:pPr marL="171450" lvl="0" indent="-171450" algn="l" rtl="0">
              <a:spcBef>
                <a:spcPts val="0"/>
              </a:spcBef>
              <a:spcAft>
                <a:spcPts val="0"/>
              </a:spcAft>
              <a:buClr>
                <a:schemeClr val="dk1"/>
              </a:buClr>
              <a:buSzPts val="1400"/>
            </a:pPr>
            <a:endParaRPr lang="en-US" dirty="0">
              <a:solidFill>
                <a:schemeClr val="dk1"/>
              </a:solidFill>
              <a:latin typeface="+mn-lt"/>
            </a:endParaRPr>
          </a:p>
          <a:p>
            <a:pPr marL="171450" lvl="0" indent="-171450" algn="l" rtl="0">
              <a:spcBef>
                <a:spcPts val="0"/>
              </a:spcBef>
              <a:spcAft>
                <a:spcPts val="0"/>
              </a:spcAft>
              <a:buClr>
                <a:schemeClr val="dk1"/>
              </a:buClr>
              <a:buSzPts val="1400"/>
            </a:pPr>
            <a:r>
              <a:rPr lang="en-US" dirty="0">
                <a:solidFill>
                  <a:schemeClr val="dk1"/>
                </a:solidFill>
                <a:latin typeface="+mn-lt"/>
              </a:rPr>
              <a:t>We also know that sexual and reproductive healthcare providers are often well engaged with the community, so can promote the availability of services that are appropriate to those served and also provide effective referrals.</a:t>
            </a:r>
          </a:p>
          <a:p>
            <a:pPr marL="171450" lvl="0" indent="-171450" algn="l" rtl="0">
              <a:spcBef>
                <a:spcPts val="0"/>
              </a:spcBef>
              <a:spcAft>
                <a:spcPts val="0"/>
              </a:spcAft>
              <a:buClr>
                <a:schemeClr val="dk1"/>
              </a:buClr>
              <a:buSzPts val="1400"/>
            </a:pPr>
            <a:endParaRPr lang="en-US" dirty="0">
              <a:solidFill>
                <a:schemeClr val="dk1"/>
              </a:solidFill>
              <a:latin typeface="+mn-lt"/>
            </a:endParaRPr>
          </a:p>
          <a:p>
            <a:pPr marL="171450" lvl="0" indent="-171450" algn="l" rtl="0">
              <a:spcBef>
                <a:spcPts val="0"/>
              </a:spcBef>
              <a:spcAft>
                <a:spcPts val="0"/>
              </a:spcAft>
              <a:buClr>
                <a:schemeClr val="dk1"/>
              </a:buClr>
              <a:buSzPts val="1400"/>
            </a:pPr>
            <a:r>
              <a:rPr lang="en-US" dirty="0">
                <a:solidFill>
                  <a:schemeClr val="dk1"/>
                </a:solidFill>
                <a:latin typeface="+mn-lt"/>
              </a:rPr>
              <a:t>I want to say this though about referrals. We know from a study published in the Journal of Women's Health, and we also know from our own personal experience working in this space, that while most Title X clients who needed referrals related to cardiovascular health received them, few of these clients actually follow through with attending the referral appointment. So we have this opportunity, again, to improve outcomes by providing referrals and also strengthening our referral systems to make sure that there's follow-through.</a:t>
            </a:r>
          </a:p>
          <a:p>
            <a:pPr marL="171450" lvl="0" indent="-171450" algn="l" rtl="0">
              <a:spcBef>
                <a:spcPts val="0"/>
              </a:spcBef>
              <a:spcAft>
                <a:spcPts val="0"/>
              </a:spcAft>
              <a:buClr>
                <a:schemeClr val="dk1"/>
              </a:buClr>
              <a:buSzPts val="1400"/>
            </a:pPr>
            <a:endParaRPr lang="en-US" dirty="0">
              <a:solidFill>
                <a:schemeClr val="dk1"/>
              </a:solidFill>
              <a:latin typeface="+mn-lt"/>
            </a:endParaRPr>
          </a:p>
          <a:p>
            <a:pPr marL="171450" lvl="0" indent="-171450" algn="l" rtl="0">
              <a:spcBef>
                <a:spcPts val="0"/>
              </a:spcBef>
              <a:spcAft>
                <a:spcPts val="0"/>
              </a:spcAft>
              <a:buClr>
                <a:schemeClr val="dk1"/>
              </a:buClr>
              <a:buSzPts val="1400"/>
            </a:pPr>
            <a:r>
              <a:rPr lang="en-US" dirty="0">
                <a:solidFill>
                  <a:schemeClr val="dk1"/>
                </a:solidFill>
                <a:latin typeface="+mn-lt"/>
              </a:rPr>
              <a:t>SOURCE: </a:t>
            </a:r>
            <a:r>
              <a:rPr lang="en-US" u="sng" dirty="0">
                <a:solidFill>
                  <a:schemeClr val="hlink"/>
                </a:solidFill>
                <a:latin typeface="+mn-lt"/>
                <a:hlinkClick r:id="rId3"/>
              </a:rPr>
              <a:t>Outcomes of Cardiovascular Disease Risk Factor Screening and Referrals in a Family Planning Clinic</a:t>
            </a:r>
            <a:endParaRPr lang="en-US" dirty="0">
              <a:solidFill>
                <a:schemeClr val="dk1"/>
              </a:solidFill>
              <a:latin typeface="+mn-lt"/>
            </a:endParaRPr>
          </a:p>
        </p:txBody>
      </p:sp>
    </p:spTree>
    <p:extLst>
      <p:ext uri="{BB962C8B-B14F-4D97-AF65-F5344CB8AC3E}">
        <p14:creationId xmlns:p14="http://schemas.microsoft.com/office/powerpoint/2010/main" val="1755534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mn-lt"/>
            </a:endParaRPr>
          </a:p>
        </p:txBody>
      </p:sp>
    </p:spTree>
    <p:extLst>
      <p:ext uri="{BB962C8B-B14F-4D97-AF65-F5344CB8AC3E}">
        <p14:creationId xmlns:p14="http://schemas.microsoft.com/office/powerpoint/2010/main" val="70429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solidFill>
                <a:schemeClr val="dk1"/>
              </a:solidFill>
              <a:latin typeface="+mn-lt"/>
            </a:endParaRPr>
          </a:p>
          <a:p>
            <a:pPr marL="457200" lvl="0" indent="-298450" algn="l" rtl="0">
              <a:spcBef>
                <a:spcPts val="0"/>
              </a:spcBef>
              <a:spcAft>
                <a:spcPts val="0"/>
              </a:spcAft>
              <a:buClr>
                <a:schemeClr val="dk1"/>
              </a:buClr>
              <a:buSzPts val="1100"/>
            </a:pPr>
            <a:r>
              <a:rPr lang="en-US" dirty="0">
                <a:solidFill>
                  <a:schemeClr val="dk1"/>
                </a:solidFill>
                <a:latin typeface="+mn-lt"/>
              </a:rPr>
              <a:t>AIM PSBs are multidisciplinary, clinical-condition specific patient safety bundles to support best practices that make birth safer</a:t>
            </a:r>
          </a:p>
          <a:p>
            <a:pPr marL="457200" lvl="0" indent="-298450" algn="l" rtl="0">
              <a:spcBef>
                <a:spcPts val="0"/>
              </a:spcBef>
              <a:spcAft>
                <a:spcPts val="0"/>
              </a:spcAft>
              <a:buClr>
                <a:schemeClr val="dk1"/>
              </a:buClr>
              <a:buSzPts val="1100"/>
            </a:pPr>
            <a:r>
              <a:rPr lang="en-US" dirty="0">
                <a:solidFill>
                  <a:schemeClr val="dk1"/>
                </a:solidFill>
                <a:latin typeface="+mn-lt"/>
              </a:rPr>
              <a:t>HIPS were adapted from the AIM PSBs by RHNTC and ACOG</a:t>
            </a:r>
          </a:p>
          <a:p>
            <a:pPr marL="457200" lvl="0" indent="-298450" algn="l" rtl="0">
              <a:spcBef>
                <a:spcPts val="0"/>
              </a:spcBef>
              <a:spcAft>
                <a:spcPts val="0"/>
              </a:spcAft>
              <a:buClr>
                <a:schemeClr val="dk1"/>
              </a:buClr>
              <a:buSzPts val="1100"/>
            </a:pPr>
            <a:r>
              <a:rPr lang="en-US" dirty="0">
                <a:solidFill>
                  <a:schemeClr val="dk1"/>
                </a:solidFill>
                <a:latin typeface="+mn-lt"/>
              </a:rPr>
              <a:t>HIPS highlight evidence-based practices that can be implemented in the sexual and reproductive health outpatient setting to improve maternal health outcomes. </a:t>
            </a:r>
          </a:p>
          <a:p>
            <a:pPr marL="0" lvl="0" indent="0" algn="l" rtl="0">
              <a:lnSpc>
                <a:spcPct val="100000"/>
              </a:lnSpc>
              <a:spcBef>
                <a:spcPts val="0"/>
              </a:spcBef>
              <a:spcAft>
                <a:spcPts val="0"/>
              </a:spcAft>
              <a:buSzPts val="1400"/>
              <a:buNone/>
            </a:pPr>
            <a:endParaRPr lang="en-US" dirty="0">
              <a:solidFill>
                <a:schemeClr val="dk1"/>
              </a:solidFill>
              <a:latin typeface="+mn-lt"/>
            </a:endParaRPr>
          </a:p>
          <a:p>
            <a:pPr marL="0" lvl="0" indent="0" algn="l" rtl="0">
              <a:lnSpc>
                <a:spcPct val="100000"/>
              </a:lnSpc>
              <a:spcBef>
                <a:spcPts val="0"/>
              </a:spcBef>
              <a:spcAft>
                <a:spcPts val="0"/>
              </a:spcAft>
              <a:buSzPts val="1400"/>
              <a:buNone/>
            </a:pPr>
            <a:r>
              <a:rPr lang="en-US" dirty="0">
                <a:solidFill>
                  <a:schemeClr val="dk1"/>
                </a:solidFill>
                <a:latin typeface="+mn-lt"/>
              </a:rPr>
              <a:t>Resources</a:t>
            </a:r>
          </a:p>
          <a:p>
            <a:pPr marL="0" lvl="0" indent="0" algn="l" rtl="0">
              <a:lnSpc>
                <a:spcPct val="100000"/>
              </a:lnSpc>
              <a:spcBef>
                <a:spcPts val="0"/>
              </a:spcBef>
              <a:spcAft>
                <a:spcPts val="0"/>
              </a:spcAft>
              <a:buSzPts val="1400"/>
              <a:buNone/>
            </a:pPr>
            <a:r>
              <a:rPr lang="en-US" u="sng" dirty="0">
                <a:solidFill>
                  <a:schemeClr val="dk1"/>
                </a:solidFill>
                <a:latin typeface="+mn-lt"/>
              </a:rPr>
              <a:t>Patient Safety Bundles </a:t>
            </a:r>
            <a:r>
              <a:rPr lang="en-US" dirty="0">
                <a:solidFill>
                  <a:schemeClr val="dk1"/>
                </a:solidFill>
                <a:latin typeface="+mn-lt"/>
              </a:rPr>
              <a:t>(</a:t>
            </a:r>
            <a:r>
              <a:rPr lang="en-US" i="0" dirty="0">
                <a:solidFill>
                  <a:schemeClr val="dk1"/>
                </a:solidFill>
                <a:latin typeface="+mn-lt"/>
              </a:rPr>
              <a:t>https://saferbirth.org/patient-safety-bundles/)</a:t>
            </a:r>
            <a:endParaRPr lang="en-US" dirty="0">
              <a:solidFill>
                <a:schemeClr val="dk1"/>
              </a:solidFill>
              <a:latin typeface="+mn-lt"/>
            </a:endParaRPr>
          </a:p>
          <a:p>
            <a:pPr marL="0" lvl="0" indent="0" algn="l" rtl="0">
              <a:lnSpc>
                <a:spcPct val="100000"/>
              </a:lnSpc>
              <a:spcBef>
                <a:spcPts val="0"/>
              </a:spcBef>
              <a:spcAft>
                <a:spcPts val="0"/>
              </a:spcAft>
              <a:buSzPts val="1400"/>
              <a:buNone/>
            </a:pPr>
            <a:endParaRPr lang="en-US" dirty="0">
              <a:solidFill>
                <a:schemeClr val="dk1"/>
              </a:solidFill>
              <a:latin typeface="+mn-lt"/>
            </a:endParaRPr>
          </a:p>
          <a:p>
            <a:endParaRPr lang="en-US" dirty="0">
              <a:latin typeface="+mn-lt"/>
            </a:endParaRPr>
          </a:p>
        </p:txBody>
      </p:sp>
    </p:spTree>
    <p:extLst>
      <p:ext uri="{BB962C8B-B14F-4D97-AF65-F5344CB8AC3E}">
        <p14:creationId xmlns:p14="http://schemas.microsoft.com/office/powerpoint/2010/main" val="3364732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solidFill>
                <a:schemeClr val="dk1"/>
              </a:solidFill>
              <a:latin typeface="+mn-lt"/>
            </a:endParaRPr>
          </a:p>
          <a:p>
            <a:pPr marL="457200" lvl="0" indent="-298450" algn="l" rtl="0">
              <a:spcBef>
                <a:spcPts val="0"/>
              </a:spcBef>
              <a:spcAft>
                <a:spcPts val="0"/>
              </a:spcAft>
              <a:buClr>
                <a:schemeClr val="dk1"/>
              </a:buClr>
              <a:buSzPts val="1100"/>
              <a:buChar char="●"/>
            </a:pPr>
            <a:r>
              <a:rPr lang="en-US" dirty="0">
                <a:solidFill>
                  <a:schemeClr val="dk1"/>
                </a:solidFill>
                <a:latin typeface="+mn-lt"/>
              </a:rPr>
              <a:t>HIPS focus on five topics relevant in the outpatient SRH setting; this webinar focuses on the second: cardiac conditions</a:t>
            </a:r>
          </a:p>
          <a:p>
            <a:pPr marL="457200" lvl="0" indent="-298450" algn="l" rtl="0">
              <a:spcBef>
                <a:spcPts val="0"/>
              </a:spcBef>
              <a:spcAft>
                <a:spcPts val="0"/>
              </a:spcAft>
              <a:buClr>
                <a:schemeClr val="dk1"/>
              </a:buClr>
              <a:buSzPts val="1100"/>
              <a:buChar char="●"/>
            </a:pPr>
            <a:r>
              <a:rPr lang="en-US" dirty="0">
                <a:solidFill>
                  <a:schemeClr val="dk1"/>
                </a:solidFill>
                <a:latin typeface="+mn-lt"/>
              </a:rPr>
              <a:t>HIPS resources to support strengthening hypertension prevention and control services and on addressing cardiac conditions are available on the RHNTC website</a:t>
            </a:r>
          </a:p>
          <a:p>
            <a:pPr marL="457200" lvl="0" indent="-298450" algn="l" rtl="0">
              <a:spcBef>
                <a:spcPts val="0"/>
              </a:spcBef>
              <a:spcAft>
                <a:spcPts val="0"/>
              </a:spcAft>
              <a:buClr>
                <a:schemeClr val="dk1"/>
              </a:buClr>
              <a:buSzPts val="1100"/>
              <a:buChar char="●"/>
            </a:pPr>
            <a:r>
              <a:rPr lang="en-US" dirty="0">
                <a:solidFill>
                  <a:schemeClr val="dk1"/>
                </a:solidFill>
                <a:latin typeface="+mn-lt"/>
              </a:rPr>
              <a:t>Resources to support strengthening services around substance use disorders, mental health conditions and the postpartum transition will be available in the coming months</a:t>
            </a:r>
          </a:p>
        </p:txBody>
      </p:sp>
    </p:spTree>
    <p:extLst>
      <p:ext uri="{BB962C8B-B14F-4D97-AF65-F5344CB8AC3E}">
        <p14:creationId xmlns:p14="http://schemas.microsoft.com/office/powerpoint/2010/main" val="393274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400"/>
              <a:buFont typeface="Arial"/>
              <a:buNone/>
            </a:pPr>
            <a:r>
              <a:rPr lang="en-US" dirty="0">
                <a:solidFill>
                  <a:schemeClr val="dk1"/>
                </a:solidFill>
                <a:latin typeface="+mn-lt"/>
              </a:rPr>
              <a:t>The way the AIM bundles are structured is structuring them in a very consistent way across all those conditions with what we call the five Rs. We've taken that model and used that for the HIPS as well. Similar to the AIM bundles that are, again, implemented primarily in the inpatient setting, we're taking this to the outpatient setting and including a structure that many clinicians have really become familiar with. The structure that this allows implementation that's consistent and, importantly, measurement that can be consistent in each of these categories.</a:t>
            </a:r>
            <a:endParaRPr lang="en-US" dirty="0">
              <a:solidFill>
                <a:srgbClr val="444746"/>
              </a:solidFill>
              <a:latin typeface="+mn-lt"/>
            </a:endParaRPr>
          </a:p>
        </p:txBody>
      </p:sp>
    </p:spTree>
    <p:extLst>
      <p:ext uri="{BB962C8B-B14F-4D97-AF65-F5344CB8AC3E}">
        <p14:creationId xmlns:p14="http://schemas.microsoft.com/office/powerpoint/2010/main" val="190209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Train clinical staff to conduct key screening tests for monitoring cardiovascular health according to guidelines.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Implementation of a screening test for cardiac conditions for pregnant and postpartum people is a key step toward reducing the burden of maternal mortality due to cardiac conditions.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A cardiovascular risk assessment algorithm developed by the </a:t>
            </a:r>
            <a:r>
              <a:rPr lang="en-US" u="sng" dirty="0">
                <a:solidFill>
                  <a:srgbClr val="1155CC"/>
                </a:solidFill>
                <a:latin typeface="+mn-lt"/>
                <a:hlinkClick r:id="rId3">
                  <a:extLst>
                    <a:ext uri="{A12FA001-AC4F-418D-AE19-62706E023703}">
                      <ahyp:hlinkClr xmlns:ahyp="http://schemas.microsoft.com/office/drawing/2018/hyperlinkcolor" val="tx"/>
                    </a:ext>
                  </a:extLst>
                </a:hlinkClick>
              </a:rPr>
              <a:t>CMQCC</a:t>
            </a:r>
            <a:r>
              <a:rPr lang="en-US" dirty="0">
                <a:solidFill>
                  <a:schemeClr val="dk1"/>
                </a:solidFill>
                <a:latin typeface="+mn-lt"/>
              </a:rPr>
              <a:t> (California Maternal Care Quality Collaborative) stratifies pregnant and postpartum patients into low risk and high risk for cardiovascular disease.</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The algorithm can be applied to all pregnant and postpartum people at their first clinical encounter </a:t>
            </a:r>
            <a:endParaRPr lang="en-US" dirty="0">
              <a:latin typeface="+mn-lt"/>
            </a:endParaRPr>
          </a:p>
        </p:txBody>
      </p:sp>
    </p:spTree>
    <p:extLst>
      <p:ext uri="{BB962C8B-B14F-4D97-AF65-F5344CB8AC3E}">
        <p14:creationId xmlns:p14="http://schemas.microsoft.com/office/powerpoint/2010/main" val="2901001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mn-lt"/>
            </a:endParaRPr>
          </a:p>
        </p:txBody>
      </p:sp>
    </p:spTree>
    <p:extLst>
      <p:ext uri="{BB962C8B-B14F-4D97-AF65-F5344CB8AC3E}">
        <p14:creationId xmlns:p14="http://schemas.microsoft.com/office/powerpoint/2010/main" val="389820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Font typeface="Arial"/>
              <a:buNone/>
            </a:pPr>
            <a:r>
              <a:rPr lang="en-US" dirty="0">
                <a:latin typeface="+mn-lt"/>
              </a:rPr>
              <a:t>For those who are interested in continuing education credits, this webinar has been approved for a total of one contact hour. </a:t>
            </a:r>
          </a:p>
        </p:txBody>
      </p:sp>
    </p:spTree>
    <p:extLst>
      <p:ext uri="{BB962C8B-B14F-4D97-AF65-F5344CB8AC3E}">
        <p14:creationId xmlns:p14="http://schemas.microsoft.com/office/powerpoint/2010/main" val="685711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Train health care team members on strategies to mitigate the impact of biases in order to enhance equitable care.</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An actual or suspected cardiovascular condition exposes patients and families to increased stress and trauma, which may include difficult prognoses or unexpected news.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Training professionals on techniques to support trauma-informed care, is important to engrain these principles into clinical care.</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Training in trauma informed care, implicit bias, and anti-racism may optimize health care professionals’ approaches to care and increase awareness of patient groups who are vulnerable to discrimination related to race, ethnicity, education level, weight, English language proficiency, or other identities and factors that can affect care.</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Develop and maintain a standard policy and protocol for the identification of potential pregnancy-related cardiac conditions and response.</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Early identification of cardiac deterioration in pregnant and postpartum patients and rapid intervention is essential to safe, effective care.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Pregnant or postpartum people presenting with cardiac symptoms, such as shortness of breath, palpitations, or chest pain, should be referred for evaluation for peripartum cardiomyopathy and significant cardiac conditions. </a:t>
            </a:r>
          </a:p>
        </p:txBody>
      </p:sp>
    </p:spTree>
    <p:extLst>
      <p:ext uri="{BB962C8B-B14F-4D97-AF65-F5344CB8AC3E}">
        <p14:creationId xmlns:p14="http://schemas.microsoft.com/office/powerpoint/2010/main" val="4288875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Establish coordination of appropriate consultation and referral or transfer to appropriate level care.</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A coordinated approach to co-management or consultation or both to ensure that each patient has access to the appropriate level of care at the appropriate time, including transfers to appropriate levels of maternal and newborn care, must occur.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These clinical pathways, such as how to access subspecialists and maternal transport, should be established in advance to allow for timely support when a pregnant person in cardiac distress presents to the clinic.</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Processes for transfer should be established in advance and include modes of transport with continuous availability.</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Develop and maintain a set of referral resources and communication pathways with other health and social service providers to enhance services and supports for clients with or at risk for cardiac conditions.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Patients experiencing complications due to cardiac conditions and their support networks may require material, emotional, and social supports as they cope with sequelae of the emergency.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Develop and maintain a resource inventory of services.</a:t>
            </a:r>
          </a:p>
        </p:txBody>
      </p:sp>
    </p:spTree>
    <p:extLst>
      <p:ext uri="{BB962C8B-B14F-4D97-AF65-F5344CB8AC3E}">
        <p14:creationId xmlns:p14="http://schemas.microsoft.com/office/powerpoint/2010/main" val="306717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Obtain a pregnancy and cardiac history.</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A recent pregnancy may not be apparent to a health care professional or recognized by a patient themselves as relevant to their current symptoms.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Obtaining a focused pregnancy and cardiac history for reproductive-aged patients presenting for care is vital to understanding an individual’s cardiac risk in all care settings.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Questions to ask patients may include, “Are you currently pregnant, or have you been pregnant within the last year?” and “Do you have a personal history of cardiac disease?”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Referral to a cardiologist may be indicated depending on the significance of obstetric and cardiac factors identified during the assessment.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A history of adverse pregnancy outcomes may guide patient counseling about risk of future cardiac disease and recommendations for immediate or follow-up care.</a:t>
            </a:r>
            <a:endParaRPr lang="en-US" dirty="0">
              <a:latin typeface="+mn-lt"/>
            </a:endParaRPr>
          </a:p>
        </p:txBody>
      </p:sp>
    </p:spTree>
    <p:extLst>
      <p:ext uri="{BB962C8B-B14F-4D97-AF65-F5344CB8AC3E}">
        <p14:creationId xmlns:p14="http://schemas.microsoft.com/office/powerpoint/2010/main" val="3081573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Assess if warning signs of cardiac conditions are present and respond according to protocols.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Pregnant and postpartum people presenting to any care setting with acute cardiac symptoms or abnormal examination findings should be evaluated promptly for cardiac disease.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Warning Signs for an Imminent Cardiac Event  </a:t>
            </a:r>
          </a:p>
          <a:p>
            <a:pPr marL="9144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Shortness of breath at rest  </a:t>
            </a:r>
          </a:p>
          <a:p>
            <a:pPr marL="9144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Severe orthopnea using 1 or more pillows  </a:t>
            </a:r>
          </a:p>
          <a:p>
            <a:pPr marL="9144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Resting heart rate 120 bpm or higher  </a:t>
            </a:r>
          </a:p>
          <a:p>
            <a:pPr marL="9144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Resting systolic blood pressure 160 mm Hg or higher  </a:t>
            </a:r>
          </a:p>
          <a:p>
            <a:pPr marL="9144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Resting respiratory rate 30 or higher  </a:t>
            </a:r>
          </a:p>
          <a:p>
            <a:pPr marL="9144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Oxygen saturation rate 94%</a:t>
            </a:r>
          </a:p>
          <a:p>
            <a:pPr marL="0" lvl="0" indent="0" algn="l" rtl="0">
              <a:lnSpc>
                <a:spcPct val="115000"/>
              </a:lnSpc>
              <a:spcBef>
                <a:spcPts val="0"/>
              </a:spcBef>
              <a:spcAft>
                <a:spcPts val="0"/>
              </a:spcAft>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Screen each person for condition-associated risk factors and provide linkage to community services and resources.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Medical conditions such as anemia, asthma, bleeding, embolism, infection, thyroid disorders, metabolic disorders, and hypertensive disorders of pregnancy may mimic the symptoms of cardiac conditions in pregnancy and postpartum or present as comorbidities.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Screening for comorbid conditions and risk factors for cardiovascular disease may allow for identification and linkage with treatment</a:t>
            </a:r>
          </a:p>
          <a:p>
            <a:pPr marL="914400" lvl="1" indent="-298450" algn="l" rtl="0">
              <a:lnSpc>
                <a:spcPct val="115000"/>
              </a:lnSpc>
              <a:spcBef>
                <a:spcPts val="0"/>
              </a:spcBef>
              <a:spcAft>
                <a:spcPts val="0"/>
              </a:spcAft>
              <a:buClr>
                <a:schemeClr val="dk1"/>
              </a:buClr>
              <a:buSzPts val="1100"/>
              <a:buChar char="○"/>
            </a:pPr>
            <a:r>
              <a:rPr lang="en-US" dirty="0">
                <a:solidFill>
                  <a:schemeClr val="dk1"/>
                </a:solidFill>
                <a:latin typeface="+mn-lt"/>
              </a:rPr>
              <a:t>For example, substance use can be associated with cardiac conditions, such as arrhythmias (cocaine, opioids, amphetamines, chronic alcohol use), hypertension (cocaine, amphetamines), endocarditis or valvular heart disease (intravenous drug use), acute heart failure (amphetamines), and dilated cardiomyopathy (amphetamines).</a:t>
            </a:r>
          </a:p>
          <a:p>
            <a:pPr marL="914400" lvl="1" indent="-298450" algn="l" rtl="0">
              <a:lnSpc>
                <a:spcPct val="115000"/>
              </a:lnSpc>
              <a:spcBef>
                <a:spcPts val="0"/>
              </a:spcBef>
              <a:spcAft>
                <a:spcPts val="0"/>
              </a:spcAft>
              <a:buClr>
                <a:schemeClr val="dk1"/>
              </a:buClr>
              <a:buSzPts val="1100"/>
              <a:buChar char="○"/>
            </a:pPr>
            <a:r>
              <a:rPr lang="en-US" dirty="0">
                <a:solidFill>
                  <a:schemeClr val="dk1"/>
                </a:solidFill>
                <a:latin typeface="+mn-lt"/>
              </a:rPr>
              <a:t>Patients who have experienced cardiac conditions during the peripartum period may experience mental health comorbidities after their cardiac diagnoses. </a:t>
            </a:r>
          </a:p>
          <a:p>
            <a:pPr marL="1371600" lvl="2" indent="-298450" algn="l" rtl="0">
              <a:lnSpc>
                <a:spcPct val="115000"/>
              </a:lnSpc>
              <a:spcBef>
                <a:spcPts val="0"/>
              </a:spcBef>
              <a:spcAft>
                <a:spcPts val="0"/>
              </a:spcAft>
              <a:buClr>
                <a:schemeClr val="dk1"/>
              </a:buClr>
              <a:buSzPts val="1100"/>
              <a:buChar char="■"/>
            </a:pPr>
            <a:r>
              <a:rPr lang="en-US" dirty="0">
                <a:solidFill>
                  <a:schemeClr val="dk1"/>
                </a:solidFill>
                <a:latin typeface="+mn-lt"/>
              </a:rPr>
              <a:t>Pregnant and postpartum patients should therefore be screened for mental health disorders and referred to appropriate follow-up care if they screen positive.</a:t>
            </a:r>
          </a:p>
        </p:txBody>
      </p:sp>
    </p:spTree>
    <p:extLst>
      <p:ext uri="{BB962C8B-B14F-4D97-AF65-F5344CB8AC3E}">
        <p14:creationId xmlns:p14="http://schemas.microsoft.com/office/powerpoint/2010/main" val="3533272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0" algn="l" rtl="0">
              <a:lnSpc>
                <a:spcPct val="115000"/>
              </a:lnSpc>
              <a:spcBef>
                <a:spcPts val="0"/>
              </a:spcBef>
              <a:spcAft>
                <a:spcPts val="0"/>
              </a:spcAft>
              <a:buNone/>
            </a:pPr>
            <a:endParaRPr lang="en-US" dirty="0">
              <a:solidFill>
                <a:schemeClr val="dk1"/>
              </a:solidFill>
              <a:latin typeface="+mn-lt"/>
            </a:endParaRP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Patients with chronic conditions have increased understanding of risk in pregnancy when provided with a reproductive life plan and supportive counseling.</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This process includes counseling regarding reproductive risks with a given medical condition.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Several standardized tools are available to support reproductive life planning discussions between patients with cardiac conditions.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This conversation may best include the individual’s cardiology and obstetric care professionals. </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In patients with pre-existing cardiovascular disease, risk assessment may be performed using existing tools such as CARPREG II, ZAHARA, and </a:t>
            </a:r>
            <a:r>
              <a:rPr lang="en-US" dirty="0" err="1">
                <a:solidFill>
                  <a:schemeClr val="dk1"/>
                </a:solidFill>
                <a:latin typeface="+mn-lt"/>
              </a:rPr>
              <a:t>mWHO</a:t>
            </a:r>
            <a:r>
              <a:rPr lang="en-US" dirty="0">
                <a:solidFill>
                  <a:schemeClr val="dk1"/>
                </a:solidFill>
                <a:latin typeface="+mn-lt"/>
              </a:rPr>
              <a:t> (Modified World Health Organization Classification of Maternal Cardiovascular Risk) to counsel patients about anticipated risk to allow for informed decision making.</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Contraception planning and education requires input from the obstetrician–gynecologist, cardiologist, and patient, especially for patients with complex congenital heart conditions.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Tools such as the U.S. Medical Eligibility Criteria for Contraceptive Use and guidance from the American Heart Association (see https://www. ahajournals.org/</a:t>
            </a:r>
            <a:r>
              <a:rPr lang="en-US" dirty="0" err="1">
                <a:solidFill>
                  <a:schemeClr val="dk1"/>
                </a:solidFill>
                <a:latin typeface="+mn-lt"/>
              </a:rPr>
              <a:t>doi</a:t>
            </a:r>
            <a:r>
              <a:rPr lang="en-US" dirty="0">
                <a:solidFill>
                  <a:schemeClr val="dk1"/>
                </a:solidFill>
                <a:latin typeface="+mn-lt"/>
              </a:rPr>
              <a:t>/full/10.1161/CIRCULATIONAHA.111.070607) may be used to determine eligibility for and contraindications to different methods of contraceptive care for patients who do not want to become pregnant.</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Reproductive planning may also include unbiased options counseling and access to abortion care for those who choose not to continue a pregnancy.</a:t>
            </a:r>
          </a:p>
        </p:txBody>
      </p:sp>
    </p:spTree>
    <p:extLst>
      <p:ext uri="{BB962C8B-B14F-4D97-AF65-F5344CB8AC3E}">
        <p14:creationId xmlns:p14="http://schemas.microsoft.com/office/powerpoint/2010/main" val="1277465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de-DE" dirty="0">
              <a:highlight>
                <a:schemeClr val="accent4"/>
              </a:highlight>
              <a:latin typeface="+mn-lt"/>
            </a:endParaRPr>
          </a:p>
        </p:txBody>
      </p:sp>
    </p:spTree>
    <p:extLst>
      <p:ext uri="{BB962C8B-B14F-4D97-AF65-F5344CB8AC3E}">
        <p14:creationId xmlns:p14="http://schemas.microsoft.com/office/powerpoint/2010/main" val="1909454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Screen for structural and social drivers of health that might impact clinical recommendations or treatment plans and provide linkage to resources that align with the client's health literacy, cultural needs, and language proficiency.</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Health systems should have mechanisms to consistently screen pregnant and postpartum people for structural and social determinants of health (SDOH) incorporated into clinical care and quality-improvement efforts.</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Standardized tools exist for screening for SDOH needs, such as the PRAPARE tool (Protocol for Responding to and Assessing Patients’ Assets, Risks and Experiences), The </a:t>
            </a:r>
            <a:r>
              <a:rPr lang="en-US" dirty="0" err="1">
                <a:solidFill>
                  <a:schemeClr val="dk1"/>
                </a:solidFill>
                <a:latin typeface="+mn-lt"/>
              </a:rPr>
              <a:t>EveryONE</a:t>
            </a:r>
            <a:r>
              <a:rPr lang="en-US" dirty="0">
                <a:solidFill>
                  <a:schemeClr val="dk1"/>
                </a:solidFill>
                <a:latin typeface="+mn-lt"/>
              </a:rPr>
              <a:t> Project, and the Centers for Medicare &amp; Medicaid Services’ AHC-HSRN (Accountable Health Communities Health-Related Social Needs Screening Tool).</a:t>
            </a:r>
          </a:p>
          <a:p>
            <a:pPr marL="457200" lvl="0" indent="-298450" algn="l" rtl="0">
              <a:lnSpc>
                <a:spcPct val="115000"/>
              </a:lnSpc>
              <a:spcBef>
                <a:spcPts val="0"/>
              </a:spcBef>
              <a:spcAft>
                <a:spcPts val="0"/>
              </a:spcAft>
              <a:buClr>
                <a:schemeClr val="dk1"/>
              </a:buClr>
              <a:buSzPts val="1100"/>
              <a:buChar char="●"/>
            </a:pPr>
            <a:r>
              <a:rPr lang="en-US" dirty="0">
                <a:solidFill>
                  <a:schemeClr val="dk1"/>
                </a:solidFill>
                <a:latin typeface="+mn-lt"/>
              </a:rPr>
              <a:t>Referral should be tailored to patients’ unique needs, and resources should be accessible to patients with different literacy and language proficiencies and cultural needs.</a:t>
            </a:r>
          </a:p>
        </p:txBody>
      </p:sp>
    </p:spTree>
    <p:extLst>
      <p:ext uri="{BB962C8B-B14F-4D97-AF65-F5344CB8AC3E}">
        <p14:creationId xmlns:p14="http://schemas.microsoft.com/office/powerpoint/2010/main" val="2041564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mn-lt"/>
            </a:endParaRPr>
          </a:p>
        </p:txBody>
      </p:sp>
    </p:spTree>
    <p:extLst>
      <p:ext uri="{BB962C8B-B14F-4D97-AF65-F5344CB8AC3E}">
        <p14:creationId xmlns:p14="http://schemas.microsoft.com/office/powerpoint/2010/main" val="3965705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mn-lt"/>
              </a:rPr>
              <a:t>I’ve got some resources to share with you all…the links to these resources are contained in a slide toward the end of the deck, which you’ll have access to.</a:t>
            </a:r>
          </a:p>
          <a:p>
            <a:pPr marL="0" lvl="0" indent="0" algn="l" rtl="0">
              <a:spcBef>
                <a:spcPts val="0"/>
              </a:spcBef>
              <a:spcAft>
                <a:spcPts val="0"/>
              </a:spcAft>
              <a:buNone/>
            </a:pPr>
            <a:endParaRPr lang="en-US" dirty="0">
              <a:highlight>
                <a:schemeClr val="accent4"/>
              </a:highlight>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This job aid, available on the RHNTC website, presents high impact practices to address cardiac conditions in the outpatient sexual and reproductive health setting, along with resources to support implementation. </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n-lt"/>
              </a:rPr>
              <a:t>The high impact practice set is organized around the 5 Rs that we discussed today. Again, your agency may not be able to implement every high impact practice, so start with those that work best in your context. Pay special attention to the high impact practices starred, which we think have the potential to be the little hinges that swing the big doors. </a:t>
            </a:r>
          </a:p>
        </p:txBody>
      </p:sp>
    </p:spTree>
    <p:extLst>
      <p:ext uri="{BB962C8B-B14F-4D97-AF65-F5344CB8AC3E}">
        <p14:creationId xmlns:p14="http://schemas.microsoft.com/office/powerpoint/2010/main" val="3399126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dirty="0">
              <a:latin typeface="+mn-lt"/>
            </a:endParaRPr>
          </a:p>
        </p:txBody>
      </p:sp>
    </p:spTree>
    <p:extLst>
      <p:ext uri="{BB962C8B-B14F-4D97-AF65-F5344CB8AC3E}">
        <p14:creationId xmlns:p14="http://schemas.microsoft.com/office/powerpoint/2010/main" val="134328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Meg Sheahan isa senior clinical consultant at the Reproductive Health National Training Center, and is a certified nurse midwife. Among other endeavors, she has been a hospitalist midwife and I directed the Title X program in the Virgin Islands for about 10 years before joining the RHNTC.</a:t>
            </a:r>
          </a:p>
          <a:p>
            <a:pPr rtl="0">
              <a:spcBef>
                <a:spcPts val="0"/>
              </a:spcBef>
              <a:spcAft>
                <a:spcPts val="0"/>
              </a:spcAft>
            </a:pPr>
            <a:r>
              <a:rPr lang="en-US" sz="1800" b="0" i="0" u="none" strike="noStrike" dirty="0" err="1">
                <a:solidFill>
                  <a:srgbClr val="000000"/>
                </a:solidFill>
                <a:effectLst/>
                <a:latin typeface="Arial" panose="020B0604020202020204" pitchFamily="34" charset="0"/>
              </a:rPr>
              <a:t>Miasha</a:t>
            </a:r>
            <a:r>
              <a:rPr lang="en-US" sz="1800" b="0" i="0" u="none" strike="noStrike" dirty="0">
                <a:solidFill>
                  <a:srgbClr val="000000"/>
                </a:solidFill>
                <a:effectLst/>
                <a:latin typeface="Arial" panose="020B0604020202020204" pitchFamily="34" charset="0"/>
              </a:rPr>
              <a:t> Gilliam-El is a woman of many talents. She is a </a:t>
            </a:r>
            <a:r>
              <a:rPr lang="en-US" sz="1800" b="0" i="0" u="none" strike="noStrike" dirty="0">
                <a:solidFill>
                  <a:srgbClr val="222222"/>
                </a:solidFill>
                <a:effectLst/>
                <a:latin typeface="Arial" panose="020B0604020202020204" pitchFamily="34" charset="0"/>
              </a:rPr>
              <a:t>best-selling author, international speaker, and an advocate for peripartum cardiomyopathy awareness, who survived a near miss in 2012. </a:t>
            </a:r>
            <a:endParaRPr lang="en-US" b="0" dirty="0">
              <a:effectLst/>
            </a:endParaRPr>
          </a:p>
          <a:p>
            <a:r>
              <a:rPr lang="en-US" sz="1800" b="0" i="0" u="none" strike="noStrike" dirty="0">
                <a:solidFill>
                  <a:srgbClr val="222222"/>
                </a:solidFill>
                <a:effectLst/>
                <a:latin typeface="Arial" panose="020B0604020202020204" pitchFamily="34" charset="0"/>
              </a:rPr>
              <a:t>Dr. Wolfe is also a woman of many talents! </a:t>
            </a:r>
            <a:r>
              <a:rPr lang="en-US" sz="1800" b="0" i="0" u="none" strike="noStrike" dirty="0">
                <a:solidFill>
                  <a:srgbClr val="000000"/>
                </a:solidFill>
                <a:effectLst/>
                <a:latin typeface="Arial" panose="020B0604020202020204" pitchFamily="34" charset="0"/>
              </a:rPr>
              <a:t>She has a dual academic appointment at Albert Einstein College of Medicine, in the departments of obstetrics and gynecology and the division of cardiology. She established the Maternal-Fetal Medicine / Cardiology Joint Program at Einstein/Montefiore Medical Center in New York. She was a core contributor to the Alliance for Innovation in Maternal Health Patient Safety Bundle on Cardiac Conditions in Obstetrical Care. </a:t>
            </a:r>
            <a:endParaRPr lang="en-US" dirty="0">
              <a:latin typeface="+mn-lt"/>
            </a:endParaRPr>
          </a:p>
        </p:txBody>
      </p:sp>
    </p:spTree>
    <p:extLst>
      <p:ext uri="{BB962C8B-B14F-4D97-AF65-F5344CB8AC3E}">
        <p14:creationId xmlns:p14="http://schemas.microsoft.com/office/powerpoint/2010/main" val="4223763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solidFill>
                <a:schemeClr val="dk1"/>
              </a:solidFill>
              <a:latin typeface="+mn-lt"/>
            </a:endParaRPr>
          </a:p>
          <a:p>
            <a:pPr marL="0" lvl="0" indent="0" algn="l" rtl="0">
              <a:spcBef>
                <a:spcPts val="0"/>
              </a:spcBef>
              <a:spcAft>
                <a:spcPts val="0"/>
              </a:spcAft>
              <a:buNone/>
            </a:pPr>
            <a:r>
              <a:rPr lang="en-US" dirty="0">
                <a:solidFill>
                  <a:schemeClr val="dk1"/>
                </a:solidFill>
                <a:latin typeface="+mn-lt"/>
              </a:rPr>
              <a:t>Over 700 women die each year in the U.S. from issues related to pregnancy or delivery. Two thirds of these pregnancy-related deaths could be prevented if people were better informed. Women know their own bodies better than anyone and can often tell when something does not feel right. The Hear Her campaign supports efforts to prevent pregnancy-related deaths by sharing potentially life-saving messages about "Urgent Maternal Warning Signs." The campaign also seeks to encourage everyone who supports pregnant and postpartum women to really listen when she tells you something doesn't feel right. This includes partners, friends, family, co-workers, and providers. Acting quickly could help save her life.</a:t>
            </a:r>
          </a:p>
          <a:p>
            <a:pPr marL="0" lvl="0" indent="0" algn="l" rtl="0">
              <a:spcBef>
                <a:spcPts val="0"/>
              </a:spcBef>
              <a:spcAft>
                <a:spcPts val="0"/>
              </a:spcAft>
              <a:buNone/>
            </a:pPr>
            <a:endParaRPr lang="en-US" dirty="0">
              <a:solidFill>
                <a:schemeClr val="dk1"/>
              </a:solidFill>
              <a:latin typeface="+mn-lt"/>
            </a:endParaRPr>
          </a:p>
          <a:p>
            <a:pPr marL="0" lvl="0" indent="0" algn="l" rtl="0">
              <a:spcBef>
                <a:spcPts val="0"/>
              </a:spcBef>
              <a:spcAft>
                <a:spcPts val="0"/>
              </a:spcAft>
              <a:buNone/>
            </a:pPr>
            <a:r>
              <a:rPr lang="en-US" dirty="0">
                <a:solidFill>
                  <a:schemeClr val="dk1"/>
                </a:solidFill>
                <a:latin typeface="+mn-lt"/>
              </a:rPr>
              <a:t>Hear Her is a CDC project. This project is supported through a partnership with the CDC Foundation and funding from Merck through its Merck for Mothers Program. Hear Her is a trademark of the U.S. Department of Health and Human Services.</a:t>
            </a:r>
          </a:p>
          <a:p>
            <a:pPr marL="0" lvl="0" indent="0" algn="l" rtl="0">
              <a:spcBef>
                <a:spcPts val="0"/>
              </a:spcBef>
              <a:spcAft>
                <a:spcPts val="0"/>
              </a:spcAft>
              <a:buNone/>
            </a:pPr>
            <a:endParaRPr lang="en-US" dirty="0">
              <a:solidFill>
                <a:schemeClr val="dk1"/>
              </a:solidFill>
              <a:latin typeface="+mn-lt"/>
            </a:endParaRPr>
          </a:p>
          <a:p>
            <a:pPr marL="0" lvl="0" indent="0" algn="l" rtl="0">
              <a:spcBef>
                <a:spcPts val="0"/>
              </a:spcBef>
              <a:spcAft>
                <a:spcPts val="0"/>
              </a:spcAft>
              <a:buNone/>
            </a:pPr>
            <a:r>
              <a:rPr lang="en-US" dirty="0">
                <a:solidFill>
                  <a:schemeClr val="dk1"/>
                </a:solidFill>
                <a:latin typeface="+mn-lt"/>
              </a:rPr>
              <a:t>SOURCE: https://www.cdc.gov/hearher/index.html</a:t>
            </a:r>
          </a:p>
          <a:p>
            <a:endParaRPr lang="en-US" dirty="0">
              <a:latin typeface="+mn-lt"/>
            </a:endParaRPr>
          </a:p>
        </p:txBody>
      </p:sp>
    </p:spTree>
    <p:extLst>
      <p:ext uri="{BB962C8B-B14F-4D97-AF65-F5344CB8AC3E}">
        <p14:creationId xmlns:p14="http://schemas.microsoft.com/office/powerpoint/2010/main" val="2246953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mn-lt"/>
              </a:rPr>
              <a:t>Toolkit is available through a simple registration process</a:t>
            </a:r>
          </a:p>
          <a:p>
            <a:pPr marL="0" lvl="0" indent="0" algn="l" rtl="0">
              <a:spcBef>
                <a:spcPts val="0"/>
              </a:spcBef>
              <a:spcAft>
                <a:spcPts val="0"/>
              </a:spcAft>
              <a:buNone/>
            </a:pPr>
            <a:endParaRPr lang="en-US" dirty="0">
              <a:latin typeface="+mn-lt"/>
            </a:endParaRPr>
          </a:p>
          <a:p>
            <a:pPr marL="0" lvl="0" indent="0" algn="l" rtl="0">
              <a:lnSpc>
                <a:spcPct val="115000"/>
              </a:lnSpc>
              <a:spcBef>
                <a:spcPts val="0"/>
              </a:spcBef>
              <a:spcAft>
                <a:spcPts val="0"/>
              </a:spcAft>
              <a:buClr>
                <a:schemeClr val="dk1"/>
              </a:buClr>
              <a:buSzPts val="1100"/>
              <a:buFont typeface="Arial"/>
              <a:buNone/>
            </a:pPr>
            <a:r>
              <a:rPr lang="en-US" sz="1100" dirty="0">
                <a:solidFill>
                  <a:srgbClr val="3F4444"/>
                </a:solidFill>
                <a:latin typeface="+mn-lt"/>
              </a:rPr>
              <a:t>The </a:t>
            </a:r>
            <a:r>
              <a:rPr lang="en-US" sz="1100" i="1" dirty="0">
                <a:solidFill>
                  <a:srgbClr val="3F4444"/>
                </a:solidFill>
                <a:latin typeface="+mn-lt"/>
              </a:rPr>
              <a:t>Improving Health Care Response to Cardiovascular Disease in Pregnancy and Postpartum</a:t>
            </a:r>
            <a:r>
              <a:rPr lang="en-US" sz="1100" dirty="0">
                <a:solidFill>
                  <a:srgbClr val="3F4444"/>
                </a:solidFill>
                <a:latin typeface="+mn-lt"/>
              </a:rPr>
              <a:t> Toolkit was developed by the </a:t>
            </a:r>
            <a:r>
              <a:rPr lang="en-US" sz="1100" dirty="0">
                <a:solidFill>
                  <a:srgbClr val="407EC9"/>
                </a:solidFill>
                <a:uFill>
                  <a:noFill/>
                </a:uFill>
                <a:latin typeface="+mn-lt"/>
                <a:hlinkClick r:id="rId3">
                  <a:extLst>
                    <a:ext uri="{A12FA001-AC4F-418D-AE19-62706E023703}">
                      <ahyp:hlinkClr xmlns:ahyp="http://schemas.microsoft.com/office/drawing/2018/hyperlinkcolor" val="tx"/>
                    </a:ext>
                  </a:extLst>
                </a:hlinkClick>
              </a:rPr>
              <a:t>Cardiovascular Disease in Pregnancy and Postpartum Task Force</a:t>
            </a:r>
            <a:r>
              <a:rPr lang="en-US" sz="1100" dirty="0">
                <a:solidFill>
                  <a:srgbClr val="3F4444"/>
                </a:solidFill>
                <a:latin typeface="+mn-lt"/>
              </a:rPr>
              <a:t> as a resource for obstetrics, primary care and emergency medicine providers who interact with women during prenatal care or the postpartum period. The toolkit includes an overview of clinical assessment and comprehensive management strategies for cardiovascular disease based on risk factors and presenting symptoms.</a:t>
            </a:r>
          </a:p>
          <a:p>
            <a:pPr marL="0" lvl="0" indent="0" algn="l" rtl="0">
              <a:lnSpc>
                <a:spcPct val="115000"/>
              </a:lnSpc>
              <a:spcBef>
                <a:spcPts val="800"/>
              </a:spcBef>
              <a:spcAft>
                <a:spcPts val="0"/>
              </a:spcAft>
              <a:buClr>
                <a:schemeClr val="dk1"/>
              </a:buClr>
              <a:buSzPts val="1100"/>
              <a:buFont typeface="Arial"/>
              <a:buNone/>
            </a:pPr>
            <a:r>
              <a:rPr lang="en-US" sz="1100" b="1" dirty="0">
                <a:solidFill>
                  <a:srgbClr val="3F4444"/>
                </a:solidFill>
                <a:latin typeface="+mn-lt"/>
              </a:rPr>
              <a:t>Key elements include:</a:t>
            </a:r>
          </a:p>
          <a:p>
            <a:pPr marL="457200" lvl="0" indent="-295275" algn="l" rtl="0">
              <a:lnSpc>
                <a:spcPct val="115000"/>
              </a:lnSpc>
              <a:spcBef>
                <a:spcPts val="800"/>
              </a:spcBef>
              <a:spcAft>
                <a:spcPts val="0"/>
              </a:spcAft>
              <a:buClr>
                <a:srgbClr val="3F4444"/>
              </a:buClr>
              <a:buSzPts val="1050"/>
              <a:buFont typeface="Arial"/>
              <a:buChar char="●"/>
            </a:pPr>
            <a:r>
              <a:rPr lang="en-US" sz="1100" dirty="0">
                <a:solidFill>
                  <a:srgbClr val="3F4444"/>
                </a:solidFill>
                <a:latin typeface="+mn-lt"/>
              </a:rPr>
              <a:t>An algorithm for symptomatic or high-risk pregnant or postpartum women to guide stratification and initial work up</a:t>
            </a:r>
          </a:p>
          <a:p>
            <a:pPr marL="457200" lvl="0" indent="-295275" algn="l" rtl="0">
              <a:lnSpc>
                <a:spcPct val="115000"/>
              </a:lnSpc>
              <a:spcBef>
                <a:spcPts val="0"/>
              </a:spcBef>
              <a:spcAft>
                <a:spcPts val="0"/>
              </a:spcAft>
              <a:buClr>
                <a:srgbClr val="3F4444"/>
              </a:buClr>
              <a:buSzPts val="1050"/>
              <a:buFont typeface="Arial"/>
              <a:buChar char="●"/>
            </a:pPr>
            <a:r>
              <a:rPr lang="en-US" sz="1100" dirty="0">
                <a:solidFill>
                  <a:srgbClr val="3F4444"/>
                </a:solidFill>
                <a:latin typeface="+mn-lt"/>
              </a:rPr>
              <a:t>Clinician resources on contraception counseling, cardiovascular medications and breastfeeding</a:t>
            </a:r>
          </a:p>
          <a:p>
            <a:pPr marL="457200" lvl="0" indent="-295275" algn="l" rtl="0">
              <a:lnSpc>
                <a:spcPct val="115000"/>
              </a:lnSpc>
              <a:spcBef>
                <a:spcPts val="0"/>
              </a:spcBef>
              <a:spcAft>
                <a:spcPts val="0"/>
              </a:spcAft>
              <a:buClr>
                <a:srgbClr val="3F4444"/>
              </a:buClr>
              <a:buSzPts val="1050"/>
              <a:buFont typeface="Arial"/>
              <a:buChar char="●"/>
            </a:pPr>
            <a:r>
              <a:rPr lang="en-US" sz="1100" dirty="0">
                <a:solidFill>
                  <a:srgbClr val="3F4444"/>
                </a:solidFill>
                <a:latin typeface="+mn-lt"/>
              </a:rPr>
              <a:t>Key points about racial and ethnic disparities among cardiovascular diagnoses</a:t>
            </a:r>
          </a:p>
          <a:p>
            <a:pPr marL="457200" lvl="0" indent="-295275" algn="l" rtl="0">
              <a:lnSpc>
                <a:spcPct val="115000"/>
              </a:lnSpc>
              <a:spcBef>
                <a:spcPts val="0"/>
              </a:spcBef>
              <a:spcAft>
                <a:spcPts val="0"/>
              </a:spcAft>
              <a:buClr>
                <a:srgbClr val="3F4444"/>
              </a:buClr>
              <a:buSzPts val="1050"/>
              <a:buFont typeface="Arial"/>
              <a:buChar char="●"/>
            </a:pPr>
            <a:r>
              <a:rPr lang="en-US" sz="1100" dirty="0">
                <a:solidFill>
                  <a:srgbClr val="3F4444"/>
                </a:solidFill>
                <a:latin typeface="+mn-lt"/>
              </a:rPr>
              <a:t>Information and infographics geared directly for women diagnosed with, or at risk of, cardiovascular disease  </a:t>
            </a:r>
          </a:p>
          <a:p>
            <a:pPr marL="457200" lvl="0" indent="-295275" algn="l" rtl="0">
              <a:lnSpc>
                <a:spcPct val="115000"/>
              </a:lnSpc>
              <a:spcBef>
                <a:spcPts val="0"/>
              </a:spcBef>
              <a:spcAft>
                <a:spcPts val="0"/>
              </a:spcAft>
              <a:buClr>
                <a:srgbClr val="3F4444"/>
              </a:buClr>
              <a:buSzPts val="1050"/>
              <a:buFont typeface="Arial"/>
              <a:buChar char="●"/>
            </a:pPr>
            <a:r>
              <a:rPr lang="en-US" sz="1100" dirty="0">
                <a:solidFill>
                  <a:srgbClr val="3F4444"/>
                </a:solidFill>
                <a:latin typeface="+mn-lt"/>
              </a:rPr>
              <a:t>Future risk of cardiovascular disease and long-term health issues</a:t>
            </a:r>
          </a:p>
          <a:p>
            <a:pPr marL="457200" lvl="0" indent="-295275" algn="l" rtl="0">
              <a:lnSpc>
                <a:spcPct val="115000"/>
              </a:lnSpc>
              <a:spcBef>
                <a:spcPts val="0"/>
              </a:spcBef>
              <a:spcAft>
                <a:spcPts val="0"/>
              </a:spcAft>
              <a:buClr>
                <a:srgbClr val="3F4444"/>
              </a:buClr>
              <a:buSzPts val="1050"/>
              <a:buFont typeface="Arial"/>
              <a:buChar char="●"/>
            </a:pPr>
            <a:r>
              <a:rPr lang="en-US" sz="1100" dirty="0">
                <a:solidFill>
                  <a:srgbClr val="3F4444"/>
                </a:solidFill>
                <a:latin typeface="+mn-lt"/>
              </a:rPr>
              <a:t>Educational handouts for women on contraceptive options and planning a pregnancy with known cardiovascular disease</a:t>
            </a:r>
          </a:p>
          <a:p>
            <a:pPr marL="0" lvl="0" indent="0" algn="l" rtl="0">
              <a:lnSpc>
                <a:spcPct val="115000"/>
              </a:lnSpc>
              <a:spcBef>
                <a:spcPts val="800"/>
              </a:spcBef>
              <a:spcAft>
                <a:spcPts val="0"/>
              </a:spcAft>
              <a:buClr>
                <a:schemeClr val="dk1"/>
              </a:buClr>
              <a:buSzPts val="1100"/>
              <a:buFont typeface="Arial"/>
              <a:buNone/>
            </a:pPr>
            <a:r>
              <a:rPr lang="en-US" sz="1100" dirty="0">
                <a:solidFill>
                  <a:srgbClr val="3F4444"/>
                </a:solidFill>
                <a:latin typeface="+mn-lt"/>
              </a:rPr>
              <a:t>The toolkit is available to download after logging into </a:t>
            </a:r>
            <a:r>
              <a:rPr lang="en-US" sz="1100" dirty="0">
                <a:solidFill>
                  <a:srgbClr val="407EC9"/>
                </a:solidFill>
                <a:uFill>
                  <a:noFill/>
                </a:uFill>
                <a:latin typeface="+mn-lt"/>
                <a:hlinkClick r:id="rId4">
                  <a:extLst>
                    <a:ext uri="{A12FA001-AC4F-418D-AE19-62706E023703}">
                      <ahyp:hlinkClr xmlns:ahyp="http://schemas.microsoft.com/office/drawing/2018/hyperlinkcolor" val="tx"/>
                    </a:ext>
                  </a:extLst>
                </a:hlinkClick>
              </a:rPr>
              <a:t>CMQCC's website</a:t>
            </a:r>
            <a:r>
              <a:rPr lang="en-US" sz="1100" dirty="0">
                <a:solidFill>
                  <a:srgbClr val="3F4444"/>
                </a:solidFill>
                <a:latin typeface="+mn-lt"/>
              </a:rPr>
              <a:t>. If you do not already have a CMQCC Account, you will need to complete a brief survey to initialize an account.</a:t>
            </a:r>
          </a:p>
          <a:p>
            <a:pPr marL="0" lvl="0" indent="0" algn="l" rtl="0">
              <a:spcBef>
                <a:spcPts val="800"/>
              </a:spcBef>
              <a:spcAft>
                <a:spcPts val="0"/>
              </a:spcAft>
              <a:buNone/>
            </a:pPr>
            <a:endParaRPr lang="en-US" dirty="0">
              <a:latin typeface="+mn-lt"/>
            </a:endParaRP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SOURCE: https://www.google.com/url?q=https://www.cmqcc.org/resources-toolkits/toolkits/improving-health-care-response-cardiovascular-disease-pregnancy-and&amp;sa=D&amp;source=editors&amp;ust=1699033129914346&amp;usg=AOvVaw23qDuArjKmTUhnRHYYcLrY</a:t>
            </a:r>
          </a:p>
        </p:txBody>
      </p:sp>
    </p:spTree>
    <p:extLst>
      <p:ext uri="{BB962C8B-B14F-4D97-AF65-F5344CB8AC3E}">
        <p14:creationId xmlns:p14="http://schemas.microsoft.com/office/powerpoint/2010/main" val="3380717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dirty="0"/>
          </a:p>
        </p:txBody>
      </p:sp>
    </p:spTree>
    <p:extLst>
      <p:ext uri="{BB962C8B-B14F-4D97-AF65-F5344CB8AC3E}">
        <p14:creationId xmlns:p14="http://schemas.microsoft.com/office/powerpoint/2010/main" val="2767291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solidFill>
                  <a:srgbClr val="333333"/>
                </a:solidFill>
              </a:rPr>
              <a:t>As this session comes to a close, we’d like to check back in and see how, if at all, the group’s confidence has changed.  </a:t>
            </a:r>
            <a:endParaRPr lang="en-US" dirty="0"/>
          </a:p>
        </p:txBody>
      </p:sp>
    </p:spTree>
    <p:extLst>
      <p:ext uri="{BB962C8B-B14F-4D97-AF65-F5344CB8AC3E}">
        <p14:creationId xmlns:p14="http://schemas.microsoft.com/office/powerpoint/2010/main" val="1776941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333333"/>
                </a:solidFill>
              </a:rPr>
              <a:t>Next, I'd like to invite you to share an action that you want to take as a result of what you learned today. We’re going to launch another poll where we’ll ask you to please enter one action item you will take, one action or anything you feel like sharing as a result of this webinar that you are ready to go ahead and do differently or take on a new action that you weren’t previously.</a:t>
            </a:r>
            <a:endParaRPr lang="en-US" dirty="0"/>
          </a:p>
          <a:p>
            <a:endParaRPr lang="en-US" dirty="0"/>
          </a:p>
        </p:txBody>
      </p:sp>
    </p:spTree>
    <p:extLst>
      <p:ext uri="{BB962C8B-B14F-4D97-AF65-F5344CB8AC3E}">
        <p14:creationId xmlns:p14="http://schemas.microsoft.com/office/powerpoint/2010/main" val="1188233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latin typeface="+mn-lt"/>
              </a:rPr>
              <a:t>Again, the recording, the slides, the transcript will all be posted on rhntc.org. </a:t>
            </a:r>
          </a:p>
          <a:p>
            <a:pPr marL="0" lvl="0" indent="0" algn="l" rtl="0">
              <a:lnSpc>
                <a:spcPct val="100000"/>
              </a:lnSpc>
              <a:spcBef>
                <a:spcPts val="0"/>
              </a:spcBef>
              <a:spcAft>
                <a:spcPts val="0"/>
              </a:spcAft>
              <a:buSzPts val="1400"/>
              <a:buNone/>
            </a:pPr>
            <a:endParaRPr lang="en-US" dirty="0">
              <a:latin typeface="+mn-lt"/>
            </a:endParaRPr>
          </a:p>
        </p:txBody>
      </p:sp>
    </p:spTree>
    <p:extLst>
      <p:ext uri="{BB962C8B-B14F-4D97-AF65-F5344CB8AC3E}">
        <p14:creationId xmlns:p14="http://schemas.microsoft.com/office/powerpoint/2010/main" val="4194423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SzPts val="1400"/>
              <a:buNone/>
            </a:pPr>
            <a:r>
              <a:rPr lang="en-US" sz="1100" dirty="0">
                <a:solidFill>
                  <a:schemeClr val="dk1"/>
                </a:solidFill>
                <a:highlight>
                  <a:schemeClr val="accent4"/>
                </a:highlight>
                <a:latin typeface="+mn-lt"/>
              </a:rPr>
              <a:t>Thank you so much for joining us! </a:t>
            </a:r>
            <a:r>
              <a:rPr lang="en-US" sz="1100" dirty="0">
                <a:solidFill>
                  <a:schemeClr val="dk1"/>
                </a:solidFill>
                <a:highlight>
                  <a:schemeClr val="accent4"/>
                </a:highlight>
                <a:latin typeface="+mn-lt"/>
                <a:ea typeface="Roboto"/>
                <a:cs typeface="Roboto"/>
                <a:sym typeface="Roboto"/>
              </a:rPr>
              <a:t>I hope you’ll join me in thanking Dr. Wolfe. And before you go, please take just a minute to fill out that evaluation that should be already open! We really value your input and will use it to inform future sessions. We have a new shorter form, so let us know what you think! As a reminder, the slides and recording of this webinar will be emailed to you and posted to RHNTC in a few days. If you have additional questions or ideas for the RHNTC, please don’t hesitate to email us at </a:t>
            </a:r>
            <a:r>
              <a:rPr lang="en-US" sz="1100" u="sng" dirty="0">
                <a:solidFill>
                  <a:srgbClr val="1155CC"/>
                </a:solidFill>
                <a:highlight>
                  <a:schemeClr val="accent4"/>
                </a:highlight>
                <a:latin typeface="+mn-lt"/>
                <a:ea typeface="Roboto"/>
                <a:cs typeface="Roboto"/>
                <a:sym typeface="Roboto"/>
                <a:hlinkClick r:id="rId3">
                  <a:extLst>
                    <a:ext uri="{A12FA001-AC4F-418D-AE19-62706E023703}">
                      <ahyp:hlinkClr xmlns:ahyp="http://schemas.microsoft.com/office/drawing/2018/hyperlinkcolor" val="tx"/>
                    </a:ext>
                  </a:extLst>
                </a:hlinkClick>
              </a:rPr>
              <a:t>rhntc@jsi.com</a:t>
            </a:r>
            <a:r>
              <a:rPr lang="en-US" sz="1100" dirty="0">
                <a:solidFill>
                  <a:schemeClr val="dk1"/>
                </a:solidFill>
                <a:highlight>
                  <a:schemeClr val="accent4"/>
                </a:highlight>
                <a:latin typeface="+mn-lt"/>
                <a:ea typeface="Roboto"/>
                <a:cs typeface="Roboto"/>
                <a:sym typeface="Roboto"/>
              </a:rPr>
              <a:t>. In order to obtain a certificate of completion or CNE’s for attending this webinar, you must complete the evaluation and you must be logged into </a:t>
            </a:r>
            <a:r>
              <a:rPr lang="en-US" sz="1100" dirty="0" err="1">
                <a:solidFill>
                  <a:schemeClr val="dk1"/>
                </a:solidFill>
                <a:highlight>
                  <a:schemeClr val="accent4"/>
                </a:highlight>
                <a:latin typeface="+mn-lt"/>
                <a:ea typeface="Roboto"/>
                <a:cs typeface="Roboto"/>
                <a:sym typeface="Roboto"/>
              </a:rPr>
              <a:t>rhntc</a:t>
            </a:r>
            <a:r>
              <a:rPr lang="en-US" sz="1100" dirty="0">
                <a:solidFill>
                  <a:schemeClr val="dk1"/>
                </a:solidFill>
                <a:highlight>
                  <a:schemeClr val="accent4"/>
                </a:highlight>
                <a:latin typeface="+mn-lt"/>
                <a:ea typeface="Roboto"/>
                <a:cs typeface="Roboto"/>
                <a:sym typeface="Roboto"/>
              </a:rPr>
              <a:t> when you complete the evaluation.</a:t>
            </a:r>
          </a:p>
        </p:txBody>
      </p:sp>
    </p:spTree>
    <p:extLst>
      <p:ext uri="{BB962C8B-B14F-4D97-AF65-F5344CB8AC3E}">
        <p14:creationId xmlns:p14="http://schemas.microsoft.com/office/powerpoint/2010/main" val="3452144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sz="1100" dirty="0">
                <a:latin typeface="+mn-lt"/>
              </a:rPr>
              <a:t>To stay in touch with the RHNTC, we hope you will subscribe to our monthly </a:t>
            </a:r>
            <a:r>
              <a:rPr lang="en-US" sz="1100" dirty="0" err="1">
                <a:latin typeface="+mn-lt"/>
              </a:rPr>
              <a:t>eNewsletter</a:t>
            </a:r>
            <a:r>
              <a:rPr lang="en-US" sz="1100" dirty="0">
                <a:latin typeface="+mn-lt"/>
              </a:rPr>
              <a:t> by visiting rhntc.org backslash </a:t>
            </a:r>
            <a:r>
              <a:rPr lang="en-US" sz="1100" dirty="0" err="1">
                <a:latin typeface="+mn-lt"/>
              </a:rPr>
              <a:t>enewsletter</a:t>
            </a:r>
            <a:r>
              <a:rPr lang="en-US" sz="1100" dirty="0">
                <a:latin typeface="+mn-lt"/>
              </a:rPr>
              <a:t>; contact us through our website (rhntc.org); sign up for an account on our website;  follow us on LinkedIn. Thank you again for joining us. That concludes today’s webinar. </a:t>
            </a:r>
            <a:endParaRPr lang="en-US" dirty="0">
              <a:latin typeface="+mn-lt"/>
            </a:endParaRPr>
          </a:p>
          <a:p>
            <a:pPr marL="0" lvl="0" indent="0" algn="l" rtl="0">
              <a:lnSpc>
                <a:spcPct val="100000"/>
              </a:lnSpc>
              <a:spcBef>
                <a:spcPts val="0"/>
              </a:spcBef>
              <a:spcAft>
                <a:spcPts val="0"/>
              </a:spcAft>
              <a:buClr>
                <a:schemeClr val="dk1"/>
              </a:buClr>
              <a:buSzPts val="1100"/>
              <a:buFont typeface="Arial"/>
              <a:buNone/>
            </a:pPr>
            <a:endParaRPr lang="en-US" dirty="0">
              <a:latin typeface="+mn-lt"/>
            </a:endParaRPr>
          </a:p>
        </p:txBody>
      </p:sp>
    </p:spTree>
    <p:extLst>
      <p:ext uri="{BB962C8B-B14F-4D97-AF65-F5344CB8AC3E}">
        <p14:creationId xmlns:p14="http://schemas.microsoft.com/office/powerpoint/2010/main" val="361154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solidFill>
                  <a:srgbClr val="333333"/>
                </a:solidFill>
                <a:latin typeface="+mn-lt"/>
              </a:rPr>
              <a:t>We’re going to launch a poll to ask you to rate your confidence on a 1 - 5 scale, where 1 is not at all confident and 5 is very confident.</a:t>
            </a:r>
            <a:endParaRPr lang="en-US" dirty="0">
              <a:solidFill>
                <a:schemeClr val="dk1"/>
              </a:solidFill>
              <a:latin typeface="+mn-lt"/>
            </a:endParaRPr>
          </a:p>
          <a:p>
            <a:pPr marL="0" lvl="0" indent="0" algn="l" rtl="0">
              <a:lnSpc>
                <a:spcPct val="115000"/>
              </a:lnSpc>
              <a:spcBef>
                <a:spcPts val="0"/>
              </a:spcBef>
              <a:spcAft>
                <a:spcPts val="0"/>
              </a:spcAft>
              <a:buClr>
                <a:schemeClr val="dk1"/>
              </a:buClr>
              <a:buSzPts val="1100"/>
              <a:buFont typeface="Arial"/>
              <a:buNone/>
            </a:pPr>
            <a:r>
              <a:rPr lang="en-US" dirty="0">
                <a:solidFill>
                  <a:srgbClr val="333333"/>
                </a:solidFill>
                <a:latin typeface="+mn-lt"/>
              </a:rPr>
              <a:t>Poll question 1: How confident are you that you can…..</a:t>
            </a:r>
            <a:endParaRPr lang="en-US" dirty="0">
              <a:solidFill>
                <a:schemeClr val="dk1"/>
              </a:solidFill>
              <a:latin typeface="+mn-lt"/>
            </a:endParaRPr>
          </a:p>
          <a:p>
            <a:pPr marL="914400" lvl="1" indent="-298450" algn="l" rtl="0">
              <a:lnSpc>
                <a:spcPct val="100000"/>
              </a:lnSpc>
              <a:spcBef>
                <a:spcPts val="0"/>
              </a:spcBef>
              <a:spcAft>
                <a:spcPts val="0"/>
              </a:spcAft>
              <a:buClr>
                <a:schemeClr val="dk1"/>
              </a:buClr>
              <a:buSzPts val="1100"/>
              <a:buChar char="•"/>
            </a:pPr>
            <a:r>
              <a:rPr lang="en-US" dirty="0">
                <a:solidFill>
                  <a:schemeClr val="dk1"/>
                </a:solidFill>
                <a:latin typeface="+mn-lt"/>
              </a:rPr>
              <a:t>Describe the impact of cardiac conditions on maternal health, including their impact on racial disparities in maternal morbidity and mortality</a:t>
            </a:r>
          </a:p>
          <a:p>
            <a:pPr marL="914400" lvl="1" indent="-298450" algn="l" rtl="0">
              <a:lnSpc>
                <a:spcPct val="100000"/>
              </a:lnSpc>
              <a:spcBef>
                <a:spcPts val="800"/>
              </a:spcBef>
              <a:spcAft>
                <a:spcPts val="0"/>
              </a:spcAft>
              <a:buClr>
                <a:schemeClr val="dk1"/>
              </a:buClr>
              <a:buSzPts val="1100"/>
              <a:buChar char="•"/>
            </a:pPr>
            <a:r>
              <a:rPr lang="en-US" dirty="0">
                <a:solidFill>
                  <a:schemeClr val="dk1"/>
                </a:solidFill>
                <a:latin typeface="+mn-lt"/>
              </a:rPr>
              <a:t>Describe high impact practices that sexual and reproductive health providers can implement to address cardiac conditions for improved maternal and overall health outcomes</a:t>
            </a:r>
          </a:p>
          <a:p>
            <a:pPr marL="0" lvl="0" indent="0" algn="l" rtl="0">
              <a:lnSpc>
                <a:spcPct val="115000"/>
              </a:lnSpc>
              <a:spcBef>
                <a:spcPts val="800"/>
              </a:spcBef>
              <a:spcAft>
                <a:spcPts val="0"/>
              </a:spcAft>
              <a:buNone/>
            </a:pPr>
            <a:endParaRPr lang="en-US" dirty="0">
              <a:solidFill>
                <a:srgbClr val="333333"/>
              </a:solidFill>
              <a:latin typeface="+mn-lt"/>
            </a:endParaRPr>
          </a:p>
        </p:txBody>
      </p:sp>
    </p:spTree>
    <p:extLst>
      <p:ext uri="{BB962C8B-B14F-4D97-AF65-F5344CB8AC3E}">
        <p14:creationId xmlns:p14="http://schemas.microsoft.com/office/powerpoint/2010/main" val="62869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latin typeface="+mn-lt"/>
            </a:endParaRPr>
          </a:p>
        </p:txBody>
      </p:sp>
    </p:spTree>
    <p:extLst>
      <p:ext uri="{BB962C8B-B14F-4D97-AF65-F5344CB8AC3E}">
        <p14:creationId xmlns:p14="http://schemas.microsoft.com/office/powerpoint/2010/main" val="255138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graph clearly depicts racial disparities in recent maternal mortality rates. Each bar shows the number of deaths per 100,000 live births in a given year, separated out by race and </a:t>
            </a:r>
            <a:r>
              <a:rPr lang="en-US" sz="1800" b="0" i="0" u="none" strike="noStrike" dirty="0" err="1">
                <a:solidFill>
                  <a:srgbClr val="000000"/>
                </a:solidFill>
                <a:effectLst/>
                <a:latin typeface="Arial" panose="020B0604020202020204" pitchFamily="34" charset="0"/>
              </a:rPr>
              <a:t>hispanic</a:t>
            </a:r>
            <a:r>
              <a:rPr lang="en-US" sz="1800" b="0" i="0" u="none" strike="noStrike" dirty="0">
                <a:solidFill>
                  <a:srgbClr val="000000"/>
                </a:solidFill>
                <a:effectLst/>
                <a:latin typeface="Arial" panose="020B0604020202020204" pitchFamily="34" charset="0"/>
              </a:rPr>
              <a:t> origin. </a:t>
            </a:r>
          </a:p>
          <a:p>
            <a:pPr rtl="0">
              <a:spcBef>
                <a:spcPts val="0"/>
              </a:spcBef>
              <a:spcAft>
                <a:spcPts val="0"/>
              </a:spcAft>
            </a:pPr>
            <a:r>
              <a:rPr lang="en-US" sz="1800" b="0" i="0" u="none" strike="noStrike" dirty="0">
                <a:solidFill>
                  <a:srgbClr val="000000"/>
                </a:solidFill>
                <a:effectLst/>
                <a:latin typeface="Arial" panose="020B0604020202020204" pitchFamily="34" charset="0"/>
              </a:rPr>
              <a:t>First, the number of deaths is rising steadily and steeply, year after year. </a:t>
            </a:r>
          </a:p>
          <a:p>
            <a:pPr rtl="0">
              <a:spcBef>
                <a:spcPts val="0"/>
              </a:spcBef>
              <a:spcAft>
                <a:spcPts val="0"/>
              </a:spcAft>
            </a:pPr>
            <a:r>
              <a:rPr lang="en-US" sz="1800" b="0" i="0" u="none" strike="noStrike" dirty="0">
                <a:solidFill>
                  <a:srgbClr val="000000"/>
                </a:solidFill>
                <a:effectLst/>
                <a:latin typeface="Arial" panose="020B0604020202020204" pitchFamily="34" charset="0"/>
              </a:rPr>
              <a:t>Second, the rates for non-</a:t>
            </a:r>
            <a:r>
              <a:rPr lang="en-US" sz="1800" b="0" i="0" u="none" strike="noStrike" dirty="0" err="1">
                <a:solidFill>
                  <a:srgbClr val="000000"/>
                </a:solidFill>
                <a:effectLst/>
                <a:latin typeface="Arial" panose="020B0604020202020204" pitchFamily="34" charset="0"/>
              </a:rPr>
              <a:t>hispanic</a:t>
            </a:r>
            <a:r>
              <a:rPr lang="en-US" sz="1800" b="0" i="0" u="none" strike="noStrike" dirty="0">
                <a:solidFill>
                  <a:srgbClr val="000000"/>
                </a:solidFill>
                <a:effectLst/>
                <a:latin typeface="Arial" panose="020B0604020202020204" pitchFamily="34" charset="0"/>
              </a:rPr>
              <a:t> Black women are rising </a:t>
            </a:r>
            <a:r>
              <a:rPr lang="en-US" sz="1800" b="0" i="1" u="none" strike="noStrike" dirty="0">
                <a:solidFill>
                  <a:srgbClr val="000000"/>
                </a:solidFill>
                <a:effectLst/>
                <a:latin typeface="Arial" panose="020B0604020202020204" pitchFamily="34" charset="0"/>
              </a:rPr>
              <a:t>much </a:t>
            </a:r>
            <a:r>
              <a:rPr lang="en-US" sz="1800" b="1" i="1" u="none" strike="noStrike" dirty="0">
                <a:solidFill>
                  <a:srgbClr val="000000"/>
                </a:solidFill>
                <a:effectLst/>
                <a:latin typeface="Arial" panose="020B0604020202020204" pitchFamily="34" charset="0"/>
              </a:rPr>
              <a:t>more </a:t>
            </a:r>
            <a:r>
              <a:rPr lang="en-US" sz="1800" b="0" i="1" u="none" strike="noStrike" dirty="0">
                <a:solidFill>
                  <a:srgbClr val="000000"/>
                </a:solidFill>
                <a:effectLst/>
                <a:latin typeface="Arial" panose="020B0604020202020204" pitchFamily="34" charset="0"/>
              </a:rPr>
              <a:t>precipitously</a:t>
            </a:r>
            <a:r>
              <a:rPr lang="en-US" sz="1800" b="0" i="0" u="none" strike="noStrike" dirty="0">
                <a:solidFill>
                  <a:srgbClr val="000000"/>
                </a:solidFill>
                <a:effectLst/>
                <a:latin typeface="Arial" panose="020B0604020202020204" pitchFamily="34" charset="0"/>
              </a:rPr>
              <a:t> than the rates of non-</a:t>
            </a:r>
            <a:r>
              <a:rPr lang="en-US" sz="1800" b="0" i="0" u="none" strike="noStrike" dirty="0" err="1">
                <a:solidFill>
                  <a:srgbClr val="000000"/>
                </a:solidFill>
                <a:effectLst/>
                <a:latin typeface="Arial" panose="020B0604020202020204" pitchFamily="34" charset="0"/>
              </a:rPr>
              <a:t>hispanic</a:t>
            </a:r>
            <a:r>
              <a:rPr lang="en-US" sz="1800" b="0" i="0" u="none" strike="noStrike" dirty="0">
                <a:solidFill>
                  <a:srgbClr val="000000"/>
                </a:solidFill>
                <a:effectLst/>
                <a:latin typeface="Arial" panose="020B0604020202020204" pitchFamily="34" charset="0"/>
              </a:rPr>
              <a:t> white women and </a:t>
            </a:r>
            <a:r>
              <a:rPr lang="en-US" sz="1800" b="0" i="0" u="none" strike="noStrike" dirty="0" err="1">
                <a:solidFill>
                  <a:srgbClr val="000000"/>
                </a:solidFill>
                <a:effectLst/>
                <a:latin typeface="Arial" panose="020B0604020202020204" pitchFamily="34" charset="0"/>
              </a:rPr>
              <a:t>hispanic</a:t>
            </a:r>
            <a:r>
              <a:rPr lang="en-US" sz="1800" b="0" i="0" u="none" strike="noStrike" dirty="0">
                <a:solidFill>
                  <a:srgbClr val="000000"/>
                </a:solidFill>
                <a:effectLst/>
                <a:latin typeface="Arial" panose="020B0604020202020204" pitchFamily="34" charset="0"/>
              </a:rPr>
              <a:t> women. </a:t>
            </a:r>
          </a:p>
          <a:p>
            <a:pPr rtl="0">
              <a:spcBef>
                <a:spcPts val="0"/>
              </a:spcBef>
              <a:spcAft>
                <a:spcPts val="0"/>
              </a:spcAft>
            </a:pPr>
            <a:r>
              <a:rPr lang="en-US" sz="1800" b="0" i="0" u="none" strike="noStrike" dirty="0">
                <a:solidFill>
                  <a:srgbClr val="000000"/>
                </a:solidFill>
                <a:effectLst/>
                <a:latin typeface="Arial" panose="020B0604020202020204" pitchFamily="34" charset="0"/>
              </a:rPr>
              <a:t>Third, the maternal mortality rate of non-</a:t>
            </a:r>
            <a:r>
              <a:rPr lang="en-US" sz="1800" b="0" i="0" u="none" strike="noStrike" dirty="0" err="1">
                <a:solidFill>
                  <a:srgbClr val="000000"/>
                </a:solidFill>
                <a:effectLst/>
                <a:latin typeface="Arial" panose="020B0604020202020204" pitchFamily="34" charset="0"/>
              </a:rPr>
              <a:t>hispanic</a:t>
            </a:r>
            <a:r>
              <a:rPr lang="en-US" sz="1800" b="0" i="0" u="none" strike="noStrike" dirty="0">
                <a:solidFill>
                  <a:srgbClr val="000000"/>
                </a:solidFill>
                <a:effectLst/>
                <a:latin typeface="Arial" panose="020B0604020202020204" pitchFamily="34" charset="0"/>
              </a:rPr>
              <a:t> Black women is much, much higher than that of the other groups. </a:t>
            </a:r>
            <a:endParaRPr lang="en-US" b="0" dirty="0">
              <a:effectLst/>
            </a:endParaRPr>
          </a:p>
          <a:p>
            <a:pPr marL="158750" indent="0">
              <a:buNone/>
            </a:pPr>
            <a:endParaRPr lang="en-US" dirty="0">
              <a:latin typeface="+mn-lt"/>
            </a:endParaRPr>
          </a:p>
        </p:txBody>
      </p:sp>
    </p:spTree>
    <p:extLst>
      <p:ext uri="{BB962C8B-B14F-4D97-AF65-F5344CB8AC3E}">
        <p14:creationId xmlns:p14="http://schemas.microsoft.com/office/powerpoint/2010/main" val="191196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115000"/>
              </a:lnSpc>
              <a:spcBef>
                <a:spcPts val="0"/>
              </a:spcBef>
              <a:spcAft>
                <a:spcPts val="0"/>
              </a:spcAft>
              <a:buClr>
                <a:schemeClr val="dk1"/>
              </a:buClr>
              <a:buSzPts val="1100"/>
            </a:pPr>
            <a:r>
              <a:rPr lang="en-US" dirty="0">
                <a:solidFill>
                  <a:schemeClr val="dk1"/>
                </a:solidFill>
                <a:latin typeface="+mn-lt"/>
              </a:rPr>
              <a:t>Data on maternal mortality by race confirms a statistically significant increase in deaths per 100,000 live births each year from 2018 to 2020. </a:t>
            </a:r>
          </a:p>
          <a:p>
            <a:pPr marL="171450" lvl="0" indent="-171450" algn="l" rtl="0">
              <a:spcBef>
                <a:spcPts val="0"/>
              </a:spcBef>
              <a:spcAft>
                <a:spcPts val="0"/>
              </a:spcAft>
              <a:buClr>
                <a:schemeClr val="dk1"/>
              </a:buClr>
            </a:pPr>
            <a:r>
              <a:rPr lang="en-US" dirty="0">
                <a:solidFill>
                  <a:schemeClr val="dk1"/>
                </a:solidFill>
                <a:latin typeface="+mn-lt"/>
              </a:rPr>
              <a:t>While pregnancy-related deaths of hemorrhage, hypertensive disorders of pregnancy, embolism, anesthesia declined, the contribution of Cardiovascular conditions and infection increased. </a:t>
            </a:r>
          </a:p>
          <a:p>
            <a:pPr marL="171450" lvl="0" indent="-171450" algn="l" rtl="0">
              <a:spcBef>
                <a:spcPts val="0"/>
              </a:spcBef>
              <a:spcAft>
                <a:spcPts val="0"/>
              </a:spcAft>
              <a:buClr>
                <a:schemeClr val="dk1"/>
              </a:buClr>
            </a:pPr>
            <a:r>
              <a:rPr lang="en-US" dirty="0">
                <a:solidFill>
                  <a:schemeClr val="dk1"/>
                </a:solidFill>
                <a:latin typeface="+mn-lt"/>
              </a:rPr>
              <a:t>This suggests a change in risk profile of the birthing population</a:t>
            </a:r>
          </a:p>
          <a:p>
            <a:pPr marL="171450" lvl="0" indent="-171450" algn="l" rtl="0">
              <a:lnSpc>
                <a:spcPct val="115000"/>
              </a:lnSpc>
              <a:spcBef>
                <a:spcPts val="0"/>
              </a:spcBef>
              <a:spcAft>
                <a:spcPts val="0"/>
              </a:spcAft>
              <a:buClr>
                <a:schemeClr val="dk1"/>
              </a:buClr>
              <a:buSzPts val="1100"/>
            </a:pPr>
            <a:r>
              <a:rPr lang="en-US" dirty="0">
                <a:solidFill>
                  <a:schemeClr val="dk1"/>
                </a:solidFill>
                <a:latin typeface="+mn-lt"/>
              </a:rPr>
              <a:t>Cardiac conditions refer to disorders of the cardiovascular system that may affect maternal health. Such disorders may include congenital heart disease and acquired heart disease in pregnancy and 12 months postpartum, including but not limited to cardiac valve disorders, cardiomyopathies, arrhythmias, coronary artery disease, pulmonary hypertension, and aortic dissection. </a:t>
            </a:r>
          </a:p>
          <a:p>
            <a:pPr marL="171450" lvl="0" indent="-171450" algn="l" rtl="0">
              <a:lnSpc>
                <a:spcPct val="115000"/>
              </a:lnSpc>
              <a:spcBef>
                <a:spcPts val="0"/>
              </a:spcBef>
              <a:spcAft>
                <a:spcPts val="0"/>
              </a:spcAft>
              <a:buClr>
                <a:schemeClr val="dk1"/>
              </a:buClr>
              <a:buSzPts val="1100"/>
            </a:pPr>
            <a:r>
              <a:rPr lang="en-US" dirty="0">
                <a:solidFill>
                  <a:schemeClr val="dk1"/>
                </a:solidFill>
                <a:latin typeface="+mn-lt"/>
              </a:rPr>
              <a:t>Pregnancy acts as a physiologic cardiovascular stress test by virtue of the hemodynamic changes that occur. Moreover, pregnancy may aggravate underlying cardiac disease or may result in de novo cardiomyopathy or peripartum cardiomyopathy. </a:t>
            </a:r>
          </a:p>
        </p:txBody>
      </p:sp>
    </p:spTree>
    <p:extLst>
      <p:ext uri="{BB962C8B-B14F-4D97-AF65-F5344CB8AC3E}">
        <p14:creationId xmlns:p14="http://schemas.microsoft.com/office/powerpoint/2010/main" val="364623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highlight>
                <a:srgbClr val="FFFF00"/>
              </a:highlight>
              <a:latin typeface="+mn-lt"/>
            </a:endParaRPr>
          </a:p>
        </p:txBody>
      </p:sp>
    </p:spTree>
    <p:extLst>
      <p:ext uri="{BB962C8B-B14F-4D97-AF65-F5344CB8AC3E}">
        <p14:creationId xmlns:p14="http://schemas.microsoft.com/office/powerpoint/2010/main" val="3967423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highlight>
                <a:srgbClr val="FFFF00"/>
              </a:highlight>
              <a:latin typeface="+mn-lt"/>
            </a:endParaRPr>
          </a:p>
        </p:txBody>
      </p:sp>
    </p:spTree>
    <p:extLst>
      <p:ext uri="{BB962C8B-B14F-4D97-AF65-F5344CB8AC3E}">
        <p14:creationId xmlns:p14="http://schemas.microsoft.com/office/powerpoint/2010/main" val="3512769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cmqcc.or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5.jpg"/><Relationship Id="rId5" Type="http://schemas.openxmlformats.org/officeDocument/2006/relationships/image" Target="../media/image8.jpg"/><Relationship Id="rId4" Type="http://schemas.openxmlformats.org/officeDocument/2006/relationships/image" Target="../media/image24.jp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r="16289" b="29077"/>
          <a:stretch/>
        </p:blipFill>
        <p:spPr>
          <a:xfrm>
            <a:off x="4838400" y="1495600"/>
            <a:ext cx="4305606" cy="3647894"/>
          </a:xfrm>
          <a:prstGeom prst="rect">
            <a:avLst/>
          </a:prstGeom>
          <a:noFill/>
          <a:ln>
            <a:noFill/>
          </a:ln>
        </p:spPr>
      </p:pic>
      <p:pic>
        <p:nvPicPr>
          <p:cNvPr id="13" name="Google Shape;13;p2"/>
          <p:cNvPicPr preferRelativeResize="0"/>
          <p:nvPr/>
        </p:nvPicPr>
        <p:blipFill rotWithShape="1">
          <a:blip r:embed="rId3">
            <a:alphaModFix/>
          </a:blip>
          <a:srcRect/>
          <a:stretch/>
        </p:blipFill>
        <p:spPr>
          <a:xfrm>
            <a:off x="453350" y="581350"/>
            <a:ext cx="2374100" cy="641000"/>
          </a:xfrm>
          <a:prstGeom prst="rect">
            <a:avLst/>
          </a:prstGeom>
          <a:noFill/>
          <a:ln>
            <a:noFill/>
          </a:ln>
        </p:spPr>
      </p:pic>
      <p:pic>
        <p:nvPicPr>
          <p:cNvPr id="14" name="Google Shape;14;p2"/>
          <p:cNvPicPr preferRelativeResize="0"/>
          <p:nvPr/>
        </p:nvPicPr>
        <p:blipFill rotWithShape="1">
          <a:blip r:embed="rId4">
            <a:alphaModFix/>
          </a:blip>
          <a:srcRect/>
          <a:stretch/>
        </p:blipFill>
        <p:spPr>
          <a:xfrm>
            <a:off x="457200" y="3083650"/>
            <a:ext cx="1586958" cy="150300"/>
          </a:xfrm>
          <a:prstGeom prst="rect">
            <a:avLst/>
          </a:prstGeom>
          <a:noFill/>
          <a:ln>
            <a:noFill/>
          </a:ln>
        </p:spPr>
      </p:pic>
      <p:sp>
        <p:nvSpPr>
          <p:cNvPr id="2" name="Title 1">
            <a:extLst>
              <a:ext uri="{FF2B5EF4-FFF2-40B4-BE49-F238E27FC236}">
                <a16:creationId xmlns:a16="http://schemas.microsoft.com/office/drawing/2014/main" id="{073CAA0C-A1AB-2D53-59F0-47E6A3239305}"/>
              </a:ext>
            </a:extLst>
          </p:cNvPr>
          <p:cNvSpPr>
            <a:spLocks noGrp="1"/>
          </p:cNvSpPr>
          <p:nvPr>
            <p:ph type="title"/>
          </p:nvPr>
        </p:nvSpPr>
        <p:spPr>
          <a:xfrm>
            <a:off x="453349" y="1563425"/>
            <a:ext cx="6637799" cy="1746600"/>
          </a:xfrm>
        </p:spPr>
        <p:txBody>
          <a:bodyPr/>
          <a:lstStyle>
            <a:lvl1pPr>
              <a:defRPr lang="en-US" sz="2700" b="1" i="0" u="none" strike="noStrike" cap="none" dirty="0">
                <a:solidFill>
                  <a:srgbClr val="434343"/>
                </a:solidFill>
                <a:latin typeface="Arial"/>
                <a:ea typeface="Arial"/>
                <a:cs typeface="Arial"/>
                <a:sym typeface="Arial"/>
              </a:defRPr>
            </a:lvl1pPr>
          </a:lstStyle>
          <a:p>
            <a:pPr marL="0" marR="0" lvl="0" indent="0" algn="l" rtl="0">
              <a:lnSpc>
                <a:spcPct val="100000"/>
              </a:lnSpc>
              <a:spcBef>
                <a:spcPts val="0"/>
              </a:spcBef>
              <a:spcAft>
                <a:spcPts val="0"/>
              </a:spcAft>
              <a:buClr>
                <a:srgbClr val="434343"/>
              </a:buClr>
              <a:buSzPts val="2800"/>
              <a:buFont typeface="Arial"/>
              <a:buNone/>
            </a:pPr>
            <a:r>
              <a:rPr lang="en-US" dirty="0"/>
              <a:t>Click to edit Master title style</a:t>
            </a:r>
          </a:p>
        </p:txBody>
      </p:sp>
      <p:sp>
        <p:nvSpPr>
          <p:cNvPr id="6" name="Text Placeholder 5">
            <a:extLst>
              <a:ext uri="{FF2B5EF4-FFF2-40B4-BE49-F238E27FC236}">
                <a16:creationId xmlns:a16="http://schemas.microsoft.com/office/drawing/2014/main" id="{6CA1F021-58FE-F795-0933-36562C5E8B43}"/>
              </a:ext>
            </a:extLst>
          </p:cNvPr>
          <p:cNvSpPr>
            <a:spLocks noGrp="1"/>
          </p:cNvSpPr>
          <p:nvPr>
            <p:ph type="body" sz="quarter" idx="13"/>
          </p:nvPr>
        </p:nvSpPr>
        <p:spPr>
          <a:xfrm>
            <a:off x="482600" y="3379788"/>
            <a:ext cx="4121150" cy="1338262"/>
          </a:xfrm>
        </p:spPr>
        <p:txBody>
          <a:bodyPr/>
          <a:lstStyle>
            <a:lvl1pPr>
              <a:defRPr lang="en-US" sz="1600" b="0" i="0" u="none" strike="noStrike" cap="none" dirty="0">
                <a:solidFill>
                  <a:schemeClr val="dk2"/>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chemeClr val="dk2"/>
              </a:buClr>
              <a:buSzPts val="1800"/>
              <a:buFont typeface="Arial"/>
              <a:buNone/>
            </a:pPr>
            <a:r>
              <a:rPr lang="en-US" dirty="0"/>
              <a:t>Click to edit Master text styles</a:t>
            </a:r>
          </a:p>
          <a:p>
            <a:pPr marL="0" marR="0" lvl="0" indent="0" algn="l" rtl="0">
              <a:lnSpc>
                <a:spcPct val="100000"/>
              </a:lnSpc>
              <a:spcBef>
                <a:spcPts val="0"/>
              </a:spcBef>
              <a:spcAft>
                <a:spcPts val="0"/>
              </a:spcAft>
              <a:buClr>
                <a:schemeClr val="dk2"/>
              </a:buClr>
              <a:buSzPts val="1800"/>
              <a:buFont typeface="Arial"/>
              <a:buNone/>
            </a:pPr>
            <a:r>
              <a:rPr lang="en-US" dirty="0"/>
              <a:t>Second level</a:t>
            </a:r>
          </a:p>
          <a:p>
            <a:pPr marL="0" marR="0" lvl="0" indent="0" algn="l" rtl="0">
              <a:lnSpc>
                <a:spcPct val="100000"/>
              </a:lnSpc>
              <a:spcBef>
                <a:spcPts val="0"/>
              </a:spcBef>
              <a:spcAft>
                <a:spcPts val="0"/>
              </a:spcAft>
              <a:buClr>
                <a:schemeClr val="dk2"/>
              </a:buClr>
              <a:buSzPts val="1800"/>
              <a:buFont typeface="Arial"/>
              <a:buNone/>
            </a:pPr>
            <a:r>
              <a:rPr lang="en-US" dirty="0"/>
              <a:t>Third level</a:t>
            </a:r>
          </a:p>
          <a:p>
            <a:pPr marL="0" marR="0" lvl="0" indent="0" algn="l" rtl="0">
              <a:lnSpc>
                <a:spcPct val="100000"/>
              </a:lnSpc>
              <a:spcBef>
                <a:spcPts val="0"/>
              </a:spcBef>
              <a:spcAft>
                <a:spcPts val="0"/>
              </a:spcAft>
              <a:buClr>
                <a:schemeClr val="dk2"/>
              </a:buClr>
              <a:buSzPts val="1800"/>
              <a:buFont typeface="Arial"/>
              <a:buNone/>
            </a:pPr>
            <a:r>
              <a:rPr lang="en-US" dirty="0"/>
              <a:t>Fourth level</a:t>
            </a:r>
          </a:p>
          <a:p>
            <a:pPr marL="0" marR="0" lvl="0" indent="0" algn="l" rtl="0">
              <a:lnSpc>
                <a:spcPct val="100000"/>
              </a:lnSpc>
              <a:spcBef>
                <a:spcPts val="0"/>
              </a:spcBef>
              <a:spcAft>
                <a:spcPts val="0"/>
              </a:spcAft>
              <a:buClr>
                <a:schemeClr val="dk2"/>
              </a:buClr>
              <a:buSzPts val="1800"/>
              <a:buFont typeface="Arial"/>
              <a:buNone/>
            </a:pPr>
            <a:r>
              <a:rPr lang="en-US" dirty="0"/>
              <a:t>Fifth level</a:t>
            </a:r>
          </a:p>
        </p:txBody>
      </p:sp>
    </p:spTree>
    <p:extLst>
      <p:ext uri="{BB962C8B-B14F-4D97-AF65-F5344CB8AC3E}">
        <p14:creationId xmlns:p14="http://schemas.microsoft.com/office/powerpoint/2010/main" val="89294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1 1">
  <p:cSld name="1_One column text 1 1">
    <p:spTree>
      <p:nvGrpSpPr>
        <p:cNvPr id="1" name="Shape 54"/>
        <p:cNvGrpSpPr/>
        <p:nvPr/>
      </p:nvGrpSpPr>
      <p:grpSpPr>
        <a:xfrm>
          <a:off x="0" y="0"/>
          <a:ext cx="0" cy="0"/>
          <a:chOff x="0" y="0"/>
          <a:chExt cx="0" cy="0"/>
        </a:xfrm>
      </p:grpSpPr>
      <p:sp>
        <p:nvSpPr>
          <p:cNvPr id="55" name="Google Shape;55;p9"/>
          <p:cNvSpPr>
            <a:spLocks noGrp="1"/>
          </p:cNvSpPr>
          <p:nvPr>
            <p:ph type="pic" idx="2"/>
          </p:nvPr>
        </p:nvSpPr>
        <p:spPr>
          <a:xfrm>
            <a:off x="4791075" y="304800"/>
            <a:ext cx="3514800" cy="4581600"/>
          </a:xfrm>
          <a:prstGeom prst="rect">
            <a:avLst/>
          </a:prstGeom>
          <a:noFill/>
          <a:ln>
            <a:noFill/>
          </a:ln>
        </p:spPr>
      </p:sp>
      <p:sp>
        <p:nvSpPr>
          <p:cNvPr id="56" name="Google Shape;56;p9"/>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7" name="Google Shape;57;p9"/>
          <p:cNvPicPr preferRelativeResize="0"/>
          <p:nvPr/>
        </p:nvPicPr>
        <p:blipFill rotWithShape="1">
          <a:blip r:embed="rId2">
            <a:alphaModFix/>
          </a:blip>
          <a:srcRect/>
          <a:stretch/>
        </p:blipFill>
        <p:spPr>
          <a:xfrm>
            <a:off x="457200" y="1237249"/>
            <a:ext cx="1264400" cy="130100"/>
          </a:xfrm>
          <a:prstGeom prst="rect">
            <a:avLst/>
          </a:prstGeom>
          <a:noFill/>
          <a:ln>
            <a:noFill/>
          </a:ln>
        </p:spPr>
      </p:pic>
      <p:sp>
        <p:nvSpPr>
          <p:cNvPr id="58" name="Google Shape;58;p9"/>
          <p:cNvSpPr txBox="1">
            <a:spLocks noGrp="1"/>
          </p:cNvSpPr>
          <p:nvPr>
            <p:ph type="title"/>
          </p:nvPr>
        </p:nvSpPr>
        <p:spPr>
          <a:xfrm>
            <a:off x="457200" y="5744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
          <p:cNvSpPr txBox="1">
            <a:spLocks noGrp="1"/>
          </p:cNvSpPr>
          <p:nvPr>
            <p:ph type="body" idx="1"/>
          </p:nvPr>
        </p:nvSpPr>
        <p:spPr>
          <a:xfrm>
            <a:off x="457200" y="1738775"/>
            <a:ext cx="4695900" cy="2238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0" name="Google Shape;60;p9"/>
          <p:cNvSpPr txBox="1">
            <a:spLocks noGrp="1"/>
          </p:cNvSpPr>
          <p:nvPr>
            <p:ph type="body" idx="3"/>
          </p:nvPr>
        </p:nvSpPr>
        <p:spPr>
          <a:xfrm>
            <a:off x="352425" y="4568429"/>
            <a:ext cx="3838500" cy="3180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1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BY">
  <p:cSld name="1_Title and body BY">
    <p:spTree>
      <p:nvGrpSpPr>
        <p:cNvPr id="1" name="Shape 61"/>
        <p:cNvGrpSpPr/>
        <p:nvPr/>
      </p:nvGrpSpPr>
      <p:grpSpPr>
        <a:xfrm>
          <a:off x="0" y="0"/>
          <a:ext cx="0" cy="0"/>
          <a:chOff x="0" y="0"/>
          <a:chExt cx="0" cy="0"/>
        </a:xfrm>
      </p:grpSpPr>
      <p:sp>
        <p:nvSpPr>
          <p:cNvPr id="62" name="Google Shape;62;p10"/>
          <p:cNvSpPr>
            <a:spLocks noGrp="1"/>
          </p:cNvSpPr>
          <p:nvPr>
            <p:ph type="pic" idx="2"/>
          </p:nvPr>
        </p:nvSpPr>
        <p:spPr>
          <a:xfrm>
            <a:off x="4943475" y="401663"/>
            <a:ext cx="3352800" cy="4389300"/>
          </a:xfrm>
          <a:prstGeom prst="rect">
            <a:avLst/>
          </a:prstGeom>
          <a:noFill/>
          <a:ln>
            <a:noFill/>
          </a:ln>
        </p:spPr>
      </p:sp>
      <p:pic>
        <p:nvPicPr>
          <p:cNvPr id="63" name="Google Shape;63;p10"/>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sp>
        <p:nvSpPr>
          <p:cNvPr id="64" name="Google Shape;64;p10"/>
          <p:cNvSpPr txBox="1">
            <a:spLocks noGrp="1"/>
          </p:cNvSpPr>
          <p:nvPr>
            <p:ph type="title"/>
          </p:nvPr>
        </p:nvSpPr>
        <p:spPr>
          <a:xfrm>
            <a:off x="311700" y="445025"/>
            <a:ext cx="4346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10"/>
          <p:cNvSpPr txBox="1">
            <a:spLocks noGrp="1"/>
          </p:cNvSpPr>
          <p:nvPr>
            <p:ph type="body" idx="1"/>
          </p:nvPr>
        </p:nvSpPr>
        <p:spPr>
          <a:xfrm>
            <a:off x="247650" y="4429125"/>
            <a:ext cx="4410000" cy="5049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9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66"/>
        <p:cNvGrpSpPr/>
        <p:nvPr/>
      </p:nvGrpSpPr>
      <p:grpSpPr>
        <a:xfrm>
          <a:off x="0" y="0"/>
          <a:ext cx="0" cy="0"/>
          <a:chOff x="0" y="0"/>
          <a:chExt cx="0" cy="0"/>
        </a:xfrm>
      </p:grpSpPr>
      <p:sp>
        <p:nvSpPr>
          <p:cNvPr id="2" name="Title 1">
            <a:extLst>
              <a:ext uri="{FF2B5EF4-FFF2-40B4-BE49-F238E27FC236}">
                <a16:creationId xmlns:a16="http://schemas.microsoft.com/office/drawing/2014/main" id="{D86CEC02-54C8-98D9-D56A-E70837000F65}"/>
              </a:ext>
            </a:extLst>
          </p:cNvPr>
          <p:cNvSpPr>
            <a:spLocks noGrp="1"/>
          </p:cNvSpPr>
          <p:nvPr>
            <p:ph type="title"/>
          </p:nvPr>
        </p:nvSpPr>
        <p:spPr>
          <a:xfrm>
            <a:off x="311700" y="445025"/>
            <a:ext cx="2268452" cy="2484675"/>
          </a:xfrm>
        </p:spPr>
        <p:txBody>
          <a:bodyPr/>
          <a:lstStyle>
            <a:lvl1pPr>
              <a:defRPr lang="en-US" sz="2200" b="1" i="0" u="none" strike="noStrike" cap="none" dirty="0">
                <a:solidFill>
                  <a:srgbClr val="444746"/>
                </a:solidFill>
                <a:latin typeface="Arial"/>
                <a:ea typeface="Arial"/>
                <a:cs typeface="Arial"/>
                <a:sym typeface="Arial"/>
              </a:defRPr>
            </a:lvl1pPr>
          </a:lstStyle>
          <a:p>
            <a:pPr marL="0" marR="0" lvl="0" indent="0" algn="l" rtl="0">
              <a:lnSpc>
                <a:spcPct val="100000"/>
              </a:lnSpc>
              <a:spcBef>
                <a:spcPts val="0"/>
              </a:spcBef>
              <a:spcAft>
                <a:spcPts val="0"/>
              </a:spcAft>
              <a:buClr>
                <a:srgbClr val="434343"/>
              </a:buClr>
              <a:buSzPts val="2800"/>
              <a:buFont typeface="Arial"/>
              <a:buNone/>
            </a:pPr>
            <a:r>
              <a:rPr lang="en-US" dirty="0"/>
              <a:t>Click to edit Master title style</a:t>
            </a:r>
          </a:p>
        </p:txBody>
      </p:sp>
      <p:sp>
        <p:nvSpPr>
          <p:cNvPr id="3" name="Google Shape;466;p66">
            <a:extLst>
              <a:ext uri="{FF2B5EF4-FFF2-40B4-BE49-F238E27FC236}">
                <a16:creationId xmlns:a16="http://schemas.microsoft.com/office/drawing/2014/main" id="{1556C8C0-0A25-E0EE-FB13-8E23088EAE94}"/>
              </a:ext>
            </a:extLst>
          </p:cNvPr>
          <p:cNvSpPr txBox="1"/>
          <p:nvPr userDrawn="1"/>
        </p:nvSpPr>
        <p:spPr>
          <a:xfrm>
            <a:off x="2637225" y="950725"/>
            <a:ext cx="1108500" cy="13182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66575" tIns="33275" rIns="66575" bIns="33275" anchor="t" anchorCtr="0">
            <a:noAutofit/>
          </a:bodyPr>
          <a:lstStyle/>
          <a:p>
            <a:pPr marL="0" marR="0" lvl="0" indent="0" algn="l" rtl="0">
              <a:spcBef>
                <a:spcPts val="0"/>
              </a:spcBef>
              <a:spcAft>
                <a:spcPts val="0"/>
              </a:spcAft>
              <a:buNone/>
            </a:pPr>
            <a:r>
              <a:rPr lang="en" sz="600" u="sng">
                <a:solidFill>
                  <a:srgbClr val="1F1F1F"/>
                </a:solidFill>
                <a:latin typeface="Calibri"/>
                <a:ea typeface="Calibri"/>
                <a:cs typeface="Calibri"/>
                <a:sym typeface="Calibri"/>
              </a:rPr>
              <a:t>Suggestive of Heart Failure: </a:t>
            </a:r>
            <a:endParaRPr sz="800">
              <a:solidFill>
                <a:srgbClr val="1F1F1F"/>
              </a:solidFill>
              <a:latin typeface="Times New Roman"/>
              <a:ea typeface="Times New Roman"/>
              <a:cs typeface="Times New Roman"/>
              <a:sym typeface="Times New Roman"/>
            </a:endParaRPr>
          </a:p>
          <a:p>
            <a:pPr marL="254000" marR="0" lvl="0" indent="-254000" algn="just"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Dyspnea</a:t>
            </a:r>
            <a:endParaRPr sz="800">
              <a:solidFill>
                <a:srgbClr val="1F1F1F"/>
              </a:solidFill>
              <a:latin typeface="Cambria"/>
              <a:ea typeface="Cambria"/>
              <a:cs typeface="Cambria"/>
              <a:sym typeface="Cambria"/>
            </a:endParaRPr>
          </a:p>
          <a:p>
            <a:pPr marL="254000" marR="0" lvl="0" indent="-254000" algn="just"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Mild orthopnea</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Tachypnea</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Asthma unresponsive to therapy</a:t>
            </a:r>
            <a:endParaRPr sz="800">
              <a:solidFill>
                <a:srgbClr val="1F1F1F"/>
              </a:solidFill>
              <a:latin typeface="Cambria"/>
              <a:ea typeface="Cambria"/>
              <a:cs typeface="Cambria"/>
              <a:sym typeface="Cambria"/>
            </a:endParaRPr>
          </a:p>
          <a:p>
            <a:pPr marL="0" marR="0" lvl="0" indent="0" algn="just" rtl="0">
              <a:spcBef>
                <a:spcPts val="0"/>
              </a:spcBef>
              <a:spcAft>
                <a:spcPts val="0"/>
              </a:spcAft>
              <a:buNone/>
            </a:pPr>
            <a:r>
              <a:rPr lang="en" sz="600" u="sng">
                <a:solidFill>
                  <a:srgbClr val="1F1F1F"/>
                </a:solidFill>
                <a:latin typeface="Calibri"/>
                <a:ea typeface="Calibri"/>
                <a:cs typeface="Calibri"/>
                <a:sym typeface="Calibri"/>
              </a:rPr>
              <a:t>Suggestive of Arrhythmia:</a:t>
            </a:r>
            <a:endParaRPr sz="800">
              <a:solidFill>
                <a:srgbClr val="1F1F1F"/>
              </a:solidFill>
              <a:latin typeface="Times New Roman"/>
              <a:ea typeface="Times New Roman"/>
              <a:cs typeface="Times New Roman"/>
              <a:sym typeface="Times New Roman"/>
            </a:endParaRPr>
          </a:p>
          <a:p>
            <a:pPr marL="254000" marR="0" lvl="0" indent="-254000" algn="l"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Palpitations</a:t>
            </a:r>
            <a:endParaRPr sz="800">
              <a:solidFill>
                <a:srgbClr val="1F1F1F"/>
              </a:solidFill>
              <a:latin typeface="Cambria"/>
              <a:ea typeface="Cambria"/>
              <a:cs typeface="Cambria"/>
              <a:sym typeface="Cambria"/>
            </a:endParaRPr>
          </a:p>
          <a:p>
            <a:pPr marL="254000" marR="0" lvl="0" indent="-254000" algn="just"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Dizziness/syncope</a:t>
            </a:r>
            <a:endParaRPr sz="800">
              <a:solidFill>
                <a:srgbClr val="1F1F1F"/>
              </a:solidFill>
              <a:latin typeface="Cambria"/>
              <a:ea typeface="Cambria"/>
              <a:cs typeface="Cambria"/>
              <a:sym typeface="Cambria"/>
            </a:endParaRPr>
          </a:p>
          <a:p>
            <a:pPr marL="0" marR="0" lvl="0" indent="0" algn="l" rtl="0">
              <a:spcBef>
                <a:spcPts val="0"/>
              </a:spcBef>
              <a:spcAft>
                <a:spcPts val="0"/>
              </a:spcAft>
              <a:buNone/>
            </a:pPr>
            <a:r>
              <a:rPr lang="en" sz="600" u="sng">
                <a:solidFill>
                  <a:srgbClr val="1F1F1F"/>
                </a:solidFill>
                <a:latin typeface="Calibri"/>
                <a:ea typeface="Calibri"/>
                <a:cs typeface="Calibri"/>
                <a:sym typeface="Calibri"/>
              </a:rPr>
              <a:t>Suggestive of Coronary Artery Disease</a:t>
            </a:r>
            <a:r>
              <a:rPr lang="en" sz="800" u="sng">
                <a:solidFill>
                  <a:srgbClr val="1F1F1F"/>
                </a:solidFill>
                <a:latin typeface="Calibri"/>
                <a:ea typeface="Calibri"/>
                <a:cs typeface="Calibri"/>
                <a:sym typeface="Calibri"/>
              </a:rPr>
              <a:t>: </a:t>
            </a:r>
            <a:endParaRPr sz="800">
              <a:solidFill>
                <a:srgbClr val="1F1F1F"/>
              </a:solidFill>
              <a:latin typeface="Times New Roman"/>
              <a:ea typeface="Times New Roman"/>
              <a:cs typeface="Times New Roman"/>
              <a:sym typeface="Times New Roman"/>
            </a:endParaRPr>
          </a:p>
          <a:p>
            <a:pPr marL="254000" marR="0" lvl="0" indent="-254000" algn="just"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Chest pain</a:t>
            </a:r>
            <a:endParaRPr sz="800">
              <a:solidFill>
                <a:srgbClr val="1F1F1F"/>
              </a:solidFill>
              <a:latin typeface="Cambria"/>
              <a:ea typeface="Cambria"/>
              <a:cs typeface="Cambria"/>
              <a:sym typeface="Cambria"/>
            </a:endParaRPr>
          </a:p>
          <a:p>
            <a:pPr marL="254000" marR="0" lvl="0" indent="-254000" algn="just" rtl="0">
              <a:spcBef>
                <a:spcPts val="0"/>
              </a:spcBef>
              <a:spcAft>
                <a:spcPts val="0"/>
              </a:spcAft>
              <a:buClr>
                <a:srgbClr val="1F1F1F"/>
              </a:buClr>
              <a:buSzPts val="600"/>
              <a:buFont typeface="Noto Sans Symbols"/>
              <a:buChar char="∙"/>
            </a:pPr>
            <a:r>
              <a:rPr lang="en" sz="600">
                <a:solidFill>
                  <a:srgbClr val="1F1F1F"/>
                </a:solidFill>
                <a:latin typeface="Calibri"/>
                <a:ea typeface="Calibri"/>
                <a:cs typeface="Calibri"/>
                <a:sym typeface="Calibri"/>
              </a:rPr>
              <a:t>Dyspnea</a:t>
            </a:r>
            <a:endParaRPr sz="800">
              <a:solidFill>
                <a:srgbClr val="1F1F1F"/>
              </a:solidFill>
              <a:latin typeface="Cambria"/>
              <a:ea typeface="Cambria"/>
              <a:cs typeface="Cambria"/>
              <a:sym typeface="Cambria"/>
            </a:endParaRPr>
          </a:p>
        </p:txBody>
      </p:sp>
      <p:sp>
        <p:nvSpPr>
          <p:cNvPr id="4" name="Google Shape;467;p66">
            <a:extLst>
              <a:ext uri="{FF2B5EF4-FFF2-40B4-BE49-F238E27FC236}">
                <a16:creationId xmlns:a16="http://schemas.microsoft.com/office/drawing/2014/main" id="{843EE366-1572-86CE-69F1-FE2EC8DE0A3D}"/>
              </a:ext>
            </a:extLst>
          </p:cNvPr>
          <p:cNvSpPr txBox="1"/>
          <p:nvPr userDrawn="1"/>
        </p:nvSpPr>
        <p:spPr>
          <a:xfrm>
            <a:off x="2639870" y="542734"/>
            <a:ext cx="1108200" cy="4029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spcBef>
                <a:spcPts val="0"/>
              </a:spcBef>
              <a:spcAft>
                <a:spcPts val="0"/>
              </a:spcAft>
              <a:buNone/>
            </a:pPr>
            <a:r>
              <a:rPr lang="en" sz="1000" b="1">
                <a:solidFill>
                  <a:srgbClr val="1F1F1F"/>
                </a:solidFill>
                <a:latin typeface="Calibri"/>
                <a:ea typeface="Calibri"/>
                <a:cs typeface="Calibri"/>
                <a:sym typeface="Calibri"/>
              </a:rPr>
              <a:t>SYMPTOMS </a:t>
            </a:r>
            <a:endParaRPr sz="1000">
              <a:solidFill>
                <a:srgbClr val="1F1F1F"/>
              </a:solidFill>
              <a:latin typeface="Times New Roman"/>
              <a:ea typeface="Times New Roman"/>
              <a:cs typeface="Times New Roman"/>
              <a:sym typeface="Times New Roman"/>
            </a:endParaRPr>
          </a:p>
          <a:p>
            <a:pPr marL="0" marR="0" lvl="0" indent="0" algn="ctr" rtl="0">
              <a:spcBef>
                <a:spcPts val="0"/>
              </a:spcBef>
              <a:spcAft>
                <a:spcPts val="0"/>
              </a:spcAft>
              <a:buNone/>
            </a:pPr>
            <a:r>
              <a:rPr lang="en" sz="900">
                <a:solidFill>
                  <a:srgbClr val="1F1F1F"/>
                </a:solidFill>
                <a:latin typeface="Calibri"/>
                <a:ea typeface="Calibri"/>
                <a:cs typeface="Calibri"/>
                <a:sym typeface="Calibri"/>
              </a:rPr>
              <a:t>*NYHA class  </a:t>
            </a:r>
            <a:r>
              <a:rPr lang="en" sz="900" u="sng">
                <a:solidFill>
                  <a:srgbClr val="1F1F1F"/>
                </a:solidFill>
                <a:latin typeface="Calibri"/>
                <a:ea typeface="Calibri"/>
                <a:cs typeface="Calibri"/>
                <a:sym typeface="Calibri"/>
              </a:rPr>
              <a:t>&gt;</a:t>
            </a:r>
            <a:r>
              <a:rPr lang="en" sz="900">
                <a:solidFill>
                  <a:srgbClr val="1F1F1F"/>
                </a:solidFill>
                <a:latin typeface="Calibri"/>
                <a:ea typeface="Calibri"/>
                <a:cs typeface="Calibri"/>
                <a:sym typeface="Calibri"/>
              </a:rPr>
              <a:t> II </a:t>
            </a:r>
            <a:endParaRPr sz="900">
              <a:solidFill>
                <a:srgbClr val="1F1F1F"/>
              </a:solidFill>
              <a:latin typeface="Times New Roman"/>
              <a:ea typeface="Times New Roman"/>
              <a:cs typeface="Times New Roman"/>
              <a:sym typeface="Times New Roman"/>
            </a:endParaRPr>
          </a:p>
        </p:txBody>
      </p:sp>
      <p:sp>
        <p:nvSpPr>
          <p:cNvPr id="5" name="Google Shape;468;p66">
            <a:extLst>
              <a:ext uri="{FF2B5EF4-FFF2-40B4-BE49-F238E27FC236}">
                <a16:creationId xmlns:a16="http://schemas.microsoft.com/office/drawing/2014/main" id="{2649A59D-1ED7-8FA3-408A-729946E96A5D}"/>
              </a:ext>
            </a:extLst>
          </p:cNvPr>
          <p:cNvSpPr txBox="1"/>
          <p:nvPr userDrawn="1"/>
        </p:nvSpPr>
        <p:spPr>
          <a:xfrm>
            <a:off x="3800847" y="795907"/>
            <a:ext cx="1442700" cy="615600"/>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66575" tIns="33275" rIns="66575" bIns="33275" anchor="t" anchorCtr="0">
            <a:noAutofit/>
          </a:bodyPr>
          <a:lstStyle/>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Resting HR ≥110 bpm</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Systolic BP ≥140 mm Hg</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RR ≥24</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Oxygen sat ≤96%</a:t>
            </a:r>
            <a:endParaRPr sz="800">
              <a:solidFill>
                <a:srgbClr val="1F1F1F"/>
              </a:solidFill>
              <a:latin typeface="Cambria"/>
              <a:ea typeface="Cambria"/>
              <a:cs typeface="Cambria"/>
              <a:sym typeface="Cambria"/>
            </a:endParaRPr>
          </a:p>
        </p:txBody>
      </p:sp>
      <p:sp>
        <p:nvSpPr>
          <p:cNvPr id="6" name="Google Shape;469;p66">
            <a:extLst>
              <a:ext uri="{FF2B5EF4-FFF2-40B4-BE49-F238E27FC236}">
                <a16:creationId xmlns:a16="http://schemas.microsoft.com/office/drawing/2014/main" id="{357863C7-0836-5DC4-68B2-3DBBA83BDFE7}"/>
              </a:ext>
            </a:extLst>
          </p:cNvPr>
          <p:cNvSpPr txBox="1"/>
          <p:nvPr userDrawn="1"/>
        </p:nvSpPr>
        <p:spPr>
          <a:xfrm>
            <a:off x="5309300" y="789726"/>
            <a:ext cx="1384500" cy="11616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6575" tIns="33275" rIns="66575" bIns="33275" anchor="t" anchorCtr="0">
            <a:noAutofit/>
          </a:bodyPr>
          <a:lstStyle/>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Age ≥40 years</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African American</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Pre-pregnancy obesity (BMI ≥35)</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Pre-existing diabetes </a:t>
            </a:r>
            <a:endParaRPr sz="800">
              <a:solidFill>
                <a:srgbClr val="1F1F1F"/>
              </a:solidFill>
              <a:latin typeface="Cambria"/>
              <a:ea typeface="Cambria"/>
              <a:cs typeface="Cambria"/>
              <a:sym typeface="Cambria"/>
            </a:endParaRPr>
          </a:p>
          <a:p>
            <a:pPr marL="254000" marR="0" lvl="0" indent="-254000" algn="l" rtl="0">
              <a:spcBef>
                <a:spcPts val="0"/>
              </a:spcBef>
              <a:spcAft>
                <a:spcPts val="0"/>
              </a:spcAft>
              <a:buClr>
                <a:srgbClr val="1F1F1F"/>
              </a:buClr>
              <a:buSzPts val="800"/>
              <a:buFont typeface="Noto Sans Symbols"/>
              <a:buChar char="∙"/>
            </a:pPr>
            <a:r>
              <a:rPr lang="en" sz="800">
                <a:solidFill>
                  <a:srgbClr val="1F1F1F"/>
                </a:solidFill>
                <a:latin typeface="Calibri"/>
                <a:ea typeface="Calibri"/>
                <a:cs typeface="Calibri"/>
                <a:sym typeface="Calibri"/>
              </a:rPr>
              <a:t>Hypertension</a:t>
            </a:r>
            <a:endParaRPr sz="800">
              <a:solidFill>
                <a:srgbClr val="1F1F1F"/>
              </a:solidFill>
              <a:latin typeface="Cambria"/>
              <a:ea typeface="Cambria"/>
              <a:cs typeface="Cambria"/>
              <a:sym typeface="Cambria"/>
            </a:endParaRPr>
          </a:p>
          <a:p>
            <a:pPr marL="254000" marR="0" lvl="0" indent="-260350" algn="l" rtl="0">
              <a:spcBef>
                <a:spcPts val="0"/>
              </a:spcBef>
              <a:spcAft>
                <a:spcPts val="0"/>
              </a:spcAft>
              <a:buClr>
                <a:srgbClr val="1F1F1F"/>
              </a:buClr>
              <a:buSzPts val="900"/>
              <a:buFont typeface="Noto Sans Symbols"/>
              <a:buChar char="∙"/>
            </a:pPr>
            <a:r>
              <a:rPr lang="en" sz="800">
                <a:solidFill>
                  <a:srgbClr val="1F1F1F"/>
                </a:solidFill>
                <a:latin typeface="Calibri"/>
                <a:ea typeface="Calibri"/>
                <a:cs typeface="Calibri"/>
                <a:sym typeface="Calibri"/>
              </a:rPr>
              <a:t>Substance use </a:t>
            </a:r>
            <a:r>
              <a:rPr lang="en" sz="500" i="1">
                <a:solidFill>
                  <a:srgbClr val="1F1F1F"/>
                </a:solidFill>
                <a:latin typeface="Calibri"/>
                <a:ea typeface="Calibri"/>
                <a:cs typeface="Calibri"/>
                <a:sym typeface="Calibri"/>
              </a:rPr>
              <a:t>(nicotine, cocaine, alcohol, methamphetamines)</a:t>
            </a:r>
            <a:endParaRPr sz="800">
              <a:solidFill>
                <a:srgbClr val="1F1F1F"/>
              </a:solidFill>
              <a:latin typeface="Cambria"/>
              <a:ea typeface="Cambria"/>
              <a:cs typeface="Cambria"/>
              <a:sym typeface="Cambria"/>
            </a:endParaRPr>
          </a:p>
          <a:p>
            <a:pPr marL="254000" marR="0" lvl="0" indent="-247650" algn="l" rtl="0">
              <a:spcBef>
                <a:spcPts val="0"/>
              </a:spcBef>
              <a:spcAft>
                <a:spcPts val="0"/>
              </a:spcAft>
              <a:buClr>
                <a:srgbClr val="1F1F1F"/>
              </a:buClr>
              <a:buSzPts val="700"/>
              <a:buFont typeface="Noto Sans Symbols"/>
              <a:buChar char="∙"/>
            </a:pPr>
            <a:r>
              <a:rPr lang="en" sz="700">
                <a:solidFill>
                  <a:srgbClr val="1F1F1F"/>
                </a:solidFill>
                <a:latin typeface="Calibri"/>
                <a:ea typeface="Calibri"/>
                <a:cs typeface="Calibri"/>
                <a:sym typeface="Calibri"/>
              </a:rPr>
              <a:t>History of chemotherapy</a:t>
            </a:r>
            <a:endParaRPr sz="800">
              <a:solidFill>
                <a:srgbClr val="1F1F1F"/>
              </a:solidFill>
              <a:latin typeface="Cambria"/>
              <a:ea typeface="Cambria"/>
              <a:cs typeface="Cambria"/>
              <a:sym typeface="Cambria"/>
            </a:endParaRPr>
          </a:p>
        </p:txBody>
      </p:sp>
      <p:sp>
        <p:nvSpPr>
          <p:cNvPr id="7" name="Google Shape;470;p66">
            <a:extLst>
              <a:ext uri="{FF2B5EF4-FFF2-40B4-BE49-F238E27FC236}">
                <a16:creationId xmlns:a16="http://schemas.microsoft.com/office/drawing/2014/main" id="{F3496B86-4444-2A57-EBF5-84ABE1A16CAF}"/>
              </a:ext>
            </a:extLst>
          </p:cNvPr>
          <p:cNvSpPr txBox="1"/>
          <p:nvPr userDrawn="1"/>
        </p:nvSpPr>
        <p:spPr>
          <a:xfrm>
            <a:off x="6817775" y="789726"/>
            <a:ext cx="1410600" cy="542100"/>
          </a:xfrm>
          <a:prstGeom prst="rect">
            <a:avLst/>
          </a:prstGeom>
          <a:solidFill>
            <a:schemeClr val="lt1"/>
          </a:solidFill>
          <a:ln w="25400" cap="flat" cmpd="sng">
            <a:solidFill>
              <a:srgbClr val="407EC9"/>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spcBef>
                <a:spcPts val="0"/>
              </a:spcBef>
              <a:spcAft>
                <a:spcPts val="0"/>
              </a:spcAft>
              <a:buNone/>
            </a:pPr>
            <a:r>
              <a:rPr lang="en" sz="900" b="1">
                <a:solidFill>
                  <a:srgbClr val="1F1F1F"/>
                </a:solidFill>
                <a:latin typeface="Calibri"/>
                <a:ea typeface="Calibri"/>
                <a:cs typeface="Calibri"/>
                <a:sym typeface="Calibri"/>
              </a:rPr>
              <a:t>ABNORMAL FINDINGS</a:t>
            </a:r>
            <a:endParaRPr sz="900">
              <a:solidFill>
                <a:srgbClr val="1F1F1F"/>
              </a:solidFill>
              <a:latin typeface="Open Sans"/>
              <a:ea typeface="Open Sans"/>
              <a:cs typeface="Open Sans"/>
              <a:sym typeface="Open Sans"/>
            </a:endParaRPr>
          </a:p>
          <a:p>
            <a:pPr marL="0" marR="0" lvl="0" indent="0" algn="ctr" rtl="0">
              <a:spcBef>
                <a:spcPts val="0"/>
              </a:spcBef>
              <a:spcAft>
                <a:spcPts val="0"/>
              </a:spcAft>
              <a:buNone/>
            </a:pPr>
            <a:r>
              <a:rPr lang="en" sz="900">
                <a:solidFill>
                  <a:srgbClr val="1F1F1F"/>
                </a:solidFill>
                <a:latin typeface="Calibri"/>
                <a:ea typeface="Calibri"/>
                <a:cs typeface="Calibri"/>
                <a:sym typeface="Calibri"/>
              </a:rPr>
              <a:t>Heart: Loud murmur </a:t>
            </a:r>
            <a:r>
              <a:rPr lang="en" sz="900" u="sng">
                <a:solidFill>
                  <a:srgbClr val="1F1F1F"/>
                </a:solidFill>
                <a:latin typeface="Calibri"/>
                <a:ea typeface="Calibri"/>
                <a:cs typeface="Calibri"/>
                <a:sym typeface="Calibri"/>
              </a:rPr>
              <a:t>or</a:t>
            </a:r>
            <a:endParaRPr sz="900">
              <a:solidFill>
                <a:srgbClr val="1F1F1F"/>
              </a:solidFill>
              <a:latin typeface="Open Sans"/>
              <a:ea typeface="Open Sans"/>
              <a:cs typeface="Open Sans"/>
              <a:sym typeface="Open Sans"/>
            </a:endParaRPr>
          </a:p>
          <a:p>
            <a:pPr marL="0" marR="0" lvl="0" indent="0" algn="ctr" rtl="0">
              <a:spcBef>
                <a:spcPts val="0"/>
              </a:spcBef>
              <a:spcAft>
                <a:spcPts val="0"/>
              </a:spcAft>
              <a:buNone/>
            </a:pPr>
            <a:r>
              <a:rPr lang="en" sz="900">
                <a:solidFill>
                  <a:srgbClr val="1F1F1F"/>
                </a:solidFill>
                <a:latin typeface="Calibri"/>
                <a:ea typeface="Calibri"/>
                <a:cs typeface="Calibri"/>
                <a:sym typeface="Calibri"/>
              </a:rPr>
              <a:t>Lung: Basilar crackles</a:t>
            </a:r>
            <a:endParaRPr sz="900">
              <a:solidFill>
                <a:srgbClr val="1F1F1F"/>
              </a:solidFill>
              <a:latin typeface="Open Sans"/>
              <a:ea typeface="Open Sans"/>
              <a:cs typeface="Open Sans"/>
              <a:sym typeface="Open Sans"/>
            </a:endParaRPr>
          </a:p>
        </p:txBody>
      </p:sp>
      <p:sp>
        <p:nvSpPr>
          <p:cNvPr id="8" name="Google Shape;471;p66">
            <a:extLst>
              <a:ext uri="{FF2B5EF4-FFF2-40B4-BE49-F238E27FC236}">
                <a16:creationId xmlns:a16="http://schemas.microsoft.com/office/drawing/2014/main" id="{866202EE-D932-4893-C48B-A75EFB235A6A}"/>
              </a:ext>
            </a:extLst>
          </p:cNvPr>
          <p:cNvSpPr txBox="1"/>
          <p:nvPr userDrawn="1"/>
        </p:nvSpPr>
        <p:spPr>
          <a:xfrm>
            <a:off x="3800847" y="551115"/>
            <a:ext cx="1442700" cy="244800"/>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spcBef>
                <a:spcPts val="0"/>
              </a:spcBef>
              <a:spcAft>
                <a:spcPts val="0"/>
              </a:spcAft>
              <a:buNone/>
            </a:pPr>
            <a:r>
              <a:rPr lang="en" sz="1000" b="1">
                <a:solidFill>
                  <a:srgbClr val="1F1F1F"/>
                </a:solidFill>
                <a:latin typeface="Calibri"/>
                <a:ea typeface="Calibri"/>
                <a:cs typeface="Calibri"/>
                <a:sym typeface="Calibri"/>
              </a:rPr>
              <a:t>VITAL SIGNS</a:t>
            </a:r>
            <a:endParaRPr sz="1000">
              <a:solidFill>
                <a:srgbClr val="1F1F1F"/>
              </a:solidFill>
              <a:latin typeface="Times New Roman"/>
              <a:ea typeface="Times New Roman"/>
              <a:cs typeface="Times New Roman"/>
              <a:sym typeface="Times New Roman"/>
            </a:endParaRPr>
          </a:p>
        </p:txBody>
      </p:sp>
      <p:sp>
        <p:nvSpPr>
          <p:cNvPr id="9" name="Google Shape;472;p66">
            <a:extLst>
              <a:ext uri="{FF2B5EF4-FFF2-40B4-BE49-F238E27FC236}">
                <a16:creationId xmlns:a16="http://schemas.microsoft.com/office/drawing/2014/main" id="{73DD98DE-37DD-52AC-E063-237E3C4628E5}"/>
              </a:ext>
            </a:extLst>
          </p:cNvPr>
          <p:cNvSpPr txBox="1"/>
          <p:nvPr userDrawn="1"/>
        </p:nvSpPr>
        <p:spPr>
          <a:xfrm>
            <a:off x="6817778" y="542734"/>
            <a:ext cx="1410600" cy="246900"/>
          </a:xfrm>
          <a:prstGeom prst="rect">
            <a:avLst/>
          </a:prstGeom>
          <a:solidFill>
            <a:schemeClr val="lt1"/>
          </a:solidFill>
          <a:ln w="25400" cap="flat" cmpd="sng">
            <a:solidFill>
              <a:srgbClr val="407EC9"/>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spcBef>
                <a:spcPts val="0"/>
              </a:spcBef>
              <a:spcAft>
                <a:spcPts val="0"/>
              </a:spcAft>
              <a:buNone/>
            </a:pPr>
            <a:r>
              <a:rPr lang="en" sz="1000">
                <a:solidFill>
                  <a:srgbClr val="1F1F1F"/>
                </a:solidFill>
                <a:latin typeface="Calibri"/>
                <a:ea typeface="Calibri"/>
                <a:cs typeface="Calibri"/>
                <a:sym typeface="Calibri"/>
              </a:rPr>
              <a:t>**</a:t>
            </a:r>
            <a:r>
              <a:rPr lang="en" sz="1000" b="1">
                <a:solidFill>
                  <a:srgbClr val="1F1F1F"/>
                </a:solidFill>
                <a:latin typeface="Calibri"/>
                <a:ea typeface="Calibri"/>
                <a:cs typeface="Calibri"/>
                <a:sym typeface="Calibri"/>
              </a:rPr>
              <a:t>PHYSICAL EXAM</a:t>
            </a:r>
            <a:endParaRPr sz="1000">
              <a:solidFill>
                <a:srgbClr val="1F1F1F"/>
              </a:solidFill>
              <a:latin typeface="Open Sans"/>
              <a:ea typeface="Open Sans"/>
              <a:cs typeface="Open Sans"/>
              <a:sym typeface="Open Sans"/>
            </a:endParaRPr>
          </a:p>
          <a:p>
            <a:pPr marL="0" marR="0" lvl="0" indent="0" algn="ctr" rtl="0">
              <a:spcBef>
                <a:spcPts val="0"/>
              </a:spcBef>
              <a:spcAft>
                <a:spcPts val="0"/>
              </a:spcAft>
              <a:buNone/>
            </a:pPr>
            <a:r>
              <a:rPr lang="en" sz="1500" b="1">
                <a:solidFill>
                  <a:schemeClr val="dk1"/>
                </a:solidFill>
                <a:latin typeface="Open Sans"/>
                <a:ea typeface="Open Sans"/>
                <a:cs typeface="Open Sans"/>
                <a:sym typeface="Open Sans"/>
              </a:rPr>
              <a:t> </a:t>
            </a:r>
            <a:endParaRPr sz="1500">
              <a:solidFill>
                <a:schemeClr val="dk1"/>
              </a:solidFill>
              <a:latin typeface="Open Sans"/>
              <a:ea typeface="Open Sans"/>
              <a:cs typeface="Open Sans"/>
              <a:sym typeface="Open Sans"/>
            </a:endParaRPr>
          </a:p>
        </p:txBody>
      </p:sp>
      <p:sp>
        <p:nvSpPr>
          <p:cNvPr id="10" name="Google Shape;473;p66">
            <a:extLst>
              <a:ext uri="{FF2B5EF4-FFF2-40B4-BE49-F238E27FC236}">
                <a16:creationId xmlns:a16="http://schemas.microsoft.com/office/drawing/2014/main" id="{C6C835E7-B20E-D49E-B557-B65B86B077A5}"/>
              </a:ext>
            </a:extLst>
          </p:cNvPr>
          <p:cNvSpPr txBox="1"/>
          <p:nvPr userDrawn="1"/>
        </p:nvSpPr>
        <p:spPr>
          <a:xfrm>
            <a:off x="5309312" y="541425"/>
            <a:ext cx="1384500" cy="2496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spcBef>
                <a:spcPts val="0"/>
              </a:spcBef>
              <a:spcAft>
                <a:spcPts val="0"/>
              </a:spcAft>
              <a:buNone/>
            </a:pPr>
            <a:r>
              <a:rPr lang="en" sz="1000" b="1">
                <a:solidFill>
                  <a:srgbClr val="1F1F1F"/>
                </a:solidFill>
                <a:latin typeface="Calibri"/>
                <a:ea typeface="Calibri"/>
                <a:cs typeface="Calibri"/>
                <a:sym typeface="Calibri"/>
              </a:rPr>
              <a:t>RISK FACTORS</a:t>
            </a:r>
            <a:endParaRPr sz="1100">
              <a:solidFill>
                <a:srgbClr val="1F1F1F"/>
              </a:solidFill>
              <a:latin typeface="Calibri"/>
              <a:ea typeface="Calibri"/>
              <a:cs typeface="Calibri"/>
              <a:sym typeface="Calibri"/>
            </a:endParaRPr>
          </a:p>
        </p:txBody>
      </p:sp>
      <p:sp>
        <p:nvSpPr>
          <p:cNvPr id="11" name="Google Shape;474;p66">
            <a:extLst>
              <a:ext uri="{FF2B5EF4-FFF2-40B4-BE49-F238E27FC236}">
                <a16:creationId xmlns:a16="http://schemas.microsoft.com/office/drawing/2014/main" id="{3492DB25-B544-5194-F445-B26BF5D0CAF8}"/>
              </a:ext>
            </a:extLst>
          </p:cNvPr>
          <p:cNvSpPr txBox="1"/>
          <p:nvPr userDrawn="1"/>
        </p:nvSpPr>
        <p:spPr>
          <a:xfrm>
            <a:off x="4673400" y="4550498"/>
            <a:ext cx="3913800" cy="300000"/>
          </a:xfrm>
          <a:prstGeom prst="rect">
            <a:avLst/>
          </a:prstGeom>
          <a:noFill/>
          <a:ln w="9525" cap="flat" cmpd="sng">
            <a:solidFill>
              <a:schemeClr val="lt2"/>
            </a:solidFill>
            <a:prstDash val="solid"/>
            <a:round/>
            <a:headEnd type="none" w="sm" len="sm"/>
            <a:tailEnd type="none" w="sm" len="sm"/>
          </a:ln>
        </p:spPr>
        <p:txBody>
          <a:bodyPr spcFirstLastPara="1" wrap="square" lIns="66575" tIns="33275" rIns="66575" bIns="33275" anchor="t" anchorCtr="0">
            <a:noAutofit/>
          </a:bodyPr>
          <a:lstStyle/>
          <a:p>
            <a:pPr marL="0" marR="0" lvl="0" indent="0" algn="l" rtl="0">
              <a:spcBef>
                <a:spcPts val="0"/>
              </a:spcBef>
              <a:spcAft>
                <a:spcPts val="0"/>
              </a:spcAft>
              <a:buNone/>
            </a:pPr>
            <a:r>
              <a:rPr lang="en" sz="700" b="1">
                <a:solidFill>
                  <a:srgbClr val="000000"/>
                </a:solidFill>
                <a:latin typeface="Helvetica Neue"/>
                <a:ea typeface="Helvetica Neue"/>
                <a:cs typeface="Helvetica Neue"/>
                <a:sym typeface="Helvetica Neue"/>
              </a:rPr>
              <a:t>©</a:t>
            </a:r>
            <a:r>
              <a:rPr lang="en" sz="700">
                <a:solidFill>
                  <a:srgbClr val="000000"/>
                </a:solidFill>
                <a:latin typeface="Helvetica Neue"/>
                <a:ea typeface="Helvetica Neue"/>
                <a:cs typeface="Helvetica Neue"/>
                <a:sym typeface="Helvetica Neue"/>
              </a:rPr>
              <a:t>California Department of Public Health, 2017; supported by Title V funds. Developed in partnership with California Maternal Quality Care Collaborative Cardiovascular Disease in Pregnancy and Postpartum Taskforce. Visit: </a:t>
            </a:r>
            <a:r>
              <a:rPr lang="en" sz="700" u="sng">
                <a:solidFill>
                  <a:srgbClr val="0000FF"/>
                </a:solidFill>
                <a:latin typeface="Helvetica Neue"/>
                <a:ea typeface="Helvetica Neue"/>
                <a:cs typeface="Helvetica Neue"/>
                <a:sym typeface="Helvetica Neue"/>
                <a:hlinkClick r:id="rId2">
                  <a:extLst>
                    <a:ext uri="{A12FA001-AC4F-418D-AE19-62706E023703}">
                      <ahyp:hlinkClr xmlns:ahyp="http://schemas.microsoft.com/office/drawing/2018/hyperlinkcolor" val="tx"/>
                    </a:ext>
                  </a:extLst>
                </a:hlinkClick>
              </a:rPr>
              <a:t>www.CMQCC.org</a:t>
            </a:r>
            <a:r>
              <a:rPr lang="en" sz="700">
                <a:solidFill>
                  <a:srgbClr val="0000FF"/>
                </a:solidFill>
                <a:latin typeface="Helvetica Neue"/>
                <a:ea typeface="Helvetica Neue"/>
                <a:cs typeface="Helvetica Neue"/>
                <a:sym typeface="Helvetica Neue"/>
              </a:rPr>
              <a:t> </a:t>
            </a:r>
            <a:r>
              <a:rPr lang="en" sz="700">
                <a:solidFill>
                  <a:srgbClr val="000000"/>
                </a:solidFill>
                <a:latin typeface="Helvetica Neue"/>
                <a:ea typeface="Helvetica Neue"/>
                <a:cs typeface="Helvetica Neue"/>
                <a:sym typeface="Helvetica Neue"/>
              </a:rPr>
              <a:t>for details</a:t>
            </a:r>
            <a:endParaRPr sz="900">
              <a:solidFill>
                <a:schemeClr val="dk1"/>
              </a:solidFill>
              <a:latin typeface="Times New Roman"/>
              <a:ea typeface="Times New Roman"/>
              <a:cs typeface="Times New Roman"/>
              <a:sym typeface="Times New Roman"/>
            </a:endParaRPr>
          </a:p>
        </p:txBody>
      </p:sp>
      <p:sp>
        <p:nvSpPr>
          <p:cNvPr id="12" name="Google Shape;475;p66">
            <a:extLst>
              <a:ext uri="{FF2B5EF4-FFF2-40B4-BE49-F238E27FC236}">
                <a16:creationId xmlns:a16="http://schemas.microsoft.com/office/drawing/2014/main" id="{081ED1A3-7001-7A90-51E3-C2E52A19A396}"/>
              </a:ext>
            </a:extLst>
          </p:cNvPr>
          <p:cNvSpPr txBox="1"/>
          <p:nvPr userDrawn="1"/>
        </p:nvSpPr>
        <p:spPr>
          <a:xfrm>
            <a:off x="2681401" y="2557400"/>
            <a:ext cx="4012500" cy="372300"/>
          </a:xfrm>
          <a:prstGeom prst="rect">
            <a:avLst/>
          </a:prstGeom>
          <a:solidFill>
            <a:srgbClr val="FBFAF8"/>
          </a:solidFill>
          <a:ln w="25400" cap="flat" cmpd="sng">
            <a:solidFill>
              <a:schemeClr val="accent2"/>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spcBef>
                <a:spcPts val="0"/>
              </a:spcBef>
              <a:spcAft>
                <a:spcPts val="0"/>
              </a:spcAft>
              <a:buNone/>
            </a:pPr>
            <a:r>
              <a:rPr lang="en" sz="1000">
                <a:solidFill>
                  <a:srgbClr val="1F1F1F"/>
                </a:solidFill>
                <a:latin typeface="Calibri"/>
                <a:ea typeface="Calibri"/>
                <a:cs typeface="Calibri"/>
                <a:sym typeface="Calibri"/>
              </a:rPr>
              <a:t>≥</a:t>
            </a:r>
            <a:r>
              <a:rPr lang="en" sz="1000" b="1">
                <a:solidFill>
                  <a:srgbClr val="1F1F1F"/>
                </a:solidFill>
                <a:latin typeface="Calibri"/>
                <a:ea typeface="Calibri"/>
                <a:cs typeface="Calibri"/>
                <a:sym typeface="Calibri"/>
              </a:rPr>
              <a:t> 1 Symptom + </a:t>
            </a:r>
            <a:r>
              <a:rPr lang="en" sz="1000">
                <a:solidFill>
                  <a:srgbClr val="1F1F1F"/>
                </a:solidFill>
                <a:latin typeface="Calibri"/>
                <a:ea typeface="Calibri"/>
                <a:cs typeface="Calibri"/>
                <a:sym typeface="Calibri"/>
              </a:rPr>
              <a:t>≥</a:t>
            </a:r>
            <a:r>
              <a:rPr lang="en" sz="1000" b="1">
                <a:solidFill>
                  <a:srgbClr val="1F1F1F"/>
                </a:solidFill>
                <a:latin typeface="Calibri"/>
                <a:ea typeface="Calibri"/>
                <a:cs typeface="Calibri"/>
                <a:sym typeface="Calibri"/>
              </a:rPr>
              <a:t> 1 Vital Signs Abnormal + </a:t>
            </a:r>
            <a:r>
              <a:rPr lang="en" sz="1000">
                <a:solidFill>
                  <a:srgbClr val="1F1F1F"/>
                </a:solidFill>
                <a:latin typeface="Calibri"/>
                <a:ea typeface="Calibri"/>
                <a:cs typeface="Calibri"/>
                <a:sym typeface="Calibri"/>
              </a:rPr>
              <a:t>≥</a:t>
            </a:r>
            <a:r>
              <a:rPr lang="en" sz="1000" b="1">
                <a:solidFill>
                  <a:srgbClr val="1F1F1F"/>
                </a:solidFill>
                <a:latin typeface="Calibri"/>
                <a:ea typeface="Calibri"/>
                <a:cs typeface="Calibri"/>
                <a:sym typeface="Calibri"/>
              </a:rPr>
              <a:t> 1 Risk Factor </a:t>
            </a:r>
            <a:r>
              <a:rPr lang="en" sz="1000" b="1" u="sng">
                <a:solidFill>
                  <a:srgbClr val="1F1F1F"/>
                </a:solidFill>
                <a:latin typeface="Calibri"/>
                <a:ea typeface="Calibri"/>
                <a:cs typeface="Calibri"/>
                <a:sym typeface="Calibri"/>
              </a:rPr>
              <a:t>or</a:t>
            </a:r>
            <a:r>
              <a:rPr lang="en" sz="1000" b="1">
                <a:solidFill>
                  <a:srgbClr val="1F1F1F"/>
                </a:solidFill>
                <a:latin typeface="Calibri"/>
                <a:ea typeface="Calibri"/>
                <a:cs typeface="Calibri"/>
                <a:sym typeface="Calibri"/>
              </a:rPr>
              <a:t> </a:t>
            </a:r>
            <a:endParaRPr sz="1000">
              <a:solidFill>
                <a:srgbClr val="1F1F1F"/>
              </a:solidFill>
              <a:latin typeface="Calibri"/>
              <a:ea typeface="Calibri"/>
              <a:cs typeface="Calibri"/>
              <a:sym typeface="Calibri"/>
            </a:endParaRPr>
          </a:p>
          <a:p>
            <a:pPr marL="0" marR="0" lvl="0" indent="0" algn="ctr" rtl="0">
              <a:spcBef>
                <a:spcPts val="0"/>
              </a:spcBef>
              <a:spcAft>
                <a:spcPts val="0"/>
              </a:spcAft>
              <a:buNone/>
            </a:pPr>
            <a:r>
              <a:rPr lang="en" sz="1000" b="1">
                <a:solidFill>
                  <a:srgbClr val="1F1F1F"/>
                </a:solidFill>
                <a:latin typeface="Calibri"/>
                <a:ea typeface="Calibri"/>
                <a:cs typeface="Calibri"/>
                <a:sym typeface="Calibri"/>
              </a:rPr>
              <a:t>ANY COMBINATION ADDING TO </a:t>
            </a:r>
            <a:r>
              <a:rPr lang="en" sz="1000">
                <a:solidFill>
                  <a:srgbClr val="1F1F1F"/>
                </a:solidFill>
                <a:latin typeface="Calibri"/>
                <a:ea typeface="Calibri"/>
                <a:cs typeface="Calibri"/>
                <a:sym typeface="Calibri"/>
              </a:rPr>
              <a:t>≥ </a:t>
            </a:r>
            <a:r>
              <a:rPr lang="en" sz="1000" b="1">
                <a:solidFill>
                  <a:srgbClr val="1F1F1F"/>
                </a:solidFill>
                <a:latin typeface="Calibri"/>
                <a:ea typeface="Calibri"/>
                <a:cs typeface="Calibri"/>
                <a:sym typeface="Calibri"/>
              </a:rPr>
              <a:t>4</a:t>
            </a:r>
            <a:endParaRPr sz="1000">
              <a:solidFill>
                <a:srgbClr val="1F1F1F"/>
              </a:solidFill>
              <a:latin typeface="Calibri"/>
              <a:ea typeface="Calibri"/>
              <a:cs typeface="Calibri"/>
              <a:sym typeface="Calibri"/>
            </a:endParaRPr>
          </a:p>
        </p:txBody>
      </p:sp>
      <p:cxnSp>
        <p:nvCxnSpPr>
          <p:cNvPr id="13" name="Google Shape;476;p66">
            <a:extLst>
              <a:ext uri="{FF2B5EF4-FFF2-40B4-BE49-F238E27FC236}">
                <a16:creationId xmlns:a16="http://schemas.microsoft.com/office/drawing/2014/main" id="{78E42AC9-F69E-34C0-4640-533EAAA25285}"/>
              </a:ext>
            </a:extLst>
          </p:cNvPr>
          <p:cNvCxnSpPr/>
          <p:nvPr userDrawn="1"/>
        </p:nvCxnSpPr>
        <p:spPr>
          <a:xfrm>
            <a:off x="4417906" y="1425002"/>
            <a:ext cx="0" cy="1094400"/>
          </a:xfrm>
          <a:prstGeom prst="straightConnector1">
            <a:avLst/>
          </a:prstGeom>
          <a:noFill/>
          <a:ln w="28575" cap="flat" cmpd="sng">
            <a:solidFill>
              <a:schemeClr val="dk2"/>
            </a:solidFill>
            <a:prstDash val="solid"/>
            <a:round/>
            <a:headEnd type="none" w="sm" len="sm"/>
            <a:tailEnd type="stealth" w="med" len="med"/>
          </a:ln>
        </p:spPr>
      </p:cxnSp>
      <p:cxnSp>
        <p:nvCxnSpPr>
          <p:cNvPr id="14" name="Google Shape;477;p66">
            <a:extLst>
              <a:ext uri="{FF2B5EF4-FFF2-40B4-BE49-F238E27FC236}">
                <a16:creationId xmlns:a16="http://schemas.microsoft.com/office/drawing/2014/main" id="{C500B1B8-5185-2823-E72C-B228949CDF78}"/>
              </a:ext>
            </a:extLst>
          </p:cNvPr>
          <p:cNvCxnSpPr/>
          <p:nvPr userDrawn="1"/>
        </p:nvCxnSpPr>
        <p:spPr>
          <a:xfrm flipH="1">
            <a:off x="5899441" y="1959658"/>
            <a:ext cx="10200" cy="575400"/>
          </a:xfrm>
          <a:prstGeom prst="straightConnector1">
            <a:avLst/>
          </a:prstGeom>
          <a:noFill/>
          <a:ln w="28575" cap="flat" cmpd="sng">
            <a:solidFill>
              <a:schemeClr val="dk2"/>
            </a:solidFill>
            <a:prstDash val="solid"/>
            <a:round/>
            <a:headEnd type="none" w="sm" len="sm"/>
            <a:tailEnd type="stealth" w="med" len="med"/>
          </a:ln>
        </p:spPr>
      </p:cxnSp>
      <p:cxnSp>
        <p:nvCxnSpPr>
          <p:cNvPr id="15" name="Google Shape;478;p66">
            <a:extLst>
              <a:ext uri="{FF2B5EF4-FFF2-40B4-BE49-F238E27FC236}">
                <a16:creationId xmlns:a16="http://schemas.microsoft.com/office/drawing/2014/main" id="{AB573537-604B-0FCE-61ED-A92315A0BC4B}"/>
              </a:ext>
            </a:extLst>
          </p:cNvPr>
          <p:cNvCxnSpPr>
            <a:stCxn id="3" idx="2"/>
          </p:cNvCxnSpPr>
          <p:nvPr userDrawn="1"/>
        </p:nvCxnSpPr>
        <p:spPr>
          <a:xfrm>
            <a:off x="3191475" y="2268925"/>
            <a:ext cx="5400" cy="260100"/>
          </a:xfrm>
          <a:prstGeom prst="straightConnector1">
            <a:avLst/>
          </a:prstGeom>
          <a:noFill/>
          <a:ln w="28575" cap="flat" cmpd="sng">
            <a:solidFill>
              <a:schemeClr val="dk2"/>
            </a:solidFill>
            <a:prstDash val="solid"/>
            <a:round/>
            <a:headEnd type="none" w="sm" len="sm"/>
            <a:tailEnd type="stealth" w="med" len="med"/>
          </a:ln>
        </p:spPr>
      </p:cxnSp>
      <p:sp>
        <p:nvSpPr>
          <p:cNvPr id="16" name="Google Shape;479;p66">
            <a:extLst>
              <a:ext uri="{FF2B5EF4-FFF2-40B4-BE49-F238E27FC236}">
                <a16:creationId xmlns:a16="http://schemas.microsoft.com/office/drawing/2014/main" id="{5870BA87-A07D-1A5F-CF8E-71C563147118}"/>
              </a:ext>
            </a:extLst>
          </p:cNvPr>
          <p:cNvSpPr txBox="1"/>
          <p:nvPr userDrawn="1"/>
        </p:nvSpPr>
        <p:spPr>
          <a:xfrm>
            <a:off x="2681400" y="3263350"/>
            <a:ext cx="3834900" cy="801000"/>
          </a:xfrm>
          <a:prstGeom prst="rect">
            <a:avLst/>
          </a:prstGeom>
          <a:solidFill>
            <a:srgbClr val="FFFFFF"/>
          </a:solidFill>
          <a:ln w="28575" cap="flat" cmpd="sng">
            <a:solidFill>
              <a:schemeClr val="dk1"/>
            </a:solidFill>
            <a:prstDash val="solid"/>
            <a:miter lim="800000"/>
            <a:headEnd type="none" w="sm" len="sm"/>
            <a:tailEnd type="none" w="sm" len="sm"/>
          </a:ln>
        </p:spPr>
        <p:txBody>
          <a:bodyPr spcFirstLastPara="1" wrap="square" lIns="66575" tIns="33275" rIns="66575" bIns="33275" anchor="t" anchorCtr="0">
            <a:noAutofit/>
          </a:bodyPr>
          <a:lstStyle/>
          <a:p>
            <a:pPr marL="0" marR="0" lvl="0" indent="0" algn="l" rtl="0">
              <a:lnSpc>
                <a:spcPct val="115000"/>
              </a:lnSpc>
              <a:spcBef>
                <a:spcPts val="0"/>
              </a:spcBef>
              <a:spcAft>
                <a:spcPts val="0"/>
              </a:spcAft>
              <a:buNone/>
            </a:pPr>
            <a:r>
              <a:rPr lang="en" sz="800" u="sng">
                <a:solidFill>
                  <a:srgbClr val="1F1F1F"/>
                </a:solidFill>
                <a:latin typeface="Calibri"/>
                <a:ea typeface="Calibri"/>
                <a:cs typeface="Calibri"/>
                <a:sym typeface="Calibri"/>
              </a:rPr>
              <a:t>Obtain:</a:t>
            </a:r>
            <a:r>
              <a:rPr lang="en" sz="800">
                <a:solidFill>
                  <a:srgbClr val="1F1F1F"/>
                </a:solidFill>
                <a:latin typeface="Calibri"/>
                <a:ea typeface="Calibri"/>
                <a:cs typeface="Calibri"/>
                <a:sym typeface="Calibri"/>
              </a:rPr>
              <a:t> </a:t>
            </a:r>
            <a:r>
              <a:rPr lang="en" sz="800" b="1">
                <a:solidFill>
                  <a:srgbClr val="1F1F1F"/>
                </a:solidFill>
                <a:latin typeface="Calibri"/>
                <a:ea typeface="Calibri"/>
                <a:cs typeface="Calibri"/>
                <a:sym typeface="Calibri"/>
              </a:rPr>
              <a:t>EKG and BNP</a:t>
            </a:r>
            <a:endParaRPr sz="700">
              <a:solidFill>
                <a:srgbClr val="1F1F1F"/>
              </a:solidFill>
              <a:latin typeface="Calibri"/>
              <a:ea typeface="Calibri"/>
              <a:cs typeface="Calibri"/>
              <a:sym typeface="Calibri"/>
            </a:endParaRPr>
          </a:p>
          <a:p>
            <a:pPr marL="254000" marR="0" lvl="0" indent="-247650" algn="l" rtl="0">
              <a:spcBef>
                <a:spcPts val="0"/>
              </a:spcBef>
              <a:spcAft>
                <a:spcPts val="0"/>
              </a:spcAft>
              <a:buClr>
                <a:srgbClr val="1F1F1F"/>
              </a:buClr>
              <a:buSzPts val="700"/>
              <a:buFont typeface="Noto Sans Symbols"/>
              <a:buChar char="∙"/>
            </a:pPr>
            <a:r>
              <a:rPr lang="en" sz="700" b="1">
                <a:solidFill>
                  <a:srgbClr val="1F1F1F"/>
                </a:solidFill>
                <a:latin typeface="Calibri"/>
                <a:ea typeface="Calibri"/>
                <a:cs typeface="Calibri"/>
                <a:sym typeface="Calibri"/>
              </a:rPr>
              <a:t>Echocardiogram +/- CXR</a:t>
            </a:r>
            <a:r>
              <a:rPr lang="en" sz="700">
                <a:solidFill>
                  <a:srgbClr val="1F1F1F"/>
                </a:solidFill>
                <a:latin typeface="Calibri"/>
                <a:ea typeface="Calibri"/>
                <a:cs typeface="Calibri"/>
                <a:sym typeface="Calibri"/>
              </a:rPr>
              <a:t> if HF or valve disease is suspected, or if the BNP levels are elevated</a:t>
            </a:r>
            <a:endParaRPr sz="800">
              <a:solidFill>
                <a:srgbClr val="1F1F1F"/>
              </a:solidFill>
              <a:latin typeface="Calibri"/>
              <a:ea typeface="Calibri"/>
              <a:cs typeface="Calibri"/>
              <a:sym typeface="Calibri"/>
            </a:endParaRPr>
          </a:p>
          <a:p>
            <a:pPr marL="254000" marR="0" lvl="0" indent="-247650" algn="l" rtl="0">
              <a:spcBef>
                <a:spcPts val="0"/>
              </a:spcBef>
              <a:spcAft>
                <a:spcPts val="0"/>
              </a:spcAft>
              <a:buClr>
                <a:srgbClr val="1F1F1F"/>
              </a:buClr>
              <a:buSzPts val="700"/>
              <a:buFont typeface="Calibri"/>
              <a:buChar char="∙"/>
            </a:pPr>
            <a:r>
              <a:rPr lang="en" sz="700">
                <a:solidFill>
                  <a:srgbClr val="1F1F1F"/>
                </a:solidFill>
                <a:latin typeface="Calibri"/>
                <a:ea typeface="Calibri"/>
                <a:cs typeface="Calibri"/>
                <a:sym typeface="Calibri"/>
              </a:rPr>
              <a:t>24 hour Holter monitor, if arrhythmia suspected</a:t>
            </a:r>
            <a:endParaRPr sz="800">
              <a:solidFill>
                <a:srgbClr val="1F1F1F"/>
              </a:solidFill>
              <a:latin typeface="Calibri"/>
              <a:ea typeface="Calibri"/>
              <a:cs typeface="Calibri"/>
              <a:sym typeface="Calibri"/>
            </a:endParaRPr>
          </a:p>
          <a:p>
            <a:pPr marL="254000" marR="0" lvl="0" indent="-247650" algn="l" rtl="0">
              <a:spcBef>
                <a:spcPts val="0"/>
              </a:spcBef>
              <a:spcAft>
                <a:spcPts val="0"/>
              </a:spcAft>
              <a:buClr>
                <a:srgbClr val="1F1F1F"/>
              </a:buClr>
              <a:buSzPts val="700"/>
              <a:buFont typeface="Calibri"/>
              <a:buChar char="∙"/>
            </a:pPr>
            <a:r>
              <a:rPr lang="en" sz="700">
                <a:solidFill>
                  <a:srgbClr val="1F1F1F"/>
                </a:solidFill>
                <a:latin typeface="Calibri"/>
                <a:ea typeface="Calibri"/>
                <a:cs typeface="Calibri"/>
                <a:sym typeface="Calibri"/>
              </a:rPr>
              <a:t>Referral to cardiologist for possible treadmill echo vs. CTA vs. alternative testing if postpartum</a:t>
            </a:r>
            <a:endParaRPr sz="800">
              <a:solidFill>
                <a:srgbClr val="1F1F1F"/>
              </a:solidFill>
              <a:latin typeface="Calibri"/>
              <a:ea typeface="Calibri"/>
              <a:cs typeface="Calibri"/>
              <a:sym typeface="Calibri"/>
            </a:endParaRPr>
          </a:p>
          <a:p>
            <a:pPr marL="0" marR="0" lvl="0" indent="0" algn="l" rtl="0">
              <a:spcBef>
                <a:spcPts val="0"/>
              </a:spcBef>
              <a:spcAft>
                <a:spcPts val="0"/>
              </a:spcAft>
              <a:buNone/>
            </a:pPr>
            <a:r>
              <a:rPr lang="en" sz="700" u="sng">
                <a:solidFill>
                  <a:srgbClr val="1F1F1F"/>
                </a:solidFill>
                <a:latin typeface="Calibri"/>
                <a:ea typeface="Calibri"/>
                <a:cs typeface="Calibri"/>
                <a:sym typeface="Calibri"/>
              </a:rPr>
              <a:t>Consider:</a:t>
            </a:r>
            <a:r>
              <a:rPr lang="en" sz="700" b="1">
                <a:solidFill>
                  <a:srgbClr val="1F1F1F"/>
                </a:solidFill>
                <a:latin typeface="Calibri"/>
                <a:ea typeface="Calibri"/>
                <a:cs typeface="Calibri"/>
                <a:sym typeface="Calibri"/>
              </a:rPr>
              <a:t> CXR</a:t>
            </a:r>
            <a:r>
              <a:rPr lang="en" sz="700">
                <a:solidFill>
                  <a:srgbClr val="1F1F1F"/>
                </a:solidFill>
                <a:latin typeface="Calibri"/>
                <a:ea typeface="Calibri"/>
                <a:cs typeface="Calibri"/>
                <a:sym typeface="Calibri"/>
              </a:rPr>
              <a:t>, </a:t>
            </a:r>
            <a:r>
              <a:rPr lang="en" sz="700" b="1">
                <a:solidFill>
                  <a:srgbClr val="1F1F1F"/>
                </a:solidFill>
                <a:latin typeface="Calibri"/>
                <a:ea typeface="Calibri"/>
                <a:cs typeface="Calibri"/>
                <a:sym typeface="Calibri"/>
              </a:rPr>
              <a:t>CBC</a:t>
            </a:r>
            <a:r>
              <a:rPr lang="en" sz="700">
                <a:solidFill>
                  <a:srgbClr val="1F1F1F"/>
                </a:solidFill>
                <a:latin typeface="Calibri"/>
                <a:ea typeface="Calibri"/>
                <a:cs typeface="Calibri"/>
                <a:sym typeface="Calibri"/>
              </a:rPr>
              <a:t>, Comprehensive metabolic profile, Arterial blood gas, Drug screen, TSH, etc. </a:t>
            </a:r>
            <a:endParaRPr sz="700">
              <a:solidFill>
                <a:srgbClr val="1F1F1F"/>
              </a:solidFill>
              <a:latin typeface="Calibri"/>
              <a:ea typeface="Calibri"/>
              <a:cs typeface="Calibri"/>
              <a:sym typeface="Calibri"/>
            </a:endParaRPr>
          </a:p>
          <a:p>
            <a:pPr marL="0" marR="0" lvl="0" indent="0" algn="l" rtl="0">
              <a:spcBef>
                <a:spcPts val="0"/>
              </a:spcBef>
              <a:spcAft>
                <a:spcPts val="0"/>
              </a:spcAft>
              <a:buNone/>
            </a:pPr>
            <a:r>
              <a:rPr lang="en" sz="800" b="1">
                <a:solidFill>
                  <a:srgbClr val="1F1F1F"/>
                </a:solidFill>
                <a:latin typeface="Calibri"/>
                <a:ea typeface="Calibri"/>
                <a:cs typeface="Calibri"/>
                <a:sym typeface="Calibri"/>
              </a:rPr>
              <a:t>Follow-up within one week</a:t>
            </a:r>
            <a:endParaRPr>
              <a:solidFill>
                <a:srgbClr val="1F1F1F"/>
              </a:solidFill>
              <a:latin typeface="Calibri"/>
              <a:ea typeface="Calibri"/>
              <a:cs typeface="Calibri"/>
              <a:sym typeface="Calibri"/>
            </a:endParaRPr>
          </a:p>
        </p:txBody>
      </p:sp>
      <p:sp>
        <p:nvSpPr>
          <p:cNvPr id="17" name="Google Shape;480;p66">
            <a:extLst>
              <a:ext uri="{FF2B5EF4-FFF2-40B4-BE49-F238E27FC236}">
                <a16:creationId xmlns:a16="http://schemas.microsoft.com/office/drawing/2014/main" id="{1BD7D283-B5E8-E20B-84A4-D30A0BB3F419}"/>
              </a:ext>
            </a:extLst>
          </p:cNvPr>
          <p:cNvSpPr/>
          <p:nvPr userDrawn="1"/>
        </p:nvSpPr>
        <p:spPr>
          <a:xfrm rot="5400000">
            <a:off x="4300525" y="2986775"/>
            <a:ext cx="234900" cy="238500"/>
          </a:xfrm>
          <a:prstGeom prst="rightArrow">
            <a:avLst>
              <a:gd name="adj1" fmla="val 50000"/>
              <a:gd name="adj2" fmla="val 50001"/>
            </a:avLst>
          </a:prstGeom>
          <a:gradFill>
            <a:gsLst>
              <a:gs pos="0">
                <a:srgbClr val="FF932B"/>
              </a:gs>
              <a:gs pos="100000">
                <a:srgbClr val="FFB977"/>
              </a:gs>
            </a:gsLst>
            <a:lin ang="16200038" scaled="0"/>
          </a:gradFill>
          <a:ln w="9525" cap="flat" cmpd="sng">
            <a:solidFill>
              <a:srgbClr val="F69240"/>
            </a:solidFill>
            <a:prstDash val="solid"/>
            <a:miter lim="800000"/>
            <a:headEnd type="none" w="sm" len="sm"/>
            <a:tailEnd type="none" w="sm" len="sm"/>
          </a:ln>
          <a:effectLst>
            <a:outerShdw blurRad="63500" dist="23000" dir="5400000" rotWithShape="0">
              <a:srgbClr val="000000">
                <a:alpha val="34900"/>
              </a:srgbClr>
            </a:outerShdw>
          </a:effectLst>
        </p:spPr>
        <p:txBody>
          <a:bodyPr spcFirstLastPara="1" wrap="square" lIns="66575" tIns="33275" rIns="66575" bIns="33275" anchor="ctr" anchorCtr="0">
            <a:noAutofit/>
          </a:bodyPr>
          <a:lstStyle/>
          <a:p>
            <a:pPr marL="0" marR="0" lvl="0" indent="0" algn="l" rtl="0">
              <a:spcBef>
                <a:spcPts val="0"/>
              </a:spcBef>
              <a:spcAft>
                <a:spcPts val="0"/>
              </a:spcAft>
              <a:buNone/>
            </a:pPr>
            <a:endParaRPr sz="1500">
              <a:solidFill>
                <a:schemeClr val="dk1"/>
              </a:solidFill>
              <a:latin typeface="Open Sans"/>
              <a:ea typeface="Open Sans"/>
              <a:cs typeface="Open Sans"/>
              <a:sym typeface="Open Sans"/>
            </a:endParaRPr>
          </a:p>
        </p:txBody>
      </p:sp>
      <p:cxnSp>
        <p:nvCxnSpPr>
          <p:cNvPr id="18" name="Google Shape;481;p66">
            <a:extLst>
              <a:ext uri="{FF2B5EF4-FFF2-40B4-BE49-F238E27FC236}">
                <a16:creationId xmlns:a16="http://schemas.microsoft.com/office/drawing/2014/main" id="{8B1093A3-C0AA-E9A0-FDC2-8559581CE8D7}"/>
              </a:ext>
            </a:extLst>
          </p:cNvPr>
          <p:cNvCxnSpPr/>
          <p:nvPr userDrawn="1"/>
        </p:nvCxnSpPr>
        <p:spPr>
          <a:xfrm>
            <a:off x="7758225" y="1366475"/>
            <a:ext cx="14400" cy="1027800"/>
          </a:xfrm>
          <a:prstGeom prst="straightConnector1">
            <a:avLst/>
          </a:prstGeom>
          <a:noFill/>
          <a:ln w="28575" cap="flat" cmpd="sng">
            <a:solidFill>
              <a:srgbClr val="FFC000"/>
            </a:solidFill>
            <a:prstDash val="solid"/>
            <a:round/>
            <a:headEnd type="none" w="sm" len="sm"/>
            <a:tailEnd type="stealth" w="med" len="med"/>
          </a:ln>
        </p:spPr>
      </p:cxnSp>
      <p:cxnSp>
        <p:nvCxnSpPr>
          <p:cNvPr id="19" name="Google Shape;482;p66">
            <a:extLst>
              <a:ext uri="{FF2B5EF4-FFF2-40B4-BE49-F238E27FC236}">
                <a16:creationId xmlns:a16="http://schemas.microsoft.com/office/drawing/2014/main" id="{BF871908-01F3-38A3-6436-31A645D2B438}"/>
              </a:ext>
            </a:extLst>
          </p:cNvPr>
          <p:cNvCxnSpPr/>
          <p:nvPr userDrawn="1"/>
        </p:nvCxnSpPr>
        <p:spPr>
          <a:xfrm flipH="1">
            <a:off x="6558875" y="1362800"/>
            <a:ext cx="592200" cy="1160100"/>
          </a:xfrm>
          <a:prstGeom prst="straightConnector1">
            <a:avLst/>
          </a:prstGeom>
          <a:noFill/>
          <a:ln w="28575" cap="flat" cmpd="sng">
            <a:solidFill>
              <a:srgbClr val="FFC000"/>
            </a:solidFill>
            <a:prstDash val="solid"/>
            <a:round/>
            <a:headEnd type="none" w="sm" len="sm"/>
            <a:tailEnd type="stealth" w="med" len="med"/>
          </a:ln>
        </p:spPr>
      </p:cxnSp>
      <p:sp>
        <p:nvSpPr>
          <p:cNvPr id="20" name="Google Shape;483;p66">
            <a:extLst>
              <a:ext uri="{FF2B5EF4-FFF2-40B4-BE49-F238E27FC236}">
                <a16:creationId xmlns:a16="http://schemas.microsoft.com/office/drawing/2014/main" id="{CAE2BEBF-EBB9-F5D8-185E-9ABC33733A5A}"/>
              </a:ext>
            </a:extLst>
          </p:cNvPr>
          <p:cNvSpPr/>
          <p:nvPr userDrawn="1"/>
        </p:nvSpPr>
        <p:spPr>
          <a:xfrm>
            <a:off x="6750974" y="2594900"/>
            <a:ext cx="482700" cy="336600"/>
          </a:xfrm>
          <a:prstGeom prst="rightArrow">
            <a:avLst>
              <a:gd name="adj1" fmla="val 50000"/>
              <a:gd name="adj2" fmla="val 50001"/>
            </a:avLst>
          </a:prstGeom>
          <a:gradFill>
            <a:gsLst>
              <a:gs pos="0">
                <a:srgbClr val="FF932B"/>
              </a:gs>
              <a:gs pos="100000">
                <a:srgbClr val="FFB977"/>
              </a:gs>
            </a:gsLst>
            <a:lin ang="16200038" scaled="0"/>
          </a:gradFill>
          <a:ln w="9525" cap="flat" cmpd="sng">
            <a:solidFill>
              <a:srgbClr val="F69240"/>
            </a:solidFill>
            <a:prstDash val="solid"/>
            <a:miter lim="800000"/>
            <a:headEnd type="none" w="sm" len="sm"/>
            <a:tailEnd type="none" w="sm" len="sm"/>
          </a:ln>
          <a:effectLst>
            <a:outerShdw blurRad="63500" dist="23000" dir="5400000" rotWithShape="0">
              <a:srgbClr val="000000">
                <a:alpha val="34900"/>
              </a:srgbClr>
            </a:outerShdw>
          </a:effectLst>
        </p:spPr>
        <p:txBody>
          <a:bodyPr spcFirstLastPara="1" wrap="square" lIns="66575" tIns="33275" rIns="66575" bIns="33275" anchor="ctr" anchorCtr="0">
            <a:noAutofit/>
          </a:bodyPr>
          <a:lstStyle/>
          <a:p>
            <a:pPr marL="0" marR="0" lvl="0" indent="0" algn="l" rtl="0">
              <a:spcBef>
                <a:spcPts val="0"/>
              </a:spcBef>
              <a:spcAft>
                <a:spcPts val="0"/>
              </a:spcAft>
              <a:buNone/>
            </a:pPr>
            <a:endParaRPr sz="1500">
              <a:solidFill>
                <a:schemeClr val="dk1"/>
              </a:solidFill>
              <a:latin typeface="Open Sans"/>
              <a:ea typeface="Open Sans"/>
              <a:cs typeface="Open Sans"/>
              <a:sym typeface="Open Sans"/>
            </a:endParaRPr>
          </a:p>
        </p:txBody>
      </p:sp>
      <p:sp>
        <p:nvSpPr>
          <p:cNvPr id="21" name="Google Shape;484;p66">
            <a:extLst>
              <a:ext uri="{FF2B5EF4-FFF2-40B4-BE49-F238E27FC236}">
                <a16:creationId xmlns:a16="http://schemas.microsoft.com/office/drawing/2014/main" id="{B72A5F46-CD1D-3379-F044-3ED27CBEF124}"/>
              </a:ext>
            </a:extLst>
          </p:cNvPr>
          <p:cNvSpPr txBox="1"/>
          <p:nvPr userDrawn="1"/>
        </p:nvSpPr>
        <p:spPr>
          <a:xfrm>
            <a:off x="6995401" y="1723015"/>
            <a:ext cx="4827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rgbClr val="1F1F1F"/>
                </a:solidFill>
                <a:latin typeface="Open Sans"/>
                <a:ea typeface="Open Sans"/>
                <a:cs typeface="Open Sans"/>
                <a:sym typeface="Open Sans"/>
              </a:rPr>
              <a:t>NO</a:t>
            </a:r>
            <a:endParaRPr sz="1100" b="1">
              <a:solidFill>
                <a:srgbClr val="1F1F1F"/>
              </a:solidFill>
            </a:endParaRPr>
          </a:p>
        </p:txBody>
      </p:sp>
      <p:sp>
        <p:nvSpPr>
          <p:cNvPr id="22" name="Google Shape;485;p66">
            <a:extLst>
              <a:ext uri="{FF2B5EF4-FFF2-40B4-BE49-F238E27FC236}">
                <a16:creationId xmlns:a16="http://schemas.microsoft.com/office/drawing/2014/main" id="{E660380B-8D16-AF0E-7218-ABEE9B45059B}"/>
              </a:ext>
            </a:extLst>
          </p:cNvPr>
          <p:cNvSpPr txBox="1"/>
          <p:nvPr userDrawn="1"/>
        </p:nvSpPr>
        <p:spPr>
          <a:xfrm>
            <a:off x="7773875" y="1723014"/>
            <a:ext cx="5877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rgbClr val="1F1F1F"/>
                </a:solidFill>
                <a:latin typeface="Open Sans"/>
                <a:ea typeface="Open Sans"/>
                <a:cs typeface="Open Sans"/>
                <a:sym typeface="Open Sans"/>
              </a:rPr>
              <a:t>YES</a:t>
            </a:r>
            <a:endParaRPr sz="1100" b="1">
              <a:solidFill>
                <a:srgbClr val="1F1F1F"/>
              </a:solidFill>
            </a:endParaRPr>
          </a:p>
        </p:txBody>
      </p:sp>
      <p:sp>
        <p:nvSpPr>
          <p:cNvPr id="23" name="Google Shape;486;p66">
            <a:extLst>
              <a:ext uri="{FF2B5EF4-FFF2-40B4-BE49-F238E27FC236}">
                <a16:creationId xmlns:a16="http://schemas.microsoft.com/office/drawing/2014/main" id="{FC42B07C-441F-5EE9-EBB4-D8ACCDA6ABDC}"/>
              </a:ext>
            </a:extLst>
          </p:cNvPr>
          <p:cNvSpPr txBox="1"/>
          <p:nvPr userDrawn="1"/>
        </p:nvSpPr>
        <p:spPr>
          <a:xfrm>
            <a:off x="7279025" y="2414200"/>
            <a:ext cx="1384500" cy="615600"/>
          </a:xfrm>
          <a:prstGeom prst="rect">
            <a:avLst/>
          </a:prstGeom>
          <a:solidFill>
            <a:schemeClr val="lt1"/>
          </a:solidFill>
          <a:ln w="25400" cap="flat" cmpd="sng">
            <a:solidFill>
              <a:srgbClr val="F3C9C9"/>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None/>
            </a:pPr>
            <a:r>
              <a:rPr lang="en" sz="1000" b="1">
                <a:solidFill>
                  <a:srgbClr val="1F1F1F"/>
                </a:solidFill>
                <a:latin typeface="Calibri"/>
                <a:ea typeface="Calibri"/>
                <a:cs typeface="Calibri"/>
                <a:sym typeface="Calibri"/>
              </a:rPr>
              <a:t>Consultation indicated:</a:t>
            </a:r>
            <a:endParaRPr sz="800">
              <a:solidFill>
                <a:srgbClr val="1F1F1F"/>
              </a:solidFill>
              <a:latin typeface="Calibri"/>
              <a:ea typeface="Calibri"/>
              <a:cs typeface="Calibri"/>
              <a:sym typeface="Calibri"/>
            </a:endParaRPr>
          </a:p>
          <a:p>
            <a:pPr marL="0" marR="0" lvl="0" indent="0" algn="ctr" rtl="0">
              <a:lnSpc>
                <a:spcPct val="100000"/>
              </a:lnSpc>
              <a:spcBef>
                <a:spcPts val="700"/>
              </a:spcBef>
              <a:spcAft>
                <a:spcPts val="0"/>
              </a:spcAft>
              <a:buNone/>
            </a:pPr>
            <a:r>
              <a:rPr lang="en" sz="1000" b="1">
                <a:solidFill>
                  <a:srgbClr val="1F1F1F"/>
                </a:solidFill>
                <a:latin typeface="Calibri"/>
                <a:ea typeface="Calibri"/>
                <a:cs typeface="Calibri"/>
                <a:sym typeface="Calibri"/>
              </a:rPr>
              <a:t>MFM </a:t>
            </a:r>
            <a:r>
              <a:rPr lang="en" sz="800" b="1" i="1">
                <a:solidFill>
                  <a:srgbClr val="1F1F1F"/>
                </a:solidFill>
                <a:latin typeface="Calibri"/>
                <a:ea typeface="Calibri"/>
                <a:cs typeface="Calibri"/>
                <a:sym typeface="Calibri"/>
              </a:rPr>
              <a:t>and</a:t>
            </a:r>
            <a:r>
              <a:rPr lang="en" sz="1000" b="1" i="1">
                <a:solidFill>
                  <a:srgbClr val="1F1F1F"/>
                </a:solidFill>
                <a:latin typeface="Calibri"/>
                <a:ea typeface="Calibri"/>
                <a:cs typeface="Calibri"/>
                <a:sym typeface="Calibri"/>
              </a:rPr>
              <a:t> </a:t>
            </a:r>
            <a:r>
              <a:rPr lang="en" sz="1000" b="1">
                <a:solidFill>
                  <a:srgbClr val="1F1F1F"/>
                </a:solidFill>
                <a:latin typeface="Calibri"/>
                <a:ea typeface="Calibri"/>
                <a:cs typeface="Calibri"/>
                <a:sym typeface="Calibri"/>
              </a:rPr>
              <a:t>Primary Care/Cardiology</a:t>
            </a:r>
            <a:endParaRPr sz="800">
              <a:solidFill>
                <a:srgbClr val="1F1F1F"/>
              </a:solidFill>
              <a:latin typeface="Calibri"/>
              <a:ea typeface="Calibri"/>
              <a:cs typeface="Calibri"/>
              <a:sym typeface="Calibri"/>
            </a:endParaRPr>
          </a:p>
        </p:txBody>
      </p:sp>
      <p:sp>
        <p:nvSpPr>
          <p:cNvPr id="24" name="Google Shape;487;p66">
            <a:extLst>
              <a:ext uri="{FF2B5EF4-FFF2-40B4-BE49-F238E27FC236}">
                <a16:creationId xmlns:a16="http://schemas.microsoft.com/office/drawing/2014/main" id="{ACC9B587-3BAC-7891-C793-D859FF066CE2}"/>
              </a:ext>
            </a:extLst>
          </p:cNvPr>
          <p:cNvSpPr/>
          <p:nvPr userDrawn="1"/>
        </p:nvSpPr>
        <p:spPr>
          <a:xfrm rot="-5400000">
            <a:off x="7474600" y="3299375"/>
            <a:ext cx="794400" cy="336600"/>
          </a:xfrm>
          <a:prstGeom prst="rightArrow">
            <a:avLst>
              <a:gd name="adj1" fmla="val 50000"/>
              <a:gd name="adj2" fmla="val 50005"/>
            </a:avLst>
          </a:prstGeom>
          <a:gradFill>
            <a:gsLst>
              <a:gs pos="0">
                <a:srgbClr val="FF932B"/>
              </a:gs>
              <a:gs pos="100000">
                <a:srgbClr val="FFB977"/>
              </a:gs>
            </a:gsLst>
            <a:lin ang="16200038" scaled="0"/>
          </a:gradFill>
          <a:ln w="9525" cap="flat" cmpd="sng">
            <a:solidFill>
              <a:srgbClr val="F69240"/>
            </a:solidFill>
            <a:prstDash val="solid"/>
            <a:miter lim="800000"/>
            <a:headEnd type="none" w="sm" len="sm"/>
            <a:tailEnd type="none" w="sm" len="sm"/>
          </a:ln>
          <a:effectLst>
            <a:outerShdw blurRad="63500" dist="23000" dir="5400000" rotWithShape="0">
              <a:srgbClr val="000000">
                <a:alpha val="34900"/>
              </a:srgbClr>
            </a:outerShdw>
          </a:effectLst>
        </p:spPr>
        <p:txBody>
          <a:bodyPr spcFirstLastPara="1" wrap="square" lIns="66575" tIns="33275" rIns="66575" bIns="33275" anchor="ctr" anchorCtr="0">
            <a:noAutofit/>
          </a:bodyPr>
          <a:lstStyle/>
          <a:p>
            <a:pPr marL="0" marR="0" lvl="0" indent="0" algn="l" rtl="0">
              <a:spcBef>
                <a:spcPts val="0"/>
              </a:spcBef>
              <a:spcAft>
                <a:spcPts val="0"/>
              </a:spcAft>
              <a:buNone/>
            </a:pPr>
            <a:endParaRPr sz="1500">
              <a:solidFill>
                <a:schemeClr val="dk1"/>
              </a:solidFill>
              <a:latin typeface="Open Sans"/>
              <a:ea typeface="Open Sans"/>
              <a:cs typeface="Open Sans"/>
              <a:sym typeface="Open Sans"/>
            </a:endParaRPr>
          </a:p>
        </p:txBody>
      </p:sp>
      <p:sp>
        <p:nvSpPr>
          <p:cNvPr id="25" name="Google Shape;488;p66">
            <a:extLst>
              <a:ext uri="{FF2B5EF4-FFF2-40B4-BE49-F238E27FC236}">
                <a16:creationId xmlns:a16="http://schemas.microsoft.com/office/drawing/2014/main" id="{603439B1-0F03-FDE1-93BA-CA948ACF6EDC}"/>
              </a:ext>
            </a:extLst>
          </p:cNvPr>
          <p:cNvSpPr txBox="1"/>
          <p:nvPr userDrawn="1"/>
        </p:nvSpPr>
        <p:spPr>
          <a:xfrm>
            <a:off x="7267900" y="3936025"/>
            <a:ext cx="1384500" cy="575400"/>
          </a:xfrm>
          <a:prstGeom prst="rect">
            <a:avLst/>
          </a:prstGeom>
          <a:solidFill>
            <a:schemeClr val="lt1"/>
          </a:solidFill>
          <a:ln w="25400" cap="flat" cmpd="sng">
            <a:solidFill>
              <a:srgbClr val="C32D2E"/>
            </a:solidFill>
            <a:prstDash val="solid"/>
            <a:round/>
            <a:headEnd type="none" w="sm" len="sm"/>
            <a:tailEnd type="none" w="sm" len="sm"/>
          </a:ln>
        </p:spPr>
        <p:txBody>
          <a:bodyPr spcFirstLastPara="1" wrap="square" lIns="66575" tIns="33275" rIns="66575" bIns="33275" anchor="t" anchorCtr="0">
            <a:noAutofit/>
          </a:bodyPr>
          <a:lstStyle/>
          <a:p>
            <a:pPr marL="165100" marR="0" lvl="0" indent="0" algn="ctr" rtl="0">
              <a:lnSpc>
                <a:spcPct val="100000"/>
              </a:lnSpc>
              <a:spcBef>
                <a:spcPts val="0"/>
              </a:spcBef>
              <a:spcAft>
                <a:spcPts val="0"/>
              </a:spcAft>
              <a:buNone/>
            </a:pPr>
            <a:r>
              <a:rPr lang="en" sz="900" b="1">
                <a:solidFill>
                  <a:srgbClr val="1F1F1F"/>
                </a:solidFill>
                <a:latin typeface="Calibri"/>
                <a:ea typeface="Calibri"/>
                <a:cs typeface="Calibri"/>
                <a:sym typeface="Calibri"/>
              </a:rPr>
              <a:t>Results abnormal</a:t>
            </a:r>
            <a:endParaRPr sz="800">
              <a:solidFill>
                <a:srgbClr val="1F1F1F"/>
              </a:solidFill>
              <a:latin typeface="Calibri"/>
              <a:ea typeface="Calibri"/>
              <a:cs typeface="Calibri"/>
              <a:sym typeface="Calibri"/>
            </a:endParaRPr>
          </a:p>
          <a:p>
            <a:pPr marL="165100" marR="0" lvl="0" indent="0" algn="ctr" rtl="0">
              <a:lnSpc>
                <a:spcPct val="100000"/>
              </a:lnSpc>
              <a:spcBef>
                <a:spcPts val="700"/>
              </a:spcBef>
              <a:spcAft>
                <a:spcPts val="0"/>
              </a:spcAft>
              <a:buNone/>
            </a:pPr>
            <a:r>
              <a:rPr lang="en" sz="900" b="1">
                <a:solidFill>
                  <a:srgbClr val="1F1F1F"/>
                </a:solidFill>
                <a:latin typeface="Calibri"/>
                <a:ea typeface="Calibri"/>
                <a:cs typeface="Calibri"/>
                <a:sym typeface="Calibri"/>
              </a:rPr>
              <a:t>CVD highly </a:t>
            </a:r>
            <a:br>
              <a:rPr lang="en" sz="900" b="1">
                <a:solidFill>
                  <a:srgbClr val="1F1F1F"/>
                </a:solidFill>
                <a:latin typeface="Calibri"/>
                <a:ea typeface="Calibri"/>
                <a:cs typeface="Calibri"/>
                <a:sym typeface="Calibri"/>
              </a:rPr>
            </a:br>
            <a:r>
              <a:rPr lang="en" sz="900" b="1">
                <a:solidFill>
                  <a:srgbClr val="1F1F1F"/>
                </a:solidFill>
                <a:latin typeface="Calibri"/>
                <a:ea typeface="Calibri"/>
                <a:cs typeface="Calibri"/>
                <a:sym typeface="Calibri"/>
              </a:rPr>
              <a:t>suspected      </a:t>
            </a:r>
            <a:endParaRPr sz="1100">
              <a:solidFill>
                <a:srgbClr val="1F1F1F"/>
              </a:solidFill>
              <a:latin typeface="Calibri"/>
              <a:ea typeface="Calibri"/>
              <a:cs typeface="Calibri"/>
              <a:sym typeface="Calibri"/>
            </a:endParaRPr>
          </a:p>
        </p:txBody>
      </p:sp>
      <p:cxnSp>
        <p:nvCxnSpPr>
          <p:cNvPr id="26" name="Google Shape;489;p66">
            <a:extLst>
              <a:ext uri="{FF2B5EF4-FFF2-40B4-BE49-F238E27FC236}">
                <a16:creationId xmlns:a16="http://schemas.microsoft.com/office/drawing/2014/main" id="{6D245C53-2A9D-7A5A-5864-2134D4F5DDE7}"/>
              </a:ext>
            </a:extLst>
          </p:cNvPr>
          <p:cNvCxnSpPr/>
          <p:nvPr userDrawn="1"/>
        </p:nvCxnSpPr>
        <p:spPr>
          <a:xfrm>
            <a:off x="6527300" y="3959350"/>
            <a:ext cx="705600" cy="190800"/>
          </a:xfrm>
          <a:prstGeom prst="bentConnector3">
            <a:avLst>
              <a:gd name="adj1" fmla="val 50000"/>
            </a:avLst>
          </a:prstGeom>
          <a:noFill/>
          <a:ln w="28575" cap="flat" cmpd="sng">
            <a:solidFill>
              <a:schemeClr val="dk2"/>
            </a:solidFill>
            <a:prstDash val="solid"/>
            <a:round/>
            <a:headEnd type="none" w="sm" len="sm"/>
            <a:tailEnd type="stealth" w="med" len="med"/>
          </a:ln>
        </p:spPr>
      </p:cxnSp>
      <p:sp>
        <p:nvSpPr>
          <p:cNvPr id="27" name="Google Shape;490;p66">
            <a:extLst>
              <a:ext uri="{FF2B5EF4-FFF2-40B4-BE49-F238E27FC236}">
                <a16:creationId xmlns:a16="http://schemas.microsoft.com/office/drawing/2014/main" id="{9038A447-7EA7-D351-213D-6C69AA1DD0DE}"/>
              </a:ext>
            </a:extLst>
          </p:cNvPr>
          <p:cNvSpPr txBox="1"/>
          <p:nvPr userDrawn="1"/>
        </p:nvSpPr>
        <p:spPr>
          <a:xfrm>
            <a:off x="2681409" y="4334349"/>
            <a:ext cx="1812900" cy="602100"/>
          </a:xfrm>
          <a:prstGeom prst="rect">
            <a:avLst/>
          </a:prstGeom>
          <a:solidFill>
            <a:srgbClr val="FFFFFF"/>
          </a:solidFill>
          <a:ln w="25400" cap="flat" cmpd="sng">
            <a:solidFill>
              <a:srgbClr val="000000"/>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None/>
            </a:pPr>
            <a:r>
              <a:rPr lang="en" sz="900" b="1">
                <a:solidFill>
                  <a:srgbClr val="1F1F1F"/>
                </a:solidFill>
                <a:latin typeface="Calibri"/>
                <a:ea typeface="Calibri"/>
                <a:cs typeface="Calibri"/>
                <a:sym typeface="Calibri"/>
              </a:rPr>
              <a:t>Results negative</a:t>
            </a:r>
            <a:endParaRPr sz="800">
              <a:solidFill>
                <a:srgbClr val="1F1F1F"/>
              </a:solidFill>
              <a:latin typeface="Calibri"/>
              <a:ea typeface="Calibri"/>
              <a:cs typeface="Calibri"/>
              <a:sym typeface="Calibri"/>
            </a:endParaRPr>
          </a:p>
          <a:p>
            <a:pPr marL="0" marR="0" lvl="0" indent="0" algn="ctr" rtl="0">
              <a:lnSpc>
                <a:spcPct val="100000"/>
              </a:lnSpc>
              <a:spcBef>
                <a:spcPts val="700"/>
              </a:spcBef>
              <a:spcAft>
                <a:spcPts val="0"/>
              </a:spcAft>
              <a:buNone/>
            </a:pPr>
            <a:r>
              <a:rPr lang="en" sz="900">
                <a:solidFill>
                  <a:srgbClr val="1F1F1F"/>
                </a:solidFill>
                <a:latin typeface="Calibri"/>
                <a:ea typeface="Calibri"/>
                <a:cs typeface="Calibri"/>
                <a:sym typeface="Calibri"/>
              </a:rPr>
              <a:t>Signs and symptoms resolved Reassurance and routine follow-up </a:t>
            </a:r>
            <a:r>
              <a:rPr lang="en" sz="800" b="1">
                <a:solidFill>
                  <a:srgbClr val="1F1F1F"/>
                </a:solidFill>
                <a:latin typeface="Calibri"/>
                <a:ea typeface="Calibri"/>
                <a:cs typeface="Calibri"/>
                <a:sym typeface="Calibri"/>
              </a:rPr>
              <a:t> </a:t>
            </a:r>
            <a:endParaRPr sz="1100">
              <a:solidFill>
                <a:srgbClr val="1F1F1F"/>
              </a:solidFill>
              <a:latin typeface="Calibri"/>
              <a:ea typeface="Calibri"/>
              <a:cs typeface="Calibri"/>
              <a:sym typeface="Calibri"/>
            </a:endParaRPr>
          </a:p>
        </p:txBody>
      </p:sp>
      <p:cxnSp>
        <p:nvCxnSpPr>
          <p:cNvPr id="28" name="Google Shape;491;p66">
            <a:extLst>
              <a:ext uri="{FF2B5EF4-FFF2-40B4-BE49-F238E27FC236}">
                <a16:creationId xmlns:a16="http://schemas.microsoft.com/office/drawing/2014/main" id="{97959618-1606-E144-8468-220C5A31D7C5}"/>
              </a:ext>
            </a:extLst>
          </p:cNvPr>
          <p:cNvCxnSpPr/>
          <p:nvPr userDrawn="1"/>
        </p:nvCxnSpPr>
        <p:spPr>
          <a:xfrm>
            <a:off x="3536980" y="4112285"/>
            <a:ext cx="0" cy="189600"/>
          </a:xfrm>
          <a:prstGeom prst="straightConnector1">
            <a:avLst/>
          </a:prstGeom>
          <a:noFill/>
          <a:ln w="28575" cap="flat" cmpd="sng">
            <a:solidFill>
              <a:schemeClr val="dk2"/>
            </a:solidFill>
            <a:prstDash val="solid"/>
            <a:round/>
            <a:headEnd type="none" w="sm" len="sm"/>
            <a:tailEnd type="stealth" w="med" len="med"/>
          </a:ln>
        </p:spPr>
      </p:cxnSp>
      <p:sp>
        <p:nvSpPr>
          <p:cNvPr id="31" name="Text Placeholder 30">
            <a:extLst>
              <a:ext uri="{FF2B5EF4-FFF2-40B4-BE49-F238E27FC236}">
                <a16:creationId xmlns:a16="http://schemas.microsoft.com/office/drawing/2014/main" id="{D2DE73EF-9BD5-C9A7-6B8B-F9EC7D139710}"/>
              </a:ext>
            </a:extLst>
          </p:cNvPr>
          <p:cNvSpPr>
            <a:spLocks noGrp="1"/>
          </p:cNvSpPr>
          <p:nvPr>
            <p:ph type="body" sz="quarter" idx="10"/>
          </p:nvPr>
        </p:nvSpPr>
        <p:spPr>
          <a:xfrm>
            <a:off x="0" y="5164281"/>
            <a:ext cx="9144000" cy="717550"/>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13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71"/>
        <p:cNvGrpSpPr/>
        <p:nvPr/>
      </p:nvGrpSpPr>
      <p:grpSpPr>
        <a:xfrm>
          <a:off x="0" y="0"/>
          <a:ext cx="0" cy="0"/>
          <a:chOff x="0" y="0"/>
          <a:chExt cx="0" cy="0"/>
        </a:xfrm>
      </p:grpSpPr>
      <p:pic>
        <p:nvPicPr>
          <p:cNvPr id="73" name="Google Shape;73;p12"/>
          <p:cNvPicPr preferRelativeResize="0"/>
          <p:nvPr/>
        </p:nvPicPr>
        <p:blipFill rotWithShape="1">
          <a:blip r:embed="rId2">
            <a:alphaModFix/>
          </a:blip>
          <a:srcRect/>
          <a:stretch/>
        </p:blipFill>
        <p:spPr>
          <a:xfrm>
            <a:off x="3540212" y="2992650"/>
            <a:ext cx="2063574" cy="195450"/>
          </a:xfrm>
          <a:prstGeom prst="rect">
            <a:avLst/>
          </a:prstGeom>
          <a:noFill/>
          <a:ln>
            <a:noFill/>
          </a:ln>
        </p:spPr>
      </p:pic>
      <p:sp>
        <p:nvSpPr>
          <p:cNvPr id="2" name="Title 1">
            <a:extLst>
              <a:ext uri="{FF2B5EF4-FFF2-40B4-BE49-F238E27FC236}">
                <a16:creationId xmlns:a16="http://schemas.microsoft.com/office/drawing/2014/main" id="{BB347CC4-DB64-F8B3-1B22-9556EC28EA15}"/>
              </a:ext>
            </a:extLst>
          </p:cNvPr>
          <p:cNvSpPr>
            <a:spLocks noGrp="1"/>
          </p:cNvSpPr>
          <p:nvPr>
            <p:ph type="title"/>
          </p:nvPr>
        </p:nvSpPr>
        <p:spPr>
          <a:xfrm>
            <a:off x="1376598" y="2323678"/>
            <a:ext cx="6390600" cy="572700"/>
          </a:xfrm>
        </p:spPr>
        <p:txBody>
          <a:bodyPr/>
          <a:lstStyle>
            <a:lvl1pPr>
              <a:defRPr lang="en-US" sz="3200" b="1" i="0" u="none" strike="noStrike" cap="none" dirty="0">
                <a:solidFill>
                  <a:srgbClr val="434343"/>
                </a:solidFill>
                <a:latin typeface="Arial"/>
                <a:ea typeface="Arial"/>
                <a:cs typeface="Arial"/>
                <a:sym typeface="Arial"/>
              </a:defRPr>
            </a:lvl1pPr>
          </a:lstStyle>
          <a:p>
            <a:pPr marL="0" marR="0" lvl="0" indent="0" algn="ctr" rtl="0">
              <a:lnSpc>
                <a:spcPct val="100000"/>
              </a:lnSpc>
              <a:spcBef>
                <a:spcPts val="0"/>
              </a:spcBef>
              <a:spcAft>
                <a:spcPts val="0"/>
              </a:spcAft>
              <a:buClr>
                <a:srgbClr val="434343"/>
              </a:buClr>
              <a:buSzPts val="2800"/>
              <a:buFont typeface="Arial"/>
              <a:buNone/>
            </a:pPr>
            <a:r>
              <a:rPr lang="en-US" dirty="0"/>
              <a:t>Click to edit Master title style</a:t>
            </a:r>
          </a:p>
        </p:txBody>
      </p:sp>
    </p:spTree>
    <p:extLst>
      <p:ext uri="{BB962C8B-B14F-4D97-AF65-F5344CB8AC3E}">
        <p14:creationId xmlns:p14="http://schemas.microsoft.com/office/powerpoint/2010/main" val="398566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71"/>
        <p:cNvGrpSpPr/>
        <p:nvPr/>
      </p:nvGrpSpPr>
      <p:grpSpPr>
        <a:xfrm>
          <a:off x="0" y="0"/>
          <a:ext cx="0" cy="0"/>
          <a:chOff x="0" y="0"/>
          <a:chExt cx="0" cy="0"/>
        </a:xfrm>
      </p:grpSpPr>
      <p:sp>
        <p:nvSpPr>
          <p:cNvPr id="4" name="Title 3">
            <a:extLst>
              <a:ext uri="{FF2B5EF4-FFF2-40B4-BE49-F238E27FC236}">
                <a16:creationId xmlns:a16="http://schemas.microsoft.com/office/drawing/2014/main" id="{49EB6CF3-DF58-81FE-D6D7-4660A3AC1132}"/>
              </a:ext>
            </a:extLst>
          </p:cNvPr>
          <p:cNvSpPr>
            <a:spLocks noGrp="1"/>
          </p:cNvSpPr>
          <p:nvPr>
            <p:ph type="title"/>
          </p:nvPr>
        </p:nvSpPr>
        <p:spPr>
          <a:xfrm>
            <a:off x="311688" y="303788"/>
            <a:ext cx="8520600" cy="572700"/>
          </a:xfrm>
        </p:spPr>
        <p:txBody>
          <a:bodyPr/>
          <a:lstStyle/>
          <a:p>
            <a:r>
              <a:rPr lang="en-US"/>
              <a:t>Click to edit Master title style</a:t>
            </a:r>
          </a:p>
        </p:txBody>
      </p:sp>
      <p:sp>
        <p:nvSpPr>
          <p:cNvPr id="6" name="Picture Placeholder 5">
            <a:extLst>
              <a:ext uri="{FF2B5EF4-FFF2-40B4-BE49-F238E27FC236}">
                <a16:creationId xmlns:a16="http://schemas.microsoft.com/office/drawing/2014/main" id="{23C7273E-EB74-8F95-EE1F-509838B0BB6F}"/>
              </a:ext>
            </a:extLst>
          </p:cNvPr>
          <p:cNvSpPr>
            <a:spLocks noGrp="1"/>
          </p:cNvSpPr>
          <p:nvPr>
            <p:ph type="pic" sz="quarter" idx="10"/>
          </p:nvPr>
        </p:nvSpPr>
        <p:spPr>
          <a:xfrm>
            <a:off x="1655763" y="1101725"/>
            <a:ext cx="5632450" cy="3816350"/>
          </a:xfrm>
        </p:spPr>
        <p:txBody>
          <a:bodyPr/>
          <a:lstStyle/>
          <a:p>
            <a:endParaRPr lang="en-US"/>
          </a:p>
        </p:txBody>
      </p:sp>
      <p:sp>
        <p:nvSpPr>
          <p:cNvPr id="8" name="Text Placeholder 7">
            <a:extLst>
              <a:ext uri="{FF2B5EF4-FFF2-40B4-BE49-F238E27FC236}">
                <a16:creationId xmlns:a16="http://schemas.microsoft.com/office/drawing/2014/main" id="{43A06A92-9F0B-7922-E9A6-D28F78D9A6EE}"/>
              </a:ext>
            </a:extLst>
          </p:cNvPr>
          <p:cNvSpPr>
            <a:spLocks noGrp="1"/>
          </p:cNvSpPr>
          <p:nvPr>
            <p:ph type="body" sz="quarter" idx="11"/>
          </p:nvPr>
        </p:nvSpPr>
        <p:spPr>
          <a:xfrm>
            <a:off x="0" y="5174674"/>
            <a:ext cx="9144000" cy="457200"/>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574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Closeout 1" preserve="1" userDrawn="1">
  <p:cSld name="1_Thank you/Closeout 1">
    <p:spTree>
      <p:nvGrpSpPr>
        <p:cNvPr id="1" name="Shape 75"/>
        <p:cNvGrpSpPr/>
        <p:nvPr/>
      </p:nvGrpSpPr>
      <p:grpSpPr>
        <a:xfrm>
          <a:off x="0" y="0"/>
          <a:ext cx="0" cy="0"/>
          <a:chOff x="0" y="0"/>
          <a:chExt cx="0" cy="0"/>
        </a:xfrm>
      </p:grpSpPr>
      <p:pic>
        <p:nvPicPr>
          <p:cNvPr id="76" name="Google Shape;76;p13"/>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77" name="Google Shape;77;p13"/>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2800"/>
              <a:buFont typeface="Arial"/>
              <a:buNone/>
            </a:pPr>
            <a:r>
              <a:rPr lang="en" sz="2800" b="1" i="0" u="none" strike="noStrike" cap="none">
                <a:solidFill>
                  <a:srgbClr val="434343"/>
                </a:solidFill>
                <a:latin typeface="+mn-lt"/>
                <a:ea typeface="Arial"/>
                <a:cs typeface="Arial"/>
                <a:sym typeface="Arial"/>
              </a:rPr>
              <a:t>rhntc.org</a:t>
            </a:r>
            <a:endParaRPr sz="2800" b="1" i="0" u="none" strike="noStrike" cap="none">
              <a:solidFill>
                <a:srgbClr val="434343"/>
              </a:solidFill>
              <a:latin typeface="+mn-lt"/>
              <a:ea typeface="Arial"/>
              <a:cs typeface="Arial"/>
              <a:sym typeface="Arial"/>
            </a:endParaRPr>
          </a:p>
        </p:txBody>
      </p:sp>
      <p:pic>
        <p:nvPicPr>
          <p:cNvPr id="78" name="Google Shape;78;p13"/>
          <p:cNvPicPr preferRelativeResize="0"/>
          <p:nvPr/>
        </p:nvPicPr>
        <p:blipFill rotWithShape="1">
          <a:blip r:embed="rId3">
            <a:alphaModFix/>
          </a:blip>
          <a:srcRect/>
          <a:stretch/>
        </p:blipFill>
        <p:spPr>
          <a:xfrm rot="5400000">
            <a:off x="4201005" y="2131730"/>
            <a:ext cx="1087600" cy="90900"/>
          </a:xfrm>
          <a:prstGeom prst="rect">
            <a:avLst/>
          </a:prstGeom>
          <a:noFill/>
          <a:ln>
            <a:noFill/>
          </a:ln>
        </p:spPr>
      </p:pic>
      <p:sp>
        <p:nvSpPr>
          <p:cNvPr id="7" name="Title 6">
            <a:extLst>
              <a:ext uri="{FF2B5EF4-FFF2-40B4-BE49-F238E27FC236}">
                <a16:creationId xmlns:a16="http://schemas.microsoft.com/office/drawing/2014/main" id="{E618D46C-D85C-11AE-6144-7B6C08CE8629}"/>
              </a:ext>
            </a:extLst>
          </p:cNvPr>
          <p:cNvSpPr>
            <a:spLocks noGrp="1"/>
          </p:cNvSpPr>
          <p:nvPr>
            <p:ph type="title"/>
          </p:nvPr>
        </p:nvSpPr>
        <p:spPr>
          <a:xfrm>
            <a:off x="647441" y="1798490"/>
            <a:ext cx="3960000" cy="773260"/>
          </a:xfrm>
        </p:spPr>
        <p:txBody>
          <a:bodyPr/>
          <a:lstStyle>
            <a:lvl1pPr>
              <a:defRPr lang="en-US" sz="4200" b="1" i="0" u="none" strike="noStrike" cap="none" dirty="0">
                <a:solidFill>
                  <a:srgbClr val="434343"/>
                </a:solidFill>
                <a:latin typeface="Arial"/>
                <a:ea typeface="Arial"/>
                <a:cs typeface="Arial"/>
                <a:sym typeface="Arial"/>
              </a:defRPr>
            </a:lvl1pPr>
          </a:lstStyle>
          <a:p>
            <a:r>
              <a:rPr lang="en-US" dirty="0"/>
              <a:t>Click to edit Master title style</a:t>
            </a:r>
          </a:p>
        </p:txBody>
      </p:sp>
      <p:sp>
        <p:nvSpPr>
          <p:cNvPr id="14" name="Text Placeholder 13">
            <a:extLst>
              <a:ext uri="{FF2B5EF4-FFF2-40B4-BE49-F238E27FC236}">
                <a16:creationId xmlns:a16="http://schemas.microsoft.com/office/drawing/2014/main" id="{ACCA73E6-DA94-D6C7-4CCB-A049B65CF231}"/>
              </a:ext>
            </a:extLst>
          </p:cNvPr>
          <p:cNvSpPr>
            <a:spLocks noGrp="1"/>
          </p:cNvSpPr>
          <p:nvPr>
            <p:ph type="body" sz="quarter" idx="10"/>
          </p:nvPr>
        </p:nvSpPr>
        <p:spPr>
          <a:xfrm>
            <a:off x="4968875" y="1844675"/>
            <a:ext cx="3486150" cy="876300"/>
          </a:xfrm>
        </p:spPr>
        <p:txBody>
          <a:bodyPr/>
          <a:lstStyle>
            <a:lvl1pPr marL="114300" indent="0">
              <a:buNone/>
              <a:defRPr lang="en-US" sz="1800" b="0" i="0" u="none" strike="noStrike" cap="none" dirty="0" smtClean="0">
                <a:solidFill>
                  <a:srgbClr val="434343"/>
                </a:solidFill>
                <a:latin typeface="Arial"/>
                <a:ea typeface="Arial"/>
                <a:cs typeface="Arial"/>
                <a:sym typeface="Arial"/>
              </a:defRPr>
            </a:lvl1pPr>
            <a:lvl2pPr marL="596900" indent="0">
              <a:buNone/>
              <a:defRPr lang="en-US" sz="1800" b="0" i="0" u="none" strike="noStrike" cap="none" dirty="0" smtClean="0">
                <a:solidFill>
                  <a:srgbClr val="434343"/>
                </a:solidFill>
                <a:latin typeface="Arial"/>
                <a:ea typeface="Arial"/>
                <a:cs typeface="Arial"/>
                <a:sym typeface="Arial"/>
              </a:defRPr>
            </a:lvl2pPr>
            <a:lvl3pPr marL="1054100" indent="0">
              <a:buNone/>
              <a:defRPr lang="en-US" sz="1800" b="0" i="0" u="none" strike="noStrike" cap="none" dirty="0" smtClean="0">
                <a:solidFill>
                  <a:srgbClr val="434343"/>
                </a:solidFill>
                <a:latin typeface="Arial"/>
                <a:ea typeface="Arial"/>
                <a:cs typeface="Arial"/>
                <a:sym typeface="Arial"/>
              </a:defRPr>
            </a:lvl3pPr>
            <a:lvl4pPr marL="1511300" indent="0">
              <a:buNone/>
              <a:defRPr lang="en-US" sz="1800" b="0" i="0" u="none" strike="noStrike" cap="none" dirty="0" smtClean="0">
                <a:solidFill>
                  <a:srgbClr val="434343"/>
                </a:solidFill>
                <a:latin typeface="Arial"/>
                <a:ea typeface="Arial"/>
                <a:cs typeface="Arial"/>
                <a:sym typeface="Arial"/>
              </a:defRPr>
            </a:lvl4pPr>
            <a:lvl5pPr marL="1968500" indent="0">
              <a:buNone/>
              <a:defRPr lang="en-US" sz="1800" b="0" i="0" u="none" strike="noStrike" cap="none" dirty="0">
                <a:solidFill>
                  <a:srgbClr val="434343"/>
                </a:solidFill>
                <a:latin typeface="Arial"/>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1EC64C10-3256-E106-C6A7-363151ADABA2}"/>
              </a:ext>
            </a:extLst>
          </p:cNvPr>
          <p:cNvSpPr>
            <a:spLocks noGrp="1"/>
          </p:cNvSpPr>
          <p:nvPr>
            <p:ph type="body" sz="quarter" idx="11"/>
          </p:nvPr>
        </p:nvSpPr>
        <p:spPr>
          <a:xfrm>
            <a:off x="912813" y="2879725"/>
            <a:ext cx="3743325" cy="909638"/>
          </a:xfrm>
        </p:spPr>
        <p:txBody>
          <a:bodyPr/>
          <a:lstStyle>
            <a:lvl1pPr>
              <a:defRPr lang="en-US" sz="1600" b="0" i="0" u="sng" strike="noStrike" cap="none" dirty="0">
                <a:solidFill>
                  <a:schemeClr val="hlink"/>
                </a:solidFill>
                <a:latin typeface="Arial"/>
                <a:ea typeface="Arial"/>
                <a:cs typeface="Arial"/>
                <a:sym typeface="Arial"/>
              </a:defRPr>
            </a:lvl1pPr>
            <a:lvl2pPr>
              <a:defRPr/>
            </a:lvl2pPr>
            <a:lvl3pPr>
              <a:defRPr/>
            </a:lvl3pPr>
            <a:lvl4pPr>
              <a:defRPr/>
            </a:lvl4pPr>
            <a:lvl5pPr>
              <a:defRPr/>
            </a:lvl5pPr>
          </a:lstStyle>
          <a:p>
            <a:pPr marL="63500" marR="0" lvl="0" indent="0" algn="l" rtl="0">
              <a:lnSpc>
                <a:spcPct val="115000"/>
              </a:lnSpc>
              <a:spcBef>
                <a:spcPts val="0"/>
              </a:spcBef>
              <a:spcAft>
                <a:spcPts val="0"/>
              </a:spcAft>
              <a:buClr>
                <a:schemeClr val="dk2"/>
              </a:buClr>
              <a:buSzPts val="1800"/>
              <a:buFont typeface="Arial"/>
              <a:buNone/>
            </a:pPr>
            <a:r>
              <a:rPr lang="en-US" dirty="0"/>
              <a:t>Click to edit Master text styles</a:t>
            </a:r>
          </a:p>
          <a:p>
            <a:pPr marL="0" marR="0" lvl="0" indent="0" algn="l" rtl="0">
              <a:lnSpc>
                <a:spcPct val="115000"/>
              </a:lnSpc>
              <a:spcBef>
                <a:spcPts val="0"/>
              </a:spcBef>
              <a:spcAft>
                <a:spcPts val="0"/>
              </a:spcAft>
              <a:buClr>
                <a:schemeClr val="dk1"/>
              </a:buClr>
              <a:buSzPts val="1100"/>
              <a:buFont typeface="Arial"/>
              <a:buNone/>
            </a:pPr>
            <a:r>
              <a:rPr lang="en-US" dirty="0"/>
              <a:t>Second level</a:t>
            </a:r>
          </a:p>
          <a:p>
            <a:pPr marL="0" marR="0" lvl="0" indent="0" algn="l" rtl="0">
              <a:lnSpc>
                <a:spcPct val="115000"/>
              </a:lnSpc>
              <a:spcBef>
                <a:spcPts val="0"/>
              </a:spcBef>
              <a:spcAft>
                <a:spcPts val="0"/>
              </a:spcAft>
              <a:buClr>
                <a:schemeClr val="dk1"/>
              </a:buClr>
              <a:buSzPts val="1100"/>
              <a:buFont typeface="Arial"/>
              <a:buNone/>
            </a:pPr>
            <a:r>
              <a:rPr lang="en-US" dirty="0"/>
              <a:t>Third level</a:t>
            </a:r>
          </a:p>
          <a:p>
            <a:pPr marL="0" marR="0" lvl="0" indent="0" algn="l" rtl="0">
              <a:lnSpc>
                <a:spcPct val="115000"/>
              </a:lnSpc>
              <a:spcBef>
                <a:spcPts val="0"/>
              </a:spcBef>
              <a:spcAft>
                <a:spcPts val="0"/>
              </a:spcAft>
              <a:buClr>
                <a:schemeClr val="dk1"/>
              </a:buClr>
              <a:buSzPts val="1100"/>
              <a:buFont typeface="Arial"/>
              <a:buNone/>
            </a:pPr>
            <a:r>
              <a:rPr lang="en-US" dirty="0"/>
              <a:t>Fourth level</a:t>
            </a:r>
          </a:p>
          <a:p>
            <a:pPr marL="0" marR="0" lvl="0" indent="0" algn="l" rtl="0">
              <a:lnSpc>
                <a:spcPct val="115000"/>
              </a:lnSpc>
              <a:spcBef>
                <a:spcPts val="0"/>
              </a:spcBef>
              <a:spcAft>
                <a:spcPts val="0"/>
              </a:spcAft>
              <a:buClr>
                <a:schemeClr val="dk1"/>
              </a:buClr>
              <a:buSzPts val="1100"/>
              <a:buFont typeface="Arial"/>
              <a:buNone/>
            </a:pPr>
            <a:r>
              <a:rPr lang="en-US" dirty="0"/>
              <a:t>Fifth level</a:t>
            </a:r>
          </a:p>
        </p:txBody>
      </p:sp>
      <p:sp>
        <p:nvSpPr>
          <p:cNvPr id="18" name="Text Placeholder 17">
            <a:extLst>
              <a:ext uri="{FF2B5EF4-FFF2-40B4-BE49-F238E27FC236}">
                <a16:creationId xmlns:a16="http://schemas.microsoft.com/office/drawing/2014/main" id="{012735B7-0347-FACB-D71B-B8EA2D51AD99}"/>
              </a:ext>
            </a:extLst>
          </p:cNvPr>
          <p:cNvSpPr>
            <a:spLocks noGrp="1"/>
          </p:cNvSpPr>
          <p:nvPr>
            <p:ph type="body" sz="quarter" idx="12"/>
          </p:nvPr>
        </p:nvSpPr>
        <p:spPr>
          <a:xfrm>
            <a:off x="266700" y="4424363"/>
            <a:ext cx="7242175" cy="573087"/>
          </a:xfrm>
        </p:spPr>
        <p:txBody>
          <a:bodyPr/>
          <a:lstStyle>
            <a:lvl1pPr marL="114300" indent="0">
              <a:lnSpc>
                <a:spcPct val="100000"/>
              </a:lnSpc>
              <a:spcBef>
                <a:spcPts val="0"/>
              </a:spcBef>
              <a:buNone/>
              <a:defRPr lang="en-US" sz="800" b="0" i="1" u="none" strike="noStrike" cap="none" dirty="0" smtClean="0">
                <a:solidFill>
                  <a:schemeClr val="dk1"/>
                </a:solidFill>
                <a:latin typeface="Arial"/>
                <a:ea typeface="Arial"/>
                <a:cs typeface="Arial"/>
                <a:sym typeface="Arial"/>
              </a:defRPr>
            </a:lvl1pPr>
            <a:lvl2pPr marL="596900" indent="0">
              <a:lnSpc>
                <a:spcPct val="100000"/>
              </a:lnSpc>
              <a:spcBef>
                <a:spcPts val="0"/>
              </a:spcBef>
              <a:buNone/>
              <a:defRPr lang="en-US" sz="800" b="0" i="1" u="none" strike="noStrike" cap="none" dirty="0" smtClean="0">
                <a:solidFill>
                  <a:schemeClr val="dk1"/>
                </a:solidFill>
                <a:latin typeface="Arial"/>
                <a:ea typeface="Arial"/>
                <a:cs typeface="Arial"/>
                <a:sym typeface="Arial"/>
              </a:defRPr>
            </a:lvl2pPr>
            <a:lvl3pPr marL="1054100" indent="0">
              <a:lnSpc>
                <a:spcPct val="100000"/>
              </a:lnSpc>
              <a:spcBef>
                <a:spcPts val="0"/>
              </a:spcBef>
              <a:buNone/>
              <a:defRPr lang="en-US" sz="800" b="0" i="1" u="none" strike="noStrike" cap="none" dirty="0" smtClean="0">
                <a:solidFill>
                  <a:schemeClr val="dk1"/>
                </a:solidFill>
                <a:latin typeface="Arial"/>
                <a:ea typeface="Arial"/>
                <a:cs typeface="Arial"/>
                <a:sym typeface="Arial"/>
              </a:defRPr>
            </a:lvl3pPr>
            <a:lvl4pPr marL="1511300" indent="0">
              <a:lnSpc>
                <a:spcPct val="100000"/>
              </a:lnSpc>
              <a:spcBef>
                <a:spcPts val="0"/>
              </a:spcBef>
              <a:buNone/>
              <a:defRPr lang="en-US" sz="800" b="0" i="1" u="none" strike="noStrike" cap="none" dirty="0" smtClean="0">
                <a:solidFill>
                  <a:schemeClr val="dk1"/>
                </a:solidFill>
                <a:latin typeface="Arial"/>
                <a:ea typeface="Arial"/>
                <a:cs typeface="Arial"/>
                <a:sym typeface="Arial"/>
              </a:defRPr>
            </a:lvl4pPr>
            <a:lvl5pPr marL="1968500" indent="0">
              <a:lnSpc>
                <a:spcPct val="100000"/>
              </a:lnSpc>
              <a:spcBef>
                <a:spcPts val="0"/>
              </a:spcBef>
              <a:buNone/>
              <a:defRPr lang="en-US" sz="800" b="0" i="1" u="none" strike="noStrike" cap="none" dirty="0">
                <a:solidFill>
                  <a:schemeClr val="dk1"/>
                </a:solidFill>
                <a:latin typeface="Arial"/>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6563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ow to Contact Us 1" preserve="1" userDrawn="1">
  <p:cSld name="1_How to Contact Us 1">
    <p:spTree>
      <p:nvGrpSpPr>
        <p:cNvPr id="1" name="Shape 84"/>
        <p:cNvGrpSpPr/>
        <p:nvPr/>
      </p:nvGrpSpPr>
      <p:grpSpPr>
        <a:xfrm>
          <a:off x="0" y="0"/>
          <a:ext cx="0" cy="0"/>
          <a:chOff x="0" y="0"/>
          <a:chExt cx="0" cy="0"/>
        </a:xfrm>
      </p:grpSpPr>
      <p:pic>
        <p:nvPicPr>
          <p:cNvPr id="85" name="Google Shape;85;p14"/>
          <p:cNvPicPr preferRelativeResize="0"/>
          <p:nvPr/>
        </p:nvPicPr>
        <p:blipFill rotWithShape="1">
          <a:blip r:embed="rId2">
            <a:alphaModFix/>
          </a:blip>
          <a:srcRect/>
          <a:stretch/>
        </p:blipFill>
        <p:spPr>
          <a:xfrm>
            <a:off x="466563" y="2320435"/>
            <a:ext cx="1282224" cy="744625"/>
          </a:xfrm>
          <a:prstGeom prst="rect">
            <a:avLst/>
          </a:prstGeom>
          <a:noFill/>
          <a:ln>
            <a:noFill/>
          </a:ln>
        </p:spPr>
      </p:pic>
      <p:pic>
        <p:nvPicPr>
          <p:cNvPr id="86" name="Google Shape;86;p14"/>
          <p:cNvPicPr preferRelativeResize="0"/>
          <p:nvPr/>
        </p:nvPicPr>
        <p:blipFill rotWithShape="1">
          <a:blip r:embed="rId3">
            <a:alphaModFix/>
          </a:blip>
          <a:srcRect/>
          <a:stretch/>
        </p:blipFill>
        <p:spPr>
          <a:xfrm>
            <a:off x="2519968" y="2093747"/>
            <a:ext cx="908376" cy="914000"/>
          </a:xfrm>
          <a:prstGeom prst="rect">
            <a:avLst/>
          </a:prstGeom>
          <a:noFill/>
          <a:ln>
            <a:noFill/>
          </a:ln>
        </p:spPr>
      </p:pic>
      <p:pic>
        <p:nvPicPr>
          <p:cNvPr id="87" name="Google Shape;87;p14"/>
          <p:cNvPicPr preferRelativeResize="0"/>
          <p:nvPr/>
        </p:nvPicPr>
        <p:blipFill rotWithShape="1">
          <a:blip r:embed="rId4">
            <a:alphaModFix/>
          </a:blip>
          <a:srcRect/>
          <a:stretch/>
        </p:blipFill>
        <p:spPr>
          <a:xfrm>
            <a:off x="4199524" y="2240875"/>
            <a:ext cx="1078889" cy="744613"/>
          </a:xfrm>
          <a:prstGeom prst="rect">
            <a:avLst/>
          </a:prstGeom>
          <a:noFill/>
          <a:ln>
            <a:noFill/>
          </a:ln>
        </p:spPr>
      </p:pic>
      <p:pic>
        <p:nvPicPr>
          <p:cNvPr id="88" name="Google Shape;88;p14"/>
          <p:cNvPicPr preferRelativeResize="0"/>
          <p:nvPr/>
        </p:nvPicPr>
        <p:blipFill rotWithShape="1">
          <a:blip r:embed="rId5">
            <a:alphaModFix/>
          </a:blip>
          <a:srcRect r="29952"/>
          <a:stretch/>
        </p:blipFill>
        <p:spPr>
          <a:xfrm rot="-5400000">
            <a:off x="6744400" y="-943749"/>
            <a:ext cx="1353249" cy="3200249"/>
          </a:xfrm>
          <a:prstGeom prst="rect">
            <a:avLst/>
          </a:prstGeom>
          <a:noFill/>
          <a:ln>
            <a:noFill/>
          </a:ln>
        </p:spPr>
      </p:pic>
      <p:pic>
        <p:nvPicPr>
          <p:cNvPr id="89" name="Google Shape;89;p14"/>
          <p:cNvPicPr preferRelativeResize="0"/>
          <p:nvPr/>
        </p:nvPicPr>
        <p:blipFill rotWithShape="1">
          <a:blip r:embed="rId6">
            <a:alphaModFix/>
          </a:blip>
          <a:srcRect/>
          <a:stretch/>
        </p:blipFill>
        <p:spPr>
          <a:xfrm>
            <a:off x="455725" y="1678925"/>
            <a:ext cx="1346475" cy="124825"/>
          </a:xfrm>
          <a:prstGeom prst="rect">
            <a:avLst/>
          </a:prstGeom>
          <a:noFill/>
          <a:ln>
            <a:noFill/>
          </a:ln>
        </p:spPr>
      </p:pic>
      <p:pic>
        <p:nvPicPr>
          <p:cNvPr id="90" name="Google Shape;90;p14"/>
          <p:cNvPicPr preferRelativeResize="0"/>
          <p:nvPr/>
        </p:nvPicPr>
        <p:blipFill rotWithShape="1">
          <a:blip r:embed="rId7">
            <a:alphaModFix/>
          </a:blip>
          <a:srcRect/>
          <a:stretch/>
        </p:blipFill>
        <p:spPr>
          <a:xfrm>
            <a:off x="7716600" y="2114751"/>
            <a:ext cx="571277" cy="914001"/>
          </a:xfrm>
          <a:prstGeom prst="rect">
            <a:avLst/>
          </a:prstGeom>
          <a:noFill/>
          <a:ln>
            <a:noFill/>
          </a:ln>
        </p:spPr>
      </p:pic>
      <p:pic>
        <p:nvPicPr>
          <p:cNvPr id="91" name="Google Shape;91;p14"/>
          <p:cNvPicPr preferRelativeResize="0"/>
          <p:nvPr/>
        </p:nvPicPr>
        <p:blipFill rotWithShape="1">
          <a:blip r:embed="rId8">
            <a:alphaModFix/>
          </a:blip>
          <a:srcRect/>
          <a:stretch/>
        </p:blipFill>
        <p:spPr>
          <a:xfrm>
            <a:off x="5934475" y="2182950"/>
            <a:ext cx="1126076" cy="870155"/>
          </a:xfrm>
          <a:prstGeom prst="rect">
            <a:avLst/>
          </a:prstGeom>
          <a:noFill/>
          <a:ln>
            <a:noFill/>
          </a:ln>
        </p:spPr>
      </p:pic>
      <p:sp>
        <p:nvSpPr>
          <p:cNvPr id="2" name="Title 1">
            <a:extLst>
              <a:ext uri="{FF2B5EF4-FFF2-40B4-BE49-F238E27FC236}">
                <a16:creationId xmlns:a16="http://schemas.microsoft.com/office/drawing/2014/main" id="{62FCC6EB-E36D-BA14-F28D-136EC1486937}"/>
              </a:ext>
            </a:extLst>
          </p:cNvPr>
          <p:cNvSpPr>
            <a:spLocks noGrp="1"/>
          </p:cNvSpPr>
          <p:nvPr>
            <p:ph type="title"/>
          </p:nvPr>
        </p:nvSpPr>
        <p:spPr>
          <a:xfrm>
            <a:off x="369774" y="1047732"/>
            <a:ext cx="8520600" cy="572700"/>
          </a:xfrm>
        </p:spPr>
        <p:txBody>
          <a:bodyPr/>
          <a:lstStyle>
            <a:lvl1pPr>
              <a:defRPr lang="en-US" sz="2800" b="1" i="0" u="none" strike="noStrike" cap="none" dirty="0">
                <a:solidFill>
                  <a:srgbClr val="434343"/>
                </a:solidFill>
                <a:latin typeface="Arial"/>
                <a:ea typeface="Arial"/>
                <a:cs typeface="Arial"/>
                <a:sym typeface="Arial"/>
              </a:defRPr>
            </a:lvl1pPr>
          </a:lstStyle>
          <a:p>
            <a:pPr marL="0" marR="0" lvl="0" indent="0" algn="l" rtl="0">
              <a:lnSpc>
                <a:spcPct val="100000"/>
              </a:lnSpc>
              <a:spcBef>
                <a:spcPts val="0"/>
              </a:spcBef>
              <a:spcAft>
                <a:spcPts val="0"/>
              </a:spcAft>
              <a:buClr>
                <a:srgbClr val="434343"/>
              </a:buClr>
              <a:buSzPts val="2800"/>
              <a:buFont typeface="Arial"/>
              <a:buNone/>
            </a:pPr>
            <a:r>
              <a:rPr lang="en-US" dirty="0"/>
              <a:t>Click to edit Master title style</a:t>
            </a:r>
          </a:p>
        </p:txBody>
      </p:sp>
      <p:sp>
        <p:nvSpPr>
          <p:cNvPr id="10" name="Text Placeholder 9">
            <a:extLst>
              <a:ext uri="{FF2B5EF4-FFF2-40B4-BE49-F238E27FC236}">
                <a16:creationId xmlns:a16="http://schemas.microsoft.com/office/drawing/2014/main" id="{8E3C9529-3A3F-E500-AFE4-BDB82722A5FA}"/>
              </a:ext>
            </a:extLst>
          </p:cNvPr>
          <p:cNvSpPr>
            <a:spLocks noGrp="1"/>
          </p:cNvSpPr>
          <p:nvPr>
            <p:ph type="body" sz="quarter" idx="10"/>
          </p:nvPr>
        </p:nvSpPr>
        <p:spPr>
          <a:xfrm>
            <a:off x="225425" y="3124200"/>
            <a:ext cx="1890713" cy="1401763"/>
          </a:xfrm>
        </p:spPr>
        <p:txBody>
          <a:bodyPr/>
          <a:lstStyle>
            <a:lvl1pPr marL="114300" indent="0" algn="ctr">
              <a:buNone/>
              <a:defRPr lang="en-US" sz="1400" b="0" i="0" u="none" strike="noStrike" cap="none" dirty="0" smtClean="0">
                <a:solidFill>
                  <a:schemeClr val="dk2"/>
                </a:solidFill>
                <a:latin typeface="Arial"/>
                <a:ea typeface="Arial"/>
                <a:cs typeface="Arial"/>
                <a:sym typeface="Arial"/>
              </a:defRPr>
            </a:lvl1pPr>
            <a:lvl2pPr>
              <a:defRPr lang="en-US" sz="1400" b="0" i="0" u="none" strike="noStrike" cap="none" dirty="0" smtClean="0">
                <a:solidFill>
                  <a:schemeClr val="dk2"/>
                </a:solidFill>
                <a:latin typeface="Arial"/>
                <a:ea typeface="Arial"/>
                <a:cs typeface="Arial"/>
                <a:sym typeface="Arial"/>
              </a:defRPr>
            </a:lvl2pPr>
            <a:lvl3pPr>
              <a:defRPr lang="en-US" sz="1400" b="0" i="0" u="none" strike="noStrike" cap="none" dirty="0" smtClean="0">
                <a:solidFill>
                  <a:schemeClr val="dk2"/>
                </a:solidFill>
                <a:latin typeface="Arial"/>
                <a:ea typeface="Arial"/>
                <a:cs typeface="Arial"/>
                <a:sym typeface="Arial"/>
              </a:defRPr>
            </a:lvl3pPr>
            <a:lvl4pPr>
              <a:defRPr lang="en-US" sz="1400" b="0" i="0" u="none" strike="noStrike" cap="none" dirty="0" smtClean="0">
                <a:solidFill>
                  <a:schemeClr val="dk2"/>
                </a:solidFill>
                <a:latin typeface="Arial"/>
                <a:ea typeface="Arial"/>
                <a:cs typeface="Arial"/>
                <a:sym typeface="Arial"/>
              </a:defRPr>
            </a:lvl4pPr>
            <a:lvl5pPr>
              <a:defRPr lang="en-US" sz="1400" b="0" i="0" u="none" strike="noStrike" cap="none" dirty="0">
                <a:solidFill>
                  <a:schemeClr val="dk2"/>
                </a:solidFill>
                <a:latin typeface="Arial"/>
                <a:ea typeface="Arial"/>
                <a:cs typeface="Arial"/>
                <a:sym typeface="Aria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9F114769-8C6D-488E-7F7C-BF387DE57C5E}"/>
              </a:ext>
            </a:extLst>
          </p:cNvPr>
          <p:cNvSpPr>
            <a:spLocks noGrp="1"/>
          </p:cNvSpPr>
          <p:nvPr>
            <p:ph type="body" sz="quarter" idx="11"/>
          </p:nvPr>
        </p:nvSpPr>
        <p:spPr>
          <a:xfrm>
            <a:off x="2122488" y="3113088"/>
            <a:ext cx="1703387" cy="1412875"/>
          </a:xfrm>
        </p:spPr>
        <p:txBody>
          <a:bodyPr/>
          <a:lstStyle>
            <a:lvl1pPr marL="114300" indent="0" algn="ctr">
              <a:buNone/>
              <a:defRPr lang="en-US" sz="1400" b="0" i="0" u="none" strike="noStrike" cap="none" dirty="0" smtClean="0">
                <a:solidFill>
                  <a:schemeClr val="dk2"/>
                </a:solidFill>
                <a:latin typeface="Arial"/>
                <a:ea typeface="Arial"/>
                <a:cs typeface="Arial"/>
                <a:sym typeface="Arial"/>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id="{18D5EDDD-BA56-4AAA-1718-D956E0631507}"/>
              </a:ext>
            </a:extLst>
          </p:cNvPr>
          <p:cNvSpPr>
            <a:spLocks noGrp="1"/>
          </p:cNvSpPr>
          <p:nvPr>
            <p:ph type="body" sz="quarter" idx="12"/>
          </p:nvPr>
        </p:nvSpPr>
        <p:spPr>
          <a:xfrm>
            <a:off x="3900488" y="3109913"/>
            <a:ext cx="1709737" cy="1412875"/>
          </a:xfrm>
        </p:spPr>
        <p:txBody>
          <a:bodyPr/>
          <a:lstStyle>
            <a:lvl1pPr marL="114300" indent="0" algn="ctr">
              <a:buNone/>
              <a:defRPr lang="en-US" sz="1400" b="0" i="0" u="none" strike="noStrike" cap="none" dirty="0" smtClean="0">
                <a:solidFill>
                  <a:schemeClr val="dk2"/>
                </a:solidFill>
                <a:latin typeface="Arial"/>
                <a:ea typeface="Arial"/>
                <a:cs typeface="Arial"/>
                <a:sym typeface="Arial"/>
              </a:defRPr>
            </a:lvl1pPr>
          </a:lstStyle>
          <a:p>
            <a:pPr lvl="0"/>
            <a:r>
              <a:rPr lang="en-US" dirty="0"/>
              <a:t>Click to edit Master text styles</a:t>
            </a:r>
          </a:p>
        </p:txBody>
      </p:sp>
      <p:sp>
        <p:nvSpPr>
          <p:cNvPr id="16" name="Text Placeholder 15">
            <a:extLst>
              <a:ext uri="{FF2B5EF4-FFF2-40B4-BE49-F238E27FC236}">
                <a16:creationId xmlns:a16="http://schemas.microsoft.com/office/drawing/2014/main" id="{F3040878-96A8-2D07-79DF-8EA3F8E0270C}"/>
              </a:ext>
            </a:extLst>
          </p:cNvPr>
          <p:cNvSpPr>
            <a:spLocks noGrp="1"/>
          </p:cNvSpPr>
          <p:nvPr>
            <p:ph type="body" sz="quarter" idx="13"/>
          </p:nvPr>
        </p:nvSpPr>
        <p:spPr>
          <a:xfrm>
            <a:off x="5610224" y="3113088"/>
            <a:ext cx="1694625" cy="1430337"/>
          </a:xfrm>
        </p:spPr>
        <p:txBody>
          <a:bodyPr/>
          <a:lstStyle>
            <a:lvl1pPr marL="114300" indent="0" algn="ctr">
              <a:buNone/>
              <a:defRPr lang="en-US" sz="1400" b="0" i="0" u="none" strike="noStrike" cap="none" dirty="0" smtClean="0">
                <a:solidFill>
                  <a:schemeClr val="dk2"/>
                </a:solidFill>
                <a:latin typeface="Arial"/>
                <a:ea typeface="Arial"/>
                <a:cs typeface="Arial"/>
                <a:sym typeface="Arial"/>
              </a:defRPr>
            </a:lvl1pPr>
          </a:lstStyle>
          <a:p>
            <a:pPr lvl="0"/>
            <a:r>
              <a:rPr lang="en-US" dirty="0"/>
              <a:t>Click to edit Master text styles</a:t>
            </a:r>
          </a:p>
        </p:txBody>
      </p:sp>
      <p:sp>
        <p:nvSpPr>
          <p:cNvPr id="18" name="Text Placeholder 17">
            <a:extLst>
              <a:ext uri="{FF2B5EF4-FFF2-40B4-BE49-F238E27FC236}">
                <a16:creationId xmlns:a16="http://schemas.microsoft.com/office/drawing/2014/main" id="{0CCED847-E507-6607-D5F0-EB18C6937AA6}"/>
              </a:ext>
            </a:extLst>
          </p:cNvPr>
          <p:cNvSpPr>
            <a:spLocks noGrp="1"/>
          </p:cNvSpPr>
          <p:nvPr>
            <p:ph type="body" sz="quarter" idx="14"/>
          </p:nvPr>
        </p:nvSpPr>
        <p:spPr>
          <a:xfrm>
            <a:off x="7180263" y="3124200"/>
            <a:ext cx="1709737" cy="1412875"/>
          </a:xfrm>
        </p:spPr>
        <p:txBody>
          <a:bodyPr/>
          <a:lstStyle>
            <a:lvl1pPr marL="0" indent="0">
              <a:buNone/>
              <a:defRPr lang="en-US" sz="1400" b="0" i="0" u="none" strike="noStrike" cap="none" dirty="0" smtClean="0">
                <a:solidFill>
                  <a:schemeClr val="dk2"/>
                </a:solidFill>
                <a:latin typeface="Arial"/>
                <a:ea typeface="Arial"/>
                <a:cs typeface="Arial"/>
                <a:sym typeface="Arial"/>
              </a:defRPr>
            </a:lvl1pPr>
          </a:lstStyle>
          <a:p>
            <a:pPr marL="285750" marR="0" lvl="0" indent="-285750" algn="ctr" rtl="0">
              <a:lnSpc>
                <a:spcPct val="115000"/>
              </a:lnSpc>
              <a:spcBef>
                <a:spcPts val="0"/>
              </a:spcBef>
              <a:spcAft>
                <a:spcPts val="0"/>
              </a:spcAft>
              <a:buClr>
                <a:schemeClr val="dk2"/>
              </a:buClr>
              <a:buSzPts val="1800"/>
            </a:pPr>
            <a:r>
              <a:rPr lang="en-US" dirty="0"/>
              <a:t>Click to edit Master text styles</a:t>
            </a:r>
          </a:p>
        </p:txBody>
      </p:sp>
    </p:spTree>
    <p:extLst>
      <p:ext uri="{BB962C8B-B14F-4D97-AF65-F5344CB8AC3E}">
        <p14:creationId xmlns:p14="http://schemas.microsoft.com/office/powerpoint/2010/main" val="2223699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BP">
  <p:cSld name="TITLE_AND_BODY_1_3">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 name="Google Shape;100;p15"/>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1" name="Google Shape;101;p15"/>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2" name="Google Shape;102;p15"/>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Content" preserve="1" userDrawn="1">
  <p:cSld name="2_One Column Content">
    <p:spTree>
      <p:nvGrpSpPr>
        <p:cNvPr id="1" name="Shape 103"/>
        <p:cNvGrpSpPr/>
        <p:nvPr/>
      </p:nvGrpSpPr>
      <p:grpSpPr>
        <a:xfrm>
          <a:off x="0" y="0"/>
          <a:ext cx="0" cy="0"/>
          <a:chOff x="0" y="0"/>
          <a:chExt cx="0" cy="0"/>
        </a:xfrm>
      </p:grpSpPr>
      <p:sp>
        <p:nvSpPr>
          <p:cNvPr id="2" name="Title 1">
            <a:extLst>
              <a:ext uri="{FF2B5EF4-FFF2-40B4-BE49-F238E27FC236}">
                <a16:creationId xmlns:a16="http://schemas.microsoft.com/office/drawing/2014/main" id="{BF8C36A2-76F5-CAD0-527D-774483B0B0C8}"/>
              </a:ext>
            </a:extLst>
          </p:cNvPr>
          <p:cNvSpPr>
            <a:spLocks noGrp="1"/>
          </p:cNvSpPr>
          <p:nvPr>
            <p:ph type="title"/>
          </p:nvPr>
        </p:nvSpPr>
        <p:spPr>
          <a:xfrm>
            <a:off x="628650" y="678180"/>
            <a:ext cx="8482604" cy="447600"/>
          </a:xfrm>
        </p:spPr>
        <p:txBody>
          <a:bodyPr/>
          <a:lstStyle>
            <a:lvl1pPr>
              <a:defRPr lang="en-US" sz="2800" b="1" i="0" u="none" strike="noStrike" cap="none" dirty="0">
                <a:solidFill>
                  <a:srgbClr val="434343"/>
                </a:solidFill>
                <a:latin typeface="Arial"/>
                <a:ea typeface="Arial"/>
                <a:cs typeface="Arial"/>
                <a:sym typeface="Arial"/>
              </a:defRPr>
            </a:lvl1pPr>
          </a:lstStyle>
          <a:p>
            <a:pPr marL="0" marR="0" lvl="0" indent="0" algn="l" rtl="0">
              <a:lnSpc>
                <a:spcPct val="90000"/>
              </a:lnSpc>
              <a:spcBef>
                <a:spcPts val="0"/>
              </a:spcBef>
              <a:spcAft>
                <a:spcPts val="0"/>
              </a:spcAft>
              <a:buClr>
                <a:schemeClr val="dk2"/>
              </a:buClr>
              <a:buSzPts val="2100"/>
              <a:buFont typeface="Arial"/>
              <a:buNone/>
            </a:pPr>
            <a:r>
              <a:rPr lang="en-US" dirty="0"/>
              <a:t>Click to edit Master title style</a:t>
            </a:r>
          </a:p>
        </p:txBody>
      </p:sp>
      <p:sp>
        <p:nvSpPr>
          <p:cNvPr id="4" name="Google Shape;409;p64">
            <a:extLst>
              <a:ext uri="{FF2B5EF4-FFF2-40B4-BE49-F238E27FC236}">
                <a16:creationId xmlns:a16="http://schemas.microsoft.com/office/drawing/2014/main" id="{E7EE17E1-497F-D176-E124-5C4AF755417D}"/>
              </a:ext>
            </a:extLst>
          </p:cNvPr>
          <p:cNvSpPr/>
          <p:nvPr userDrawn="1"/>
        </p:nvSpPr>
        <p:spPr>
          <a:xfrm rot="10800000">
            <a:off x="340950" y="1947775"/>
            <a:ext cx="6902100" cy="516900"/>
          </a:xfrm>
          <a:prstGeom prst="leftRightArrow">
            <a:avLst>
              <a:gd name="adj1" fmla="val 50000"/>
              <a:gd name="adj2" fmla="val 50000"/>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Open Sans"/>
              <a:buNone/>
            </a:pPr>
            <a:endParaRPr sz="1867" b="0" i="0" u="none" strike="noStrike" cap="none">
              <a:solidFill>
                <a:srgbClr val="FFFFFF"/>
              </a:solidFill>
              <a:latin typeface="Open Sans"/>
              <a:ea typeface="Open Sans"/>
              <a:cs typeface="Open Sans"/>
              <a:sym typeface="Open Sans"/>
            </a:endParaRPr>
          </a:p>
        </p:txBody>
      </p:sp>
      <p:sp>
        <p:nvSpPr>
          <p:cNvPr id="5" name="Google Shape;410;p64">
            <a:extLst>
              <a:ext uri="{FF2B5EF4-FFF2-40B4-BE49-F238E27FC236}">
                <a16:creationId xmlns:a16="http://schemas.microsoft.com/office/drawing/2014/main" id="{37AF69CE-EF5C-8582-286C-93FB51934831}"/>
              </a:ext>
            </a:extLst>
          </p:cNvPr>
          <p:cNvSpPr/>
          <p:nvPr userDrawn="1"/>
        </p:nvSpPr>
        <p:spPr>
          <a:xfrm>
            <a:off x="7307637" y="1463834"/>
            <a:ext cx="1371600" cy="13716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6" name="Google Shape;411;p64">
            <a:extLst>
              <a:ext uri="{FF2B5EF4-FFF2-40B4-BE49-F238E27FC236}">
                <a16:creationId xmlns:a16="http://schemas.microsoft.com/office/drawing/2014/main" id="{EAB8B344-A7D9-5E7B-7C49-D26477E08D8E}"/>
              </a:ext>
            </a:extLst>
          </p:cNvPr>
          <p:cNvSpPr/>
          <p:nvPr userDrawn="1"/>
        </p:nvSpPr>
        <p:spPr>
          <a:xfrm>
            <a:off x="7567216" y="1738453"/>
            <a:ext cx="852431" cy="822335"/>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nvGrpSpPr>
          <p:cNvPr id="7" name="Google Shape;412;p64">
            <a:extLst>
              <a:ext uri="{FF2B5EF4-FFF2-40B4-BE49-F238E27FC236}">
                <a16:creationId xmlns:a16="http://schemas.microsoft.com/office/drawing/2014/main" id="{7D095A8D-75D7-3F17-069D-733515A3AADD}"/>
              </a:ext>
            </a:extLst>
          </p:cNvPr>
          <p:cNvGrpSpPr/>
          <p:nvPr userDrawn="1"/>
        </p:nvGrpSpPr>
        <p:grpSpPr>
          <a:xfrm>
            <a:off x="762782" y="1725131"/>
            <a:ext cx="914400" cy="909900"/>
            <a:chOff x="686582" y="2029931"/>
            <a:chExt cx="914400" cy="909900"/>
          </a:xfrm>
        </p:grpSpPr>
        <p:sp>
          <p:nvSpPr>
            <p:cNvPr id="8" name="Google Shape;413;p64">
              <a:extLst>
                <a:ext uri="{FF2B5EF4-FFF2-40B4-BE49-F238E27FC236}">
                  <a16:creationId xmlns:a16="http://schemas.microsoft.com/office/drawing/2014/main" id="{62DD58CA-4481-AAD6-58E5-B7788D69AAF5}"/>
                </a:ext>
              </a:extLst>
            </p:cNvPr>
            <p:cNvSpPr/>
            <p:nvPr/>
          </p:nvSpPr>
          <p:spPr>
            <a:xfrm>
              <a:off x="686582" y="2029931"/>
              <a:ext cx="914400" cy="9099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grpSp>
          <p:nvGrpSpPr>
            <p:cNvPr id="9" name="Google Shape;414;p64">
              <a:extLst>
                <a:ext uri="{FF2B5EF4-FFF2-40B4-BE49-F238E27FC236}">
                  <a16:creationId xmlns:a16="http://schemas.microsoft.com/office/drawing/2014/main" id="{7347EC21-F0B5-D9E0-C321-C80423FBE3F7}"/>
                </a:ext>
              </a:extLst>
            </p:cNvPr>
            <p:cNvGrpSpPr/>
            <p:nvPr/>
          </p:nvGrpSpPr>
          <p:grpSpPr>
            <a:xfrm>
              <a:off x="842277" y="2166255"/>
              <a:ext cx="602988" cy="637238"/>
              <a:chOff x="3086313" y="2877049"/>
              <a:chExt cx="320142" cy="392581"/>
            </a:xfrm>
          </p:grpSpPr>
          <p:sp>
            <p:nvSpPr>
              <p:cNvPr id="10" name="Google Shape;415;p64">
                <a:extLst>
                  <a:ext uri="{FF2B5EF4-FFF2-40B4-BE49-F238E27FC236}">
                    <a16:creationId xmlns:a16="http://schemas.microsoft.com/office/drawing/2014/main" id="{ECA24389-0D7D-56BA-3A54-3174EFE788DB}"/>
                  </a:ext>
                </a:extLst>
              </p:cNvPr>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1" name="Google Shape;416;p64">
                <a:extLst>
                  <a:ext uri="{FF2B5EF4-FFF2-40B4-BE49-F238E27FC236}">
                    <a16:creationId xmlns:a16="http://schemas.microsoft.com/office/drawing/2014/main" id="{682F0D4A-FCA2-D6E7-55C8-46B28708E83A}"/>
                  </a:ext>
                </a:extLst>
              </p:cNvPr>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2" name="Google Shape;417;p64">
                <a:extLst>
                  <a:ext uri="{FF2B5EF4-FFF2-40B4-BE49-F238E27FC236}">
                    <a16:creationId xmlns:a16="http://schemas.microsoft.com/office/drawing/2014/main" id="{5E93A33B-16DD-E06C-A5BB-15965C73BE4A}"/>
                  </a:ext>
                </a:extLst>
              </p:cNvPr>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3" name="Google Shape;418;p64">
                <a:extLst>
                  <a:ext uri="{FF2B5EF4-FFF2-40B4-BE49-F238E27FC236}">
                    <a16:creationId xmlns:a16="http://schemas.microsoft.com/office/drawing/2014/main" id="{21BA8972-DF79-0DFD-BCE1-2C95932ED992}"/>
                  </a:ext>
                </a:extLst>
              </p:cNvPr>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4" name="Google Shape;419;p64">
                <a:extLst>
                  <a:ext uri="{FF2B5EF4-FFF2-40B4-BE49-F238E27FC236}">
                    <a16:creationId xmlns:a16="http://schemas.microsoft.com/office/drawing/2014/main" id="{9D0CCD12-DC2D-4270-25B3-E3630CFE9F8F}"/>
                  </a:ext>
                </a:extLst>
              </p:cNvPr>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5" name="Google Shape;420;p64">
                <a:extLst>
                  <a:ext uri="{FF2B5EF4-FFF2-40B4-BE49-F238E27FC236}">
                    <a16:creationId xmlns:a16="http://schemas.microsoft.com/office/drawing/2014/main" id="{46C8D647-D74F-0BCE-DCB6-9AB657080CB2}"/>
                  </a:ext>
                </a:extLst>
              </p:cNvPr>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6" name="Google Shape;421;p64">
                <a:extLst>
                  <a:ext uri="{FF2B5EF4-FFF2-40B4-BE49-F238E27FC236}">
                    <a16:creationId xmlns:a16="http://schemas.microsoft.com/office/drawing/2014/main" id="{D91E65F9-F278-F277-1E05-DF4D61980F7E}"/>
                  </a:ext>
                </a:extLst>
              </p:cNvPr>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7" name="Google Shape;422;p64">
                <a:extLst>
                  <a:ext uri="{FF2B5EF4-FFF2-40B4-BE49-F238E27FC236}">
                    <a16:creationId xmlns:a16="http://schemas.microsoft.com/office/drawing/2014/main" id="{D068FB70-F5F7-3F97-DB20-A9D34E552F02}"/>
                  </a:ext>
                </a:extLst>
              </p:cNvPr>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8" name="Google Shape;423;p64">
                <a:extLst>
                  <a:ext uri="{FF2B5EF4-FFF2-40B4-BE49-F238E27FC236}">
                    <a16:creationId xmlns:a16="http://schemas.microsoft.com/office/drawing/2014/main" id="{A560326E-F138-7AB4-F1EF-47EF5DAEBE23}"/>
                  </a:ext>
                </a:extLst>
              </p:cNvPr>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19" name="Google Shape;424;p64">
                <a:extLst>
                  <a:ext uri="{FF2B5EF4-FFF2-40B4-BE49-F238E27FC236}">
                    <a16:creationId xmlns:a16="http://schemas.microsoft.com/office/drawing/2014/main" id="{5AAA09FF-B282-C5A2-B5FF-0101B807FEF4}"/>
                  </a:ext>
                </a:extLst>
              </p:cNvPr>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20" name="Google Shape;425;p64">
                <a:extLst>
                  <a:ext uri="{FF2B5EF4-FFF2-40B4-BE49-F238E27FC236}">
                    <a16:creationId xmlns:a16="http://schemas.microsoft.com/office/drawing/2014/main" id="{6CA9AB11-5F25-A921-5240-111C6674E428}"/>
                  </a:ext>
                </a:extLst>
              </p:cNvPr>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21" name="Google Shape;426;p64">
                <a:extLst>
                  <a:ext uri="{FF2B5EF4-FFF2-40B4-BE49-F238E27FC236}">
                    <a16:creationId xmlns:a16="http://schemas.microsoft.com/office/drawing/2014/main" id="{0DD6E2D1-A7C5-3931-1B7A-1FF15CDC0CC0}"/>
                  </a:ext>
                </a:extLst>
              </p:cNvPr>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grpSp>
      </p:grpSp>
      <p:sp>
        <p:nvSpPr>
          <p:cNvPr id="22" name="Google Shape;427;p64">
            <a:extLst>
              <a:ext uri="{FF2B5EF4-FFF2-40B4-BE49-F238E27FC236}">
                <a16:creationId xmlns:a16="http://schemas.microsoft.com/office/drawing/2014/main" id="{12B399AD-8E5B-5E88-F8C7-9CF3AB47E914}"/>
              </a:ext>
            </a:extLst>
          </p:cNvPr>
          <p:cNvSpPr txBox="1"/>
          <p:nvPr userDrawn="1"/>
        </p:nvSpPr>
        <p:spPr>
          <a:xfrm>
            <a:off x="638175" y="2680540"/>
            <a:ext cx="1299600" cy="516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41B6E6"/>
              </a:buClr>
              <a:buSzPts val="2400"/>
              <a:buFont typeface="Anton"/>
              <a:buNone/>
            </a:pPr>
            <a:r>
              <a:rPr lang="en" sz="1633" b="1" i="0" u="none" strike="noStrike" cap="none">
                <a:solidFill>
                  <a:schemeClr val="accent6"/>
                </a:solidFill>
                <a:latin typeface="+mn-lt"/>
                <a:ea typeface="Open Sans"/>
                <a:cs typeface="Open Sans"/>
                <a:sym typeface="Open Sans"/>
              </a:rPr>
              <a:t>Readiness</a:t>
            </a:r>
            <a:endParaRPr sz="1900" b="1" i="0" u="none" strike="noStrike" cap="none">
              <a:solidFill>
                <a:schemeClr val="accent6"/>
              </a:solidFill>
              <a:latin typeface="+mn-lt"/>
              <a:ea typeface="Open Sans"/>
              <a:cs typeface="Open Sans"/>
              <a:sym typeface="Open Sans"/>
            </a:endParaRPr>
          </a:p>
        </p:txBody>
      </p:sp>
      <p:grpSp>
        <p:nvGrpSpPr>
          <p:cNvPr id="23" name="Google Shape;428;p64">
            <a:extLst>
              <a:ext uri="{FF2B5EF4-FFF2-40B4-BE49-F238E27FC236}">
                <a16:creationId xmlns:a16="http://schemas.microsoft.com/office/drawing/2014/main" id="{CF1D351A-ADDD-29D3-B1EB-ECF0D28F69E8}"/>
              </a:ext>
            </a:extLst>
          </p:cNvPr>
          <p:cNvGrpSpPr/>
          <p:nvPr userDrawn="1"/>
        </p:nvGrpSpPr>
        <p:grpSpPr>
          <a:xfrm>
            <a:off x="2439798" y="1751285"/>
            <a:ext cx="914400" cy="909900"/>
            <a:chOff x="2481737" y="2056035"/>
            <a:chExt cx="914400" cy="909900"/>
          </a:xfrm>
        </p:grpSpPr>
        <p:sp>
          <p:nvSpPr>
            <p:cNvPr id="24" name="Google Shape;429;p64">
              <a:extLst>
                <a:ext uri="{FF2B5EF4-FFF2-40B4-BE49-F238E27FC236}">
                  <a16:creationId xmlns:a16="http://schemas.microsoft.com/office/drawing/2014/main" id="{BC28F8E3-1370-8B48-885C-A1759890578D}"/>
                </a:ext>
              </a:extLst>
            </p:cNvPr>
            <p:cNvSpPr/>
            <p:nvPr/>
          </p:nvSpPr>
          <p:spPr>
            <a:xfrm>
              <a:off x="2481737" y="2056035"/>
              <a:ext cx="914400" cy="9099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25" name="Google Shape;430;p64">
              <a:extLst>
                <a:ext uri="{FF2B5EF4-FFF2-40B4-BE49-F238E27FC236}">
                  <a16:creationId xmlns:a16="http://schemas.microsoft.com/office/drawing/2014/main" id="{1C1C1658-665E-41AD-01EB-6E5264D5DA0C}"/>
                </a:ext>
              </a:extLst>
            </p:cNvPr>
            <p:cNvSpPr/>
            <p:nvPr/>
          </p:nvSpPr>
          <p:spPr>
            <a:xfrm>
              <a:off x="2609750" y="2230573"/>
              <a:ext cx="658358" cy="447595"/>
            </a:xfrm>
            <a:custGeom>
              <a:avLst/>
              <a:gdLst/>
              <a:ahLst/>
              <a:cxnLst/>
              <a:rect l="l" t="t" r="r" b="b"/>
              <a:pathLst>
                <a:path w="11574" h="10502" extrusionOk="0">
                  <a:moveTo>
                    <a:pt x="4370" y="1560"/>
                  </a:moveTo>
                  <a:lnTo>
                    <a:pt x="4287" y="2668"/>
                  </a:lnTo>
                  <a:cubicBezTo>
                    <a:pt x="4287" y="2692"/>
                    <a:pt x="4251" y="2703"/>
                    <a:pt x="4227" y="2703"/>
                  </a:cubicBezTo>
                  <a:lnTo>
                    <a:pt x="3525" y="2703"/>
                  </a:lnTo>
                  <a:cubicBezTo>
                    <a:pt x="3489" y="2703"/>
                    <a:pt x="3465" y="2680"/>
                    <a:pt x="3465" y="2668"/>
                  </a:cubicBezTo>
                  <a:lnTo>
                    <a:pt x="3358" y="1560"/>
                  </a:lnTo>
                  <a:close/>
                  <a:moveTo>
                    <a:pt x="1084" y="3442"/>
                  </a:moveTo>
                  <a:cubicBezTo>
                    <a:pt x="2048" y="3525"/>
                    <a:pt x="2858" y="4335"/>
                    <a:pt x="2941" y="5311"/>
                  </a:cubicBezTo>
                  <a:lnTo>
                    <a:pt x="1084" y="5311"/>
                  </a:lnTo>
                  <a:lnTo>
                    <a:pt x="1084" y="3442"/>
                  </a:lnTo>
                  <a:close/>
                  <a:moveTo>
                    <a:pt x="3989" y="5656"/>
                  </a:moveTo>
                  <a:lnTo>
                    <a:pt x="3989" y="8264"/>
                  </a:lnTo>
                  <a:lnTo>
                    <a:pt x="1072" y="8264"/>
                  </a:lnTo>
                  <a:lnTo>
                    <a:pt x="1072" y="5656"/>
                  </a:lnTo>
                  <a:close/>
                  <a:moveTo>
                    <a:pt x="2370" y="8585"/>
                  </a:moveTo>
                  <a:lnTo>
                    <a:pt x="2370" y="10192"/>
                  </a:lnTo>
                  <a:lnTo>
                    <a:pt x="2191" y="10192"/>
                  </a:lnTo>
                  <a:lnTo>
                    <a:pt x="2191" y="8585"/>
                  </a:lnTo>
                  <a:close/>
                  <a:moveTo>
                    <a:pt x="11026" y="4311"/>
                  </a:moveTo>
                  <a:cubicBezTo>
                    <a:pt x="11133" y="4311"/>
                    <a:pt x="11216" y="4406"/>
                    <a:pt x="11216" y="4513"/>
                  </a:cubicBezTo>
                  <a:lnTo>
                    <a:pt x="11240" y="10192"/>
                  </a:lnTo>
                  <a:lnTo>
                    <a:pt x="10835" y="10192"/>
                  </a:lnTo>
                  <a:lnTo>
                    <a:pt x="10835" y="4513"/>
                  </a:lnTo>
                  <a:cubicBezTo>
                    <a:pt x="10835" y="4406"/>
                    <a:pt x="10919" y="4311"/>
                    <a:pt x="11026" y="4311"/>
                  </a:cubicBezTo>
                  <a:close/>
                  <a:moveTo>
                    <a:pt x="2334" y="1"/>
                  </a:moveTo>
                  <a:cubicBezTo>
                    <a:pt x="2072" y="1"/>
                    <a:pt x="1858" y="227"/>
                    <a:pt x="1858" y="477"/>
                  </a:cubicBezTo>
                  <a:lnTo>
                    <a:pt x="1858" y="3263"/>
                  </a:lnTo>
                  <a:cubicBezTo>
                    <a:pt x="1620" y="3156"/>
                    <a:pt x="1358" y="3096"/>
                    <a:pt x="1084" y="3084"/>
                  </a:cubicBezTo>
                  <a:lnTo>
                    <a:pt x="1084" y="1370"/>
                  </a:lnTo>
                  <a:cubicBezTo>
                    <a:pt x="1084" y="1072"/>
                    <a:pt x="846" y="834"/>
                    <a:pt x="548" y="834"/>
                  </a:cubicBezTo>
                  <a:cubicBezTo>
                    <a:pt x="251" y="834"/>
                    <a:pt x="12" y="1072"/>
                    <a:pt x="12" y="1370"/>
                  </a:cubicBezTo>
                  <a:lnTo>
                    <a:pt x="12" y="4954"/>
                  </a:lnTo>
                  <a:cubicBezTo>
                    <a:pt x="12" y="5049"/>
                    <a:pt x="84" y="5120"/>
                    <a:pt x="179" y="5120"/>
                  </a:cubicBezTo>
                  <a:cubicBezTo>
                    <a:pt x="262" y="5120"/>
                    <a:pt x="346" y="5049"/>
                    <a:pt x="346" y="4954"/>
                  </a:cubicBezTo>
                  <a:lnTo>
                    <a:pt x="346" y="1370"/>
                  </a:lnTo>
                  <a:cubicBezTo>
                    <a:pt x="346" y="1263"/>
                    <a:pt x="429" y="1179"/>
                    <a:pt x="536" y="1179"/>
                  </a:cubicBezTo>
                  <a:cubicBezTo>
                    <a:pt x="643" y="1179"/>
                    <a:pt x="727" y="1263"/>
                    <a:pt x="727" y="1370"/>
                  </a:cubicBezTo>
                  <a:lnTo>
                    <a:pt x="727" y="10133"/>
                  </a:lnTo>
                  <a:lnTo>
                    <a:pt x="322" y="10133"/>
                  </a:lnTo>
                  <a:lnTo>
                    <a:pt x="322" y="5775"/>
                  </a:lnTo>
                  <a:cubicBezTo>
                    <a:pt x="322" y="5680"/>
                    <a:pt x="251" y="5609"/>
                    <a:pt x="167" y="5609"/>
                  </a:cubicBezTo>
                  <a:cubicBezTo>
                    <a:pt x="72" y="5609"/>
                    <a:pt x="0" y="5680"/>
                    <a:pt x="0" y="5775"/>
                  </a:cubicBezTo>
                  <a:lnTo>
                    <a:pt x="0" y="10300"/>
                  </a:lnTo>
                  <a:cubicBezTo>
                    <a:pt x="0" y="10383"/>
                    <a:pt x="72" y="10466"/>
                    <a:pt x="167" y="10466"/>
                  </a:cubicBezTo>
                  <a:lnTo>
                    <a:pt x="893" y="10466"/>
                  </a:lnTo>
                  <a:cubicBezTo>
                    <a:pt x="977" y="10466"/>
                    <a:pt x="1060" y="10383"/>
                    <a:pt x="1060" y="10300"/>
                  </a:cubicBezTo>
                  <a:lnTo>
                    <a:pt x="1060" y="8537"/>
                  </a:lnTo>
                  <a:lnTo>
                    <a:pt x="1834" y="8537"/>
                  </a:lnTo>
                  <a:lnTo>
                    <a:pt x="1834" y="10300"/>
                  </a:lnTo>
                  <a:cubicBezTo>
                    <a:pt x="1834" y="10383"/>
                    <a:pt x="1905" y="10466"/>
                    <a:pt x="1989" y="10466"/>
                  </a:cubicBezTo>
                  <a:lnTo>
                    <a:pt x="2513" y="10466"/>
                  </a:lnTo>
                  <a:cubicBezTo>
                    <a:pt x="2596" y="10466"/>
                    <a:pt x="2679" y="10383"/>
                    <a:pt x="2679" y="10300"/>
                  </a:cubicBezTo>
                  <a:lnTo>
                    <a:pt x="2679" y="8537"/>
                  </a:lnTo>
                  <a:lnTo>
                    <a:pt x="3965" y="8537"/>
                  </a:lnTo>
                  <a:lnTo>
                    <a:pt x="3965" y="8954"/>
                  </a:lnTo>
                  <a:cubicBezTo>
                    <a:pt x="3965" y="9049"/>
                    <a:pt x="4049" y="9121"/>
                    <a:pt x="4132" y="9121"/>
                  </a:cubicBezTo>
                  <a:lnTo>
                    <a:pt x="7299" y="9121"/>
                  </a:lnTo>
                  <a:cubicBezTo>
                    <a:pt x="7394" y="9121"/>
                    <a:pt x="7466" y="9049"/>
                    <a:pt x="7466" y="8954"/>
                  </a:cubicBezTo>
                  <a:cubicBezTo>
                    <a:pt x="7466" y="8871"/>
                    <a:pt x="7394" y="8799"/>
                    <a:pt x="7299" y="8799"/>
                  </a:cubicBezTo>
                  <a:lnTo>
                    <a:pt x="4311" y="8799"/>
                  </a:lnTo>
                  <a:lnTo>
                    <a:pt x="4311" y="5168"/>
                  </a:lnTo>
                  <a:lnTo>
                    <a:pt x="10490" y="5168"/>
                  </a:lnTo>
                  <a:lnTo>
                    <a:pt x="10490" y="8835"/>
                  </a:lnTo>
                  <a:lnTo>
                    <a:pt x="8109" y="8835"/>
                  </a:lnTo>
                  <a:cubicBezTo>
                    <a:pt x="8025" y="8835"/>
                    <a:pt x="7942" y="8918"/>
                    <a:pt x="7942" y="9002"/>
                  </a:cubicBezTo>
                  <a:cubicBezTo>
                    <a:pt x="7942" y="9097"/>
                    <a:pt x="8025" y="9168"/>
                    <a:pt x="8109" y="9168"/>
                  </a:cubicBezTo>
                  <a:lnTo>
                    <a:pt x="10490" y="9168"/>
                  </a:lnTo>
                  <a:lnTo>
                    <a:pt x="10490" y="10347"/>
                  </a:lnTo>
                  <a:cubicBezTo>
                    <a:pt x="10490" y="10431"/>
                    <a:pt x="10561" y="10502"/>
                    <a:pt x="10657" y="10502"/>
                  </a:cubicBezTo>
                  <a:lnTo>
                    <a:pt x="11383" y="10502"/>
                  </a:lnTo>
                  <a:cubicBezTo>
                    <a:pt x="11466" y="10502"/>
                    <a:pt x="11550" y="10431"/>
                    <a:pt x="11550" y="10347"/>
                  </a:cubicBezTo>
                  <a:lnTo>
                    <a:pt x="11550" y="4477"/>
                  </a:lnTo>
                  <a:cubicBezTo>
                    <a:pt x="11573" y="4192"/>
                    <a:pt x="11323" y="3954"/>
                    <a:pt x="11026" y="3954"/>
                  </a:cubicBezTo>
                  <a:cubicBezTo>
                    <a:pt x="10728" y="3954"/>
                    <a:pt x="10490" y="4192"/>
                    <a:pt x="10490" y="4489"/>
                  </a:cubicBezTo>
                  <a:lnTo>
                    <a:pt x="10490" y="4823"/>
                  </a:lnTo>
                  <a:lnTo>
                    <a:pt x="4156" y="4823"/>
                  </a:lnTo>
                  <a:cubicBezTo>
                    <a:pt x="4061" y="4823"/>
                    <a:pt x="3989" y="4894"/>
                    <a:pt x="3989" y="4989"/>
                  </a:cubicBezTo>
                  <a:lnTo>
                    <a:pt x="3989" y="5311"/>
                  </a:lnTo>
                  <a:lnTo>
                    <a:pt x="3275" y="5311"/>
                  </a:lnTo>
                  <a:cubicBezTo>
                    <a:pt x="3227" y="4787"/>
                    <a:pt x="3025" y="4311"/>
                    <a:pt x="2703" y="3930"/>
                  </a:cubicBezTo>
                  <a:lnTo>
                    <a:pt x="2703" y="882"/>
                  </a:lnTo>
                  <a:lnTo>
                    <a:pt x="3715" y="882"/>
                  </a:lnTo>
                  <a:lnTo>
                    <a:pt x="3715" y="1203"/>
                  </a:lnTo>
                  <a:lnTo>
                    <a:pt x="3203" y="1203"/>
                  </a:lnTo>
                  <a:cubicBezTo>
                    <a:pt x="3096" y="1203"/>
                    <a:pt x="3025" y="1298"/>
                    <a:pt x="3037" y="1394"/>
                  </a:cubicBezTo>
                  <a:lnTo>
                    <a:pt x="3156" y="2680"/>
                  </a:lnTo>
                  <a:cubicBezTo>
                    <a:pt x="3168" y="2882"/>
                    <a:pt x="3346" y="3037"/>
                    <a:pt x="3537" y="3037"/>
                  </a:cubicBezTo>
                  <a:lnTo>
                    <a:pt x="3715" y="3037"/>
                  </a:lnTo>
                  <a:lnTo>
                    <a:pt x="3715" y="3989"/>
                  </a:lnTo>
                  <a:cubicBezTo>
                    <a:pt x="3715" y="4073"/>
                    <a:pt x="3799" y="4156"/>
                    <a:pt x="3882" y="4156"/>
                  </a:cubicBezTo>
                  <a:cubicBezTo>
                    <a:pt x="3977" y="4156"/>
                    <a:pt x="4049" y="4073"/>
                    <a:pt x="4049" y="3989"/>
                  </a:cubicBezTo>
                  <a:lnTo>
                    <a:pt x="4049" y="3037"/>
                  </a:lnTo>
                  <a:lnTo>
                    <a:pt x="4227" y="3037"/>
                  </a:lnTo>
                  <a:cubicBezTo>
                    <a:pt x="4430" y="3037"/>
                    <a:pt x="4596" y="2882"/>
                    <a:pt x="4608" y="2680"/>
                  </a:cubicBezTo>
                  <a:lnTo>
                    <a:pt x="4727" y="1394"/>
                  </a:lnTo>
                  <a:cubicBezTo>
                    <a:pt x="4727" y="1358"/>
                    <a:pt x="4715" y="1310"/>
                    <a:pt x="4692" y="1263"/>
                  </a:cubicBezTo>
                  <a:cubicBezTo>
                    <a:pt x="4656" y="1239"/>
                    <a:pt x="4608" y="1203"/>
                    <a:pt x="4572" y="1203"/>
                  </a:cubicBezTo>
                  <a:lnTo>
                    <a:pt x="4049" y="1203"/>
                  </a:lnTo>
                  <a:lnTo>
                    <a:pt x="4049" y="882"/>
                  </a:lnTo>
                  <a:lnTo>
                    <a:pt x="4394" y="882"/>
                  </a:lnTo>
                  <a:cubicBezTo>
                    <a:pt x="4632" y="882"/>
                    <a:pt x="4823" y="679"/>
                    <a:pt x="4823" y="441"/>
                  </a:cubicBezTo>
                  <a:cubicBezTo>
                    <a:pt x="4823" y="203"/>
                    <a:pt x="4632" y="13"/>
                    <a:pt x="4394" y="13"/>
                  </a:cubicBezTo>
                  <a:lnTo>
                    <a:pt x="3632" y="13"/>
                  </a:lnTo>
                  <a:cubicBezTo>
                    <a:pt x="3537" y="13"/>
                    <a:pt x="3465" y="84"/>
                    <a:pt x="3465" y="179"/>
                  </a:cubicBezTo>
                  <a:cubicBezTo>
                    <a:pt x="3465" y="263"/>
                    <a:pt x="3537" y="346"/>
                    <a:pt x="3632" y="346"/>
                  </a:cubicBezTo>
                  <a:lnTo>
                    <a:pt x="4394" y="346"/>
                  </a:lnTo>
                  <a:cubicBezTo>
                    <a:pt x="4430" y="346"/>
                    <a:pt x="4477" y="382"/>
                    <a:pt x="4477" y="429"/>
                  </a:cubicBezTo>
                  <a:cubicBezTo>
                    <a:pt x="4477" y="477"/>
                    <a:pt x="4430" y="525"/>
                    <a:pt x="4394" y="525"/>
                  </a:cubicBezTo>
                  <a:lnTo>
                    <a:pt x="2525" y="525"/>
                  </a:lnTo>
                  <a:cubicBezTo>
                    <a:pt x="2441" y="525"/>
                    <a:pt x="2370" y="596"/>
                    <a:pt x="2370" y="679"/>
                  </a:cubicBezTo>
                  <a:lnTo>
                    <a:pt x="2370" y="3573"/>
                  </a:lnTo>
                  <a:cubicBezTo>
                    <a:pt x="2334" y="3561"/>
                    <a:pt x="2191" y="3442"/>
                    <a:pt x="2191" y="3442"/>
                  </a:cubicBezTo>
                  <a:lnTo>
                    <a:pt x="2191" y="477"/>
                  </a:lnTo>
                  <a:cubicBezTo>
                    <a:pt x="2191" y="406"/>
                    <a:pt x="2251" y="322"/>
                    <a:pt x="2334" y="322"/>
                  </a:cubicBezTo>
                  <a:lnTo>
                    <a:pt x="2870" y="322"/>
                  </a:lnTo>
                  <a:cubicBezTo>
                    <a:pt x="2965" y="322"/>
                    <a:pt x="3037" y="251"/>
                    <a:pt x="3037" y="167"/>
                  </a:cubicBezTo>
                  <a:cubicBezTo>
                    <a:pt x="3037" y="72"/>
                    <a:pt x="2965" y="1"/>
                    <a:pt x="28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sp>
        <p:nvSpPr>
          <p:cNvPr id="26" name="Google Shape;431;p64">
            <a:extLst>
              <a:ext uri="{FF2B5EF4-FFF2-40B4-BE49-F238E27FC236}">
                <a16:creationId xmlns:a16="http://schemas.microsoft.com/office/drawing/2014/main" id="{68653C50-FBC0-7CC4-4458-93888B616F34}"/>
              </a:ext>
            </a:extLst>
          </p:cNvPr>
          <p:cNvSpPr txBox="1"/>
          <p:nvPr userDrawn="1"/>
        </p:nvSpPr>
        <p:spPr>
          <a:xfrm>
            <a:off x="2103773" y="2680560"/>
            <a:ext cx="15864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 sz="1633" b="1" i="0" u="none" strike="noStrike" cap="none">
                <a:solidFill>
                  <a:srgbClr val="D28004"/>
                </a:solidFill>
                <a:latin typeface="+mn-lt"/>
                <a:ea typeface="Open Sans"/>
                <a:cs typeface="Open Sans"/>
                <a:sym typeface="Open Sans"/>
              </a:rPr>
              <a:t>Recognition and Prevention</a:t>
            </a:r>
            <a:endParaRPr sz="1900" b="1" i="0" u="none" strike="noStrike" cap="none">
              <a:solidFill>
                <a:srgbClr val="D28004"/>
              </a:solidFill>
              <a:latin typeface="+mn-lt"/>
              <a:ea typeface="Open Sans"/>
              <a:cs typeface="Open Sans"/>
              <a:sym typeface="Open Sans"/>
            </a:endParaRPr>
          </a:p>
        </p:txBody>
      </p:sp>
      <p:grpSp>
        <p:nvGrpSpPr>
          <p:cNvPr id="27" name="Google Shape;432;p64">
            <a:extLst>
              <a:ext uri="{FF2B5EF4-FFF2-40B4-BE49-F238E27FC236}">
                <a16:creationId xmlns:a16="http://schemas.microsoft.com/office/drawing/2014/main" id="{42559F3E-EF5F-27BE-658B-C2FB2C851ECB}"/>
              </a:ext>
            </a:extLst>
          </p:cNvPr>
          <p:cNvGrpSpPr/>
          <p:nvPr userDrawn="1"/>
        </p:nvGrpSpPr>
        <p:grpSpPr>
          <a:xfrm>
            <a:off x="4116789" y="1739102"/>
            <a:ext cx="914400" cy="909900"/>
            <a:chOff x="4243265" y="2043902"/>
            <a:chExt cx="914400" cy="909900"/>
          </a:xfrm>
        </p:grpSpPr>
        <p:sp>
          <p:nvSpPr>
            <p:cNvPr id="28" name="Google Shape;433;p64">
              <a:extLst>
                <a:ext uri="{FF2B5EF4-FFF2-40B4-BE49-F238E27FC236}">
                  <a16:creationId xmlns:a16="http://schemas.microsoft.com/office/drawing/2014/main" id="{0DAF262F-821A-5270-B2A5-50FE9FDC533C}"/>
                </a:ext>
              </a:extLst>
            </p:cNvPr>
            <p:cNvSpPr/>
            <p:nvPr/>
          </p:nvSpPr>
          <p:spPr>
            <a:xfrm>
              <a:off x="4243265" y="2043902"/>
              <a:ext cx="914400" cy="9099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nvGrpSpPr>
            <p:cNvPr id="29" name="Google Shape;434;p64">
              <a:extLst>
                <a:ext uri="{FF2B5EF4-FFF2-40B4-BE49-F238E27FC236}">
                  <a16:creationId xmlns:a16="http://schemas.microsoft.com/office/drawing/2014/main" id="{9C671388-8C8B-85C9-181E-3008B398B93F}"/>
                </a:ext>
              </a:extLst>
            </p:cNvPr>
            <p:cNvGrpSpPr/>
            <p:nvPr/>
          </p:nvGrpSpPr>
          <p:grpSpPr>
            <a:xfrm>
              <a:off x="4423500" y="2240387"/>
              <a:ext cx="553930" cy="516916"/>
              <a:chOff x="8017709" y="3361169"/>
              <a:chExt cx="256105" cy="311658"/>
            </a:xfrm>
          </p:grpSpPr>
          <p:sp>
            <p:nvSpPr>
              <p:cNvPr id="30" name="Google Shape;435;p64">
                <a:extLst>
                  <a:ext uri="{FF2B5EF4-FFF2-40B4-BE49-F238E27FC236}">
                    <a16:creationId xmlns:a16="http://schemas.microsoft.com/office/drawing/2014/main" id="{8D7FFAD7-4F9D-7EE0-9FBE-968E1086597B}"/>
                  </a:ext>
                </a:extLst>
              </p:cNvPr>
              <p:cNvSpPr/>
              <p:nvPr/>
            </p:nvSpPr>
            <p:spPr>
              <a:xfrm>
                <a:off x="8017709" y="3361169"/>
                <a:ext cx="256105" cy="311658"/>
              </a:xfrm>
              <a:custGeom>
                <a:avLst/>
                <a:gdLst/>
                <a:ahLst/>
                <a:cxnLst/>
                <a:rect l="l" t="t" r="r" b="b"/>
                <a:pathLst>
                  <a:path w="8752" h="11038" extrusionOk="0">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31" name="Google Shape;436;p64">
                <a:extLst>
                  <a:ext uri="{FF2B5EF4-FFF2-40B4-BE49-F238E27FC236}">
                    <a16:creationId xmlns:a16="http://schemas.microsoft.com/office/drawing/2014/main" id="{930DD55E-F16A-593C-8170-72456E607921}"/>
                  </a:ext>
                </a:extLst>
              </p:cNvPr>
              <p:cNvSpPr/>
              <p:nvPr/>
            </p:nvSpPr>
            <p:spPr>
              <a:xfrm>
                <a:off x="8080416" y="3441072"/>
                <a:ext cx="130686" cy="88827"/>
              </a:xfrm>
              <a:custGeom>
                <a:avLst/>
                <a:gdLst/>
                <a:ahLst/>
                <a:cxnLst/>
                <a:rect l="l" t="t" r="r" b="b"/>
                <a:pathLst>
                  <a:path w="4466" h="3146" extrusionOk="0">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32" name="Google Shape;437;p64">
                <a:extLst>
                  <a:ext uri="{FF2B5EF4-FFF2-40B4-BE49-F238E27FC236}">
                    <a16:creationId xmlns:a16="http://schemas.microsoft.com/office/drawing/2014/main" id="{0E05508B-0F6F-2126-21C2-FDF0D019CBE5}"/>
                  </a:ext>
                </a:extLst>
              </p:cNvPr>
              <p:cNvSpPr/>
              <p:nvPr/>
            </p:nvSpPr>
            <p:spPr>
              <a:xfrm>
                <a:off x="8080767" y="3561857"/>
                <a:ext cx="130335" cy="9092"/>
              </a:xfrm>
              <a:custGeom>
                <a:avLst/>
                <a:gdLst/>
                <a:ahLst/>
                <a:cxnLst/>
                <a:rect l="l" t="t" r="r" b="b"/>
                <a:pathLst>
                  <a:path w="4454" h="322" extrusionOk="0">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33" name="Google Shape;438;p64">
                <a:extLst>
                  <a:ext uri="{FF2B5EF4-FFF2-40B4-BE49-F238E27FC236}">
                    <a16:creationId xmlns:a16="http://schemas.microsoft.com/office/drawing/2014/main" id="{600C5FBE-C0A2-78C3-E9D9-EAF7E03E4FCF}"/>
                  </a:ext>
                </a:extLst>
              </p:cNvPr>
              <p:cNvSpPr/>
              <p:nvPr/>
            </p:nvSpPr>
            <p:spPr>
              <a:xfrm>
                <a:off x="8080767" y="3601527"/>
                <a:ext cx="130335" cy="9431"/>
              </a:xfrm>
              <a:custGeom>
                <a:avLst/>
                <a:gdLst/>
                <a:ahLst/>
                <a:cxnLst/>
                <a:rect l="l" t="t" r="r" b="b"/>
                <a:pathLst>
                  <a:path w="4454" h="334" extrusionOk="0">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grpSp>
      <p:sp>
        <p:nvSpPr>
          <p:cNvPr id="34" name="Google Shape;439;p64">
            <a:extLst>
              <a:ext uri="{FF2B5EF4-FFF2-40B4-BE49-F238E27FC236}">
                <a16:creationId xmlns:a16="http://schemas.microsoft.com/office/drawing/2014/main" id="{62E3D9E1-7253-4B66-761D-C7CEAEDAF58F}"/>
              </a:ext>
            </a:extLst>
          </p:cNvPr>
          <p:cNvSpPr txBox="1"/>
          <p:nvPr userDrawn="1"/>
        </p:nvSpPr>
        <p:spPr>
          <a:xfrm>
            <a:off x="3909347" y="2680540"/>
            <a:ext cx="13149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 sz="1633" b="1" i="0" u="none" strike="noStrike" cap="none">
                <a:solidFill>
                  <a:srgbClr val="009DD6"/>
                </a:solidFill>
                <a:latin typeface="+mn-lt"/>
                <a:ea typeface="Open Sans"/>
                <a:cs typeface="Open Sans"/>
                <a:sym typeface="Open Sans"/>
              </a:rPr>
              <a:t>Response</a:t>
            </a:r>
            <a:endParaRPr sz="1900" b="1" i="0" u="none" strike="noStrike" cap="none">
              <a:solidFill>
                <a:srgbClr val="009DD6"/>
              </a:solidFill>
              <a:latin typeface="+mn-lt"/>
              <a:ea typeface="Open Sans"/>
              <a:cs typeface="Open Sans"/>
              <a:sym typeface="Open Sans"/>
            </a:endParaRPr>
          </a:p>
        </p:txBody>
      </p:sp>
      <p:grpSp>
        <p:nvGrpSpPr>
          <p:cNvPr id="35" name="Google Shape;440;p64">
            <a:extLst>
              <a:ext uri="{FF2B5EF4-FFF2-40B4-BE49-F238E27FC236}">
                <a16:creationId xmlns:a16="http://schemas.microsoft.com/office/drawing/2014/main" id="{512D065E-9129-1F7F-F563-927012563689}"/>
              </a:ext>
            </a:extLst>
          </p:cNvPr>
          <p:cNvGrpSpPr/>
          <p:nvPr userDrawn="1"/>
        </p:nvGrpSpPr>
        <p:grpSpPr>
          <a:xfrm>
            <a:off x="5793793" y="1739102"/>
            <a:ext cx="914400" cy="909900"/>
            <a:chOff x="5717593" y="2043902"/>
            <a:chExt cx="914400" cy="909900"/>
          </a:xfrm>
        </p:grpSpPr>
        <p:sp>
          <p:nvSpPr>
            <p:cNvPr id="36" name="Google Shape;441;p64">
              <a:extLst>
                <a:ext uri="{FF2B5EF4-FFF2-40B4-BE49-F238E27FC236}">
                  <a16:creationId xmlns:a16="http://schemas.microsoft.com/office/drawing/2014/main" id="{EF70E890-6F3D-9B97-578F-5DD384301A63}"/>
                </a:ext>
              </a:extLst>
            </p:cNvPr>
            <p:cNvSpPr/>
            <p:nvPr/>
          </p:nvSpPr>
          <p:spPr>
            <a:xfrm>
              <a:off x="5717593" y="2043902"/>
              <a:ext cx="914400" cy="9099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37" name="Google Shape;442;p64">
              <a:extLst>
                <a:ext uri="{FF2B5EF4-FFF2-40B4-BE49-F238E27FC236}">
                  <a16:creationId xmlns:a16="http://schemas.microsoft.com/office/drawing/2014/main" id="{0A75E478-CA07-7CF3-CACC-E14081E58BA0}"/>
                </a:ext>
              </a:extLst>
            </p:cNvPr>
            <p:cNvSpPr/>
            <p:nvPr/>
          </p:nvSpPr>
          <p:spPr>
            <a:xfrm>
              <a:off x="5873312" y="2416352"/>
              <a:ext cx="602980" cy="343058"/>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FFFFFF"/>
                </a:solidFill>
                <a:latin typeface="Arial"/>
                <a:ea typeface="Arial"/>
                <a:cs typeface="Arial"/>
                <a:sym typeface="Arial"/>
              </a:endParaRPr>
            </a:p>
          </p:txBody>
        </p:sp>
        <p:sp>
          <p:nvSpPr>
            <p:cNvPr id="38" name="Google Shape;443;p64">
              <a:extLst>
                <a:ext uri="{FF2B5EF4-FFF2-40B4-BE49-F238E27FC236}">
                  <a16:creationId xmlns:a16="http://schemas.microsoft.com/office/drawing/2014/main" id="{91407D7C-86EA-5484-5653-335DA0D21192}"/>
                </a:ext>
              </a:extLst>
            </p:cNvPr>
            <p:cNvSpPr/>
            <p:nvPr/>
          </p:nvSpPr>
          <p:spPr>
            <a:xfrm>
              <a:off x="5883633" y="2210354"/>
              <a:ext cx="574415" cy="316486"/>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FFFFFF"/>
                </a:solidFill>
                <a:latin typeface="Arial"/>
                <a:ea typeface="Arial"/>
                <a:cs typeface="Arial"/>
                <a:sym typeface="Arial"/>
              </a:endParaRPr>
            </a:p>
          </p:txBody>
        </p:sp>
      </p:grpSp>
      <p:sp>
        <p:nvSpPr>
          <p:cNvPr id="39" name="Google Shape;444;p64">
            <a:extLst>
              <a:ext uri="{FF2B5EF4-FFF2-40B4-BE49-F238E27FC236}">
                <a16:creationId xmlns:a16="http://schemas.microsoft.com/office/drawing/2014/main" id="{ABB3D566-DF77-2537-0869-7310BC2ECD7C}"/>
              </a:ext>
            </a:extLst>
          </p:cNvPr>
          <p:cNvSpPr txBox="1"/>
          <p:nvPr userDrawn="1"/>
        </p:nvSpPr>
        <p:spPr>
          <a:xfrm>
            <a:off x="5443388" y="2680550"/>
            <a:ext cx="17265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 sz="1633" b="1" i="0" u="none" strike="noStrike" cap="none">
                <a:solidFill>
                  <a:schemeClr val="accent4"/>
                </a:solidFill>
                <a:latin typeface="+mn-lt"/>
                <a:ea typeface="Open Sans"/>
                <a:cs typeface="Open Sans"/>
                <a:sym typeface="Open Sans"/>
              </a:rPr>
              <a:t>Reporting and Systems Learning</a:t>
            </a:r>
            <a:endParaRPr sz="900">
              <a:solidFill>
                <a:schemeClr val="accent4"/>
              </a:solidFill>
              <a:latin typeface="+mn-lt"/>
            </a:endParaRPr>
          </a:p>
        </p:txBody>
      </p:sp>
      <p:sp>
        <p:nvSpPr>
          <p:cNvPr id="40" name="Google Shape;445;p64">
            <a:extLst>
              <a:ext uri="{FF2B5EF4-FFF2-40B4-BE49-F238E27FC236}">
                <a16:creationId xmlns:a16="http://schemas.microsoft.com/office/drawing/2014/main" id="{5E902803-EB48-E2C3-0DBD-E73E1B3B5A95}"/>
              </a:ext>
            </a:extLst>
          </p:cNvPr>
          <p:cNvSpPr txBox="1"/>
          <p:nvPr userDrawn="1"/>
        </p:nvSpPr>
        <p:spPr>
          <a:xfrm>
            <a:off x="7144697" y="2789349"/>
            <a:ext cx="17928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 sz="2200" b="1" i="0" u="none" strike="noStrike" cap="none">
                <a:solidFill>
                  <a:schemeClr val="accent3"/>
                </a:solidFill>
                <a:latin typeface="+mn-lt"/>
                <a:ea typeface="Open Sans"/>
                <a:cs typeface="Open Sans"/>
                <a:sym typeface="Open Sans"/>
              </a:rPr>
              <a:t>Respectful Care</a:t>
            </a:r>
            <a:endParaRPr sz="800">
              <a:solidFill>
                <a:schemeClr val="accent3"/>
              </a:solidFill>
              <a:latin typeface="+mn-lt"/>
            </a:endParaRPr>
          </a:p>
        </p:txBody>
      </p:sp>
      <p:sp>
        <p:nvSpPr>
          <p:cNvPr id="44" name="Text Placeholder 43">
            <a:extLst>
              <a:ext uri="{FF2B5EF4-FFF2-40B4-BE49-F238E27FC236}">
                <a16:creationId xmlns:a16="http://schemas.microsoft.com/office/drawing/2014/main" id="{CB404AD5-84C0-94A3-93B0-889CF883F1AE}"/>
              </a:ext>
            </a:extLst>
          </p:cNvPr>
          <p:cNvSpPr>
            <a:spLocks noGrp="1"/>
          </p:cNvSpPr>
          <p:nvPr>
            <p:ph type="body" sz="quarter" idx="10"/>
          </p:nvPr>
        </p:nvSpPr>
        <p:spPr>
          <a:xfrm>
            <a:off x="0" y="5143500"/>
            <a:ext cx="9144000" cy="685800"/>
          </a:xfrm>
        </p:spPr>
        <p:txBody>
          <a:bodyPr/>
          <a:lstStyle>
            <a:lvl1pPr marL="114300" indent="0">
              <a:lnSpc>
                <a:spcPct val="100000"/>
              </a:lnSpc>
              <a:spcBef>
                <a:spcPts val="0"/>
              </a:spcBef>
              <a:buNone/>
              <a:defRPr lang="en-US" sz="1000" b="0" i="0" u="none" strike="noStrike" cap="none" dirty="0" smtClean="0">
                <a:solidFill>
                  <a:schemeClr val="bg1"/>
                </a:solidFill>
                <a:latin typeface="Arial"/>
                <a:ea typeface="Arial"/>
                <a:cs typeface="Arial"/>
                <a:sym typeface="Arial"/>
              </a:defRPr>
            </a:lvl1pPr>
            <a:lvl2pPr marL="596900" indent="0">
              <a:lnSpc>
                <a:spcPct val="100000"/>
              </a:lnSpc>
              <a:spcBef>
                <a:spcPts val="0"/>
              </a:spcBef>
              <a:buNone/>
              <a:defRPr lang="en-US" sz="1100" b="0" i="0" u="none" strike="noStrike" cap="none" dirty="0" smtClean="0">
                <a:solidFill>
                  <a:schemeClr val="dk2"/>
                </a:solidFill>
                <a:latin typeface="Arial"/>
                <a:ea typeface="Arial"/>
                <a:cs typeface="Arial"/>
                <a:sym typeface="Arial"/>
              </a:defRPr>
            </a:lvl2pPr>
            <a:lvl3pPr marL="1054100" indent="0">
              <a:lnSpc>
                <a:spcPct val="100000"/>
              </a:lnSpc>
              <a:spcBef>
                <a:spcPts val="0"/>
              </a:spcBef>
              <a:buNone/>
              <a:defRPr lang="en-US" sz="1100" b="0" i="0" u="none" strike="noStrike" cap="none" dirty="0" smtClean="0">
                <a:solidFill>
                  <a:schemeClr val="dk2"/>
                </a:solidFill>
                <a:latin typeface="Arial"/>
                <a:ea typeface="Arial"/>
                <a:cs typeface="Arial"/>
                <a:sym typeface="Arial"/>
              </a:defRPr>
            </a:lvl3pPr>
          </a:lstStyle>
          <a:p>
            <a:pPr lvl="0"/>
            <a:endParaRPr lang="en-US" dirty="0"/>
          </a:p>
        </p:txBody>
      </p:sp>
      <p:sp>
        <p:nvSpPr>
          <p:cNvPr id="45" name="Text Placeholder 43">
            <a:extLst>
              <a:ext uri="{FF2B5EF4-FFF2-40B4-BE49-F238E27FC236}">
                <a16:creationId xmlns:a16="http://schemas.microsoft.com/office/drawing/2014/main" id="{13804FBB-CCDA-4DC9-2EEA-D58054CB9D3E}"/>
              </a:ext>
            </a:extLst>
          </p:cNvPr>
          <p:cNvSpPr>
            <a:spLocks noGrp="1"/>
          </p:cNvSpPr>
          <p:nvPr>
            <p:ph type="body" sz="quarter" idx="11"/>
          </p:nvPr>
        </p:nvSpPr>
        <p:spPr>
          <a:xfrm>
            <a:off x="498474" y="4214135"/>
            <a:ext cx="6157913" cy="685800"/>
          </a:xfrm>
        </p:spPr>
        <p:txBody>
          <a:bodyPr/>
          <a:lstStyle>
            <a:lvl1pPr marL="114300" indent="0">
              <a:lnSpc>
                <a:spcPct val="100000"/>
              </a:lnSpc>
              <a:spcBef>
                <a:spcPts val="0"/>
              </a:spcBef>
              <a:buNone/>
              <a:defRPr lang="en-US" sz="1100" b="0" i="0" u="none" strike="noStrike" cap="none" dirty="0" smtClean="0">
                <a:solidFill>
                  <a:schemeClr val="dk2"/>
                </a:solidFill>
                <a:latin typeface="Arial"/>
                <a:ea typeface="Arial"/>
                <a:cs typeface="Arial"/>
                <a:sym typeface="Arial"/>
              </a:defRPr>
            </a:lvl1pPr>
            <a:lvl2pPr marL="596900" indent="0">
              <a:lnSpc>
                <a:spcPct val="100000"/>
              </a:lnSpc>
              <a:spcBef>
                <a:spcPts val="0"/>
              </a:spcBef>
              <a:buNone/>
              <a:defRPr lang="en-US" sz="1100" b="0" i="0" u="none" strike="noStrike" cap="none" dirty="0" smtClean="0">
                <a:solidFill>
                  <a:schemeClr val="dk2"/>
                </a:solidFill>
                <a:latin typeface="Arial"/>
                <a:ea typeface="Arial"/>
                <a:cs typeface="Arial"/>
                <a:sym typeface="Arial"/>
              </a:defRPr>
            </a:lvl2pPr>
            <a:lvl3pPr marL="1054100" indent="0">
              <a:lnSpc>
                <a:spcPct val="100000"/>
              </a:lnSpc>
              <a:spcBef>
                <a:spcPts val="0"/>
              </a:spcBef>
              <a:buNone/>
              <a:defRPr lang="en-US" sz="1100" b="0" i="0" u="none" strike="noStrike" cap="none" dirty="0" smtClean="0">
                <a:solidFill>
                  <a:schemeClr val="dk2"/>
                </a:solidFill>
                <a:latin typeface="Arial"/>
                <a:ea typeface="Arial"/>
                <a:cs typeface="Arial"/>
                <a:sym typeface="Arial"/>
              </a:defRPr>
            </a:lvl3pPr>
          </a:lstStyle>
          <a:p>
            <a:pPr lvl="0"/>
            <a:r>
              <a:rPr lang="en-US" dirty="0"/>
              <a:t>Click to edit Master text styles</a:t>
            </a:r>
          </a:p>
        </p:txBody>
      </p:sp>
    </p:spTree>
    <p:extLst>
      <p:ext uri="{BB962C8B-B14F-4D97-AF65-F5344CB8AC3E}">
        <p14:creationId xmlns:p14="http://schemas.microsoft.com/office/powerpoint/2010/main" val="325620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RP">
  <p:cSld name="TITLE_AND_BODY_1_1_1_2">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17"/>
          <p:cNvSpPr txBox="1">
            <a:spLocks noGrp="1"/>
          </p:cNvSpPr>
          <p:nvPr>
            <p:ph type="body" idx="1"/>
          </p:nvPr>
        </p:nvSpPr>
        <p:spPr>
          <a:xfrm>
            <a:off x="604925" y="1909950"/>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1" name="Google Shape;111;p17"/>
          <p:cNvSpPr txBox="1">
            <a:spLocks noGrp="1"/>
          </p:cNvSpPr>
          <p:nvPr>
            <p:ph type="sldNum" idx="12"/>
          </p:nvPr>
        </p:nvSpPr>
        <p:spPr>
          <a:xfrm>
            <a:off x="8686253"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2" name="Google Shape;112;p17"/>
          <p:cNvPicPr preferRelativeResize="0"/>
          <p:nvPr/>
        </p:nvPicPr>
        <p:blipFill rotWithShape="1">
          <a:blip r:embed="rId2">
            <a:alphaModFix/>
          </a:blip>
          <a:srcRect b="29000"/>
          <a:stretch/>
        </p:blipFill>
        <p:spPr>
          <a:xfrm>
            <a:off x="6064600" y="4005025"/>
            <a:ext cx="2836151" cy="11384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 name="Google Shape;19;p3"/>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20" name="Google Shape;20;p3"/>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2" name="Title 1">
            <a:extLst>
              <a:ext uri="{FF2B5EF4-FFF2-40B4-BE49-F238E27FC236}">
                <a16:creationId xmlns:a16="http://schemas.microsoft.com/office/drawing/2014/main" id="{7AB5E299-BD59-640F-5B88-F93698045C14}"/>
              </a:ext>
            </a:extLst>
          </p:cNvPr>
          <p:cNvSpPr>
            <a:spLocks noGrp="1"/>
          </p:cNvSpPr>
          <p:nvPr>
            <p:ph type="title"/>
          </p:nvPr>
        </p:nvSpPr>
        <p:spPr>
          <a:xfrm>
            <a:off x="364452" y="507604"/>
            <a:ext cx="8520600" cy="5727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2672025A-3696-0363-836A-6780C7BA64FF}"/>
              </a:ext>
            </a:extLst>
          </p:cNvPr>
          <p:cNvSpPr>
            <a:spLocks noGrp="1"/>
          </p:cNvSpPr>
          <p:nvPr>
            <p:ph type="body" sz="quarter" idx="13"/>
          </p:nvPr>
        </p:nvSpPr>
        <p:spPr>
          <a:xfrm>
            <a:off x="457200" y="1371600"/>
            <a:ext cx="7813675" cy="342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379738"/>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RPBY Line">
  <p:cSld name="TITLE_AND_BODY_1_1_1_1_1">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18"/>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6" name="Google Shape;116;p18"/>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7" name="Google Shape;117;p18"/>
          <p:cNvPicPr preferRelativeResize="0"/>
          <p:nvPr/>
        </p:nvPicPr>
        <p:blipFill rotWithShape="1">
          <a:blip r:embed="rId2">
            <a:alphaModFix/>
          </a:blip>
          <a:srcRect b="29000"/>
          <a:stretch/>
        </p:blipFill>
        <p:spPr>
          <a:xfrm>
            <a:off x="153075" y="4088525"/>
            <a:ext cx="2628126" cy="1054975"/>
          </a:xfrm>
          <a:prstGeom prst="rect">
            <a:avLst/>
          </a:prstGeom>
          <a:noFill/>
          <a:ln>
            <a:noFill/>
          </a:ln>
        </p:spPr>
      </p:pic>
      <p:pic>
        <p:nvPicPr>
          <p:cNvPr id="118" name="Google Shape;118;p18"/>
          <p:cNvPicPr preferRelativeResize="0"/>
          <p:nvPr/>
        </p:nvPicPr>
        <p:blipFill rotWithShape="1">
          <a:blip r:embed="rId3">
            <a:alphaModFix/>
          </a:blip>
          <a:srcRect/>
          <a:stretch/>
        </p:blipFill>
        <p:spPr>
          <a:xfrm>
            <a:off x="457200" y="1097280"/>
            <a:ext cx="1487147" cy="134775"/>
          </a:xfrm>
          <a:prstGeom prst="rect">
            <a:avLst/>
          </a:prstGeom>
          <a:noFill/>
          <a:ln>
            <a:noFill/>
          </a:ln>
        </p:spPr>
      </p:pic>
      <p:pic>
        <p:nvPicPr>
          <p:cNvPr id="119" name="Google Shape;119;p18"/>
          <p:cNvPicPr preferRelativeResize="0"/>
          <p:nvPr/>
        </p:nvPicPr>
        <p:blipFill rotWithShape="1">
          <a:blip r:embed="rId4">
            <a:alphaModFix/>
          </a:blip>
          <a:srcRect l="49197" b="7347"/>
          <a:stretch/>
        </p:blipFill>
        <p:spPr>
          <a:xfrm rot="10797854">
            <a:off x="7223775" y="-24421"/>
            <a:ext cx="1939225" cy="371374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BP Line">
  <p:cSld name="TITLE_AND_BODY_1">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2" name="Google Shape;122;p19"/>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3" name="Google Shape;123;p19"/>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4" name="Google Shape;124;p19"/>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125" name="Google Shape;125;p19"/>
          <p:cNvPicPr preferRelativeResize="0"/>
          <p:nvPr/>
        </p:nvPicPr>
        <p:blipFill rotWithShape="1">
          <a:blip r:embed="rId3">
            <a:alphaModFix/>
          </a:blip>
          <a:srcRect/>
          <a:stretch/>
        </p:blipFill>
        <p:spPr>
          <a:xfrm>
            <a:off x="455725" y="1678925"/>
            <a:ext cx="1346475" cy="1248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amp;A">
  <p:cSld name="CUSTOM_2">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828850" y="2047075"/>
            <a:ext cx="2587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 name="Google Shape;128;p20"/>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9" name="Google Shape;129;p20"/>
          <p:cNvPicPr preferRelativeResize="0"/>
          <p:nvPr/>
        </p:nvPicPr>
        <p:blipFill rotWithShape="1">
          <a:blip r:embed="rId2">
            <a:alphaModFix/>
          </a:blip>
          <a:srcRect/>
          <a:stretch/>
        </p:blipFill>
        <p:spPr>
          <a:xfrm rot="-5400000">
            <a:off x="3299455" y="2456579"/>
            <a:ext cx="912600" cy="93584"/>
          </a:xfrm>
          <a:prstGeom prst="rect">
            <a:avLst/>
          </a:prstGeom>
          <a:noFill/>
          <a:ln>
            <a:noFill/>
          </a:ln>
        </p:spPr>
      </p:pic>
      <p:pic>
        <p:nvPicPr>
          <p:cNvPr id="130" name="Google Shape;130;p20"/>
          <p:cNvPicPr preferRelativeResize="0"/>
          <p:nvPr/>
        </p:nvPicPr>
        <p:blipFill rotWithShape="1">
          <a:blip r:embed="rId3">
            <a:alphaModFix/>
          </a:blip>
          <a:srcRect r="25160"/>
          <a:stretch/>
        </p:blipFill>
        <p:spPr>
          <a:xfrm>
            <a:off x="7865053" y="1014125"/>
            <a:ext cx="1278949" cy="2830899"/>
          </a:xfrm>
          <a:prstGeom prst="rect">
            <a:avLst/>
          </a:prstGeom>
          <a:noFill/>
          <a:ln>
            <a:noFill/>
          </a:ln>
        </p:spPr>
      </p:pic>
      <p:sp>
        <p:nvSpPr>
          <p:cNvPr id="131" name="Google Shape;131;p20"/>
          <p:cNvSpPr txBox="1">
            <a:spLocks noGrp="1"/>
          </p:cNvSpPr>
          <p:nvPr>
            <p:ph type="body" idx="1"/>
          </p:nvPr>
        </p:nvSpPr>
        <p:spPr>
          <a:xfrm>
            <a:off x="4095475" y="1977125"/>
            <a:ext cx="3099600" cy="1114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RP Line 2">
  <p:cSld name="TITLE_AND_BODY_1_1">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56616" y="4154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 name="Google Shape;134;p21"/>
          <p:cNvSpPr txBox="1">
            <a:spLocks noGrp="1"/>
          </p:cNvSpPr>
          <p:nvPr>
            <p:ph type="body" idx="1"/>
          </p:nvPr>
        </p:nvSpPr>
        <p:spPr>
          <a:xfrm>
            <a:off x="566928" y="1276375"/>
            <a:ext cx="8520600" cy="32925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5" name="Google Shape;135;p21"/>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6" name="Google Shape;136;p21"/>
          <p:cNvPicPr preferRelativeResize="0"/>
          <p:nvPr/>
        </p:nvPicPr>
        <p:blipFill rotWithShape="1">
          <a:blip r:embed="rId2">
            <a:alphaModFix/>
          </a:blip>
          <a:srcRect/>
          <a:stretch/>
        </p:blipFill>
        <p:spPr>
          <a:xfrm>
            <a:off x="457200" y="988112"/>
            <a:ext cx="1612884" cy="1347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RP Line">
  <p:cSld name="TITLE_AND_BODY_1_1_1">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9" name="Google Shape;139;p22"/>
          <p:cNvSpPr txBox="1">
            <a:spLocks noGrp="1"/>
          </p:cNvSpPr>
          <p:nvPr>
            <p:ph type="body" idx="1"/>
          </p:nvPr>
        </p:nvSpPr>
        <p:spPr>
          <a:xfrm>
            <a:off x="585875" y="2090925"/>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0" name="Google Shape;140;p22"/>
          <p:cNvSpPr txBox="1">
            <a:spLocks noGrp="1"/>
          </p:cNvSpPr>
          <p:nvPr>
            <p:ph type="sldNum" idx="12"/>
          </p:nvPr>
        </p:nvSpPr>
        <p:spPr>
          <a:xfrm>
            <a:off x="8686253"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1" name="Google Shape;141;p22"/>
          <p:cNvPicPr preferRelativeResize="0"/>
          <p:nvPr/>
        </p:nvPicPr>
        <p:blipFill rotWithShape="1">
          <a:blip r:embed="rId2">
            <a:alphaModFix/>
          </a:blip>
          <a:srcRect b="29000"/>
          <a:stretch/>
        </p:blipFill>
        <p:spPr>
          <a:xfrm>
            <a:off x="6064600" y="4005025"/>
            <a:ext cx="2836151" cy="1138475"/>
          </a:xfrm>
          <a:prstGeom prst="rect">
            <a:avLst/>
          </a:prstGeom>
          <a:noFill/>
          <a:ln>
            <a:noFill/>
          </a:ln>
        </p:spPr>
      </p:pic>
      <p:pic>
        <p:nvPicPr>
          <p:cNvPr id="142" name="Google Shape;142;p22"/>
          <p:cNvPicPr preferRelativeResize="0"/>
          <p:nvPr/>
        </p:nvPicPr>
        <p:blipFill rotWithShape="1">
          <a:blip r:embed="rId3">
            <a:alphaModFix/>
          </a:blip>
          <a:srcRect/>
          <a:stretch/>
        </p:blipFill>
        <p:spPr>
          <a:xfrm>
            <a:off x="457200" y="1783080"/>
            <a:ext cx="1612884" cy="1347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YRP Line">
  <p:cSld name="TITLE_AND_BODY_1_1_1_1">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 name="Google Shape;145;p23"/>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6" name="Google Shape;146;p23"/>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7" name="Google Shape;147;p23"/>
          <p:cNvPicPr preferRelativeResize="0"/>
          <p:nvPr/>
        </p:nvPicPr>
        <p:blipFill rotWithShape="1">
          <a:blip r:embed="rId2">
            <a:alphaModFix/>
          </a:blip>
          <a:srcRect/>
          <a:stretch/>
        </p:blipFill>
        <p:spPr>
          <a:xfrm>
            <a:off x="457200" y="1923049"/>
            <a:ext cx="1264400" cy="130100"/>
          </a:xfrm>
          <a:prstGeom prst="rect">
            <a:avLst/>
          </a:prstGeom>
          <a:noFill/>
          <a:ln>
            <a:noFill/>
          </a:ln>
        </p:spPr>
      </p:pic>
      <p:pic>
        <p:nvPicPr>
          <p:cNvPr id="148" name="Google Shape;148;p23"/>
          <p:cNvPicPr preferRelativeResize="0"/>
          <p:nvPr/>
        </p:nvPicPr>
        <p:blipFill rotWithShape="1">
          <a:blip r:embed="rId3">
            <a:alphaModFix/>
          </a:blip>
          <a:srcRect l="26653" t="23283"/>
          <a:stretch/>
        </p:blipFill>
        <p:spPr>
          <a:xfrm rot="5397968">
            <a:off x="6680011" y="-149470"/>
            <a:ext cx="2345726" cy="259581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YRP ">
  <p:cSld name="TITLE_AND_BODY_1_1_1_1_4">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 name="Google Shape;151;p24"/>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2" name="Google Shape;152;p24"/>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3" name="Google Shape;153;p24"/>
          <p:cNvPicPr preferRelativeResize="0"/>
          <p:nvPr/>
        </p:nvPicPr>
        <p:blipFill rotWithShape="1">
          <a:blip r:embed="rId2">
            <a:alphaModFix/>
          </a:blip>
          <a:srcRect l="26653" t="23283"/>
          <a:stretch/>
        </p:blipFill>
        <p:spPr>
          <a:xfrm rot="5397968">
            <a:off x="6680011" y="-149470"/>
            <a:ext cx="2345726" cy="259581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RPBY " preserve="1" userDrawn="1">
  <p:cSld name="1_Title and body RPBY ">
    <p:spTree>
      <p:nvGrpSpPr>
        <p:cNvPr id="1" name="Shape 154"/>
        <p:cNvGrpSpPr/>
        <p:nvPr/>
      </p:nvGrpSpPr>
      <p:grpSpPr>
        <a:xfrm>
          <a:off x="0" y="0"/>
          <a:ext cx="0" cy="0"/>
          <a:chOff x="0" y="0"/>
          <a:chExt cx="0" cy="0"/>
        </a:xfrm>
      </p:grpSpPr>
      <p:pic>
        <p:nvPicPr>
          <p:cNvPr id="158" name="Google Shape;158;p25"/>
          <p:cNvPicPr preferRelativeResize="0"/>
          <p:nvPr/>
        </p:nvPicPr>
        <p:blipFill rotWithShape="1">
          <a:blip r:embed="rId2">
            <a:alphaModFix/>
          </a:blip>
          <a:srcRect b="29000"/>
          <a:stretch/>
        </p:blipFill>
        <p:spPr>
          <a:xfrm>
            <a:off x="153075" y="4088525"/>
            <a:ext cx="2628126" cy="1054975"/>
          </a:xfrm>
          <a:prstGeom prst="rect">
            <a:avLst/>
          </a:prstGeom>
          <a:noFill/>
          <a:ln>
            <a:noFill/>
          </a:ln>
        </p:spPr>
      </p:pic>
      <p:pic>
        <p:nvPicPr>
          <p:cNvPr id="159" name="Google Shape;159;p25"/>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2" name="Title 1">
            <a:extLst>
              <a:ext uri="{FF2B5EF4-FFF2-40B4-BE49-F238E27FC236}">
                <a16:creationId xmlns:a16="http://schemas.microsoft.com/office/drawing/2014/main" id="{104F164B-2729-5B12-38D8-3834D0600408}"/>
              </a:ext>
            </a:extLst>
          </p:cNvPr>
          <p:cNvSpPr>
            <a:spLocks noGrp="1"/>
          </p:cNvSpPr>
          <p:nvPr>
            <p:ph type="title"/>
          </p:nvPr>
        </p:nvSpPr>
        <p:spPr>
          <a:xfrm>
            <a:off x="311700" y="514295"/>
            <a:ext cx="8520600" cy="572700"/>
          </a:xfrm>
        </p:spPr>
        <p:txBody>
          <a:bodyPr/>
          <a:lstStyle/>
          <a:p>
            <a:r>
              <a:rPr lang="en-US"/>
              <a:t>Click to edit Master title style</a:t>
            </a:r>
          </a:p>
        </p:txBody>
      </p:sp>
      <p:sp>
        <p:nvSpPr>
          <p:cNvPr id="6" name="Picture Placeholder 5">
            <a:extLst>
              <a:ext uri="{FF2B5EF4-FFF2-40B4-BE49-F238E27FC236}">
                <a16:creationId xmlns:a16="http://schemas.microsoft.com/office/drawing/2014/main" id="{B5AEDFBC-E2A6-DA31-FD27-A4415234169E}"/>
              </a:ext>
            </a:extLst>
          </p:cNvPr>
          <p:cNvSpPr>
            <a:spLocks noGrp="1"/>
          </p:cNvSpPr>
          <p:nvPr>
            <p:ph type="pic" sz="quarter" idx="11"/>
          </p:nvPr>
        </p:nvSpPr>
        <p:spPr>
          <a:xfrm>
            <a:off x="3370263" y="1281113"/>
            <a:ext cx="1582737" cy="3178175"/>
          </a:xfrm>
        </p:spPr>
        <p:txBody>
          <a:bodyPr/>
          <a:lstStyle/>
          <a:p>
            <a:endParaRPr lang="en-US"/>
          </a:p>
        </p:txBody>
      </p:sp>
    </p:spTree>
    <p:extLst>
      <p:ext uri="{BB962C8B-B14F-4D97-AF65-F5344CB8AC3E}">
        <p14:creationId xmlns:p14="http://schemas.microsoft.com/office/powerpoint/2010/main" val="1406298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RPBY " preserve="1" userDrawn="1">
  <p:cSld name="1_Title and body RPBY ">
    <p:spTree>
      <p:nvGrpSpPr>
        <p:cNvPr id="1" name="Shape 154"/>
        <p:cNvGrpSpPr/>
        <p:nvPr/>
      </p:nvGrpSpPr>
      <p:grpSpPr>
        <a:xfrm>
          <a:off x="0" y="0"/>
          <a:ext cx="0" cy="0"/>
          <a:chOff x="0" y="0"/>
          <a:chExt cx="0" cy="0"/>
        </a:xfrm>
      </p:grpSpPr>
      <p:pic>
        <p:nvPicPr>
          <p:cNvPr id="158" name="Google Shape;158;p25"/>
          <p:cNvPicPr preferRelativeResize="0"/>
          <p:nvPr/>
        </p:nvPicPr>
        <p:blipFill rotWithShape="1">
          <a:blip r:embed="rId2">
            <a:alphaModFix/>
          </a:blip>
          <a:srcRect b="29000"/>
          <a:stretch/>
        </p:blipFill>
        <p:spPr>
          <a:xfrm>
            <a:off x="153075" y="4088525"/>
            <a:ext cx="2628126" cy="1054975"/>
          </a:xfrm>
          <a:prstGeom prst="rect">
            <a:avLst/>
          </a:prstGeom>
          <a:noFill/>
          <a:ln>
            <a:noFill/>
          </a:ln>
        </p:spPr>
      </p:pic>
      <p:pic>
        <p:nvPicPr>
          <p:cNvPr id="159" name="Google Shape;159;p25"/>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2" name="Title 1">
            <a:extLst>
              <a:ext uri="{FF2B5EF4-FFF2-40B4-BE49-F238E27FC236}">
                <a16:creationId xmlns:a16="http://schemas.microsoft.com/office/drawing/2014/main" id="{104F164B-2729-5B12-38D8-3834D0600408}"/>
              </a:ext>
            </a:extLst>
          </p:cNvPr>
          <p:cNvSpPr>
            <a:spLocks noGrp="1"/>
          </p:cNvSpPr>
          <p:nvPr>
            <p:ph type="title"/>
          </p:nvPr>
        </p:nvSpPr>
        <p:spPr>
          <a:xfrm>
            <a:off x="311700" y="514295"/>
            <a:ext cx="8520600" cy="572700"/>
          </a:xfrm>
        </p:spPr>
        <p:txBody>
          <a:bodyPr/>
          <a:lstStyle/>
          <a:p>
            <a:r>
              <a:rPr lang="en-US"/>
              <a:t>Click to edit Master title style</a:t>
            </a:r>
          </a:p>
        </p:txBody>
      </p:sp>
      <p:sp>
        <p:nvSpPr>
          <p:cNvPr id="3" name="Text Placeholder 4">
            <a:extLst>
              <a:ext uri="{FF2B5EF4-FFF2-40B4-BE49-F238E27FC236}">
                <a16:creationId xmlns:a16="http://schemas.microsoft.com/office/drawing/2014/main" id="{2B3B2304-8E53-DDED-02BF-9E457235C49C}"/>
              </a:ext>
            </a:extLst>
          </p:cNvPr>
          <p:cNvSpPr>
            <a:spLocks noGrp="1"/>
          </p:cNvSpPr>
          <p:nvPr>
            <p:ph type="body" sz="quarter" idx="10"/>
          </p:nvPr>
        </p:nvSpPr>
        <p:spPr>
          <a:xfrm>
            <a:off x="0" y="5143500"/>
            <a:ext cx="9144000" cy="674688"/>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28C55D0-2C16-AD31-BF2E-C382E44F117A}"/>
              </a:ext>
            </a:extLst>
          </p:cNvPr>
          <p:cNvSpPr>
            <a:spLocks noGrp="1"/>
          </p:cNvSpPr>
          <p:nvPr>
            <p:ph type="pic" sz="quarter" idx="11"/>
          </p:nvPr>
        </p:nvSpPr>
        <p:spPr>
          <a:xfrm>
            <a:off x="2541588" y="1235075"/>
            <a:ext cx="1427162" cy="2863850"/>
          </a:xfrm>
        </p:spPr>
        <p:txBody>
          <a:bodyPr/>
          <a:lstStyle/>
          <a:p>
            <a:endParaRPr lang="en-US"/>
          </a:p>
        </p:txBody>
      </p:sp>
      <p:sp>
        <p:nvSpPr>
          <p:cNvPr id="9" name="Picture Placeholder 8">
            <a:extLst>
              <a:ext uri="{FF2B5EF4-FFF2-40B4-BE49-F238E27FC236}">
                <a16:creationId xmlns:a16="http://schemas.microsoft.com/office/drawing/2014/main" id="{9B64E7E9-8CE2-A4F6-2FF1-18F0B2FC0A3A}"/>
              </a:ext>
            </a:extLst>
          </p:cNvPr>
          <p:cNvSpPr>
            <a:spLocks noGrp="1"/>
          </p:cNvSpPr>
          <p:nvPr>
            <p:ph type="pic" sz="quarter" idx="12"/>
          </p:nvPr>
        </p:nvSpPr>
        <p:spPr>
          <a:xfrm>
            <a:off x="4321175" y="1235075"/>
            <a:ext cx="2149475" cy="2863850"/>
          </a:xfrm>
        </p:spPr>
        <p:txBody>
          <a:bodyPr/>
          <a:lstStyle/>
          <a:p>
            <a:endParaRPr lang="en-US"/>
          </a:p>
        </p:txBody>
      </p:sp>
    </p:spTree>
    <p:extLst>
      <p:ext uri="{BB962C8B-B14F-4D97-AF65-F5344CB8AC3E}">
        <p14:creationId xmlns:p14="http://schemas.microsoft.com/office/powerpoint/2010/main" val="1969474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RPBY " preserve="1" userDrawn="1">
  <p:cSld name="1_Title and body RPBY ">
    <p:spTree>
      <p:nvGrpSpPr>
        <p:cNvPr id="1" name="Shape 154"/>
        <p:cNvGrpSpPr/>
        <p:nvPr/>
      </p:nvGrpSpPr>
      <p:grpSpPr>
        <a:xfrm>
          <a:off x="0" y="0"/>
          <a:ext cx="0" cy="0"/>
          <a:chOff x="0" y="0"/>
          <a:chExt cx="0" cy="0"/>
        </a:xfrm>
      </p:grpSpPr>
      <p:pic>
        <p:nvPicPr>
          <p:cNvPr id="158" name="Google Shape;158;p25"/>
          <p:cNvPicPr preferRelativeResize="0"/>
          <p:nvPr/>
        </p:nvPicPr>
        <p:blipFill rotWithShape="1">
          <a:blip r:embed="rId2">
            <a:alphaModFix/>
          </a:blip>
          <a:srcRect b="29000"/>
          <a:stretch/>
        </p:blipFill>
        <p:spPr>
          <a:xfrm>
            <a:off x="153075" y="4088525"/>
            <a:ext cx="2628126" cy="1054975"/>
          </a:xfrm>
          <a:prstGeom prst="rect">
            <a:avLst/>
          </a:prstGeom>
          <a:noFill/>
          <a:ln>
            <a:noFill/>
          </a:ln>
        </p:spPr>
      </p:pic>
      <p:pic>
        <p:nvPicPr>
          <p:cNvPr id="159" name="Google Shape;159;p25"/>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2" name="Title 1">
            <a:extLst>
              <a:ext uri="{FF2B5EF4-FFF2-40B4-BE49-F238E27FC236}">
                <a16:creationId xmlns:a16="http://schemas.microsoft.com/office/drawing/2014/main" id="{104F164B-2729-5B12-38D8-3834D0600408}"/>
              </a:ext>
            </a:extLst>
          </p:cNvPr>
          <p:cNvSpPr>
            <a:spLocks noGrp="1"/>
          </p:cNvSpPr>
          <p:nvPr>
            <p:ph type="title"/>
          </p:nvPr>
        </p:nvSpPr>
        <p:spPr>
          <a:xfrm>
            <a:off x="311700" y="514295"/>
            <a:ext cx="8520600" cy="572700"/>
          </a:xfrm>
        </p:spPr>
        <p:txBody>
          <a:bodyPr/>
          <a:lstStyle/>
          <a:p>
            <a:r>
              <a:rPr lang="en-US"/>
              <a:t>Click to edit Master title style</a:t>
            </a:r>
          </a:p>
        </p:txBody>
      </p:sp>
      <p:sp>
        <p:nvSpPr>
          <p:cNvPr id="10" name="Picture Placeholder 9">
            <a:extLst>
              <a:ext uri="{FF2B5EF4-FFF2-40B4-BE49-F238E27FC236}">
                <a16:creationId xmlns:a16="http://schemas.microsoft.com/office/drawing/2014/main" id="{98C1C689-3E5A-9548-2EE2-AB1E12B73195}"/>
              </a:ext>
            </a:extLst>
          </p:cNvPr>
          <p:cNvSpPr>
            <a:spLocks noGrp="1"/>
          </p:cNvSpPr>
          <p:nvPr>
            <p:ph type="pic" sz="quarter" idx="10"/>
          </p:nvPr>
        </p:nvSpPr>
        <p:spPr>
          <a:xfrm>
            <a:off x="361098" y="1189038"/>
            <a:ext cx="1531201" cy="2041525"/>
          </a:xfrm>
        </p:spPr>
        <p:txBody>
          <a:bodyPr/>
          <a:lstStyle/>
          <a:p>
            <a:endParaRPr lang="en-US"/>
          </a:p>
        </p:txBody>
      </p:sp>
      <p:sp>
        <p:nvSpPr>
          <p:cNvPr id="12" name="Picture Placeholder 11">
            <a:extLst>
              <a:ext uri="{FF2B5EF4-FFF2-40B4-BE49-F238E27FC236}">
                <a16:creationId xmlns:a16="http://schemas.microsoft.com/office/drawing/2014/main" id="{06C34C44-E14C-0C3D-783A-48113B8BC841}"/>
              </a:ext>
            </a:extLst>
          </p:cNvPr>
          <p:cNvSpPr>
            <a:spLocks noGrp="1"/>
          </p:cNvSpPr>
          <p:nvPr>
            <p:ph type="pic" sz="quarter" idx="11"/>
          </p:nvPr>
        </p:nvSpPr>
        <p:spPr>
          <a:xfrm>
            <a:off x="1976438" y="1647825"/>
            <a:ext cx="1770062" cy="2362200"/>
          </a:xfrm>
        </p:spPr>
        <p:txBody>
          <a:bodyPr/>
          <a:lstStyle/>
          <a:p>
            <a:endParaRPr lang="en-US"/>
          </a:p>
        </p:txBody>
      </p:sp>
      <p:sp>
        <p:nvSpPr>
          <p:cNvPr id="14" name="Picture Placeholder 13">
            <a:extLst>
              <a:ext uri="{FF2B5EF4-FFF2-40B4-BE49-F238E27FC236}">
                <a16:creationId xmlns:a16="http://schemas.microsoft.com/office/drawing/2014/main" id="{A4A9B2AD-38A5-B6BD-831B-610044CE0A87}"/>
              </a:ext>
            </a:extLst>
          </p:cNvPr>
          <p:cNvSpPr>
            <a:spLocks noGrp="1"/>
          </p:cNvSpPr>
          <p:nvPr>
            <p:ph type="pic" sz="quarter" idx="12"/>
          </p:nvPr>
        </p:nvSpPr>
        <p:spPr>
          <a:xfrm>
            <a:off x="3829050" y="1189038"/>
            <a:ext cx="1531938" cy="2041525"/>
          </a:xfrm>
        </p:spPr>
        <p:txBody>
          <a:bodyPr/>
          <a:lstStyle/>
          <a:p>
            <a:endParaRPr lang="en-US"/>
          </a:p>
        </p:txBody>
      </p:sp>
      <p:sp>
        <p:nvSpPr>
          <p:cNvPr id="16" name="Picture Placeholder 15">
            <a:extLst>
              <a:ext uri="{FF2B5EF4-FFF2-40B4-BE49-F238E27FC236}">
                <a16:creationId xmlns:a16="http://schemas.microsoft.com/office/drawing/2014/main" id="{A110B37F-B1FC-3C15-7B7A-C514B0DBFF50}"/>
              </a:ext>
            </a:extLst>
          </p:cNvPr>
          <p:cNvSpPr>
            <a:spLocks noGrp="1"/>
          </p:cNvSpPr>
          <p:nvPr>
            <p:ph type="pic" sz="quarter" idx="13"/>
          </p:nvPr>
        </p:nvSpPr>
        <p:spPr>
          <a:xfrm>
            <a:off x="5429250" y="1670050"/>
            <a:ext cx="1789113" cy="2252663"/>
          </a:xfrm>
        </p:spPr>
        <p:txBody>
          <a:bodyPr/>
          <a:lstStyle/>
          <a:p>
            <a:endParaRPr lang="en-US"/>
          </a:p>
        </p:txBody>
      </p:sp>
    </p:spTree>
    <p:extLst>
      <p:ext uri="{BB962C8B-B14F-4D97-AF65-F5344CB8AC3E}">
        <p14:creationId xmlns:p14="http://schemas.microsoft.com/office/powerpoint/2010/main" val="106249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 name="Google Shape;19;p3"/>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20" name="Google Shape;20;p3"/>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2" name="Title 1">
            <a:extLst>
              <a:ext uri="{FF2B5EF4-FFF2-40B4-BE49-F238E27FC236}">
                <a16:creationId xmlns:a16="http://schemas.microsoft.com/office/drawing/2014/main" id="{7AB5E299-BD59-640F-5B88-F93698045C14}"/>
              </a:ext>
            </a:extLst>
          </p:cNvPr>
          <p:cNvSpPr>
            <a:spLocks noGrp="1"/>
          </p:cNvSpPr>
          <p:nvPr>
            <p:ph type="title"/>
          </p:nvPr>
        </p:nvSpPr>
        <p:spPr>
          <a:xfrm>
            <a:off x="364452" y="507604"/>
            <a:ext cx="8520600" cy="5727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2672025A-3696-0363-836A-6780C7BA64FF}"/>
              </a:ext>
            </a:extLst>
          </p:cNvPr>
          <p:cNvSpPr>
            <a:spLocks noGrp="1"/>
          </p:cNvSpPr>
          <p:nvPr>
            <p:ph type="body" sz="quarter" idx="13"/>
          </p:nvPr>
        </p:nvSpPr>
        <p:spPr>
          <a:xfrm>
            <a:off x="457200" y="1371600"/>
            <a:ext cx="7813675" cy="342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2B75A6A-A107-96BE-3FA0-9EF2CFD6FF4E}"/>
              </a:ext>
            </a:extLst>
          </p:cNvPr>
          <p:cNvSpPr>
            <a:spLocks noGrp="1"/>
          </p:cNvSpPr>
          <p:nvPr>
            <p:ph type="pic" sz="quarter" idx="14"/>
          </p:nvPr>
        </p:nvSpPr>
        <p:spPr>
          <a:xfrm>
            <a:off x="644525" y="3021013"/>
            <a:ext cx="6580188" cy="982662"/>
          </a:xfrm>
        </p:spPr>
        <p:txBody>
          <a:bodyPr/>
          <a:lstStyle/>
          <a:p>
            <a:endParaRPr lang="en-US"/>
          </a:p>
        </p:txBody>
      </p:sp>
    </p:spTree>
    <p:extLst>
      <p:ext uri="{BB962C8B-B14F-4D97-AF65-F5344CB8AC3E}">
        <p14:creationId xmlns:p14="http://schemas.microsoft.com/office/powerpoint/2010/main" val="750131881"/>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RPBY " preserve="1" userDrawn="1">
  <p:cSld name="1_Title and body RPBY ">
    <p:spTree>
      <p:nvGrpSpPr>
        <p:cNvPr id="1" name="Shape 154"/>
        <p:cNvGrpSpPr/>
        <p:nvPr/>
      </p:nvGrpSpPr>
      <p:grpSpPr>
        <a:xfrm>
          <a:off x="0" y="0"/>
          <a:ext cx="0" cy="0"/>
          <a:chOff x="0" y="0"/>
          <a:chExt cx="0" cy="0"/>
        </a:xfrm>
      </p:grpSpPr>
      <p:pic>
        <p:nvPicPr>
          <p:cNvPr id="158" name="Google Shape;158;p25"/>
          <p:cNvPicPr preferRelativeResize="0"/>
          <p:nvPr/>
        </p:nvPicPr>
        <p:blipFill rotWithShape="1">
          <a:blip r:embed="rId2">
            <a:alphaModFix/>
          </a:blip>
          <a:srcRect b="29000"/>
          <a:stretch/>
        </p:blipFill>
        <p:spPr>
          <a:xfrm>
            <a:off x="153075" y="4088525"/>
            <a:ext cx="2628126" cy="1054975"/>
          </a:xfrm>
          <a:prstGeom prst="rect">
            <a:avLst/>
          </a:prstGeom>
          <a:noFill/>
          <a:ln>
            <a:noFill/>
          </a:ln>
        </p:spPr>
      </p:pic>
      <p:pic>
        <p:nvPicPr>
          <p:cNvPr id="159" name="Google Shape;159;p25"/>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2" name="Title 1">
            <a:extLst>
              <a:ext uri="{FF2B5EF4-FFF2-40B4-BE49-F238E27FC236}">
                <a16:creationId xmlns:a16="http://schemas.microsoft.com/office/drawing/2014/main" id="{104F164B-2729-5B12-38D8-3834D0600408}"/>
              </a:ext>
            </a:extLst>
          </p:cNvPr>
          <p:cNvSpPr>
            <a:spLocks noGrp="1"/>
          </p:cNvSpPr>
          <p:nvPr>
            <p:ph type="title"/>
          </p:nvPr>
        </p:nvSpPr>
        <p:spPr>
          <a:xfrm>
            <a:off x="311700" y="514295"/>
            <a:ext cx="8520600" cy="572700"/>
          </a:xfrm>
        </p:spPr>
        <p:txBody>
          <a:bodyPr/>
          <a:lstStyle/>
          <a:p>
            <a:r>
              <a:rPr lang="en-US"/>
              <a:t>Click to edit Master title style</a:t>
            </a:r>
          </a:p>
        </p:txBody>
      </p:sp>
      <p:sp>
        <p:nvSpPr>
          <p:cNvPr id="3" name="Text Placeholder 4">
            <a:extLst>
              <a:ext uri="{FF2B5EF4-FFF2-40B4-BE49-F238E27FC236}">
                <a16:creationId xmlns:a16="http://schemas.microsoft.com/office/drawing/2014/main" id="{F8AEB378-21A7-A069-A562-4D75358BC624}"/>
              </a:ext>
            </a:extLst>
          </p:cNvPr>
          <p:cNvSpPr>
            <a:spLocks noGrp="1"/>
          </p:cNvSpPr>
          <p:nvPr>
            <p:ph type="body" sz="quarter" idx="10"/>
          </p:nvPr>
        </p:nvSpPr>
        <p:spPr>
          <a:xfrm>
            <a:off x="0" y="5143500"/>
            <a:ext cx="9144000" cy="674688"/>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3CAD3BEA-F88E-D216-35B7-199327AA9372}"/>
              </a:ext>
            </a:extLst>
          </p:cNvPr>
          <p:cNvSpPr>
            <a:spLocks noGrp="1"/>
          </p:cNvSpPr>
          <p:nvPr>
            <p:ph type="pic" sz="quarter" idx="11"/>
          </p:nvPr>
        </p:nvSpPr>
        <p:spPr>
          <a:xfrm>
            <a:off x="2673350" y="1224976"/>
            <a:ext cx="4170363" cy="3083499"/>
          </a:xfrm>
        </p:spPr>
        <p:txBody>
          <a:bodyPr/>
          <a:lstStyle/>
          <a:p>
            <a:endParaRPr lang="en-US"/>
          </a:p>
        </p:txBody>
      </p:sp>
    </p:spTree>
    <p:extLst>
      <p:ext uri="{BB962C8B-B14F-4D97-AF65-F5344CB8AC3E}">
        <p14:creationId xmlns:p14="http://schemas.microsoft.com/office/powerpoint/2010/main" val="3207969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0"/>
        <p:cNvGrpSpPr/>
        <p:nvPr/>
      </p:nvGrpSpPr>
      <p:grpSpPr>
        <a:xfrm>
          <a:off x="0" y="0"/>
          <a:ext cx="0" cy="0"/>
          <a:chOff x="0" y="0"/>
          <a:chExt cx="0" cy="0"/>
        </a:xfrm>
      </p:grpSpPr>
      <p:pic>
        <p:nvPicPr>
          <p:cNvPr id="165" name="Google Shape;165;p26"/>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2" name="Title 1">
            <a:extLst>
              <a:ext uri="{FF2B5EF4-FFF2-40B4-BE49-F238E27FC236}">
                <a16:creationId xmlns:a16="http://schemas.microsoft.com/office/drawing/2014/main" id="{3B3339E0-F7AD-91EA-7E7E-DBE72F3A7644}"/>
              </a:ext>
            </a:extLst>
          </p:cNvPr>
          <p:cNvSpPr>
            <a:spLocks noGrp="1"/>
          </p:cNvSpPr>
          <p:nvPr>
            <p:ph type="title"/>
          </p:nvPr>
        </p:nvSpPr>
        <p:spPr>
          <a:xfrm>
            <a:off x="356616" y="301112"/>
            <a:ext cx="8520600" cy="572700"/>
          </a:xfrm>
        </p:spPr>
        <p:txBody>
          <a:bodyPr/>
          <a:lstStyle>
            <a:lvl1pPr>
              <a:defRPr lang="en-US" sz="2800" b="1" i="0" u="none" strike="noStrike" cap="none" dirty="0">
                <a:solidFill>
                  <a:srgbClr val="434343"/>
                </a:solidFill>
                <a:latin typeface="Arial"/>
                <a:ea typeface="Arial"/>
                <a:cs typeface="Arial"/>
                <a:sym typeface="Arial"/>
              </a:defRPr>
            </a:lvl1pPr>
          </a:lstStyle>
          <a:p>
            <a:r>
              <a:rPr lang="en-US" dirty="0"/>
              <a:t>Click to edit Master title style</a:t>
            </a:r>
          </a:p>
        </p:txBody>
      </p:sp>
      <p:sp>
        <p:nvSpPr>
          <p:cNvPr id="7" name="Text Placeholder 6">
            <a:extLst>
              <a:ext uri="{FF2B5EF4-FFF2-40B4-BE49-F238E27FC236}">
                <a16:creationId xmlns:a16="http://schemas.microsoft.com/office/drawing/2014/main" id="{1D470F29-425D-19D9-6D11-36E165E276A0}"/>
              </a:ext>
            </a:extLst>
          </p:cNvPr>
          <p:cNvSpPr>
            <a:spLocks noGrp="1"/>
          </p:cNvSpPr>
          <p:nvPr>
            <p:ph type="body" sz="quarter" idx="11"/>
          </p:nvPr>
        </p:nvSpPr>
        <p:spPr>
          <a:xfrm>
            <a:off x="387350" y="1152525"/>
            <a:ext cx="4394200" cy="3416300"/>
          </a:xfrm>
        </p:spPr>
        <p:txBody>
          <a:bodyPr/>
          <a:lstStyle>
            <a:lvl1pPr>
              <a:defRPr lang="en-US" sz="1800" b="0" i="0" u="none" strike="noStrike" cap="none" dirty="0" smtClean="0">
                <a:solidFill>
                  <a:schemeClr val="dk2"/>
                </a:solidFill>
                <a:latin typeface="Arial"/>
                <a:ea typeface="Arial"/>
                <a:cs typeface="Arial"/>
                <a:sym typeface="Arial"/>
              </a:defRPr>
            </a:lvl1pPr>
            <a:lvl2pPr>
              <a:defRPr lang="en-US" sz="1800" b="0" i="0" u="none" strike="noStrike" cap="none" dirty="0" smtClean="0">
                <a:solidFill>
                  <a:schemeClr val="dk2"/>
                </a:solidFill>
                <a:latin typeface="Arial"/>
                <a:ea typeface="Arial"/>
                <a:cs typeface="Arial"/>
                <a:sym typeface="Arial"/>
              </a:defRPr>
            </a:lvl2pPr>
            <a:lvl3pPr>
              <a:defRPr lang="en-US" sz="1800" b="0" i="0" u="none" strike="noStrike" cap="none" dirty="0" smtClean="0">
                <a:solidFill>
                  <a:schemeClr val="dk2"/>
                </a:solidFill>
                <a:latin typeface="Arial"/>
                <a:ea typeface="Arial"/>
                <a:cs typeface="Arial"/>
                <a:sym typeface="Arial"/>
              </a:defRPr>
            </a:lvl3pPr>
            <a:lvl4pPr>
              <a:defRPr lang="en-US" sz="1800" b="0" i="0" u="none" strike="noStrike" cap="none" dirty="0" smtClean="0">
                <a:solidFill>
                  <a:schemeClr val="dk2"/>
                </a:solidFill>
                <a:latin typeface="Arial"/>
                <a:ea typeface="Arial"/>
                <a:cs typeface="Arial"/>
                <a:sym typeface="Arial"/>
              </a:defRPr>
            </a:lvl4pPr>
            <a:lvl5pPr>
              <a:defRPr lang="en-US" sz="1800" b="0" i="0" u="none" strike="noStrike" cap="none" dirty="0">
                <a:solidFill>
                  <a:schemeClr val="dk2"/>
                </a:solidFill>
                <a:latin typeface="Arial"/>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9163C38C-463C-0192-8622-277D3BF7A6CD}"/>
              </a:ext>
            </a:extLst>
          </p:cNvPr>
          <p:cNvSpPr>
            <a:spLocks noGrp="1"/>
          </p:cNvSpPr>
          <p:nvPr>
            <p:ph type="pic" sz="quarter" idx="12"/>
          </p:nvPr>
        </p:nvSpPr>
        <p:spPr>
          <a:xfrm>
            <a:off x="5629275" y="941388"/>
            <a:ext cx="2559050" cy="3954462"/>
          </a:xfrm>
        </p:spPr>
        <p:txBody>
          <a:bodyPr/>
          <a:lstStyle/>
          <a:p>
            <a:endParaRPr lang="en-US"/>
          </a:p>
        </p:txBody>
      </p:sp>
      <p:sp>
        <p:nvSpPr>
          <p:cNvPr id="11" name="Text Placeholder 10">
            <a:extLst>
              <a:ext uri="{FF2B5EF4-FFF2-40B4-BE49-F238E27FC236}">
                <a16:creationId xmlns:a16="http://schemas.microsoft.com/office/drawing/2014/main" id="{C6319F53-46A0-B5CE-4732-3A765B7172FE}"/>
              </a:ext>
            </a:extLst>
          </p:cNvPr>
          <p:cNvSpPr>
            <a:spLocks noGrp="1"/>
          </p:cNvSpPr>
          <p:nvPr>
            <p:ph type="body" sz="quarter" idx="13"/>
          </p:nvPr>
        </p:nvSpPr>
        <p:spPr>
          <a:xfrm>
            <a:off x="0" y="5143500"/>
            <a:ext cx="9144000" cy="419100"/>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395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0"/>
        <p:cNvGrpSpPr/>
        <p:nvPr/>
      </p:nvGrpSpPr>
      <p:grpSpPr>
        <a:xfrm>
          <a:off x="0" y="0"/>
          <a:ext cx="0" cy="0"/>
          <a:chOff x="0" y="0"/>
          <a:chExt cx="0" cy="0"/>
        </a:xfrm>
      </p:grpSpPr>
      <p:pic>
        <p:nvPicPr>
          <p:cNvPr id="165" name="Google Shape;165;p26"/>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2" name="Title 1">
            <a:extLst>
              <a:ext uri="{FF2B5EF4-FFF2-40B4-BE49-F238E27FC236}">
                <a16:creationId xmlns:a16="http://schemas.microsoft.com/office/drawing/2014/main" id="{3B3339E0-F7AD-91EA-7E7E-DBE72F3A7644}"/>
              </a:ext>
            </a:extLst>
          </p:cNvPr>
          <p:cNvSpPr>
            <a:spLocks noGrp="1"/>
          </p:cNvSpPr>
          <p:nvPr>
            <p:ph type="title"/>
          </p:nvPr>
        </p:nvSpPr>
        <p:spPr>
          <a:xfrm>
            <a:off x="356616" y="301112"/>
            <a:ext cx="8520600" cy="572700"/>
          </a:xfrm>
        </p:spPr>
        <p:txBody>
          <a:bodyPr/>
          <a:lstStyle>
            <a:lvl1pPr>
              <a:defRPr lang="en-US" sz="2800" b="1" i="0" u="none" strike="noStrike" cap="none" dirty="0">
                <a:solidFill>
                  <a:srgbClr val="434343"/>
                </a:solidFill>
                <a:latin typeface="Arial"/>
                <a:ea typeface="Arial"/>
                <a:cs typeface="Arial"/>
                <a:sym typeface="Arial"/>
              </a:defRPr>
            </a:lvl1pPr>
          </a:lstStyle>
          <a:p>
            <a:r>
              <a:rPr lang="en-US" dirty="0"/>
              <a:t>Click to edit Master title style</a:t>
            </a:r>
          </a:p>
        </p:txBody>
      </p:sp>
      <p:sp>
        <p:nvSpPr>
          <p:cNvPr id="7" name="Text Placeholder 6">
            <a:extLst>
              <a:ext uri="{FF2B5EF4-FFF2-40B4-BE49-F238E27FC236}">
                <a16:creationId xmlns:a16="http://schemas.microsoft.com/office/drawing/2014/main" id="{1D470F29-425D-19D9-6D11-36E165E276A0}"/>
              </a:ext>
            </a:extLst>
          </p:cNvPr>
          <p:cNvSpPr>
            <a:spLocks noGrp="1"/>
          </p:cNvSpPr>
          <p:nvPr>
            <p:ph type="body" sz="quarter" idx="11"/>
          </p:nvPr>
        </p:nvSpPr>
        <p:spPr>
          <a:xfrm>
            <a:off x="387350" y="1152525"/>
            <a:ext cx="4394200" cy="3416300"/>
          </a:xfrm>
        </p:spPr>
        <p:txBody>
          <a:bodyPr/>
          <a:lstStyle>
            <a:lvl1pPr>
              <a:defRPr lang="en-US" sz="1800" b="0" i="0" u="none" strike="noStrike" cap="none" dirty="0" smtClean="0">
                <a:solidFill>
                  <a:schemeClr val="dk2"/>
                </a:solidFill>
                <a:latin typeface="Arial"/>
                <a:ea typeface="Arial"/>
                <a:cs typeface="Arial"/>
                <a:sym typeface="Arial"/>
              </a:defRPr>
            </a:lvl1pPr>
            <a:lvl2pPr>
              <a:defRPr lang="en-US" sz="1800" b="0" i="0" u="none" strike="noStrike" cap="none" dirty="0" smtClean="0">
                <a:solidFill>
                  <a:schemeClr val="dk2"/>
                </a:solidFill>
                <a:latin typeface="Arial"/>
                <a:ea typeface="Arial"/>
                <a:cs typeface="Arial"/>
                <a:sym typeface="Arial"/>
              </a:defRPr>
            </a:lvl2pPr>
            <a:lvl3pPr>
              <a:defRPr lang="en-US" sz="1800" b="0" i="0" u="none" strike="noStrike" cap="none" dirty="0" smtClean="0">
                <a:solidFill>
                  <a:schemeClr val="dk2"/>
                </a:solidFill>
                <a:latin typeface="Arial"/>
                <a:ea typeface="Arial"/>
                <a:cs typeface="Arial"/>
                <a:sym typeface="Arial"/>
              </a:defRPr>
            </a:lvl3pPr>
            <a:lvl4pPr>
              <a:defRPr lang="en-US" sz="1800" b="0" i="0" u="none" strike="noStrike" cap="none" dirty="0" smtClean="0">
                <a:solidFill>
                  <a:schemeClr val="dk2"/>
                </a:solidFill>
                <a:latin typeface="Arial"/>
                <a:ea typeface="Arial"/>
                <a:cs typeface="Arial"/>
                <a:sym typeface="Arial"/>
              </a:defRPr>
            </a:lvl4pPr>
            <a:lvl5pPr>
              <a:defRPr lang="en-US" sz="1800" b="0" i="0" u="none" strike="noStrike" cap="none" dirty="0">
                <a:solidFill>
                  <a:schemeClr val="dk2"/>
                </a:solidFill>
                <a:latin typeface="Arial"/>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9163C38C-463C-0192-8622-277D3BF7A6CD}"/>
              </a:ext>
            </a:extLst>
          </p:cNvPr>
          <p:cNvSpPr>
            <a:spLocks noGrp="1"/>
          </p:cNvSpPr>
          <p:nvPr>
            <p:ph type="pic" sz="quarter" idx="12"/>
          </p:nvPr>
        </p:nvSpPr>
        <p:spPr>
          <a:xfrm>
            <a:off x="5629275" y="941388"/>
            <a:ext cx="2559050" cy="3954462"/>
          </a:xfrm>
        </p:spPr>
        <p:txBody>
          <a:bodyPr/>
          <a:lstStyle/>
          <a:p>
            <a:endParaRPr lang="en-US"/>
          </a:p>
        </p:txBody>
      </p:sp>
      <p:sp>
        <p:nvSpPr>
          <p:cNvPr id="11" name="Text Placeholder 10">
            <a:extLst>
              <a:ext uri="{FF2B5EF4-FFF2-40B4-BE49-F238E27FC236}">
                <a16:creationId xmlns:a16="http://schemas.microsoft.com/office/drawing/2014/main" id="{C6319F53-46A0-B5CE-4732-3A765B7172FE}"/>
              </a:ext>
            </a:extLst>
          </p:cNvPr>
          <p:cNvSpPr>
            <a:spLocks noGrp="1"/>
          </p:cNvSpPr>
          <p:nvPr>
            <p:ph type="body" sz="quarter" idx="13"/>
          </p:nvPr>
        </p:nvSpPr>
        <p:spPr>
          <a:xfrm>
            <a:off x="0" y="5143500"/>
            <a:ext cx="9144000" cy="419100"/>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269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0"/>
        <p:cNvGrpSpPr/>
        <p:nvPr/>
      </p:nvGrpSpPr>
      <p:grpSpPr>
        <a:xfrm>
          <a:off x="0" y="0"/>
          <a:ext cx="0" cy="0"/>
          <a:chOff x="0" y="0"/>
          <a:chExt cx="0" cy="0"/>
        </a:xfrm>
      </p:grpSpPr>
      <p:sp>
        <p:nvSpPr>
          <p:cNvPr id="164" name="Google Shape;164;p26"/>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5" name="Google Shape;165;p26"/>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2" name="Title 1">
            <a:extLst>
              <a:ext uri="{FF2B5EF4-FFF2-40B4-BE49-F238E27FC236}">
                <a16:creationId xmlns:a16="http://schemas.microsoft.com/office/drawing/2014/main" id="{5E56FB52-0AD9-24AC-51BB-5D2D2CADBE49}"/>
              </a:ext>
            </a:extLst>
          </p:cNvPr>
          <p:cNvSpPr>
            <a:spLocks noGrp="1"/>
          </p:cNvSpPr>
          <p:nvPr>
            <p:ph type="title"/>
          </p:nvPr>
        </p:nvSpPr>
        <p:spPr>
          <a:xfrm>
            <a:off x="356616" y="368825"/>
            <a:ext cx="8520600" cy="572700"/>
          </a:xfrm>
        </p:spPr>
        <p:txBody>
          <a:bodyPr/>
          <a:lstStyle>
            <a:lvl1pPr>
              <a:defRPr lang="en-US" sz="2800" b="1" i="0" u="none" strike="noStrike" cap="none" dirty="0">
                <a:solidFill>
                  <a:srgbClr val="1F1F1F"/>
                </a:solidFill>
                <a:latin typeface="Arial"/>
                <a:ea typeface="Arial"/>
                <a:cs typeface="Arial"/>
                <a:sym typeface="Arial"/>
              </a:defRPr>
            </a:lvl1pPr>
          </a:lstStyle>
          <a:p>
            <a:pPr marL="0" marR="0" lvl="0" indent="0" algn="l" rtl="0">
              <a:lnSpc>
                <a:spcPct val="115000"/>
              </a:lnSpc>
              <a:spcBef>
                <a:spcPts val="0"/>
              </a:spcBef>
              <a:spcAft>
                <a:spcPts val="0"/>
              </a:spcAft>
              <a:buClr>
                <a:srgbClr val="434343"/>
              </a:buClr>
              <a:buSzPts val="2800"/>
              <a:buFont typeface="Arial"/>
              <a:buNone/>
            </a:pPr>
            <a:r>
              <a:rPr lang="en-US" dirty="0"/>
              <a:t>Click to edit Master title style</a:t>
            </a:r>
          </a:p>
        </p:txBody>
      </p:sp>
      <p:grpSp>
        <p:nvGrpSpPr>
          <p:cNvPr id="5" name="Google Shape;454;p65">
            <a:extLst>
              <a:ext uri="{FF2B5EF4-FFF2-40B4-BE49-F238E27FC236}">
                <a16:creationId xmlns:a16="http://schemas.microsoft.com/office/drawing/2014/main" id="{F5B9F5CE-3019-6F9B-FC72-8843F63F2D3F}"/>
              </a:ext>
            </a:extLst>
          </p:cNvPr>
          <p:cNvGrpSpPr/>
          <p:nvPr userDrawn="1"/>
        </p:nvGrpSpPr>
        <p:grpSpPr>
          <a:xfrm>
            <a:off x="4639000" y="295275"/>
            <a:ext cx="4343154" cy="4537666"/>
            <a:chOff x="0" y="3683"/>
            <a:chExt cx="6413400" cy="6029320"/>
          </a:xfrm>
          <a:solidFill>
            <a:srgbClr val="177EAB"/>
          </a:solidFill>
        </p:grpSpPr>
        <p:sp>
          <p:nvSpPr>
            <p:cNvPr id="6" name="Google Shape;455;p65">
              <a:extLst>
                <a:ext uri="{FF2B5EF4-FFF2-40B4-BE49-F238E27FC236}">
                  <a16:creationId xmlns:a16="http://schemas.microsoft.com/office/drawing/2014/main" id="{B93F9E15-D3DB-B6DE-CDB0-04A496644FF0}"/>
                </a:ext>
              </a:extLst>
            </p:cNvPr>
            <p:cNvSpPr/>
            <p:nvPr/>
          </p:nvSpPr>
          <p:spPr>
            <a:xfrm>
              <a:off x="0" y="3683"/>
              <a:ext cx="6413400" cy="2411700"/>
            </a:xfrm>
            <a:prstGeom prst="roundRect">
              <a:avLst>
                <a:gd name="adj" fmla="val 10000"/>
              </a:avLst>
            </a:prstGeom>
            <a:gr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 name="Google Shape;456;p65">
              <a:extLst>
                <a:ext uri="{FF2B5EF4-FFF2-40B4-BE49-F238E27FC236}">
                  <a16:creationId xmlns:a16="http://schemas.microsoft.com/office/drawing/2014/main" id="{5214EB09-4D82-480A-A90C-CB3EC7738CF5}"/>
                </a:ext>
              </a:extLst>
            </p:cNvPr>
            <p:cNvSpPr txBox="1"/>
            <p:nvPr/>
          </p:nvSpPr>
          <p:spPr>
            <a:xfrm>
              <a:off x="70631" y="74316"/>
              <a:ext cx="6272100" cy="2270400"/>
            </a:xfrm>
            <a:prstGeom prst="rect">
              <a:avLst/>
            </a:prstGeom>
            <a:grp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400"/>
                <a:buFont typeface="Open Sans"/>
                <a:buNone/>
              </a:pPr>
              <a:endParaRPr sz="1000" dirty="0"/>
            </a:p>
          </p:txBody>
        </p:sp>
        <p:sp>
          <p:nvSpPr>
            <p:cNvPr id="8" name="Google Shape;457;p65">
              <a:extLst>
                <a:ext uri="{FF2B5EF4-FFF2-40B4-BE49-F238E27FC236}">
                  <a16:creationId xmlns:a16="http://schemas.microsoft.com/office/drawing/2014/main" id="{92C5EA83-8BE7-6DD6-1F27-BE1A61524973}"/>
                </a:ext>
              </a:extLst>
            </p:cNvPr>
            <p:cNvSpPr/>
            <p:nvPr/>
          </p:nvSpPr>
          <p:spPr>
            <a:xfrm rot="5400000">
              <a:off x="2754442" y="2475714"/>
              <a:ext cx="904500" cy="1085400"/>
            </a:xfrm>
            <a:prstGeom prst="rightArrow">
              <a:avLst>
                <a:gd name="adj1" fmla="val 60000"/>
                <a:gd name="adj2" fmla="val 50000"/>
              </a:avLst>
            </a:prstGeom>
            <a:gr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 name="Google Shape;458;p65">
              <a:extLst>
                <a:ext uri="{FF2B5EF4-FFF2-40B4-BE49-F238E27FC236}">
                  <a16:creationId xmlns:a16="http://schemas.microsoft.com/office/drawing/2014/main" id="{BACCC3EB-5499-8757-6490-D6BA7198B1E6}"/>
                </a:ext>
              </a:extLst>
            </p:cNvPr>
            <p:cNvSpPr txBox="1"/>
            <p:nvPr/>
          </p:nvSpPr>
          <p:spPr>
            <a:xfrm>
              <a:off x="2881164" y="2667754"/>
              <a:ext cx="651300" cy="452700"/>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Open Sans"/>
                <a:buNone/>
              </a:pPr>
              <a:endParaRPr sz="1400">
                <a:solidFill>
                  <a:schemeClr val="lt1"/>
                </a:solidFill>
                <a:latin typeface="Open Sans"/>
                <a:ea typeface="Open Sans"/>
                <a:cs typeface="Open Sans"/>
                <a:sym typeface="Open Sans"/>
              </a:endParaRPr>
            </a:p>
          </p:txBody>
        </p:sp>
        <p:sp>
          <p:nvSpPr>
            <p:cNvPr id="10" name="Google Shape;459;p65">
              <a:extLst>
                <a:ext uri="{FF2B5EF4-FFF2-40B4-BE49-F238E27FC236}">
                  <a16:creationId xmlns:a16="http://schemas.microsoft.com/office/drawing/2014/main" id="{593DB2E8-061D-8819-DF79-5C3D4DC8E391}"/>
                </a:ext>
              </a:extLst>
            </p:cNvPr>
            <p:cNvSpPr/>
            <p:nvPr/>
          </p:nvSpPr>
          <p:spPr>
            <a:xfrm>
              <a:off x="0" y="3621303"/>
              <a:ext cx="6413400" cy="2411700"/>
            </a:xfrm>
            <a:prstGeom prst="roundRect">
              <a:avLst>
                <a:gd name="adj" fmla="val 10000"/>
              </a:avLst>
            </a:prstGeom>
            <a:gr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 name="Google Shape;460;p65">
              <a:extLst>
                <a:ext uri="{FF2B5EF4-FFF2-40B4-BE49-F238E27FC236}">
                  <a16:creationId xmlns:a16="http://schemas.microsoft.com/office/drawing/2014/main" id="{3BFAB683-3297-7DAE-D824-549BF64740FE}"/>
                </a:ext>
              </a:extLst>
            </p:cNvPr>
            <p:cNvSpPr txBox="1"/>
            <p:nvPr/>
          </p:nvSpPr>
          <p:spPr>
            <a:xfrm>
              <a:off x="70638" y="3691941"/>
              <a:ext cx="6272100" cy="2270400"/>
            </a:xfrm>
            <a:prstGeom prst="rect">
              <a:avLst/>
            </a:prstGeom>
            <a:grpFill/>
            <a:ln>
              <a:noFill/>
            </a:ln>
          </p:spPr>
          <p:txBody>
            <a:bodyPr spcFirstLastPara="1" wrap="square" lIns="65725" tIns="65725" rIns="65725" bIns="65725" anchor="ctr" anchorCtr="0">
              <a:noAutofit/>
            </a:bodyPr>
            <a:lstStyle/>
            <a:p>
              <a:pPr marL="0" marR="0" lvl="0" indent="0" algn="ctr" rtl="0">
                <a:lnSpc>
                  <a:spcPct val="90000"/>
                </a:lnSpc>
                <a:spcBef>
                  <a:spcPts val="0"/>
                </a:spcBef>
                <a:spcAft>
                  <a:spcPts val="0"/>
                </a:spcAft>
                <a:buClr>
                  <a:schemeClr val="lt1"/>
                </a:buClr>
                <a:buSzPts val="1700"/>
                <a:buFont typeface="Open Sans"/>
                <a:buNone/>
              </a:pPr>
              <a:endParaRPr sz="1100" dirty="0"/>
            </a:p>
          </p:txBody>
        </p:sp>
      </p:grpSp>
      <p:sp>
        <p:nvSpPr>
          <p:cNvPr id="14" name="Text Placeholder 13">
            <a:extLst>
              <a:ext uri="{FF2B5EF4-FFF2-40B4-BE49-F238E27FC236}">
                <a16:creationId xmlns:a16="http://schemas.microsoft.com/office/drawing/2014/main" id="{8D883885-15C2-9520-CF6C-B2CBD1A74DB3}"/>
              </a:ext>
            </a:extLst>
          </p:cNvPr>
          <p:cNvSpPr>
            <a:spLocks noGrp="1"/>
          </p:cNvSpPr>
          <p:nvPr>
            <p:ph type="body" sz="quarter" idx="13"/>
          </p:nvPr>
        </p:nvSpPr>
        <p:spPr>
          <a:xfrm>
            <a:off x="454025" y="1160463"/>
            <a:ext cx="4184650" cy="2490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375C5746-8AFF-9570-5482-8DF2B197B4D5}"/>
              </a:ext>
            </a:extLst>
          </p:cNvPr>
          <p:cNvSpPr>
            <a:spLocks noGrp="1"/>
          </p:cNvSpPr>
          <p:nvPr>
            <p:ph type="body" sz="quarter" idx="14"/>
          </p:nvPr>
        </p:nvSpPr>
        <p:spPr>
          <a:xfrm>
            <a:off x="4689322" y="348433"/>
            <a:ext cx="4244975" cy="1735293"/>
          </a:xfrm>
        </p:spPr>
        <p:txBody>
          <a:bodyPr/>
          <a:lstStyle>
            <a:lvl1pPr marL="114300" indent="0">
              <a:buNone/>
              <a:defRPr lang="en-US" sz="1600" b="1" i="0" u="none" strike="noStrike" cap="none" dirty="0" smtClean="0">
                <a:solidFill>
                  <a:schemeClr val="lt1"/>
                </a:solidFill>
                <a:latin typeface="Arial"/>
                <a:ea typeface="Arial"/>
                <a:cs typeface="Arial"/>
                <a:sym typeface="Arial"/>
              </a:defRPr>
            </a:lvl1pPr>
            <a:lvl2pPr>
              <a:defRPr lang="en-US" sz="1100" b="0" i="0" u="none" strike="noStrike" cap="none" dirty="0">
                <a:solidFill>
                  <a:schemeClr val="lt1"/>
                </a:solidFill>
                <a:latin typeface="Arial"/>
                <a:ea typeface="Arial"/>
                <a:cs typeface="Arial"/>
                <a:sym typeface="Arial"/>
              </a:defRPr>
            </a:lvl2pPr>
          </a:lstStyle>
          <a:p>
            <a:pPr lvl="0"/>
            <a:r>
              <a:rPr lang="en-US" dirty="0"/>
              <a:t>Click to edit Master text styles</a:t>
            </a:r>
          </a:p>
          <a:p>
            <a:pPr marL="584200" marR="0" lvl="1" indent="-120650" algn="l" rtl="0">
              <a:lnSpc>
                <a:spcPct val="90000"/>
              </a:lnSpc>
              <a:spcBef>
                <a:spcPts val="200"/>
              </a:spcBef>
              <a:spcAft>
                <a:spcPts val="0"/>
              </a:spcAft>
              <a:buClr>
                <a:schemeClr val="lt1"/>
              </a:buClr>
              <a:buSzPts val="1100"/>
              <a:buFont typeface="Arial"/>
            </a:pPr>
            <a:r>
              <a:rPr lang="en-US" dirty="0"/>
              <a:t>Second level</a:t>
            </a:r>
          </a:p>
          <a:p>
            <a:pPr marL="584200" marR="0" lvl="1" indent="-120650" algn="l" rtl="0">
              <a:lnSpc>
                <a:spcPct val="90000"/>
              </a:lnSpc>
              <a:spcBef>
                <a:spcPts val="200"/>
              </a:spcBef>
              <a:spcAft>
                <a:spcPts val="0"/>
              </a:spcAft>
              <a:buClr>
                <a:schemeClr val="lt1"/>
              </a:buClr>
              <a:buSzPts val="1100"/>
              <a:buFont typeface="Arial"/>
            </a:pPr>
            <a:r>
              <a:rPr lang="en-US" dirty="0"/>
              <a:t>Third level</a:t>
            </a:r>
          </a:p>
          <a:p>
            <a:pPr marL="584200" marR="0" lvl="1" indent="-120650" algn="l" rtl="0">
              <a:lnSpc>
                <a:spcPct val="90000"/>
              </a:lnSpc>
              <a:spcBef>
                <a:spcPts val="200"/>
              </a:spcBef>
              <a:spcAft>
                <a:spcPts val="0"/>
              </a:spcAft>
              <a:buClr>
                <a:schemeClr val="lt1"/>
              </a:buClr>
              <a:buSzPts val="1100"/>
              <a:buFont typeface="Arial"/>
            </a:pPr>
            <a:r>
              <a:rPr lang="en-US" dirty="0"/>
              <a:t>Fourth level</a:t>
            </a:r>
          </a:p>
          <a:p>
            <a:pPr marL="584200" marR="0" lvl="1" indent="-120650" algn="l" rtl="0">
              <a:lnSpc>
                <a:spcPct val="90000"/>
              </a:lnSpc>
              <a:spcBef>
                <a:spcPts val="200"/>
              </a:spcBef>
              <a:spcAft>
                <a:spcPts val="0"/>
              </a:spcAft>
              <a:buClr>
                <a:schemeClr val="lt1"/>
              </a:buClr>
              <a:buSzPts val="1100"/>
              <a:buFont typeface="Arial"/>
            </a:pPr>
            <a:r>
              <a:rPr lang="en-US" dirty="0"/>
              <a:t>Fifth level</a:t>
            </a:r>
          </a:p>
        </p:txBody>
      </p:sp>
      <p:sp>
        <p:nvSpPr>
          <p:cNvPr id="17" name="Text Placeholder 15">
            <a:extLst>
              <a:ext uri="{FF2B5EF4-FFF2-40B4-BE49-F238E27FC236}">
                <a16:creationId xmlns:a16="http://schemas.microsoft.com/office/drawing/2014/main" id="{85D9BC05-CA45-6261-B3F9-886546808140}"/>
              </a:ext>
            </a:extLst>
          </p:cNvPr>
          <p:cNvSpPr>
            <a:spLocks noGrp="1"/>
          </p:cNvSpPr>
          <p:nvPr>
            <p:ph type="body" sz="quarter" idx="15"/>
          </p:nvPr>
        </p:nvSpPr>
        <p:spPr>
          <a:xfrm>
            <a:off x="4696036" y="3071058"/>
            <a:ext cx="4244975" cy="1735293"/>
          </a:xfrm>
        </p:spPr>
        <p:txBody>
          <a:bodyPr/>
          <a:lstStyle>
            <a:lvl1pPr marL="114300" indent="0">
              <a:buNone/>
              <a:defRPr lang="en-US" sz="1600" b="1" i="0" u="none" strike="noStrike" cap="none" dirty="0" smtClean="0">
                <a:solidFill>
                  <a:schemeClr val="lt1"/>
                </a:solidFill>
                <a:latin typeface="Arial"/>
                <a:ea typeface="Arial"/>
                <a:cs typeface="Arial"/>
                <a:sym typeface="Arial"/>
              </a:defRPr>
            </a:lvl1pPr>
            <a:lvl2pPr>
              <a:defRPr lang="en-US" sz="1100" b="0" i="0" u="none" strike="noStrike" cap="none" dirty="0">
                <a:solidFill>
                  <a:schemeClr val="lt1"/>
                </a:solidFill>
                <a:latin typeface="Arial"/>
                <a:ea typeface="Arial"/>
                <a:cs typeface="Arial"/>
                <a:sym typeface="Arial"/>
              </a:defRPr>
            </a:lvl2pPr>
          </a:lstStyle>
          <a:p>
            <a:pPr lvl="0"/>
            <a:r>
              <a:rPr lang="en-US" dirty="0"/>
              <a:t>Click to edit Master text styles</a:t>
            </a:r>
          </a:p>
          <a:p>
            <a:pPr marL="584200" marR="0" lvl="1" indent="-120650" algn="l" rtl="0">
              <a:lnSpc>
                <a:spcPct val="90000"/>
              </a:lnSpc>
              <a:spcBef>
                <a:spcPts val="200"/>
              </a:spcBef>
              <a:spcAft>
                <a:spcPts val="0"/>
              </a:spcAft>
              <a:buClr>
                <a:schemeClr val="lt1"/>
              </a:buClr>
              <a:buSzPts val="1100"/>
              <a:buFont typeface="Arial"/>
            </a:pPr>
            <a:r>
              <a:rPr lang="en-US" dirty="0"/>
              <a:t>Second level</a:t>
            </a:r>
          </a:p>
          <a:p>
            <a:pPr marL="584200" marR="0" lvl="1" indent="-120650" algn="l" rtl="0">
              <a:lnSpc>
                <a:spcPct val="90000"/>
              </a:lnSpc>
              <a:spcBef>
                <a:spcPts val="200"/>
              </a:spcBef>
              <a:spcAft>
                <a:spcPts val="0"/>
              </a:spcAft>
              <a:buClr>
                <a:schemeClr val="lt1"/>
              </a:buClr>
              <a:buSzPts val="1100"/>
              <a:buFont typeface="Arial"/>
            </a:pPr>
            <a:r>
              <a:rPr lang="en-US" dirty="0"/>
              <a:t>Third level</a:t>
            </a:r>
          </a:p>
          <a:p>
            <a:pPr marL="584200" marR="0" lvl="1" indent="-120650" algn="l" rtl="0">
              <a:lnSpc>
                <a:spcPct val="90000"/>
              </a:lnSpc>
              <a:spcBef>
                <a:spcPts val="200"/>
              </a:spcBef>
              <a:spcAft>
                <a:spcPts val="0"/>
              </a:spcAft>
              <a:buClr>
                <a:schemeClr val="lt1"/>
              </a:buClr>
              <a:buSzPts val="1100"/>
              <a:buFont typeface="Arial"/>
            </a:pPr>
            <a:r>
              <a:rPr lang="en-US" dirty="0"/>
              <a:t>Fourth level</a:t>
            </a:r>
          </a:p>
          <a:p>
            <a:pPr marL="584200" marR="0" lvl="1" indent="-120650" algn="l" rtl="0">
              <a:lnSpc>
                <a:spcPct val="90000"/>
              </a:lnSpc>
              <a:spcBef>
                <a:spcPts val="200"/>
              </a:spcBef>
              <a:spcAft>
                <a:spcPts val="0"/>
              </a:spcAft>
              <a:buClr>
                <a:schemeClr val="lt1"/>
              </a:buClr>
              <a:buSzPts val="1100"/>
              <a:buFont typeface="Arial"/>
            </a:pPr>
            <a:r>
              <a:rPr lang="en-US" dirty="0"/>
              <a:t>Fifth level</a:t>
            </a:r>
          </a:p>
        </p:txBody>
      </p:sp>
      <p:sp>
        <p:nvSpPr>
          <p:cNvPr id="19" name="Text Placeholder 18">
            <a:extLst>
              <a:ext uri="{FF2B5EF4-FFF2-40B4-BE49-F238E27FC236}">
                <a16:creationId xmlns:a16="http://schemas.microsoft.com/office/drawing/2014/main" id="{5DBD14E4-BA7B-2099-C254-C9F1D483CB02}"/>
              </a:ext>
            </a:extLst>
          </p:cNvPr>
          <p:cNvSpPr>
            <a:spLocks noGrp="1"/>
          </p:cNvSpPr>
          <p:nvPr>
            <p:ph type="body" sz="quarter" idx="16"/>
          </p:nvPr>
        </p:nvSpPr>
        <p:spPr>
          <a:xfrm>
            <a:off x="636588" y="4084975"/>
            <a:ext cx="3636962" cy="747966"/>
          </a:xfrm>
        </p:spPr>
        <p:txBody>
          <a:bodyPr/>
          <a:lstStyle>
            <a:lvl1pPr marL="114300" indent="0">
              <a:buNone/>
              <a:defRPr lang="en-US" sz="900" b="0" i="0" u="none" strike="noStrike" cap="none" dirty="0" smtClean="0">
                <a:solidFill>
                  <a:srgbClr val="000000"/>
                </a:solidFill>
                <a:latin typeface="Arial"/>
                <a:ea typeface="Arial"/>
                <a:cs typeface="Arial"/>
                <a:sym typeface="Arial"/>
              </a:defRPr>
            </a:lvl1pPr>
            <a:lvl2pPr marL="596900" indent="0">
              <a:buNone/>
              <a:defRPr lang="en-US" sz="900" b="0" i="0" u="none" strike="noStrike" cap="none" dirty="0" smtClean="0">
                <a:solidFill>
                  <a:srgbClr val="000000"/>
                </a:solidFill>
                <a:latin typeface="Arial"/>
                <a:ea typeface="Arial"/>
                <a:cs typeface="Arial"/>
                <a:sym typeface="Arial"/>
              </a:defRPr>
            </a:lvl2pPr>
            <a:lvl3pPr marL="1054100" indent="0">
              <a:buNone/>
              <a:defRPr lang="en-US" sz="900" b="0" i="0" u="none" strike="noStrike" cap="none" dirty="0" smtClean="0">
                <a:solidFill>
                  <a:srgbClr val="000000"/>
                </a:solidFill>
                <a:latin typeface="Arial"/>
                <a:ea typeface="Arial"/>
                <a:cs typeface="Arial"/>
                <a:sym typeface="Arial"/>
              </a:defRPr>
            </a:lvl3pPr>
            <a:lvl4pPr marL="1511300" indent="0">
              <a:buNone/>
              <a:defRPr lang="en-US" sz="900" b="0" i="0" u="none" strike="noStrike" cap="none" dirty="0" smtClean="0">
                <a:solidFill>
                  <a:srgbClr val="000000"/>
                </a:solidFill>
                <a:latin typeface="Arial"/>
                <a:ea typeface="Arial"/>
                <a:cs typeface="Arial"/>
                <a:sym typeface="Arial"/>
              </a:defRPr>
            </a:lvl4pPr>
            <a:lvl5pPr marL="1968500" indent="0">
              <a:buNone/>
              <a:defRPr lang="en-US" sz="900" b="0" i="0" u="none" strike="noStrike" cap="none" dirty="0">
                <a:solidFill>
                  <a:srgbClr val="000000"/>
                </a:solidFill>
                <a:latin typeface="Arial"/>
                <a:ea typeface="Arial"/>
                <a:cs typeface="Arial"/>
                <a:sym typeface="Arial"/>
              </a:defRPr>
            </a:lvl5pPr>
          </a:lstStyle>
          <a:p>
            <a:pPr lvl="0"/>
            <a:r>
              <a:rPr lang="en-US" dirty="0"/>
              <a:t>Click to edit Master text styles</a:t>
            </a:r>
          </a:p>
        </p:txBody>
      </p:sp>
    </p:spTree>
    <p:extLst>
      <p:ext uri="{BB962C8B-B14F-4D97-AF65-F5344CB8AC3E}">
        <p14:creationId xmlns:p14="http://schemas.microsoft.com/office/powerpoint/2010/main" val="804678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0"/>
        <p:cNvGrpSpPr/>
        <p:nvPr/>
      </p:nvGrpSpPr>
      <p:grpSpPr>
        <a:xfrm>
          <a:off x="0" y="0"/>
          <a:ext cx="0" cy="0"/>
          <a:chOff x="0" y="0"/>
          <a:chExt cx="0" cy="0"/>
        </a:xfrm>
      </p:grpSpPr>
      <p:pic>
        <p:nvPicPr>
          <p:cNvPr id="165" name="Google Shape;165;p26"/>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2" name="Title 1">
            <a:extLst>
              <a:ext uri="{FF2B5EF4-FFF2-40B4-BE49-F238E27FC236}">
                <a16:creationId xmlns:a16="http://schemas.microsoft.com/office/drawing/2014/main" id="{3B3339E0-F7AD-91EA-7E7E-DBE72F3A7644}"/>
              </a:ext>
            </a:extLst>
          </p:cNvPr>
          <p:cNvSpPr>
            <a:spLocks noGrp="1"/>
          </p:cNvSpPr>
          <p:nvPr>
            <p:ph type="title"/>
          </p:nvPr>
        </p:nvSpPr>
        <p:spPr>
          <a:xfrm>
            <a:off x="356616" y="301112"/>
            <a:ext cx="8520600" cy="572700"/>
          </a:xfrm>
        </p:spPr>
        <p:txBody>
          <a:bodyPr/>
          <a:lstStyle>
            <a:lvl1pPr>
              <a:defRPr lang="en-US" sz="2800" b="1" i="0" u="none" strike="noStrike" cap="none" dirty="0">
                <a:solidFill>
                  <a:srgbClr val="434343"/>
                </a:solidFill>
                <a:latin typeface="Arial"/>
                <a:ea typeface="Arial"/>
                <a:cs typeface="Arial"/>
                <a:sym typeface="Arial"/>
              </a:defRPr>
            </a:lvl1pPr>
          </a:lstStyle>
          <a:p>
            <a:r>
              <a:rPr lang="en-US" dirty="0"/>
              <a:t>Click to edit Master title style</a:t>
            </a:r>
          </a:p>
        </p:txBody>
      </p:sp>
      <p:sp>
        <p:nvSpPr>
          <p:cNvPr id="7" name="Text Placeholder 6">
            <a:extLst>
              <a:ext uri="{FF2B5EF4-FFF2-40B4-BE49-F238E27FC236}">
                <a16:creationId xmlns:a16="http://schemas.microsoft.com/office/drawing/2014/main" id="{1D470F29-425D-19D9-6D11-36E165E276A0}"/>
              </a:ext>
            </a:extLst>
          </p:cNvPr>
          <p:cNvSpPr>
            <a:spLocks noGrp="1"/>
          </p:cNvSpPr>
          <p:nvPr>
            <p:ph type="body" sz="quarter" idx="11"/>
          </p:nvPr>
        </p:nvSpPr>
        <p:spPr>
          <a:xfrm>
            <a:off x="387349" y="1152525"/>
            <a:ext cx="8366126" cy="789150"/>
          </a:xfrm>
        </p:spPr>
        <p:txBody>
          <a:bodyPr/>
          <a:lstStyle>
            <a:lvl1pPr marL="114300" indent="0">
              <a:buNone/>
              <a:defRPr lang="en-US" sz="1800" b="0" i="0" u="none" strike="noStrike" cap="none" dirty="0" smtClean="0">
                <a:solidFill>
                  <a:schemeClr val="dk2"/>
                </a:solidFill>
                <a:latin typeface="Arial"/>
                <a:ea typeface="Arial"/>
                <a:cs typeface="Arial"/>
                <a:sym typeface="Arial"/>
              </a:defRPr>
            </a:lvl1pPr>
            <a:lvl2pPr>
              <a:defRPr lang="en-US" sz="1800" b="0" i="0" u="none" strike="noStrike" cap="none" dirty="0" smtClean="0">
                <a:solidFill>
                  <a:schemeClr val="dk2"/>
                </a:solidFill>
                <a:latin typeface="Arial"/>
                <a:ea typeface="Arial"/>
                <a:cs typeface="Arial"/>
                <a:sym typeface="Arial"/>
              </a:defRPr>
            </a:lvl2pPr>
            <a:lvl3pPr>
              <a:defRPr lang="en-US" sz="1800" b="0" i="0" u="none" strike="noStrike" cap="none" dirty="0" smtClean="0">
                <a:solidFill>
                  <a:schemeClr val="dk2"/>
                </a:solidFill>
                <a:latin typeface="Arial"/>
                <a:ea typeface="Arial"/>
                <a:cs typeface="Arial"/>
                <a:sym typeface="Arial"/>
              </a:defRPr>
            </a:lvl3pPr>
            <a:lvl4pPr>
              <a:defRPr lang="en-US" sz="1800" b="0" i="0" u="none" strike="noStrike" cap="none" dirty="0" smtClean="0">
                <a:solidFill>
                  <a:schemeClr val="dk2"/>
                </a:solidFill>
                <a:latin typeface="Arial"/>
                <a:ea typeface="Arial"/>
                <a:cs typeface="Arial"/>
                <a:sym typeface="Arial"/>
              </a:defRPr>
            </a:lvl4pPr>
            <a:lvl5pPr>
              <a:defRPr lang="en-US" sz="1800" b="0" i="0" u="none" strike="noStrike" cap="none" dirty="0">
                <a:solidFill>
                  <a:schemeClr val="dk2"/>
                </a:solidFill>
                <a:latin typeface="Arial"/>
                <a:ea typeface="Arial"/>
                <a:cs typeface="Arial"/>
                <a:sym typeface="Arial"/>
              </a:defRPr>
            </a:lvl5pPr>
          </a:lstStyle>
          <a:p>
            <a:pPr lvl="0"/>
            <a:endParaRPr lang="en-US" dirty="0"/>
          </a:p>
        </p:txBody>
      </p:sp>
      <p:sp>
        <p:nvSpPr>
          <p:cNvPr id="11" name="Text Placeholder 10">
            <a:extLst>
              <a:ext uri="{FF2B5EF4-FFF2-40B4-BE49-F238E27FC236}">
                <a16:creationId xmlns:a16="http://schemas.microsoft.com/office/drawing/2014/main" id="{C6319F53-46A0-B5CE-4732-3A765B7172FE}"/>
              </a:ext>
            </a:extLst>
          </p:cNvPr>
          <p:cNvSpPr>
            <a:spLocks noGrp="1"/>
          </p:cNvSpPr>
          <p:nvPr>
            <p:ph type="body" sz="quarter" idx="13"/>
          </p:nvPr>
        </p:nvSpPr>
        <p:spPr>
          <a:xfrm>
            <a:off x="-66675" y="5400675"/>
            <a:ext cx="9144000" cy="419100"/>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endParaRPr lang="en-US"/>
          </a:p>
        </p:txBody>
      </p:sp>
      <p:pic>
        <p:nvPicPr>
          <p:cNvPr id="3" name="Google Shape;557;p76">
            <a:extLst>
              <a:ext uri="{FF2B5EF4-FFF2-40B4-BE49-F238E27FC236}">
                <a16:creationId xmlns:a16="http://schemas.microsoft.com/office/drawing/2014/main" id="{A3F8B84C-FBFF-A6BC-39E3-65A8A760DB00}"/>
              </a:ext>
            </a:extLst>
          </p:cNvPr>
          <p:cNvPicPr preferRelativeResize="0"/>
          <p:nvPr userDrawn="1"/>
        </p:nvPicPr>
        <p:blipFill rotWithShape="1">
          <a:blip r:embed="rId3">
            <a:alphaModFix/>
          </a:blip>
          <a:srcRect t="2971" r="12103" b="2990"/>
          <a:stretch/>
        </p:blipFill>
        <p:spPr>
          <a:xfrm>
            <a:off x="1602275" y="1594075"/>
            <a:ext cx="5643749" cy="3286901"/>
          </a:xfrm>
          <a:prstGeom prst="rect">
            <a:avLst/>
          </a:prstGeom>
          <a:noFill/>
          <a:ln>
            <a:noFill/>
          </a:ln>
        </p:spPr>
      </p:pic>
    </p:spTree>
    <p:extLst>
      <p:ext uri="{BB962C8B-B14F-4D97-AF65-F5344CB8AC3E}">
        <p14:creationId xmlns:p14="http://schemas.microsoft.com/office/powerpoint/2010/main" val="4051622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0"/>
        <p:cNvGrpSpPr/>
        <p:nvPr/>
      </p:nvGrpSpPr>
      <p:grpSpPr>
        <a:xfrm>
          <a:off x="0" y="0"/>
          <a:ext cx="0" cy="0"/>
          <a:chOff x="0" y="0"/>
          <a:chExt cx="0" cy="0"/>
        </a:xfrm>
      </p:grpSpPr>
      <p:pic>
        <p:nvPicPr>
          <p:cNvPr id="165" name="Google Shape;165;p26"/>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2" name="Title 1">
            <a:extLst>
              <a:ext uri="{FF2B5EF4-FFF2-40B4-BE49-F238E27FC236}">
                <a16:creationId xmlns:a16="http://schemas.microsoft.com/office/drawing/2014/main" id="{3B3339E0-F7AD-91EA-7E7E-DBE72F3A7644}"/>
              </a:ext>
            </a:extLst>
          </p:cNvPr>
          <p:cNvSpPr>
            <a:spLocks noGrp="1"/>
          </p:cNvSpPr>
          <p:nvPr>
            <p:ph type="title"/>
          </p:nvPr>
        </p:nvSpPr>
        <p:spPr>
          <a:xfrm>
            <a:off x="356616" y="301112"/>
            <a:ext cx="8520600" cy="572700"/>
          </a:xfrm>
        </p:spPr>
        <p:txBody>
          <a:bodyPr/>
          <a:lstStyle>
            <a:lvl1pPr>
              <a:defRPr lang="en-US" sz="2800" b="1" i="0" u="none" strike="noStrike" cap="none" dirty="0">
                <a:solidFill>
                  <a:srgbClr val="434343"/>
                </a:solidFill>
                <a:latin typeface="Arial"/>
                <a:ea typeface="Arial"/>
                <a:cs typeface="Arial"/>
                <a:sym typeface="Arial"/>
              </a:defRPr>
            </a:lvl1pPr>
          </a:lstStyle>
          <a:p>
            <a:r>
              <a:rPr lang="en-US" dirty="0"/>
              <a:t>Click to edit Master title style</a:t>
            </a:r>
          </a:p>
        </p:txBody>
      </p:sp>
      <p:sp>
        <p:nvSpPr>
          <p:cNvPr id="7" name="Text Placeholder 6">
            <a:extLst>
              <a:ext uri="{FF2B5EF4-FFF2-40B4-BE49-F238E27FC236}">
                <a16:creationId xmlns:a16="http://schemas.microsoft.com/office/drawing/2014/main" id="{1D470F29-425D-19D9-6D11-36E165E276A0}"/>
              </a:ext>
            </a:extLst>
          </p:cNvPr>
          <p:cNvSpPr>
            <a:spLocks noGrp="1"/>
          </p:cNvSpPr>
          <p:nvPr>
            <p:ph type="body" sz="quarter" idx="11"/>
          </p:nvPr>
        </p:nvSpPr>
        <p:spPr>
          <a:xfrm>
            <a:off x="387349" y="1152524"/>
            <a:ext cx="3427876" cy="3689863"/>
          </a:xfrm>
        </p:spPr>
        <p:txBody>
          <a:bodyPr/>
          <a:lstStyle>
            <a:lvl1pPr marL="114300" indent="0">
              <a:buNone/>
              <a:defRPr lang="en-US" sz="1800" b="0" i="0" u="none" strike="noStrike" cap="none" dirty="0" smtClean="0">
                <a:solidFill>
                  <a:schemeClr val="dk2"/>
                </a:solidFill>
                <a:latin typeface="Arial"/>
                <a:ea typeface="Arial"/>
                <a:cs typeface="Arial"/>
                <a:sym typeface="Arial"/>
              </a:defRPr>
            </a:lvl1pPr>
            <a:lvl2pPr>
              <a:defRPr lang="en-US" sz="1800" b="0" i="0" u="none" strike="noStrike" cap="none" dirty="0" smtClean="0">
                <a:solidFill>
                  <a:schemeClr val="dk2"/>
                </a:solidFill>
                <a:latin typeface="Arial"/>
                <a:ea typeface="Arial"/>
                <a:cs typeface="Arial"/>
                <a:sym typeface="Arial"/>
              </a:defRPr>
            </a:lvl2pPr>
            <a:lvl3pPr>
              <a:defRPr lang="en-US" sz="1800" b="0" i="0" u="none" strike="noStrike" cap="none" dirty="0" smtClean="0">
                <a:solidFill>
                  <a:schemeClr val="dk2"/>
                </a:solidFill>
                <a:latin typeface="Arial"/>
                <a:ea typeface="Arial"/>
                <a:cs typeface="Arial"/>
                <a:sym typeface="Arial"/>
              </a:defRPr>
            </a:lvl3pPr>
            <a:lvl4pPr>
              <a:defRPr lang="en-US" sz="1800" b="0" i="0" u="none" strike="noStrike" cap="none" dirty="0" smtClean="0">
                <a:solidFill>
                  <a:schemeClr val="dk2"/>
                </a:solidFill>
                <a:latin typeface="Arial"/>
                <a:ea typeface="Arial"/>
                <a:cs typeface="Arial"/>
                <a:sym typeface="Arial"/>
              </a:defRPr>
            </a:lvl4pPr>
            <a:lvl5pPr>
              <a:defRPr lang="en-US" sz="1800" b="0" i="0" u="none" strike="noStrike" cap="none" dirty="0">
                <a:solidFill>
                  <a:schemeClr val="dk2"/>
                </a:solidFill>
                <a:latin typeface="Arial"/>
                <a:ea typeface="Arial"/>
                <a:cs typeface="Arial"/>
                <a:sym typeface="Arial"/>
              </a:defRPr>
            </a:lvl5pPr>
          </a:lstStyle>
          <a:p>
            <a:pPr lvl="0"/>
            <a:endParaRPr lang="en-US" dirty="0"/>
          </a:p>
        </p:txBody>
      </p:sp>
      <p:sp>
        <p:nvSpPr>
          <p:cNvPr id="11" name="Text Placeholder 10">
            <a:extLst>
              <a:ext uri="{FF2B5EF4-FFF2-40B4-BE49-F238E27FC236}">
                <a16:creationId xmlns:a16="http://schemas.microsoft.com/office/drawing/2014/main" id="{C6319F53-46A0-B5CE-4732-3A765B7172FE}"/>
              </a:ext>
            </a:extLst>
          </p:cNvPr>
          <p:cNvSpPr>
            <a:spLocks noGrp="1"/>
          </p:cNvSpPr>
          <p:nvPr>
            <p:ph type="body" sz="quarter" idx="13"/>
          </p:nvPr>
        </p:nvSpPr>
        <p:spPr>
          <a:xfrm>
            <a:off x="-66675" y="5400675"/>
            <a:ext cx="9144000" cy="419100"/>
          </a:xfrm>
        </p:spPr>
        <p:txBody>
          <a:bodyPr/>
          <a:lstStyle>
            <a:lvl1pPr marL="114300" indent="0">
              <a:buNone/>
              <a:defRPr sz="1000">
                <a:solidFill>
                  <a:schemeClr val="bg1"/>
                </a:solidFill>
              </a:defRPr>
            </a:lvl1pPr>
            <a:lvl2pPr marL="596900" indent="0">
              <a:buNone/>
              <a:defRPr sz="1000">
                <a:solidFill>
                  <a:schemeClr val="bg1"/>
                </a:solidFill>
              </a:defRPr>
            </a:lvl2pPr>
            <a:lvl3pPr marL="1054100" indent="0">
              <a:buNone/>
              <a:defRPr sz="1000">
                <a:solidFill>
                  <a:schemeClr val="bg1"/>
                </a:solidFill>
              </a:defRPr>
            </a:lvl3pPr>
            <a:lvl4pPr marL="1511300" indent="0">
              <a:buNone/>
              <a:defRPr sz="1000">
                <a:solidFill>
                  <a:schemeClr val="bg1"/>
                </a:solidFill>
              </a:defRPr>
            </a:lvl4pPr>
            <a:lvl5pPr marL="1968500" indent="0">
              <a:buNone/>
              <a:defRPr sz="1000">
                <a:solidFill>
                  <a:schemeClr val="bg1"/>
                </a:solidFill>
              </a:defRPr>
            </a:lvl5pPr>
          </a:lstStyle>
          <a:p>
            <a:pPr lvl="0"/>
            <a:endParaRPr lang="en-US"/>
          </a:p>
        </p:txBody>
      </p:sp>
      <p:pic>
        <p:nvPicPr>
          <p:cNvPr id="4" name="Google Shape;531;p72">
            <a:extLst>
              <a:ext uri="{FF2B5EF4-FFF2-40B4-BE49-F238E27FC236}">
                <a16:creationId xmlns:a16="http://schemas.microsoft.com/office/drawing/2014/main" id="{0FE9C3A3-28F6-C1EB-2648-544FA7A17A8B}"/>
              </a:ext>
            </a:extLst>
          </p:cNvPr>
          <p:cNvPicPr preferRelativeResize="0"/>
          <p:nvPr userDrawn="1"/>
        </p:nvPicPr>
        <p:blipFill rotWithShape="1">
          <a:blip r:embed="rId3">
            <a:alphaModFix/>
          </a:blip>
          <a:srcRect t="3343" r="15009" b="2997"/>
          <a:stretch/>
        </p:blipFill>
        <p:spPr>
          <a:xfrm>
            <a:off x="3815225" y="1378488"/>
            <a:ext cx="4940951" cy="2964379"/>
          </a:xfrm>
          <a:prstGeom prst="rect">
            <a:avLst/>
          </a:prstGeom>
          <a:noFill/>
          <a:ln>
            <a:noFill/>
          </a:ln>
        </p:spPr>
      </p:pic>
    </p:spTree>
    <p:extLst>
      <p:ext uri="{BB962C8B-B14F-4D97-AF65-F5344CB8AC3E}">
        <p14:creationId xmlns:p14="http://schemas.microsoft.com/office/powerpoint/2010/main" val="3681339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YR Line">
  <p:cSld name="TITLE_ONLY_1">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56616"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8" name="Google Shape;168;p27"/>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9" name="Google Shape;169;p27"/>
          <p:cNvPicPr preferRelativeResize="0"/>
          <p:nvPr/>
        </p:nvPicPr>
        <p:blipFill rotWithShape="1">
          <a:blip r:embed="rId2">
            <a:alphaModFix/>
          </a:blip>
          <a:srcRect/>
          <a:stretch/>
        </p:blipFill>
        <p:spPr>
          <a:xfrm>
            <a:off x="457200" y="1008649"/>
            <a:ext cx="1264400" cy="1301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1" preserve="1" userDrawn="1">
  <p:cSld name="1_One column text 1">
    <p:spTree>
      <p:nvGrpSpPr>
        <p:cNvPr id="1" name="Shape 170"/>
        <p:cNvGrpSpPr/>
        <p:nvPr/>
      </p:nvGrpSpPr>
      <p:grpSpPr>
        <a:xfrm>
          <a:off x="0" y="0"/>
          <a:ext cx="0" cy="0"/>
          <a:chOff x="0" y="0"/>
          <a:chExt cx="0" cy="0"/>
        </a:xfrm>
      </p:grpSpPr>
      <p:sp>
        <p:nvSpPr>
          <p:cNvPr id="2" name="Title 1">
            <a:extLst>
              <a:ext uri="{FF2B5EF4-FFF2-40B4-BE49-F238E27FC236}">
                <a16:creationId xmlns:a16="http://schemas.microsoft.com/office/drawing/2014/main" id="{9DED5E47-E588-7AFA-CB21-FC2701F62D26}"/>
              </a:ext>
            </a:extLst>
          </p:cNvPr>
          <p:cNvSpPr>
            <a:spLocks noGrp="1"/>
          </p:cNvSpPr>
          <p:nvPr>
            <p:ph type="title"/>
          </p:nvPr>
        </p:nvSpPr>
        <p:spPr>
          <a:xfrm>
            <a:off x="0" y="5152107"/>
            <a:ext cx="9144000" cy="306584"/>
          </a:xfrm>
        </p:spPr>
        <p:txBody>
          <a:bodyPr/>
          <a:lstStyle>
            <a:lvl1pPr>
              <a:defRPr sz="1000" b="0">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5738BD9F-B722-3B00-3E06-2EC6FEB41B05}"/>
              </a:ext>
            </a:extLst>
          </p:cNvPr>
          <p:cNvSpPr>
            <a:spLocks noGrp="1"/>
          </p:cNvSpPr>
          <p:nvPr>
            <p:ph type="pic" sz="quarter" idx="13"/>
          </p:nvPr>
        </p:nvSpPr>
        <p:spPr>
          <a:xfrm>
            <a:off x="187325" y="179750"/>
            <a:ext cx="8765198" cy="4389126"/>
          </a:xfrm>
        </p:spPr>
        <p:txBody>
          <a:bodyPr/>
          <a:lstStyle/>
          <a:p>
            <a:endParaRPr lang="en-US"/>
          </a:p>
        </p:txBody>
      </p:sp>
    </p:spTree>
    <p:extLst>
      <p:ext uri="{BB962C8B-B14F-4D97-AF65-F5344CB8AC3E}">
        <p14:creationId xmlns:p14="http://schemas.microsoft.com/office/powerpoint/2010/main" val="8970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break">
  <p:cSld name="MAIN_POINT">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6" name="Google Shape;176;p29"/>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7" name="Google Shape;177;p29"/>
          <p:cNvPicPr preferRelativeResize="0"/>
          <p:nvPr/>
        </p:nvPicPr>
        <p:blipFill rotWithShape="1">
          <a:blip r:embed="rId2">
            <a:alphaModFix/>
          </a:blip>
          <a:srcRect/>
          <a:stretch/>
        </p:blipFill>
        <p:spPr>
          <a:xfrm>
            <a:off x="639800" y="3371775"/>
            <a:ext cx="2063574" cy="1954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8"/>
        <p:cNvGrpSpPr/>
        <p:nvPr/>
      </p:nvGrpSpPr>
      <p:grpSpPr>
        <a:xfrm>
          <a:off x="0" y="0"/>
          <a:ext cx="0" cy="0"/>
          <a:chOff x="0" y="0"/>
          <a:chExt cx="0" cy="0"/>
        </a:xfrm>
      </p:grpSpPr>
      <p:sp>
        <p:nvSpPr>
          <p:cNvPr id="179" name="Google Shape;179;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0" name="Google Shape;180;p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81" name="Google Shape;181;p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82" name="Google Shape;182;p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3" name="Google Shape;183;p30"/>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17"/>
        <p:cNvGrpSpPr/>
        <p:nvPr/>
      </p:nvGrpSpPr>
      <p:grpSpPr>
        <a:xfrm>
          <a:off x="0" y="0"/>
          <a:ext cx="0" cy="0"/>
          <a:chOff x="0" y="0"/>
          <a:chExt cx="0" cy="0"/>
        </a:xfrm>
      </p:grpSpPr>
      <p:pic>
        <p:nvPicPr>
          <p:cNvPr id="19" name="Google Shape;19;p3"/>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20" name="Google Shape;20;p3"/>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2" name="Title 1">
            <a:extLst>
              <a:ext uri="{FF2B5EF4-FFF2-40B4-BE49-F238E27FC236}">
                <a16:creationId xmlns:a16="http://schemas.microsoft.com/office/drawing/2014/main" id="{7AB5E299-BD59-640F-5B88-F93698045C14}"/>
              </a:ext>
            </a:extLst>
          </p:cNvPr>
          <p:cNvSpPr>
            <a:spLocks noGrp="1"/>
          </p:cNvSpPr>
          <p:nvPr>
            <p:ph type="title"/>
          </p:nvPr>
        </p:nvSpPr>
        <p:spPr>
          <a:xfrm>
            <a:off x="364452" y="507604"/>
            <a:ext cx="8520600" cy="572700"/>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2672025A-3696-0363-836A-6780C7BA64FF}"/>
              </a:ext>
            </a:extLst>
          </p:cNvPr>
          <p:cNvSpPr>
            <a:spLocks noGrp="1"/>
          </p:cNvSpPr>
          <p:nvPr>
            <p:ph type="body" sz="quarter" idx="13"/>
          </p:nvPr>
        </p:nvSpPr>
        <p:spPr>
          <a:xfrm>
            <a:off x="342900" y="1409701"/>
            <a:ext cx="4358325" cy="256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F64EE114-C27A-9A97-830F-31D2D2BDFD7C}"/>
              </a:ext>
            </a:extLst>
          </p:cNvPr>
          <p:cNvSpPr>
            <a:spLocks noGrp="1"/>
          </p:cNvSpPr>
          <p:nvPr>
            <p:ph type="pic" sz="quarter" idx="14"/>
          </p:nvPr>
        </p:nvSpPr>
        <p:spPr>
          <a:xfrm>
            <a:off x="4700588" y="1190625"/>
            <a:ext cx="2768251" cy="3575050"/>
          </a:xfrm>
        </p:spPr>
        <p:txBody>
          <a:bodyPr/>
          <a:lstStyle/>
          <a:p>
            <a:endParaRPr lang="en-US"/>
          </a:p>
        </p:txBody>
      </p:sp>
    </p:spTree>
    <p:extLst>
      <p:ext uri="{BB962C8B-B14F-4D97-AF65-F5344CB8AC3E}">
        <p14:creationId xmlns:p14="http://schemas.microsoft.com/office/powerpoint/2010/main" val="911576377"/>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4"/>
        <p:cNvGrpSpPr/>
        <p:nvPr/>
      </p:nvGrpSpPr>
      <p:grpSpPr>
        <a:xfrm>
          <a:off x="0" y="0"/>
          <a:ext cx="0" cy="0"/>
          <a:chOff x="0" y="0"/>
          <a:chExt cx="0" cy="0"/>
        </a:xfrm>
      </p:grpSpPr>
      <p:sp>
        <p:nvSpPr>
          <p:cNvPr id="185" name="Google Shape;185;p3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86" name="Google Shape;186;p3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87" name="Google Shape;187;p31"/>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meline">
  <p:cSld name="CUSTOM_3">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pic>
        <p:nvPicPr>
          <p:cNvPr id="190" name="Google Shape;190;p32"/>
          <p:cNvPicPr preferRelativeResize="0"/>
          <p:nvPr/>
        </p:nvPicPr>
        <p:blipFill rotWithShape="1">
          <a:blip r:embed="rId2">
            <a:alphaModFix/>
          </a:blip>
          <a:srcRect/>
          <a:stretch/>
        </p:blipFill>
        <p:spPr>
          <a:xfrm>
            <a:off x="495300" y="2838450"/>
            <a:ext cx="7961338" cy="229355"/>
          </a:xfrm>
          <a:prstGeom prst="rect">
            <a:avLst/>
          </a:prstGeom>
          <a:noFill/>
          <a:ln>
            <a:noFill/>
          </a:ln>
        </p:spPr>
      </p:pic>
      <p:cxnSp>
        <p:nvCxnSpPr>
          <p:cNvPr id="191" name="Google Shape;191;p32"/>
          <p:cNvCxnSpPr/>
          <p:nvPr/>
        </p:nvCxnSpPr>
        <p:spPr>
          <a:xfrm>
            <a:off x="694325" y="2084250"/>
            <a:ext cx="0" cy="670200"/>
          </a:xfrm>
          <a:prstGeom prst="straightConnector1">
            <a:avLst/>
          </a:prstGeom>
          <a:noFill/>
          <a:ln w="28575" cap="flat" cmpd="sng">
            <a:solidFill>
              <a:schemeClr val="dk2"/>
            </a:solidFill>
            <a:prstDash val="solid"/>
            <a:round/>
            <a:headEnd type="none" w="sm" len="sm"/>
            <a:tailEnd type="none" w="sm" len="sm"/>
          </a:ln>
        </p:spPr>
      </p:cxnSp>
      <p:cxnSp>
        <p:nvCxnSpPr>
          <p:cNvPr id="192" name="Google Shape;192;p32"/>
          <p:cNvCxnSpPr/>
          <p:nvPr/>
        </p:nvCxnSpPr>
        <p:spPr>
          <a:xfrm>
            <a:off x="2554775" y="3164375"/>
            <a:ext cx="0" cy="670200"/>
          </a:xfrm>
          <a:prstGeom prst="straightConnector1">
            <a:avLst/>
          </a:prstGeom>
          <a:noFill/>
          <a:ln w="28575" cap="flat" cmpd="sng">
            <a:solidFill>
              <a:schemeClr val="dk2"/>
            </a:solidFill>
            <a:prstDash val="solid"/>
            <a:round/>
            <a:headEnd type="none" w="sm" len="sm"/>
            <a:tailEnd type="none" w="sm" len="sm"/>
          </a:ln>
        </p:spPr>
      </p:cxnSp>
      <p:cxnSp>
        <p:nvCxnSpPr>
          <p:cNvPr id="193" name="Google Shape;193;p32"/>
          <p:cNvCxnSpPr/>
          <p:nvPr/>
        </p:nvCxnSpPr>
        <p:spPr>
          <a:xfrm>
            <a:off x="4475975" y="2084250"/>
            <a:ext cx="0" cy="670200"/>
          </a:xfrm>
          <a:prstGeom prst="straightConnector1">
            <a:avLst/>
          </a:prstGeom>
          <a:noFill/>
          <a:ln w="28575" cap="flat" cmpd="sng">
            <a:solidFill>
              <a:schemeClr val="dk2"/>
            </a:solidFill>
            <a:prstDash val="solid"/>
            <a:round/>
            <a:headEnd type="none" w="sm" len="sm"/>
            <a:tailEnd type="none" w="sm" len="sm"/>
          </a:ln>
        </p:spPr>
      </p:cxnSp>
      <p:cxnSp>
        <p:nvCxnSpPr>
          <p:cNvPr id="194" name="Google Shape;194;p32"/>
          <p:cNvCxnSpPr/>
          <p:nvPr/>
        </p:nvCxnSpPr>
        <p:spPr>
          <a:xfrm>
            <a:off x="6429000" y="3164375"/>
            <a:ext cx="0" cy="670200"/>
          </a:xfrm>
          <a:prstGeom prst="straightConnector1">
            <a:avLst/>
          </a:prstGeom>
          <a:noFill/>
          <a:ln w="28575" cap="flat" cmpd="sng">
            <a:solidFill>
              <a:schemeClr val="dk2"/>
            </a:solidFill>
            <a:prstDash val="solid"/>
            <a:round/>
            <a:headEnd type="none" w="sm" len="sm"/>
            <a:tailEnd type="none" w="sm" len="sm"/>
          </a:ln>
        </p:spPr>
      </p:cxnSp>
      <p:sp>
        <p:nvSpPr>
          <p:cNvPr id="195" name="Google Shape;195;p32"/>
          <p:cNvSpPr txBox="1">
            <a:spLocks noGrp="1"/>
          </p:cNvSpPr>
          <p:nvPr>
            <p:ph type="body" idx="1"/>
          </p:nvPr>
        </p:nvSpPr>
        <p:spPr>
          <a:xfrm>
            <a:off x="665850" y="160380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6" name="Google Shape;196;p32"/>
          <p:cNvSpPr txBox="1">
            <a:spLocks noGrp="1"/>
          </p:cNvSpPr>
          <p:nvPr>
            <p:ph type="body" idx="2"/>
          </p:nvPr>
        </p:nvSpPr>
        <p:spPr>
          <a:xfrm>
            <a:off x="2586700" y="341585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7" name="Google Shape;197;p32"/>
          <p:cNvSpPr txBox="1">
            <a:spLocks noGrp="1"/>
          </p:cNvSpPr>
          <p:nvPr>
            <p:ph type="body" idx="3"/>
          </p:nvPr>
        </p:nvSpPr>
        <p:spPr>
          <a:xfrm>
            <a:off x="4533700" y="160380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8" name="Google Shape;198;p32"/>
          <p:cNvSpPr txBox="1">
            <a:spLocks noGrp="1"/>
          </p:cNvSpPr>
          <p:nvPr>
            <p:ph type="body" idx="4"/>
          </p:nvPr>
        </p:nvSpPr>
        <p:spPr>
          <a:xfrm>
            <a:off x="6556675" y="3164375"/>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 you/Closeout 1">
  <p:cSld name="BLANK_1">
    <p:spTree>
      <p:nvGrpSpPr>
        <p:cNvPr id="1" name="Shape 199"/>
        <p:cNvGrpSpPr/>
        <p:nvPr/>
      </p:nvGrpSpPr>
      <p:grpSpPr>
        <a:xfrm>
          <a:off x="0" y="0"/>
          <a:ext cx="0" cy="0"/>
          <a:chOff x="0" y="0"/>
          <a:chExt cx="0" cy="0"/>
        </a:xfrm>
      </p:grpSpPr>
      <p:sp>
        <p:nvSpPr>
          <p:cNvPr id="200" name="Google Shape;200;p33"/>
          <p:cNvSpPr txBox="1">
            <a:spLocks noGrp="1"/>
          </p:cNvSpPr>
          <p:nvPr>
            <p:ph type="body" idx="1"/>
          </p:nvPr>
        </p:nvSpPr>
        <p:spPr>
          <a:xfrm>
            <a:off x="263300" y="4348575"/>
            <a:ext cx="6051300" cy="594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1" name="Google Shape;201;p33"/>
          <p:cNvSpPr txBox="1">
            <a:spLocks noGrp="1"/>
          </p:cNvSpPr>
          <p:nvPr>
            <p:ph type="body" idx="2"/>
          </p:nvPr>
        </p:nvSpPr>
        <p:spPr>
          <a:xfrm>
            <a:off x="4970950" y="1946900"/>
            <a:ext cx="3231600" cy="64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2" name="Google Shape;202;p33"/>
          <p:cNvSpPr txBox="1">
            <a:spLocks noGrp="1"/>
          </p:cNvSpPr>
          <p:nvPr>
            <p:ph type="title"/>
          </p:nvPr>
        </p:nvSpPr>
        <p:spPr>
          <a:xfrm>
            <a:off x="849850" y="1800838"/>
            <a:ext cx="3806700" cy="74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
        <p:nvSpPr>
          <p:cNvPr id="203" name="Google Shape;203;p33"/>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04" name="Google Shape;204;p33"/>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205" name="Google Shape;205;p33"/>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2800"/>
              <a:buFont typeface="Arial"/>
              <a:buNone/>
            </a:pPr>
            <a:r>
              <a:rPr lang="en" sz="2800" b="1" i="0" u="none" strike="noStrike" cap="none">
                <a:solidFill>
                  <a:srgbClr val="434343"/>
                </a:solidFill>
                <a:latin typeface="Arial"/>
                <a:ea typeface="Arial"/>
                <a:cs typeface="Arial"/>
                <a:sym typeface="Arial"/>
              </a:rPr>
              <a:t>rhntc.org</a:t>
            </a:r>
            <a:endParaRPr sz="2800" b="1" i="0" u="none" strike="noStrike" cap="none">
              <a:solidFill>
                <a:srgbClr val="434343"/>
              </a:solidFill>
              <a:latin typeface="Arial"/>
              <a:ea typeface="Arial"/>
              <a:cs typeface="Arial"/>
              <a:sym typeface="Arial"/>
            </a:endParaRPr>
          </a:p>
        </p:txBody>
      </p:sp>
      <p:sp>
        <p:nvSpPr>
          <p:cNvPr id="206" name="Google Shape;206;p33"/>
          <p:cNvSpPr txBox="1">
            <a:spLocks noGrp="1"/>
          </p:cNvSpPr>
          <p:nvPr>
            <p:ph type="subTitle" idx="3"/>
          </p:nvPr>
        </p:nvSpPr>
        <p:spPr>
          <a:xfrm>
            <a:off x="849850" y="3231750"/>
            <a:ext cx="3170700" cy="879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600"/>
              <a:buNone/>
              <a:defRPr sz="1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207" name="Google Shape;207;p33"/>
          <p:cNvSpPr txBox="1"/>
          <p:nvPr/>
        </p:nvSpPr>
        <p:spPr>
          <a:xfrm>
            <a:off x="849850" y="2877350"/>
            <a:ext cx="3107100" cy="36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1" i="0" u="none" strike="noStrike" cap="none">
                <a:solidFill>
                  <a:srgbClr val="434343"/>
                </a:solidFill>
                <a:latin typeface="Arial"/>
                <a:ea typeface="Arial"/>
                <a:cs typeface="Arial"/>
                <a:sym typeface="Arial"/>
              </a:rPr>
              <a:t>CONTACT US</a:t>
            </a:r>
            <a:endParaRPr sz="100" b="0" i="0" u="none" strike="noStrike" cap="none">
              <a:solidFill>
                <a:srgbClr val="000000"/>
              </a:solidFill>
              <a:latin typeface="Arial"/>
              <a:ea typeface="Arial"/>
              <a:cs typeface="Arial"/>
              <a:sym typeface="Arial"/>
            </a:endParaRPr>
          </a:p>
        </p:txBody>
      </p:sp>
      <p:pic>
        <p:nvPicPr>
          <p:cNvPr id="208" name="Google Shape;208;p33"/>
          <p:cNvPicPr preferRelativeResize="0"/>
          <p:nvPr/>
        </p:nvPicPr>
        <p:blipFill rotWithShape="1">
          <a:blip r:embed="rId3">
            <a:alphaModFix/>
          </a:blip>
          <a:srcRect/>
          <a:stretch/>
        </p:blipFill>
        <p:spPr>
          <a:xfrm rot="5400000">
            <a:off x="4201005" y="2131730"/>
            <a:ext cx="1087600" cy="909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ow to Contact Us">
  <p:cSld name="CUSTOM_4">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356616" y="111556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pic>
        <p:nvPicPr>
          <p:cNvPr id="211" name="Google Shape;211;p34"/>
          <p:cNvPicPr preferRelativeResize="0"/>
          <p:nvPr/>
        </p:nvPicPr>
        <p:blipFill rotWithShape="1">
          <a:blip r:embed="rId2">
            <a:alphaModFix/>
          </a:blip>
          <a:srcRect/>
          <a:stretch/>
        </p:blipFill>
        <p:spPr>
          <a:xfrm>
            <a:off x="466563" y="2320435"/>
            <a:ext cx="1282224" cy="744625"/>
          </a:xfrm>
          <a:prstGeom prst="rect">
            <a:avLst/>
          </a:prstGeom>
          <a:noFill/>
          <a:ln>
            <a:noFill/>
          </a:ln>
        </p:spPr>
      </p:pic>
      <p:pic>
        <p:nvPicPr>
          <p:cNvPr id="212" name="Google Shape;212;p34"/>
          <p:cNvPicPr preferRelativeResize="0"/>
          <p:nvPr/>
        </p:nvPicPr>
        <p:blipFill rotWithShape="1">
          <a:blip r:embed="rId3">
            <a:alphaModFix/>
          </a:blip>
          <a:srcRect/>
          <a:stretch/>
        </p:blipFill>
        <p:spPr>
          <a:xfrm>
            <a:off x="2519968" y="2093747"/>
            <a:ext cx="908376" cy="914000"/>
          </a:xfrm>
          <a:prstGeom prst="rect">
            <a:avLst/>
          </a:prstGeom>
          <a:noFill/>
          <a:ln>
            <a:noFill/>
          </a:ln>
        </p:spPr>
      </p:pic>
      <p:pic>
        <p:nvPicPr>
          <p:cNvPr id="213" name="Google Shape;213;p34"/>
          <p:cNvPicPr preferRelativeResize="0"/>
          <p:nvPr/>
        </p:nvPicPr>
        <p:blipFill rotWithShape="1">
          <a:blip r:embed="rId4">
            <a:alphaModFix/>
          </a:blip>
          <a:srcRect/>
          <a:stretch/>
        </p:blipFill>
        <p:spPr>
          <a:xfrm>
            <a:off x="4199524" y="2240875"/>
            <a:ext cx="1078889" cy="744613"/>
          </a:xfrm>
          <a:prstGeom prst="rect">
            <a:avLst/>
          </a:prstGeom>
          <a:noFill/>
          <a:ln>
            <a:noFill/>
          </a:ln>
        </p:spPr>
      </p:pic>
      <p:pic>
        <p:nvPicPr>
          <p:cNvPr id="214" name="Google Shape;214;p34"/>
          <p:cNvPicPr preferRelativeResize="0"/>
          <p:nvPr/>
        </p:nvPicPr>
        <p:blipFill rotWithShape="1">
          <a:blip r:embed="rId5">
            <a:alphaModFix/>
          </a:blip>
          <a:srcRect/>
          <a:stretch/>
        </p:blipFill>
        <p:spPr>
          <a:xfrm>
            <a:off x="6049594" y="2263937"/>
            <a:ext cx="908376" cy="698478"/>
          </a:xfrm>
          <a:prstGeom prst="rect">
            <a:avLst/>
          </a:prstGeom>
          <a:noFill/>
          <a:ln>
            <a:noFill/>
          </a:ln>
        </p:spPr>
      </p:pic>
      <p:sp>
        <p:nvSpPr>
          <p:cNvPr id="215" name="Google Shape;215;p34"/>
          <p:cNvSpPr txBox="1">
            <a:spLocks noGrp="1"/>
          </p:cNvSpPr>
          <p:nvPr>
            <p:ph type="body" idx="1"/>
          </p:nvPr>
        </p:nvSpPr>
        <p:spPr>
          <a:xfrm>
            <a:off x="455725"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6" name="Google Shape;216;p34"/>
          <p:cNvSpPr txBox="1">
            <a:spLocks noGrp="1"/>
          </p:cNvSpPr>
          <p:nvPr>
            <p:ph type="body" idx="2"/>
          </p:nvPr>
        </p:nvSpPr>
        <p:spPr>
          <a:xfrm>
            <a:off x="2264060"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7" name="Google Shape;217;p34"/>
          <p:cNvSpPr txBox="1">
            <a:spLocks noGrp="1"/>
          </p:cNvSpPr>
          <p:nvPr>
            <p:ph type="body" idx="3"/>
          </p:nvPr>
        </p:nvSpPr>
        <p:spPr>
          <a:xfrm>
            <a:off x="4028869"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8" name="Google Shape;218;p34"/>
          <p:cNvSpPr txBox="1">
            <a:spLocks noGrp="1"/>
          </p:cNvSpPr>
          <p:nvPr>
            <p:ph type="body" idx="4"/>
          </p:nvPr>
        </p:nvSpPr>
        <p:spPr>
          <a:xfrm>
            <a:off x="5738466"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219" name="Google Shape;219;p34"/>
          <p:cNvPicPr preferRelativeResize="0"/>
          <p:nvPr/>
        </p:nvPicPr>
        <p:blipFill rotWithShape="1">
          <a:blip r:embed="rId6">
            <a:alphaModFix/>
          </a:blip>
          <a:srcRect r="29952"/>
          <a:stretch/>
        </p:blipFill>
        <p:spPr>
          <a:xfrm rot="-5400000">
            <a:off x="6744400" y="-943749"/>
            <a:ext cx="1353249" cy="3200249"/>
          </a:xfrm>
          <a:prstGeom prst="rect">
            <a:avLst/>
          </a:prstGeom>
          <a:noFill/>
          <a:ln>
            <a:noFill/>
          </a:ln>
        </p:spPr>
      </p:pic>
      <p:pic>
        <p:nvPicPr>
          <p:cNvPr id="220" name="Google Shape;220;p34"/>
          <p:cNvPicPr preferRelativeResize="0"/>
          <p:nvPr/>
        </p:nvPicPr>
        <p:blipFill rotWithShape="1">
          <a:blip r:embed="rId7">
            <a:alphaModFix/>
          </a:blip>
          <a:srcRect/>
          <a:stretch/>
        </p:blipFill>
        <p:spPr>
          <a:xfrm>
            <a:off x="455725" y="1678925"/>
            <a:ext cx="1346475" cy="124825"/>
          </a:xfrm>
          <a:prstGeom prst="rect">
            <a:avLst/>
          </a:prstGeom>
          <a:noFill/>
          <a:ln>
            <a:noFill/>
          </a:ln>
        </p:spPr>
      </p:pic>
      <p:pic>
        <p:nvPicPr>
          <p:cNvPr id="221" name="Google Shape;221;p34"/>
          <p:cNvPicPr preferRelativeResize="0"/>
          <p:nvPr/>
        </p:nvPicPr>
        <p:blipFill rotWithShape="1">
          <a:blip r:embed="rId8">
            <a:alphaModFix/>
          </a:blip>
          <a:srcRect/>
          <a:stretch/>
        </p:blipFill>
        <p:spPr>
          <a:xfrm>
            <a:off x="7729150" y="2131338"/>
            <a:ext cx="602325" cy="963699"/>
          </a:xfrm>
          <a:prstGeom prst="rect">
            <a:avLst/>
          </a:prstGeom>
          <a:noFill/>
          <a:ln>
            <a:noFill/>
          </a:ln>
        </p:spPr>
      </p:pic>
      <p:sp>
        <p:nvSpPr>
          <p:cNvPr id="222" name="Google Shape;222;p34"/>
          <p:cNvSpPr txBox="1">
            <a:spLocks noGrp="1"/>
          </p:cNvSpPr>
          <p:nvPr>
            <p:ph type="body" idx="5"/>
          </p:nvPr>
        </p:nvSpPr>
        <p:spPr>
          <a:xfrm>
            <a:off x="7320212"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Photo">
  <p:cSld name="SECTION_HEADER_1_1_1">
    <p:bg>
      <p:bgPr>
        <a:solidFill>
          <a:schemeClr val="lt1"/>
        </a:solidFill>
        <a:effectLst/>
      </p:bgPr>
    </p:bg>
    <p:spTree>
      <p:nvGrpSpPr>
        <p:cNvPr id="1" name="Shape 223"/>
        <p:cNvGrpSpPr/>
        <p:nvPr/>
      </p:nvGrpSpPr>
      <p:grpSpPr>
        <a:xfrm>
          <a:off x="0" y="0"/>
          <a:ext cx="0" cy="0"/>
          <a:chOff x="0" y="0"/>
          <a:chExt cx="0" cy="0"/>
        </a:xfrm>
      </p:grpSpPr>
      <p:pic>
        <p:nvPicPr>
          <p:cNvPr id="224" name="Google Shape;224;p35"/>
          <p:cNvPicPr preferRelativeResize="0"/>
          <p:nvPr/>
        </p:nvPicPr>
        <p:blipFill rotWithShape="1">
          <a:blip r:embed="rId2">
            <a:alphaModFix/>
          </a:blip>
          <a:srcRect/>
          <a:stretch/>
        </p:blipFill>
        <p:spPr>
          <a:xfrm rot="1966834">
            <a:off x="1608456" y="1431484"/>
            <a:ext cx="2268038" cy="2399764"/>
          </a:xfrm>
          <a:prstGeom prst="rect">
            <a:avLst/>
          </a:prstGeom>
          <a:noFill/>
          <a:ln>
            <a:noFill/>
          </a:ln>
        </p:spPr>
      </p:pic>
      <p:sp>
        <p:nvSpPr>
          <p:cNvPr id="225" name="Google Shape;225;p35"/>
          <p:cNvSpPr txBox="1">
            <a:spLocks noGrp="1"/>
          </p:cNvSpPr>
          <p:nvPr>
            <p:ph type="title"/>
          </p:nvPr>
        </p:nvSpPr>
        <p:spPr>
          <a:xfrm>
            <a:off x="356616" y="54290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6" name="Google Shape;226;p35"/>
          <p:cNvSpPr txBox="1">
            <a:spLocks noGrp="1"/>
          </p:cNvSpPr>
          <p:nvPr>
            <p:ph type="body" idx="1"/>
          </p:nvPr>
        </p:nvSpPr>
        <p:spPr>
          <a:xfrm>
            <a:off x="1635032"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ree Photos" preserve="1" userDrawn="1">
  <p:cSld name="1_Three Photos">
    <p:bg>
      <p:bgPr>
        <a:solidFill>
          <a:schemeClr val="lt1"/>
        </a:solidFill>
        <a:effectLst/>
      </p:bgPr>
    </p:bg>
    <p:spTree>
      <p:nvGrpSpPr>
        <p:cNvPr id="1" name="Shape 227"/>
        <p:cNvGrpSpPr/>
        <p:nvPr/>
      </p:nvGrpSpPr>
      <p:grpSpPr>
        <a:xfrm>
          <a:off x="0" y="0"/>
          <a:ext cx="0" cy="0"/>
          <a:chOff x="0" y="0"/>
          <a:chExt cx="0" cy="0"/>
        </a:xfrm>
      </p:grpSpPr>
      <p:pic>
        <p:nvPicPr>
          <p:cNvPr id="228" name="Google Shape;228;p36"/>
          <p:cNvPicPr preferRelativeResize="0"/>
          <p:nvPr/>
        </p:nvPicPr>
        <p:blipFill rotWithShape="1">
          <a:blip r:embed="rId2">
            <a:alphaModFix/>
          </a:blip>
          <a:srcRect/>
          <a:stretch/>
        </p:blipFill>
        <p:spPr>
          <a:xfrm rot="1967865">
            <a:off x="987656" y="1802160"/>
            <a:ext cx="1847191" cy="1955007"/>
          </a:xfrm>
          <a:prstGeom prst="rect">
            <a:avLst/>
          </a:prstGeom>
          <a:noFill/>
          <a:ln>
            <a:noFill/>
          </a:ln>
        </p:spPr>
      </p:pic>
      <p:pic>
        <p:nvPicPr>
          <p:cNvPr id="229" name="Google Shape;229;p36"/>
          <p:cNvPicPr preferRelativeResize="0"/>
          <p:nvPr/>
        </p:nvPicPr>
        <p:blipFill rotWithShape="1">
          <a:blip r:embed="rId3">
            <a:alphaModFix/>
          </a:blip>
          <a:srcRect/>
          <a:stretch/>
        </p:blipFill>
        <p:spPr>
          <a:xfrm rot="-7572287">
            <a:off x="3651855" y="1766864"/>
            <a:ext cx="1836998" cy="1928515"/>
          </a:xfrm>
          <a:prstGeom prst="rect">
            <a:avLst/>
          </a:prstGeom>
          <a:noFill/>
          <a:ln>
            <a:noFill/>
          </a:ln>
        </p:spPr>
      </p:pic>
      <p:pic>
        <p:nvPicPr>
          <p:cNvPr id="230" name="Google Shape;230;p36"/>
          <p:cNvPicPr preferRelativeResize="0"/>
          <p:nvPr/>
        </p:nvPicPr>
        <p:blipFill rotWithShape="1">
          <a:blip r:embed="rId2">
            <a:alphaModFix/>
          </a:blip>
          <a:srcRect/>
          <a:stretch/>
        </p:blipFill>
        <p:spPr>
          <a:xfrm rot="7765833">
            <a:off x="6275629" y="1867158"/>
            <a:ext cx="1847191" cy="1955007"/>
          </a:xfrm>
          <a:prstGeom prst="rect">
            <a:avLst/>
          </a:prstGeom>
          <a:noFill/>
          <a:ln>
            <a:noFill/>
          </a:ln>
        </p:spPr>
      </p:pic>
      <p:sp>
        <p:nvSpPr>
          <p:cNvPr id="2" name="Title 1">
            <a:extLst>
              <a:ext uri="{FF2B5EF4-FFF2-40B4-BE49-F238E27FC236}">
                <a16:creationId xmlns:a16="http://schemas.microsoft.com/office/drawing/2014/main" id="{099EC840-F901-E2E9-46FB-18654B523877}"/>
              </a:ext>
            </a:extLst>
          </p:cNvPr>
          <p:cNvSpPr>
            <a:spLocks noGrp="1"/>
          </p:cNvSpPr>
          <p:nvPr>
            <p:ph type="title"/>
          </p:nvPr>
        </p:nvSpPr>
        <p:spPr>
          <a:xfrm>
            <a:off x="744450" y="840598"/>
            <a:ext cx="7796409" cy="572700"/>
          </a:xfrm>
        </p:spPr>
        <p:txBody>
          <a:bodyPr/>
          <a:lstStyle/>
          <a:p>
            <a:r>
              <a:rPr lang="en-US"/>
              <a:t>Click to edit Master title style</a:t>
            </a:r>
          </a:p>
        </p:txBody>
      </p:sp>
      <p:pic>
        <p:nvPicPr>
          <p:cNvPr id="7" name="Google Shape;316;p50">
            <a:extLst>
              <a:ext uri="{FF2B5EF4-FFF2-40B4-BE49-F238E27FC236}">
                <a16:creationId xmlns:a16="http://schemas.microsoft.com/office/drawing/2014/main" id="{0E1A1CC8-CD79-FE74-8967-4576978EE51D}"/>
              </a:ext>
            </a:extLst>
          </p:cNvPr>
          <p:cNvPicPr preferRelativeResize="0"/>
          <p:nvPr userDrawn="1"/>
        </p:nvPicPr>
        <p:blipFill rotWithShape="1">
          <a:blip r:embed="rId4">
            <a:alphaModFix/>
          </a:blip>
          <a:srcRect t="-253" b="33604"/>
          <a:stretch/>
        </p:blipFill>
        <p:spPr>
          <a:xfrm>
            <a:off x="6518475" y="2128425"/>
            <a:ext cx="1420500" cy="1420500"/>
          </a:xfrm>
          <a:prstGeom prst="ellipse">
            <a:avLst/>
          </a:prstGeom>
          <a:noFill/>
          <a:ln>
            <a:noFill/>
          </a:ln>
        </p:spPr>
      </p:pic>
      <p:pic>
        <p:nvPicPr>
          <p:cNvPr id="8" name="Google Shape;317;p50">
            <a:extLst>
              <a:ext uri="{FF2B5EF4-FFF2-40B4-BE49-F238E27FC236}">
                <a16:creationId xmlns:a16="http://schemas.microsoft.com/office/drawing/2014/main" id="{7E8FCAE5-FE12-5905-D5AE-F282F8F0DB62}"/>
              </a:ext>
            </a:extLst>
          </p:cNvPr>
          <p:cNvPicPr preferRelativeResize="0"/>
          <p:nvPr userDrawn="1"/>
        </p:nvPicPr>
        <p:blipFill rotWithShape="1">
          <a:blip r:embed="rId5">
            <a:alphaModFix/>
          </a:blip>
          <a:srcRect t="20312" b="9304"/>
          <a:stretch/>
        </p:blipFill>
        <p:spPr>
          <a:xfrm>
            <a:off x="1141675" y="2052225"/>
            <a:ext cx="1420500" cy="1420500"/>
          </a:xfrm>
          <a:prstGeom prst="ellipse">
            <a:avLst/>
          </a:prstGeom>
          <a:noFill/>
          <a:ln>
            <a:noFill/>
          </a:ln>
        </p:spPr>
      </p:pic>
      <p:pic>
        <p:nvPicPr>
          <p:cNvPr id="9" name="Google Shape;318;p50">
            <a:extLst>
              <a:ext uri="{FF2B5EF4-FFF2-40B4-BE49-F238E27FC236}">
                <a16:creationId xmlns:a16="http://schemas.microsoft.com/office/drawing/2014/main" id="{DD60762D-C9E4-97DF-AF4F-5293081BFB99}"/>
              </a:ext>
            </a:extLst>
          </p:cNvPr>
          <p:cNvPicPr preferRelativeResize="0"/>
          <p:nvPr userDrawn="1"/>
        </p:nvPicPr>
        <p:blipFill rotWithShape="1">
          <a:blip r:embed="rId6">
            <a:alphaModFix/>
          </a:blip>
          <a:srcRect l="11573" t="2548" r="11580" b="45971"/>
          <a:stretch/>
        </p:blipFill>
        <p:spPr>
          <a:xfrm>
            <a:off x="3863400" y="2066750"/>
            <a:ext cx="1420500" cy="1420500"/>
          </a:xfrm>
          <a:prstGeom prst="ellipse">
            <a:avLst/>
          </a:prstGeom>
          <a:noFill/>
          <a:ln>
            <a:noFill/>
          </a:ln>
        </p:spPr>
      </p:pic>
      <p:sp>
        <p:nvSpPr>
          <p:cNvPr id="11" name="Text Placeholder 10">
            <a:extLst>
              <a:ext uri="{FF2B5EF4-FFF2-40B4-BE49-F238E27FC236}">
                <a16:creationId xmlns:a16="http://schemas.microsoft.com/office/drawing/2014/main" id="{9418FCAF-6337-72CF-CD9A-94332D0A06A7}"/>
              </a:ext>
            </a:extLst>
          </p:cNvPr>
          <p:cNvSpPr>
            <a:spLocks noGrp="1"/>
          </p:cNvSpPr>
          <p:nvPr>
            <p:ph type="body" sz="quarter" idx="10"/>
          </p:nvPr>
        </p:nvSpPr>
        <p:spPr>
          <a:xfrm>
            <a:off x="522288" y="3722688"/>
            <a:ext cx="2571750" cy="823912"/>
          </a:xfrm>
        </p:spPr>
        <p:txBody>
          <a:bodyPr/>
          <a:lstStyle>
            <a:lvl1pPr marL="114300" indent="0" algn="ct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AB4F76F1-49FC-3ACA-387A-5B310B503664}"/>
              </a:ext>
            </a:extLst>
          </p:cNvPr>
          <p:cNvSpPr>
            <a:spLocks noGrp="1"/>
          </p:cNvSpPr>
          <p:nvPr>
            <p:ph type="body" sz="quarter" idx="11"/>
          </p:nvPr>
        </p:nvSpPr>
        <p:spPr>
          <a:xfrm>
            <a:off x="3306763" y="3721100"/>
            <a:ext cx="2850300" cy="823913"/>
          </a:xfrm>
        </p:spPr>
        <p:txBody>
          <a:bodyPr/>
          <a:lstStyle>
            <a:lvl1pPr marL="11430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6B064051-1CF3-2862-4B8E-09CCD35930AF}"/>
              </a:ext>
            </a:extLst>
          </p:cNvPr>
          <p:cNvSpPr>
            <a:spLocks noGrp="1"/>
          </p:cNvSpPr>
          <p:nvPr>
            <p:ph type="body" sz="quarter" idx="12"/>
          </p:nvPr>
        </p:nvSpPr>
        <p:spPr>
          <a:xfrm>
            <a:off x="6464300" y="3721100"/>
            <a:ext cx="1682750" cy="823913"/>
          </a:xfrm>
        </p:spPr>
        <p:txBody>
          <a:bodyPr/>
          <a:lstStyle>
            <a:lvl1pPr marL="114300" indent="0" algn="ctr">
              <a:buNone/>
              <a:defRPr/>
            </a:lvl1pPr>
            <a:lvl2pPr marL="596900" indent="0">
              <a:buNone/>
              <a:defRPr/>
            </a:lvl2pPr>
            <a:lvl3pPr marL="1054100" indent="0">
              <a:buNone/>
              <a:defRPr/>
            </a:lvl3pPr>
            <a:lvl4pPr marL="1511300" indent="0">
              <a:buNone/>
              <a:defRPr/>
            </a:lvl4pPr>
            <a:lvl5pPr marL="19685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0635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hotos 1">
  <p:cSld name="SECTION_HEADER_1_2">
    <p:bg>
      <p:bgPr>
        <a:solidFill>
          <a:schemeClr val="lt1"/>
        </a:solidFill>
        <a:effectLst/>
      </p:bgPr>
    </p:bg>
    <p:spTree>
      <p:nvGrpSpPr>
        <p:cNvPr id="1" name="Shape 235"/>
        <p:cNvGrpSpPr/>
        <p:nvPr/>
      </p:nvGrpSpPr>
      <p:grpSpPr>
        <a:xfrm>
          <a:off x="0" y="0"/>
          <a:ext cx="0" cy="0"/>
          <a:chOff x="0" y="0"/>
          <a:chExt cx="0" cy="0"/>
        </a:xfrm>
      </p:grpSpPr>
      <p:pic>
        <p:nvPicPr>
          <p:cNvPr id="236" name="Google Shape;236;p37"/>
          <p:cNvPicPr preferRelativeResize="0"/>
          <p:nvPr/>
        </p:nvPicPr>
        <p:blipFill rotWithShape="1">
          <a:blip r:embed="rId2">
            <a:alphaModFix/>
          </a:blip>
          <a:srcRect/>
          <a:stretch/>
        </p:blipFill>
        <p:spPr>
          <a:xfrm rot="1967865">
            <a:off x="527156" y="1753610"/>
            <a:ext cx="1847191" cy="1955007"/>
          </a:xfrm>
          <a:prstGeom prst="rect">
            <a:avLst/>
          </a:prstGeom>
          <a:noFill/>
          <a:ln>
            <a:noFill/>
          </a:ln>
        </p:spPr>
      </p:pic>
      <p:pic>
        <p:nvPicPr>
          <p:cNvPr id="237" name="Google Shape;237;p37"/>
          <p:cNvPicPr preferRelativeResize="0"/>
          <p:nvPr/>
        </p:nvPicPr>
        <p:blipFill rotWithShape="1">
          <a:blip r:embed="rId3">
            <a:alphaModFix/>
          </a:blip>
          <a:srcRect/>
          <a:stretch/>
        </p:blipFill>
        <p:spPr>
          <a:xfrm rot="-7572287">
            <a:off x="2573824" y="1766864"/>
            <a:ext cx="1836998" cy="1928515"/>
          </a:xfrm>
          <a:prstGeom prst="rect">
            <a:avLst/>
          </a:prstGeom>
          <a:noFill/>
          <a:ln>
            <a:noFill/>
          </a:ln>
        </p:spPr>
      </p:pic>
      <p:pic>
        <p:nvPicPr>
          <p:cNvPr id="238" name="Google Shape;238;p37"/>
          <p:cNvPicPr preferRelativeResize="0"/>
          <p:nvPr/>
        </p:nvPicPr>
        <p:blipFill rotWithShape="1">
          <a:blip r:embed="rId3">
            <a:alphaModFix/>
          </a:blip>
          <a:srcRect/>
          <a:stretch/>
        </p:blipFill>
        <p:spPr>
          <a:xfrm rot="1373658">
            <a:off x="6756623" y="1789650"/>
            <a:ext cx="1837000" cy="1928517"/>
          </a:xfrm>
          <a:prstGeom prst="rect">
            <a:avLst/>
          </a:prstGeom>
          <a:noFill/>
          <a:ln>
            <a:noFill/>
          </a:ln>
        </p:spPr>
      </p:pic>
      <p:pic>
        <p:nvPicPr>
          <p:cNvPr id="239" name="Google Shape;239;p37"/>
          <p:cNvPicPr preferRelativeResize="0"/>
          <p:nvPr/>
        </p:nvPicPr>
        <p:blipFill rotWithShape="1">
          <a:blip r:embed="rId2">
            <a:alphaModFix/>
          </a:blip>
          <a:srcRect/>
          <a:stretch/>
        </p:blipFill>
        <p:spPr>
          <a:xfrm rot="-9110201">
            <a:off x="4661854" y="1753608"/>
            <a:ext cx="1847189" cy="1955008"/>
          </a:xfrm>
          <a:prstGeom prst="rect">
            <a:avLst/>
          </a:prstGeom>
          <a:noFill/>
          <a:ln>
            <a:noFill/>
          </a:ln>
        </p:spPr>
      </p:pic>
      <p:sp>
        <p:nvSpPr>
          <p:cNvPr id="240" name="Google Shape;240;p37"/>
          <p:cNvSpPr txBox="1">
            <a:spLocks noGrp="1"/>
          </p:cNvSpPr>
          <p:nvPr>
            <p:ph type="title"/>
          </p:nvPr>
        </p:nvSpPr>
        <p:spPr>
          <a:xfrm>
            <a:off x="38100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1" name="Google Shape;241;p37"/>
          <p:cNvSpPr txBox="1">
            <a:spLocks noGrp="1"/>
          </p:cNvSpPr>
          <p:nvPr>
            <p:ph type="body" idx="1"/>
          </p:nvPr>
        </p:nvSpPr>
        <p:spPr>
          <a:xfrm>
            <a:off x="61912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2" name="Google Shape;242;p37"/>
          <p:cNvSpPr txBox="1">
            <a:spLocks noGrp="1"/>
          </p:cNvSpPr>
          <p:nvPr>
            <p:ph type="body" idx="2"/>
          </p:nvPr>
        </p:nvSpPr>
        <p:spPr>
          <a:xfrm>
            <a:off x="274457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3" name="Google Shape;243;p37"/>
          <p:cNvSpPr txBox="1">
            <a:spLocks noGrp="1"/>
          </p:cNvSpPr>
          <p:nvPr>
            <p:ph type="body" idx="3"/>
          </p:nvPr>
        </p:nvSpPr>
        <p:spPr>
          <a:xfrm>
            <a:off x="4761500" y="38766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4" name="Google Shape;244;p37"/>
          <p:cNvSpPr txBox="1">
            <a:spLocks noGrp="1"/>
          </p:cNvSpPr>
          <p:nvPr>
            <p:ph type="body" idx="4"/>
          </p:nvPr>
        </p:nvSpPr>
        <p:spPr>
          <a:xfrm>
            <a:off x="6851175" y="40530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Break">
  <p:cSld name="CUSTOM">
    <p:spTree>
      <p:nvGrpSpPr>
        <p:cNvPr id="1" name="Shape 245"/>
        <p:cNvGrpSpPr/>
        <p:nvPr/>
      </p:nvGrpSpPr>
      <p:grpSpPr>
        <a:xfrm>
          <a:off x="0" y="0"/>
          <a:ext cx="0" cy="0"/>
          <a:chOff x="0" y="0"/>
          <a:chExt cx="0" cy="0"/>
        </a:xfrm>
      </p:grpSpPr>
      <p:pic>
        <p:nvPicPr>
          <p:cNvPr id="246" name="Google Shape;246;p38"/>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247" name="Google Shape;247;p38"/>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248" name="Google Shape;248;p38"/>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Break">
  <p:cSld name="CUSTOM_1">
    <p:spTree>
      <p:nvGrpSpPr>
        <p:cNvPr id="1" name="Shape 249"/>
        <p:cNvGrpSpPr/>
        <p:nvPr/>
      </p:nvGrpSpPr>
      <p:grpSpPr>
        <a:xfrm>
          <a:off x="0" y="0"/>
          <a:ext cx="0" cy="0"/>
          <a:chOff x="0" y="0"/>
          <a:chExt cx="0" cy="0"/>
        </a:xfrm>
      </p:grpSpPr>
      <p:pic>
        <p:nvPicPr>
          <p:cNvPr id="250" name="Google Shape;250;p39"/>
          <p:cNvPicPr preferRelativeResize="0"/>
          <p:nvPr/>
        </p:nvPicPr>
        <p:blipFill rotWithShape="1">
          <a:blip r:embed="rId2">
            <a:alphaModFix/>
          </a:blip>
          <a:srcRect l="744" t="317" r="1252" b="603"/>
          <a:stretch/>
        </p:blipFill>
        <p:spPr>
          <a:xfrm rot="5400000">
            <a:off x="1985263" y="-2027438"/>
            <a:ext cx="5127799" cy="9182675"/>
          </a:xfrm>
          <a:prstGeom prst="rect">
            <a:avLst/>
          </a:prstGeom>
          <a:noFill/>
          <a:ln>
            <a:noFill/>
          </a:ln>
        </p:spPr>
      </p:pic>
      <p:pic>
        <p:nvPicPr>
          <p:cNvPr id="251" name="Google Shape;251;p39"/>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252" name="Google Shape;252;p39"/>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Break">
  <p:cSld name="CUSTOM_1_1">
    <p:bg>
      <p:bgPr>
        <a:solidFill>
          <a:schemeClr val="lt1"/>
        </a:solidFill>
        <a:effectLst/>
      </p:bgPr>
    </p:bg>
    <p:spTree>
      <p:nvGrpSpPr>
        <p:cNvPr id="1" name="Shape 253"/>
        <p:cNvGrpSpPr/>
        <p:nvPr/>
      </p:nvGrpSpPr>
      <p:grpSpPr>
        <a:xfrm>
          <a:off x="0" y="0"/>
          <a:ext cx="0" cy="0"/>
          <a:chOff x="0" y="0"/>
          <a:chExt cx="0" cy="0"/>
        </a:xfrm>
      </p:grpSpPr>
      <p:pic>
        <p:nvPicPr>
          <p:cNvPr id="254" name="Google Shape;254;p40"/>
          <p:cNvPicPr preferRelativeResize="0"/>
          <p:nvPr/>
        </p:nvPicPr>
        <p:blipFill rotWithShape="1">
          <a:blip r:embed="rId2">
            <a:alphaModFix/>
          </a:blip>
          <a:srcRect/>
          <a:stretch/>
        </p:blipFill>
        <p:spPr>
          <a:xfrm>
            <a:off x="0" y="0"/>
            <a:ext cx="9144000" cy="5143501"/>
          </a:xfrm>
          <a:prstGeom prst="rect">
            <a:avLst/>
          </a:prstGeom>
          <a:noFill/>
          <a:ln>
            <a:noFill/>
          </a:ln>
        </p:spPr>
      </p:pic>
      <p:pic>
        <p:nvPicPr>
          <p:cNvPr id="255" name="Google Shape;255;p40"/>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256" name="Google Shape;256;p40"/>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hotos 1">
  <p:cSld name="SECTION_HEADER_1_1_1_1">
    <p:bg>
      <p:bgPr>
        <a:solidFill>
          <a:schemeClr val="lt1"/>
        </a:solidFill>
        <a:effectLst/>
      </p:bgPr>
    </p:bg>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rot="1966834">
            <a:off x="1608456" y="1431484"/>
            <a:ext cx="2268038" cy="2399764"/>
          </a:xfrm>
          <a:prstGeom prst="rect">
            <a:avLst/>
          </a:prstGeom>
          <a:noFill/>
          <a:ln>
            <a:noFill/>
          </a:ln>
        </p:spPr>
      </p:pic>
      <p:pic>
        <p:nvPicPr>
          <p:cNvPr id="25" name="Google Shape;25;p4"/>
          <p:cNvPicPr preferRelativeResize="0"/>
          <p:nvPr/>
        </p:nvPicPr>
        <p:blipFill rotWithShape="1">
          <a:blip r:embed="rId3">
            <a:alphaModFix/>
          </a:blip>
          <a:srcRect/>
          <a:stretch/>
        </p:blipFill>
        <p:spPr>
          <a:xfrm rot="-7573368">
            <a:off x="4880537" y="1387888"/>
            <a:ext cx="2254993" cy="2367810"/>
          </a:xfrm>
          <a:prstGeom prst="rect">
            <a:avLst/>
          </a:prstGeom>
          <a:noFill/>
          <a:ln>
            <a:noFill/>
          </a:ln>
        </p:spPr>
      </p:pic>
      <p:sp>
        <p:nvSpPr>
          <p:cNvPr id="26" name="Google Shape;26;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 name="Google Shape;27;p4"/>
          <p:cNvPicPr preferRelativeResize="0"/>
          <p:nvPr/>
        </p:nvPicPr>
        <p:blipFill rotWithShape="1">
          <a:blip r:embed="rId4">
            <a:alphaModFix/>
          </a:blip>
          <a:srcRect l="2821" t="19103" r="2819" b="19110"/>
          <a:stretch/>
        </p:blipFill>
        <p:spPr>
          <a:xfrm>
            <a:off x="5136506" y="1705959"/>
            <a:ext cx="1762500" cy="1762500"/>
          </a:xfrm>
          <a:prstGeom prst="ellipse">
            <a:avLst/>
          </a:prstGeom>
          <a:noFill/>
          <a:ln>
            <a:noFill/>
          </a:ln>
        </p:spPr>
      </p:pic>
      <p:pic>
        <p:nvPicPr>
          <p:cNvPr id="28" name="Google Shape;28;p4"/>
          <p:cNvPicPr preferRelativeResize="0"/>
          <p:nvPr/>
        </p:nvPicPr>
        <p:blipFill rotWithShape="1">
          <a:blip r:embed="rId5">
            <a:alphaModFix/>
          </a:blip>
          <a:srcRect t="11043" b="20363"/>
          <a:stretch/>
        </p:blipFill>
        <p:spPr>
          <a:xfrm>
            <a:off x="1825481" y="1690538"/>
            <a:ext cx="1711500" cy="1762500"/>
          </a:xfrm>
          <a:prstGeom prst="ellipse">
            <a:avLst/>
          </a:prstGeom>
          <a:noFill/>
          <a:ln>
            <a:noFill/>
          </a:ln>
        </p:spPr>
      </p:pic>
      <p:sp>
        <p:nvSpPr>
          <p:cNvPr id="29" name="Google Shape;29;p4"/>
          <p:cNvSpPr txBox="1">
            <a:spLocks noGrp="1"/>
          </p:cNvSpPr>
          <p:nvPr>
            <p:ph type="body" idx="1"/>
          </p:nvPr>
        </p:nvSpPr>
        <p:spPr>
          <a:xfrm>
            <a:off x="946067" y="3914228"/>
            <a:ext cx="3470100" cy="6798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700" b="1"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0" name="Google Shape;30;p4"/>
          <p:cNvSpPr txBox="1">
            <a:spLocks noGrp="1"/>
          </p:cNvSpPr>
          <p:nvPr>
            <p:ph type="body" idx="2"/>
          </p:nvPr>
        </p:nvSpPr>
        <p:spPr>
          <a:xfrm>
            <a:off x="4571963" y="3908943"/>
            <a:ext cx="3470100" cy="6798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700" b="1"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620110" y="847800"/>
            <a:ext cx="6356100" cy="164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Arial"/>
              <a:buNone/>
              <a:defRPr sz="2700" b="1"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9" name="Google Shape;259;p41"/>
          <p:cNvSpPr txBox="1">
            <a:spLocks noGrp="1"/>
          </p:cNvSpPr>
          <p:nvPr>
            <p:ph type="subTitle" idx="1"/>
          </p:nvPr>
        </p:nvSpPr>
        <p:spPr>
          <a:xfrm>
            <a:off x="620110" y="2934950"/>
            <a:ext cx="68580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a:lnSpc>
                <a:spcPct val="90000"/>
              </a:lnSpc>
              <a:spcBef>
                <a:spcPts val="400"/>
              </a:spcBef>
              <a:spcAft>
                <a:spcPts val="0"/>
              </a:spcAft>
              <a:buClr>
                <a:schemeClr val="lt2"/>
              </a:buClr>
              <a:buSzPts val="1500"/>
              <a:buNone/>
              <a:defRPr sz="1500"/>
            </a:lvl2pPr>
            <a:lvl3pPr lvl="2" algn="ctr">
              <a:lnSpc>
                <a:spcPct val="90000"/>
              </a:lnSpc>
              <a:spcBef>
                <a:spcPts val="1600"/>
              </a:spcBef>
              <a:spcAft>
                <a:spcPts val="0"/>
              </a:spcAft>
              <a:buClr>
                <a:schemeClr val="lt1"/>
              </a:buClr>
              <a:buSzPts val="1400"/>
              <a:buNone/>
              <a:defRPr sz="1400"/>
            </a:lvl3pPr>
            <a:lvl4pPr lvl="3" algn="ctr">
              <a:lnSpc>
                <a:spcPct val="90000"/>
              </a:lnSpc>
              <a:spcBef>
                <a:spcPts val="1600"/>
              </a:spcBef>
              <a:spcAft>
                <a:spcPts val="0"/>
              </a:spcAft>
              <a:buClr>
                <a:schemeClr val="accent1"/>
              </a:buClr>
              <a:buSzPts val="1200"/>
              <a:buNone/>
              <a:defRPr sz="1200"/>
            </a:lvl4pPr>
            <a:lvl5pPr lvl="4" algn="ctr">
              <a:lnSpc>
                <a:spcPct val="90000"/>
              </a:lnSpc>
              <a:spcBef>
                <a:spcPts val="1600"/>
              </a:spcBef>
              <a:spcAft>
                <a:spcPts val="0"/>
              </a:spcAft>
              <a:buClr>
                <a:schemeClr val="lt2"/>
              </a:buClr>
              <a:buSzPts val="1200"/>
              <a:buNone/>
              <a:defRPr sz="1200"/>
            </a:lvl5pPr>
            <a:lvl6pPr lvl="5" algn="ctr">
              <a:lnSpc>
                <a:spcPct val="90000"/>
              </a:lnSpc>
              <a:spcBef>
                <a:spcPts val="1600"/>
              </a:spcBef>
              <a:spcAft>
                <a:spcPts val="0"/>
              </a:spcAft>
              <a:buClr>
                <a:schemeClr val="lt1"/>
              </a:buClr>
              <a:buSzPts val="1200"/>
              <a:buNone/>
              <a:defRPr sz="1200"/>
            </a:lvl6pPr>
            <a:lvl7pPr lvl="6" algn="ctr">
              <a:lnSpc>
                <a:spcPct val="90000"/>
              </a:lnSpc>
              <a:spcBef>
                <a:spcPts val="1600"/>
              </a:spcBef>
              <a:spcAft>
                <a:spcPts val="0"/>
              </a:spcAft>
              <a:buClr>
                <a:schemeClr val="lt1"/>
              </a:buClr>
              <a:buSzPts val="1200"/>
              <a:buNone/>
              <a:defRPr sz="1200"/>
            </a:lvl7pPr>
            <a:lvl8pPr lvl="7" algn="ctr">
              <a:lnSpc>
                <a:spcPct val="90000"/>
              </a:lnSpc>
              <a:spcBef>
                <a:spcPts val="1600"/>
              </a:spcBef>
              <a:spcAft>
                <a:spcPts val="0"/>
              </a:spcAft>
              <a:buClr>
                <a:schemeClr val="lt1"/>
              </a:buClr>
              <a:buSzPts val="1200"/>
              <a:buNone/>
              <a:defRPr sz="1200"/>
            </a:lvl8pPr>
            <a:lvl9pPr lvl="8" algn="ctr">
              <a:lnSpc>
                <a:spcPct val="90000"/>
              </a:lnSpc>
              <a:spcBef>
                <a:spcPts val="1600"/>
              </a:spcBef>
              <a:spcAft>
                <a:spcPts val="1600"/>
              </a:spcAft>
              <a:buClr>
                <a:schemeClr val="lt1"/>
              </a:buClr>
              <a:buSzPts val="1200"/>
              <a:buNone/>
              <a:defRPr sz="1200"/>
            </a:lvl9pPr>
          </a:lstStyle>
          <a:p>
            <a:endParaRPr/>
          </a:p>
        </p:txBody>
      </p:sp>
      <p:cxnSp>
        <p:nvCxnSpPr>
          <p:cNvPr id="260" name="Google Shape;260;p41"/>
          <p:cNvCxnSpPr/>
          <p:nvPr/>
        </p:nvCxnSpPr>
        <p:spPr>
          <a:xfrm>
            <a:off x="706721" y="2857932"/>
            <a:ext cx="497700" cy="0"/>
          </a:xfrm>
          <a:prstGeom prst="straightConnector1">
            <a:avLst/>
          </a:prstGeom>
          <a:noFill/>
          <a:ln w="12700" cap="flat" cmpd="sng">
            <a:solidFill>
              <a:schemeClr val="lt2"/>
            </a:solidFill>
            <a:prstDash val="solid"/>
            <a:miter lim="800000"/>
            <a:headEnd type="none" w="sm" len="sm"/>
            <a:tailEnd type="none" w="sm" len="sm"/>
          </a:ln>
        </p:spPr>
      </p:cxnSp>
      <p:pic>
        <p:nvPicPr>
          <p:cNvPr id="261" name="Google Shape;261;p41"/>
          <p:cNvPicPr preferRelativeResize="0"/>
          <p:nvPr/>
        </p:nvPicPr>
        <p:blipFill rotWithShape="1">
          <a:blip r:embed="rId3">
            <a:alphaModFix/>
          </a:blip>
          <a:srcRect/>
          <a:stretch/>
        </p:blipFill>
        <p:spPr>
          <a:xfrm>
            <a:off x="620110" y="4513954"/>
            <a:ext cx="1930988" cy="376341"/>
          </a:xfrm>
          <a:prstGeom prst="rect">
            <a:avLst/>
          </a:prstGeom>
          <a:noFill/>
          <a:ln>
            <a:noFill/>
          </a:ln>
        </p:spPr>
      </p:pic>
      <p:sp>
        <p:nvSpPr>
          <p:cNvPr id="262" name="Google Shape;262;p41"/>
          <p:cNvSpPr txBox="1">
            <a:spLocks noGrp="1"/>
          </p:cNvSpPr>
          <p:nvPr>
            <p:ph type="ftr" idx="11"/>
          </p:nvPr>
        </p:nvSpPr>
        <p:spPr>
          <a:xfrm>
            <a:off x="620110" y="4213007"/>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263"/>
        <p:cNvGrpSpPr/>
        <p:nvPr/>
      </p:nvGrpSpPr>
      <p:grpSpPr>
        <a:xfrm>
          <a:off x="0" y="0"/>
          <a:ext cx="0" cy="0"/>
          <a:chOff x="0" y="0"/>
          <a:chExt cx="0" cy="0"/>
        </a:xfrm>
      </p:grpSpPr>
      <p:sp>
        <p:nvSpPr>
          <p:cNvPr id="264" name="Google Shape;264;p42"/>
          <p:cNvSpPr txBox="1">
            <a:spLocks noGrp="1"/>
          </p:cNvSpPr>
          <p:nvPr>
            <p:ph type="title"/>
          </p:nvPr>
        </p:nvSpPr>
        <p:spPr>
          <a:xfrm>
            <a:off x="628650" y="906780"/>
            <a:ext cx="7886700" cy="447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2"/>
              </a:buClr>
              <a:buSzPts val="2100"/>
              <a:buFont typeface="Arial"/>
              <a:buNone/>
              <a:defRPr sz="21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5" name="Google Shape;265;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6" name="Google Shape;266;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42"/>
          <p:cNvSpPr txBox="1">
            <a:spLocks noGrp="1"/>
          </p:cNvSpPr>
          <p:nvPr>
            <p:ph type="body" idx="1"/>
          </p:nvPr>
        </p:nvSpPr>
        <p:spPr>
          <a:xfrm>
            <a:off x="628650" y="1777603"/>
            <a:ext cx="3737100" cy="27192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700"/>
              <a:buFont typeface="Arial"/>
              <a:buNone/>
              <a:defRPr/>
            </a:lvl1pPr>
            <a:lvl2pPr marL="914400" lvl="1" indent="-317500" algn="l">
              <a:lnSpc>
                <a:spcPct val="90000"/>
              </a:lnSpc>
              <a:spcBef>
                <a:spcPts val="400"/>
              </a:spcBef>
              <a:spcAft>
                <a:spcPts val="0"/>
              </a:spcAft>
              <a:buClr>
                <a:schemeClr val="dk2"/>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accent1"/>
              </a:buClr>
              <a:buSzPts val="1400"/>
              <a:buChar char="●"/>
              <a:defRPr/>
            </a:lvl4pPr>
            <a:lvl5pPr marL="2286000" lvl="4" indent="-317500" algn="l">
              <a:lnSpc>
                <a:spcPct val="90000"/>
              </a:lnSpc>
              <a:spcBef>
                <a:spcPts val="1600"/>
              </a:spcBef>
              <a:spcAft>
                <a:spcPts val="0"/>
              </a:spcAft>
              <a:buClr>
                <a:schemeClr val="dk2"/>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268" name="Google Shape;268;p42"/>
          <p:cNvSpPr txBox="1">
            <a:spLocks noGrp="1"/>
          </p:cNvSpPr>
          <p:nvPr>
            <p:ph type="body" idx="2"/>
          </p:nvPr>
        </p:nvSpPr>
        <p:spPr>
          <a:xfrm>
            <a:off x="4778295" y="1777602"/>
            <a:ext cx="3737100" cy="27192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700"/>
              <a:buFont typeface="Arial"/>
              <a:buNone/>
              <a:defRPr/>
            </a:lvl1pPr>
            <a:lvl2pPr marL="914400" lvl="1" indent="-317500" algn="l">
              <a:lnSpc>
                <a:spcPct val="90000"/>
              </a:lnSpc>
              <a:spcBef>
                <a:spcPts val="400"/>
              </a:spcBef>
              <a:spcAft>
                <a:spcPts val="0"/>
              </a:spcAft>
              <a:buClr>
                <a:schemeClr val="dk2"/>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accent1"/>
              </a:buClr>
              <a:buSzPts val="1400"/>
              <a:buChar char="●"/>
              <a:defRPr/>
            </a:lvl4pPr>
            <a:lvl5pPr marL="2286000" lvl="4" indent="-317500" algn="l">
              <a:lnSpc>
                <a:spcPct val="90000"/>
              </a:lnSpc>
              <a:spcBef>
                <a:spcPts val="1600"/>
              </a:spcBef>
              <a:spcAft>
                <a:spcPts val="0"/>
              </a:spcAft>
              <a:buClr>
                <a:schemeClr val="dk2"/>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One Column Content">
  <p:cSld name="1_One Column Content">
    <p:spTree>
      <p:nvGrpSpPr>
        <p:cNvPr id="1" name="Shape 269"/>
        <p:cNvGrpSpPr/>
        <p:nvPr/>
      </p:nvGrpSpPr>
      <p:grpSpPr>
        <a:xfrm>
          <a:off x="0" y="0"/>
          <a:ext cx="0" cy="0"/>
          <a:chOff x="0" y="0"/>
          <a:chExt cx="0" cy="0"/>
        </a:xfrm>
      </p:grpSpPr>
      <p:sp>
        <p:nvSpPr>
          <p:cNvPr id="270" name="Google Shape;270;p43"/>
          <p:cNvSpPr txBox="1">
            <a:spLocks noGrp="1"/>
          </p:cNvSpPr>
          <p:nvPr>
            <p:ph type="body" idx="1"/>
          </p:nvPr>
        </p:nvSpPr>
        <p:spPr>
          <a:xfrm>
            <a:off x="407932" y="826436"/>
            <a:ext cx="7886700" cy="2721300"/>
          </a:xfrm>
          <a:prstGeom prst="rect">
            <a:avLst/>
          </a:prstGeom>
          <a:noFill/>
          <a:ln>
            <a:noFill/>
          </a:ln>
        </p:spPr>
        <p:txBody>
          <a:bodyPr spcFirstLastPara="1" wrap="square" lIns="68575" tIns="34275" rIns="68575" bIns="34275" anchor="t" anchorCtr="0">
            <a:normAutofit/>
          </a:bodyPr>
          <a:lstStyle>
            <a:lvl1pPr marL="457200" marR="0" lvl="0" indent="-336550" algn="l">
              <a:lnSpc>
                <a:spcPct val="90000"/>
              </a:lnSpc>
              <a:spcBef>
                <a:spcPts val="600"/>
              </a:spcBef>
              <a:spcAft>
                <a:spcPts val="0"/>
              </a:spcAft>
              <a:buClr>
                <a:schemeClr val="dk1"/>
              </a:buClr>
              <a:buSzPts val="1700"/>
              <a:buFont typeface="Arial"/>
              <a:buChar char="•"/>
              <a:defRPr/>
            </a:lvl1pPr>
            <a:lvl2pPr marL="914400" marR="0" lvl="1" indent="-323850" algn="l">
              <a:lnSpc>
                <a:spcPct val="90000"/>
              </a:lnSpc>
              <a:spcBef>
                <a:spcPts val="600"/>
              </a:spcBef>
              <a:spcAft>
                <a:spcPts val="0"/>
              </a:spcAft>
              <a:buClr>
                <a:schemeClr val="dk2"/>
              </a:buClr>
              <a:buSzPts val="1500"/>
              <a:buChar char="○"/>
              <a:defRPr/>
            </a:lvl2pPr>
            <a:lvl3pPr marL="1371600" marR="0" lvl="2" indent="-317500" algn="l">
              <a:lnSpc>
                <a:spcPct val="90000"/>
              </a:lnSpc>
              <a:spcBef>
                <a:spcPts val="600"/>
              </a:spcBef>
              <a:spcAft>
                <a:spcPts val="0"/>
              </a:spcAft>
              <a:buClr>
                <a:schemeClr val="dk1"/>
              </a:buClr>
              <a:buSzPts val="1400"/>
              <a:buChar char="■"/>
              <a:defRPr/>
            </a:lvl3pPr>
            <a:lvl4pPr marL="1828800" lvl="3" indent="-317500" algn="l">
              <a:lnSpc>
                <a:spcPct val="90000"/>
              </a:lnSpc>
              <a:spcBef>
                <a:spcPts val="400"/>
              </a:spcBef>
              <a:spcAft>
                <a:spcPts val="0"/>
              </a:spcAft>
              <a:buClr>
                <a:schemeClr val="accent1"/>
              </a:buClr>
              <a:buSzPts val="1400"/>
              <a:buChar char="●"/>
              <a:defRPr/>
            </a:lvl4pPr>
            <a:lvl5pPr marL="2286000" lvl="4" indent="-317500" algn="l">
              <a:lnSpc>
                <a:spcPct val="90000"/>
              </a:lnSpc>
              <a:spcBef>
                <a:spcPts val="1600"/>
              </a:spcBef>
              <a:spcAft>
                <a:spcPts val="0"/>
              </a:spcAft>
              <a:buClr>
                <a:schemeClr val="dk2"/>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271" name="Google Shape;271;p43"/>
          <p:cNvSpPr/>
          <p:nvPr/>
        </p:nvSpPr>
        <p:spPr>
          <a:xfrm>
            <a:off x="0" y="4643208"/>
            <a:ext cx="9144000" cy="508500"/>
          </a:xfrm>
          <a:prstGeom prst="rect">
            <a:avLst/>
          </a:prstGeom>
          <a:solidFill>
            <a:srgbClr val="000099"/>
          </a:solidFill>
          <a:ln w="12700" cap="flat" cmpd="sng">
            <a:solidFill>
              <a:srgbClr val="55555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2" name="Google Shape;272;p43"/>
          <p:cNvSpPr txBox="1">
            <a:spLocks noGrp="1"/>
          </p:cNvSpPr>
          <p:nvPr>
            <p:ph type="title"/>
          </p:nvPr>
        </p:nvSpPr>
        <p:spPr>
          <a:xfrm>
            <a:off x="407932" y="4097237"/>
            <a:ext cx="7886700" cy="447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0099"/>
              </a:buClr>
              <a:buSzPts val="2100"/>
              <a:buFont typeface="Arial"/>
              <a:buNone/>
              <a:defRPr sz="2100">
                <a:solidFill>
                  <a:srgbClr val="00009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3" name="Google Shape;273;p43"/>
          <p:cNvSpPr txBox="1">
            <a:spLocks noGrp="1"/>
          </p:cNvSpPr>
          <p:nvPr>
            <p:ph type="ftr" idx="11"/>
          </p:nvPr>
        </p:nvSpPr>
        <p:spPr>
          <a:xfrm>
            <a:off x="3823138" y="167089"/>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4" name="Google Shape;274;p43"/>
          <p:cNvSpPr txBox="1">
            <a:spLocks noGrp="1"/>
          </p:cNvSpPr>
          <p:nvPr>
            <p:ph type="sldNum" idx="12"/>
          </p:nvPr>
        </p:nvSpPr>
        <p:spPr>
          <a:xfrm>
            <a:off x="6909238" y="167609"/>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5" name="Google Shape;275;p43" descr="Graphical user interface, text, application&#10;&#10;Description automatically generated"/>
          <p:cNvPicPr preferRelativeResize="0"/>
          <p:nvPr/>
        </p:nvPicPr>
        <p:blipFill rotWithShape="1">
          <a:blip r:embed="rId2">
            <a:alphaModFix/>
          </a:blip>
          <a:srcRect/>
          <a:stretch/>
        </p:blipFill>
        <p:spPr>
          <a:xfrm>
            <a:off x="6811505" y="4686170"/>
            <a:ext cx="2155129" cy="4080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blipFill>
          <a:blip r:embed="rId2">
            <a:alphaModFix/>
          </a:blip>
          <a:stretch>
            <a:fillRect/>
          </a:stretch>
        </a:blipFill>
        <a:effectLst/>
      </p:bgPr>
    </p:bg>
    <p:spTree>
      <p:nvGrpSpPr>
        <p:cNvPr id="1" name="Shape 276"/>
        <p:cNvGrpSpPr/>
        <p:nvPr/>
      </p:nvGrpSpPr>
      <p:grpSpPr>
        <a:xfrm>
          <a:off x="0" y="0"/>
          <a:ext cx="0" cy="0"/>
          <a:chOff x="0" y="0"/>
          <a:chExt cx="0" cy="0"/>
        </a:xfrm>
      </p:grpSpPr>
      <p:sp>
        <p:nvSpPr>
          <p:cNvPr id="277" name="Google Shape;277;p44"/>
          <p:cNvSpPr txBox="1"/>
          <p:nvPr/>
        </p:nvSpPr>
        <p:spPr>
          <a:xfrm>
            <a:off x="9679898" y="1810062"/>
            <a:ext cx="138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278" name="Google Shape;278;p44"/>
          <p:cNvPicPr preferRelativeResize="0"/>
          <p:nvPr/>
        </p:nvPicPr>
        <p:blipFill rotWithShape="1">
          <a:blip r:embed="rId3">
            <a:alphaModFix/>
          </a:blip>
          <a:srcRect/>
          <a:stretch/>
        </p:blipFill>
        <p:spPr>
          <a:xfrm>
            <a:off x="3320740" y="3288462"/>
            <a:ext cx="495300" cy="28575"/>
          </a:xfrm>
          <a:prstGeom prst="rect">
            <a:avLst/>
          </a:prstGeom>
          <a:noFill/>
          <a:ln>
            <a:noFill/>
          </a:ln>
        </p:spPr>
      </p:pic>
      <p:sp>
        <p:nvSpPr>
          <p:cNvPr id="279" name="Google Shape;279;p44"/>
          <p:cNvSpPr txBox="1">
            <a:spLocks noGrp="1"/>
          </p:cNvSpPr>
          <p:nvPr>
            <p:ph type="ftr" idx="11"/>
          </p:nvPr>
        </p:nvSpPr>
        <p:spPr>
          <a:xfrm>
            <a:off x="3234128"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0" name="Google Shape;280;p44"/>
          <p:cNvSpPr txBox="1">
            <a:spLocks noGrp="1"/>
          </p:cNvSpPr>
          <p:nvPr>
            <p:ph type="ctrTitle"/>
          </p:nvPr>
        </p:nvSpPr>
        <p:spPr>
          <a:xfrm>
            <a:off x="3234128" y="1310255"/>
            <a:ext cx="54450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100"/>
              <a:buFont typeface="Arial"/>
              <a:buNone/>
              <a:defRPr sz="2100" b="1"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1" name="Google Shape;281;p44"/>
          <p:cNvSpPr txBox="1">
            <a:spLocks noGrp="1"/>
          </p:cNvSpPr>
          <p:nvPr>
            <p:ph type="subTitle" idx="1"/>
          </p:nvPr>
        </p:nvSpPr>
        <p:spPr>
          <a:xfrm>
            <a:off x="3234128" y="3384530"/>
            <a:ext cx="54450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a:lnSpc>
                <a:spcPct val="90000"/>
              </a:lnSpc>
              <a:spcBef>
                <a:spcPts val="400"/>
              </a:spcBef>
              <a:spcAft>
                <a:spcPts val="0"/>
              </a:spcAft>
              <a:buClr>
                <a:schemeClr val="dk2"/>
              </a:buClr>
              <a:buSzPts val="1500"/>
              <a:buNone/>
              <a:defRPr sz="1500"/>
            </a:lvl2pPr>
            <a:lvl3pPr lvl="2" algn="ctr">
              <a:lnSpc>
                <a:spcPct val="90000"/>
              </a:lnSpc>
              <a:spcBef>
                <a:spcPts val="1600"/>
              </a:spcBef>
              <a:spcAft>
                <a:spcPts val="0"/>
              </a:spcAft>
              <a:buClr>
                <a:schemeClr val="dk1"/>
              </a:buClr>
              <a:buSzPts val="1400"/>
              <a:buNone/>
              <a:defRPr sz="1400"/>
            </a:lvl3pPr>
            <a:lvl4pPr lvl="3" algn="ctr">
              <a:lnSpc>
                <a:spcPct val="90000"/>
              </a:lnSpc>
              <a:spcBef>
                <a:spcPts val="1600"/>
              </a:spcBef>
              <a:spcAft>
                <a:spcPts val="0"/>
              </a:spcAft>
              <a:buClr>
                <a:schemeClr val="accent1"/>
              </a:buClr>
              <a:buSzPts val="1200"/>
              <a:buNone/>
              <a:defRPr sz="1200"/>
            </a:lvl4pPr>
            <a:lvl5pPr lvl="4" algn="ctr">
              <a:lnSpc>
                <a:spcPct val="90000"/>
              </a:lnSpc>
              <a:spcBef>
                <a:spcPts val="1600"/>
              </a:spcBef>
              <a:spcAft>
                <a:spcPts val="0"/>
              </a:spcAft>
              <a:buClr>
                <a:schemeClr val="dk2"/>
              </a:buClr>
              <a:buSzPts val="1200"/>
              <a:buNone/>
              <a:defRPr sz="1200"/>
            </a:lvl5pPr>
            <a:lvl6pPr lvl="5" algn="ctr">
              <a:lnSpc>
                <a:spcPct val="90000"/>
              </a:lnSpc>
              <a:spcBef>
                <a:spcPts val="1600"/>
              </a:spcBef>
              <a:spcAft>
                <a:spcPts val="0"/>
              </a:spcAft>
              <a:buClr>
                <a:schemeClr val="dk1"/>
              </a:buClr>
              <a:buSzPts val="1200"/>
              <a:buNone/>
              <a:defRPr sz="1200"/>
            </a:lvl6pPr>
            <a:lvl7pPr lvl="6" algn="ctr">
              <a:lnSpc>
                <a:spcPct val="90000"/>
              </a:lnSpc>
              <a:spcBef>
                <a:spcPts val="1600"/>
              </a:spcBef>
              <a:spcAft>
                <a:spcPts val="0"/>
              </a:spcAft>
              <a:buClr>
                <a:schemeClr val="dk1"/>
              </a:buClr>
              <a:buSzPts val="1200"/>
              <a:buNone/>
              <a:defRPr sz="1200"/>
            </a:lvl7pPr>
            <a:lvl8pPr lvl="7" algn="ctr">
              <a:lnSpc>
                <a:spcPct val="90000"/>
              </a:lnSpc>
              <a:spcBef>
                <a:spcPts val="1600"/>
              </a:spcBef>
              <a:spcAft>
                <a:spcPts val="0"/>
              </a:spcAft>
              <a:buClr>
                <a:schemeClr val="dk1"/>
              </a:buClr>
              <a:buSzPts val="1200"/>
              <a:buNone/>
              <a:defRPr sz="1200"/>
            </a:lvl8pPr>
            <a:lvl9pPr lvl="8" algn="ctr">
              <a:lnSpc>
                <a:spcPct val="90000"/>
              </a:lnSpc>
              <a:spcBef>
                <a:spcPts val="1600"/>
              </a:spcBef>
              <a:spcAft>
                <a:spcPts val="1600"/>
              </a:spcAft>
              <a:buClr>
                <a:schemeClr val="dk1"/>
              </a:buClr>
              <a:buSzPts val="1200"/>
              <a:buNone/>
              <a:defRPr sz="1200"/>
            </a:lvl9pPr>
          </a:lstStyle>
          <a:p>
            <a:endParaRPr/>
          </a:p>
        </p:txBody>
      </p:sp>
      <p:pic>
        <p:nvPicPr>
          <p:cNvPr id="282" name="Google Shape;282;p44" descr="A picture containing logo&#10;&#10;Description automatically generated"/>
          <p:cNvPicPr preferRelativeResize="0"/>
          <p:nvPr/>
        </p:nvPicPr>
        <p:blipFill rotWithShape="1">
          <a:blip r:embed="rId4">
            <a:alphaModFix/>
          </a:blip>
          <a:srcRect/>
          <a:stretch/>
        </p:blipFill>
        <p:spPr>
          <a:xfrm>
            <a:off x="3320740" y="415506"/>
            <a:ext cx="2036119" cy="39777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7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amp;A 1">
  <p:cSld name="CUSTOM_2_1">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828850" y="2047075"/>
            <a:ext cx="2587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5" name="Google Shape;285;p45"/>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86" name="Google Shape;286;p45"/>
          <p:cNvPicPr preferRelativeResize="0"/>
          <p:nvPr/>
        </p:nvPicPr>
        <p:blipFill rotWithShape="1">
          <a:blip r:embed="rId2">
            <a:alphaModFix/>
          </a:blip>
          <a:srcRect/>
          <a:stretch/>
        </p:blipFill>
        <p:spPr>
          <a:xfrm rot="-5400000">
            <a:off x="3299455" y="2456579"/>
            <a:ext cx="912600" cy="93584"/>
          </a:xfrm>
          <a:prstGeom prst="rect">
            <a:avLst/>
          </a:prstGeom>
          <a:noFill/>
          <a:ln>
            <a:noFill/>
          </a:ln>
        </p:spPr>
      </p:pic>
      <p:pic>
        <p:nvPicPr>
          <p:cNvPr id="287" name="Google Shape;287;p45"/>
          <p:cNvPicPr preferRelativeResize="0"/>
          <p:nvPr/>
        </p:nvPicPr>
        <p:blipFill rotWithShape="1">
          <a:blip r:embed="rId3">
            <a:alphaModFix/>
          </a:blip>
          <a:srcRect r="25160"/>
          <a:stretch/>
        </p:blipFill>
        <p:spPr>
          <a:xfrm>
            <a:off x="7865053" y="1014125"/>
            <a:ext cx="1278949" cy="2830899"/>
          </a:xfrm>
          <a:prstGeom prst="rect">
            <a:avLst/>
          </a:prstGeom>
          <a:noFill/>
          <a:ln>
            <a:noFill/>
          </a:ln>
        </p:spPr>
      </p:pic>
      <p:sp>
        <p:nvSpPr>
          <p:cNvPr id="288" name="Google Shape;288;p45"/>
          <p:cNvSpPr txBox="1">
            <a:spLocks noGrp="1"/>
          </p:cNvSpPr>
          <p:nvPr>
            <p:ph type="body" idx="1"/>
          </p:nvPr>
        </p:nvSpPr>
        <p:spPr>
          <a:xfrm>
            <a:off x="4095475" y="1977125"/>
            <a:ext cx="3099600" cy="1114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89"/>
        <p:cNvGrpSpPr/>
        <p:nvPr/>
      </p:nvGrpSpPr>
      <p:grpSpPr>
        <a:xfrm>
          <a:off x="0" y="0"/>
          <a:ext cx="0" cy="0"/>
          <a:chOff x="0" y="0"/>
          <a:chExt cx="0" cy="0"/>
        </a:xfrm>
      </p:grpSpPr>
      <p:sp>
        <p:nvSpPr>
          <p:cNvPr id="290" name="Google Shape;290;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1" name="Google Shape;291;p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1600"/>
              </a:spcBef>
              <a:spcAft>
                <a:spcPts val="0"/>
              </a:spcAft>
              <a:buSzPts val="2800"/>
              <a:buNone/>
              <a:defRPr sz="2800"/>
            </a:lvl2pPr>
            <a:lvl3pPr lvl="2" algn="ctr" rtl="0">
              <a:lnSpc>
                <a:spcPct val="100000"/>
              </a:lnSpc>
              <a:spcBef>
                <a:spcPts val="1600"/>
              </a:spcBef>
              <a:spcAft>
                <a:spcPts val="0"/>
              </a:spcAft>
              <a:buSzPts val="2800"/>
              <a:buNone/>
              <a:defRPr sz="2800"/>
            </a:lvl3pPr>
            <a:lvl4pPr lvl="3" algn="ctr" rtl="0">
              <a:lnSpc>
                <a:spcPct val="100000"/>
              </a:lnSpc>
              <a:spcBef>
                <a:spcPts val="1600"/>
              </a:spcBef>
              <a:spcAft>
                <a:spcPts val="0"/>
              </a:spcAft>
              <a:buSzPts val="2800"/>
              <a:buNone/>
              <a:defRPr sz="2800"/>
            </a:lvl4pPr>
            <a:lvl5pPr lvl="4" algn="ctr" rtl="0">
              <a:lnSpc>
                <a:spcPct val="100000"/>
              </a:lnSpc>
              <a:spcBef>
                <a:spcPts val="1600"/>
              </a:spcBef>
              <a:spcAft>
                <a:spcPts val="0"/>
              </a:spcAft>
              <a:buSzPts val="2800"/>
              <a:buNone/>
              <a:defRPr sz="2800"/>
            </a:lvl5pPr>
            <a:lvl6pPr lvl="5" algn="ctr" rtl="0">
              <a:lnSpc>
                <a:spcPct val="100000"/>
              </a:lnSpc>
              <a:spcBef>
                <a:spcPts val="1600"/>
              </a:spcBef>
              <a:spcAft>
                <a:spcPts val="0"/>
              </a:spcAft>
              <a:buSzPts val="2800"/>
              <a:buNone/>
              <a:defRPr sz="2800"/>
            </a:lvl6pPr>
            <a:lvl7pPr lvl="6" algn="ctr" rtl="0">
              <a:lnSpc>
                <a:spcPct val="100000"/>
              </a:lnSpc>
              <a:spcBef>
                <a:spcPts val="1600"/>
              </a:spcBef>
              <a:spcAft>
                <a:spcPts val="0"/>
              </a:spcAft>
              <a:buSzPts val="2800"/>
              <a:buNone/>
              <a:defRPr sz="2800"/>
            </a:lvl7pPr>
            <a:lvl8pPr lvl="7" algn="ctr" rtl="0">
              <a:lnSpc>
                <a:spcPct val="100000"/>
              </a:lnSpc>
              <a:spcBef>
                <a:spcPts val="1600"/>
              </a:spcBef>
              <a:spcAft>
                <a:spcPts val="0"/>
              </a:spcAft>
              <a:buSzPts val="2800"/>
              <a:buNone/>
              <a:defRPr sz="2800"/>
            </a:lvl8pPr>
            <a:lvl9pPr lvl="8" algn="ctr" rtl="0">
              <a:lnSpc>
                <a:spcPct val="100000"/>
              </a:lnSpc>
              <a:spcBef>
                <a:spcPts val="1600"/>
              </a:spcBef>
              <a:spcAft>
                <a:spcPts val="0"/>
              </a:spcAft>
              <a:buSzPts val="2800"/>
              <a:buNone/>
              <a:defRPr sz="2800"/>
            </a:lvl9pPr>
          </a:lstStyle>
          <a:p>
            <a:endParaRPr/>
          </a:p>
        </p:txBody>
      </p:sp>
      <p:sp>
        <p:nvSpPr>
          <p:cNvPr id="292" name="Google Shape;29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3"/>
        <p:cNvGrpSpPr/>
        <p:nvPr/>
      </p:nvGrpSpPr>
      <p:grpSpPr>
        <a:xfrm>
          <a:off x="0" y="0"/>
          <a:ext cx="0" cy="0"/>
          <a:chOff x="0" y="0"/>
          <a:chExt cx="0" cy="0"/>
        </a:xfrm>
      </p:grpSpPr>
      <p:pic>
        <p:nvPicPr>
          <p:cNvPr id="294" name="Google Shape;294;p47" descr="A drawing of a cartoon character&#10;&#10;Description automatically generated"/>
          <p:cNvPicPr preferRelativeResize="0"/>
          <p:nvPr/>
        </p:nvPicPr>
        <p:blipFill rotWithShape="1">
          <a:blip r:embed="rId2">
            <a:alphaModFix/>
          </a:blip>
          <a:srcRect/>
          <a:stretch/>
        </p:blipFill>
        <p:spPr>
          <a:xfrm>
            <a:off x="151353" y="4608042"/>
            <a:ext cx="838712" cy="4469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BY">
  <p:cSld name="TITLE_AND_BODY_3">
    <p:spTree>
      <p:nvGrpSpPr>
        <p:cNvPr id="1" name="Shape 31"/>
        <p:cNvGrpSpPr/>
        <p:nvPr/>
      </p:nvGrpSpPr>
      <p:grpSpPr>
        <a:xfrm>
          <a:off x="0" y="0"/>
          <a:ext cx="0" cy="0"/>
          <a:chOff x="0" y="0"/>
          <a:chExt cx="0" cy="0"/>
        </a:xfrm>
      </p:grpSpPr>
      <p:sp>
        <p:nvSpPr>
          <p:cNvPr id="32" name="Google Shape;32;p5"/>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 name="Google Shape;33;p5"/>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sp>
        <p:nvSpPr>
          <p:cNvPr id="34" name="Google Shape;34;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5"/>
          <p:cNvSpPr txBox="1">
            <a:spLocks noGrp="1"/>
          </p:cNvSpPr>
          <p:nvPr>
            <p:ph type="body" idx="1"/>
          </p:nvPr>
        </p:nvSpPr>
        <p:spPr>
          <a:xfrm>
            <a:off x="311944" y="1184672"/>
            <a:ext cx="7950900" cy="35958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l="2195" r="1073" b="2123"/>
          <a:stretch/>
        </p:blipFill>
        <p:spPr>
          <a:xfrm>
            <a:off x="1531013" y="253238"/>
            <a:ext cx="6036845" cy="4538344"/>
          </a:xfrm>
          <a:prstGeom prst="rect">
            <a:avLst/>
          </a:prstGeom>
          <a:noFill/>
          <a:ln>
            <a:noFill/>
          </a:ln>
        </p:spPr>
      </p:pic>
      <p:sp>
        <p:nvSpPr>
          <p:cNvPr id="38" name="Google Shape;38;p6"/>
          <p:cNvSpPr txBox="1">
            <a:spLocks noGrp="1"/>
          </p:cNvSpPr>
          <p:nvPr>
            <p:ph type="title"/>
          </p:nvPr>
        </p:nvSpPr>
        <p:spPr>
          <a:xfrm>
            <a:off x="0" y="5309919"/>
            <a:ext cx="2052900" cy="22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p6"/>
          <p:cNvSpPr txBox="1">
            <a:spLocks noGrp="1"/>
          </p:cNvSpPr>
          <p:nvPr>
            <p:ph type="body" idx="1"/>
          </p:nvPr>
        </p:nvSpPr>
        <p:spPr>
          <a:xfrm>
            <a:off x="0" y="5664993"/>
            <a:ext cx="2950500" cy="10788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sz="600">
                <a:solidFill>
                  <a:schemeClr val="lt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BY Line">
  <p:cSld name="1_Title and body BY Line">
    <p:spTree>
      <p:nvGrpSpPr>
        <p:cNvPr id="1" name="Shape 40"/>
        <p:cNvGrpSpPr/>
        <p:nvPr/>
      </p:nvGrpSpPr>
      <p:grpSpPr>
        <a:xfrm>
          <a:off x="0" y="0"/>
          <a:ext cx="0" cy="0"/>
          <a:chOff x="0" y="0"/>
          <a:chExt cx="0" cy="0"/>
        </a:xfrm>
      </p:grpSpPr>
      <p:sp>
        <p:nvSpPr>
          <p:cNvPr id="41" name="Google Shape;41;p7"/>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7"/>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43" name="Google Shape;43;p7"/>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44" name="Google Shape;4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 name="Google Shape;45;p7"/>
          <p:cNvSpPr txBox="1">
            <a:spLocks noGrp="1"/>
          </p:cNvSpPr>
          <p:nvPr>
            <p:ph type="body" idx="1"/>
          </p:nvPr>
        </p:nvSpPr>
        <p:spPr>
          <a:xfrm>
            <a:off x="457201" y="1371601"/>
            <a:ext cx="4361400" cy="2267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6" name="Google Shape;46;p7"/>
          <p:cNvSpPr>
            <a:spLocks noGrp="1"/>
          </p:cNvSpPr>
          <p:nvPr>
            <p:ph type="pic" idx="2"/>
          </p:nvPr>
        </p:nvSpPr>
        <p:spPr>
          <a:xfrm>
            <a:off x="5089328" y="1140343"/>
            <a:ext cx="2505000" cy="3793200"/>
          </a:xfrm>
          <a:prstGeom prst="rect">
            <a:avLst/>
          </a:prstGeom>
          <a:noFill/>
          <a:ln>
            <a:noFill/>
          </a:ln>
        </p:spPr>
      </p:sp>
      <p:sp>
        <p:nvSpPr>
          <p:cNvPr id="47" name="Google Shape;47;p7"/>
          <p:cNvSpPr txBox="1">
            <a:spLocks noGrp="1"/>
          </p:cNvSpPr>
          <p:nvPr>
            <p:ph type="body" idx="3"/>
          </p:nvPr>
        </p:nvSpPr>
        <p:spPr>
          <a:xfrm>
            <a:off x="311944" y="4448175"/>
            <a:ext cx="4021800" cy="5727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1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8"/>
        <p:cNvGrpSpPr/>
        <p:nvPr/>
      </p:nvGrpSpPr>
      <p:grpSpPr>
        <a:xfrm>
          <a:off x="0" y="0"/>
          <a:ext cx="0" cy="0"/>
          <a:chOff x="0" y="0"/>
          <a:chExt cx="0" cy="0"/>
        </a:xfrm>
      </p:grpSpPr>
      <p:sp>
        <p:nvSpPr>
          <p:cNvPr id="49" name="Google Shape;49;p8"/>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 name="Google Shape;50;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8"/>
          <p:cNvSpPr txBox="1">
            <a:spLocks noGrp="1"/>
          </p:cNvSpPr>
          <p:nvPr>
            <p:ph type="body" idx="1"/>
          </p:nvPr>
        </p:nvSpPr>
        <p:spPr>
          <a:xfrm>
            <a:off x="457201" y="1371601"/>
            <a:ext cx="4361400" cy="2267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2" name="Google Shape;52;p8"/>
          <p:cNvSpPr>
            <a:spLocks noGrp="1"/>
          </p:cNvSpPr>
          <p:nvPr>
            <p:ph type="pic" idx="2"/>
          </p:nvPr>
        </p:nvSpPr>
        <p:spPr>
          <a:xfrm>
            <a:off x="4766119" y="1108013"/>
            <a:ext cx="3727200" cy="3699000"/>
          </a:xfrm>
          <a:prstGeom prst="rect">
            <a:avLst/>
          </a:prstGeom>
          <a:noFill/>
          <a:ln>
            <a:noFill/>
          </a:ln>
        </p:spPr>
      </p:sp>
      <p:sp>
        <p:nvSpPr>
          <p:cNvPr id="53" name="Google Shape;53;p8"/>
          <p:cNvSpPr txBox="1">
            <a:spLocks noGrp="1"/>
          </p:cNvSpPr>
          <p:nvPr>
            <p:ph type="body" idx="3"/>
          </p:nvPr>
        </p:nvSpPr>
        <p:spPr>
          <a:xfrm>
            <a:off x="311944" y="4448175"/>
            <a:ext cx="4021800" cy="5727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1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13675" y="245000"/>
            <a:ext cx="8652300" cy="4683600"/>
          </a:xfrm>
          <a:prstGeom prst="rect">
            <a:avLst/>
          </a:prstGeom>
          <a:solidFill>
            <a:srgbClr val="073763">
              <a:alpha val="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311700" y="1152475"/>
            <a:ext cx="8520600" cy="3990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707" r:id="rId3"/>
    <p:sldLayoutId id="2147483703" r:id="rId4"/>
    <p:sldLayoutId id="2147483650" r:id="rId5"/>
    <p:sldLayoutId id="2147483651" r:id="rId6"/>
    <p:sldLayoutId id="2147483652" r:id="rId7"/>
    <p:sldLayoutId id="2147483653" r:id="rId8"/>
    <p:sldLayoutId id="2147483654" r:id="rId9"/>
    <p:sldLayoutId id="2147483655" r:id="rId10"/>
    <p:sldLayoutId id="2147483656" r:id="rId11"/>
    <p:sldLayoutId id="2147483706" r:id="rId12"/>
    <p:sldLayoutId id="2147483709" r:id="rId13"/>
    <p:sldLayoutId id="2147483698" r:id="rId14"/>
    <p:sldLayoutId id="2147483712" r:id="rId15"/>
    <p:sldLayoutId id="2147483713" r:id="rId16"/>
    <p:sldLayoutId id="2147483661" r:id="rId17"/>
    <p:sldLayoutId id="2147483704"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99" r:id="rId27"/>
    <p:sldLayoutId id="2147483700" r:id="rId28"/>
    <p:sldLayoutId id="2147483701" r:id="rId29"/>
    <p:sldLayoutId id="2147483702" r:id="rId30"/>
    <p:sldLayoutId id="2147483708" r:id="rId31"/>
    <p:sldLayoutId id="2147483711" r:id="rId32"/>
    <p:sldLayoutId id="2147483705" r:id="rId33"/>
    <p:sldLayoutId id="2147483714" r:id="rId34"/>
    <p:sldLayoutId id="2147483715" r:id="rId35"/>
    <p:sldLayoutId id="2147483673" r:id="rId36"/>
    <p:sldLayoutId id="2147483710" r:id="rId37"/>
    <p:sldLayoutId id="2147483675" r:id="rId38"/>
    <p:sldLayoutId id="2147483676" r:id="rId39"/>
    <p:sldLayoutId id="2147483677" r:id="rId40"/>
    <p:sldLayoutId id="2147483678" r:id="rId41"/>
    <p:sldLayoutId id="2147483679" r:id="rId42"/>
    <p:sldLayoutId id="2147483680" r:id="rId43"/>
    <p:sldLayoutId id="2147483681" r:id="rId44"/>
    <p:sldLayoutId id="2147483697" r:id="rId45"/>
    <p:sldLayoutId id="2147483683" r:id="rId46"/>
    <p:sldLayoutId id="2147483684" r:id="rId47"/>
    <p:sldLayoutId id="2147483685" r:id="rId48"/>
    <p:sldLayoutId id="2147483686" r:id="rId49"/>
    <p:sldLayoutId id="2147483687" r:id="rId50"/>
    <p:sldLayoutId id="2147483688" r:id="rId51"/>
    <p:sldLayoutId id="2147483689" r:id="rId52"/>
    <p:sldLayoutId id="2147483690" r:id="rId53"/>
    <p:sldLayoutId id="2147483691" r:id="rId54"/>
    <p:sldLayoutId id="2147483692" r:id="rId55"/>
    <p:sldLayoutId id="2147483693"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aferbirth.org/patient-safety-bundl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saferbirth.org/measurement-of-respectful-care-in-aim-statement/"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www.cmqcc.org/" TargetMode="External"/><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www.cmqcc.org/"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rhntc.org/resources/address-cardiac-conditions-improve-maternal-health-job-aid" TargetMode="External"/><Relationship Id="rId7" Type="http://schemas.openxmlformats.org/officeDocument/2006/relationships/hyperlink" Target="https://www.cmqcc.org/resources-toolkits/toolkits/improving-health-care-response-cardiovascular-disease-pregnancy-an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cdc.gov/hearher/index.html" TargetMode="External"/><Relationship Id="rId5" Type="http://schemas.openxmlformats.org/officeDocument/2006/relationships/hyperlink" Target="https://rhntc.org/resources/recognize-postpartum-warning-signs-poster" TargetMode="External"/><Relationship Id="rId4" Type="http://schemas.openxmlformats.org/officeDocument/2006/relationships/hyperlink" Target="https://rhntc.org/resources/high-impact-practices-address-cardiac-conditions-improve-maternal-health-outcomes-data"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rhntc@jsi.com"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podcast.rhntc.org"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D9B1A-6CE9-62F0-BD7E-1CE3A58A5B52}"/>
              </a:ext>
            </a:extLst>
          </p:cNvPr>
          <p:cNvSpPr>
            <a:spLocks noGrp="1"/>
          </p:cNvSpPr>
          <p:nvPr>
            <p:ph type="title"/>
          </p:nvPr>
        </p:nvSpPr>
        <p:spPr/>
        <p:txBody>
          <a:bodyPr/>
          <a:lstStyle/>
          <a:p>
            <a:pPr marL="0" lvl="0" indent="0" rtl="0">
              <a:spcBef>
                <a:spcPts val="0"/>
              </a:spcBef>
              <a:spcAft>
                <a:spcPts val="0"/>
              </a:spcAft>
            </a:pPr>
            <a:r>
              <a:rPr lang="en-US" dirty="0"/>
              <a:t>High Impact Practices to </a:t>
            </a:r>
            <a:br>
              <a:rPr lang="en-US" dirty="0"/>
            </a:br>
            <a:r>
              <a:rPr lang="en-US" dirty="0"/>
              <a:t>Address Cardiac Conditions and Improve Maternal Health Outcomes</a:t>
            </a:r>
          </a:p>
        </p:txBody>
      </p:sp>
      <p:sp>
        <p:nvSpPr>
          <p:cNvPr id="3" name="Text Placeholder 2">
            <a:extLst>
              <a:ext uri="{FF2B5EF4-FFF2-40B4-BE49-F238E27FC236}">
                <a16:creationId xmlns:a16="http://schemas.microsoft.com/office/drawing/2014/main" id="{CB508EDF-357C-0EFD-8C97-65B4D83E17DD}"/>
              </a:ext>
            </a:extLst>
          </p:cNvPr>
          <p:cNvSpPr>
            <a:spLocks noGrp="1"/>
          </p:cNvSpPr>
          <p:nvPr>
            <p:ph type="body" sz="quarter" idx="13"/>
          </p:nvPr>
        </p:nvSpPr>
        <p:spPr/>
        <p:txBody>
          <a:bodyPr/>
          <a:lstStyle/>
          <a:p>
            <a:pPr marL="0" lvl="0" indent="0" algn="l" rtl="0">
              <a:lnSpc>
                <a:spcPct val="100000"/>
              </a:lnSpc>
              <a:spcBef>
                <a:spcPts val="0"/>
              </a:spcBef>
              <a:spcAft>
                <a:spcPts val="0"/>
              </a:spcAft>
              <a:buNone/>
            </a:pPr>
            <a:r>
              <a:rPr lang="en-US" sz="1600" dirty="0"/>
              <a:t>Diana Wolfe MD, MPH</a:t>
            </a:r>
          </a:p>
          <a:p>
            <a:pPr marL="0" lvl="0" indent="0" algn="l" rtl="0">
              <a:lnSpc>
                <a:spcPct val="100000"/>
              </a:lnSpc>
              <a:spcBef>
                <a:spcPts val="0"/>
              </a:spcBef>
              <a:spcAft>
                <a:spcPts val="0"/>
              </a:spcAft>
              <a:buNone/>
            </a:pPr>
            <a:r>
              <a:rPr lang="en-US" sz="1600" dirty="0"/>
              <a:t>Meg Sheahan MSN, CNM, MPH</a:t>
            </a:r>
          </a:p>
          <a:p>
            <a:pPr marL="0" lvl="0" indent="0" algn="l" rtl="0">
              <a:lnSpc>
                <a:spcPct val="100000"/>
              </a:lnSpc>
              <a:spcBef>
                <a:spcPts val="0"/>
              </a:spcBef>
              <a:spcAft>
                <a:spcPts val="1600"/>
              </a:spcAft>
              <a:buNone/>
            </a:pPr>
            <a:r>
              <a:rPr lang="en-US" sz="1600" dirty="0" err="1"/>
              <a:t>Miasha</a:t>
            </a:r>
            <a:r>
              <a:rPr lang="en-US" sz="1600" dirty="0"/>
              <a:t> Gilliam-El, RN</a:t>
            </a:r>
          </a:p>
          <a:p>
            <a:pPr marL="0" lvl="0" indent="0" algn="l" rtl="0">
              <a:lnSpc>
                <a:spcPct val="100000"/>
              </a:lnSpc>
              <a:spcBef>
                <a:spcPts val="0"/>
              </a:spcBef>
              <a:spcAft>
                <a:spcPts val="0"/>
              </a:spcAft>
              <a:buNone/>
            </a:pPr>
            <a:r>
              <a:rPr lang="en-US" sz="1600" dirty="0"/>
              <a:t>December 14, 2023</a:t>
            </a:r>
            <a:endParaRPr lang="en-US" dirty="0"/>
          </a:p>
        </p:txBody>
      </p:sp>
    </p:spTree>
    <p:extLst>
      <p:ext uri="{BB962C8B-B14F-4D97-AF65-F5344CB8AC3E}">
        <p14:creationId xmlns:p14="http://schemas.microsoft.com/office/powerpoint/2010/main" val="22538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F69A-244A-C4DF-8758-5FBC37AEA06F}"/>
              </a:ext>
            </a:extLst>
          </p:cNvPr>
          <p:cNvSpPr>
            <a:spLocks noGrp="1"/>
          </p:cNvSpPr>
          <p:nvPr>
            <p:ph type="title"/>
          </p:nvPr>
        </p:nvSpPr>
        <p:spPr>
          <a:xfrm>
            <a:off x="311700" y="514295"/>
            <a:ext cx="8520600" cy="572700"/>
          </a:xfrm>
        </p:spPr>
        <p:txBody>
          <a:bodyPr/>
          <a:lstStyle/>
          <a:p>
            <a:r>
              <a:rPr lang="en" dirty="0"/>
              <a:t>Miasha Gilliam-El (3 of 4)</a:t>
            </a:r>
            <a:endParaRPr lang="en-US" dirty="0"/>
          </a:p>
        </p:txBody>
      </p:sp>
      <p:pic>
        <p:nvPicPr>
          <p:cNvPr id="8" name="Picture Placeholder 1" descr="A photograph of Miasha Gilliam-El with a  young girl at a playground.">
            <a:extLst>
              <a:ext uri="{FF2B5EF4-FFF2-40B4-BE49-F238E27FC236}">
                <a16:creationId xmlns:a16="http://schemas.microsoft.com/office/drawing/2014/main" id="{4572B95B-8E76-A8F8-14ED-B7480D2911F2}"/>
              </a:ext>
            </a:extLst>
          </p:cNvPr>
          <p:cNvPicPr preferRelativeResize="0">
            <a:picLocks noGrp="1"/>
          </p:cNvPicPr>
          <p:nvPr>
            <p:ph type="pic" sz="quarter" idx="10"/>
          </p:nvPr>
        </p:nvPicPr>
        <p:blipFill>
          <a:blip r:embed="rId3">
            <a:alphaModFix/>
          </a:blip>
          <a:srcRect t="26" b="26"/>
          <a:stretch>
            <a:fillRect/>
          </a:stretch>
        </p:blipFill>
        <p:spPr>
          <a:xfrm>
            <a:off x="360363" y="1189038"/>
            <a:ext cx="1531937" cy="2041525"/>
          </a:xfrm>
          <a:prstGeom prst="rect">
            <a:avLst/>
          </a:prstGeom>
          <a:noFill/>
          <a:ln>
            <a:noFill/>
          </a:ln>
          <a:effectLst>
            <a:outerShdw blurRad="57150" dist="95250" dir="4500000" algn="bl" rotWithShape="0">
              <a:srgbClr val="000000">
                <a:alpha val="34000"/>
              </a:srgbClr>
            </a:outerShdw>
          </a:effectLst>
        </p:spPr>
      </p:pic>
      <p:pic>
        <p:nvPicPr>
          <p:cNvPr id="9" name="Picture Placeholder 2" descr="A photograph of Miasha Gilliam-El.">
            <a:extLst>
              <a:ext uri="{FF2B5EF4-FFF2-40B4-BE49-F238E27FC236}">
                <a16:creationId xmlns:a16="http://schemas.microsoft.com/office/drawing/2014/main" id="{EBD77885-D6C2-86D7-82A0-650420AD8529}"/>
              </a:ext>
            </a:extLst>
          </p:cNvPr>
          <p:cNvPicPr preferRelativeResize="0">
            <a:picLocks noGrp="1"/>
          </p:cNvPicPr>
          <p:nvPr>
            <p:ph type="pic" sz="quarter" idx="11"/>
          </p:nvPr>
        </p:nvPicPr>
        <p:blipFill>
          <a:blip r:embed="rId4">
            <a:alphaModFix/>
          </a:blip>
          <a:srcRect l="45" r="45"/>
          <a:stretch>
            <a:fillRect/>
          </a:stretch>
        </p:blipFill>
        <p:spPr>
          <a:xfrm>
            <a:off x="1976438" y="1647825"/>
            <a:ext cx="1770062" cy="2362200"/>
          </a:xfrm>
          <a:prstGeom prst="rect">
            <a:avLst/>
          </a:prstGeom>
          <a:noFill/>
          <a:ln>
            <a:noFill/>
          </a:ln>
          <a:effectLst>
            <a:outerShdw blurRad="57150" dist="95250" dir="4500000" algn="bl" rotWithShape="0">
              <a:srgbClr val="000000">
                <a:alpha val="34000"/>
              </a:srgbClr>
            </a:outerShdw>
          </a:effectLst>
        </p:spPr>
      </p:pic>
      <p:pic>
        <p:nvPicPr>
          <p:cNvPr id="10" name="Picture Placeholder 3" descr="A photograph of a toddler pushing a stroller.">
            <a:extLst>
              <a:ext uri="{FF2B5EF4-FFF2-40B4-BE49-F238E27FC236}">
                <a16:creationId xmlns:a16="http://schemas.microsoft.com/office/drawing/2014/main" id="{81DE7ECC-B301-136F-B309-72708F003504}"/>
              </a:ext>
            </a:extLst>
          </p:cNvPr>
          <p:cNvPicPr preferRelativeResize="0">
            <a:picLocks noGrp="1"/>
          </p:cNvPicPr>
          <p:nvPr>
            <p:ph type="pic" sz="quarter" idx="12"/>
          </p:nvPr>
        </p:nvPicPr>
        <p:blipFill>
          <a:blip r:embed="rId5">
            <a:alphaModFix/>
          </a:blip>
          <a:srcRect t="26" b="26"/>
          <a:stretch>
            <a:fillRect/>
          </a:stretch>
        </p:blipFill>
        <p:spPr>
          <a:xfrm>
            <a:off x="3829050" y="1189038"/>
            <a:ext cx="1531938" cy="2041525"/>
          </a:xfrm>
          <a:prstGeom prst="rect">
            <a:avLst/>
          </a:prstGeom>
          <a:noFill/>
          <a:ln>
            <a:noFill/>
          </a:ln>
          <a:effectLst>
            <a:outerShdw blurRad="57150" dist="95250" dir="4500000" algn="bl" rotWithShape="0">
              <a:srgbClr val="000000">
                <a:alpha val="34000"/>
              </a:srgbClr>
            </a:outerShdw>
          </a:effectLst>
        </p:spPr>
      </p:pic>
      <p:pic>
        <p:nvPicPr>
          <p:cNvPr id="11" name="Picture Placeholder 4" descr="A photograph of Miasha Gilliam-El hugging a boy smiling.">
            <a:extLst>
              <a:ext uri="{FF2B5EF4-FFF2-40B4-BE49-F238E27FC236}">
                <a16:creationId xmlns:a16="http://schemas.microsoft.com/office/drawing/2014/main" id="{C09D05AB-4050-46A1-D12E-F428B0DBD5AD}"/>
              </a:ext>
            </a:extLst>
          </p:cNvPr>
          <p:cNvPicPr preferRelativeResize="0">
            <a:picLocks noGrp="1"/>
          </p:cNvPicPr>
          <p:nvPr>
            <p:ph type="pic" sz="quarter" idx="13"/>
          </p:nvPr>
        </p:nvPicPr>
        <p:blipFill rotWithShape="1">
          <a:blip r:embed="rId6">
            <a:alphaModFix/>
          </a:blip>
          <a:srcRect t="14588" b="14588"/>
          <a:stretch/>
        </p:blipFill>
        <p:spPr>
          <a:xfrm>
            <a:off x="5429250" y="1670050"/>
            <a:ext cx="1789113" cy="2252663"/>
          </a:xfrm>
          <a:prstGeom prst="rect">
            <a:avLst/>
          </a:prstGeom>
          <a:noFill/>
          <a:ln>
            <a:noFill/>
          </a:ln>
          <a:effectLst>
            <a:outerShdw blurRad="57150" dist="95250" dir="4500000" algn="bl" rotWithShape="0">
              <a:srgbClr val="000000">
                <a:alpha val="34000"/>
              </a:srgbClr>
            </a:outerShdw>
          </a:effectLst>
        </p:spPr>
      </p:pic>
    </p:spTree>
    <p:extLst>
      <p:ext uri="{BB962C8B-B14F-4D97-AF65-F5344CB8AC3E}">
        <p14:creationId xmlns:p14="http://schemas.microsoft.com/office/powerpoint/2010/main" val="413037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4470-776B-27DC-E40E-8886E105C388}"/>
              </a:ext>
            </a:extLst>
          </p:cNvPr>
          <p:cNvSpPr>
            <a:spLocks noGrp="1"/>
          </p:cNvSpPr>
          <p:nvPr>
            <p:ph type="title"/>
          </p:nvPr>
        </p:nvSpPr>
        <p:spPr>
          <a:xfrm>
            <a:off x="311700" y="514295"/>
            <a:ext cx="8520600" cy="572700"/>
          </a:xfrm>
        </p:spPr>
        <p:txBody>
          <a:bodyPr/>
          <a:lstStyle/>
          <a:p>
            <a:r>
              <a:rPr lang="en" dirty="0"/>
              <a:t>Miasha Gilliam-El (4 of 4)</a:t>
            </a:r>
            <a:endParaRPr lang="en-US" dirty="0"/>
          </a:p>
        </p:txBody>
      </p:sp>
      <p:pic>
        <p:nvPicPr>
          <p:cNvPr id="6" name="Picture Placeholder 3" descr="A family photo of nine including Miasha Gilliam-El.">
            <a:extLst>
              <a:ext uri="{FF2B5EF4-FFF2-40B4-BE49-F238E27FC236}">
                <a16:creationId xmlns:a16="http://schemas.microsoft.com/office/drawing/2014/main" id="{5787A961-4A55-3A16-0EBA-54030D79CD6B}"/>
              </a:ext>
            </a:extLst>
          </p:cNvPr>
          <p:cNvPicPr preferRelativeResize="0">
            <a:picLocks noGrp="1"/>
          </p:cNvPicPr>
          <p:nvPr>
            <p:ph type="pic" sz="quarter" idx="11"/>
          </p:nvPr>
        </p:nvPicPr>
        <p:blipFill>
          <a:blip r:embed="rId3">
            <a:alphaModFix/>
          </a:blip>
          <a:srcRect t="198" b="198"/>
          <a:stretch>
            <a:fillRect/>
          </a:stretch>
        </p:blipFill>
        <p:spPr>
          <a:xfrm>
            <a:off x="2673350" y="1225550"/>
            <a:ext cx="4170363" cy="3082925"/>
          </a:xfrm>
          <a:prstGeom prst="rect">
            <a:avLst/>
          </a:prstGeom>
          <a:noFill/>
          <a:ln>
            <a:noFill/>
          </a:ln>
          <a:effectLst>
            <a:outerShdw blurRad="57150" dist="76200" dir="4200000" algn="bl" rotWithShape="0">
              <a:srgbClr val="000000">
                <a:alpha val="31000"/>
              </a:srgbClr>
            </a:outerShdw>
          </a:effectLst>
        </p:spPr>
      </p:pic>
    </p:spTree>
    <p:extLst>
      <p:ext uri="{BB962C8B-B14F-4D97-AF65-F5344CB8AC3E}">
        <p14:creationId xmlns:p14="http://schemas.microsoft.com/office/powerpoint/2010/main" val="1075088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4CF7-2854-EAB2-0B92-4E135FE069C9}"/>
              </a:ext>
            </a:extLst>
          </p:cNvPr>
          <p:cNvSpPr>
            <a:spLocks noGrp="1"/>
          </p:cNvSpPr>
          <p:nvPr>
            <p:ph type="title"/>
          </p:nvPr>
        </p:nvSpPr>
        <p:spPr>
          <a:xfrm>
            <a:off x="364452" y="289560"/>
            <a:ext cx="8520600" cy="790744"/>
          </a:xfrm>
        </p:spPr>
        <p:txBody>
          <a:bodyPr anchor="ctr"/>
          <a:lstStyle/>
          <a:p>
            <a:r>
              <a:rPr lang="en" sz="2600" dirty="0"/>
              <a:t>Why focus on the outpatient sexual and reproductive health setting?</a:t>
            </a:r>
            <a:endParaRPr lang="en-US" sz="2600" dirty="0"/>
          </a:p>
        </p:txBody>
      </p:sp>
      <p:sp>
        <p:nvSpPr>
          <p:cNvPr id="3" name="Text Placeholder 2">
            <a:extLst>
              <a:ext uri="{FF2B5EF4-FFF2-40B4-BE49-F238E27FC236}">
                <a16:creationId xmlns:a16="http://schemas.microsoft.com/office/drawing/2014/main" id="{ACA86169-6DEE-E22D-A76A-073CE84FC377}"/>
              </a:ext>
            </a:extLst>
          </p:cNvPr>
          <p:cNvSpPr>
            <a:spLocks noGrp="1"/>
          </p:cNvSpPr>
          <p:nvPr>
            <p:ph type="body" sz="quarter" idx="13"/>
          </p:nvPr>
        </p:nvSpPr>
        <p:spPr>
          <a:xfrm>
            <a:off x="457201" y="1465350"/>
            <a:ext cx="7490460" cy="3327313"/>
          </a:xfrm>
        </p:spPr>
        <p:txBody>
          <a:bodyPr/>
          <a:lstStyle/>
          <a:p>
            <a:pPr marL="0" lvl="0" indent="0" algn="l" rtl="0">
              <a:lnSpc>
                <a:spcPct val="100000"/>
              </a:lnSpc>
              <a:spcBef>
                <a:spcPts val="1000"/>
              </a:spcBef>
              <a:spcAft>
                <a:spcPts val="0"/>
              </a:spcAft>
              <a:buNone/>
            </a:pPr>
            <a:r>
              <a:rPr lang="en-US" sz="1600" dirty="0">
                <a:latin typeface="+mn-lt"/>
              </a:rPr>
              <a:t>The 2018 California Pregnancy-Associated Mortality Review (CA-PAMR) found:</a:t>
            </a:r>
          </a:p>
          <a:p>
            <a:pPr indent="-330200">
              <a:lnSpc>
                <a:spcPct val="100000"/>
              </a:lnSpc>
              <a:spcBef>
                <a:spcPts val="1000"/>
              </a:spcBef>
              <a:buSzPts val="1600"/>
            </a:pPr>
            <a:r>
              <a:rPr lang="en-US" sz="1600" dirty="0">
                <a:latin typeface="+mn-lt"/>
              </a:rPr>
              <a:t>A majority of pregnant and postpartum people who died of cardiac conditions (2002-2006) did not have a cardiac condition diagnosis before death, but most had underlying risk factors, and had presented with signs and symptoms suggestive of cardiac disease.</a:t>
            </a:r>
          </a:p>
          <a:p>
            <a:pPr indent="-330200">
              <a:lnSpc>
                <a:spcPct val="100000"/>
              </a:lnSpc>
              <a:spcBef>
                <a:spcPts val="1000"/>
              </a:spcBef>
              <a:buSzPts val="1600"/>
            </a:pPr>
            <a:r>
              <a:rPr lang="en-US" sz="1600" dirty="0">
                <a:latin typeface="+mn-lt"/>
              </a:rPr>
              <a:t>The majority of maternal deaths due to CVD occurred in the postpartum period.</a:t>
            </a:r>
          </a:p>
          <a:p>
            <a:pPr indent="-330200">
              <a:lnSpc>
                <a:spcPct val="100000"/>
              </a:lnSpc>
              <a:spcBef>
                <a:spcPts val="1000"/>
              </a:spcBef>
              <a:buSzPts val="1600"/>
            </a:pPr>
            <a:r>
              <a:rPr lang="en-US" sz="1600" dirty="0">
                <a:latin typeface="+mn-lt"/>
              </a:rPr>
              <a:t>To reduce maternal morbidity and mortality, sexual and reproductive health providers must recognize maternal signs and symptoms as potentially cardiac in nature.</a:t>
            </a:r>
          </a:p>
          <a:p>
            <a:pPr marL="0" indent="0">
              <a:lnSpc>
                <a:spcPct val="100000"/>
              </a:lnSpc>
              <a:spcBef>
                <a:spcPts val="1000"/>
              </a:spcBef>
              <a:buNone/>
            </a:pPr>
            <a:r>
              <a:rPr lang="en-US" sz="1150" dirty="0">
                <a:solidFill>
                  <a:srgbClr val="1F1F1F"/>
                </a:solidFill>
                <a:latin typeface="+mn-lt"/>
                <a:ea typeface="Roboto"/>
                <a:cs typeface="Roboto"/>
                <a:sym typeface="Roboto"/>
              </a:rPr>
              <a:t>https://www.cdph.ca.gov/Programs/CFH/DMCAH/CDPH%20Document%20Library/PAMR/CA-PAMR-Report-1.pdf </a:t>
            </a:r>
            <a:endParaRPr lang="en-US" sz="1150" dirty="0">
              <a:solidFill>
                <a:srgbClr val="1F1F1F"/>
              </a:solidFill>
              <a:latin typeface="+mn-lt"/>
              <a:ea typeface="Roboto"/>
              <a:cs typeface="Roboto"/>
            </a:endParaRPr>
          </a:p>
        </p:txBody>
      </p:sp>
    </p:spTree>
    <p:extLst>
      <p:ext uri="{BB962C8B-B14F-4D97-AF65-F5344CB8AC3E}">
        <p14:creationId xmlns:p14="http://schemas.microsoft.com/office/powerpoint/2010/main" val="121903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452F-CD21-AD88-521D-FE1B7EACDF75}"/>
              </a:ext>
            </a:extLst>
          </p:cNvPr>
          <p:cNvSpPr>
            <a:spLocks noGrp="1"/>
          </p:cNvSpPr>
          <p:nvPr>
            <p:ph type="title"/>
          </p:nvPr>
        </p:nvSpPr>
        <p:spPr/>
        <p:txBody>
          <a:bodyPr/>
          <a:lstStyle/>
          <a:p>
            <a:r>
              <a:rPr lang="en" sz="2600" dirty="0"/>
              <a:t>Opportunity to Improve Maternal Health Outcomes</a:t>
            </a:r>
            <a:endParaRPr lang="en-US" sz="2600" dirty="0"/>
          </a:p>
        </p:txBody>
      </p:sp>
      <p:sp>
        <p:nvSpPr>
          <p:cNvPr id="3" name="Text Placeholder 2">
            <a:extLst>
              <a:ext uri="{FF2B5EF4-FFF2-40B4-BE49-F238E27FC236}">
                <a16:creationId xmlns:a16="http://schemas.microsoft.com/office/drawing/2014/main" id="{09B61B5D-4848-931E-D725-22750D72698D}"/>
              </a:ext>
            </a:extLst>
          </p:cNvPr>
          <p:cNvSpPr>
            <a:spLocks noGrp="1"/>
          </p:cNvSpPr>
          <p:nvPr>
            <p:ph type="body" sz="quarter" idx="13"/>
          </p:nvPr>
        </p:nvSpPr>
        <p:spPr/>
        <p:txBody>
          <a:bodyPr/>
          <a:lstStyle/>
          <a:p>
            <a:pPr marL="0" lvl="0" indent="0" algn="l" rtl="0">
              <a:lnSpc>
                <a:spcPct val="100000"/>
              </a:lnSpc>
              <a:spcBef>
                <a:spcPts val="1000"/>
              </a:spcBef>
              <a:spcAft>
                <a:spcPts val="0"/>
              </a:spcAft>
              <a:buNone/>
            </a:pPr>
            <a:r>
              <a:rPr lang="en-US" dirty="0"/>
              <a:t>Sexual and reproductive health settings, including Title X clinics:</a:t>
            </a:r>
          </a:p>
          <a:p>
            <a:pPr marL="457200" lvl="0" indent="-349250" algn="l" rtl="0">
              <a:lnSpc>
                <a:spcPct val="100000"/>
              </a:lnSpc>
              <a:spcBef>
                <a:spcPts val="1000"/>
              </a:spcBef>
              <a:spcAft>
                <a:spcPts val="0"/>
              </a:spcAft>
              <a:buSzPts val="1900"/>
              <a:buChar char="●"/>
            </a:pPr>
            <a:r>
              <a:rPr lang="en-US" dirty="0"/>
              <a:t>Are often clients’ only or usual source of care</a:t>
            </a:r>
          </a:p>
          <a:p>
            <a:pPr marL="457200" lvl="0" indent="-349250" algn="l" rtl="0">
              <a:lnSpc>
                <a:spcPct val="100000"/>
              </a:lnSpc>
              <a:spcBef>
                <a:spcPts val="1000"/>
              </a:spcBef>
              <a:spcAft>
                <a:spcPts val="0"/>
              </a:spcAft>
              <a:buSzPts val="1900"/>
              <a:buChar char="●"/>
            </a:pPr>
            <a:r>
              <a:rPr lang="en-US" dirty="0"/>
              <a:t>Provide preconception care, pregnancy testing and options counseling, and contraception services</a:t>
            </a:r>
          </a:p>
          <a:p>
            <a:pPr marL="457200" lvl="0" indent="-349250" algn="l" rtl="0">
              <a:lnSpc>
                <a:spcPct val="100000"/>
              </a:lnSpc>
              <a:spcBef>
                <a:spcPts val="1000"/>
              </a:spcBef>
              <a:spcAft>
                <a:spcPts val="0"/>
              </a:spcAft>
              <a:buSzPts val="1900"/>
              <a:buChar char="●"/>
            </a:pPr>
            <a:r>
              <a:rPr lang="en-US" dirty="0"/>
              <a:t>Engage with partners and the community</a:t>
            </a:r>
          </a:p>
          <a:p>
            <a:pPr marL="914400" lvl="1" indent="-317500" algn="l" rtl="0">
              <a:lnSpc>
                <a:spcPct val="100000"/>
              </a:lnSpc>
              <a:spcBef>
                <a:spcPts val="1000"/>
              </a:spcBef>
              <a:spcAft>
                <a:spcPts val="0"/>
              </a:spcAft>
              <a:buSzPts val="1400"/>
              <a:buChar char="○"/>
            </a:pPr>
            <a:r>
              <a:rPr lang="en-US" sz="1800" dirty="0"/>
              <a:t>Provide effective referrals and linkages to care, including to prenatal and other services</a:t>
            </a:r>
          </a:p>
          <a:p>
            <a:pPr marL="457200" lvl="0" indent="-342900" algn="l" rtl="0">
              <a:lnSpc>
                <a:spcPct val="100000"/>
              </a:lnSpc>
              <a:spcBef>
                <a:spcPts val="1000"/>
              </a:spcBef>
              <a:spcAft>
                <a:spcPts val="0"/>
              </a:spcAft>
              <a:buSzPts val="1800"/>
              <a:buChar char="●"/>
            </a:pPr>
            <a:r>
              <a:rPr lang="en-US" dirty="0"/>
              <a:t>Often see clients within a year of pregnancy</a:t>
            </a:r>
            <a:endParaRPr lang="en-US" sz="2500" dirty="0"/>
          </a:p>
        </p:txBody>
      </p:sp>
    </p:spTree>
    <p:extLst>
      <p:ext uri="{BB962C8B-B14F-4D97-AF65-F5344CB8AC3E}">
        <p14:creationId xmlns:p14="http://schemas.microsoft.com/office/powerpoint/2010/main" val="84463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1155-4B2E-4C9F-B84B-96FB2290CD6C}"/>
              </a:ext>
            </a:extLst>
          </p:cNvPr>
          <p:cNvSpPr>
            <a:spLocks noGrp="1"/>
          </p:cNvSpPr>
          <p:nvPr>
            <p:ph type="title"/>
          </p:nvPr>
        </p:nvSpPr>
        <p:spPr/>
        <p:txBody>
          <a:bodyPr/>
          <a:lstStyle/>
          <a:p>
            <a:r>
              <a:rPr lang="en" sz="2700" dirty="0"/>
              <a:t>Addressing Cardiac Conditions in the SRH Setting</a:t>
            </a:r>
            <a:endParaRPr lang="en-US" sz="2700" dirty="0"/>
          </a:p>
        </p:txBody>
      </p:sp>
      <p:sp>
        <p:nvSpPr>
          <p:cNvPr id="3" name="Text Placeholder 2">
            <a:extLst>
              <a:ext uri="{FF2B5EF4-FFF2-40B4-BE49-F238E27FC236}">
                <a16:creationId xmlns:a16="http://schemas.microsoft.com/office/drawing/2014/main" id="{6179F5BE-6238-7954-B0A8-A665EAA505C8}"/>
              </a:ext>
            </a:extLst>
          </p:cNvPr>
          <p:cNvSpPr>
            <a:spLocks noGrp="1"/>
          </p:cNvSpPr>
          <p:nvPr>
            <p:ph type="body" sz="quarter" idx="13"/>
          </p:nvPr>
        </p:nvSpPr>
        <p:spPr/>
        <p:txBody>
          <a:bodyPr/>
          <a:lstStyle/>
          <a:p>
            <a:pPr marL="457200" lvl="0" indent="-342900" algn="l" rtl="0">
              <a:lnSpc>
                <a:spcPct val="100000"/>
              </a:lnSpc>
              <a:spcBef>
                <a:spcPts val="1000"/>
              </a:spcBef>
              <a:spcAft>
                <a:spcPts val="0"/>
              </a:spcAft>
              <a:buSzPts val="1800"/>
              <a:buChar char="●"/>
            </a:pPr>
            <a:r>
              <a:rPr lang="en-US" b="1" dirty="0">
                <a:solidFill>
                  <a:schemeClr val="accent6"/>
                </a:solidFill>
              </a:rPr>
              <a:t>Involve</a:t>
            </a:r>
            <a:r>
              <a:rPr lang="en-US" dirty="0">
                <a:solidFill>
                  <a:schemeClr val="accent6"/>
                </a:solidFill>
              </a:rPr>
              <a:t> </a:t>
            </a:r>
            <a:r>
              <a:rPr lang="en-US" b="1" dirty="0">
                <a:solidFill>
                  <a:schemeClr val="accent6"/>
                </a:solidFill>
              </a:rPr>
              <a:t>multidisciplinary teams</a:t>
            </a:r>
            <a:r>
              <a:rPr lang="en-US" dirty="0">
                <a:solidFill>
                  <a:schemeClr val="accent6"/>
                </a:solidFill>
              </a:rPr>
              <a:t>,</a:t>
            </a:r>
            <a:r>
              <a:rPr lang="en-US" dirty="0"/>
              <a:t> including teams who care for people in the postpartum period</a:t>
            </a:r>
          </a:p>
          <a:p>
            <a:pPr marL="457200" lvl="0" indent="-342900" algn="l" rtl="0">
              <a:lnSpc>
                <a:spcPct val="100000"/>
              </a:lnSpc>
              <a:spcBef>
                <a:spcPts val="1000"/>
              </a:spcBef>
              <a:spcAft>
                <a:spcPts val="0"/>
              </a:spcAft>
              <a:buSzPts val="1800"/>
              <a:buChar char="●"/>
            </a:pPr>
            <a:r>
              <a:rPr lang="en-US" dirty="0"/>
              <a:t>Based on the priorities of your community, </a:t>
            </a:r>
            <a:r>
              <a:rPr lang="en-US" b="1" dirty="0">
                <a:solidFill>
                  <a:schemeClr val="accent6"/>
                </a:solidFill>
              </a:rPr>
              <a:t>start small</a:t>
            </a:r>
            <a:r>
              <a:rPr lang="en-US" dirty="0"/>
              <a:t> by testing a few ideas</a:t>
            </a:r>
          </a:p>
          <a:p>
            <a:pPr marL="457200" lvl="0" indent="-342900" algn="l" rtl="0">
              <a:lnSpc>
                <a:spcPct val="100000"/>
              </a:lnSpc>
              <a:spcBef>
                <a:spcPts val="1000"/>
              </a:spcBef>
              <a:spcAft>
                <a:spcPts val="0"/>
              </a:spcAft>
              <a:buSzPts val="1800"/>
              <a:buChar char="●"/>
            </a:pPr>
            <a:r>
              <a:rPr lang="en-US" dirty="0"/>
              <a:t>Understand that every team will be at a </a:t>
            </a:r>
            <a:r>
              <a:rPr lang="en-US" b="1" dirty="0">
                <a:solidFill>
                  <a:schemeClr val="accent6"/>
                </a:solidFill>
              </a:rPr>
              <a:t>different point</a:t>
            </a:r>
            <a:r>
              <a:rPr lang="en-US" dirty="0"/>
              <a:t> in this work</a:t>
            </a:r>
          </a:p>
          <a:p>
            <a:pPr marL="457200" lvl="0" indent="-342900" algn="l" rtl="0">
              <a:lnSpc>
                <a:spcPct val="100000"/>
              </a:lnSpc>
              <a:spcBef>
                <a:spcPts val="1000"/>
              </a:spcBef>
              <a:spcAft>
                <a:spcPts val="0"/>
              </a:spcAft>
              <a:buSzPts val="1800"/>
              <a:buChar char="●"/>
            </a:pPr>
            <a:r>
              <a:rPr lang="en-US" dirty="0"/>
              <a:t>Consider the evidence-based practices presented in the </a:t>
            </a:r>
            <a:br>
              <a:rPr lang="en-US" dirty="0"/>
            </a:br>
            <a:r>
              <a:rPr lang="en-US" b="1" dirty="0">
                <a:solidFill>
                  <a:schemeClr val="accent6"/>
                </a:solidFill>
              </a:rPr>
              <a:t>High Impact Practice Sets (HIPS)</a:t>
            </a:r>
            <a:r>
              <a:rPr lang="en-US" b="1" dirty="0"/>
              <a:t> </a:t>
            </a:r>
            <a:r>
              <a:rPr lang="en-US" dirty="0"/>
              <a:t>for a menu of options</a:t>
            </a:r>
          </a:p>
        </p:txBody>
      </p:sp>
    </p:spTree>
    <p:extLst>
      <p:ext uri="{BB962C8B-B14F-4D97-AF65-F5344CB8AC3E}">
        <p14:creationId xmlns:p14="http://schemas.microsoft.com/office/powerpoint/2010/main" val="1789778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93B9-AF5A-6393-F64A-DD220048868F}"/>
              </a:ext>
            </a:extLst>
          </p:cNvPr>
          <p:cNvSpPr>
            <a:spLocks noGrp="1"/>
          </p:cNvSpPr>
          <p:nvPr>
            <p:ph type="title"/>
          </p:nvPr>
        </p:nvSpPr>
        <p:spPr/>
        <p:txBody>
          <a:bodyPr/>
          <a:lstStyle/>
          <a:p>
            <a:r>
              <a:rPr lang="en" dirty="0"/>
              <a:t>High Impact Practice Sets (HIPS)   (1 of 2)</a:t>
            </a:r>
            <a:endParaRPr lang="en-US" dirty="0"/>
          </a:p>
        </p:txBody>
      </p:sp>
      <p:sp>
        <p:nvSpPr>
          <p:cNvPr id="3" name="Text Placeholder 2">
            <a:extLst>
              <a:ext uri="{FF2B5EF4-FFF2-40B4-BE49-F238E27FC236}">
                <a16:creationId xmlns:a16="http://schemas.microsoft.com/office/drawing/2014/main" id="{FC02CF90-137D-721E-4250-D1AECA050945}"/>
              </a:ext>
            </a:extLst>
          </p:cNvPr>
          <p:cNvSpPr>
            <a:spLocks noGrp="1"/>
          </p:cNvSpPr>
          <p:nvPr>
            <p:ph type="body" sz="quarter" idx="13"/>
          </p:nvPr>
        </p:nvSpPr>
        <p:spPr>
          <a:xfrm>
            <a:off x="457200" y="1386840"/>
            <a:ext cx="7307579" cy="3390900"/>
          </a:xfrm>
        </p:spPr>
        <p:txBody>
          <a:bodyPr/>
          <a:lstStyle/>
          <a:p>
            <a:pPr marL="342900" marR="0" lvl="0" indent="-279400" algn="l" rtl="0">
              <a:lnSpc>
                <a:spcPct val="100000"/>
              </a:lnSpc>
              <a:spcBef>
                <a:spcPts val="0"/>
              </a:spcBef>
              <a:spcAft>
                <a:spcPts val="0"/>
              </a:spcAft>
              <a:buClr>
                <a:srgbClr val="595959"/>
              </a:buClr>
              <a:buSzPts val="1800"/>
              <a:buFont typeface="Arial"/>
              <a:buChar char="●"/>
            </a:pPr>
            <a:r>
              <a:rPr lang="en-US" b="0" i="0" u="none" strike="noStrike" cap="none" dirty="0">
                <a:solidFill>
                  <a:srgbClr val="595959"/>
                </a:solidFill>
                <a:latin typeface="Arial"/>
                <a:ea typeface="Arial"/>
                <a:cs typeface="Arial"/>
                <a:sym typeface="Arial"/>
              </a:rPr>
              <a:t>RHNTC and ACOG adapted AIM’s Patient Safety Bundles* (PSBs) to create </a:t>
            </a:r>
            <a:r>
              <a:rPr lang="en-US" dirty="0">
                <a:solidFill>
                  <a:srgbClr val="595959"/>
                </a:solidFill>
              </a:rPr>
              <a:t>H</a:t>
            </a:r>
            <a:r>
              <a:rPr lang="en-US" b="0" i="0" u="none" strike="noStrike" cap="none" dirty="0">
                <a:solidFill>
                  <a:srgbClr val="595959"/>
                </a:solidFill>
                <a:latin typeface="Arial"/>
                <a:ea typeface="Arial"/>
                <a:cs typeface="Arial"/>
                <a:sym typeface="Arial"/>
              </a:rPr>
              <a:t>igh </a:t>
            </a:r>
            <a:r>
              <a:rPr lang="en-US" dirty="0">
                <a:solidFill>
                  <a:srgbClr val="595959"/>
                </a:solidFill>
              </a:rPr>
              <a:t>I</a:t>
            </a:r>
            <a:r>
              <a:rPr lang="en-US" b="0" i="0" u="none" strike="noStrike" cap="none" dirty="0">
                <a:solidFill>
                  <a:srgbClr val="595959"/>
                </a:solidFill>
                <a:latin typeface="Arial"/>
                <a:ea typeface="Arial"/>
                <a:cs typeface="Arial"/>
                <a:sym typeface="Arial"/>
              </a:rPr>
              <a:t>mpact </a:t>
            </a:r>
            <a:r>
              <a:rPr lang="en-US" dirty="0">
                <a:solidFill>
                  <a:srgbClr val="595959"/>
                </a:solidFill>
              </a:rPr>
              <a:t>P</a:t>
            </a:r>
            <a:r>
              <a:rPr lang="en-US" b="0" i="0" u="none" strike="noStrike" cap="none" dirty="0">
                <a:solidFill>
                  <a:srgbClr val="595959"/>
                </a:solidFill>
                <a:latin typeface="Arial"/>
                <a:ea typeface="Arial"/>
                <a:cs typeface="Arial"/>
                <a:sym typeface="Arial"/>
              </a:rPr>
              <a:t>ractice </a:t>
            </a:r>
            <a:r>
              <a:rPr lang="en-US" dirty="0">
                <a:solidFill>
                  <a:srgbClr val="595959"/>
                </a:solidFill>
              </a:rPr>
              <a:t>S</a:t>
            </a:r>
            <a:r>
              <a:rPr lang="en-US" b="0" i="0" u="none" strike="noStrike" cap="none" dirty="0">
                <a:solidFill>
                  <a:srgbClr val="595959"/>
                </a:solidFill>
                <a:latin typeface="Arial"/>
                <a:ea typeface="Arial"/>
                <a:cs typeface="Arial"/>
                <a:sym typeface="Arial"/>
              </a:rPr>
              <a:t>ets (HIPS)</a:t>
            </a:r>
            <a:endParaRPr lang="en-US" dirty="0"/>
          </a:p>
          <a:p>
            <a:pPr marL="342900" marR="0" lvl="0" indent="-279400" algn="l" rtl="0">
              <a:lnSpc>
                <a:spcPct val="100000"/>
              </a:lnSpc>
              <a:spcBef>
                <a:spcPts val="800"/>
              </a:spcBef>
              <a:spcAft>
                <a:spcPts val="2000"/>
              </a:spcAft>
              <a:buClr>
                <a:srgbClr val="595959"/>
              </a:buClr>
              <a:buSzPts val="1800"/>
              <a:buFont typeface="Arial"/>
              <a:buChar char="●"/>
            </a:pPr>
            <a:r>
              <a:rPr lang="en-US" b="0" i="0" u="none" strike="noStrike" cap="none" dirty="0">
                <a:solidFill>
                  <a:srgbClr val="595959"/>
                </a:solidFill>
                <a:latin typeface="Arial"/>
                <a:ea typeface="Arial"/>
                <a:cs typeface="Arial"/>
                <a:sym typeface="Arial"/>
              </a:rPr>
              <a:t>HIPS highlight evidence-based practices that can be implemented in the outpatient </a:t>
            </a:r>
            <a:r>
              <a:rPr lang="en-US" dirty="0">
                <a:solidFill>
                  <a:srgbClr val="595959"/>
                </a:solidFill>
              </a:rPr>
              <a:t>sexual and reproductive health</a:t>
            </a:r>
            <a:r>
              <a:rPr lang="en-US" b="0" i="0" u="none" strike="noStrike" cap="none" dirty="0">
                <a:solidFill>
                  <a:srgbClr val="595959"/>
                </a:solidFill>
                <a:latin typeface="Arial"/>
                <a:ea typeface="Arial"/>
                <a:cs typeface="Arial"/>
                <a:sym typeface="Arial"/>
              </a:rPr>
              <a:t> setting to improve maternal health outcomes</a:t>
            </a:r>
          </a:p>
          <a:p>
            <a:pPr marL="342900" marR="0" lvl="0" indent="0" algn="l" rtl="0">
              <a:lnSpc>
                <a:spcPct val="100000"/>
              </a:lnSpc>
              <a:spcBef>
                <a:spcPts val="2600"/>
              </a:spcBef>
              <a:spcAft>
                <a:spcPts val="1800"/>
              </a:spcAft>
              <a:buClr>
                <a:srgbClr val="595959"/>
              </a:buClr>
              <a:buSzPts val="1800"/>
              <a:buNone/>
            </a:pPr>
            <a:r>
              <a:rPr lang="en-US" sz="1700" b="0" i="0" u="none" strike="noStrike" cap="none" dirty="0">
                <a:solidFill>
                  <a:srgbClr val="595959"/>
                </a:solidFill>
                <a:latin typeface="Arial"/>
                <a:ea typeface="Arial"/>
                <a:cs typeface="Arial"/>
                <a:sym typeface="Arial"/>
              </a:rPr>
              <a:t>*</a:t>
            </a:r>
            <a:r>
              <a:rPr lang="en-US" sz="1700" b="0" i="0" u="none" strike="noStrike" cap="none" dirty="0">
                <a:solidFill>
                  <a:srgbClr val="434343"/>
                </a:solidFill>
                <a:latin typeface="Arial"/>
                <a:ea typeface="Arial"/>
                <a:cs typeface="Arial"/>
                <a:sym typeface="Arial"/>
              </a:rPr>
              <a:t>Alliance for Innovation on Maternal Health (AIM) PSBs are collections of </a:t>
            </a:r>
            <a:r>
              <a:rPr lang="en-US" sz="1700" b="0" i="0" u="none" strike="noStrike" cap="none" dirty="0">
                <a:solidFill>
                  <a:srgbClr val="595959"/>
                </a:solidFill>
                <a:latin typeface="Arial"/>
                <a:ea typeface="Arial"/>
                <a:cs typeface="Arial"/>
                <a:sym typeface="Arial"/>
              </a:rPr>
              <a:t>clinical</a:t>
            </a:r>
            <a:r>
              <a:rPr lang="en-US" sz="1700" dirty="0">
                <a:solidFill>
                  <a:srgbClr val="595959"/>
                </a:solidFill>
              </a:rPr>
              <a:t> </a:t>
            </a:r>
            <a:r>
              <a:rPr lang="en-US" sz="1700" b="0" i="0" u="none" strike="noStrike" cap="none" dirty="0">
                <a:solidFill>
                  <a:srgbClr val="595959"/>
                </a:solidFill>
                <a:latin typeface="Arial"/>
                <a:ea typeface="Arial"/>
                <a:cs typeface="Arial"/>
                <a:sym typeface="Arial"/>
              </a:rPr>
              <a:t>condition</a:t>
            </a:r>
            <a:r>
              <a:rPr lang="en-US" sz="1700" dirty="0">
                <a:solidFill>
                  <a:srgbClr val="595959"/>
                </a:solidFill>
              </a:rPr>
              <a:t>-</a:t>
            </a:r>
            <a:r>
              <a:rPr lang="en-US" sz="1700" b="0" i="0" u="none" strike="noStrike" cap="none" dirty="0">
                <a:solidFill>
                  <a:srgbClr val="595959"/>
                </a:solidFill>
                <a:latin typeface="Arial"/>
                <a:ea typeface="Arial"/>
                <a:cs typeface="Arial"/>
                <a:sym typeface="Arial"/>
              </a:rPr>
              <a:t>specific</a:t>
            </a:r>
            <a:r>
              <a:rPr lang="en-US" sz="1700" dirty="0">
                <a:solidFill>
                  <a:srgbClr val="595959"/>
                </a:solidFill>
              </a:rPr>
              <a:t> </a:t>
            </a:r>
            <a:r>
              <a:rPr lang="en-US" sz="1700" b="0" i="0" u="none" strike="noStrike" cap="none" dirty="0">
                <a:solidFill>
                  <a:srgbClr val="595959"/>
                </a:solidFill>
                <a:latin typeface="Arial"/>
                <a:ea typeface="Arial"/>
                <a:cs typeface="Arial"/>
                <a:sym typeface="Arial"/>
              </a:rPr>
              <a:t>best practices </a:t>
            </a:r>
            <a:r>
              <a:rPr lang="en-US" sz="1700" dirty="0">
                <a:solidFill>
                  <a:srgbClr val="595959"/>
                </a:solidFill>
              </a:rPr>
              <a:t>to improve maternal and overall health outcomes</a:t>
            </a:r>
            <a:r>
              <a:rPr lang="en-US" sz="1700" b="0" i="0" u="none" strike="noStrike" cap="none" dirty="0">
                <a:solidFill>
                  <a:srgbClr val="595959"/>
                </a:solidFill>
                <a:latin typeface="Arial"/>
                <a:ea typeface="Arial"/>
                <a:cs typeface="Arial"/>
                <a:sym typeface="Arial"/>
              </a:rPr>
              <a:t>. </a:t>
            </a:r>
            <a:r>
              <a:rPr lang="en-US" sz="1700" b="0" i="0" u="sng" strike="noStrike" cap="none" dirty="0">
                <a:solidFill>
                  <a:srgbClr val="1172BA"/>
                </a:solidFill>
                <a:latin typeface="Arial"/>
                <a:ea typeface="Arial"/>
                <a:cs typeface="Arial"/>
                <a:sym typeface="Arial"/>
                <a:hlinkClick r:id="rId3">
                  <a:extLst>
                    <a:ext uri="{A12FA001-AC4F-418D-AE19-62706E023703}">
                      <ahyp:hlinkClr xmlns:ahyp="http://schemas.microsoft.com/office/drawing/2018/hyperlinkcolor" val="tx"/>
                    </a:ext>
                  </a:extLst>
                </a:hlinkClick>
              </a:rPr>
              <a:t>https://saferbirth.org/patient-safety-bundles/</a:t>
            </a:r>
            <a:endParaRPr lang="en-US" sz="1700" b="0" i="0" u="none" strike="noStrike" cap="none" dirty="0">
              <a:solidFill>
                <a:srgbClr val="595959"/>
              </a:solidFill>
              <a:latin typeface="Arial"/>
              <a:ea typeface="Arial"/>
              <a:cs typeface="Arial"/>
              <a:sym typeface="Arial"/>
            </a:endParaRPr>
          </a:p>
        </p:txBody>
      </p:sp>
    </p:spTree>
    <p:extLst>
      <p:ext uri="{BB962C8B-B14F-4D97-AF65-F5344CB8AC3E}">
        <p14:creationId xmlns:p14="http://schemas.microsoft.com/office/powerpoint/2010/main" val="2495485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794C-3831-BE40-BA95-208AF6261C2F}"/>
              </a:ext>
            </a:extLst>
          </p:cNvPr>
          <p:cNvSpPr>
            <a:spLocks noGrp="1"/>
          </p:cNvSpPr>
          <p:nvPr>
            <p:ph type="title"/>
          </p:nvPr>
        </p:nvSpPr>
        <p:spPr/>
        <p:txBody>
          <a:bodyPr/>
          <a:lstStyle/>
          <a:p>
            <a:r>
              <a:rPr lang="en" dirty="0"/>
              <a:t>High Impact Practice Sets (HIPS)   </a:t>
            </a:r>
            <a:r>
              <a:rPr lang="en" dirty="0">
                <a:solidFill>
                  <a:srgbClr val="1F1F1F"/>
                </a:solidFill>
              </a:rPr>
              <a:t>(2 of 2)</a:t>
            </a:r>
            <a:endParaRPr lang="en-US" dirty="0"/>
          </a:p>
        </p:txBody>
      </p:sp>
      <p:sp>
        <p:nvSpPr>
          <p:cNvPr id="3" name="Text Placeholder 2">
            <a:extLst>
              <a:ext uri="{FF2B5EF4-FFF2-40B4-BE49-F238E27FC236}">
                <a16:creationId xmlns:a16="http://schemas.microsoft.com/office/drawing/2014/main" id="{99F317B7-5E4C-07D3-957A-AB49E686C395}"/>
              </a:ext>
            </a:extLst>
          </p:cNvPr>
          <p:cNvSpPr>
            <a:spLocks noGrp="1"/>
          </p:cNvSpPr>
          <p:nvPr>
            <p:ph type="body" sz="quarter" idx="13"/>
          </p:nvPr>
        </p:nvSpPr>
        <p:spPr/>
        <p:txBody>
          <a:bodyPr/>
          <a:lstStyle/>
          <a:p>
            <a:pPr marL="63500" marR="0" lvl="0" indent="0" algn="l" rtl="0">
              <a:lnSpc>
                <a:spcPct val="100000"/>
              </a:lnSpc>
              <a:spcBef>
                <a:spcPts val="0"/>
              </a:spcBef>
              <a:spcAft>
                <a:spcPts val="0"/>
              </a:spcAft>
              <a:buNone/>
            </a:pPr>
            <a:r>
              <a:rPr lang="en-US" dirty="0">
                <a:solidFill>
                  <a:srgbClr val="595959"/>
                </a:solidFill>
              </a:rPr>
              <a:t>HIPS focus on five areas:</a:t>
            </a:r>
          </a:p>
          <a:p>
            <a:pPr marL="685800" lvl="1" indent="-279400">
              <a:lnSpc>
                <a:spcPct val="100000"/>
              </a:lnSpc>
              <a:spcBef>
                <a:spcPts val="800"/>
              </a:spcBef>
              <a:spcAft>
                <a:spcPts val="0"/>
              </a:spcAft>
              <a:buClr>
                <a:srgbClr val="595959"/>
              </a:buClr>
              <a:buSzPts val="1800"/>
            </a:pPr>
            <a:r>
              <a:rPr lang="en-US" sz="1800" dirty="0">
                <a:solidFill>
                  <a:srgbClr val="595959"/>
                </a:solidFill>
              </a:rPr>
              <a:t>Hypertension</a:t>
            </a:r>
          </a:p>
          <a:p>
            <a:pPr marL="685800" lvl="1" indent="-279400">
              <a:lnSpc>
                <a:spcPct val="100000"/>
              </a:lnSpc>
              <a:spcBef>
                <a:spcPts val="800"/>
              </a:spcBef>
              <a:spcAft>
                <a:spcPts val="0"/>
              </a:spcAft>
              <a:buClr>
                <a:srgbClr val="595959"/>
              </a:buClr>
              <a:buSzPts val="1800"/>
            </a:pPr>
            <a:r>
              <a:rPr lang="en-US" sz="1800" dirty="0">
                <a:solidFill>
                  <a:srgbClr val="595959"/>
                </a:solidFill>
              </a:rPr>
              <a:t>Cardiac conditions</a:t>
            </a:r>
          </a:p>
          <a:p>
            <a:pPr marL="685800" lvl="1" indent="-279400">
              <a:lnSpc>
                <a:spcPct val="100000"/>
              </a:lnSpc>
              <a:spcBef>
                <a:spcPts val="800"/>
              </a:spcBef>
              <a:spcAft>
                <a:spcPts val="0"/>
              </a:spcAft>
              <a:buClr>
                <a:srgbClr val="595959"/>
              </a:buClr>
              <a:buSzPts val="1800"/>
            </a:pPr>
            <a:r>
              <a:rPr lang="en-US" sz="1800" dirty="0">
                <a:solidFill>
                  <a:srgbClr val="595959"/>
                </a:solidFill>
              </a:rPr>
              <a:t>Substance use disorders</a:t>
            </a:r>
          </a:p>
          <a:p>
            <a:pPr marL="685800" lvl="1" indent="-279400">
              <a:lnSpc>
                <a:spcPct val="100000"/>
              </a:lnSpc>
              <a:spcBef>
                <a:spcPts val="800"/>
              </a:spcBef>
              <a:spcAft>
                <a:spcPts val="0"/>
              </a:spcAft>
              <a:buClr>
                <a:srgbClr val="595959"/>
              </a:buClr>
              <a:buSzPts val="1800"/>
            </a:pPr>
            <a:r>
              <a:rPr lang="en-US" sz="1800" dirty="0">
                <a:solidFill>
                  <a:srgbClr val="595959"/>
                </a:solidFill>
              </a:rPr>
              <a:t>Mental health conditions</a:t>
            </a:r>
          </a:p>
          <a:p>
            <a:pPr marL="685800" lvl="1" indent="-279400">
              <a:lnSpc>
                <a:spcPct val="100000"/>
              </a:lnSpc>
              <a:spcBef>
                <a:spcPts val="800"/>
              </a:spcBef>
              <a:spcAft>
                <a:spcPts val="800"/>
              </a:spcAft>
              <a:buClr>
                <a:srgbClr val="595959"/>
              </a:buClr>
              <a:buSzPts val="1800"/>
            </a:pPr>
            <a:r>
              <a:rPr lang="en-US" sz="1800" dirty="0">
                <a:solidFill>
                  <a:srgbClr val="595959"/>
                </a:solidFill>
              </a:rPr>
              <a:t>Postpartum transition</a:t>
            </a:r>
          </a:p>
        </p:txBody>
      </p:sp>
      <p:pic>
        <p:nvPicPr>
          <p:cNvPr id="5" name="Picture Placeholder 4" descr="A screenshot of RHNTC's document titled: High Impact Practices for Outpatient Settings: Strengthen Hypertension Services to Improve Maternal Health.">
            <a:extLst>
              <a:ext uri="{FF2B5EF4-FFF2-40B4-BE49-F238E27FC236}">
                <a16:creationId xmlns:a16="http://schemas.microsoft.com/office/drawing/2014/main" id="{B57937FF-DEC2-4F8B-1FB4-E50AB9244771}"/>
              </a:ext>
            </a:extLst>
          </p:cNvPr>
          <p:cNvPicPr preferRelativeResize="0">
            <a:picLocks noGrp="1"/>
          </p:cNvPicPr>
          <p:nvPr>
            <p:ph type="pic" sz="quarter" idx="14"/>
          </p:nvPr>
        </p:nvPicPr>
        <p:blipFill>
          <a:blip r:embed="rId3">
            <a:alphaModFix/>
          </a:blip>
          <a:srcRect t="95" b="95"/>
          <a:stretch>
            <a:fillRect/>
          </a:stretch>
        </p:blipFill>
        <p:spPr>
          <a:xfrm>
            <a:off x="4700588" y="1190625"/>
            <a:ext cx="2768600" cy="3575050"/>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038579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6659-D156-7D22-758A-37F9E331CA7F}"/>
              </a:ext>
            </a:extLst>
          </p:cNvPr>
          <p:cNvSpPr>
            <a:spLocks noGrp="1"/>
          </p:cNvSpPr>
          <p:nvPr>
            <p:ph type="title"/>
          </p:nvPr>
        </p:nvSpPr>
        <p:spPr/>
        <p:txBody>
          <a:bodyPr/>
          <a:lstStyle/>
          <a:p>
            <a:pPr>
              <a:lnSpc>
                <a:spcPct val="90000"/>
              </a:lnSpc>
              <a:buClr>
                <a:schemeClr val="dk2"/>
              </a:buClr>
              <a:buSzPts val="2100"/>
            </a:pPr>
            <a:r>
              <a:rPr lang="en" dirty="0"/>
              <a:t>The 5 Rs</a:t>
            </a:r>
            <a:endParaRPr lang="en-US" dirty="0"/>
          </a:p>
        </p:txBody>
      </p:sp>
      <p:sp>
        <p:nvSpPr>
          <p:cNvPr id="3" name="Text Placeholder 2">
            <a:extLst>
              <a:ext uri="{FF2B5EF4-FFF2-40B4-BE49-F238E27FC236}">
                <a16:creationId xmlns:a16="http://schemas.microsoft.com/office/drawing/2014/main" id="{9C9435A2-4F90-466A-981F-4EF39BC23C16}"/>
              </a:ext>
            </a:extLst>
          </p:cNvPr>
          <p:cNvSpPr>
            <a:spLocks noGrp="1"/>
          </p:cNvSpPr>
          <p:nvPr>
            <p:ph type="body" sz="quarter" idx="10"/>
          </p:nvPr>
        </p:nvSpPr>
        <p:spPr/>
        <p:txBody>
          <a:bodyPr/>
          <a:lstStyle/>
          <a:p>
            <a:r>
              <a:rPr lang="en-US" dirty="0"/>
              <a:t>A diagram. Readiness, Recognition and Prevention, Response, Reporting and Systems Learning- all placed on an arrow point right to Respectful Care.</a:t>
            </a:r>
          </a:p>
        </p:txBody>
      </p:sp>
      <p:sp>
        <p:nvSpPr>
          <p:cNvPr id="4" name="Text Placeholder 3">
            <a:extLst>
              <a:ext uri="{FF2B5EF4-FFF2-40B4-BE49-F238E27FC236}">
                <a16:creationId xmlns:a16="http://schemas.microsoft.com/office/drawing/2014/main" id="{251FD13E-4478-9E94-28EF-BF89ADE0CC56}"/>
              </a:ext>
            </a:extLst>
          </p:cNvPr>
          <p:cNvSpPr>
            <a:spLocks noGrp="1"/>
          </p:cNvSpPr>
          <p:nvPr>
            <p:ph type="body" sz="quarter" idx="11"/>
          </p:nvPr>
        </p:nvSpPr>
        <p:spPr>
          <a:ln>
            <a:solidFill>
              <a:schemeClr val="bg2"/>
            </a:solidFill>
          </a:ln>
        </p:spPr>
        <p:txBody>
          <a:bodyPr/>
          <a:lstStyle/>
          <a:p>
            <a:pPr marL="0">
              <a:buClr>
                <a:srgbClr val="000000"/>
              </a:buClr>
            </a:pPr>
            <a:r>
              <a:rPr lang="en-US" dirty="0"/>
              <a:t>Information/Data from Alliance for Innovation on Maternal Health. Measurement of Respectful Care in AIM Statement. Accessed November 20, 2023. </a:t>
            </a:r>
            <a:r>
              <a:rPr lang="en" sz="1100" u="sng" dirty="0">
                <a:solidFill>
                  <a:srgbClr val="1155CC"/>
                </a:solidFill>
                <a:hlinkClick r:id="rId3">
                  <a:extLst>
                    <a:ext uri="{A12FA001-AC4F-418D-AE19-62706E023703}">
                      <ahyp:hlinkClr xmlns:ahyp="http://schemas.microsoft.com/office/drawing/2018/hyperlinkcolor" val="tx"/>
                    </a:ext>
                  </a:extLst>
                </a:hlinkClick>
              </a:rPr>
              <a:t>https://saferbirth.org/measurement-of-respectful-care-in-aim-statement/</a:t>
            </a:r>
            <a:endParaRPr lang="en-US" dirty="0"/>
          </a:p>
        </p:txBody>
      </p:sp>
    </p:spTree>
    <p:extLst>
      <p:ext uri="{BB962C8B-B14F-4D97-AF65-F5344CB8AC3E}">
        <p14:creationId xmlns:p14="http://schemas.microsoft.com/office/powerpoint/2010/main" val="3204629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5962-D621-8D2E-2611-CDDCC6DEBDE8}"/>
              </a:ext>
            </a:extLst>
          </p:cNvPr>
          <p:cNvSpPr>
            <a:spLocks noGrp="1"/>
          </p:cNvSpPr>
          <p:nvPr>
            <p:ph type="title"/>
          </p:nvPr>
        </p:nvSpPr>
        <p:spPr/>
        <p:txBody>
          <a:bodyPr/>
          <a:lstStyle/>
          <a:p>
            <a:r>
              <a:rPr lang="en" dirty="0">
                <a:solidFill>
                  <a:srgbClr val="1F1F1F"/>
                </a:solidFill>
              </a:rPr>
              <a:t>Readiness (1 of 3)</a:t>
            </a:r>
            <a:endParaRPr lang="en-US" dirty="0"/>
          </a:p>
        </p:txBody>
      </p:sp>
      <p:sp>
        <p:nvSpPr>
          <p:cNvPr id="3" name="Text Placeholder 2">
            <a:extLst>
              <a:ext uri="{FF2B5EF4-FFF2-40B4-BE49-F238E27FC236}">
                <a16:creationId xmlns:a16="http://schemas.microsoft.com/office/drawing/2014/main" id="{429AE896-3E3E-FF43-211A-A1CEEA73DEC3}"/>
              </a:ext>
            </a:extLst>
          </p:cNvPr>
          <p:cNvSpPr>
            <a:spLocks noGrp="1"/>
          </p:cNvSpPr>
          <p:nvPr>
            <p:ph type="body" sz="quarter" idx="13"/>
          </p:nvPr>
        </p:nvSpPr>
        <p:spPr/>
        <p:txBody>
          <a:bodyPr/>
          <a:lstStyle/>
          <a:p>
            <a:pPr marL="0" indent="0">
              <a:lnSpc>
                <a:spcPct val="100000"/>
              </a:lnSpc>
              <a:buSzPts val="1400"/>
              <a:buNone/>
            </a:pPr>
            <a:r>
              <a:rPr lang="en-US" dirty="0"/>
              <a:t>Train clinical staff to:</a:t>
            </a:r>
          </a:p>
          <a:p>
            <a:pPr>
              <a:lnSpc>
                <a:spcPct val="100000"/>
              </a:lnSpc>
              <a:spcBef>
                <a:spcPts val="1000"/>
              </a:spcBef>
            </a:pPr>
            <a:r>
              <a:rPr lang="en-US" dirty="0"/>
              <a:t>Conduct key screening tests for monitoring cardiovascular health according to guidelines.</a:t>
            </a:r>
          </a:p>
          <a:p>
            <a:pPr>
              <a:lnSpc>
                <a:spcPct val="100000"/>
              </a:lnSpc>
              <a:spcBef>
                <a:spcPts val="1000"/>
              </a:spcBef>
            </a:pPr>
            <a:r>
              <a:rPr lang="en-US" dirty="0"/>
              <a:t>Identify and respond to potential pregnancy-related cardiac conditions.</a:t>
            </a:r>
          </a:p>
        </p:txBody>
      </p:sp>
      <p:sp>
        <p:nvSpPr>
          <p:cNvPr id="4" name="Text Placeholder 3">
            <a:extLst>
              <a:ext uri="{FF2B5EF4-FFF2-40B4-BE49-F238E27FC236}">
                <a16:creationId xmlns:a16="http://schemas.microsoft.com/office/drawing/2014/main" id="{FC541223-DA71-0A6D-2978-C0FFF1BD2386}"/>
              </a:ext>
            </a:extLst>
          </p:cNvPr>
          <p:cNvSpPr>
            <a:spLocks noGrp="1"/>
          </p:cNvSpPr>
          <p:nvPr>
            <p:ph type="body" sz="quarter" idx="14"/>
          </p:nvPr>
        </p:nvSpPr>
        <p:spPr>
          <a:xfrm>
            <a:off x="4681702" y="333193"/>
            <a:ext cx="4244975" cy="1735293"/>
          </a:xfrm>
        </p:spPr>
        <p:txBody>
          <a:bodyPr anchor="ctr"/>
          <a:lstStyle/>
          <a:p>
            <a:pPr marL="0" algn="ctr">
              <a:lnSpc>
                <a:spcPct val="90000"/>
              </a:lnSpc>
              <a:buClr>
                <a:schemeClr val="lt1"/>
              </a:buClr>
              <a:buSzPts val="1400"/>
            </a:pPr>
            <a:r>
              <a:rPr lang="en-US" dirty="0"/>
              <a:t>RED FLAGS </a:t>
            </a:r>
          </a:p>
          <a:p>
            <a:pPr marL="0" algn="ctr">
              <a:lnSpc>
                <a:spcPct val="90000"/>
              </a:lnSpc>
              <a:buClr>
                <a:schemeClr val="lt1"/>
              </a:buClr>
              <a:buSzPts val="1400"/>
            </a:pPr>
            <a:r>
              <a:rPr lang="en-US" dirty="0"/>
              <a:t>for Pregnant and Postpartum Individuals</a:t>
            </a:r>
          </a:p>
          <a:p>
            <a:pPr marL="584200" lvl="1" indent="-120650">
              <a:lnSpc>
                <a:spcPct val="90000"/>
              </a:lnSpc>
              <a:spcBef>
                <a:spcPts val="500"/>
              </a:spcBef>
              <a:buClr>
                <a:schemeClr val="lt1"/>
              </a:buClr>
              <a:buSzPts val="1100"/>
              <a:buFont typeface="Arial"/>
              <a:buChar char="•"/>
            </a:pPr>
            <a:r>
              <a:rPr lang="en-US" dirty="0"/>
              <a:t>Shortness of breath at rest</a:t>
            </a:r>
          </a:p>
          <a:p>
            <a:pPr marL="584200" lvl="1" indent="-120650">
              <a:lnSpc>
                <a:spcPct val="90000"/>
              </a:lnSpc>
              <a:spcBef>
                <a:spcPts val="200"/>
              </a:spcBef>
              <a:buClr>
                <a:schemeClr val="lt1"/>
              </a:buClr>
              <a:buSzPts val="1100"/>
              <a:buFont typeface="Arial"/>
              <a:buChar char="•"/>
            </a:pPr>
            <a:r>
              <a:rPr lang="en-US" dirty="0"/>
              <a:t>Severe orthopnea ≥ 4 pillows</a:t>
            </a:r>
          </a:p>
          <a:p>
            <a:pPr marL="584200" lvl="1" indent="-120650">
              <a:lnSpc>
                <a:spcPct val="90000"/>
              </a:lnSpc>
              <a:spcBef>
                <a:spcPts val="200"/>
              </a:spcBef>
              <a:buClr>
                <a:schemeClr val="lt1"/>
              </a:buClr>
              <a:buSzPts val="1100"/>
              <a:buFont typeface="Arial"/>
              <a:buChar char="∙"/>
            </a:pPr>
            <a:r>
              <a:rPr lang="en-US" dirty="0"/>
              <a:t>Resting HR ≥120 bpm</a:t>
            </a:r>
          </a:p>
          <a:p>
            <a:pPr marL="584200" lvl="1" indent="-120650">
              <a:lnSpc>
                <a:spcPct val="90000"/>
              </a:lnSpc>
              <a:spcBef>
                <a:spcPts val="200"/>
              </a:spcBef>
              <a:buClr>
                <a:schemeClr val="lt1"/>
              </a:buClr>
              <a:buSzPts val="1100"/>
              <a:buFont typeface="Arial"/>
              <a:buChar char="•"/>
            </a:pPr>
            <a:r>
              <a:rPr lang="en-US" dirty="0"/>
              <a:t>Resting systolic BP ≥160 mm Hg</a:t>
            </a:r>
          </a:p>
          <a:p>
            <a:pPr marL="584200" lvl="1" indent="-120650">
              <a:lnSpc>
                <a:spcPct val="90000"/>
              </a:lnSpc>
              <a:spcBef>
                <a:spcPts val="200"/>
              </a:spcBef>
              <a:buClr>
                <a:schemeClr val="lt1"/>
              </a:buClr>
              <a:buSzPts val="1100"/>
              <a:buFont typeface="Arial"/>
              <a:buChar char="•"/>
            </a:pPr>
            <a:r>
              <a:rPr lang="en-US" dirty="0"/>
              <a:t>Resting RR ≥30</a:t>
            </a:r>
          </a:p>
          <a:p>
            <a:pPr marL="584200" lvl="1" indent="-120650">
              <a:lnSpc>
                <a:spcPct val="90000"/>
              </a:lnSpc>
              <a:spcBef>
                <a:spcPts val="200"/>
              </a:spcBef>
              <a:buClr>
                <a:schemeClr val="lt1"/>
              </a:buClr>
              <a:buSzPts val="1100"/>
              <a:buFont typeface="Arial"/>
              <a:buChar char="•"/>
            </a:pPr>
            <a:r>
              <a:rPr lang="en-US" dirty="0"/>
              <a:t>Oxygen saturations ≤94% with or without personal </a:t>
            </a:r>
            <a:br>
              <a:rPr lang="en-US" dirty="0"/>
            </a:br>
            <a:r>
              <a:rPr lang="en-US" dirty="0"/>
              <a:t>history of CVD</a:t>
            </a:r>
          </a:p>
        </p:txBody>
      </p:sp>
      <p:sp>
        <p:nvSpPr>
          <p:cNvPr id="5" name="Text Placeholder 4">
            <a:extLst>
              <a:ext uri="{FF2B5EF4-FFF2-40B4-BE49-F238E27FC236}">
                <a16:creationId xmlns:a16="http://schemas.microsoft.com/office/drawing/2014/main" id="{7FDCE789-169A-C41B-AF6F-8E20A80E7009}"/>
              </a:ext>
            </a:extLst>
          </p:cNvPr>
          <p:cNvSpPr>
            <a:spLocks noGrp="1"/>
          </p:cNvSpPr>
          <p:nvPr>
            <p:ph type="body" sz="quarter" idx="15"/>
          </p:nvPr>
        </p:nvSpPr>
        <p:spPr>
          <a:xfrm>
            <a:off x="4688416" y="3063438"/>
            <a:ext cx="4244975" cy="1735293"/>
          </a:xfrm>
        </p:spPr>
        <p:txBody>
          <a:bodyPr anchor="ctr"/>
          <a:lstStyle/>
          <a:p>
            <a:pPr marL="0" marR="0" lvl="0" indent="0" algn="ctr" rtl="0">
              <a:lnSpc>
                <a:spcPct val="90000"/>
              </a:lnSpc>
              <a:spcBef>
                <a:spcPts val="0"/>
              </a:spcBef>
              <a:spcAft>
                <a:spcPts val="0"/>
              </a:spcAft>
              <a:buClr>
                <a:schemeClr val="lt1"/>
              </a:buClr>
              <a:buSzPts val="1700"/>
              <a:buFont typeface="Open Sans"/>
              <a:buNone/>
            </a:pPr>
            <a:r>
              <a:rPr lang="en-US" sz="1700" b="1" dirty="0">
                <a:solidFill>
                  <a:schemeClr val="lt1"/>
                </a:solidFill>
              </a:rPr>
              <a:t>PROMPT EVALUATION </a:t>
            </a:r>
            <a:r>
              <a:rPr lang="en-US" sz="1700" b="0" dirty="0">
                <a:solidFill>
                  <a:schemeClr val="lt1"/>
                </a:solidFill>
              </a:rPr>
              <a:t>and/or hospitalization for acute symptoms </a:t>
            </a:r>
            <a:endParaRPr lang="en-US" sz="1700" b="0" dirty="0"/>
          </a:p>
          <a:p>
            <a:pPr marL="0" marR="0" lvl="0" indent="0" algn="ctr" rtl="0">
              <a:lnSpc>
                <a:spcPct val="90000"/>
              </a:lnSpc>
              <a:spcBef>
                <a:spcPts val="600"/>
              </a:spcBef>
              <a:spcAft>
                <a:spcPts val="0"/>
              </a:spcAft>
              <a:buClr>
                <a:schemeClr val="lt1"/>
              </a:buClr>
              <a:buSzPts val="1700"/>
              <a:buFont typeface="Open Sans"/>
              <a:buNone/>
            </a:pPr>
            <a:r>
              <a:rPr lang="en-US" sz="1700" b="0" i="1" dirty="0">
                <a:solidFill>
                  <a:schemeClr val="lt1"/>
                </a:solidFill>
              </a:rPr>
              <a:t>plus</a:t>
            </a:r>
            <a:endParaRPr lang="en-US" sz="1700" b="0" dirty="0"/>
          </a:p>
          <a:p>
            <a:pPr marL="0" marR="0" lvl="0" indent="0" algn="ctr" rtl="0">
              <a:lnSpc>
                <a:spcPct val="90000"/>
              </a:lnSpc>
              <a:spcBef>
                <a:spcPts val="600"/>
              </a:spcBef>
              <a:spcAft>
                <a:spcPts val="0"/>
              </a:spcAft>
              <a:buClr>
                <a:schemeClr val="lt1"/>
              </a:buClr>
              <a:buSzPts val="1700"/>
              <a:buFont typeface="Open Sans"/>
              <a:buNone/>
            </a:pPr>
            <a:r>
              <a:rPr lang="en-US" sz="1700" b="1" dirty="0">
                <a:solidFill>
                  <a:schemeClr val="lt1"/>
                </a:solidFill>
              </a:rPr>
              <a:t>CONSULTATIONS</a:t>
            </a:r>
            <a:r>
              <a:rPr lang="en-US" sz="1700" dirty="0">
                <a:solidFill>
                  <a:schemeClr val="lt1"/>
                </a:solidFill>
              </a:rPr>
              <a:t> </a:t>
            </a:r>
            <a:r>
              <a:rPr lang="en-US" sz="1700" b="0" dirty="0">
                <a:solidFill>
                  <a:schemeClr val="lt1"/>
                </a:solidFill>
              </a:rPr>
              <a:t>with MFM and </a:t>
            </a:r>
            <a:br>
              <a:rPr lang="en-US" sz="1700" b="0" dirty="0">
                <a:solidFill>
                  <a:schemeClr val="lt1"/>
                </a:solidFill>
              </a:rPr>
            </a:br>
            <a:r>
              <a:rPr lang="en-US" sz="1700" b="0" dirty="0">
                <a:solidFill>
                  <a:schemeClr val="lt1"/>
                </a:solidFill>
              </a:rPr>
              <a:t>Primary Care/Cardiology</a:t>
            </a:r>
            <a:endParaRPr lang="en-US" sz="1700" b="0" dirty="0"/>
          </a:p>
        </p:txBody>
      </p:sp>
      <p:sp>
        <p:nvSpPr>
          <p:cNvPr id="6" name="Text Placeholder 5">
            <a:extLst>
              <a:ext uri="{FF2B5EF4-FFF2-40B4-BE49-F238E27FC236}">
                <a16:creationId xmlns:a16="http://schemas.microsoft.com/office/drawing/2014/main" id="{A6E6611A-A777-CAEB-7FB5-B787AF3D87D5}"/>
              </a:ext>
            </a:extLst>
          </p:cNvPr>
          <p:cNvSpPr>
            <a:spLocks noGrp="1"/>
          </p:cNvSpPr>
          <p:nvPr>
            <p:ph type="body" sz="quarter" idx="16"/>
          </p:nvPr>
        </p:nvSpPr>
        <p:spPr/>
        <p:txBody>
          <a:bodyPr/>
          <a:lstStyle/>
          <a:p>
            <a:pPr marL="0">
              <a:lnSpc>
                <a:spcPct val="100000"/>
              </a:lnSpc>
              <a:buClr>
                <a:srgbClr val="000000"/>
              </a:buClr>
            </a:pPr>
            <a:r>
              <a:rPr lang="en-US" dirty="0"/>
              <a:t>©California Department of Public Health, 2017; supported by Title V funds. Developed in partnership with California Maternal Quality Care Collaborative Cardiovascular Disease in Pregnancy and Postpartum Taskforce. Visit: </a:t>
            </a:r>
            <a:r>
              <a:rPr lang="en" sz="900" u="sng" dirty="0">
                <a:solidFill>
                  <a:srgbClr val="0000FF"/>
                </a:solidFill>
                <a:hlinkClick r:id="rId3">
                  <a:extLst>
                    <a:ext uri="{A12FA001-AC4F-418D-AE19-62706E023703}">
                      <ahyp:hlinkClr xmlns:ahyp="http://schemas.microsoft.com/office/drawing/2018/hyperlinkcolor" val="tx"/>
                    </a:ext>
                  </a:extLst>
                </a:hlinkClick>
              </a:rPr>
              <a:t>www.CMQCC.org</a:t>
            </a:r>
            <a:r>
              <a:rPr lang="en" sz="900" dirty="0">
                <a:solidFill>
                  <a:srgbClr val="0000FF"/>
                </a:solidFill>
              </a:rPr>
              <a:t> </a:t>
            </a:r>
            <a:r>
              <a:rPr lang="en-US" dirty="0"/>
              <a:t>for details</a:t>
            </a:r>
          </a:p>
        </p:txBody>
      </p:sp>
    </p:spTree>
    <p:extLst>
      <p:ext uri="{BB962C8B-B14F-4D97-AF65-F5344CB8AC3E}">
        <p14:creationId xmlns:p14="http://schemas.microsoft.com/office/powerpoint/2010/main" val="114281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86F2-8A34-021D-D6C1-D72B4C8B61A5}"/>
              </a:ext>
            </a:extLst>
          </p:cNvPr>
          <p:cNvSpPr>
            <a:spLocks noGrp="1"/>
          </p:cNvSpPr>
          <p:nvPr>
            <p:ph type="title"/>
          </p:nvPr>
        </p:nvSpPr>
        <p:spPr/>
        <p:txBody>
          <a:bodyPr/>
          <a:lstStyle/>
          <a:p>
            <a:r>
              <a:rPr lang="en" sz="2200" b="1" dirty="0">
                <a:solidFill>
                  <a:srgbClr val="444746"/>
                </a:solidFill>
                <a:latin typeface="Arial"/>
                <a:ea typeface="Arial"/>
                <a:cs typeface="Arial"/>
                <a:sym typeface="Arial"/>
              </a:rPr>
              <a:t>Cardiovascular </a:t>
            </a:r>
            <a:br>
              <a:rPr lang="en" sz="2200" b="1" dirty="0">
                <a:solidFill>
                  <a:srgbClr val="444746"/>
                </a:solidFill>
                <a:latin typeface="Arial"/>
                <a:ea typeface="Arial"/>
                <a:cs typeface="Arial"/>
                <a:sym typeface="Arial"/>
              </a:rPr>
            </a:br>
            <a:r>
              <a:rPr lang="en" sz="2200" dirty="0">
                <a:solidFill>
                  <a:srgbClr val="444746"/>
                </a:solidFill>
              </a:rPr>
              <a:t>D</a:t>
            </a:r>
            <a:r>
              <a:rPr lang="en" sz="2200" b="1" dirty="0">
                <a:solidFill>
                  <a:srgbClr val="444746"/>
                </a:solidFill>
                <a:latin typeface="Arial"/>
                <a:ea typeface="Arial"/>
                <a:cs typeface="Arial"/>
                <a:sym typeface="Arial"/>
              </a:rPr>
              <a:t>isease </a:t>
            </a:r>
            <a:r>
              <a:rPr lang="en" sz="2200" dirty="0">
                <a:solidFill>
                  <a:srgbClr val="444746"/>
                </a:solidFill>
              </a:rPr>
              <a:t>A</a:t>
            </a:r>
            <a:r>
              <a:rPr lang="en" sz="2200" b="1" dirty="0">
                <a:solidFill>
                  <a:srgbClr val="444746"/>
                </a:solidFill>
                <a:latin typeface="Arial"/>
                <a:ea typeface="Arial"/>
                <a:cs typeface="Arial"/>
                <a:sym typeface="Arial"/>
              </a:rPr>
              <a:t>ssessment in </a:t>
            </a:r>
            <a:r>
              <a:rPr lang="en" sz="2200" dirty="0">
                <a:solidFill>
                  <a:srgbClr val="444746"/>
                </a:solidFill>
              </a:rPr>
              <a:t>P</a:t>
            </a:r>
            <a:r>
              <a:rPr lang="en" sz="2200" b="1" dirty="0">
                <a:solidFill>
                  <a:srgbClr val="444746"/>
                </a:solidFill>
                <a:latin typeface="Arial"/>
                <a:ea typeface="Arial"/>
                <a:cs typeface="Arial"/>
                <a:sym typeface="Arial"/>
              </a:rPr>
              <a:t>regnant and </a:t>
            </a:r>
            <a:r>
              <a:rPr lang="en" sz="2200" dirty="0">
                <a:solidFill>
                  <a:srgbClr val="444746"/>
                </a:solidFill>
              </a:rPr>
              <a:t>P</a:t>
            </a:r>
            <a:r>
              <a:rPr lang="en" sz="2200" b="1" dirty="0">
                <a:solidFill>
                  <a:srgbClr val="444746"/>
                </a:solidFill>
                <a:latin typeface="Arial"/>
                <a:ea typeface="Arial"/>
                <a:cs typeface="Arial"/>
                <a:sym typeface="Arial"/>
              </a:rPr>
              <a:t>ostpartum </a:t>
            </a:r>
            <a:r>
              <a:rPr lang="en" sz="2200" dirty="0">
                <a:solidFill>
                  <a:srgbClr val="444746"/>
                </a:solidFill>
              </a:rPr>
              <a:t>I</a:t>
            </a:r>
            <a:r>
              <a:rPr lang="en" sz="2200" b="1" dirty="0">
                <a:solidFill>
                  <a:srgbClr val="444746"/>
                </a:solidFill>
                <a:latin typeface="Arial"/>
                <a:ea typeface="Arial"/>
                <a:cs typeface="Arial"/>
                <a:sym typeface="Arial"/>
              </a:rPr>
              <a:t>ndividuals</a:t>
            </a:r>
            <a:endParaRPr lang="en-US" dirty="0"/>
          </a:p>
        </p:txBody>
      </p:sp>
      <p:sp>
        <p:nvSpPr>
          <p:cNvPr id="3" name="Text Placeholder 2">
            <a:extLst>
              <a:ext uri="{FF2B5EF4-FFF2-40B4-BE49-F238E27FC236}">
                <a16:creationId xmlns:a16="http://schemas.microsoft.com/office/drawing/2014/main" id="{0710B9DC-CC02-5F50-A011-706A9A2B08B8}"/>
              </a:ext>
            </a:extLst>
          </p:cNvPr>
          <p:cNvSpPr>
            <a:spLocks noGrp="1"/>
          </p:cNvSpPr>
          <p:nvPr>
            <p:ph type="body" sz="quarter" idx="10"/>
          </p:nvPr>
        </p:nvSpPr>
        <p:spPr>
          <a:xfrm>
            <a:off x="0" y="5164280"/>
            <a:ext cx="9144000" cy="5069380"/>
          </a:xfrm>
        </p:spPr>
        <p:txBody>
          <a:bodyPr/>
          <a:lstStyle/>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A flowchart with labeled text boxes.</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Text boxes labeled Symptoms, Vital Signs, and Risk Factors flow to a central text box: greater than or equal to 1 Symptom plus greater than or equal to 1 Vital Signs Abnormal plus less than or equal to 1 Risk Factor or ANY COMBINATION ADDING TO less than or equal to 4. A box labeled **Physical Exam flows to the central text box with an arrow labeled No and to Consultation indicated (MFM and Primary Care/Cardiology) with an arrow labeled Yes.</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Text within labeled boxes:</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Symptoms (*NYHA class is greater than or equal to II):</a:t>
            </a:r>
          </a:p>
          <a:p>
            <a:pPr marL="342900" marR="0" lvl="0" indent="-342900">
              <a:lnSpc>
                <a:spcPct val="100000"/>
              </a:lnSpc>
              <a:spcBef>
                <a:spcPts val="0"/>
              </a:spcBef>
              <a:buClr>
                <a:schemeClr val="bg1"/>
              </a:buClr>
              <a:buSzPct val="100000"/>
              <a:buFont typeface="Symbol" panose="05050102010706020507" pitchFamily="18" charset="2"/>
              <a:buChar char=""/>
            </a:pPr>
            <a:r>
              <a:rPr lang="en-US" dirty="0">
                <a:effectLst/>
                <a:latin typeface="+mn-lt"/>
                <a:ea typeface="Calibri" panose="020F0502020204030204" pitchFamily="34" charset="0"/>
                <a:cs typeface="Times New Roman" panose="02020603050405020304" pitchFamily="18" charset="0"/>
              </a:rPr>
              <a:t>Suggestive of Heart Failure: Dyspnea, Mild orthopnea, Tachypnea, Asthma unresponsive to therapy.</a:t>
            </a:r>
          </a:p>
          <a:p>
            <a:pPr marL="342900" marR="0" lvl="0" indent="-342900">
              <a:lnSpc>
                <a:spcPct val="100000"/>
              </a:lnSpc>
              <a:spcBef>
                <a:spcPts val="0"/>
              </a:spcBef>
              <a:buClr>
                <a:schemeClr val="bg1"/>
              </a:buClr>
              <a:buSzPct val="100000"/>
              <a:buFont typeface="Symbol" panose="05050102010706020507" pitchFamily="18" charset="2"/>
              <a:buChar char=""/>
            </a:pPr>
            <a:r>
              <a:rPr lang="en-US" dirty="0">
                <a:effectLst/>
                <a:latin typeface="+mn-lt"/>
                <a:ea typeface="Calibri" panose="020F0502020204030204" pitchFamily="34" charset="0"/>
                <a:cs typeface="Times New Roman" panose="02020603050405020304" pitchFamily="18" charset="0"/>
              </a:rPr>
              <a:t>Suggestive of Arrhythmia: Palpitations, Dizziness/syncope.</a:t>
            </a:r>
          </a:p>
          <a:p>
            <a:pPr marL="342900" marR="0" lvl="0" indent="-342900">
              <a:lnSpc>
                <a:spcPct val="100000"/>
              </a:lnSpc>
              <a:spcBef>
                <a:spcPts val="0"/>
              </a:spcBef>
              <a:buClr>
                <a:schemeClr val="bg1"/>
              </a:buClr>
              <a:buSzPct val="100000"/>
              <a:buFont typeface="Symbol" panose="05050102010706020507" pitchFamily="18" charset="2"/>
              <a:buChar char=""/>
            </a:pPr>
            <a:r>
              <a:rPr lang="en-US" dirty="0">
                <a:effectLst/>
                <a:latin typeface="+mn-lt"/>
                <a:ea typeface="Calibri" panose="020F0502020204030204" pitchFamily="34" charset="0"/>
                <a:cs typeface="Times New Roman" panose="02020603050405020304" pitchFamily="18" charset="0"/>
              </a:rPr>
              <a:t>Suggestive of Coronary Artery.</a:t>
            </a:r>
          </a:p>
          <a:p>
            <a:pPr marL="342900" marR="0" lvl="0" indent="-342900">
              <a:lnSpc>
                <a:spcPct val="100000"/>
              </a:lnSpc>
              <a:spcBef>
                <a:spcPts val="0"/>
              </a:spcBef>
              <a:buClr>
                <a:schemeClr val="bg1"/>
              </a:buClr>
              <a:buSzPct val="100000"/>
              <a:buFont typeface="Symbol" panose="05050102010706020507" pitchFamily="18" charset="2"/>
              <a:buChar char=""/>
            </a:pPr>
            <a:r>
              <a:rPr lang="en-US" dirty="0">
                <a:effectLst/>
                <a:latin typeface="+mn-lt"/>
                <a:ea typeface="Calibri" panose="020F0502020204030204" pitchFamily="34" charset="0"/>
                <a:cs typeface="Times New Roman" panose="02020603050405020304" pitchFamily="18" charset="0"/>
              </a:rPr>
              <a:t>Disease: Chest pain, Dyspnea.</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Vital Signs:</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Resting HR greater than or equal to 100 bpm.</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Systolic BP is greater than or equal to 140 mm Hg.</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RR greater than or equal to 24.</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Oxygen sat less than or equal to 96%.</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Risk Factors:</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Age is greater than or equal to 40 years.</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African American.</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Pre-pregnancy obesity (BMI greater than or equal to 35).</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Pre-existing diabetes.</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Hypertension.</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Substance use (nicotine, cocaine, alcohol, methamphetamines).</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History of chemotherapy.</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**Physical Exam:</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ABNORMAL FINDINGS.</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Heart: Loud murmur or</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Lung: Basilar crackles.</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The central text box flows to Consultation indicated and to a text box containing Obtain and Consider details.</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Obtain: EKG and BNP.</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Echocardiogram plus or minus CXR if HF or valve disease is suspected, or if the BNP levels </a:t>
            </a:r>
            <a:r>
              <a:rPr lang="en-US" dirty="0" err="1">
                <a:latin typeface="+mn-lt"/>
                <a:cs typeface="Times New Roman" panose="02020603050405020304" pitchFamily="18" charset="0"/>
              </a:rPr>
              <a:t>ar</a:t>
            </a:r>
            <a:r>
              <a:rPr lang="en-US" dirty="0">
                <a:latin typeface="+mn-lt"/>
                <a:cs typeface="Times New Roman" panose="02020603050405020304" pitchFamily="18" charset="0"/>
              </a:rPr>
              <a:t> elevated.</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24 hour Holter monitor, if arrhythmia suspected.</a:t>
            </a:r>
          </a:p>
          <a:p>
            <a:pPr marL="342900" indent="-342900">
              <a:lnSpc>
                <a:spcPct val="100000"/>
              </a:lnSpc>
              <a:buClr>
                <a:schemeClr val="bg1"/>
              </a:buClr>
              <a:buSzPct val="100000"/>
              <a:buFont typeface="Symbol" panose="05050102010706020507" pitchFamily="18" charset="2"/>
              <a:buChar char=""/>
            </a:pPr>
            <a:r>
              <a:rPr lang="en-US" dirty="0">
                <a:latin typeface="+mn-lt"/>
                <a:cs typeface="Times New Roman" panose="02020603050405020304" pitchFamily="18" charset="0"/>
              </a:rPr>
              <a:t>Referral to cardiologist for possible treadmill echo verses CTA versus alternative testing if postpartum.</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Consider: CXR, CBC, Comprehensive metabolic profile, Arterial blood gas, Drug screen, TSH, etc.</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Follow-up within one week. </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The Obtain and Consider text box flows to Results negative (signs and symptoms resolved, Reassurance and route follow-up) and Results abnormal (CVD highly suspected), which flows to Consultation indicated.</a:t>
            </a:r>
          </a:p>
          <a:p>
            <a:pPr marL="0" marR="0">
              <a:lnSpc>
                <a:spcPct val="100000"/>
              </a:lnSpc>
              <a:spcBef>
                <a:spcPts val="0"/>
              </a:spcBef>
            </a:pPr>
            <a:r>
              <a:rPr lang="en-US" dirty="0">
                <a:effectLst/>
                <a:latin typeface="+mn-lt"/>
                <a:ea typeface="Calibri" panose="020F0502020204030204" pitchFamily="34" charset="0"/>
                <a:cs typeface="Times New Roman" panose="02020603050405020304" pitchFamily="18" charset="0"/>
              </a:rPr>
              <a:t>Copyright California Department of Public Health, 2017; supported by Title V funds. Developed in partnership with California Maternal Quality Care Collaborative Cardiovascular Disease in Pregnancy and Postpartum Taskforce. Visit: </a:t>
            </a:r>
            <a:r>
              <a:rPr lang="en-US" u="sng" dirty="0">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www.CMQCC.org</a:t>
            </a:r>
            <a:r>
              <a:rPr lang="en-US" dirty="0">
                <a:effectLst/>
                <a:latin typeface="+mn-lt"/>
                <a:ea typeface="Calibri" panose="020F0502020204030204" pitchFamily="34" charset="0"/>
                <a:cs typeface="Times New Roman" panose="02020603050405020304" pitchFamily="18" charset="0"/>
              </a:rPr>
              <a:t> for details.</a:t>
            </a:r>
            <a:endParaRPr lang="en-US" dirty="0">
              <a:latin typeface="+mn-lt"/>
            </a:endParaRPr>
          </a:p>
        </p:txBody>
      </p:sp>
    </p:spTree>
    <p:extLst>
      <p:ext uri="{BB962C8B-B14F-4D97-AF65-F5344CB8AC3E}">
        <p14:creationId xmlns:p14="http://schemas.microsoft.com/office/powerpoint/2010/main" val="57560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C2AD-F452-D816-BCDE-97726540345D}"/>
              </a:ext>
            </a:extLst>
          </p:cNvPr>
          <p:cNvSpPr>
            <a:spLocks noGrp="1"/>
          </p:cNvSpPr>
          <p:nvPr>
            <p:ph type="title"/>
          </p:nvPr>
        </p:nvSpPr>
        <p:spPr>
          <a:xfrm>
            <a:off x="364452" y="507604"/>
            <a:ext cx="8520600" cy="572700"/>
          </a:xfrm>
        </p:spPr>
        <p:txBody>
          <a:bodyPr/>
          <a:lstStyle/>
          <a:p>
            <a:r>
              <a:rPr lang="en" dirty="0"/>
              <a:t>Continuing Education</a:t>
            </a:r>
            <a:endParaRPr lang="en-US" dirty="0"/>
          </a:p>
        </p:txBody>
      </p:sp>
      <p:sp>
        <p:nvSpPr>
          <p:cNvPr id="3" name="Text Placeholder 2">
            <a:extLst>
              <a:ext uri="{FF2B5EF4-FFF2-40B4-BE49-F238E27FC236}">
                <a16:creationId xmlns:a16="http://schemas.microsoft.com/office/drawing/2014/main" id="{AE2DA6F0-2704-5699-01E0-F72241302AF6}"/>
              </a:ext>
            </a:extLst>
          </p:cNvPr>
          <p:cNvSpPr>
            <a:spLocks noGrp="1"/>
          </p:cNvSpPr>
          <p:nvPr>
            <p:ph type="body" sz="quarter" idx="13"/>
          </p:nvPr>
        </p:nvSpPr>
        <p:spPr>
          <a:xfrm>
            <a:off x="457201" y="1371600"/>
            <a:ext cx="7402500" cy="3619500"/>
          </a:xfrm>
        </p:spPr>
        <p:txBody>
          <a:bodyPr/>
          <a:lstStyle/>
          <a:p>
            <a:pPr marL="0" lvl="0" indent="0" algn="l" rtl="0">
              <a:lnSpc>
                <a:spcPct val="100000"/>
              </a:lnSpc>
              <a:spcBef>
                <a:spcPts val="1700"/>
              </a:spcBef>
              <a:spcAft>
                <a:spcPts val="0"/>
              </a:spcAft>
              <a:buNone/>
            </a:pPr>
            <a:r>
              <a:rPr lang="en-US" sz="1500" dirty="0"/>
              <a:t>There is no fee for a continuing nursing education (CNE) certificate upon successful completion of this activity.</a:t>
            </a:r>
          </a:p>
          <a:p>
            <a:pPr marL="0" lvl="0" indent="0" algn="l" rtl="0">
              <a:lnSpc>
                <a:spcPct val="100000"/>
              </a:lnSpc>
              <a:spcBef>
                <a:spcPts val="1800"/>
              </a:spcBef>
              <a:spcAft>
                <a:spcPts val="0"/>
              </a:spcAft>
              <a:buNone/>
            </a:pPr>
            <a:r>
              <a:rPr lang="en-US" sz="1500" i="1" dirty="0"/>
              <a:t>JSI Research &amp; Training Institute, Inc. is approved as a provider of nursing continuing professional development by the Northeast Multistate Division Education Unit,         an accredited approver of continuing nursing education by the American Nurses Credentialing Center’s Commission on Accreditation.</a:t>
            </a:r>
          </a:p>
          <a:p>
            <a:pPr marL="0" lvl="0" indent="0" algn="l" rtl="0">
              <a:lnSpc>
                <a:spcPct val="100000"/>
              </a:lnSpc>
              <a:spcBef>
                <a:spcPts val="1800"/>
              </a:spcBef>
              <a:spcAft>
                <a:spcPts val="0"/>
              </a:spcAft>
              <a:buNone/>
            </a:pPr>
            <a:r>
              <a:rPr lang="en-US" sz="1500" i="1" dirty="0"/>
              <a:t>No individuals in a position to control content for this activity have any relevant financial relationships to declare.</a:t>
            </a:r>
          </a:p>
          <a:p>
            <a:pPr marL="0" lvl="0" indent="0" algn="l" rtl="0">
              <a:lnSpc>
                <a:spcPct val="100000"/>
              </a:lnSpc>
              <a:spcBef>
                <a:spcPts val="1800"/>
              </a:spcBef>
              <a:spcAft>
                <a:spcPts val="0"/>
              </a:spcAft>
              <a:buNone/>
            </a:pPr>
            <a:r>
              <a:rPr lang="en-US" sz="1500" i="1" dirty="0"/>
              <a:t>There is no commercial support being received for this event.</a:t>
            </a:r>
          </a:p>
          <a:p>
            <a:pPr marL="0" lvl="0" indent="0" algn="l" rtl="0">
              <a:lnSpc>
                <a:spcPct val="100000"/>
              </a:lnSpc>
              <a:spcBef>
                <a:spcPts val="1800"/>
              </a:spcBef>
              <a:spcAft>
                <a:spcPts val="1800"/>
              </a:spcAft>
              <a:buNone/>
            </a:pPr>
            <a:r>
              <a:rPr lang="en-US" sz="1500" i="1" dirty="0"/>
              <a:t>This activity has been approved for a total of 1 contact hour.  Activity #RHNTC36.</a:t>
            </a:r>
            <a:endParaRPr lang="en-US" sz="1500" dirty="0"/>
          </a:p>
        </p:txBody>
      </p:sp>
    </p:spTree>
    <p:extLst>
      <p:ext uri="{BB962C8B-B14F-4D97-AF65-F5344CB8AC3E}">
        <p14:creationId xmlns:p14="http://schemas.microsoft.com/office/powerpoint/2010/main" val="2222911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4705-31B3-4D89-12F9-06601F099C68}"/>
              </a:ext>
            </a:extLst>
          </p:cNvPr>
          <p:cNvSpPr>
            <a:spLocks noGrp="1"/>
          </p:cNvSpPr>
          <p:nvPr>
            <p:ph type="title"/>
          </p:nvPr>
        </p:nvSpPr>
        <p:spPr/>
        <p:txBody>
          <a:bodyPr/>
          <a:lstStyle/>
          <a:p>
            <a:r>
              <a:rPr lang="en" dirty="0"/>
              <a:t>Readiness (2 of 3)</a:t>
            </a:r>
            <a:endParaRPr lang="en-US" dirty="0"/>
          </a:p>
        </p:txBody>
      </p:sp>
      <p:sp>
        <p:nvSpPr>
          <p:cNvPr id="3" name="Text Placeholder 2">
            <a:extLst>
              <a:ext uri="{FF2B5EF4-FFF2-40B4-BE49-F238E27FC236}">
                <a16:creationId xmlns:a16="http://schemas.microsoft.com/office/drawing/2014/main" id="{A1900097-0BF5-79DB-3F55-25432F98AC92}"/>
              </a:ext>
            </a:extLst>
          </p:cNvPr>
          <p:cNvSpPr>
            <a:spLocks noGrp="1"/>
          </p:cNvSpPr>
          <p:nvPr>
            <p:ph type="body" sz="quarter" idx="13"/>
          </p:nvPr>
        </p:nvSpPr>
        <p:spPr>
          <a:xfrm>
            <a:off x="457200" y="1371600"/>
            <a:ext cx="7134225" cy="3421063"/>
          </a:xfrm>
        </p:spPr>
        <p:txBody>
          <a:bodyPr/>
          <a:lstStyle/>
          <a:p>
            <a:pPr marL="457200" lvl="0" indent="-342900" algn="l" rtl="0">
              <a:lnSpc>
                <a:spcPct val="100000"/>
              </a:lnSpc>
              <a:spcBef>
                <a:spcPts val="0"/>
              </a:spcBef>
              <a:spcAft>
                <a:spcPts val="2000"/>
              </a:spcAft>
              <a:buSzPts val="1800"/>
              <a:buChar char="●"/>
            </a:pPr>
            <a:r>
              <a:rPr lang="en-US" dirty="0"/>
              <a:t>Train health care team members on strategies to mitigate </a:t>
            </a:r>
            <a:br>
              <a:rPr lang="en-US" dirty="0"/>
            </a:br>
            <a:r>
              <a:rPr lang="en-US" dirty="0"/>
              <a:t>the impact of biases in order to enhance equitable care.</a:t>
            </a:r>
          </a:p>
          <a:p>
            <a:pPr marL="457200" lvl="0" indent="-342900" algn="l" rtl="0">
              <a:lnSpc>
                <a:spcPct val="100000"/>
              </a:lnSpc>
              <a:spcBef>
                <a:spcPts val="0"/>
              </a:spcBef>
              <a:spcAft>
                <a:spcPts val="0"/>
              </a:spcAft>
              <a:buSzPts val="1800"/>
              <a:buChar char="●"/>
            </a:pPr>
            <a:r>
              <a:rPr lang="en-US" dirty="0"/>
              <a:t>Develop and maintain a standard policy and protocol to identify and respond to potential pregnancy-related</a:t>
            </a:r>
          </a:p>
        </p:txBody>
      </p:sp>
    </p:spTree>
    <p:extLst>
      <p:ext uri="{BB962C8B-B14F-4D97-AF65-F5344CB8AC3E}">
        <p14:creationId xmlns:p14="http://schemas.microsoft.com/office/powerpoint/2010/main" val="3864228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86F5-1CB4-924D-96F7-DB76265915DE}"/>
              </a:ext>
            </a:extLst>
          </p:cNvPr>
          <p:cNvSpPr>
            <a:spLocks noGrp="1"/>
          </p:cNvSpPr>
          <p:nvPr>
            <p:ph type="title"/>
          </p:nvPr>
        </p:nvSpPr>
        <p:spPr/>
        <p:txBody>
          <a:bodyPr/>
          <a:lstStyle/>
          <a:p>
            <a:r>
              <a:rPr lang="en" dirty="0"/>
              <a:t>Readiness (3 of 3)</a:t>
            </a:r>
            <a:endParaRPr lang="en-US" dirty="0"/>
          </a:p>
        </p:txBody>
      </p:sp>
      <p:sp>
        <p:nvSpPr>
          <p:cNvPr id="3" name="Text Placeholder 2">
            <a:extLst>
              <a:ext uri="{FF2B5EF4-FFF2-40B4-BE49-F238E27FC236}">
                <a16:creationId xmlns:a16="http://schemas.microsoft.com/office/drawing/2014/main" id="{A5396F3B-169A-5F64-9483-DB581EA1081E}"/>
              </a:ext>
            </a:extLst>
          </p:cNvPr>
          <p:cNvSpPr>
            <a:spLocks noGrp="1"/>
          </p:cNvSpPr>
          <p:nvPr>
            <p:ph type="body" sz="quarter" idx="13"/>
          </p:nvPr>
        </p:nvSpPr>
        <p:spPr/>
        <p:txBody>
          <a:bodyPr/>
          <a:lstStyle/>
          <a:p>
            <a:pPr indent="-342900">
              <a:lnSpc>
                <a:spcPct val="100000"/>
              </a:lnSpc>
              <a:spcAft>
                <a:spcPts val="2000"/>
              </a:spcAft>
              <a:buFont typeface="Arial"/>
              <a:buChar char="●"/>
            </a:pPr>
            <a:r>
              <a:rPr lang="en-US" dirty="0"/>
              <a:t>Establish or strengthen your system for timely and effective consultation and referral or transfer to the appropriate level of care.</a:t>
            </a:r>
          </a:p>
          <a:p>
            <a:pPr indent="-342900">
              <a:lnSpc>
                <a:spcPct val="100000"/>
              </a:lnSpc>
              <a:buFont typeface="Arial"/>
              <a:buChar char="●"/>
            </a:pPr>
            <a:r>
              <a:rPr lang="en-US" dirty="0"/>
              <a:t>Develop and maintain a set of referral resources, and foster communication with other health and social service providers to enhance support for clients with or at risk for cardiac conditions.</a:t>
            </a:r>
          </a:p>
        </p:txBody>
      </p:sp>
    </p:spTree>
    <p:extLst>
      <p:ext uri="{BB962C8B-B14F-4D97-AF65-F5344CB8AC3E}">
        <p14:creationId xmlns:p14="http://schemas.microsoft.com/office/powerpoint/2010/main" val="2235196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BD1D7-F6C7-DDD5-27BD-90161E836184}"/>
              </a:ext>
            </a:extLst>
          </p:cNvPr>
          <p:cNvSpPr>
            <a:spLocks noGrp="1"/>
          </p:cNvSpPr>
          <p:nvPr>
            <p:ph type="title"/>
          </p:nvPr>
        </p:nvSpPr>
        <p:spPr/>
        <p:txBody>
          <a:bodyPr/>
          <a:lstStyle/>
          <a:p>
            <a:r>
              <a:rPr lang="en" dirty="0"/>
              <a:t>Recognition and Prevention (1 of 2)</a:t>
            </a:r>
            <a:endParaRPr lang="en-US" dirty="0"/>
          </a:p>
        </p:txBody>
      </p:sp>
      <p:sp>
        <p:nvSpPr>
          <p:cNvPr id="3" name="Text Placeholder 2">
            <a:extLst>
              <a:ext uri="{FF2B5EF4-FFF2-40B4-BE49-F238E27FC236}">
                <a16:creationId xmlns:a16="http://schemas.microsoft.com/office/drawing/2014/main" id="{34D1725E-CB07-3C49-8C85-7BEBC4EF4945}"/>
              </a:ext>
            </a:extLst>
          </p:cNvPr>
          <p:cNvSpPr>
            <a:spLocks noGrp="1"/>
          </p:cNvSpPr>
          <p:nvPr>
            <p:ph type="body" sz="quarter" idx="13"/>
          </p:nvPr>
        </p:nvSpPr>
        <p:spPr>
          <a:xfrm>
            <a:off x="457200" y="1371600"/>
            <a:ext cx="7813675" cy="1381125"/>
          </a:xfrm>
        </p:spPr>
        <p:txBody>
          <a:bodyPr/>
          <a:lstStyle/>
          <a:p>
            <a:pPr marL="457200" lvl="0" indent="-342900" algn="l" rtl="0">
              <a:lnSpc>
                <a:spcPct val="100000"/>
              </a:lnSpc>
              <a:spcBef>
                <a:spcPts val="0"/>
              </a:spcBef>
              <a:spcAft>
                <a:spcPts val="2400"/>
              </a:spcAft>
              <a:buSzPts val="1800"/>
              <a:buChar char="●"/>
            </a:pPr>
            <a:r>
              <a:rPr lang="en-US" sz="1800" dirty="0"/>
              <a:t>Obtain</a:t>
            </a:r>
            <a:r>
              <a:rPr lang="en-US" dirty="0"/>
              <a:t> the client’s</a:t>
            </a:r>
            <a:r>
              <a:rPr lang="en-US" sz="1800" dirty="0"/>
              <a:t> pregnancy and cardiac histor</a:t>
            </a:r>
            <a:r>
              <a:rPr lang="en-US" dirty="0"/>
              <a:t>ies.</a:t>
            </a:r>
            <a:endParaRPr lang="en-US" sz="1800" dirty="0"/>
          </a:p>
          <a:p>
            <a:pPr marL="457200" lvl="0" indent="-342900" algn="l" rtl="0">
              <a:lnSpc>
                <a:spcPct val="100000"/>
              </a:lnSpc>
              <a:spcBef>
                <a:spcPts val="0"/>
              </a:spcBef>
              <a:spcAft>
                <a:spcPts val="0"/>
              </a:spcAft>
              <a:buSzPts val="1800"/>
              <a:buChar char="●"/>
            </a:pPr>
            <a:r>
              <a:rPr lang="en-US" sz="1800" dirty="0"/>
              <a:t>Assess and document if </a:t>
            </a:r>
            <a:r>
              <a:rPr lang="en-US" dirty="0"/>
              <a:t>the</a:t>
            </a:r>
            <a:r>
              <a:rPr lang="en-US" sz="1800" dirty="0"/>
              <a:t> client is pregnant or has been pregnant within the past year.</a:t>
            </a:r>
            <a:endParaRPr lang="en-US" dirty="0"/>
          </a:p>
        </p:txBody>
      </p:sp>
      <p:pic>
        <p:nvPicPr>
          <p:cNvPr id="5" name="Picture Placeholder 4" descr="Text: Ask: &quot;Are you pregnant, or have you been pregnant in the past 12 months?&quot;">
            <a:extLst>
              <a:ext uri="{FF2B5EF4-FFF2-40B4-BE49-F238E27FC236}">
                <a16:creationId xmlns:a16="http://schemas.microsoft.com/office/drawing/2014/main" id="{0162D512-19BB-1BA2-7F9F-EFA34BE9FB94}"/>
              </a:ext>
            </a:extLst>
          </p:cNvPr>
          <p:cNvPicPr preferRelativeResize="0">
            <a:picLocks noGrp="1"/>
          </p:cNvPicPr>
          <p:nvPr>
            <p:ph type="pic" sz="quarter" idx="14"/>
          </p:nvPr>
        </p:nvPicPr>
        <p:blipFill rotWithShape="1">
          <a:blip r:embed="rId3"/>
          <a:srcRect l="42" r="42"/>
          <a:stretch/>
        </p:blipFill>
        <p:spPr>
          <a:xfrm>
            <a:off x="644525" y="3021013"/>
            <a:ext cx="6580188" cy="982662"/>
          </a:xfrm>
          <a:prstGeom prst="rect">
            <a:avLst/>
          </a:prstGeom>
          <a:noFill/>
          <a:ln>
            <a:noFill/>
          </a:ln>
        </p:spPr>
      </p:pic>
    </p:spTree>
    <p:extLst>
      <p:ext uri="{BB962C8B-B14F-4D97-AF65-F5344CB8AC3E}">
        <p14:creationId xmlns:p14="http://schemas.microsoft.com/office/powerpoint/2010/main" val="2344374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EC82-115E-F556-13A5-25049ACBEF17}"/>
              </a:ext>
            </a:extLst>
          </p:cNvPr>
          <p:cNvSpPr>
            <a:spLocks noGrp="1"/>
          </p:cNvSpPr>
          <p:nvPr>
            <p:ph type="title"/>
          </p:nvPr>
        </p:nvSpPr>
        <p:spPr/>
        <p:txBody>
          <a:bodyPr/>
          <a:lstStyle/>
          <a:p>
            <a:r>
              <a:rPr lang="en" dirty="0"/>
              <a:t>Recognition and Prevention (2 of 2)</a:t>
            </a:r>
            <a:endParaRPr lang="en-US" dirty="0"/>
          </a:p>
        </p:txBody>
      </p:sp>
      <p:sp>
        <p:nvSpPr>
          <p:cNvPr id="3" name="Text Placeholder 2">
            <a:extLst>
              <a:ext uri="{FF2B5EF4-FFF2-40B4-BE49-F238E27FC236}">
                <a16:creationId xmlns:a16="http://schemas.microsoft.com/office/drawing/2014/main" id="{1E52A8FF-D128-55B3-924D-9A6EFFE270E1}"/>
              </a:ext>
            </a:extLst>
          </p:cNvPr>
          <p:cNvSpPr>
            <a:spLocks noGrp="1"/>
          </p:cNvSpPr>
          <p:nvPr>
            <p:ph type="body" sz="quarter" idx="11"/>
          </p:nvPr>
        </p:nvSpPr>
        <p:spPr/>
        <p:txBody>
          <a:bodyPr/>
          <a:lstStyle/>
          <a:p>
            <a:r>
              <a:rPr lang="en-US" sz="1800" dirty="0"/>
              <a:t>Assess if warning signs of cardiac conditions are present, and respond according to protocols.</a:t>
            </a:r>
          </a:p>
        </p:txBody>
      </p:sp>
      <p:pic>
        <p:nvPicPr>
          <p:cNvPr id="5" name="Picture Placeholder 4" descr="A screenshot of RHNTC's infographic titled: Recognize Postpartum Warning Signs.">
            <a:extLst>
              <a:ext uri="{FF2B5EF4-FFF2-40B4-BE49-F238E27FC236}">
                <a16:creationId xmlns:a16="http://schemas.microsoft.com/office/drawing/2014/main" id="{161A3344-8AB0-0DA7-727E-DF2984D4FA83}"/>
              </a:ext>
            </a:extLst>
          </p:cNvPr>
          <p:cNvPicPr preferRelativeResize="0">
            <a:picLocks noGrp="1"/>
          </p:cNvPicPr>
          <p:nvPr>
            <p:ph type="pic" sz="quarter" idx="12"/>
          </p:nvPr>
        </p:nvPicPr>
        <p:blipFill>
          <a:blip r:embed="rId3">
            <a:alphaModFix/>
          </a:blip>
          <a:srcRect t="12" b="12"/>
          <a:stretch>
            <a:fillRect/>
          </a:stretch>
        </p:blipFill>
        <p:spPr>
          <a:xfrm>
            <a:off x="5629275" y="941388"/>
            <a:ext cx="2559050" cy="3954462"/>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12712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39F7-8ADE-22F9-5996-926885B293BB}"/>
              </a:ext>
            </a:extLst>
          </p:cNvPr>
          <p:cNvSpPr>
            <a:spLocks noGrp="1"/>
          </p:cNvSpPr>
          <p:nvPr>
            <p:ph type="title"/>
          </p:nvPr>
        </p:nvSpPr>
        <p:spPr/>
        <p:txBody>
          <a:bodyPr/>
          <a:lstStyle/>
          <a:p>
            <a:r>
              <a:rPr lang="en" dirty="0"/>
              <a:t>Response</a:t>
            </a:r>
            <a:endParaRPr lang="en-US" dirty="0"/>
          </a:p>
        </p:txBody>
      </p:sp>
      <p:sp>
        <p:nvSpPr>
          <p:cNvPr id="3" name="Text Placeholder 2">
            <a:extLst>
              <a:ext uri="{FF2B5EF4-FFF2-40B4-BE49-F238E27FC236}">
                <a16:creationId xmlns:a16="http://schemas.microsoft.com/office/drawing/2014/main" id="{6EBCFD63-C119-137C-0837-0BA99B9FFF57}"/>
              </a:ext>
            </a:extLst>
          </p:cNvPr>
          <p:cNvSpPr>
            <a:spLocks noGrp="1"/>
          </p:cNvSpPr>
          <p:nvPr>
            <p:ph type="body" sz="quarter" idx="13"/>
          </p:nvPr>
        </p:nvSpPr>
        <p:spPr/>
        <p:txBody>
          <a:bodyPr/>
          <a:lstStyle/>
          <a:p>
            <a:pPr marL="457200" lvl="0" indent="-342900" algn="l" rtl="0">
              <a:lnSpc>
                <a:spcPct val="100000"/>
              </a:lnSpc>
              <a:spcBef>
                <a:spcPts val="0"/>
              </a:spcBef>
              <a:spcAft>
                <a:spcPts val="2000"/>
              </a:spcAft>
              <a:buSzPts val="1800"/>
              <a:buChar char="●"/>
            </a:pPr>
            <a:r>
              <a:rPr lang="en-US" dirty="0"/>
              <a:t>Offer reproductive life planning discussions and resources, including access to a full range of contraceptive options for which the client is medically eligible.</a:t>
            </a:r>
          </a:p>
          <a:p>
            <a:pPr marL="457200" lvl="0" indent="-342900" algn="l" rtl="0">
              <a:lnSpc>
                <a:spcPct val="100000"/>
              </a:lnSpc>
              <a:spcBef>
                <a:spcPts val="0"/>
              </a:spcBef>
              <a:spcAft>
                <a:spcPts val="0"/>
              </a:spcAft>
              <a:buSzPts val="1800"/>
              <a:buChar char="●"/>
            </a:pPr>
            <a:r>
              <a:rPr lang="en-US" dirty="0"/>
              <a:t>Educate all clients who are pregnant, or who have been pregnant in the past year, on postpartum complications and early warning signs. Provide instructions of who to notify if they have concerns.</a:t>
            </a:r>
          </a:p>
        </p:txBody>
      </p:sp>
    </p:spTree>
    <p:extLst>
      <p:ext uri="{BB962C8B-B14F-4D97-AF65-F5344CB8AC3E}">
        <p14:creationId xmlns:p14="http://schemas.microsoft.com/office/powerpoint/2010/main" val="369339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D761-7EF0-3707-F35A-70276BBDFA62}"/>
              </a:ext>
            </a:extLst>
          </p:cNvPr>
          <p:cNvSpPr>
            <a:spLocks noGrp="1"/>
          </p:cNvSpPr>
          <p:nvPr>
            <p:ph type="title"/>
          </p:nvPr>
        </p:nvSpPr>
        <p:spPr/>
        <p:txBody>
          <a:bodyPr/>
          <a:lstStyle/>
          <a:p>
            <a:r>
              <a:rPr lang="en" dirty="0"/>
              <a:t>Reporting and Systems Learning</a:t>
            </a:r>
            <a:endParaRPr lang="en-US" dirty="0"/>
          </a:p>
        </p:txBody>
      </p:sp>
      <p:sp>
        <p:nvSpPr>
          <p:cNvPr id="3" name="Text Placeholder 2">
            <a:extLst>
              <a:ext uri="{FF2B5EF4-FFF2-40B4-BE49-F238E27FC236}">
                <a16:creationId xmlns:a16="http://schemas.microsoft.com/office/drawing/2014/main" id="{70F17FB2-9798-27C7-BB59-A49253A60B0F}"/>
              </a:ext>
            </a:extLst>
          </p:cNvPr>
          <p:cNvSpPr>
            <a:spLocks noGrp="1"/>
          </p:cNvSpPr>
          <p:nvPr>
            <p:ph type="body" sz="quarter" idx="11"/>
          </p:nvPr>
        </p:nvSpPr>
        <p:spPr/>
        <p:txBody>
          <a:bodyPr/>
          <a:lstStyle/>
          <a:p>
            <a:pPr marL="457200" marR="0" lvl="0" indent="-342900" algn="l" defTabSz="914400" rtl="0" eaLnBrk="1" fontAlgn="auto" latinLnBrk="0" hangingPunct="1">
              <a:lnSpc>
                <a:spcPct val="100000"/>
              </a:lnSpc>
              <a:spcBef>
                <a:spcPts val="0"/>
              </a:spcBef>
              <a:spcAft>
                <a:spcPts val="2000"/>
              </a:spcAft>
              <a:buClr>
                <a:srgbClr val="595959"/>
              </a:buClr>
              <a:buSzPts val="1800"/>
              <a:buFont typeface="Arial"/>
              <a:buChar char="●"/>
              <a:tabLst/>
              <a:defRPr/>
            </a:pPr>
            <a:r>
              <a:rPr kumimoji="0" lang="en-US" sz="1800" b="0" i="0" u="none" strike="noStrike" kern="0" cap="none" spc="0" normalizeH="0" baseline="0" noProof="0">
                <a:ln>
                  <a:noFill/>
                </a:ln>
                <a:solidFill>
                  <a:srgbClr val="595959"/>
                </a:solidFill>
                <a:effectLst/>
                <a:uLnTx/>
                <a:uFillTx/>
                <a:latin typeface="Arial"/>
                <a:cs typeface="Arial"/>
                <a:sym typeface="Arial"/>
              </a:rPr>
              <a:t>Monitor outcomes and process data related to cardiac conditions.</a:t>
            </a:r>
          </a:p>
          <a:p>
            <a:pPr marL="457200" marR="0" lvl="0" indent="-342900" algn="l" defTabSz="914400" rtl="0" eaLnBrk="1" fontAlgn="auto" latinLnBrk="0" hangingPunct="1">
              <a:lnSpc>
                <a:spcPct val="100000"/>
              </a:lnSpc>
              <a:spcBef>
                <a:spcPts val="0"/>
              </a:spcBef>
              <a:spcAft>
                <a:spcPts val="0"/>
              </a:spcAft>
              <a:buClr>
                <a:srgbClr val="595959"/>
              </a:buClr>
              <a:buSzPts val="1800"/>
              <a:buFont typeface="Arial"/>
              <a:buChar char="●"/>
              <a:tabLst/>
              <a:defRPr/>
            </a:pPr>
            <a:r>
              <a:rPr kumimoji="0" lang="en-US" sz="1800" b="0" i="0" u="none" strike="noStrike" kern="0" cap="none" spc="0" normalizeH="0" baseline="0" noProof="0">
                <a:ln>
                  <a:noFill/>
                </a:ln>
                <a:solidFill>
                  <a:srgbClr val="595959"/>
                </a:solidFill>
                <a:effectLst/>
                <a:uLnTx/>
                <a:uFillTx/>
                <a:latin typeface="Arial"/>
                <a:cs typeface="Arial"/>
                <a:sym typeface="Arial"/>
              </a:rPr>
              <a:t>Disaggregate data by race and ethnicity, given known disparities </a:t>
            </a:r>
            <a:br>
              <a:rPr kumimoji="0" lang="en-US" sz="1800" b="0" i="0" u="none" strike="noStrike" kern="0" cap="none" spc="0" normalizeH="0" baseline="0" noProof="0">
                <a:ln>
                  <a:noFill/>
                </a:ln>
                <a:solidFill>
                  <a:srgbClr val="595959"/>
                </a:solidFill>
                <a:effectLst/>
                <a:uLnTx/>
                <a:uFillTx/>
                <a:latin typeface="Arial"/>
                <a:cs typeface="Arial"/>
                <a:sym typeface="Arial"/>
              </a:rPr>
            </a:br>
            <a:r>
              <a:rPr kumimoji="0" lang="en-US" sz="1800" b="0" i="0" u="none" strike="noStrike" kern="0" cap="none" spc="0" normalizeH="0" baseline="0" noProof="0">
                <a:ln>
                  <a:noFill/>
                </a:ln>
                <a:solidFill>
                  <a:srgbClr val="595959"/>
                </a:solidFill>
                <a:effectLst/>
                <a:uLnTx/>
                <a:uFillTx/>
                <a:latin typeface="Arial"/>
                <a:cs typeface="Arial"/>
                <a:sym typeface="Arial"/>
              </a:rPr>
              <a:t>in rates of cardiac conditions experienced by Black and Indigenous pregnant and </a:t>
            </a:r>
            <a:br>
              <a:rPr kumimoji="0" lang="en-US" sz="1800" b="0" i="0" u="none" strike="noStrike" kern="0" cap="none" spc="0" normalizeH="0" baseline="0" noProof="0">
                <a:ln>
                  <a:noFill/>
                </a:ln>
                <a:solidFill>
                  <a:srgbClr val="595959"/>
                </a:solidFill>
                <a:effectLst/>
                <a:uLnTx/>
                <a:uFillTx/>
                <a:latin typeface="Arial"/>
                <a:cs typeface="Arial"/>
                <a:sym typeface="Arial"/>
              </a:rPr>
            </a:br>
            <a:r>
              <a:rPr kumimoji="0" lang="en-US" sz="1800" b="0" i="0" u="none" strike="noStrike" kern="0" cap="none" spc="0" normalizeH="0" baseline="0" noProof="0">
                <a:ln>
                  <a:noFill/>
                </a:ln>
                <a:solidFill>
                  <a:srgbClr val="595959"/>
                </a:solidFill>
                <a:effectLst/>
                <a:uLnTx/>
                <a:uFillTx/>
                <a:latin typeface="Arial"/>
                <a:cs typeface="Arial"/>
                <a:sym typeface="Arial"/>
              </a:rPr>
              <a:t>postpartum people.</a:t>
            </a:r>
          </a:p>
        </p:txBody>
      </p:sp>
      <p:sp>
        <p:nvSpPr>
          <p:cNvPr id="4" name="Text Placeholder 3">
            <a:extLst>
              <a:ext uri="{FF2B5EF4-FFF2-40B4-BE49-F238E27FC236}">
                <a16:creationId xmlns:a16="http://schemas.microsoft.com/office/drawing/2014/main" id="{02548B16-2C0A-80A8-98A3-1D7D9786A038}"/>
              </a:ext>
            </a:extLst>
          </p:cNvPr>
          <p:cNvSpPr>
            <a:spLocks noGrp="1"/>
          </p:cNvSpPr>
          <p:nvPr>
            <p:ph type="body" sz="quarter" idx="13"/>
          </p:nvPr>
        </p:nvSpPr>
        <p:spPr>
          <a:xfrm>
            <a:off x="0" y="5238750"/>
            <a:ext cx="9144000" cy="3505200"/>
          </a:xfrm>
        </p:spPr>
        <p:txBody>
          <a:bodyPr/>
          <a:lstStyle/>
          <a:p>
            <a:r>
              <a:rPr lang="en-US"/>
              <a:t>A screenshot of two sections titled: High Impact Practice Set (HIPS) to Address Cardiac Conditions Measurement Tool; Policies and Procedures. </a:t>
            </a:r>
          </a:p>
          <a:p>
            <a:r>
              <a:rPr lang="en-US"/>
              <a:t>High Impact Practice Set (HIPS) to Address Cardiac Conditions Measurement Tool. </a:t>
            </a:r>
          </a:p>
          <a:p>
            <a:r>
              <a:rPr lang="en-US"/>
              <a:t>This tool is designed to assist sexual and reproductive health agency/service site staff in collecting and using data to address cardiac conditions during pregnancy and postpartum. Please fill in the shaded cells to the best of your ability. Reporting all data for all measures is not necessary to make improvements but is highly encouraged. If your agency has more than one service site, please use one Excel workbook for each individual site. For guidance, see the Data Entry Instructions worksheet tab below. </a:t>
            </a:r>
          </a:p>
          <a:p>
            <a:r>
              <a:rPr lang="en-US"/>
              <a:t>Today's date: 8/31/2023.</a:t>
            </a:r>
          </a:p>
          <a:p>
            <a:r>
              <a:rPr lang="en-US"/>
              <a:t>Period start date: 1/1/2023.</a:t>
            </a:r>
          </a:p>
          <a:p>
            <a:r>
              <a:rPr lang="en-US"/>
              <a:t>Period end date: 3/31/2023.</a:t>
            </a:r>
          </a:p>
          <a:p>
            <a:r>
              <a:rPr lang="en-US"/>
              <a:t>Agency/service site name: Agency/Service Site. This info populates automatically from the </a:t>
            </a:r>
            <a:r>
              <a:rPr lang="en-US" i="1"/>
              <a:t>Data Entry Instructions </a:t>
            </a:r>
            <a:r>
              <a:rPr lang="en-US"/>
              <a:t>worksheet.</a:t>
            </a:r>
          </a:p>
          <a:p>
            <a:r>
              <a:rPr lang="en-US"/>
              <a:t>Your name: Full Name.</a:t>
            </a:r>
          </a:p>
          <a:p>
            <a:r>
              <a:rPr lang="en-US"/>
              <a:t>Your title: Title.</a:t>
            </a:r>
          </a:p>
          <a:p>
            <a:r>
              <a:rPr lang="en-US"/>
              <a:t>POLICIES AND PROCEDURES</a:t>
            </a:r>
          </a:p>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1.a. </a:t>
            </a:r>
            <a:r>
              <a:rPr lang="en-US" sz="1000" b="0" i="0" u="none" strike="noStrike" cap="none">
                <a:solidFill>
                  <a:schemeClr val="bg1"/>
                </a:solidFill>
                <a:effectLst/>
                <a:latin typeface="Arial"/>
                <a:ea typeface="Arial"/>
                <a:cs typeface="Arial"/>
                <a:sym typeface="Arial"/>
              </a:rPr>
              <a:t>Do you have a written policy or procedure containing </a:t>
            </a:r>
            <a:r>
              <a:rPr lang="en-US" sz="1000" b="0" i="1" u="none" strike="noStrike" cap="none">
                <a:solidFill>
                  <a:schemeClr val="bg1"/>
                </a:solidFill>
                <a:effectLst/>
                <a:latin typeface="Arial"/>
                <a:ea typeface="Arial"/>
                <a:cs typeface="Arial"/>
                <a:sym typeface="Arial"/>
              </a:rPr>
              <a:t>all </a:t>
            </a:r>
            <a:r>
              <a:rPr lang="en-US" sz="1000" b="0" i="0" u="none" strike="noStrike" cap="none">
                <a:solidFill>
                  <a:schemeClr val="bg1"/>
                </a:solidFill>
                <a:effectLst/>
                <a:latin typeface="Arial"/>
                <a:ea typeface="Arial"/>
                <a:cs typeface="Arial"/>
                <a:sym typeface="Arial"/>
              </a:rPr>
              <a:t>of the minimum recommended components? </a:t>
            </a:r>
            <a:endParaRPr lang="en-US"/>
          </a:p>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Enter Yes or No</a:t>
            </a:r>
            <a:r>
              <a:rPr lang="en-US" sz="1000" b="0" i="0" u="none" strike="noStrike" cap="none">
                <a:solidFill>
                  <a:schemeClr val="bg1"/>
                </a:solidFill>
                <a:effectLst/>
                <a:latin typeface="Arial"/>
                <a:cs typeface="Arial"/>
                <a:sym typeface="Arial"/>
              </a:rPr>
              <a:t>:</a:t>
            </a:r>
            <a:r>
              <a:rPr lang="en-US" sz="1000" b="0" i="0" u="none" strike="noStrike" cap="none" baseline="0">
                <a:solidFill>
                  <a:schemeClr val="bg1"/>
                </a:solidFill>
                <a:effectLst/>
                <a:latin typeface="Arial"/>
                <a:ea typeface="Arial"/>
                <a:cs typeface="Arial"/>
                <a:sym typeface="Arial"/>
              </a:rPr>
              <a:t> No.</a:t>
            </a:r>
            <a:endParaRPr lang="en-US"/>
          </a:p>
          <a:p>
            <a:r>
              <a:rPr lang="en-US"/>
              <a:t>The minimum recommended include:</a:t>
            </a:r>
          </a:p>
          <a:p>
            <a:r>
              <a:rPr lang="en-US"/>
              <a:t>• A standard protocol for the identification of potential pregnancy-related cardiac conditions and response</a:t>
            </a:r>
          </a:p>
          <a:p>
            <a:r>
              <a:rPr lang="en-US"/>
              <a:t>• Coordination of appropriate consultation and</a:t>
            </a:r>
          </a:p>
          <a:p>
            <a:r>
              <a:rPr lang="en-US" sz="1000" b="0" i="0" u="none" strike="noStrike" cap="none">
                <a:solidFill>
                  <a:schemeClr val="bg1"/>
                </a:solidFill>
                <a:effectLst/>
                <a:latin typeface="Arial"/>
                <a:ea typeface="Arial"/>
                <a:cs typeface="Arial"/>
                <a:sym typeface="Arial"/>
              </a:rPr>
              <a:t>1.b. Date on which the written policy or policies containing all of the minimum</a:t>
            </a:r>
            <a:endParaRPr lang="en-US">
              <a:effectLst/>
            </a:endParaRPr>
          </a:p>
          <a:p>
            <a:r>
              <a:rPr lang="en-US"/>
              <a:t>recommended components was put in place or last updated.</a:t>
            </a:r>
          </a:p>
          <a:p>
            <a:r>
              <a:rPr lang="en-US" sz="1000" b="0" i="0" u="none" strike="noStrike" cap="none">
                <a:solidFill>
                  <a:schemeClr val="bg1"/>
                </a:solidFill>
                <a:effectLst/>
                <a:latin typeface="Arial"/>
                <a:ea typeface="Arial"/>
                <a:cs typeface="Arial"/>
                <a:sym typeface="Arial"/>
              </a:rPr>
              <a:t>Enter "mm/dd/yyyy" or "Not Yet In Place.“:</a:t>
            </a:r>
            <a:r>
              <a:rPr lang="en-US" sz="1000" b="0" i="0" u="none" strike="noStrike" cap="none" baseline="0">
                <a:solidFill>
                  <a:schemeClr val="bg1"/>
                </a:solidFill>
                <a:effectLst/>
                <a:latin typeface="Arial"/>
                <a:ea typeface="Arial"/>
                <a:cs typeface="Arial"/>
                <a:sym typeface="Arial"/>
              </a:rPr>
              <a:t> 8/23/2023.</a:t>
            </a:r>
            <a:endParaRPr lang="en-US"/>
          </a:p>
        </p:txBody>
      </p:sp>
    </p:spTree>
    <p:extLst>
      <p:ext uri="{BB962C8B-B14F-4D97-AF65-F5344CB8AC3E}">
        <p14:creationId xmlns:p14="http://schemas.microsoft.com/office/powerpoint/2010/main" val="2126788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F9FB-B2B8-28A5-8483-5EBCCAF195FB}"/>
              </a:ext>
            </a:extLst>
          </p:cNvPr>
          <p:cNvSpPr>
            <a:spLocks noGrp="1"/>
          </p:cNvSpPr>
          <p:nvPr>
            <p:ph type="title"/>
          </p:nvPr>
        </p:nvSpPr>
        <p:spPr/>
        <p:txBody>
          <a:bodyPr/>
          <a:lstStyle/>
          <a:p>
            <a:r>
              <a:rPr lang="en" sz="2800" dirty="0"/>
              <a:t>Respectful, Equitable, and Supportive Care</a:t>
            </a:r>
            <a:endParaRPr lang="en-US" dirty="0"/>
          </a:p>
        </p:txBody>
      </p:sp>
      <p:sp>
        <p:nvSpPr>
          <p:cNvPr id="3" name="Text Placeholder 2">
            <a:extLst>
              <a:ext uri="{FF2B5EF4-FFF2-40B4-BE49-F238E27FC236}">
                <a16:creationId xmlns:a16="http://schemas.microsoft.com/office/drawing/2014/main" id="{E27B9073-4DBA-FD2C-0063-8A03D13F8E72}"/>
              </a:ext>
            </a:extLst>
          </p:cNvPr>
          <p:cNvSpPr>
            <a:spLocks noGrp="1"/>
          </p:cNvSpPr>
          <p:nvPr>
            <p:ph type="body" sz="quarter" idx="13"/>
          </p:nvPr>
        </p:nvSpPr>
        <p:spPr>
          <a:xfrm>
            <a:off x="457201" y="1371600"/>
            <a:ext cx="7383780" cy="3421063"/>
          </a:xfrm>
        </p:spPr>
        <p:txBody>
          <a:bodyPr/>
          <a:lstStyle/>
          <a:p>
            <a:pPr marL="457200" lvl="0" indent="-342900" algn="l" rtl="0">
              <a:lnSpc>
                <a:spcPct val="100000"/>
              </a:lnSpc>
              <a:spcBef>
                <a:spcPts val="0"/>
              </a:spcBef>
              <a:spcAft>
                <a:spcPts val="2000"/>
              </a:spcAft>
              <a:buSzPts val="1800"/>
              <a:buChar char="●"/>
            </a:pPr>
            <a:r>
              <a:rPr lang="en-US" dirty="0"/>
              <a:t>Screen for structural and social drivers of health that might impact clinical recommendations or treatment plans. Link the client to resources that align with their health literacy, cultural needs, and language proficiency.</a:t>
            </a:r>
          </a:p>
          <a:p>
            <a:pPr marL="457200" lvl="0" indent="-342900" algn="l" rtl="0">
              <a:lnSpc>
                <a:spcPct val="100000"/>
              </a:lnSpc>
              <a:spcBef>
                <a:spcPts val="0"/>
              </a:spcBef>
              <a:spcAft>
                <a:spcPts val="0"/>
              </a:spcAft>
              <a:buSzPts val="1800"/>
              <a:buChar char="●"/>
            </a:pPr>
            <a:r>
              <a:rPr lang="en-US" dirty="0"/>
              <a:t>Provide person-centered, trauma-informed communication and care to support the client in understanding recommendations and options.</a:t>
            </a:r>
          </a:p>
        </p:txBody>
      </p:sp>
    </p:spTree>
    <p:extLst>
      <p:ext uri="{BB962C8B-B14F-4D97-AF65-F5344CB8AC3E}">
        <p14:creationId xmlns:p14="http://schemas.microsoft.com/office/powerpoint/2010/main" val="330668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CDBE8-BB0C-4765-626F-F7BDE872DE22}"/>
              </a:ext>
            </a:extLst>
          </p:cNvPr>
          <p:cNvSpPr>
            <a:spLocks noGrp="1"/>
          </p:cNvSpPr>
          <p:nvPr>
            <p:ph type="title"/>
          </p:nvPr>
        </p:nvSpPr>
        <p:spPr/>
        <p:txBody>
          <a:bodyPr/>
          <a:lstStyle/>
          <a:p>
            <a:pPr algn="ctr"/>
            <a:r>
              <a:rPr lang="en" sz="3200" dirty="0"/>
              <a:t>Resources</a:t>
            </a:r>
            <a:endParaRPr lang="en-US" dirty="0"/>
          </a:p>
        </p:txBody>
      </p:sp>
    </p:spTree>
    <p:extLst>
      <p:ext uri="{BB962C8B-B14F-4D97-AF65-F5344CB8AC3E}">
        <p14:creationId xmlns:p14="http://schemas.microsoft.com/office/powerpoint/2010/main" val="3082733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7487-A76B-8E48-57EB-C48200A41CE4}"/>
              </a:ext>
            </a:extLst>
          </p:cNvPr>
          <p:cNvSpPr>
            <a:spLocks noGrp="1"/>
          </p:cNvSpPr>
          <p:nvPr>
            <p:ph type="title"/>
          </p:nvPr>
        </p:nvSpPr>
        <p:spPr/>
        <p:txBody>
          <a:bodyPr/>
          <a:lstStyle/>
          <a:p>
            <a:r>
              <a:rPr lang="en" dirty="0"/>
              <a:t>RHNTC Resources (1 of 2)</a:t>
            </a:r>
            <a:endParaRPr lang="en-US" dirty="0"/>
          </a:p>
        </p:txBody>
      </p:sp>
      <p:sp>
        <p:nvSpPr>
          <p:cNvPr id="3" name="Text Placeholder 2">
            <a:extLst>
              <a:ext uri="{FF2B5EF4-FFF2-40B4-BE49-F238E27FC236}">
                <a16:creationId xmlns:a16="http://schemas.microsoft.com/office/drawing/2014/main" id="{F32F0201-1294-5EFB-0453-D80F9ADD6700}"/>
              </a:ext>
            </a:extLst>
          </p:cNvPr>
          <p:cNvSpPr>
            <a:spLocks noGrp="1"/>
          </p:cNvSpPr>
          <p:nvPr>
            <p:ph type="body" sz="quarter" idx="11"/>
          </p:nvPr>
        </p:nvSpPr>
        <p:spPr>
          <a:xfrm>
            <a:off x="387350" y="1152525"/>
            <a:ext cx="4024630" cy="3416300"/>
          </a:xfrm>
        </p:spPr>
        <p:txBody>
          <a:bodyPr/>
          <a:lstStyle/>
          <a:p>
            <a:pPr marL="0" indent="0">
              <a:lnSpc>
                <a:spcPct val="100000"/>
              </a:lnSpc>
              <a:buSzPts val="1400"/>
              <a:buNone/>
            </a:pPr>
            <a:r>
              <a:rPr lang="en-US" dirty="0"/>
              <a:t>High Impact Practice Set (HIPS) for Outpatient Settings: </a:t>
            </a:r>
          </a:p>
          <a:p>
            <a:pPr marL="0" indent="0">
              <a:lnSpc>
                <a:spcPct val="100000"/>
              </a:lnSpc>
              <a:buSzPts val="1400"/>
              <a:buNone/>
            </a:pPr>
            <a:r>
              <a:rPr lang="en-US" dirty="0"/>
              <a:t>Address Cardiac Conditions to Improve Maternal Health Job Aid</a:t>
            </a:r>
          </a:p>
        </p:txBody>
      </p:sp>
      <p:pic>
        <p:nvPicPr>
          <p:cNvPr id="7" name="Picture Placeholder 6" descr="A screenshot of RHNTC's document titled: High Impact Practice Set (HIPS) for Outpatient Settings: Address Cardiac Conditions to Improve Maternal Health.">
            <a:extLst>
              <a:ext uri="{FF2B5EF4-FFF2-40B4-BE49-F238E27FC236}">
                <a16:creationId xmlns:a16="http://schemas.microsoft.com/office/drawing/2014/main" id="{A883E7C2-4B85-905F-0EEB-3387C49F7C4C}"/>
              </a:ext>
            </a:extLst>
          </p:cNvPr>
          <p:cNvPicPr preferRelativeResize="0">
            <a:picLocks noGrp="1"/>
          </p:cNvPicPr>
          <p:nvPr>
            <p:ph type="pic" sz="quarter" idx="12"/>
          </p:nvPr>
        </p:nvPicPr>
        <p:blipFill rotWithShape="1">
          <a:blip r:embed="rId3">
            <a:alphaModFix/>
          </a:blip>
          <a:srcRect t="840" b="840"/>
          <a:stretch/>
        </p:blipFill>
        <p:spPr>
          <a:xfrm>
            <a:off x="5095875" y="681038"/>
            <a:ext cx="3325813" cy="4241800"/>
          </a:xfrm>
          <a:prstGeom prst="rect">
            <a:avLst/>
          </a:prstGeom>
          <a:noFill/>
          <a:ln>
            <a:noFill/>
          </a:ln>
        </p:spPr>
      </p:pic>
    </p:spTree>
    <p:extLst>
      <p:ext uri="{BB962C8B-B14F-4D97-AF65-F5344CB8AC3E}">
        <p14:creationId xmlns:p14="http://schemas.microsoft.com/office/powerpoint/2010/main" val="180072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8228-9F6D-C76D-B3DD-C51340C81118}"/>
              </a:ext>
            </a:extLst>
          </p:cNvPr>
          <p:cNvSpPr>
            <a:spLocks noGrp="1"/>
          </p:cNvSpPr>
          <p:nvPr>
            <p:ph type="title"/>
          </p:nvPr>
        </p:nvSpPr>
        <p:spPr/>
        <p:txBody>
          <a:bodyPr/>
          <a:lstStyle/>
          <a:p>
            <a:r>
              <a:rPr lang="en" dirty="0"/>
              <a:t>RHNTC Resources (2 of 2)</a:t>
            </a:r>
            <a:endParaRPr lang="en-US" dirty="0"/>
          </a:p>
        </p:txBody>
      </p:sp>
      <p:sp>
        <p:nvSpPr>
          <p:cNvPr id="3" name="Text Placeholder 2">
            <a:extLst>
              <a:ext uri="{FF2B5EF4-FFF2-40B4-BE49-F238E27FC236}">
                <a16:creationId xmlns:a16="http://schemas.microsoft.com/office/drawing/2014/main" id="{3DE5CD69-0B2E-B7AA-6443-504EA4F57473}"/>
              </a:ext>
            </a:extLst>
          </p:cNvPr>
          <p:cNvSpPr>
            <a:spLocks noGrp="1"/>
          </p:cNvSpPr>
          <p:nvPr>
            <p:ph type="body" sz="quarter" idx="11"/>
          </p:nvPr>
        </p:nvSpPr>
        <p:spPr>
          <a:xfrm>
            <a:off x="388937" y="1066800"/>
            <a:ext cx="8366126" cy="504825"/>
          </a:xfrm>
        </p:spPr>
        <p:txBody>
          <a:bodyPr/>
          <a:lstStyle/>
          <a:p>
            <a:r>
              <a:rPr lang="en-US"/>
              <a:t>HIPS to Address Cardiac Conditions Measurement Tool</a:t>
            </a:r>
          </a:p>
        </p:txBody>
      </p:sp>
      <p:sp>
        <p:nvSpPr>
          <p:cNvPr id="4" name="Text Placeholder 3">
            <a:extLst>
              <a:ext uri="{FF2B5EF4-FFF2-40B4-BE49-F238E27FC236}">
                <a16:creationId xmlns:a16="http://schemas.microsoft.com/office/drawing/2014/main" id="{6028786D-B8C8-B9F3-6379-83FF5C9F3125}"/>
              </a:ext>
            </a:extLst>
          </p:cNvPr>
          <p:cNvSpPr>
            <a:spLocks noGrp="1"/>
          </p:cNvSpPr>
          <p:nvPr>
            <p:ph type="body" sz="quarter" idx="13"/>
          </p:nvPr>
        </p:nvSpPr>
        <p:spPr>
          <a:xfrm>
            <a:off x="0" y="5229224"/>
            <a:ext cx="9144000" cy="3038476"/>
          </a:xfrm>
        </p:spPr>
        <p:txBody>
          <a:bodyPr/>
          <a:lstStyle/>
          <a:p>
            <a:r>
              <a:rPr lang="en-US" dirty="0"/>
              <a:t>A screenshot of two sections titled: High Impact Practice Set (HIPS) to Address Cardiac Conditions Measurement Tool; Policies and Procedures.</a:t>
            </a:r>
          </a:p>
          <a:p>
            <a:r>
              <a:rPr lang="en-US" dirty="0"/>
              <a:t>High Impact Practice Set (HIPS) to Address Cardiac Conditions Measurement Tool. </a:t>
            </a:r>
          </a:p>
          <a:p>
            <a:r>
              <a:rPr lang="en-US" dirty="0"/>
              <a:t>This tool is designed to assist sexual and reproductive health agency/service site staff in collecting and using data to address cardiac conditions during pregnancy and postpartum. Please fill in the shaded cells to the best of your ability. Reporting all data for all measures is not necessary to make improvements but is highly encouraged. If your agency has more than one service site, please use one Excel workbook for each individual site. For guidance, see the Data Entry Instructions worksheet tab below. </a:t>
            </a:r>
          </a:p>
          <a:p>
            <a:r>
              <a:rPr lang="en-US" dirty="0"/>
              <a:t>Today's date: 8/31/2023.</a:t>
            </a:r>
          </a:p>
          <a:p>
            <a:r>
              <a:rPr lang="en-US" dirty="0"/>
              <a:t>Period start date: 1/1/2023.</a:t>
            </a:r>
          </a:p>
          <a:p>
            <a:r>
              <a:rPr lang="en-US" dirty="0"/>
              <a:t>Period end date: 3/31/2023.</a:t>
            </a:r>
          </a:p>
          <a:p>
            <a:r>
              <a:rPr lang="en-US" dirty="0"/>
              <a:t>Agency/service site name: Agency/Service Site. This info populates automatically from the </a:t>
            </a:r>
            <a:r>
              <a:rPr lang="en-US" i="1" dirty="0"/>
              <a:t>Data Entry Instructions </a:t>
            </a:r>
            <a:r>
              <a:rPr lang="en-US" dirty="0"/>
              <a:t>worksheet.</a:t>
            </a:r>
          </a:p>
          <a:p>
            <a:r>
              <a:rPr lang="en-US" dirty="0"/>
              <a:t>Your name: Full Name.</a:t>
            </a:r>
          </a:p>
          <a:p>
            <a:r>
              <a:rPr lang="en-US" dirty="0"/>
              <a:t>Your title: Title.</a:t>
            </a:r>
          </a:p>
          <a:p>
            <a:r>
              <a:rPr lang="en-US" dirty="0"/>
              <a:t>POLICIES AND PROCEDURES</a:t>
            </a:r>
          </a:p>
          <a:p>
            <a:pPr lvl="0">
              <a:defRPr/>
            </a:pPr>
            <a:r>
              <a:rPr lang="en-US" dirty="0"/>
              <a:t>1.a. Do you have a written policy or procedure containing </a:t>
            </a:r>
            <a:r>
              <a:rPr lang="en-US" i="1" dirty="0"/>
              <a:t>all </a:t>
            </a:r>
            <a:r>
              <a:rPr lang="en-US" dirty="0"/>
              <a:t>of the minimum recommended components? </a:t>
            </a:r>
          </a:p>
          <a:p>
            <a:pPr lvl="0">
              <a:defRPr/>
            </a:pPr>
            <a:r>
              <a:rPr lang="en-US" dirty="0"/>
              <a:t>Enter Yes or No: No.</a:t>
            </a:r>
          </a:p>
          <a:p>
            <a:r>
              <a:rPr lang="en-US" dirty="0"/>
              <a:t>The minimum recommended include:</a:t>
            </a:r>
          </a:p>
          <a:p>
            <a:pPr marL="285750" indent="-171450">
              <a:buClr>
                <a:schemeClr val="bg1"/>
              </a:buClr>
              <a:buFont typeface="Arial" panose="020B0604020202020204" pitchFamily="34" charset="0"/>
              <a:buChar char="•"/>
            </a:pPr>
            <a:r>
              <a:rPr lang="en-US" dirty="0"/>
              <a:t>A standard protocol for the identification of potential pregnancy-related cardiac conditions and response</a:t>
            </a:r>
          </a:p>
          <a:p>
            <a:pPr marL="285750" indent="-171450">
              <a:buClr>
                <a:schemeClr val="bg1"/>
              </a:buClr>
              <a:buFont typeface="Arial" panose="020B0604020202020204" pitchFamily="34" charset="0"/>
              <a:buChar char="•"/>
            </a:pPr>
            <a:r>
              <a:rPr lang="en-US" dirty="0"/>
              <a:t>Coordination of appropriate consultation and</a:t>
            </a:r>
          </a:p>
          <a:p>
            <a:r>
              <a:rPr lang="en-US" dirty="0"/>
              <a:t>1.b. Date on which the written policy or policies containing all of the minimum</a:t>
            </a:r>
          </a:p>
          <a:p>
            <a:r>
              <a:rPr lang="en-US" dirty="0"/>
              <a:t>recommended components was put in place or last updated.</a:t>
            </a:r>
          </a:p>
          <a:p>
            <a:r>
              <a:rPr lang="en-US" dirty="0"/>
              <a:t>Enter "mm/dd/</a:t>
            </a:r>
            <a:r>
              <a:rPr lang="en-US" dirty="0" err="1"/>
              <a:t>yyyy</a:t>
            </a:r>
            <a:r>
              <a:rPr lang="en-US" dirty="0"/>
              <a:t>" or "Not Yet In Place.“: 8/23/2023.</a:t>
            </a:r>
          </a:p>
        </p:txBody>
      </p:sp>
    </p:spTree>
    <p:extLst>
      <p:ext uri="{BB962C8B-B14F-4D97-AF65-F5344CB8AC3E}">
        <p14:creationId xmlns:p14="http://schemas.microsoft.com/office/powerpoint/2010/main" val="394929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D47-B003-94F4-B8E8-AF57026FA938}"/>
              </a:ext>
            </a:extLst>
          </p:cNvPr>
          <p:cNvSpPr>
            <a:spLocks noGrp="1"/>
          </p:cNvSpPr>
          <p:nvPr>
            <p:ph type="title"/>
          </p:nvPr>
        </p:nvSpPr>
        <p:spPr/>
        <p:txBody>
          <a:bodyPr/>
          <a:lstStyle/>
          <a:p>
            <a:r>
              <a:rPr lang="en" dirty="0"/>
              <a:t>Meet Your Speakers</a:t>
            </a:r>
            <a:endParaRPr lang="en-US" dirty="0"/>
          </a:p>
        </p:txBody>
      </p:sp>
      <p:sp>
        <p:nvSpPr>
          <p:cNvPr id="3" name="Text Placeholder 2">
            <a:extLst>
              <a:ext uri="{FF2B5EF4-FFF2-40B4-BE49-F238E27FC236}">
                <a16:creationId xmlns:a16="http://schemas.microsoft.com/office/drawing/2014/main" id="{A9E99EDB-3363-CF6E-4CF6-49D69CBDC3E5}"/>
              </a:ext>
            </a:extLst>
          </p:cNvPr>
          <p:cNvSpPr>
            <a:spLocks noGrp="1"/>
          </p:cNvSpPr>
          <p:nvPr>
            <p:ph type="body" sz="quarter" idx="10"/>
          </p:nvPr>
        </p:nvSpPr>
        <p:spPr>
          <a:xfrm>
            <a:off x="522288" y="3722688"/>
            <a:ext cx="2571750" cy="823912"/>
          </a:xfrm>
        </p:spPr>
        <p:txBody>
          <a:bodyPr/>
          <a:lstStyle/>
          <a:p>
            <a:pPr marL="0">
              <a:lnSpc>
                <a:spcPct val="100000"/>
              </a:lnSpc>
            </a:pPr>
            <a:r>
              <a:rPr lang="en-US" sz="1900" b="1" dirty="0"/>
              <a:t>Meg Sheahan </a:t>
            </a:r>
          </a:p>
          <a:p>
            <a:pPr marL="0">
              <a:lnSpc>
                <a:spcPct val="100000"/>
              </a:lnSpc>
            </a:pPr>
            <a:r>
              <a:rPr lang="en-US" sz="1900" b="1" dirty="0"/>
              <a:t>MSN, CNM, MPH</a:t>
            </a:r>
          </a:p>
        </p:txBody>
      </p:sp>
      <p:sp>
        <p:nvSpPr>
          <p:cNvPr id="4" name="Text Placeholder 3">
            <a:extLst>
              <a:ext uri="{FF2B5EF4-FFF2-40B4-BE49-F238E27FC236}">
                <a16:creationId xmlns:a16="http://schemas.microsoft.com/office/drawing/2014/main" id="{067DC5FC-4B5A-FFBF-D0A5-565D7ABF25B1}"/>
              </a:ext>
            </a:extLst>
          </p:cNvPr>
          <p:cNvSpPr>
            <a:spLocks noGrp="1"/>
          </p:cNvSpPr>
          <p:nvPr>
            <p:ph type="body" sz="quarter" idx="11"/>
          </p:nvPr>
        </p:nvSpPr>
        <p:spPr>
          <a:xfrm>
            <a:off x="3306763" y="3704624"/>
            <a:ext cx="2850300" cy="823913"/>
          </a:xfrm>
        </p:spPr>
        <p:txBody>
          <a:bodyPr/>
          <a:lstStyle/>
          <a:p>
            <a:pPr marL="0"/>
            <a:r>
              <a:rPr lang="en-US" sz="1900" b="1" dirty="0" err="1"/>
              <a:t>Miasha</a:t>
            </a:r>
            <a:r>
              <a:rPr lang="en-US" sz="1900" b="1" dirty="0"/>
              <a:t> Gilliam-El, RN</a:t>
            </a:r>
          </a:p>
        </p:txBody>
      </p:sp>
      <p:sp>
        <p:nvSpPr>
          <p:cNvPr id="5" name="Text Placeholder 4">
            <a:extLst>
              <a:ext uri="{FF2B5EF4-FFF2-40B4-BE49-F238E27FC236}">
                <a16:creationId xmlns:a16="http://schemas.microsoft.com/office/drawing/2014/main" id="{BFBE1580-9C94-036C-5035-B653BB8352AD}"/>
              </a:ext>
            </a:extLst>
          </p:cNvPr>
          <p:cNvSpPr>
            <a:spLocks noGrp="1"/>
          </p:cNvSpPr>
          <p:nvPr>
            <p:ph type="body" sz="quarter" idx="12"/>
          </p:nvPr>
        </p:nvSpPr>
        <p:spPr>
          <a:xfrm>
            <a:off x="6456062" y="3721100"/>
            <a:ext cx="1682750" cy="823913"/>
          </a:xfrm>
        </p:spPr>
        <p:txBody>
          <a:bodyPr/>
          <a:lstStyle/>
          <a:p>
            <a:pPr marL="0">
              <a:lnSpc>
                <a:spcPct val="100000"/>
              </a:lnSpc>
            </a:pPr>
            <a:r>
              <a:rPr lang="en-US" sz="1900" b="1" dirty="0"/>
              <a:t>Diana Wolfe MD, MPH</a:t>
            </a:r>
          </a:p>
        </p:txBody>
      </p:sp>
    </p:spTree>
    <p:extLst>
      <p:ext uri="{BB962C8B-B14F-4D97-AF65-F5344CB8AC3E}">
        <p14:creationId xmlns:p14="http://schemas.microsoft.com/office/powerpoint/2010/main" val="4257138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4918-FDF3-F52A-6F56-3C7274A9AD52}"/>
              </a:ext>
            </a:extLst>
          </p:cNvPr>
          <p:cNvSpPr>
            <a:spLocks noGrp="1"/>
          </p:cNvSpPr>
          <p:nvPr>
            <p:ph type="title"/>
          </p:nvPr>
        </p:nvSpPr>
        <p:spPr/>
        <p:txBody>
          <a:bodyPr/>
          <a:lstStyle/>
          <a:p>
            <a:r>
              <a:rPr lang="en-US" dirty="0"/>
              <a:t>Hear Her </a:t>
            </a:r>
          </a:p>
        </p:txBody>
      </p:sp>
      <p:pic>
        <p:nvPicPr>
          <p:cNvPr id="4" name="Picture Placeholder 2" descr="A screenshot of Hear Her CDC Project landing page. Links on page include: Pregnant and Postpartum People, Partners Friends &amp; Family, Healthcare Professionals. https://www.cdc.gov/hearher/index.html">
            <a:extLst>
              <a:ext uri="{FF2B5EF4-FFF2-40B4-BE49-F238E27FC236}">
                <a16:creationId xmlns:a16="http://schemas.microsoft.com/office/drawing/2014/main" id="{31DD1456-B044-FFB4-8E68-20C6CF4BA383}"/>
              </a:ext>
            </a:extLst>
          </p:cNvPr>
          <p:cNvPicPr preferRelativeResize="0">
            <a:picLocks noGrp="1"/>
          </p:cNvPicPr>
          <p:nvPr>
            <p:ph type="pic" sz="quarter" idx="13"/>
          </p:nvPr>
        </p:nvPicPr>
        <p:blipFill rotWithShape="1">
          <a:blip r:embed="rId3"/>
          <a:srcRect t="196" b="196"/>
          <a:stretch/>
        </p:blipFill>
        <p:spPr>
          <a:xfrm>
            <a:off x="187325" y="179388"/>
            <a:ext cx="8764588" cy="4389437"/>
          </a:xfrm>
          <a:prstGeom prst="rect">
            <a:avLst/>
          </a:prstGeom>
          <a:noFill/>
          <a:ln>
            <a:noFill/>
          </a:ln>
        </p:spPr>
      </p:pic>
    </p:spTree>
    <p:extLst>
      <p:ext uri="{BB962C8B-B14F-4D97-AF65-F5344CB8AC3E}">
        <p14:creationId xmlns:p14="http://schemas.microsoft.com/office/powerpoint/2010/main" val="242758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0744-0A04-5D11-98B3-4CB1C2F9407A}"/>
              </a:ext>
            </a:extLst>
          </p:cNvPr>
          <p:cNvSpPr>
            <a:spLocks noGrp="1"/>
          </p:cNvSpPr>
          <p:nvPr>
            <p:ph type="title"/>
          </p:nvPr>
        </p:nvSpPr>
        <p:spPr/>
        <p:txBody>
          <a:bodyPr anchor="ctr"/>
          <a:lstStyle/>
          <a:p>
            <a:r>
              <a:rPr lang="en" sz="1900" dirty="0"/>
              <a:t>Toolkit: Improving Health Care Response to Cardiovascular </a:t>
            </a:r>
            <a:br>
              <a:rPr lang="en" sz="1900" dirty="0"/>
            </a:br>
            <a:r>
              <a:rPr lang="en" sz="1900" dirty="0"/>
              <a:t>Disease in Pregnancy and Postpartum</a:t>
            </a:r>
            <a:endParaRPr lang="en-US" sz="1900" dirty="0"/>
          </a:p>
        </p:txBody>
      </p:sp>
      <p:sp>
        <p:nvSpPr>
          <p:cNvPr id="3" name="Text Placeholder 2">
            <a:extLst>
              <a:ext uri="{FF2B5EF4-FFF2-40B4-BE49-F238E27FC236}">
                <a16:creationId xmlns:a16="http://schemas.microsoft.com/office/drawing/2014/main" id="{F9611DF7-2FC1-CDC6-C91E-31D76AD98ABC}"/>
              </a:ext>
            </a:extLst>
          </p:cNvPr>
          <p:cNvSpPr>
            <a:spLocks noGrp="1"/>
          </p:cNvSpPr>
          <p:nvPr>
            <p:ph type="body" sz="quarter" idx="11"/>
          </p:nvPr>
        </p:nvSpPr>
        <p:spPr>
          <a:xfrm>
            <a:off x="356869" y="984885"/>
            <a:ext cx="5083555" cy="4158615"/>
          </a:xfrm>
        </p:spPr>
        <p:txBody>
          <a:bodyPr/>
          <a:lstStyle/>
          <a:p>
            <a:pPr indent="-320675">
              <a:lnSpc>
                <a:spcPct val="100000"/>
              </a:lnSpc>
              <a:spcBef>
                <a:spcPts val="0"/>
              </a:spcBef>
              <a:buClr>
                <a:srgbClr val="3F4444"/>
              </a:buClr>
              <a:buSzPts val="1450"/>
            </a:pPr>
            <a:r>
              <a:rPr lang="en-US" sz="1450" dirty="0">
                <a:solidFill>
                  <a:srgbClr val="3F4444"/>
                </a:solidFill>
              </a:rPr>
              <a:t>An algorithm for symptomatic or high-risk pregnant </a:t>
            </a:r>
            <a:br>
              <a:rPr lang="en-US" sz="1450" dirty="0">
                <a:solidFill>
                  <a:srgbClr val="3F4444"/>
                </a:solidFill>
              </a:rPr>
            </a:br>
            <a:r>
              <a:rPr lang="en-US" sz="1450" dirty="0">
                <a:solidFill>
                  <a:srgbClr val="3F4444"/>
                </a:solidFill>
              </a:rPr>
              <a:t>or postpartum people to guide stratification and </a:t>
            </a:r>
            <a:br>
              <a:rPr lang="en-US" sz="1450" dirty="0">
                <a:solidFill>
                  <a:srgbClr val="3F4444"/>
                </a:solidFill>
              </a:rPr>
            </a:br>
            <a:r>
              <a:rPr lang="en-US" sz="1450" dirty="0">
                <a:solidFill>
                  <a:srgbClr val="3F4444"/>
                </a:solidFill>
              </a:rPr>
              <a:t>initial workup</a:t>
            </a:r>
          </a:p>
          <a:p>
            <a:pPr indent="-320675">
              <a:lnSpc>
                <a:spcPct val="100000"/>
              </a:lnSpc>
              <a:spcBef>
                <a:spcPts val="1000"/>
              </a:spcBef>
              <a:buClr>
                <a:srgbClr val="3F4444"/>
              </a:buClr>
              <a:buSzPts val="1450"/>
            </a:pPr>
            <a:r>
              <a:rPr lang="en-US" sz="1450" dirty="0">
                <a:solidFill>
                  <a:srgbClr val="3F4444"/>
                </a:solidFill>
              </a:rPr>
              <a:t>Clinician resources on contraception counseling, cardiovascular medications, and breastfeeding</a:t>
            </a:r>
          </a:p>
          <a:p>
            <a:pPr indent="-320675">
              <a:lnSpc>
                <a:spcPct val="100000"/>
              </a:lnSpc>
              <a:spcBef>
                <a:spcPts val="1000"/>
              </a:spcBef>
              <a:buClr>
                <a:srgbClr val="3F4444"/>
              </a:buClr>
              <a:buSzPts val="1450"/>
            </a:pPr>
            <a:r>
              <a:rPr lang="en-US" sz="1450" dirty="0">
                <a:solidFill>
                  <a:srgbClr val="3F4444"/>
                </a:solidFill>
              </a:rPr>
              <a:t>Key points about racial and ethnic disparities among cardiovascular diagnoses</a:t>
            </a:r>
          </a:p>
          <a:p>
            <a:pPr indent="-320675">
              <a:lnSpc>
                <a:spcPct val="100000"/>
              </a:lnSpc>
              <a:spcBef>
                <a:spcPts val="1000"/>
              </a:spcBef>
              <a:buClr>
                <a:srgbClr val="3F4444"/>
              </a:buClr>
              <a:buSzPts val="1450"/>
            </a:pPr>
            <a:r>
              <a:rPr lang="en-US" sz="1450" dirty="0">
                <a:solidFill>
                  <a:srgbClr val="3F4444"/>
                </a:solidFill>
              </a:rPr>
              <a:t>Information and infographics for women diagnosed with, or at risk of, CVD </a:t>
            </a:r>
          </a:p>
          <a:p>
            <a:pPr indent="-320675">
              <a:lnSpc>
                <a:spcPct val="100000"/>
              </a:lnSpc>
              <a:spcBef>
                <a:spcPts val="1000"/>
              </a:spcBef>
              <a:buClr>
                <a:srgbClr val="3F4444"/>
              </a:buClr>
              <a:buSzPts val="1450"/>
            </a:pPr>
            <a:r>
              <a:rPr lang="en-US" sz="1450" dirty="0">
                <a:solidFill>
                  <a:srgbClr val="3F4444"/>
                </a:solidFill>
              </a:rPr>
              <a:t>Info about future risk of CVD and long-term health issues</a:t>
            </a:r>
          </a:p>
          <a:p>
            <a:pPr indent="-320675">
              <a:lnSpc>
                <a:spcPct val="100000"/>
              </a:lnSpc>
              <a:spcBef>
                <a:spcPts val="1000"/>
              </a:spcBef>
              <a:buClr>
                <a:srgbClr val="3F4444"/>
              </a:buClr>
              <a:buSzPts val="1450"/>
            </a:pPr>
            <a:r>
              <a:rPr lang="en-US" sz="1450" dirty="0">
                <a:solidFill>
                  <a:srgbClr val="3F4444"/>
                </a:solidFill>
              </a:rPr>
              <a:t>Educational handouts on contraceptive options and planning a pregnancy with CVD</a:t>
            </a:r>
          </a:p>
          <a:p>
            <a:pPr marL="0" lvl="0" indent="0" algn="l" rtl="0">
              <a:lnSpc>
                <a:spcPct val="100000"/>
              </a:lnSpc>
              <a:spcBef>
                <a:spcPts val="1000"/>
              </a:spcBef>
              <a:spcAft>
                <a:spcPts val="800"/>
              </a:spcAft>
              <a:buNone/>
            </a:pPr>
            <a:r>
              <a:rPr lang="en-US" sz="1000" dirty="0">
                <a:solidFill>
                  <a:srgbClr val="000000"/>
                </a:solidFill>
              </a:rPr>
              <a:t>https://www.cmqcc.org/resources-toolkits/toolkits/improving-health-care-response-cardiovascular-disease-pregnancy-and</a:t>
            </a:r>
            <a:endParaRPr lang="en-US" sz="1600" dirty="0">
              <a:solidFill>
                <a:srgbClr val="3F4444"/>
              </a:solidFill>
            </a:endParaRPr>
          </a:p>
        </p:txBody>
      </p:sp>
      <p:pic>
        <p:nvPicPr>
          <p:cNvPr id="7" name="Picture Placeholder 6" descr="A screenshot of a cover page: A California Toolkit to Transform Maternity Care, Improving Health care Response to Cardiovascular Disease in Pregnancy and Postpartum. November 2017.">
            <a:extLst>
              <a:ext uri="{FF2B5EF4-FFF2-40B4-BE49-F238E27FC236}">
                <a16:creationId xmlns:a16="http://schemas.microsoft.com/office/drawing/2014/main" id="{11884542-228A-A752-FE8A-F2FBBD0982D7}"/>
              </a:ext>
            </a:extLst>
          </p:cNvPr>
          <p:cNvPicPr preferRelativeResize="0">
            <a:picLocks noGrp="1"/>
          </p:cNvPicPr>
          <p:nvPr>
            <p:ph type="pic" sz="quarter" idx="12"/>
          </p:nvPr>
        </p:nvPicPr>
        <p:blipFill rotWithShape="1">
          <a:blip r:embed="rId3"/>
          <a:srcRect l="107" r="107"/>
          <a:stretch/>
        </p:blipFill>
        <p:spPr>
          <a:xfrm>
            <a:off x="5554663" y="938213"/>
            <a:ext cx="3201987" cy="3675062"/>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167380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D6D6-F67D-A161-0CC3-927B55579A20}"/>
              </a:ext>
            </a:extLst>
          </p:cNvPr>
          <p:cNvSpPr>
            <a:spLocks noGrp="1"/>
          </p:cNvSpPr>
          <p:nvPr>
            <p:ph type="title"/>
          </p:nvPr>
        </p:nvSpPr>
        <p:spPr/>
        <p:txBody>
          <a:bodyPr/>
          <a:lstStyle/>
          <a:p>
            <a:pPr algn="ctr"/>
            <a:r>
              <a:rPr lang="en" sz="3200" dirty="0"/>
              <a:t>Questions? </a:t>
            </a:r>
            <a:endParaRPr lang="en-US" dirty="0"/>
          </a:p>
        </p:txBody>
      </p:sp>
    </p:spTree>
    <p:extLst>
      <p:ext uri="{BB962C8B-B14F-4D97-AF65-F5344CB8AC3E}">
        <p14:creationId xmlns:p14="http://schemas.microsoft.com/office/powerpoint/2010/main" val="4237363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5402-3CDA-231A-5A45-ECF602826777}"/>
              </a:ext>
            </a:extLst>
          </p:cNvPr>
          <p:cNvSpPr>
            <a:spLocks noGrp="1"/>
          </p:cNvSpPr>
          <p:nvPr>
            <p:ph type="title"/>
          </p:nvPr>
        </p:nvSpPr>
        <p:spPr/>
        <p:txBody>
          <a:bodyPr/>
          <a:lstStyle/>
          <a:p>
            <a:r>
              <a:rPr lang="en" dirty="0"/>
              <a:t>Poll Time!</a:t>
            </a:r>
            <a:endParaRPr lang="en-US" dirty="0"/>
          </a:p>
        </p:txBody>
      </p:sp>
      <p:sp>
        <p:nvSpPr>
          <p:cNvPr id="3" name="Text Placeholder 2">
            <a:extLst>
              <a:ext uri="{FF2B5EF4-FFF2-40B4-BE49-F238E27FC236}">
                <a16:creationId xmlns:a16="http://schemas.microsoft.com/office/drawing/2014/main" id="{74A672B4-49CD-F577-CB15-0B06128C1756}"/>
              </a:ext>
            </a:extLst>
          </p:cNvPr>
          <p:cNvSpPr>
            <a:spLocks noGrp="1"/>
          </p:cNvSpPr>
          <p:nvPr>
            <p:ph type="body" sz="quarter" idx="13"/>
          </p:nvPr>
        </p:nvSpPr>
        <p:spPr>
          <a:xfrm>
            <a:off x="685801" y="1447800"/>
            <a:ext cx="6873240" cy="3405401"/>
          </a:xfrm>
        </p:spPr>
        <p:txBody>
          <a:bodyPr/>
          <a:lstStyle/>
          <a:p>
            <a:pPr marL="0" indent="0">
              <a:lnSpc>
                <a:spcPct val="100000"/>
              </a:lnSpc>
              <a:spcBef>
                <a:spcPts val="600"/>
              </a:spcBef>
              <a:spcAft>
                <a:spcPts val="2000"/>
              </a:spcAft>
              <a:buClr>
                <a:srgbClr val="595959"/>
              </a:buClr>
              <a:buNone/>
            </a:pPr>
            <a:r>
              <a:rPr lang="en-US" dirty="0">
                <a:solidFill>
                  <a:srgbClr val="595959"/>
                </a:solidFill>
              </a:rPr>
              <a:t>How confident are you that you can:</a:t>
            </a:r>
          </a:p>
          <a:p>
            <a:pPr marL="406400">
              <a:lnSpc>
                <a:spcPct val="100000"/>
              </a:lnSpc>
              <a:spcBef>
                <a:spcPts val="0"/>
              </a:spcBef>
              <a:spcAft>
                <a:spcPts val="0"/>
              </a:spcAft>
              <a:buFont typeface="+mj-lt"/>
              <a:buAutoNum type="arabicPeriod"/>
            </a:pPr>
            <a:r>
              <a:rPr lang="en-US" dirty="0"/>
              <a:t>Describe the impact of cardiac conditions on maternal health, including their impact on racial disparities in maternal morbidity and mortality</a:t>
            </a:r>
          </a:p>
          <a:p>
            <a:pPr marL="406400">
              <a:lnSpc>
                <a:spcPct val="100000"/>
              </a:lnSpc>
              <a:spcBef>
                <a:spcPts val="800"/>
              </a:spcBef>
              <a:spcAft>
                <a:spcPts val="800"/>
              </a:spcAft>
              <a:buFont typeface="+mj-lt"/>
              <a:buAutoNum type="arabicPeriod"/>
            </a:pPr>
            <a:r>
              <a:rPr lang="en-US" dirty="0"/>
              <a:t>Describe high impact practices that sexual and reproductive health providers can implement to address cardiac conditions for improved maternal and overall health outcomes</a:t>
            </a:r>
          </a:p>
        </p:txBody>
      </p:sp>
    </p:spTree>
    <p:extLst>
      <p:ext uri="{BB962C8B-B14F-4D97-AF65-F5344CB8AC3E}">
        <p14:creationId xmlns:p14="http://schemas.microsoft.com/office/powerpoint/2010/main" val="3014313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DF27-4D26-92C7-580A-94439191A32D}"/>
              </a:ext>
            </a:extLst>
          </p:cNvPr>
          <p:cNvSpPr>
            <a:spLocks noGrp="1"/>
          </p:cNvSpPr>
          <p:nvPr>
            <p:ph type="title"/>
          </p:nvPr>
        </p:nvSpPr>
        <p:spPr>
          <a:xfrm>
            <a:off x="807720" y="1828800"/>
            <a:ext cx="7475220" cy="1059180"/>
          </a:xfrm>
        </p:spPr>
        <p:txBody>
          <a:bodyPr/>
          <a:lstStyle/>
          <a:p>
            <a:pPr algn="ctr"/>
            <a:r>
              <a:rPr lang="en" sz="2800" dirty="0"/>
              <a:t>What’s one thing you’ll do—or do differently—as a result of this discussion?</a:t>
            </a:r>
            <a:endParaRPr lang="en-US" sz="2800" dirty="0"/>
          </a:p>
        </p:txBody>
      </p:sp>
    </p:spTree>
    <p:extLst>
      <p:ext uri="{BB962C8B-B14F-4D97-AF65-F5344CB8AC3E}">
        <p14:creationId xmlns:p14="http://schemas.microsoft.com/office/powerpoint/2010/main" val="2599580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71E5-E229-ED06-3326-F015EDA0968B}"/>
              </a:ext>
            </a:extLst>
          </p:cNvPr>
          <p:cNvSpPr>
            <a:spLocks noGrp="1"/>
          </p:cNvSpPr>
          <p:nvPr>
            <p:ph type="title"/>
          </p:nvPr>
        </p:nvSpPr>
        <p:spPr/>
        <p:txBody>
          <a:bodyPr/>
          <a:lstStyle/>
          <a:p>
            <a:r>
              <a:rPr lang="en" dirty="0"/>
              <a:t>Resource List</a:t>
            </a:r>
            <a:endParaRPr lang="en-US" dirty="0"/>
          </a:p>
        </p:txBody>
      </p:sp>
      <p:sp>
        <p:nvSpPr>
          <p:cNvPr id="3" name="Text Placeholder 2">
            <a:extLst>
              <a:ext uri="{FF2B5EF4-FFF2-40B4-BE49-F238E27FC236}">
                <a16:creationId xmlns:a16="http://schemas.microsoft.com/office/drawing/2014/main" id="{9A9B8137-4B11-D758-6029-060AEFE95228}"/>
              </a:ext>
            </a:extLst>
          </p:cNvPr>
          <p:cNvSpPr>
            <a:spLocks noGrp="1"/>
          </p:cNvSpPr>
          <p:nvPr>
            <p:ph type="body" sz="quarter" idx="13"/>
          </p:nvPr>
        </p:nvSpPr>
        <p:spPr>
          <a:xfrm>
            <a:off x="525780" y="1379220"/>
            <a:ext cx="6722245" cy="3505200"/>
          </a:xfrm>
        </p:spPr>
        <p:txBody>
          <a:bodyPr/>
          <a:lstStyle/>
          <a:p>
            <a:pPr marL="0" indent="0">
              <a:lnSpc>
                <a:spcPct val="100000"/>
              </a:lnSpc>
              <a:spcBef>
                <a:spcPts val="1200"/>
              </a:spcBef>
              <a:spcAft>
                <a:spcPts val="1800"/>
              </a:spcAft>
              <a:buNone/>
            </a:pPr>
            <a:r>
              <a:rPr lang="en-US" u="sng" dirty="0">
                <a:solidFill>
                  <a:schemeClr val="hlink"/>
                </a:solidFill>
                <a:hlinkClick r:id="rId3">
                  <a:extLst>
                    <a:ext uri="{A12FA001-AC4F-418D-AE19-62706E023703}">
                      <ahyp:hlinkClr xmlns:ahyp="http://schemas.microsoft.com/office/drawing/2018/hyperlinkcolor" val="tx"/>
                    </a:ext>
                  </a:extLst>
                </a:hlinkClick>
              </a:rPr>
              <a:t>High Impact Practice Set (HIPS) for Outpatient Settings: Address Cardiac Conditions to Improve Maternal Health Job Aid</a:t>
            </a:r>
            <a:endParaRPr lang="en-US" u="sng" dirty="0">
              <a:solidFill>
                <a:schemeClr val="hlink"/>
              </a:solidFill>
            </a:endParaRPr>
          </a:p>
          <a:p>
            <a:pPr marL="0" indent="0">
              <a:lnSpc>
                <a:spcPct val="100000"/>
              </a:lnSpc>
              <a:spcBef>
                <a:spcPts val="1200"/>
              </a:spcBef>
              <a:buClr>
                <a:srgbClr val="595959"/>
              </a:buClr>
              <a:buNone/>
            </a:pPr>
            <a:r>
              <a:rPr lang="en-US" u="sng" dirty="0">
                <a:solidFill>
                  <a:schemeClr val="hlink"/>
                </a:solidFill>
                <a:hlinkClick r:id="rId4">
                  <a:extLst>
                    <a:ext uri="{A12FA001-AC4F-418D-AE19-62706E023703}">
                      <ahyp:hlinkClr xmlns:ahyp="http://schemas.microsoft.com/office/drawing/2018/hyperlinkcolor" val="tx"/>
                    </a:ext>
                  </a:extLst>
                </a:hlinkClick>
              </a:rPr>
              <a:t>HIPS to Address Cardiac Conditions Measurement Tool</a:t>
            </a:r>
            <a:endParaRPr lang="en-US" u="sng" dirty="0">
              <a:solidFill>
                <a:schemeClr val="hlink"/>
              </a:solidFill>
            </a:endParaRPr>
          </a:p>
          <a:p>
            <a:pPr marL="0" indent="0">
              <a:lnSpc>
                <a:spcPct val="100000"/>
              </a:lnSpc>
              <a:spcBef>
                <a:spcPts val="1200"/>
              </a:spcBef>
              <a:buClr>
                <a:srgbClr val="595959"/>
              </a:buClr>
              <a:buNone/>
            </a:pPr>
            <a:r>
              <a:rPr lang="en-US" u="sng" dirty="0">
                <a:solidFill>
                  <a:schemeClr val="hlink"/>
                </a:solidFill>
                <a:hlinkClick r:id="rId5">
                  <a:extLst>
                    <a:ext uri="{A12FA001-AC4F-418D-AE19-62706E023703}">
                      <ahyp:hlinkClr xmlns:ahyp="http://schemas.microsoft.com/office/drawing/2018/hyperlinkcolor" val="tx"/>
                    </a:ext>
                  </a:extLst>
                </a:hlinkClick>
              </a:rPr>
              <a:t>Recognize Postpartum Warning Signs Poster</a:t>
            </a:r>
            <a:endParaRPr lang="en-US" u="sng" dirty="0">
              <a:solidFill>
                <a:schemeClr val="hlink"/>
              </a:solidFill>
            </a:endParaRPr>
          </a:p>
          <a:p>
            <a:pPr marL="0" indent="0">
              <a:lnSpc>
                <a:spcPct val="100000"/>
              </a:lnSpc>
              <a:spcBef>
                <a:spcPts val="1200"/>
              </a:spcBef>
              <a:buClr>
                <a:srgbClr val="595959"/>
              </a:buClr>
              <a:buNone/>
            </a:pPr>
            <a:r>
              <a:rPr lang="en-US" u="sng" dirty="0">
                <a:solidFill>
                  <a:schemeClr val="hlink"/>
                </a:solidFill>
                <a:hlinkClick r:id="rId6">
                  <a:extLst>
                    <a:ext uri="{A12FA001-AC4F-418D-AE19-62706E023703}">
                      <ahyp:hlinkClr xmlns:ahyp="http://schemas.microsoft.com/office/drawing/2018/hyperlinkcolor" val="tx"/>
                    </a:ext>
                  </a:extLst>
                </a:hlinkClick>
              </a:rPr>
              <a:t>HEAR HER Campaign</a:t>
            </a:r>
            <a:endParaRPr lang="en-US" u="sng" dirty="0">
              <a:solidFill>
                <a:schemeClr val="hlink"/>
              </a:solidFill>
            </a:endParaRPr>
          </a:p>
          <a:p>
            <a:pPr marL="0" indent="0">
              <a:lnSpc>
                <a:spcPct val="100000"/>
              </a:lnSpc>
              <a:spcBef>
                <a:spcPts val="1200"/>
              </a:spcBef>
              <a:buClr>
                <a:srgbClr val="595959"/>
              </a:buClr>
              <a:buNone/>
            </a:pPr>
            <a:r>
              <a:rPr lang="en-US" u="sng" dirty="0">
                <a:solidFill>
                  <a:schemeClr val="hlink"/>
                </a:solidFill>
                <a:hlinkClick r:id="rId7">
                  <a:extLst>
                    <a:ext uri="{A12FA001-AC4F-418D-AE19-62706E023703}">
                      <ahyp:hlinkClr xmlns:ahyp="http://schemas.microsoft.com/office/drawing/2018/hyperlinkcolor" val="tx"/>
                    </a:ext>
                  </a:extLst>
                </a:hlinkClick>
              </a:rPr>
              <a:t>Improving Health Care Response to Cardiovascular Disease </a:t>
            </a:r>
            <a:br>
              <a:rPr lang="en-US" u="sng" dirty="0">
                <a:solidFill>
                  <a:schemeClr val="hlink"/>
                </a:solidFill>
                <a:hlinkClick r:id="rId7">
                  <a:extLst>
                    <a:ext uri="{A12FA001-AC4F-418D-AE19-62706E023703}">
                      <ahyp:hlinkClr xmlns:ahyp="http://schemas.microsoft.com/office/drawing/2018/hyperlinkcolor" val="tx"/>
                    </a:ext>
                  </a:extLst>
                </a:hlinkClick>
              </a:rPr>
            </a:br>
            <a:r>
              <a:rPr lang="en-US" u="sng" dirty="0">
                <a:solidFill>
                  <a:schemeClr val="hlink"/>
                </a:solidFill>
                <a:hlinkClick r:id="rId7">
                  <a:extLst>
                    <a:ext uri="{A12FA001-AC4F-418D-AE19-62706E023703}">
                      <ahyp:hlinkClr xmlns:ahyp="http://schemas.microsoft.com/office/drawing/2018/hyperlinkcolor" val="tx"/>
                    </a:ext>
                  </a:extLst>
                </a:hlinkClick>
              </a:rPr>
              <a:t>in Pregnancy and Postpartum</a:t>
            </a:r>
            <a:endParaRPr lang="en-US" u="sng" dirty="0">
              <a:solidFill>
                <a:schemeClr val="hlink"/>
              </a:solidFill>
            </a:endParaRPr>
          </a:p>
        </p:txBody>
      </p:sp>
    </p:spTree>
    <p:extLst>
      <p:ext uri="{BB962C8B-B14F-4D97-AF65-F5344CB8AC3E}">
        <p14:creationId xmlns:p14="http://schemas.microsoft.com/office/powerpoint/2010/main" val="3574458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2659-FAB1-DB53-1B82-EA43B6768C54}"/>
              </a:ext>
            </a:extLst>
          </p:cNvPr>
          <p:cNvSpPr>
            <a:spLocks noGrp="1"/>
          </p:cNvSpPr>
          <p:nvPr>
            <p:ph type="title"/>
          </p:nvPr>
        </p:nvSpPr>
        <p:spPr/>
        <p:txBody>
          <a:bodyPr/>
          <a:lstStyle/>
          <a:p>
            <a:pPr algn="ctr"/>
            <a:r>
              <a:rPr lang="en" sz="4200" dirty="0">
                <a:latin typeface="Arial"/>
                <a:ea typeface="Arial"/>
                <a:cs typeface="Arial"/>
                <a:sym typeface="Arial"/>
              </a:rPr>
              <a:t>THANK YOU!</a:t>
            </a:r>
            <a:endParaRPr lang="en-US" dirty="0"/>
          </a:p>
        </p:txBody>
      </p:sp>
      <p:sp>
        <p:nvSpPr>
          <p:cNvPr id="3" name="Text Placeholder 2">
            <a:extLst>
              <a:ext uri="{FF2B5EF4-FFF2-40B4-BE49-F238E27FC236}">
                <a16:creationId xmlns:a16="http://schemas.microsoft.com/office/drawing/2014/main" id="{0DD32CE6-1333-DF43-233E-E883AA1A27FD}"/>
              </a:ext>
            </a:extLst>
          </p:cNvPr>
          <p:cNvSpPr>
            <a:spLocks noGrp="1"/>
          </p:cNvSpPr>
          <p:nvPr>
            <p:ph type="body" sz="quarter" idx="10"/>
          </p:nvPr>
        </p:nvSpPr>
        <p:spPr>
          <a:xfrm>
            <a:off x="4846955" y="1844675"/>
            <a:ext cx="3486150" cy="876300"/>
          </a:xfrm>
        </p:spPr>
        <p:txBody>
          <a:bodyPr/>
          <a:lstStyle/>
          <a:p>
            <a:r>
              <a:rPr lang="en-US" dirty="0">
                <a:solidFill>
                  <a:srgbClr val="434343"/>
                </a:solidFill>
                <a:latin typeface="Arial"/>
                <a:ea typeface="Arial"/>
                <a:cs typeface="Arial"/>
                <a:sym typeface="Arial"/>
              </a:rPr>
              <a:t>Please fill out the evaluation form after the webinar</a:t>
            </a:r>
            <a:r>
              <a:rPr lang="en-US" dirty="0">
                <a:solidFill>
                  <a:srgbClr val="434343"/>
                </a:solidFill>
              </a:rPr>
              <a:t>.</a:t>
            </a:r>
            <a:endParaRPr lang="en-US" dirty="0">
              <a:solidFill>
                <a:srgbClr val="434343"/>
              </a:solidFill>
              <a:latin typeface="Arial"/>
              <a:ea typeface="Arial"/>
              <a:cs typeface="Arial"/>
              <a:sym typeface="Arial"/>
            </a:endParaRPr>
          </a:p>
        </p:txBody>
      </p:sp>
      <p:sp>
        <p:nvSpPr>
          <p:cNvPr id="4" name="Text Placeholder 3">
            <a:extLst>
              <a:ext uri="{FF2B5EF4-FFF2-40B4-BE49-F238E27FC236}">
                <a16:creationId xmlns:a16="http://schemas.microsoft.com/office/drawing/2014/main" id="{D2025399-0F44-015F-06A3-53B9327FE423}"/>
              </a:ext>
            </a:extLst>
          </p:cNvPr>
          <p:cNvSpPr>
            <a:spLocks noGrp="1"/>
          </p:cNvSpPr>
          <p:nvPr>
            <p:ph type="body" sz="quarter" idx="11"/>
          </p:nvPr>
        </p:nvSpPr>
        <p:spPr/>
        <p:txBody>
          <a:bodyPr/>
          <a:lstStyle/>
          <a:p>
            <a:pPr marL="63500" indent="0">
              <a:buNone/>
            </a:pPr>
            <a:r>
              <a:rPr lang="en-US" sz="1900" b="1" u="none" dirty="0">
                <a:solidFill>
                  <a:srgbClr val="434343"/>
                </a:solidFill>
              </a:rPr>
              <a:t>CONTACT US</a:t>
            </a:r>
          </a:p>
          <a:p>
            <a:pPr marL="60325" indent="0">
              <a:buClr>
                <a:schemeClr val="dk1"/>
              </a:buClr>
              <a:buSzPts val="1100"/>
              <a:buNone/>
            </a:pPr>
            <a:r>
              <a:rPr lang="en-US" dirty="0">
                <a:hlinkClick r:id="rId3">
                  <a:extLst>
                    <a:ext uri="{A12FA001-AC4F-418D-AE19-62706E023703}">
                      <ahyp:hlinkClr xmlns:ahyp="http://schemas.microsoft.com/office/drawing/2018/hyperlinkcolor" val="tx"/>
                    </a:ext>
                  </a:extLst>
                </a:hlinkClick>
              </a:rPr>
              <a:t>rhntc@jsi.com</a:t>
            </a:r>
            <a:r>
              <a:rPr lang="en-US" dirty="0"/>
              <a:t> </a:t>
            </a:r>
          </a:p>
        </p:txBody>
      </p:sp>
      <p:sp>
        <p:nvSpPr>
          <p:cNvPr id="5" name="Text Placeholder 4">
            <a:extLst>
              <a:ext uri="{FF2B5EF4-FFF2-40B4-BE49-F238E27FC236}">
                <a16:creationId xmlns:a16="http://schemas.microsoft.com/office/drawing/2014/main" id="{CA1C50F2-3E3C-8E2E-2622-AB302F912D58}"/>
              </a:ext>
            </a:extLst>
          </p:cNvPr>
          <p:cNvSpPr>
            <a:spLocks noGrp="1"/>
          </p:cNvSpPr>
          <p:nvPr>
            <p:ph type="body" sz="quarter" idx="12"/>
          </p:nvPr>
        </p:nvSpPr>
        <p:spPr>
          <a:xfrm>
            <a:off x="152400" y="4424363"/>
            <a:ext cx="7242175" cy="573087"/>
          </a:xfrm>
        </p:spPr>
        <p:txBody>
          <a:bodyPr/>
          <a:lstStyle/>
          <a:p>
            <a:r>
              <a:rPr lang="en-US" sz="800" i="1" dirty="0">
                <a:solidFill>
                  <a:schemeClr val="dk1"/>
                </a:solidFill>
                <a:latin typeface="Arial"/>
                <a:ea typeface="Arial"/>
                <a:cs typeface="Arial"/>
                <a:sym typeface="Arial"/>
              </a:rPr>
              <a:t>This webinar was supported by the Office of Population Affairs (Grants FPTPA006030, TPSAH000006) and the Office on Women’s Health (Grant ASTWH2000-90-01-00). The views expressed do not necessarily reflect the official policies of the Department of Health and Human Services; nor does mention of trade names, commercial practices, or organizations imply endorsement by the U.S. Government.</a:t>
            </a:r>
            <a:endParaRPr lang="en-US" dirty="0"/>
          </a:p>
        </p:txBody>
      </p:sp>
    </p:spTree>
    <p:extLst>
      <p:ext uri="{BB962C8B-B14F-4D97-AF65-F5344CB8AC3E}">
        <p14:creationId xmlns:p14="http://schemas.microsoft.com/office/powerpoint/2010/main" val="13240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C16E-D48D-A307-0AEE-D4DF1E6C02C7}"/>
              </a:ext>
            </a:extLst>
          </p:cNvPr>
          <p:cNvSpPr>
            <a:spLocks noGrp="1"/>
          </p:cNvSpPr>
          <p:nvPr>
            <p:ph type="title"/>
          </p:nvPr>
        </p:nvSpPr>
        <p:spPr/>
        <p:txBody>
          <a:bodyPr/>
          <a:lstStyle/>
          <a:p>
            <a:r>
              <a:rPr lang="en" dirty="0">
                <a:latin typeface="Arial"/>
                <a:ea typeface="Arial"/>
                <a:cs typeface="Arial"/>
                <a:sym typeface="Arial"/>
              </a:rPr>
              <a:t>Engage </a:t>
            </a:r>
            <a:r>
              <a:rPr lang="en" dirty="0"/>
              <a:t>W</a:t>
            </a:r>
            <a:r>
              <a:rPr lang="en" dirty="0">
                <a:latin typeface="Arial"/>
                <a:ea typeface="Arial"/>
                <a:cs typeface="Arial"/>
                <a:sym typeface="Arial"/>
              </a:rPr>
              <a:t>ith </a:t>
            </a:r>
            <a:r>
              <a:rPr lang="en" dirty="0"/>
              <a:t>U</a:t>
            </a:r>
            <a:r>
              <a:rPr lang="en" dirty="0">
                <a:latin typeface="Arial"/>
                <a:ea typeface="Arial"/>
                <a:cs typeface="Arial"/>
                <a:sym typeface="Arial"/>
              </a:rPr>
              <a:t>s </a:t>
            </a:r>
            <a:endParaRPr lang="en-US" dirty="0"/>
          </a:p>
        </p:txBody>
      </p:sp>
      <p:sp>
        <p:nvSpPr>
          <p:cNvPr id="3" name="Text Placeholder 2">
            <a:extLst>
              <a:ext uri="{FF2B5EF4-FFF2-40B4-BE49-F238E27FC236}">
                <a16:creationId xmlns:a16="http://schemas.microsoft.com/office/drawing/2014/main" id="{4481F3B4-9CB7-A630-B527-15A869607310}"/>
              </a:ext>
            </a:extLst>
          </p:cNvPr>
          <p:cNvSpPr>
            <a:spLocks noGrp="1"/>
          </p:cNvSpPr>
          <p:nvPr>
            <p:ph type="body" sz="quarter" idx="10"/>
          </p:nvPr>
        </p:nvSpPr>
        <p:spPr>
          <a:xfrm>
            <a:off x="95885" y="3124201"/>
            <a:ext cx="2017864" cy="1272540"/>
          </a:xfrm>
        </p:spPr>
        <p:txBody>
          <a:bodyPr/>
          <a:lstStyle/>
          <a:p>
            <a:r>
              <a:rPr lang="en-US" sz="1400" b="1" dirty="0">
                <a:latin typeface="Arial"/>
                <a:ea typeface="Arial"/>
                <a:cs typeface="Arial"/>
                <a:sym typeface="Arial"/>
              </a:rPr>
              <a:t>Subscribe</a:t>
            </a:r>
            <a:r>
              <a:rPr lang="en-US" sz="1400" dirty="0">
                <a:latin typeface="Arial"/>
                <a:ea typeface="Arial"/>
                <a:cs typeface="Arial"/>
                <a:sym typeface="Arial"/>
              </a:rPr>
              <a:t> to the RHNTC </a:t>
            </a:r>
            <a:r>
              <a:rPr lang="en-US" dirty="0"/>
              <a:t>m</a:t>
            </a:r>
            <a:r>
              <a:rPr lang="en-US" sz="1400" dirty="0">
                <a:latin typeface="Arial"/>
                <a:ea typeface="Arial"/>
                <a:cs typeface="Arial"/>
                <a:sym typeface="Arial"/>
              </a:rPr>
              <a:t>onthly </a:t>
            </a:r>
            <a:r>
              <a:rPr lang="en-US" sz="1400" dirty="0" err="1">
                <a:latin typeface="Arial"/>
                <a:ea typeface="Arial"/>
                <a:cs typeface="Arial"/>
                <a:sym typeface="Arial"/>
              </a:rPr>
              <a:t>eNewsletter</a:t>
            </a:r>
            <a:r>
              <a:rPr lang="en-US" sz="1400" dirty="0">
                <a:latin typeface="Arial"/>
                <a:ea typeface="Arial"/>
                <a:cs typeface="Arial"/>
                <a:sym typeface="Arial"/>
              </a:rPr>
              <a:t> at rhntc.org/</a:t>
            </a:r>
            <a:r>
              <a:rPr lang="en-US" sz="1400" dirty="0" err="1">
                <a:latin typeface="Arial"/>
                <a:ea typeface="Arial"/>
                <a:cs typeface="Arial"/>
                <a:sym typeface="Arial"/>
              </a:rPr>
              <a:t>enewsletter</a:t>
            </a:r>
            <a:endParaRPr lang="en-US" dirty="0"/>
          </a:p>
        </p:txBody>
      </p:sp>
      <p:sp>
        <p:nvSpPr>
          <p:cNvPr id="4" name="Text Placeholder 3">
            <a:extLst>
              <a:ext uri="{FF2B5EF4-FFF2-40B4-BE49-F238E27FC236}">
                <a16:creationId xmlns:a16="http://schemas.microsoft.com/office/drawing/2014/main" id="{CC7F3A57-9B59-5FF0-7A73-9162EDAF3D11}"/>
              </a:ext>
            </a:extLst>
          </p:cNvPr>
          <p:cNvSpPr>
            <a:spLocks noGrp="1"/>
          </p:cNvSpPr>
          <p:nvPr>
            <p:ph type="body" sz="quarter" idx="11"/>
          </p:nvPr>
        </p:nvSpPr>
        <p:spPr>
          <a:xfrm>
            <a:off x="2069148" y="3113088"/>
            <a:ext cx="1703387" cy="1412875"/>
          </a:xfrm>
        </p:spPr>
        <p:txBody>
          <a:bodyPr/>
          <a:lstStyle/>
          <a:p>
            <a:r>
              <a:rPr lang="en-US" sz="1400" b="1" dirty="0">
                <a:latin typeface="Arial"/>
                <a:ea typeface="Arial"/>
                <a:cs typeface="Arial"/>
                <a:sym typeface="Arial"/>
              </a:rPr>
              <a:t>Contact us</a:t>
            </a:r>
            <a:r>
              <a:rPr lang="en-US" sz="1400" dirty="0">
                <a:latin typeface="Arial"/>
                <a:ea typeface="Arial"/>
                <a:cs typeface="Arial"/>
                <a:sym typeface="Arial"/>
              </a:rPr>
              <a:t> on rhntc.org</a:t>
            </a:r>
            <a:endParaRPr lang="en-US" sz="1400" dirty="0">
              <a:solidFill>
                <a:schemeClr val="dk1"/>
              </a:solidFill>
              <a:latin typeface="Arial"/>
              <a:ea typeface="Arial"/>
              <a:cs typeface="Arial"/>
              <a:sym typeface="Arial"/>
            </a:endParaRPr>
          </a:p>
        </p:txBody>
      </p:sp>
      <p:sp>
        <p:nvSpPr>
          <p:cNvPr id="5" name="Text Placeholder 4">
            <a:extLst>
              <a:ext uri="{FF2B5EF4-FFF2-40B4-BE49-F238E27FC236}">
                <a16:creationId xmlns:a16="http://schemas.microsoft.com/office/drawing/2014/main" id="{58F20532-E0A1-13B7-FF1D-3AC7322DB808}"/>
              </a:ext>
            </a:extLst>
          </p:cNvPr>
          <p:cNvSpPr>
            <a:spLocks noGrp="1"/>
          </p:cNvSpPr>
          <p:nvPr>
            <p:ph type="body" sz="quarter" idx="12"/>
          </p:nvPr>
        </p:nvSpPr>
        <p:spPr>
          <a:xfrm>
            <a:off x="3831908" y="3109913"/>
            <a:ext cx="1709737" cy="1412875"/>
          </a:xfrm>
        </p:spPr>
        <p:txBody>
          <a:bodyPr/>
          <a:lstStyle/>
          <a:p>
            <a:r>
              <a:rPr lang="en-US" sz="1400" b="1" dirty="0">
                <a:latin typeface="Arial"/>
                <a:ea typeface="Arial"/>
                <a:cs typeface="Arial"/>
                <a:sym typeface="Arial"/>
              </a:rPr>
              <a:t>Sign up</a:t>
            </a:r>
            <a:r>
              <a:rPr lang="en-US" sz="1400" dirty="0">
                <a:latin typeface="Arial"/>
                <a:ea typeface="Arial"/>
                <a:cs typeface="Arial"/>
                <a:sym typeface="Arial"/>
              </a:rPr>
              <a:t> for an account on rhntc.org</a:t>
            </a:r>
            <a:endParaRPr lang="en-US" sz="1400" dirty="0">
              <a:solidFill>
                <a:schemeClr val="dk1"/>
              </a:solidFill>
              <a:latin typeface="Arial"/>
              <a:ea typeface="Arial"/>
              <a:cs typeface="Arial"/>
              <a:sym typeface="Arial"/>
            </a:endParaRPr>
          </a:p>
        </p:txBody>
      </p:sp>
      <p:sp>
        <p:nvSpPr>
          <p:cNvPr id="6" name="Text Placeholder 5">
            <a:extLst>
              <a:ext uri="{FF2B5EF4-FFF2-40B4-BE49-F238E27FC236}">
                <a16:creationId xmlns:a16="http://schemas.microsoft.com/office/drawing/2014/main" id="{7F825A43-DFDB-CF39-7E37-2B16F95050C2}"/>
              </a:ext>
            </a:extLst>
          </p:cNvPr>
          <p:cNvSpPr>
            <a:spLocks noGrp="1"/>
          </p:cNvSpPr>
          <p:nvPr>
            <p:ph type="body" sz="quarter" idx="13"/>
          </p:nvPr>
        </p:nvSpPr>
        <p:spPr>
          <a:xfrm>
            <a:off x="5549264" y="3128328"/>
            <a:ext cx="1694625" cy="1430337"/>
          </a:xfrm>
        </p:spPr>
        <p:txBody>
          <a:bodyPr/>
          <a:lstStyle/>
          <a:p>
            <a:r>
              <a:rPr lang="en-US" sz="1400" b="1" dirty="0">
                <a:latin typeface="Arial"/>
                <a:ea typeface="Arial"/>
                <a:cs typeface="Arial"/>
                <a:sym typeface="Arial"/>
              </a:rPr>
              <a:t>Follow us</a:t>
            </a:r>
            <a:r>
              <a:rPr lang="en-US" sz="1400" dirty="0">
                <a:latin typeface="Arial"/>
                <a:ea typeface="Arial"/>
                <a:cs typeface="Arial"/>
                <a:sym typeface="Arial"/>
              </a:rPr>
              <a:t> on </a:t>
            </a:r>
            <a:r>
              <a:rPr lang="en-US" sz="1400" dirty="0"/>
              <a:t>LinkedIn</a:t>
            </a:r>
            <a:endParaRPr lang="en-US" sz="1400" dirty="0">
              <a:latin typeface="Arial"/>
              <a:ea typeface="Arial"/>
              <a:cs typeface="Arial"/>
              <a:sym typeface="Arial"/>
            </a:endParaRPr>
          </a:p>
        </p:txBody>
      </p:sp>
      <p:sp>
        <p:nvSpPr>
          <p:cNvPr id="7" name="Text Placeholder 6">
            <a:extLst>
              <a:ext uri="{FF2B5EF4-FFF2-40B4-BE49-F238E27FC236}">
                <a16:creationId xmlns:a16="http://schemas.microsoft.com/office/drawing/2014/main" id="{207F57A5-278D-72E0-13B4-9D8C250AD2C9}"/>
              </a:ext>
            </a:extLst>
          </p:cNvPr>
          <p:cNvSpPr>
            <a:spLocks noGrp="1"/>
          </p:cNvSpPr>
          <p:nvPr>
            <p:ph type="body" sz="quarter" idx="14"/>
          </p:nvPr>
        </p:nvSpPr>
        <p:spPr>
          <a:xfrm>
            <a:off x="7294563" y="3131820"/>
            <a:ext cx="1709737" cy="1412875"/>
          </a:xfrm>
        </p:spPr>
        <p:txBody>
          <a:bodyPr/>
          <a:lstStyle/>
          <a:p>
            <a:r>
              <a:rPr lang="en-US" sz="1400" b="1" dirty="0"/>
              <a:t>Subscribe</a:t>
            </a:r>
            <a:r>
              <a:rPr lang="en-US" sz="1400" dirty="0"/>
              <a:t> to the RHNTC podcast</a:t>
            </a:r>
            <a:br>
              <a:rPr lang="en-US" sz="1400" dirty="0"/>
            </a:br>
            <a:r>
              <a:rPr lang="en-US" sz="1400" u="sng" dirty="0">
                <a:solidFill>
                  <a:schemeClr val="hlink"/>
                </a:solidFill>
                <a:hlinkClick r:id="rId3"/>
              </a:rPr>
              <a:t>podcast.rhntc.org</a:t>
            </a:r>
            <a:endParaRPr lang="en-US" sz="1400" dirty="0"/>
          </a:p>
        </p:txBody>
      </p:sp>
    </p:spTree>
    <p:extLst>
      <p:ext uri="{BB962C8B-B14F-4D97-AF65-F5344CB8AC3E}">
        <p14:creationId xmlns:p14="http://schemas.microsoft.com/office/powerpoint/2010/main" val="1645727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20107-E9D5-6A00-7EE6-6E46419CBB4B}"/>
              </a:ext>
            </a:extLst>
          </p:cNvPr>
          <p:cNvSpPr>
            <a:spLocks noGrp="1"/>
          </p:cNvSpPr>
          <p:nvPr>
            <p:ph type="title"/>
          </p:nvPr>
        </p:nvSpPr>
        <p:spPr/>
        <p:txBody>
          <a:bodyPr/>
          <a:lstStyle/>
          <a:p>
            <a:r>
              <a:rPr lang="en" dirty="0"/>
              <a:t>Objectives</a:t>
            </a:r>
            <a:endParaRPr lang="en-US" dirty="0"/>
          </a:p>
        </p:txBody>
      </p:sp>
      <p:sp>
        <p:nvSpPr>
          <p:cNvPr id="3" name="Text Placeholder 2">
            <a:extLst>
              <a:ext uri="{FF2B5EF4-FFF2-40B4-BE49-F238E27FC236}">
                <a16:creationId xmlns:a16="http://schemas.microsoft.com/office/drawing/2014/main" id="{10FA64DE-5DB0-C58A-911E-617774DE8870}"/>
              </a:ext>
            </a:extLst>
          </p:cNvPr>
          <p:cNvSpPr>
            <a:spLocks noGrp="1"/>
          </p:cNvSpPr>
          <p:nvPr>
            <p:ph type="body" sz="quarter" idx="13"/>
          </p:nvPr>
        </p:nvSpPr>
        <p:spPr>
          <a:xfrm>
            <a:off x="457201" y="1289220"/>
            <a:ext cx="7351500" cy="3546391"/>
          </a:xfrm>
        </p:spPr>
        <p:txBody>
          <a:bodyPr/>
          <a:lstStyle/>
          <a:p>
            <a:pPr marL="0" lvl="0" indent="0" algn="l" rtl="0">
              <a:lnSpc>
                <a:spcPct val="100000"/>
              </a:lnSpc>
              <a:spcBef>
                <a:spcPts val="0"/>
              </a:spcBef>
              <a:spcAft>
                <a:spcPts val="0"/>
              </a:spcAft>
              <a:buNone/>
            </a:pPr>
            <a:r>
              <a:rPr lang="en-US" dirty="0"/>
              <a:t>By the end of this session, participants will be able to:</a:t>
            </a:r>
          </a:p>
          <a:p>
            <a:pPr marL="457200" lvl="0" indent="-342900" algn="l" rtl="0">
              <a:lnSpc>
                <a:spcPct val="100000"/>
              </a:lnSpc>
              <a:spcBef>
                <a:spcPts val="800"/>
              </a:spcBef>
              <a:spcAft>
                <a:spcPts val="0"/>
              </a:spcAft>
              <a:buSzPts val="1800"/>
              <a:buChar char="●"/>
            </a:pPr>
            <a:r>
              <a:rPr lang="en-US" dirty="0"/>
              <a:t>Describe the impact of cardiac conditions on maternal health, including their impact on racial disparities in maternal morbidity and mortality</a:t>
            </a:r>
          </a:p>
          <a:p>
            <a:pPr marL="457200" lvl="0" indent="-342900" algn="l" rtl="0">
              <a:lnSpc>
                <a:spcPct val="100000"/>
              </a:lnSpc>
              <a:spcBef>
                <a:spcPts val="800"/>
              </a:spcBef>
              <a:spcAft>
                <a:spcPts val="0"/>
              </a:spcAft>
              <a:buSzPts val="1800"/>
              <a:buChar char="●"/>
            </a:pPr>
            <a:r>
              <a:rPr lang="en-US" dirty="0"/>
              <a:t>Describe high impact practices that sexual and reproductive health providers can implement to address cardiac conditions for improved maternal and overall health outcomes</a:t>
            </a:r>
          </a:p>
          <a:p>
            <a:pPr marL="457200" lvl="0" indent="-342900" algn="l" rtl="0">
              <a:lnSpc>
                <a:spcPct val="100000"/>
              </a:lnSpc>
              <a:spcBef>
                <a:spcPts val="800"/>
              </a:spcBef>
              <a:spcAft>
                <a:spcPts val="800"/>
              </a:spcAft>
              <a:buSzPts val="1800"/>
              <a:buChar char="●"/>
            </a:pPr>
            <a:r>
              <a:rPr lang="en-US" dirty="0"/>
              <a:t>Describe at least two resources that sexual and reproductive health providers can use to implement high impact practices for addressing cardiac conditions</a:t>
            </a:r>
          </a:p>
        </p:txBody>
      </p:sp>
    </p:spTree>
    <p:extLst>
      <p:ext uri="{BB962C8B-B14F-4D97-AF65-F5344CB8AC3E}">
        <p14:creationId xmlns:p14="http://schemas.microsoft.com/office/powerpoint/2010/main" val="3334229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35C6-0E8D-CF7D-ED71-806672CBCA89}"/>
              </a:ext>
            </a:extLst>
          </p:cNvPr>
          <p:cNvSpPr>
            <a:spLocks noGrp="1"/>
          </p:cNvSpPr>
          <p:nvPr>
            <p:ph type="title"/>
          </p:nvPr>
        </p:nvSpPr>
        <p:spPr/>
        <p:txBody>
          <a:bodyPr/>
          <a:lstStyle/>
          <a:p>
            <a:r>
              <a:rPr lang="en" dirty="0"/>
              <a:t>Maternal Mortality in the US</a:t>
            </a:r>
            <a:endParaRPr lang="en-US" dirty="0"/>
          </a:p>
        </p:txBody>
      </p:sp>
      <p:sp>
        <p:nvSpPr>
          <p:cNvPr id="3" name="Text Placeholder 2">
            <a:extLst>
              <a:ext uri="{FF2B5EF4-FFF2-40B4-BE49-F238E27FC236}">
                <a16:creationId xmlns:a16="http://schemas.microsoft.com/office/drawing/2014/main" id="{E3669125-2937-F090-0EE9-95811FC62426}"/>
              </a:ext>
            </a:extLst>
          </p:cNvPr>
          <p:cNvSpPr>
            <a:spLocks noGrp="1"/>
          </p:cNvSpPr>
          <p:nvPr>
            <p:ph type="body" sz="quarter" idx="13"/>
          </p:nvPr>
        </p:nvSpPr>
        <p:spPr/>
        <p:txBody>
          <a:bodyPr/>
          <a:lstStyle/>
          <a:p>
            <a:pPr marL="457200" lvl="0" indent="-342900" algn="l" rtl="0">
              <a:lnSpc>
                <a:spcPct val="100000"/>
              </a:lnSpc>
              <a:spcBef>
                <a:spcPts val="0"/>
              </a:spcBef>
              <a:spcAft>
                <a:spcPts val="2000"/>
              </a:spcAft>
              <a:buSzPts val="1800"/>
              <a:buChar char="●"/>
            </a:pPr>
            <a:r>
              <a:rPr lang="en-US" dirty="0"/>
              <a:t>Maternal mortality in the US is increasing</a:t>
            </a:r>
          </a:p>
          <a:p>
            <a:pPr marL="457200" lvl="0" indent="-342900" algn="l" rtl="0">
              <a:lnSpc>
                <a:spcPct val="100000"/>
              </a:lnSpc>
              <a:spcBef>
                <a:spcPts val="0"/>
              </a:spcBef>
              <a:spcAft>
                <a:spcPts val="2000"/>
              </a:spcAft>
              <a:buSzPts val="1800"/>
              <a:buChar char="●"/>
            </a:pPr>
            <a:r>
              <a:rPr lang="en-US" dirty="0"/>
              <a:t>Maternal mortality rates are highest among non-Hispanic </a:t>
            </a:r>
            <a:br>
              <a:rPr lang="en-US" dirty="0"/>
            </a:br>
            <a:r>
              <a:rPr lang="en-US" dirty="0"/>
              <a:t>Black women and women over the age of 40</a:t>
            </a:r>
          </a:p>
          <a:p>
            <a:pPr marL="457200" lvl="0" indent="-342900" algn="l" rtl="0">
              <a:lnSpc>
                <a:spcPct val="100000"/>
              </a:lnSpc>
              <a:spcBef>
                <a:spcPts val="0"/>
              </a:spcBef>
              <a:spcAft>
                <a:spcPts val="0"/>
              </a:spcAft>
              <a:buSzPts val="1800"/>
              <a:buChar char="●"/>
            </a:pPr>
            <a:r>
              <a:rPr lang="en-US" dirty="0"/>
              <a:t>More than 80% of all pregnancy-related deaths (2018–2020), regardless of cause, were preventable, including those caused </a:t>
            </a:r>
            <a:br>
              <a:rPr lang="en-US" dirty="0"/>
            </a:br>
            <a:r>
              <a:rPr lang="en-US" dirty="0"/>
              <a:t>by cardiac conditions in pregnancy</a:t>
            </a:r>
          </a:p>
        </p:txBody>
      </p:sp>
    </p:spTree>
    <p:extLst>
      <p:ext uri="{BB962C8B-B14F-4D97-AF65-F5344CB8AC3E}">
        <p14:creationId xmlns:p14="http://schemas.microsoft.com/office/powerpoint/2010/main" val="78217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9E8A-73B2-43F1-1643-898E772B6C18}"/>
              </a:ext>
            </a:extLst>
          </p:cNvPr>
          <p:cNvSpPr>
            <a:spLocks noGrp="1"/>
          </p:cNvSpPr>
          <p:nvPr>
            <p:ph type="title"/>
          </p:nvPr>
        </p:nvSpPr>
        <p:spPr>
          <a:xfrm>
            <a:off x="311688" y="303788"/>
            <a:ext cx="8520600" cy="572700"/>
          </a:xfrm>
        </p:spPr>
        <p:txBody>
          <a:bodyPr/>
          <a:lstStyle/>
          <a:p>
            <a:pPr lvl="0"/>
            <a:r>
              <a:rPr lang="en-US" sz="2200" dirty="0"/>
              <a:t>Maternal Mortality Rates, by Race and Hispanic Origin: </a:t>
            </a:r>
            <a:br>
              <a:rPr lang="en-US" sz="2200" dirty="0"/>
            </a:br>
            <a:r>
              <a:rPr lang="en-US" sz="2200" dirty="0"/>
              <a:t>United States, 2018–2021</a:t>
            </a:r>
          </a:p>
        </p:txBody>
      </p:sp>
      <p:pic>
        <p:nvPicPr>
          <p:cNvPr id="10" name="Picture Placeholder 2" descr="A bar graph titled Maternal Mortality Rates, by Race and Hispanic Origin: &#10;United States, 2018–2021. Data is represented below. ">
            <a:extLst>
              <a:ext uri="{FF2B5EF4-FFF2-40B4-BE49-F238E27FC236}">
                <a16:creationId xmlns:a16="http://schemas.microsoft.com/office/drawing/2014/main" id="{C7124603-19F7-B109-92CB-0E1AA3E75190}"/>
              </a:ext>
            </a:extLst>
          </p:cNvPr>
          <p:cNvPicPr preferRelativeResize="0">
            <a:picLocks noGrp="1"/>
          </p:cNvPicPr>
          <p:nvPr>
            <p:ph type="pic" sz="quarter" idx="10"/>
          </p:nvPr>
        </p:nvPicPr>
        <p:blipFill>
          <a:blip r:embed="rId3"/>
          <a:stretch/>
        </p:blipFill>
        <p:spPr>
          <a:xfrm>
            <a:off x="1628442" y="1101725"/>
            <a:ext cx="5633192" cy="3779848"/>
          </a:xfrm>
          <a:prstGeom prst="rect">
            <a:avLst/>
          </a:prstGeom>
          <a:noFill/>
          <a:ln>
            <a:noFill/>
          </a:ln>
        </p:spPr>
      </p:pic>
      <p:sp>
        <p:nvSpPr>
          <p:cNvPr id="7" name="Text Placeholder 6">
            <a:extLst>
              <a:ext uri="{FF2B5EF4-FFF2-40B4-BE49-F238E27FC236}">
                <a16:creationId xmlns:a16="http://schemas.microsoft.com/office/drawing/2014/main" id="{6566B406-5DB2-9CCF-8F21-F38D5628B768}"/>
              </a:ext>
            </a:extLst>
          </p:cNvPr>
          <p:cNvSpPr>
            <a:spLocks noGrp="1"/>
          </p:cNvSpPr>
          <p:nvPr>
            <p:ph type="body" sz="quarter" idx="11"/>
          </p:nvPr>
        </p:nvSpPr>
        <p:spPr>
          <a:xfrm>
            <a:off x="0" y="5174674"/>
            <a:ext cx="9144000" cy="1233746"/>
          </a:xfrm>
        </p:spPr>
        <p:txBody>
          <a:bodyPr/>
          <a:lstStyle/>
          <a:p>
            <a:r>
              <a:rPr lang="en-US" dirty="0"/>
              <a:t>A bar graph titled Maternal Mortality Rates, by Race and Hispanic Origin: United States, 2018–2021. X-axis is divided into four groups: Total, Non-Hispanic Black, Non-Hispanic White, Hispanic. Ranges from 2018 to 2021 in one-year increments. The Y-axis is labeled deaths per 100,000 live births and ranges from zero to 80 in increments of 20.  Legend: (1) Statistically significant increase from previous year (p&lt;0.05); Note, Race groups are single race; Source, National Center for Health Statistics, National vital Statistics System, Mortality. </a:t>
            </a:r>
          </a:p>
          <a:p>
            <a:r>
              <a:rPr lang="en-US" dirty="0"/>
              <a:t>Total: 2018, 17.4; 2019, 20.1 </a:t>
            </a:r>
            <a:r>
              <a:rPr lang="en-US" sz="1000" b="0" i="0" u="none" strike="noStrike" cap="none" dirty="0">
                <a:solidFill>
                  <a:schemeClr val="bg1"/>
                </a:solidFill>
                <a:effectLst/>
                <a:latin typeface="Arial"/>
                <a:ea typeface="Arial"/>
                <a:cs typeface="Arial"/>
                <a:sym typeface="Arial"/>
              </a:rPr>
              <a:t>(1)</a:t>
            </a:r>
            <a:r>
              <a:rPr lang="en-US" dirty="0"/>
              <a:t>; 2020, 23.8 </a:t>
            </a:r>
            <a:r>
              <a:rPr lang="en-US" sz="1000" b="0" i="0" u="none" strike="noStrike" cap="none" dirty="0">
                <a:solidFill>
                  <a:schemeClr val="bg1"/>
                </a:solidFill>
                <a:effectLst/>
                <a:latin typeface="Arial"/>
                <a:ea typeface="Arial"/>
                <a:cs typeface="Arial"/>
                <a:sym typeface="Arial"/>
              </a:rPr>
              <a:t>(1)</a:t>
            </a:r>
            <a:r>
              <a:rPr lang="en-US" dirty="0"/>
              <a:t>; 2021, 32.9 </a:t>
            </a:r>
            <a:r>
              <a:rPr lang="en-US" sz="1000" b="0" i="0" u="none" strike="noStrike" cap="none" dirty="0">
                <a:solidFill>
                  <a:schemeClr val="bg1"/>
                </a:solidFill>
                <a:effectLst/>
                <a:latin typeface="Arial"/>
                <a:ea typeface="Arial"/>
                <a:cs typeface="Arial"/>
                <a:sym typeface="Arial"/>
              </a:rPr>
              <a:t>(1)</a:t>
            </a:r>
            <a:r>
              <a:rPr lang="en-US" dirty="0"/>
              <a:t>. Non-Hispanic Black: 2018, 37.3; 2019, 44.0; 2020, 55.3 </a:t>
            </a:r>
            <a:r>
              <a:rPr lang="en-US" sz="1000" b="0" i="0" u="none" strike="noStrike" cap="none" dirty="0">
                <a:solidFill>
                  <a:schemeClr val="bg1"/>
                </a:solidFill>
                <a:effectLst/>
                <a:latin typeface="Arial"/>
                <a:ea typeface="Arial"/>
                <a:cs typeface="Arial"/>
                <a:sym typeface="Arial"/>
              </a:rPr>
              <a:t>(1)</a:t>
            </a:r>
            <a:r>
              <a:rPr lang="en-US" dirty="0"/>
              <a:t>; 2021, 69.9 </a:t>
            </a:r>
            <a:r>
              <a:rPr lang="en-US" sz="1000" b="0" i="0" u="none" strike="noStrike" cap="none" dirty="0">
                <a:solidFill>
                  <a:schemeClr val="bg1"/>
                </a:solidFill>
                <a:effectLst/>
                <a:latin typeface="Arial"/>
                <a:ea typeface="Arial"/>
                <a:cs typeface="Arial"/>
                <a:sym typeface="Arial"/>
              </a:rPr>
              <a:t>(1)</a:t>
            </a:r>
            <a:r>
              <a:rPr lang="en-US" dirty="0"/>
              <a:t>. Non-Hispanic White: 2018, 14.9; 2019, 17.9 </a:t>
            </a:r>
            <a:r>
              <a:rPr lang="en-US" sz="1000" b="0" i="0" u="none" strike="noStrike" cap="none" dirty="0">
                <a:solidFill>
                  <a:schemeClr val="bg1"/>
                </a:solidFill>
                <a:effectLst/>
                <a:latin typeface="Arial"/>
                <a:ea typeface="Arial"/>
                <a:cs typeface="Arial"/>
                <a:sym typeface="Arial"/>
              </a:rPr>
              <a:t>(1)</a:t>
            </a:r>
            <a:r>
              <a:rPr lang="en-US" dirty="0"/>
              <a:t>; 2020, 19.1; 2021, 26.6 </a:t>
            </a:r>
            <a:r>
              <a:rPr lang="en-US" sz="1000" b="0" i="0" u="none" strike="noStrike" cap="none" dirty="0">
                <a:solidFill>
                  <a:schemeClr val="bg1"/>
                </a:solidFill>
                <a:effectLst/>
                <a:latin typeface="Arial"/>
                <a:ea typeface="Arial"/>
                <a:cs typeface="Arial"/>
                <a:sym typeface="Arial"/>
              </a:rPr>
              <a:t>(1)</a:t>
            </a:r>
            <a:r>
              <a:rPr lang="en-US" dirty="0"/>
              <a:t>. Hispanic: 2018, 11.8; 2019, 12.6; 2020, 18.2 </a:t>
            </a:r>
            <a:r>
              <a:rPr lang="en-US" sz="1000" b="0" i="0" u="none" strike="noStrike" cap="none" dirty="0">
                <a:solidFill>
                  <a:schemeClr val="bg1"/>
                </a:solidFill>
                <a:effectLst/>
                <a:latin typeface="Arial"/>
                <a:ea typeface="Arial"/>
                <a:cs typeface="Arial"/>
                <a:sym typeface="Arial"/>
              </a:rPr>
              <a:t>(1)</a:t>
            </a:r>
            <a:r>
              <a:rPr lang="en-US" dirty="0"/>
              <a:t>; 2021, 28.0 </a:t>
            </a:r>
            <a:r>
              <a:rPr lang="en-US" sz="1000" b="0" i="0" u="none" strike="noStrike" cap="none" dirty="0">
                <a:solidFill>
                  <a:schemeClr val="bg1"/>
                </a:solidFill>
                <a:effectLst/>
                <a:latin typeface="Arial"/>
                <a:ea typeface="Arial"/>
                <a:cs typeface="Arial"/>
                <a:sym typeface="Arial"/>
              </a:rPr>
              <a:t>(1)</a:t>
            </a:r>
            <a:r>
              <a:rPr lang="en-US" dirty="0"/>
              <a:t>.</a:t>
            </a:r>
          </a:p>
        </p:txBody>
      </p:sp>
    </p:spTree>
    <p:extLst>
      <p:ext uri="{BB962C8B-B14F-4D97-AF65-F5344CB8AC3E}">
        <p14:creationId xmlns:p14="http://schemas.microsoft.com/office/powerpoint/2010/main" val="71876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F6E6-A8BD-7ACA-0910-351121F83097}"/>
              </a:ext>
            </a:extLst>
          </p:cNvPr>
          <p:cNvSpPr>
            <a:spLocks noGrp="1"/>
          </p:cNvSpPr>
          <p:nvPr>
            <p:ph type="title"/>
          </p:nvPr>
        </p:nvSpPr>
        <p:spPr/>
        <p:txBody>
          <a:bodyPr/>
          <a:lstStyle/>
          <a:p>
            <a:r>
              <a:rPr lang="en" dirty="0"/>
              <a:t>Cardiac Conditions and Maternal Mortality</a:t>
            </a:r>
            <a:endParaRPr lang="en-US" dirty="0"/>
          </a:p>
        </p:txBody>
      </p:sp>
      <p:sp>
        <p:nvSpPr>
          <p:cNvPr id="3" name="Text Placeholder 2">
            <a:extLst>
              <a:ext uri="{FF2B5EF4-FFF2-40B4-BE49-F238E27FC236}">
                <a16:creationId xmlns:a16="http://schemas.microsoft.com/office/drawing/2014/main" id="{13CBD115-CB5A-A352-5ED1-BC80932A72D9}"/>
              </a:ext>
            </a:extLst>
          </p:cNvPr>
          <p:cNvSpPr>
            <a:spLocks noGrp="1"/>
          </p:cNvSpPr>
          <p:nvPr>
            <p:ph type="body" sz="quarter" idx="13"/>
          </p:nvPr>
        </p:nvSpPr>
        <p:spPr>
          <a:xfrm>
            <a:off x="419101" y="1219200"/>
            <a:ext cx="7421880" cy="3596640"/>
          </a:xfrm>
        </p:spPr>
        <p:txBody>
          <a:bodyPr/>
          <a:lstStyle/>
          <a:p>
            <a:pPr>
              <a:lnSpc>
                <a:spcPct val="100000"/>
              </a:lnSpc>
              <a:spcBef>
                <a:spcPts val="0"/>
              </a:spcBef>
              <a:spcAft>
                <a:spcPts val="0"/>
              </a:spcAft>
            </a:pPr>
            <a:r>
              <a:rPr lang="en-US" dirty="0"/>
              <a:t>Cardiovascular disease (CVD) is the leading cause of maternal mortality and morbidity in the first year postpartum</a:t>
            </a:r>
          </a:p>
          <a:p>
            <a:pPr>
              <a:lnSpc>
                <a:spcPct val="100000"/>
              </a:lnSpc>
              <a:spcBef>
                <a:spcPts val="1000"/>
              </a:spcBef>
              <a:spcAft>
                <a:spcPts val="0"/>
              </a:spcAft>
            </a:pPr>
            <a:r>
              <a:rPr lang="en-US" dirty="0"/>
              <a:t>Cardiac conditions account for approximately one third of all pregnancy-related deaths, with a disproportionate number of deaths among non-Hispanic Black people</a:t>
            </a:r>
          </a:p>
          <a:p>
            <a:pPr>
              <a:lnSpc>
                <a:spcPct val="100000"/>
              </a:lnSpc>
              <a:spcBef>
                <a:spcPts val="1000"/>
              </a:spcBef>
              <a:spcAft>
                <a:spcPts val="0"/>
              </a:spcAft>
            </a:pPr>
            <a:r>
              <a:rPr lang="en-US" dirty="0"/>
              <a:t>Deaths from cardiac conditions continue to rise</a:t>
            </a:r>
          </a:p>
          <a:p>
            <a:pPr>
              <a:lnSpc>
                <a:spcPct val="100000"/>
              </a:lnSpc>
              <a:spcBef>
                <a:spcPts val="1000"/>
              </a:spcBef>
              <a:spcAft>
                <a:spcPts val="0"/>
              </a:spcAft>
            </a:pPr>
            <a:r>
              <a:rPr lang="en-US" dirty="0"/>
              <a:t>More than 80% of all pregnancy-related deaths (2018–2020), regardless of cause, were preventable, including those caused by cardiac conditions in pregnancy</a:t>
            </a:r>
          </a:p>
          <a:p>
            <a:pPr>
              <a:lnSpc>
                <a:spcPct val="100000"/>
              </a:lnSpc>
              <a:spcBef>
                <a:spcPts val="1000"/>
              </a:spcBef>
              <a:spcAft>
                <a:spcPts val="1000"/>
              </a:spcAft>
            </a:pPr>
            <a:r>
              <a:rPr lang="en-US" dirty="0"/>
              <a:t>Addressing CVD in pregnancy and postpartum requires early identification to coordinate care</a:t>
            </a:r>
          </a:p>
        </p:txBody>
      </p:sp>
    </p:spTree>
    <p:extLst>
      <p:ext uri="{BB962C8B-B14F-4D97-AF65-F5344CB8AC3E}">
        <p14:creationId xmlns:p14="http://schemas.microsoft.com/office/powerpoint/2010/main" val="377993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687C-3787-7A41-36AF-E8745990A7FB}"/>
              </a:ext>
            </a:extLst>
          </p:cNvPr>
          <p:cNvSpPr>
            <a:spLocks noGrp="1"/>
          </p:cNvSpPr>
          <p:nvPr>
            <p:ph type="title"/>
          </p:nvPr>
        </p:nvSpPr>
        <p:spPr>
          <a:xfrm>
            <a:off x="311700" y="514295"/>
            <a:ext cx="8520600" cy="572700"/>
          </a:xfrm>
        </p:spPr>
        <p:txBody>
          <a:bodyPr/>
          <a:lstStyle/>
          <a:p>
            <a:r>
              <a:rPr lang="en" dirty="0"/>
              <a:t>Miasha Gilliam-El (1 of 4)</a:t>
            </a:r>
            <a:endParaRPr lang="en-US" dirty="0"/>
          </a:p>
        </p:txBody>
      </p:sp>
      <p:pic>
        <p:nvPicPr>
          <p:cNvPr id="5" name="Picture Placeholder 2" descr="A photograph of a young Miasha Gilliam-El.">
            <a:extLst>
              <a:ext uri="{FF2B5EF4-FFF2-40B4-BE49-F238E27FC236}">
                <a16:creationId xmlns:a16="http://schemas.microsoft.com/office/drawing/2014/main" id="{C0BB0C0F-EAF1-D045-3AC9-1B12D1969AFD}"/>
              </a:ext>
            </a:extLst>
          </p:cNvPr>
          <p:cNvPicPr preferRelativeResize="0">
            <a:picLocks noGrp="1"/>
          </p:cNvPicPr>
          <p:nvPr>
            <p:ph type="pic" sz="quarter" idx="11"/>
          </p:nvPr>
        </p:nvPicPr>
        <p:blipFill rotWithShape="1">
          <a:blip r:embed="rId3"/>
          <a:srcRect l="1712" r="1712"/>
          <a:stretch/>
        </p:blipFill>
        <p:spPr>
          <a:xfrm>
            <a:off x="3370263" y="1281113"/>
            <a:ext cx="1582737" cy="3178175"/>
          </a:xfrm>
          <a:prstGeom prst="rect">
            <a:avLst/>
          </a:prstGeom>
          <a:noFill/>
          <a:ln>
            <a:noFill/>
          </a:ln>
          <a:effectLst>
            <a:outerShdw blurRad="57150" dist="66675" dir="5400000" algn="bl" rotWithShape="0">
              <a:srgbClr val="000000">
                <a:alpha val="34000"/>
              </a:srgbClr>
            </a:outerShdw>
          </a:effectLst>
        </p:spPr>
      </p:pic>
    </p:spTree>
    <p:extLst>
      <p:ext uri="{BB962C8B-B14F-4D97-AF65-F5344CB8AC3E}">
        <p14:creationId xmlns:p14="http://schemas.microsoft.com/office/powerpoint/2010/main" val="1724017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EE26-8686-F86F-9967-03FA3B90F29D}"/>
              </a:ext>
            </a:extLst>
          </p:cNvPr>
          <p:cNvSpPr>
            <a:spLocks noGrp="1"/>
          </p:cNvSpPr>
          <p:nvPr>
            <p:ph type="title"/>
          </p:nvPr>
        </p:nvSpPr>
        <p:spPr>
          <a:xfrm>
            <a:off x="311700" y="514295"/>
            <a:ext cx="8520600" cy="572700"/>
          </a:xfrm>
        </p:spPr>
        <p:txBody>
          <a:bodyPr/>
          <a:lstStyle/>
          <a:p>
            <a:r>
              <a:rPr lang="en" dirty="0"/>
              <a:t>Miasha Gilliam-El (2 of 4)</a:t>
            </a:r>
            <a:endParaRPr lang="en-US" dirty="0"/>
          </a:p>
        </p:txBody>
      </p:sp>
      <p:pic>
        <p:nvPicPr>
          <p:cNvPr id="10" name="Picture Placeholder 9" descr="A photograph, Miasha Gilliam-El lays in a hospital bed connected to a ventilator.">
            <a:extLst>
              <a:ext uri="{FF2B5EF4-FFF2-40B4-BE49-F238E27FC236}">
                <a16:creationId xmlns:a16="http://schemas.microsoft.com/office/drawing/2014/main" id="{3E71D63A-A5D5-8952-D1E4-FF317A98F8E5}"/>
              </a:ext>
            </a:extLst>
          </p:cNvPr>
          <p:cNvPicPr>
            <a:picLocks noGrp="1" noChangeAspect="1"/>
          </p:cNvPicPr>
          <p:nvPr>
            <p:ph type="pic" sz="quarter" idx="11"/>
          </p:nvPr>
        </p:nvPicPr>
        <p:blipFill>
          <a:blip r:embed="rId3"/>
          <a:stretch>
            <a:fillRect/>
          </a:stretch>
        </p:blipFill>
        <p:spPr>
          <a:xfrm>
            <a:off x="2523843" y="1235075"/>
            <a:ext cx="1536325" cy="3011685"/>
          </a:xfrm>
          <a:prstGeom prst="rect">
            <a:avLst/>
          </a:prstGeom>
        </p:spPr>
      </p:pic>
      <p:pic>
        <p:nvPicPr>
          <p:cNvPr id="11" name="Picture Placeholder 11" descr="A hospital photo of Miasha Gilliam-El , a man and a newborn baby.">
            <a:extLst>
              <a:ext uri="{FF2B5EF4-FFF2-40B4-BE49-F238E27FC236}">
                <a16:creationId xmlns:a16="http://schemas.microsoft.com/office/drawing/2014/main" id="{2A91B5CE-110E-2C01-280A-8490801914F3}"/>
              </a:ext>
            </a:extLst>
          </p:cNvPr>
          <p:cNvPicPr preferRelativeResize="0">
            <a:picLocks noGrp="1"/>
          </p:cNvPicPr>
          <p:nvPr>
            <p:ph type="pic" sz="quarter" idx="12"/>
          </p:nvPr>
        </p:nvPicPr>
        <p:blipFill>
          <a:blip r:embed="rId4">
            <a:alphaModFix/>
          </a:blip>
          <a:srcRect t="8" b="8"/>
          <a:stretch>
            <a:fillRect/>
          </a:stretch>
        </p:blipFill>
        <p:spPr>
          <a:xfrm>
            <a:off x="4321175" y="1235075"/>
            <a:ext cx="2149475" cy="2863850"/>
          </a:xfrm>
          <a:prstGeom prst="rect">
            <a:avLst/>
          </a:prstGeom>
          <a:noFill/>
          <a:ln>
            <a:noFill/>
          </a:ln>
          <a:effectLst>
            <a:outerShdw blurRad="57150" dist="104775" dir="5400000" algn="bl" rotWithShape="0">
              <a:srgbClr val="000000">
                <a:alpha val="35000"/>
              </a:srgbClr>
            </a:outerShdw>
          </a:effectLst>
        </p:spPr>
      </p:pic>
    </p:spTree>
    <p:extLst>
      <p:ext uri="{BB962C8B-B14F-4D97-AF65-F5344CB8AC3E}">
        <p14:creationId xmlns:p14="http://schemas.microsoft.com/office/powerpoint/2010/main" val="4256414964"/>
      </p:ext>
    </p:extLst>
  </p:cSld>
  <p:clrMapOvr>
    <a:masterClrMapping/>
  </p:clrMapOvr>
</p:sld>
</file>

<file path=ppt/theme/theme1.xml><?xml version="1.0" encoding="utf-8"?>
<a:theme xmlns:a="http://schemas.openxmlformats.org/drawingml/2006/main" name="RHNTC Template Updated 062021">
  <a:themeElements>
    <a:clrScheme name="Simple Light">
      <a:dk1>
        <a:srgbClr val="21617C"/>
      </a:dk1>
      <a:lt1>
        <a:srgbClr val="FFFFFF"/>
      </a:lt1>
      <a:dk2>
        <a:srgbClr val="595959"/>
      </a:dk2>
      <a:lt2>
        <a:srgbClr val="EEEEEE"/>
      </a:lt2>
      <a:accent1>
        <a:srgbClr val="FBB040"/>
      </a:accent1>
      <a:accent2>
        <a:srgbClr val="2BAAE2"/>
      </a:accent2>
      <a:accent3>
        <a:srgbClr val="058D9E"/>
      </a:accent3>
      <a:accent4>
        <a:srgbClr val="C64A9B"/>
      </a:accent4>
      <a:accent5>
        <a:srgbClr val="EF4136"/>
      </a:accent5>
      <a:accent6>
        <a:srgbClr val="123661"/>
      </a:accent6>
      <a:hlink>
        <a:srgbClr val="1172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C5173460500B4E95D6E746241C127C" ma:contentTypeVersion="9" ma:contentTypeDescription="Create a new document." ma:contentTypeScope="" ma:versionID="19a97491499d1863a7ad62af25fa51fe">
  <xsd:schema xmlns:xsd="http://www.w3.org/2001/XMLSchema" xmlns:xs="http://www.w3.org/2001/XMLSchema" xmlns:p="http://schemas.microsoft.com/office/2006/metadata/properties" xmlns:ns2="d2efd6b8-2234-4349-a32a-8ee9b513af32" xmlns:ns3="b7360c85-e685-4e52-84ac-1c0bb0e1304c" targetNamespace="http://schemas.microsoft.com/office/2006/metadata/properties" ma:root="true" ma:fieldsID="8401ee4496036bea38c4fc4249be4ca1" ns2:_="" ns3:_="">
    <xsd:import namespace="d2efd6b8-2234-4349-a32a-8ee9b513af32"/>
    <xsd:import namespace="b7360c85-e685-4e52-84ac-1c0bb0e130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ObjectDetectorVersion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efd6b8-2234-4349-a32a-8ee9b513af3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360c85-e685-4e52-84ac-1c0bb0e1304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0F3D1C-B41F-4F2C-9527-A255FBEB81FE}">
  <ds:schemaRefs>
    <ds:schemaRef ds:uri="http://schemas.microsoft.com/sharepoint/v3/contenttype/forms"/>
  </ds:schemaRefs>
</ds:datastoreItem>
</file>

<file path=customXml/itemProps2.xml><?xml version="1.0" encoding="utf-8"?>
<ds:datastoreItem xmlns:ds="http://schemas.openxmlformats.org/officeDocument/2006/customXml" ds:itemID="{A52263AF-D593-4BFB-BFC7-A152EA1B8C7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6BF486C-2DDA-4F93-A952-FA400A43D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efd6b8-2234-4349-a32a-8ee9b513af32"/>
    <ds:schemaRef ds:uri="b7360c85-e685-4e52-84ac-1c0bb0e130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438</TotalTime>
  <Words>6204</Words>
  <Application>Microsoft Office PowerPoint</Application>
  <PresentationFormat>On-screen Show (16:9)</PresentationFormat>
  <Paragraphs>350</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Helvetica Neue</vt:lpstr>
      <vt:lpstr>Arial</vt:lpstr>
      <vt:lpstr>Noto Sans Symbols</vt:lpstr>
      <vt:lpstr>Times New Roman</vt:lpstr>
      <vt:lpstr>Open Sans</vt:lpstr>
      <vt:lpstr>Anton</vt:lpstr>
      <vt:lpstr>Symbol</vt:lpstr>
      <vt:lpstr>Calibri</vt:lpstr>
      <vt:lpstr>Lato</vt:lpstr>
      <vt:lpstr>Cambria</vt:lpstr>
      <vt:lpstr>RHNTC Template Updated 062021</vt:lpstr>
      <vt:lpstr>High Impact Practices to  Address Cardiac Conditions and Improve Maternal Health Outcomes</vt:lpstr>
      <vt:lpstr>Continuing Education</vt:lpstr>
      <vt:lpstr>Meet Your Speakers</vt:lpstr>
      <vt:lpstr>Objectives</vt:lpstr>
      <vt:lpstr>Maternal Mortality in the US</vt:lpstr>
      <vt:lpstr>Maternal Mortality Rates, by Race and Hispanic Origin:  United States, 2018–2021</vt:lpstr>
      <vt:lpstr>Cardiac Conditions and Maternal Mortality</vt:lpstr>
      <vt:lpstr>Miasha Gilliam-El (1 of 4)</vt:lpstr>
      <vt:lpstr>Miasha Gilliam-El (2 of 4)</vt:lpstr>
      <vt:lpstr>Miasha Gilliam-El (3 of 4)</vt:lpstr>
      <vt:lpstr>Miasha Gilliam-El (4 of 4)</vt:lpstr>
      <vt:lpstr>Why focus on the outpatient sexual and reproductive health setting?</vt:lpstr>
      <vt:lpstr>Opportunity to Improve Maternal Health Outcomes</vt:lpstr>
      <vt:lpstr>Addressing Cardiac Conditions in the SRH Setting</vt:lpstr>
      <vt:lpstr>High Impact Practice Sets (HIPS)   (1 of 2)</vt:lpstr>
      <vt:lpstr>High Impact Practice Sets (HIPS)   (2 of 2)</vt:lpstr>
      <vt:lpstr>The 5 Rs</vt:lpstr>
      <vt:lpstr>Readiness (1 of 3)</vt:lpstr>
      <vt:lpstr>Cardiovascular  Disease Assessment in Pregnant and Postpartum Individuals</vt:lpstr>
      <vt:lpstr>Readiness (2 of 3)</vt:lpstr>
      <vt:lpstr>Readiness (3 of 3)</vt:lpstr>
      <vt:lpstr>Recognition and Prevention (1 of 2)</vt:lpstr>
      <vt:lpstr>Recognition and Prevention (2 of 2)</vt:lpstr>
      <vt:lpstr>Response</vt:lpstr>
      <vt:lpstr>Reporting and Systems Learning</vt:lpstr>
      <vt:lpstr>Respectful, Equitable, and Supportive Care</vt:lpstr>
      <vt:lpstr>Resources</vt:lpstr>
      <vt:lpstr>RHNTC Resources (1 of 2)</vt:lpstr>
      <vt:lpstr>RHNTC Resources (2 of 2)</vt:lpstr>
      <vt:lpstr>Hear Her </vt:lpstr>
      <vt:lpstr>Toolkit: Improving Health Care Response to Cardiovascular  Disease in Pregnancy and Postpartum</vt:lpstr>
      <vt:lpstr>Questions? </vt:lpstr>
      <vt:lpstr>Poll Time!</vt:lpstr>
      <vt:lpstr>What’s one thing you’ll do—or do differently—as a result of this discussion?</vt:lpstr>
      <vt:lpstr>Resource List</vt:lpstr>
      <vt:lpstr>THANK YOU!</vt:lpstr>
      <vt:lpstr>Engage With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Impact Practices to  Address Cardiac Conditions and Improve Maternal Health Outcomes</dc:title>
  <dc:creator>Sydney Pelley</dc:creator>
  <cp:lastModifiedBy>Sydney Pelley</cp:lastModifiedBy>
  <cp:revision>101</cp:revision>
  <dcterms:modified xsi:type="dcterms:W3CDTF">2023-12-22T18:16:44Z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0x010100C3C5173460500B4E95D6E746241C127C</vt:lpwstr>
  </property>
</Properties>
</file>