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Lato" panose="020B0604020202020204" pitchFamily="34" charset="0"/>
      <p:regular r:id="rId35"/>
      <p:bold r:id="rId36"/>
      <p:italic r:id="rId37"/>
      <p:boldItalic r:id="rId38"/>
    </p:embeddedFont>
    <p:embeddedFont>
      <p:font typeface="Montserrat" panose="020B0604020202020204" pitchFamily="2" charset="0"/>
      <p:regular r:id="rId39"/>
      <p:bold r:id="rId40"/>
      <p:italic r:id="rId41"/>
      <p:boldItalic r:id="rId42"/>
    </p:embeddedFont>
    <p:embeddedFont>
      <p:font typeface="Roboto" panose="020B0604020202020204"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BKHdZ/4DA/lsAcFkMVC05ou7J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aferbirth.org/wp-content/uploads/Hypertension-Change-Package-FINAL-VERSION-3.30.2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hntc.org/sites/default/files/resources/rhntc_8_steps_measure_bp_jobaid_05-06-202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hntc.org/resources/integrating-hypertension-prevention-and-control-family-planning-services-elearn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hntc.org/resources/high-impact-practices-strengthen-hypertension-services-and-improve-maternal-health-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rhntc.org/resources/hypertension-prevention-and-control-improvement-toolkit" TargetMode="External"/><Relationship Id="rId4" Type="http://schemas.openxmlformats.org/officeDocument/2006/relationships/hyperlink" Target="https://rhntc.org/resources/high-impact-practices-strengthen-hypertension-services-and-improve-maternal-health-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med.ncbi.nlm.nih.gov/2340377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heartdisease/women.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gh-blood-pressure/data-research/facts-stats/?CDC_AAref_Val=https://www.cdc.gov/bloodpressure/facts.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dc.gov/mmwr/volumes/71/wr/mm7117a1.htm" TargetMode="External"/><Relationship Id="rId4" Type="http://schemas.openxmlformats.org/officeDocument/2006/relationships/hyperlink" Target="https://pubmed.ncbi.nlm.nih.gov/3344774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c.org/Latest-in-Cardiology/Articles/2022/01/26/13/35/Trends-in-Diabetes-and-Hypertension-in-the-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High Impact Practices to Strengthen Hypertension Services and Improve Maternal Health Outcomes</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96" name="Google Shape;2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That said, we've got some strengths and some opportunities to make a positive impact here. Outpatient sexual and reproductive health providers, especially Title X providers, deliver care to all, including populations at increased risk for</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hypertension</a:t>
            </a:r>
            <a:r>
              <a:rPr lang="en-US" sz="1400"/>
              <a:t>. For example, two thirds of Title X clients have incomes at or below the federal poverty level and nearly half are uninsured, factors that we know are associated with higher rates of hypertension and higher rates of uncontrolled hypertension.</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More than half of all women who obtain healthcare from a Title X family planning provider consider that provider to be their only or their usual source of care. This is a two-sided coin. On one side, it means that if that client doesn't receive hypertension treatment or prevention and control services from that title provider, they're very possibly not going to receive it anywhere else. On the other hand, we have an opportunity, and that's a golden opportunity, to improve outcomes by offering hypertension services.</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Another strength that we can leverage is that sexual and reproductive health providers already provide at least some level of hypertension services as a routine component of care. We know people are getting their blood pressures taken when they walk in the door before they’re prescribed certain types of birth control and things like that. We can leverage that and build on that strength.</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Also, we know that the majority of clients in a sexual and reproductive healthcare setting are people of reproductive age who have not yet developed hypertension, so we have this golden opportunity for prevention or early detection and management. We also know that sexual and reproductive healthcare providers are often well engaged with the community, so can promote the availability of services that are appropriate to those served and also provide effective referrals.</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 want to say this though about referrals. We know from a study published in the Journal of Women's Health, and we also know from our own personal experience working in this space, that while most Title X clients who needed referrals related to cardiovascular health received them, few of these clients actually follow through with attending the referral appointment. So we have this opportunity, again, to improve outcomes by providing referrals and also strengthening our referral systems to make sure that there's follow-through. This lays out the opportunities and also underscores the importance of providing hypertension screening, diagnosis, and management seamlessly in-house whenever possible. With this, thank you. I'm going to pass it over to Dr. Menard.</a:t>
            </a:r>
            <a:endParaRPr/>
          </a:p>
          <a:p>
            <a:pPr marL="0" lvl="0" indent="0" algn="l" rtl="0">
              <a:lnSpc>
                <a:spcPct val="100000"/>
              </a:lnSpc>
              <a:spcBef>
                <a:spcPts val="0"/>
              </a:spcBef>
              <a:spcAft>
                <a:spcPts val="0"/>
              </a:spcAft>
              <a:buSzPts val="1400"/>
              <a:buNone/>
            </a:pPr>
            <a:endParaRPr sz="1300">
              <a:latin typeface="Arial"/>
              <a:ea typeface="Arial"/>
              <a:cs typeface="Arial"/>
              <a:sym typeface="Arial"/>
            </a:endParaRPr>
          </a:p>
        </p:txBody>
      </p:sp>
      <p:sp>
        <p:nvSpPr>
          <p:cNvPr id="360" name="Google Shape;3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 Kathryn Menard:</a:t>
            </a:r>
            <a:endParaRPr/>
          </a:p>
          <a:p>
            <a:pPr marL="0" lvl="0" indent="0" algn="l" rtl="0">
              <a:lnSpc>
                <a:spcPct val="100000"/>
              </a:lnSpc>
              <a:spcBef>
                <a:spcPts val="0"/>
              </a:spcBef>
              <a:spcAft>
                <a:spcPts val="0"/>
              </a:spcAft>
              <a:buSzPts val="1400"/>
              <a:buNone/>
            </a:pPr>
            <a:r>
              <a:rPr lang="en-US"/>
              <a:t>All right. All right. Well, I'll take the baton and pick it up and talk a little bit about HIPS, high impact practice sets. The Reproductive Health National Training Center and the American College of Obstetricians and Gynecologists have adapted patient safety bundles that have been created by the Alliance for Innovation of Maternal Health to create some high impact practice sets that we're calling HIPS.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don't want to assume that you all are familiar with AIM, but AIM is an organization that has been funded by HRSA and developed safety bundles in a multidisciplinary manner for clinical conditions that are specific to support best practices that make particularly birthing safer and are available to all on the internet with an abundance of supporting materials that are available on the AIM website. They are particularly pregnancy focused, but many of the principles and the safety elements that these are generalizable to preconception and other women of reproductive age for sure.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not exclusively for the inpatient setting, most of the AIM bundles were focused on and implemented in birthing hospitals in the hospital setting. But the HIPS highlight evidence-based practices that can be implemented in the outpatient setting to improve maternal and health outcomes. That's kind of where we're focusing today. The AIM bundles tackle an array of topics, and they are included here on this list. Today specifically, we're going to be talking about hypertension. And subsequently, there'll be available resources on cardiac conditions, substance use disorder, mental health conditions, and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Resources</a:t>
            </a:r>
            <a:endParaRPr/>
          </a:p>
          <a:p>
            <a:pPr marL="0" lvl="0" indent="0" algn="l" rtl="0">
              <a:lnSpc>
                <a:spcPct val="100000"/>
              </a:lnSpc>
              <a:spcBef>
                <a:spcPts val="0"/>
              </a:spcBef>
              <a:spcAft>
                <a:spcPts val="0"/>
              </a:spcAft>
              <a:buSzPts val="1400"/>
              <a:buNone/>
            </a:pPr>
            <a:r>
              <a:rPr lang="en-US" u="sng">
                <a:solidFill>
                  <a:srgbClr val="0070C0"/>
                </a:solidFill>
              </a:rPr>
              <a:t>Patient Safety Bundles </a:t>
            </a:r>
            <a:r>
              <a:rPr lang="en-US"/>
              <a:t>(</a:t>
            </a:r>
            <a:r>
              <a:rPr lang="en-US" b="0" i="0">
                <a:solidFill>
                  <a:srgbClr val="000000"/>
                </a:solidFill>
                <a:latin typeface="Times New Roman"/>
                <a:ea typeface="Times New Roman"/>
                <a:cs typeface="Times New Roman"/>
                <a:sym typeface="Times New Roman"/>
              </a:rPr>
              <a:t>https://saferbirth.org/patient-safety-bundles/)</a:t>
            </a:r>
            <a:endParaRPr/>
          </a:p>
          <a:p>
            <a:pPr marL="0" lvl="0" indent="0" algn="l" rtl="0">
              <a:lnSpc>
                <a:spcPct val="100000"/>
              </a:lnSpc>
              <a:spcBef>
                <a:spcPts val="0"/>
              </a:spcBef>
              <a:spcAft>
                <a:spcPts val="0"/>
              </a:spcAft>
              <a:buSzPts val="1400"/>
              <a:buNone/>
            </a:pPr>
            <a:endParaRPr/>
          </a:p>
        </p:txBody>
      </p:sp>
      <p:sp>
        <p:nvSpPr>
          <p:cNvPr id="367" name="Google Shape;3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AIM bundles tackle an array of topics, and they are included here on this list. Today specifically, we're going to be talking about hypertension. And subsequently, there'll be available resources on cardiac conditions, substance use disorder, mental health conditions, and postpartum.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4" name="Google Shape;37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way the AIM bundles are structured is structuring them in a very consistent way across all those conditions with what we call the five Rs. We've taken that model and used that for the HIPS as well. Similar to the AIM bundles that are, again, implemented primarily in the inpatient setting, we're taking this to the outpatient setting and including a structure that many clinicians have really become... the work of the inpatient setting have become accustomed to using the structure. The structure that this allows is implementation that's consistent and importantly measurement that can be consistent in each of these categories.</a:t>
            </a:r>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sz="1200">
              <a:solidFill>
                <a:srgbClr val="444746"/>
              </a:solidFill>
              <a:latin typeface="Roboto"/>
              <a:ea typeface="Roboto"/>
              <a:cs typeface="Roboto"/>
              <a:sym typeface="Roboto"/>
            </a:endParaRPr>
          </a:p>
        </p:txBody>
      </p:sp>
      <p:sp>
        <p:nvSpPr>
          <p:cNvPr id="381" name="Google Shape;3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first R is readiness. By readiness we mean that all of the needed protocols and processes are in place that can provide the seamless care that Meg referenced. We've developed and maintained a protocol for hypertension prevention and control services, referral policies and procedures that are in place, and, importantly, a set of referral resources and indeed language that works to assist individuals that need those referrals to adhere to those recommendations and actually access those referrals.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Resource</a:t>
            </a:r>
            <a:r>
              <a:rPr lang="en-US" sz="1100">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sz="1400"/>
              <a:t>Severe Hypertension in Pregnancy Change Package (</a:t>
            </a:r>
            <a:r>
              <a:rPr lang="en-US" sz="1050">
                <a:solidFill>
                  <a:srgbClr val="0B57D0"/>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https://saferbirth.org/wp-content/uploads/Hypertension-Change-Package-FINAL-VERSION-3.30.23.pdf</a:t>
            </a:r>
            <a:r>
              <a:rPr lang="en-US" sz="1050">
                <a:solidFill>
                  <a:srgbClr val="0B57D0"/>
                </a:solidFill>
                <a:latin typeface="Roboto"/>
                <a:ea typeface="Roboto"/>
                <a:cs typeface="Roboto"/>
                <a:sym typeface="Roboto"/>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88" name="Google Shape;38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second R is recognition and prevention. In recognition, it's exceedingly important, particularly in the outpatient setting, that we recognize hypertension. We can assess and document. It's important to assess and document if a client is pregnant or recently postpartum as well. The reason that's very, very important... That can be done by asking the simple question, "Are you pregnant or have you been pregnant in the last 12 months?" The reason that's exceedingly important is that blood pressure thresholds that we get very concerned about in 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non-pregnant individual are different than those that we care about in the pregnant or recently postpartum individual.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blood pressure, for example, of 162 over 110, it's high. It's high, but it's tolerable in somebody who's maybe 55 years old and has chronic hypertension, maybe some renal disease. That high blood pressure, we don't want it to be that high, but they see that frequently. Very different for a previously healthy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pregnant or postpartum woman</a:t>
            </a:r>
            <a:r>
              <a:rPr lang="en-US"/>
              <a:t>. For this, it's an emergency. It's an emergency because it needs to be addressed immediately because risk of stroke is eminent with those types of high blood pressures.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My experience as maternal fetal medicine specialist and improvement work has been predominantly in that area of helping outpatient care providers, whether they be in the emergency department, whether they be in community health centers that do a lot of primary care, and now with your organizations with helping them understand the difference between the thresholds that we use for the pregnant and the non-pregnant individual.</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395" name="Google Shape;3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and includes the steps one should consider in measuring inaccurate blood pressure. But this seems really, really basic. Isn't it really, really basic? Don't all of us clinicians learn to take a blood pressure in nursing school. When become CMA, certified medical assistants, and in medical school, we learned to take a blood pressure. I'll tell you what, it's not that simple. The quality improvement work that we've done in the inpatient setting with what we have is a very experienced nurses when we go through these steps of how to take blood pressure accurately and consistently so that you get a reliable measure is not always implemented.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 the graphic, you'll see that it goes through these steps. It's important when an individual comes into the clinic and you're going to take her blood pressure that you've asked her has she emptied her bladder. A full bladder will change the blood pressure. Has she had any nicotine or caffeine within an hour of having that blood pressure taken? Has she just run up the stairs, rushed to get on time and run up the stairs to get it? She needs to sit for at least five minutes quietly to get a consistent blood pressure.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One should not be talking during a blood pressure measurement. One should be in a posture that's comfortable with feet on the ground. One should not move. The arm should be elevated to the level of the heart. You can see in the image that the arm is supported at the level of the heart. If it's too high, it's going to be off. If it's dangling, you're not going to get the same blood pressure. These elements are real important.</a:t>
            </a:r>
            <a:endParaRPr/>
          </a:p>
          <a:p>
            <a:pPr marL="0" lvl="0" indent="0" algn="l" rtl="0">
              <a:lnSpc>
                <a:spcPct val="100000"/>
              </a:lnSpc>
              <a:spcBef>
                <a:spcPts val="0"/>
              </a:spcBef>
              <a:spcAft>
                <a:spcPts val="0"/>
              </a:spcAft>
              <a:buSzPts val="1400"/>
              <a:buNone/>
            </a:pPr>
            <a:endParaRPr sz="1050">
              <a:solidFill>
                <a:srgbClr val="444746"/>
              </a:solidFill>
              <a:highlight>
                <a:srgbClr val="FFFF00"/>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What we're doing in our clinic is we actually have a little cheat card. These are nurses that take blood pressure every single day. We use an automated blood pressure cuff. On that automated blood pressure cuff hangs a tag that lists these elements to remind us. And actually, they can point to the patients and teach patients. If you're taking your blood pressure at home, this is the way to do it. This is exceedingly important to be able to take an accurate blood pressure, and I encourage you all to challenge yourself to see if this is properly in your clinical area.</a:t>
            </a:r>
            <a:endParaRPr/>
          </a:p>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I will note that on that diagram that shows blood pressure ranges, those blood pressure ranges are for the non-pregnant </a:t>
            </a:r>
            <a:r>
              <a:rPr lang="en-US" sz="1050">
                <a:solidFill>
                  <a:srgbClr val="44474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individual</a:t>
            </a:r>
            <a:r>
              <a:rPr lang="en-US" sz="1050">
                <a:solidFill>
                  <a:srgbClr val="444746"/>
                </a:solidFill>
                <a:latin typeface="Roboto"/>
                <a:ea typeface="Roboto"/>
                <a:cs typeface="Roboto"/>
                <a:sym typeface="Roboto"/>
              </a:rPr>
              <a:t>. </a:t>
            </a:r>
            <a:r>
              <a:rPr lang="en-US" sz="1050">
                <a:solidFill>
                  <a:srgbClr val="44474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That's just a good thing to have on reference. Another piece of recognition and prevention is for screening for health-related social needs that might impact clinical recommendations and treatment plans. These social needs might be contributing to hypertension or they might be contributing to barriers to adherence to a plan, so it’s very important to assess these things.</a:t>
            </a:r>
            <a:endParaRPr/>
          </a:p>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Source:  </a:t>
            </a:r>
            <a:r>
              <a:rPr lang="en-US" sz="1050" u="sng">
                <a:solidFill>
                  <a:schemeClr val="hlink"/>
                </a:solidFill>
                <a:latin typeface="Roboto"/>
                <a:ea typeface="Roboto"/>
                <a:cs typeface="Roboto"/>
                <a:sym typeface="Roboto"/>
                <a:hlinkClick r:id="rId3"/>
              </a:rPr>
              <a:t>8 Steps to Accurately Measure Blood Pressure (BP) Poster</a:t>
            </a:r>
            <a:r>
              <a:rPr lang="en-US" sz="1050">
                <a:solidFill>
                  <a:srgbClr val="444746"/>
                </a:solidFill>
                <a:latin typeface="Roboto"/>
                <a:ea typeface="Roboto"/>
                <a:cs typeface="Roboto"/>
                <a:sym typeface="Roboto"/>
              </a:rPr>
              <a:t> (https://rhntc.org/sites/default/files/resources/rhntc_8_steps_measure_bp_jobaid_05-06-2021.pdf)</a:t>
            </a:r>
            <a:endParaRPr/>
          </a:p>
          <a:p>
            <a:pPr marL="0" marR="0" lvl="0" indent="0" algn="l" rtl="0">
              <a:lnSpc>
                <a:spcPct val="100000"/>
              </a:lnSpc>
              <a:spcBef>
                <a:spcPts val="0"/>
              </a:spcBef>
              <a:spcAft>
                <a:spcPts val="0"/>
              </a:spcAft>
              <a:buClr>
                <a:srgbClr val="000000"/>
              </a:buClr>
              <a:buSzPts val="1400"/>
              <a:buFont typeface="Arial"/>
              <a:buNone/>
            </a:pPr>
            <a:endParaRPr sz="1100">
              <a:solidFill>
                <a:srgbClr val="444746"/>
              </a:solidFill>
              <a:latin typeface="Arial"/>
              <a:ea typeface="Arial"/>
              <a:cs typeface="Arial"/>
              <a:sym typeface="Arial"/>
            </a:endParaRPr>
          </a:p>
          <a:p>
            <a:pPr marL="0" lvl="0" indent="0" algn="l" rtl="0">
              <a:lnSpc>
                <a:spcPct val="100000"/>
              </a:lnSpc>
              <a:spcBef>
                <a:spcPts val="0"/>
              </a:spcBef>
              <a:spcAft>
                <a:spcPts val="0"/>
              </a:spcAft>
              <a:buSzPts val="1400"/>
              <a:buNone/>
            </a:pPr>
            <a:endParaRPr sz="1200">
              <a:latin typeface="Roboto"/>
              <a:ea typeface="Roboto"/>
              <a:cs typeface="Roboto"/>
              <a:sym typeface="Roboto"/>
            </a:endParaRPr>
          </a:p>
        </p:txBody>
      </p:sp>
      <p:sp>
        <p:nvSpPr>
          <p:cNvPr id="402" name="Google Shape;40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sz="1200" u="sng">
              <a:latin typeface="Roboto"/>
              <a:ea typeface="Roboto"/>
              <a:cs typeface="Roboto"/>
              <a:sym typeface="Roboto"/>
            </a:endParaRPr>
          </a:p>
        </p:txBody>
      </p:sp>
      <p:sp>
        <p:nvSpPr>
          <p:cNvPr id="411" name="Google Shape;41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I'd like to also mention that in training of staff, you want to be screening for hypertension, how hypertension relates to general health and reproductive health, and to </a:t>
            </a:r>
            <a:r>
              <a:rPr lang="en-US">
                <a:latin typeface="Arial"/>
                <a:ea typeface="Arial"/>
                <a:cs typeface="Arial"/>
                <a:sym typeface="Arial"/>
              </a:rPr>
              <a:t>differences in health outcomes across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populations</a:t>
            </a:r>
            <a:r>
              <a:rPr lang="en-US" sz="1200">
                <a:latin typeface="Arial"/>
                <a:ea typeface="Arial"/>
                <a:cs typeface="Arial"/>
                <a:sym typeface="Arial"/>
              </a:rPr>
              <a:t>. Meg touched on a number of these elements in her introduction, but there's a really good course available to you on integrating hypertension prevention and control into family planning services, and there's a link available to you in this slide set as well.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Source: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i="0">
                <a:solidFill>
                  <a:srgbClr val="333333"/>
                </a:solidFill>
                <a:latin typeface="Arial"/>
                <a:ea typeface="Arial"/>
                <a:cs typeface="Arial"/>
                <a:sym typeface="Arial"/>
              </a:rPr>
              <a:t>Integrating Hypertension Prevention and Control into Family Planning Services eLearning</a:t>
            </a:r>
            <a:r>
              <a:rPr lang="en-US" sz="1100" i="0">
                <a:solidFill>
                  <a:schemeClr val="dk1"/>
                </a:solidFill>
                <a:latin typeface="Arial"/>
                <a:ea typeface="Arial"/>
                <a:cs typeface="Arial"/>
                <a:sym typeface="Arial"/>
              </a:rPr>
              <a:t> (</a:t>
            </a:r>
            <a:r>
              <a:rPr lang="en-US" sz="1100">
                <a:solidFill>
                  <a:srgbClr val="0B57D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https://rhntc.org/resources/integrating-hypertension-prevention-and-control-family-planning-services-elearning</a:t>
            </a:r>
            <a:r>
              <a:rPr lang="en-US" sz="1100">
                <a:solidFill>
                  <a:srgbClr val="0B57D0"/>
                </a:solidFill>
                <a:latin typeface="Arial"/>
                <a:ea typeface="Arial"/>
                <a:cs typeface="Arial"/>
                <a:sym typeface="Arial"/>
              </a:rPr>
              <a:t>)</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19" name="Google Shape;4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next R is response. Response is using a standard policy and protocol for the diagnosis and management of hypertension in the outpatient setting. I really like this resource that's available to you on the right-hand side, and it walks you through an algorithm of what to do. If your client is currently undergoing hypertension treatment, you go down one path. If they're not yet in treatment and you recognize a blood pressure that's high, you of course go down another path. It gives you thresholds for what those blood... If they aren't undergoing treatment and the blood pressure is high, over 120 over 80, let's check it again. You can follow this algorithm down the path to next steps and treatment options.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 the right-hand side, of course, are indicators for contraceptive services and blood pressures for reference. But I think for those of you that wanted to become more proficient with recognizing treatment and potentially even beginning... well, deciding when to treat or refer, I think this algorithm on the left-hand side can be... It's exceedingly helpful.</a:t>
            </a:r>
            <a:endParaRPr/>
          </a:p>
          <a:p>
            <a:pPr marL="0" lvl="0" indent="0" algn="l" rtl="0">
              <a:lnSpc>
                <a:spcPct val="100000"/>
              </a:lnSpc>
              <a:spcBef>
                <a:spcPts val="0"/>
              </a:spcBef>
              <a:spcAft>
                <a:spcPts val="0"/>
              </a:spcAft>
              <a:buSzPts val="1400"/>
              <a:buNone/>
            </a:pPr>
            <a:endParaRPr sz="1150">
              <a:solidFill>
                <a:srgbClr val="333333"/>
              </a:solidFill>
              <a:latin typeface="Arial"/>
              <a:ea typeface="Arial"/>
              <a:cs typeface="Arial"/>
              <a:sym typeface="Arial"/>
            </a:endParaRPr>
          </a:p>
          <a:p>
            <a:pPr marL="0" lvl="0" indent="0" algn="l" rtl="0">
              <a:lnSpc>
                <a:spcPct val="115000"/>
              </a:lnSpc>
              <a:spcBef>
                <a:spcPts val="0"/>
              </a:spcBef>
              <a:spcAft>
                <a:spcPts val="0"/>
              </a:spcAft>
              <a:buSzPts val="1400"/>
              <a:buFont typeface="Arial"/>
              <a:buNone/>
            </a:pPr>
            <a:r>
              <a:rPr lang="en-US" sz="1100">
                <a:solidFill>
                  <a:srgbClr val="333333"/>
                </a:solidFill>
                <a:latin typeface="Arial"/>
                <a:ea typeface="Arial"/>
                <a:cs typeface="Arial"/>
                <a:sym typeface="Arial"/>
              </a:rPr>
              <a:t>Source: </a:t>
            </a:r>
            <a:endParaRPr sz="1100"/>
          </a:p>
          <a:p>
            <a:pPr marL="0" marR="0" lvl="0" indent="0" algn="l" rtl="0">
              <a:lnSpc>
                <a:spcPct val="115000"/>
              </a:lnSpc>
              <a:spcBef>
                <a:spcPts val="0"/>
              </a:spcBef>
              <a:spcAft>
                <a:spcPts val="0"/>
              </a:spcAft>
              <a:buClr>
                <a:srgbClr val="000000"/>
              </a:buClr>
              <a:buSzPts val="1400"/>
              <a:buFont typeface="Arial"/>
              <a:buNone/>
            </a:pPr>
            <a:r>
              <a:rPr lang="en-US" sz="1100" b="0" i="0">
                <a:solidFill>
                  <a:srgbClr val="333333"/>
                </a:solidFill>
                <a:latin typeface="Montserrat"/>
                <a:ea typeface="Montserrat"/>
                <a:cs typeface="Montserrat"/>
                <a:sym typeface="Montserrat"/>
              </a:rPr>
              <a:t>How to Diagnose and Manage Hypertension in a Family Planning Setting Job Aid</a:t>
            </a:r>
            <a:endParaRPr sz="1100"/>
          </a:p>
          <a:p>
            <a:pPr marL="0" lvl="0" indent="0" algn="l" rtl="0">
              <a:lnSpc>
                <a:spcPct val="115000"/>
              </a:lnSpc>
              <a:spcBef>
                <a:spcPts val="0"/>
              </a:spcBef>
              <a:spcAft>
                <a:spcPts val="0"/>
              </a:spcAft>
              <a:buSzPts val="1400"/>
              <a:buFont typeface="Arial"/>
              <a:buNone/>
            </a:pPr>
            <a:r>
              <a:rPr lang="en-US" sz="1100">
                <a:solidFill>
                  <a:srgbClr val="333333"/>
                </a:solidFill>
                <a:latin typeface="Arial"/>
                <a:ea typeface="Arial"/>
                <a:cs typeface="Arial"/>
                <a:sym typeface="Arial"/>
              </a:rPr>
              <a:t>(</a:t>
            </a:r>
            <a:r>
              <a:rPr lang="en-US" sz="1100" b="0" i="0">
                <a:solidFill>
                  <a:srgbClr val="000000"/>
                </a:solidFill>
                <a:latin typeface="Times New Roman"/>
                <a:ea typeface="Times New Roman"/>
                <a:cs typeface="Times New Roman"/>
                <a:sym typeface="Times New Roman"/>
              </a:rPr>
              <a:t>https://rhntc.org/resources/how-diagnose-and-manage-hypertension-family-planning-setting-job-aid</a:t>
            </a:r>
            <a:r>
              <a:rPr lang="en-US" sz="1100" b="0" i="0">
                <a:solidFill>
                  <a:srgbClr val="333333"/>
                </a:solidFill>
                <a:latin typeface="Arial"/>
                <a:ea typeface="Arial"/>
                <a:cs typeface="Arial"/>
                <a:sym typeface="Arial"/>
              </a:rPr>
              <a:t>)</a:t>
            </a:r>
            <a:endParaRPr sz="110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sz="1200">
              <a:solidFill>
                <a:srgbClr val="333333"/>
              </a:solidFill>
              <a:latin typeface="Arial"/>
              <a:ea typeface="Arial"/>
              <a:cs typeface="Arial"/>
              <a:sym typeface="Arial"/>
            </a:endParaRPr>
          </a:p>
        </p:txBody>
      </p:sp>
      <p:sp>
        <p:nvSpPr>
          <p:cNvPr id="428" name="Google Shape;42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Now I'd like to introduce our presenters. Dr. Kathryn Menard is an Upjohn Distinguished Professor of maternal fetal medicine with the University of North Carolina at Chapel Hill School of Medicine. Dr. Menard has been instrumental in developing the AIM patient safety bundle on severe hypertension pregnancy that we will be discussing later today. Meg Sheahan is a senior clinical consultant at the Reproductive Health National Training Center. Meg is a certified nurse midwife and directed the Title X program in the Virginia Islands for about 10 years before joining the RHNTC.</a:t>
            </a:r>
            <a:endParaRPr/>
          </a:p>
          <a:p>
            <a:pPr marL="0" lvl="0" indent="0" algn="l" rtl="0">
              <a:lnSpc>
                <a:spcPct val="100000"/>
              </a:lnSpc>
              <a:spcBef>
                <a:spcPts val="0"/>
              </a:spcBef>
              <a:spcAft>
                <a:spcPts val="0"/>
              </a:spcAft>
              <a:buSzPts val="1400"/>
              <a:buNone/>
            </a:pPr>
            <a:endParaRPr/>
          </a:p>
        </p:txBody>
      </p:sp>
      <p:sp>
        <p:nvSpPr>
          <p:cNvPr id="303" name="Google Shape;3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next R is reporting in quality improvement and systems learning. In quality improvement, measurement is important. You measure what you care about and move things along by comparing how you did three months ago to what you're doing now. Monitoring outcomes and process data related to blood pressure and hypertension is a way to do that. Then, when you can, disaggregate this information by race ethnicity, if possible, due to known differences in rates of hypertension across populations,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but also differences in treatment.</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We all want to think they don't in our clinic. But when you really take data about what you do for different individuals in your clinic, you might surprise yourself. There’s a number of different things that one can do for this particular topic, and I think there'll be more opportunities shared with you in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a lot of what we've done for the AIM bundles is not as much about outcomes as it is about what we call process measures. Do clinics have in place a protocol like that algorithm that I just showed you? Do you have that in place? Is it a resource that the practitioners rely on and refer to so that they know what to do when and everybody in the group is consistent with the approach? It goes miles when your nurses, and your prescribing providers, and everyone is on the same page about the path of where to go if someone's identified with an elevated blood pressure and what we do about that.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Another process measure would be do you have written education materials available for individuals who do have an elevated blood pressure? And do you have a process for disseminating those things? These are sort of yes-no things. But if the answer's no now, three months later, if you're in an improvement pattern, three months later you do that assessment again and you look... Is your staff trained to do blood pressure measurements accurately? Can they demonstrate that those things on that checklist are accurate? You might get 70% right one time. You train three months later, you do it again, you might get more like 90%. These sorts of things you can set up for yourself, metrics and goals, to monitor.</a:t>
            </a:r>
            <a:endParaRPr/>
          </a:p>
          <a:p>
            <a:pPr marL="0" lvl="0" indent="0" algn="l" rtl="0">
              <a:lnSpc>
                <a:spcPct val="100000"/>
              </a:lnSpc>
              <a:spcBef>
                <a:spcPts val="0"/>
              </a:spcBef>
              <a:spcAft>
                <a:spcPts val="0"/>
              </a:spcAft>
              <a:buSzPts val="1400"/>
              <a:buNone/>
            </a:pPr>
            <a:endParaRPr sz="1050">
              <a:solidFill>
                <a:srgbClr val="1F1F1F"/>
              </a:solidFill>
              <a:highlight>
                <a:srgbClr val="FFFF00"/>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a:solidFill>
                  <a:srgbClr val="1F1F1F"/>
                </a:solidFill>
              </a:rPr>
              <a:t>Source </a:t>
            </a:r>
            <a:endParaRPr/>
          </a:p>
          <a:p>
            <a:pPr marL="0" marR="0" lvl="0" indent="0" algn="l" rtl="0">
              <a:lnSpc>
                <a:spcPct val="100000"/>
              </a:lnSpc>
              <a:spcBef>
                <a:spcPts val="0"/>
              </a:spcBef>
              <a:spcAft>
                <a:spcPts val="0"/>
              </a:spcAft>
              <a:buClr>
                <a:srgbClr val="000000"/>
              </a:buClr>
              <a:buSzPts val="1400"/>
              <a:buFont typeface="Arial"/>
              <a:buNone/>
            </a:pPr>
            <a:r>
              <a:rPr lang="en-US" i="0">
                <a:solidFill>
                  <a:srgbClr val="333333"/>
                </a:solidFill>
              </a:rPr>
              <a:t>High Impact Practices to Strengthen Hypertension Services and Improve Maternal Health Outcomes Data Sheet</a:t>
            </a:r>
            <a:r>
              <a:rPr lang="en-US" i="0" u="sng">
                <a:solidFill>
                  <a:schemeClr val="dk2"/>
                </a:solidFill>
              </a:rPr>
              <a:t> </a:t>
            </a:r>
            <a:r>
              <a:rPr lang="en-US" u="sng">
                <a:solidFill>
                  <a:schemeClr val="dk2"/>
                </a:solidFill>
                <a:hlinkClick r:id="rId3">
                  <a:extLst>
                    <a:ext uri="{A12FA001-AC4F-418D-AE19-62706E023703}">
                      <ahyp:hlinkClr xmlns:ahyp="http://schemas.microsoft.com/office/drawing/2018/hyperlinkcolor" val="tx"/>
                    </a:ext>
                  </a:extLst>
                </a:hlinkClick>
              </a:rPr>
              <a:t>(https://rhntc.org/resources/high-impact-practices-strengthen-hypertension-services-and-improve-maternal-health-0</a:t>
            </a:r>
            <a:r>
              <a:rPr lang="en-US" u="sng">
                <a:solidFill>
                  <a:schemeClr val="dk2"/>
                </a:solidFill>
              </a:rPr>
              <a:t>)</a:t>
            </a:r>
            <a:endParaRPr>
              <a:solidFill>
                <a:schemeClr val="dk2"/>
              </a:solidFill>
            </a:endParaRPr>
          </a:p>
          <a:p>
            <a:pPr marL="0" lvl="0" indent="0" algn="l" rtl="0">
              <a:lnSpc>
                <a:spcPct val="100000"/>
              </a:lnSpc>
              <a:spcBef>
                <a:spcPts val="0"/>
              </a:spcBef>
              <a:spcAft>
                <a:spcPts val="0"/>
              </a:spcAft>
              <a:buSzPts val="1400"/>
              <a:buNone/>
            </a:pPr>
            <a:endParaRPr sz="1050">
              <a:solidFill>
                <a:srgbClr val="1F1F1F"/>
              </a:solidFill>
              <a:highlight>
                <a:srgbClr val="FFFF00"/>
              </a:highlight>
              <a:latin typeface="Roboto"/>
              <a:ea typeface="Roboto"/>
              <a:cs typeface="Roboto"/>
              <a:sym typeface="Roboto"/>
            </a:endParaRPr>
          </a:p>
          <a:p>
            <a:pPr marL="0" lvl="0" indent="0" algn="l" rtl="0">
              <a:lnSpc>
                <a:spcPct val="115000"/>
              </a:lnSpc>
              <a:spcBef>
                <a:spcPts val="0"/>
              </a:spcBef>
              <a:spcAft>
                <a:spcPts val="0"/>
              </a:spcAft>
              <a:buSzPts val="1400"/>
              <a:buNone/>
            </a:pPr>
            <a:endParaRPr sz="115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sz="1200">
              <a:solidFill>
                <a:srgbClr val="1F1F1F"/>
              </a:solidFill>
              <a:latin typeface="Roboto"/>
              <a:ea typeface="Roboto"/>
              <a:cs typeface="Roboto"/>
              <a:sym typeface="Roboto"/>
            </a:endParaRPr>
          </a:p>
        </p:txBody>
      </p:sp>
      <p:sp>
        <p:nvSpPr>
          <p:cNvPr id="437" name="Google Shape;43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next and important R is respectful, supportive,</a:t>
            </a:r>
            <a:r>
              <a:rPr lang="en-US">
                <a:solidFill>
                  <a:srgbClr val="FF0000"/>
                </a:solidFill>
              </a:rPr>
              <a:t> </a:t>
            </a:r>
            <a:r>
              <a:rPr lang="en-US"/>
              <a:t>client-centered care. The full confession, 10 years ago when we first did the hypertension bundle, this was not there, but the AIM initiative has been very deliberate in integrating respectful care into each of the elements of the bundle. But also is calling it out because of its importance as an R of its own, which is providing client-centered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communication</a:t>
            </a:r>
            <a:r>
              <a:rPr lang="en-US"/>
              <a:t> and care to support the client in understanding their recommendations and options. Beyond recommendations and options, it's a matter of building trust. It's really meeting the individuals where they are and helping them meet their health goals.</a:t>
            </a:r>
            <a:endParaRPr/>
          </a:p>
          <a:p>
            <a:pPr marL="0" lvl="0" indent="0" algn="l" rtl="0">
              <a:lnSpc>
                <a:spcPct val="100000"/>
              </a:lnSpc>
              <a:spcBef>
                <a:spcPts val="0"/>
              </a:spcBef>
              <a:spcAft>
                <a:spcPts val="0"/>
              </a:spcAft>
              <a:buClr>
                <a:schemeClr val="dk1"/>
              </a:buClr>
              <a:buSzPts val="11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46" name="Google Shape;44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Meg </a:t>
            </a:r>
            <a:endParaRPr/>
          </a:p>
          <a:p>
            <a:pPr marL="0" lvl="0" indent="0" algn="l" rtl="0">
              <a:lnSpc>
                <a:spcPct val="100000"/>
              </a:lnSpc>
              <a:spcBef>
                <a:spcPts val="0"/>
              </a:spcBef>
              <a:spcAft>
                <a:spcPts val="0"/>
              </a:spcAft>
              <a:buSzPts val="1400"/>
              <a:buNone/>
            </a:pPr>
            <a:r>
              <a:rPr lang="en-US" b="0"/>
              <a:t>Thank you, Dr. Menard. Dr. Menard just talked through a high level of some really key action steps, evidence-based practices, and it's a lot. But the good news is that you don't need to have committed all of this great information to memory. The information is laid out in this job aid. It’s called the High Impact Practices for Outpatient Settings Job Aid. It's designed to help strengthen hypertension services specifically in the outpatient and the sexual and reproductive health setting. It captures everything, all of the evidence-based practices and steps, that Dr. Menard just spoke about in one sort of clean list.</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Then on the right-hand side, it provides links to resources that will help you implement each and every step. These practices which are designed to improve maternal and overall health outcomes are organized around the five Rs, organizational readiness, hypertension recognition and prevention, response to hypertension, reporting systems and learning, and providing respectful, supportive, client-centered care. Now, your agency may not be able to implement every high impact practice. That's normal, totally normal. But you can start with those that work best for your organization. I would also suggest paying special attention and giving special consideration to the starred practices. It might be a little bit hard to see on your slide, but there are two little orange stars on the bottom. Throughout these job aids, there are some evidence-based practices that have little stars by them. These are practices that we think have the potential to be the little hinges that swing the biggest doors.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We'll chat that link in to the chat right now. Click on the link, open the job aid so it's on your</a:t>
            </a:r>
            <a:endParaRPr/>
          </a:p>
          <a:p>
            <a:pPr marL="0" lvl="0" indent="0" algn="l" rtl="0">
              <a:lnSpc>
                <a:spcPct val="100000"/>
              </a:lnSpc>
              <a:spcBef>
                <a:spcPts val="0"/>
              </a:spcBef>
              <a:spcAft>
                <a:spcPts val="0"/>
              </a:spcAft>
              <a:buSzPts val="1400"/>
              <a:buNone/>
            </a:pPr>
            <a:r>
              <a:rPr lang="en-US" b="0"/>
              <a:t>desktop for you to check out after this webinar ends. It's also available on rhntc.org, and you</a:t>
            </a:r>
            <a:endParaRPr/>
          </a:p>
          <a:p>
            <a:pPr marL="0" lvl="0" indent="0" algn="l" rtl="0">
              <a:lnSpc>
                <a:spcPct val="100000"/>
              </a:lnSpc>
              <a:spcBef>
                <a:spcPts val="0"/>
              </a:spcBef>
              <a:spcAft>
                <a:spcPts val="0"/>
              </a:spcAft>
              <a:buSzPts val="1400"/>
              <a:buNone/>
            </a:pPr>
            <a:r>
              <a:rPr lang="en-US" b="0"/>
              <a:t>can find... If you can't remember the whole name, you can find it and other resources if you</a:t>
            </a:r>
            <a:br>
              <a:rPr lang="en-US" b="0"/>
            </a:br>
            <a:endParaRPr/>
          </a:p>
          <a:p>
            <a:pPr marL="0" lvl="0" indent="0" algn="l" rtl="0">
              <a:lnSpc>
                <a:spcPct val="100000"/>
              </a:lnSpc>
              <a:spcBef>
                <a:spcPts val="0"/>
              </a:spcBef>
              <a:spcAft>
                <a:spcPts val="0"/>
              </a:spcAft>
              <a:buSzPts val="1400"/>
              <a:buNone/>
            </a:pPr>
            <a:r>
              <a:rPr lang="en-US"/>
              <a:t>Source </a:t>
            </a:r>
            <a:endParaRPr/>
          </a:p>
          <a:p>
            <a:pPr marL="0" marR="0" lvl="0" indent="0" algn="l" rtl="0">
              <a:lnSpc>
                <a:spcPct val="100000"/>
              </a:lnSpc>
              <a:spcBef>
                <a:spcPts val="0"/>
              </a:spcBef>
              <a:spcAft>
                <a:spcPts val="0"/>
              </a:spcAft>
              <a:buClr>
                <a:srgbClr val="000000"/>
              </a:buClr>
              <a:buSzPts val="1400"/>
              <a:buFont typeface="Arial"/>
              <a:buNone/>
            </a:pPr>
            <a:r>
              <a:rPr lang="en-US" i="0">
                <a:solidFill>
                  <a:srgbClr val="333333"/>
                </a:solidFill>
              </a:rPr>
              <a:t>Strengthen Hypertension Services to Improve Maternal Health Job Aid </a:t>
            </a:r>
            <a:r>
              <a:rPr lang="en-US" u="sng">
                <a:solidFill>
                  <a:schemeClr val="dk2"/>
                </a:solidFill>
                <a:hlinkClick r:id="rId3">
                  <a:extLst>
                    <a:ext uri="{A12FA001-AC4F-418D-AE19-62706E023703}">
                      <ahyp:hlinkClr xmlns:ahyp="http://schemas.microsoft.com/office/drawing/2018/hyperlinkcolor" val="tx"/>
                    </a:ext>
                  </a:extLst>
                </a:hlinkClick>
              </a:rPr>
              <a:t>(https://rhntc.org/resources/strengthen-hypertension-services-improve-maternal-health-job-aid</a:t>
            </a:r>
            <a:r>
              <a:rPr lang="en-US" u="sng">
                <a:solidFill>
                  <a:schemeClr val="dk2"/>
                </a:solidFill>
              </a:rPr>
              <a:t>)</a:t>
            </a:r>
            <a:r>
              <a:rPr lang="en-US">
                <a:solidFill>
                  <a:schemeClr val="dk2"/>
                </a:solidFill>
              </a:rPr>
              <a:t> </a:t>
            </a:r>
            <a:endParaRPr>
              <a:solidFill>
                <a:schemeClr val="dk2"/>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55" name="Google Shape;45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en-US"/>
              <a:t>I also wanted to highlight one really, really helpful resource that you will also find on rhntc.org. If you search the term hypertension, it's going to pop right up. It's the Hypertension Prevention and Control Improvement Toolkit. Now, the RHNTC has a ton, literally hundreds, of resources to support you, and many to support you specifically around hypertension prevention and control. But if I had to recommend just one and only one for hypertension services support, this right here is the one, the Hypertension Prevention and Control Improvement Toolkit. The reason is because it's designed to support outpatient sexual and reproductive health providers in implementing best practices for hypertension prevention, diagnosis, and control. And it provides this sort of holistic, comprehensive approach. I mean, it walks you through every layer from understanding what the recommendations are in the QFP around hypertension for family planning settings to designing a policy. It even gives you a sample policy for hypertension prevention and control in case you don't have one in place and you can't reinvent the wheel, you don't want to reinvent the wheel. That policy pulls together all of the best practices and recommendations.</a:t>
            </a:r>
            <a:endParaRPr/>
          </a:p>
          <a:p>
            <a:pPr marL="457200" marR="0" lvl="0" indent="-228600" algn="l" rtl="0">
              <a:lnSpc>
                <a:spcPct val="100000"/>
              </a:lnSpc>
              <a:spcBef>
                <a:spcPts val="0"/>
              </a:spcBef>
              <a:spcAft>
                <a:spcPts val="0"/>
              </a:spcAft>
              <a:buClr>
                <a:srgbClr val="000000"/>
              </a:buClr>
              <a:buSzPts val="1400"/>
              <a:buFont typeface="Arial"/>
              <a:buNone/>
            </a:pPr>
            <a:endParaRPr/>
          </a:p>
          <a:p>
            <a:pPr marL="228600" lvl="0" indent="0" algn="l" rtl="0">
              <a:lnSpc>
                <a:spcPct val="100000"/>
              </a:lnSpc>
              <a:spcBef>
                <a:spcPts val="0"/>
              </a:spcBef>
              <a:spcAft>
                <a:spcPts val="0"/>
              </a:spcAft>
              <a:buSzPts val="1400"/>
              <a:buFont typeface="Arial"/>
              <a:buNone/>
            </a:pPr>
            <a:r>
              <a:rPr lang="en-US"/>
              <a:t>It then goes on to action steps for supporting people who don't yet have hypertension, but who may be at risk for it, including a focus on preconception services. Then, it goes on to what the clinical team can use, tools that the clinical team can use to support clients who actually do have a hypertension diagnosis in terms of things like self-monitoring of blood pressure, which is really important for these clients. Then, moving on to strengthening your referral systems and promoting the services that you have around hypertension. So, it's comprehensive. It includes all of the resources that you saw screenshots of on these slides. So if you go to this link, you will find all of that. All right. I'm going to pass it over to Naima if we have any questions.</a:t>
            </a:r>
            <a:br>
              <a:rPr lang="en-US" sz="1600"/>
            </a:br>
            <a:endParaRPr sz="1100"/>
          </a:p>
          <a:p>
            <a:pPr marL="0" lvl="0" indent="0" algn="l" rtl="0">
              <a:lnSpc>
                <a:spcPct val="100000"/>
              </a:lnSpc>
              <a:spcBef>
                <a:spcPts val="0"/>
              </a:spcBef>
              <a:spcAft>
                <a:spcPts val="0"/>
              </a:spcAft>
              <a:buClr>
                <a:schemeClr val="dk1"/>
              </a:buClr>
              <a:buSzPts val="1100"/>
              <a:buFont typeface="Arial"/>
              <a:buNone/>
            </a:pPr>
            <a:r>
              <a:rPr lang="en-US"/>
              <a:t>Source </a:t>
            </a:r>
            <a:endParaRPr/>
          </a:p>
          <a:p>
            <a:pPr marL="0" marR="0" lvl="0" indent="0" algn="l" rtl="0">
              <a:lnSpc>
                <a:spcPct val="100000"/>
              </a:lnSpc>
              <a:spcBef>
                <a:spcPts val="0"/>
              </a:spcBef>
              <a:spcAft>
                <a:spcPts val="0"/>
              </a:spcAft>
              <a:buClr>
                <a:schemeClr val="dk1"/>
              </a:buClr>
              <a:buSzPts val="1100"/>
              <a:buFont typeface="Arial"/>
              <a:buNone/>
            </a:pPr>
            <a:r>
              <a:rPr lang="en-US" i="0">
                <a:solidFill>
                  <a:srgbClr val="333333"/>
                </a:solidFill>
              </a:rPr>
              <a:t>Hypertension Prevention and Control Improvement Toolkit </a:t>
            </a:r>
            <a:r>
              <a:rPr lang="en-US"/>
              <a:t>(</a:t>
            </a:r>
            <a:r>
              <a:rPr lang="en-US" u="sng">
                <a:solidFill>
                  <a:schemeClr val="dk2"/>
                </a:solidFill>
                <a:hlinkClick r:id="rId3">
                  <a:extLst>
                    <a:ext uri="{A12FA001-AC4F-418D-AE19-62706E023703}">
                      <ahyp:hlinkClr xmlns:ahyp="http://schemas.microsoft.com/office/drawing/2018/hyperlinkcolor" val="tx"/>
                    </a:ext>
                  </a:extLst>
                </a:hlinkClick>
              </a:rPr>
              <a:t>https://rhntc.org/resources/strengthen-hypertension-services-improve-maternal-health-job-aid</a:t>
            </a:r>
            <a:r>
              <a:rPr lang="en-US" u="sng">
                <a:solidFill>
                  <a:schemeClr val="dk2"/>
                </a:solidFill>
              </a:rPr>
              <a:t>)</a:t>
            </a:r>
            <a:endParaRPr>
              <a:solidFill>
                <a:schemeClr val="dk2"/>
              </a:solidFil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63" name="Google Shape;4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Naima</a:t>
            </a:r>
            <a:endParaRPr/>
          </a:p>
          <a:p>
            <a:pPr marL="0" lvl="0" indent="0" algn="l" rtl="0">
              <a:lnSpc>
                <a:spcPct val="100000"/>
              </a:lnSpc>
              <a:spcBef>
                <a:spcPts val="0"/>
              </a:spcBef>
              <a:spcAft>
                <a:spcPts val="0"/>
              </a:spcAft>
              <a:buSzPts val="1400"/>
              <a:buNone/>
            </a:pPr>
            <a:r>
              <a:rPr lang="en-US"/>
              <a:t>Well, thank you so much, Meg and Dr. Menard. We are excited to get to the Q&amp;A portion of our webinar. We invite folks to go ahead and enter your questions in the chat.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471" name="Google Shape;47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a:solidFill>
                  <a:srgbClr val="333333"/>
                </a:solidFill>
              </a:rPr>
              <a:t>Next, I'd like to invite you to share an action that you want to take as a result of what you learned today. What I'd love for you to do is, in the chat, if you could please enter one action item you will take, one action or anything you feel like sharing as a result of this webinar that you are ready to go ahead and do differently or take on a new action that you weren’t previously. We'd love for you to share that in the chat.</a:t>
            </a:r>
            <a:endParaRPr/>
          </a:p>
          <a:p>
            <a:pPr marL="0" lvl="0" indent="0" algn="l" rtl="0">
              <a:lnSpc>
                <a:spcPct val="115000"/>
              </a:lnSpc>
              <a:spcBef>
                <a:spcPts val="800"/>
              </a:spcBef>
              <a:spcAft>
                <a:spcPts val="0"/>
              </a:spcAft>
              <a:buClr>
                <a:schemeClr val="dk1"/>
              </a:buClr>
              <a:buSzPts val="1100"/>
              <a:buFont typeface="Arial"/>
              <a:buNone/>
            </a:pPr>
            <a:endParaRPr>
              <a:solidFill>
                <a:srgbClr val="333333"/>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77" name="Google Shape;47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the recording, the slides, the transcript will all be posted on rhntc.org. I do want to acknowledge the version of the slides that you received pre-webinar did not include a list of the resources. What's available on rhntc.org will include a slide with all the hyperlinks to all the resources. So, don't have to worry. You will get those up in terms of what's available on the website.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Source</a:t>
            </a:r>
            <a:endParaRPr/>
          </a:p>
          <a:p>
            <a:pPr marL="0" lvl="0" indent="0" algn="l" rtl="0">
              <a:lnSpc>
                <a:spcPct val="100000"/>
              </a:lnSpc>
              <a:spcBef>
                <a:spcPts val="0"/>
              </a:spcBef>
              <a:spcAft>
                <a:spcPts val="0"/>
              </a:spcAft>
              <a:buSzPts val="1400"/>
              <a:buNone/>
            </a:pPr>
            <a:r>
              <a:rPr lang="en-US"/>
              <a:t>Strengthen Hypertension Services to Improve Maternal Health Job </a:t>
            </a:r>
            <a:r>
              <a:rPr lang="en-US">
                <a:solidFill>
                  <a:schemeClr val="dk2"/>
                </a:solidFill>
              </a:rPr>
              <a:t>Aid (</a:t>
            </a:r>
            <a:r>
              <a:rPr lang="en-US" u="sng">
                <a:solidFill>
                  <a:srgbClr val="0563C1"/>
                </a:solidFill>
                <a:hlinkClick r:id="rId3">
                  <a:extLst>
                    <a:ext uri="{A12FA001-AC4F-418D-AE19-62706E023703}">
                      <ahyp:hlinkClr xmlns:ahyp="http://schemas.microsoft.com/office/drawing/2018/hyperlinkcolor" val="tx"/>
                    </a:ext>
                  </a:extLst>
                </a:hlinkClick>
              </a:rPr>
              <a:t>https://rhntc.org/resources/</a:t>
            </a:r>
            <a:r>
              <a:rPr lang="en-US" u="sng">
                <a:solidFill>
                  <a:schemeClr val="dk2"/>
                </a:solidFill>
                <a:hlinkClick r:id="rId3">
                  <a:extLst>
                    <a:ext uri="{A12FA001-AC4F-418D-AE19-62706E023703}">
                      <ahyp:hlinkClr xmlns:ahyp="http://schemas.microsoft.com/office/drawing/2018/hyperlinkcolor" val="tx"/>
                    </a:ext>
                  </a:extLst>
                </a:hlinkClick>
              </a:rPr>
              <a:t>strengthen-hypertension-services-improve-maternal-health-job-aid</a:t>
            </a:r>
            <a:r>
              <a:rPr lang="en-US" u="sng">
                <a:solidFill>
                  <a:schemeClr val="dk2"/>
                </a:solidFill>
              </a:rPr>
              <a:t>)</a:t>
            </a:r>
            <a:endParaRPr>
              <a:solidFill>
                <a:schemeClr val="dk2"/>
              </a:solidFill>
            </a:endParaRPr>
          </a:p>
          <a:p>
            <a:pPr marL="0" lvl="0" indent="0" algn="l" rtl="0">
              <a:lnSpc>
                <a:spcPct val="100000"/>
              </a:lnSpc>
              <a:spcBef>
                <a:spcPts val="0"/>
              </a:spcBef>
              <a:spcAft>
                <a:spcPts val="0"/>
              </a:spcAft>
              <a:buSzPts val="1400"/>
              <a:buNone/>
            </a:pPr>
            <a:r>
              <a:rPr lang="en-US"/>
              <a:t>High Impact Practices to Strengthen Hypertension Services and Improve Maternal Health Outcomes Data Sheet </a:t>
            </a:r>
            <a:r>
              <a:rPr lang="en-US">
                <a:solidFill>
                  <a:schemeClr val="dk2"/>
                </a:solidFill>
              </a:rPr>
              <a:t>(</a:t>
            </a:r>
            <a:r>
              <a:rPr lang="en-US" u="sng">
                <a:solidFill>
                  <a:srgbClr val="0563C1"/>
                </a:solidFill>
                <a:hlinkClick r:id="rId4">
                  <a:extLst>
                    <a:ext uri="{A12FA001-AC4F-418D-AE19-62706E023703}">
                      <ahyp:hlinkClr xmlns:ahyp="http://schemas.microsoft.com/office/drawing/2018/hyperlinkcolor" val="tx"/>
                    </a:ext>
                  </a:extLst>
                </a:hlinkClick>
              </a:rPr>
              <a:t>https://rhntc.org/resources/</a:t>
            </a:r>
            <a:r>
              <a:rPr lang="en-US" u="sng">
                <a:solidFill>
                  <a:schemeClr val="dk2"/>
                </a:solidFill>
                <a:hlinkClick r:id="rId4">
                  <a:extLst>
                    <a:ext uri="{A12FA001-AC4F-418D-AE19-62706E023703}">
                      <ahyp:hlinkClr xmlns:ahyp="http://schemas.microsoft.com/office/drawing/2018/hyperlinkcolor" val="tx"/>
                    </a:ext>
                  </a:extLst>
                </a:hlinkClick>
              </a:rPr>
              <a:t>high-impact-practices-strengthen-hypertension-services-and-improve-maternal-health-0</a:t>
            </a:r>
            <a:r>
              <a:rPr lang="en-US" u="sng">
                <a:solidFill>
                  <a:schemeClr val="dk2"/>
                </a:solidFill>
              </a:rPr>
              <a:t>)</a:t>
            </a:r>
            <a:endParaRPr>
              <a:solidFill>
                <a:schemeClr val="dk2"/>
              </a:solidFill>
            </a:endParaRPr>
          </a:p>
          <a:p>
            <a:pPr marL="0" lvl="0" indent="0" algn="l" rtl="0">
              <a:lnSpc>
                <a:spcPct val="100000"/>
              </a:lnSpc>
              <a:spcBef>
                <a:spcPts val="0"/>
              </a:spcBef>
              <a:spcAft>
                <a:spcPts val="0"/>
              </a:spcAft>
              <a:buSzPts val="1400"/>
              <a:buNone/>
            </a:pPr>
            <a:r>
              <a:rPr lang="en-US"/>
              <a:t>Hypertension Prevention and Control Improvement Toolkit </a:t>
            </a:r>
            <a:r>
              <a:rPr lang="en-US">
                <a:solidFill>
                  <a:schemeClr val="dk2"/>
                </a:solidFill>
              </a:rPr>
              <a:t>(</a:t>
            </a:r>
            <a:r>
              <a:rPr lang="en-US" u="sng">
                <a:solidFill>
                  <a:srgbClr val="0563C1"/>
                </a:solidFill>
                <a:hlinkClick r:id="rId5">
                  <a:extLst>
                    <a:ext uri="{A12FA001-AC4F-418D-AE19-62706E023703}">
                      <ahyp:hlinkClr xmlns:ahyp="http://schemas.microsoft.com/office/drawing/2018/hyperlinkcolor" val="tx"/>
                    </a:ext>
                  </a:extLst>
                </a:hlinkClick>
              </a:rPr>
              <a:t>https://rhntc.org/resources/</a:t>
            </a:r>
            <a:r>
              <a:rPr lang="en-US" u="sng">
                <a:solidFill>
                  <a:schemeClr val="dk2"/>
                </a:solidFill>
                <a:hlinkClick r:id="rId5">
                  <a:extLst>
                    <a:ext uri="{A12FA001-AC4F-418D-AE19-62706E023703}">
                      <ahyp:hlinkClr xmlns:ahyp="http://schemas.microsoft.com/office/drawing/2018/hyperlinkcolor" val="tx"/>
                    </a:ext>
                  </a:extLst>
                </a:hlinkClick>
              </a:rPr>
              <a:t>hypertension-prevention-and-control-improvement-toolkit</a:t>
            </a:r>
            <a:r>
              <a:rPr lang="en-US" u="sng">
                <a:solidFill>
                  <a:schemeClr val="dk2"/>
                </a:solidFill>
              </a:rPr>
              <a:t>)</a:t>
            </a:r>
            <a:endParaRPr>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83" name="Google Shape;48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 you so much for joining us! Please reach out to us with any questions or ideas…and sign up for our newsletter for all the latest from the Reproductive Health National Training Center.</a:t>
            </a:r>
            <a:r>
              <a:rPr lang="en-US" sz="1400">
                <a:solidFill>
                  <a:schemeClr val="dk1"/>
                </a:solidFill>
                <a:latin typeface="Calibri"/>
                <a:ea typeface="Calibri"/>
                <a:cs typeface="Calibri"/>
                <a:sym typeface="Calibri"/>
              </a:rPr>
              <a:t> </a:t>
            </a:r>
            <a:r>
              <a:rPr lang="en-US" sz="1200">
                <a:solidFill>
                  <a:schemeClr val="dk1"/>
                </a:solidFill>
                <a:latin typeface="Roboto"/>
                <a:ea typeface="Roboto"/>
                <a:cs typeface="Roboto"/>
                <a:sym typeface="Roboto"/>
              </a:rPr>
              <a:t>I hope you’ll join me in thanking our speaker(s).As a reminder, we will have the materials from today’s session available within the next few days, they will be emailed to you and posted to RHNTC. If you have additional questions for the RHNTC, please don’t hesitate to email us at </a:t>
            </a:r>
            <a:r>
              <a:rPr lang="en-US" sz="12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rhntc@jsi.com</a:t>
            </a:r>
            <a:r>
              <a:rPr lang="en-US" sz="1200">
                <a:solidFill>
                  <a:schemeClr val="dk1"/>
                </a:solidFill>
                <a:latin typeface="Roboto"/>
                <a:ea typeface="Roboto"/>
                <a:cs typeface="Roboto"/>
                <a:sym typeface="Roboto"/>
              </a:rPr>
              <a:t>. Our final ask is that you please complete the evaluation today. We really value your feedback and we use it to inform future sessions. It’s a new shorter form, so let us know what you think!  In order to obtain a certificate of completion for attending this webinar, you must be logged into rhntc when you complete the </a:t>
            </a:r>
            <a:r>
              <a:rPr lang="en-US" sz="1200" b="0">
                <a:solidFill>
                  <a:schemeClr val="dk1"/>
                </a:solidFill>
                <a:latin typeface="Roboto"/>
                <a:ea typeface="Roboto"/>
                <a:cs typeface="Roboto"/>
                <a:sym typeface="Roboto"/>
              </a:rPr>
              <a:t>evaluation; if you are seeking CNEs, you must complete the evaluation to receive your certificate.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400"/>
              <a:buNone/>
            </a:pPr>
            <a:endParaRPr sz="1200" b="1">
              <a:solidFill>
                <a:schemeClr val="dk1"/>
              </a:solidFill>
              <a:latin typeface="Roboto"/>
              <a:ea typeface="Roboto"/>
              <a:cs typeface="Roboto"/>
              <a:sym typeface="Roboto"/>
            </a:endParaRPr>
          </a:p>
        </p:txBody>
      </p:sp>
      <p:sp>
        <p:nvSpPr>
          <p:cNvPr id="490" name="Google Shape;49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a:t>To stay in touch with the RHNTC, we hope you will subscribe to our monthly eNewsletter by visiting rhntc.org backslash enewsletter; contact us through our website (rhntc.org); sign up for an account on our website;  follow us on LinkedIn. Thank you again for joining us. That concludes today’s webinar. </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500" name="Google Shape;50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By the end of the presentation, participants will be able to:</a:t>
            </a:r>
            <a:endParaRPr/>
          </a:p>
          <a:p>
            <a:pPr marL="260350" marR="0" lvl="0" indent="-171450" algn="l" rtl="0">
              <a:lnSpc>
                <a:spcPct val="115000"/>
              </a:lnSpc>
              <a:spcBef>
                <a:spcPts val="1000"/>
              </a:spcBef>
              <a:spcAft>
                <a:spcPts val="0"/>
              </a:spcAft>
              <a:buSzPts val="2200"/>
              <a:buFont typeface="Arial"/>
              <a:buChar char="•"/>
            </a:pPr>
            <a:r>
              <a:rPr lang="en-US" sz="1200">
                <a:latin typeface="Arial"/>
                <a:ea typeface="Arial"/>
                <a:cs typeface="Arial"/>
                <a:sym typeface="Arial"/>
              </a:rPr>
              <a:t>Describe the impact of hypertension on health across the lifespan and maternal health specifically,</a:t>
            </a:r>
            <a:r>
              <a:rPr lang="en-US">
                <a:latin typeface="Arial"/>
                <a:ea typeface="Arial"/>
                <a:cs typeface="Arial"/>
                <a:sym typeface="Arial"/>
              </a:rPr>
              <a:t> </a:t>
            </a:r>
            <a:r>
              <a:rPr lang="en-US">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including its impact on differences in maternal </a:t>
            </a:r>
            <a:r>
              <a:rPr lang="en-US">
                <a:solidFill>
                  <a:srgbClr val="595959"/>
                </a:solidFill>
                <a:latin typeface="Arial"/>
                <a:ea typeface="Arial"/>
                <a:cs typeface="Arial"/>
                <a:sym typeface="Arial"/>
              </a:rPr>
              <a:t>health outcomes across </a:t>
            </a:r>
            <a:r>
              <a:rPr lang="en-US">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populations</a:t>
            </a:r>
            <a:endParaRPr sz="200"/>
          </a:p>
          <a:p>
            <a:pPr marL="260350" marR="0" lvl="0" indent="-171450" algn="l" rtl="0">
              <a:lnSpc>
                <a:spcPct val="115000"/>
              </a:lnSpc>
              <a:spcBef>
                <a:spcPts val="1000"/>
              </a:spcBef>
              <a:spcAft>
                <a:spcPts val="0"/>
              </a:spcAft>
              <a:buSzPts val="2200"/>
              <a:buFont typeface="Arial"/>
              <a:buChar char="•"/>
            </a:pPr>
            <a:r>
              <a:rPr lang="en-US" sz="1200">
                <a:latin typeface="Arial"/>
                <a:ea typeface="Arial"/>
                <a:cs typeface="Arial"/>
                <a:sym typeface="Arial"/>
              </a:rPr>
              <a:t>Describe high impact practices that sexual and reproductive health providers can implement to strengthen hypertension prevention, recognition, and control for improved health outcomes</a:t>
            </a:r>
            <a:endParaRPr/>
          </a:p>
          <a:p>
            <a:pPr marL="260350" marR="0" lvl="0" indent="-171450" algn="l" rtl="0">
              <a:lnSpc>
                <a:spcPct val="115000"/>
              </a:lnSpc>
              <a:spcBef>
                <a:spcPts val="1000"/>
              </a:spcBef>
              <a:spcAft>
                <a:spcPts val="0"/>
              </a:spcAft>
              <a:buSzPts val="2200"/>
              <a:buFont typeface="Arial"/>
              <a:buChar char="•"/>
            </a:pPr>
            <a:r>
              <a:rPr lang="en-US" sz="1200">
                <a:latin typeface="Arial"/>
                <a:ea typeface="Arial"/>
                <a:cs typeface="Arial"/>
                <a:sym typeface="Arial"/>
              </a:rPr>
              <a:t>Identify two resources that sexual and reproductive health providers can use to implement high impact practices for hypertension prevention, recognition, and control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sz="1800">
              <a:latin typeface="Arial"/>
              <a:ea typeface="Arial"/>
              <a:cs typeface="Arial"/>
              <a:sym typeface="Arial"/>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endParaRPr/>
          </a:p>
        </p:txBody>
      </p:sp>
      <p:sp>
        <p:nvSpPr>
          <p:cNvPr id="311" name="Google Shape;3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200">
                <a:latin typeface="Arial"/>
                <a:ea typeface="Arial"/>
                <a:cs typeface="Arial"/>
                <a:sym typeface="Arial"/>
              </a:rPr>
              <a:t>Meg Sheahan:</a:t>
            </a:r>
            <a:endParaRPr/>
          </a:p>
          <a:p>
            <a:pPr marL="0" lvl="0" indent="0" algn="l" rtl="0">
              <a:lnSpc>
                <a:spcPct val="90000"/>
              </a:lnSpc>
              <a:spcBef>
                <a:spcPts val="0"/>
              </a:spcBef>
              <a:spcAft>
                <a:spcPts val="0"/>
              </a:spcAft>
              <a:buSzPts val="1400"/>
              <a:buNone/>
            </a:pPr>
            <a:r>
              <a:rPr lang="en-US" sz="1200">
                <a:latin typeface="Arial"/>
                <a:ea typeface="Arial"/>
                <a:cs typeface="Arial"/>
                <a:sym typeface="Arial"/>
              </a:rPr>
              <a:t>All right. Thanks, everybody. Let's just do some level setting groundwork here. Let's start with the impact of hypertension on overall and reproductive health. As you know, hypertension is a major preventable risk factor for heart disease, for stroke, and other health problems, and it’s the leading cause of death for women in the United States and worldwide. It causes about one in every five female deaths in the United States. Left uncontrolled, hypertension increases a person's risk of developing other health conditions, including heart failure, kidney disease, and cognitive decline later in life. Something that surprises a lot of people is that it can also decrease fertility.</a:t>
            </a:r>
            <a:endParaRPr/>
          </a:p>
          <a:p>
            <a:pPr marL="0" lvl="0" indent="0" algn="l" rtl="0">
              <a:lnSpc>
                <a:spcPct val="90000"/>
              </a:lnSpc>
              <a:spcBef>
                <a:spcPts val="0"/>
              </a:spcBef>
              <a:spcAft>
                <a:spcPts val="0"/>
              </a:spcAft>
              <a:buSzPts val="1400"/>
              <a:buNone/>
            </a:pPr>
            <a:endParaRPr sz="1200">
              <a:latin typeface="Arial"/>
              <a:ea typeface="Arial"/>
              <a:cs typeface="Arial"/>
              <a:sym typeface="Arial"/>
            </a:endParaRPr>
          </a:p>
          <a:p>
            <a:pPr marL="0" lvl="0" indent="0" algn="l" rtl="0">
              <a:lnSpc>
                <a:spcPct val="90000"/>
              </a:lnSpc>
              <a:spcBef>
                <a:spcPts val="0"/>
              </a:spcBef>
              <a:spcAft>
                <a:spcPts val="0"/>
              </a:spcAft>
              <a:buSzPts val="1400"/>
              <a:buNone/>
            </a:pPr>
            <a:r>
              <a:rPr lang="en-US" sz="1200">
                <a:latin typeface="Arial"/>
                <a:ea typeface="Arial"/>
                <a:cs typeface="Arial"/>
                <a:sym typeface="Arial"/>
              </a:rPr>
              <a:t>Hypertension is a leading cause of maternal morbidity and mortality, and that's one of the major reasons that we're focusing on it today. I also want to say it's a major cause of fetal and neonatal morbidity and mortality, including intrauterine growth restriction and complications caused by preterm delivery. Further, hypertension limits the contraceptive methods for which an individual is medically eligible. For example, combined hormonal methods, so that's your combined pills, your patch, your ring, are MEC category three, even for people with adequately controlled hypertension. But for people who have hypertension above 160 over a hundred or have vascular disease, that is amplified to category four, so it's really a no-go. These limitations can make achieving the desired number and spacing of children more difficult for some people. </a:t>
            </a:r>
            <a:endParaRPr sz="1200">
              <a:latin typeface="Arial"/>
              <a:ea typeface="Arial"/>
              <a:cs typeface="Arial"/>
              <a:sym typeface="Arial"/>
            </a:endParaRPr>
          </a:p>
          <a:p>
            <a:pPr marL="0" lvl="0" indent="0" algn="l" rtl="0">
              <a:lnSpc>
                <a:spcPct val="90000"/>
              </a:lnSpc>
              <a:spcBef>
                <a:spcPts val="0"/>
              </a:spcBef>
              <a:spcAft>
                <a:spcPts val="0"/>
              </a:spcAft>
              <a:buSzPts val="1400"/>
              <a:buNone/>
            </a:pPr>
            <a:endParaRPr>
              <a:latin typeface="Arial"/>
              <a:ea typeface="Arial"/>
              <a:cs typeface="Arial"/>
              <a:sym typeface="Arial"/>
            </a:endParaRPr>
          </a:p>
          <a:p>
            <a:pPr marL="0" lvl="0" indent="0" algn="l" rtl="0">
              <a:lnSpc>
                <a:spcPct val="90000"/>
              </a:lnSpc>
              <a:spcBef>
                <a:spcPts val="0"/>
              </a:spcBef>
              <a:spcAft>
                <a:spcPts val="0"/>
              </a:spcAft>
              <a:buSzPts val="1400"/>
              <a:buNone/>
            </a:pPr>
            <a:r>
              <a:rPr lang="en-US" sz="1200">
                <a:latin typeface="Arial"/>
                <a:ea typeface="Arial"/>
                <a:cs typeface="Arial"/>
                <a:sym typeface="Arial"/>
              </a:rPr>
              <a:t>Hypertension is also a leading contributor to differences in </a:t>
            </a:r>
            <a:r>
              <a:rPr lang="en-US" sz="12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health outcomes across populations</a:t>
            </a:r>
            <a:r>
              <a:rPr lang="en-US" sz="1200">
                <a:latin typeface="Arial"/>
                <a:ea typeface="Arial"/>
                <a:cs typeface="Arial"/>
                <a:sym typeface="Arial"/>
              </a:rPr>
              <a:t>, with Black people being significantly more impacted. We're going to talk more about this in a minute. For these reasons, which we went into really briefly, early prevention, screening, diagnosis, and management of hypertension, ideally before pregnancy occurs is central to improving health outcomes, to reducing maternal mortality, and to addressing health </a:t>
            </a:r>
            <a:r>
              <a:rPr lang="en-US">
                <a:latin typeface="Arial"/>
                <a:ea typeface="Arial"/>
                <a:cs typeface="Arial"/>
                <a:sym typeface="Arial"/>
              </a:rPr>
              <a:t>differences across populations</a:t>
            </a:r>
            <a:r>
              <a:rPr lang="en-US" sz="1200">
                <a:latin typeface="Arial"/>
                <a:ea typeface="Arial"/>
                <a:cs typeface="Arial"/>
                <a:sym typeface="Arial"/>
              </a:rPr>
              <a:t>. It's a really important issue that we in the family planning space need to take on.</a:t>
            </a:r>
            <a:endParaRPr/>
          </a:p>
          <a:p>
            <a:pPr marL="0" lvl="0" indent="0" algn="l" rtl="0">
              <a:lnSpc>
                <a:spcPct val="90000"/>
              </a:lnSpc>
              <a:spcBef>
                <a:spcPts val="0"/>
              </a:spcBef>
              <a:spcAft>
                <a:spcPts val="0"/>
              </a:spcAft>
              <a:buSzPts val="1400"/>
              <a:buNone/>
            </a:pP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Resources: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Hypertensive disease of pregnancy and maternal mortality</a:t>
            </a:r>
            <a:r>
              <a:rPr lang="en-US" sz="1100" u="sng">
                <a:solidFill>
                  <a:schemeClr val="hlink"/>
                </a:solidFill>
                <a:latin typeface="Arial"/>
                <a:ea typeface="Arial"/>
                <a:cs typeface="Arial"/>
                <a:sym typeface="Arial"/>
              </a:rPr>
              <a:t> (</a:t>
            </a:r>
            <a:r>
              <a:rPr lang="en-US" sz="1100" i="0">
                <a:solidFill>
                  <a:srgbClr val="000000"/>
                </a:solidFill>
                <a:latin typeface="Arial"/>
                <a:ea typeface="Arial"/>
                <a:cs typeface="Arial"/>
                <a:sym typeface="Arial"/>
              </a:rPr>
              <a:t>https://pubmed.ncbi.nlm.nih.gov/23403779/)</a:t>
            </a:r>
            <a:endParaRPr sz="1100">
              <a:solidFill>
                <a:srgbClr val="0000F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Surgeon General's Call to Action to Control Hypertension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a:solidFill>
                  <a:schemeClr val="hlink"/>
                </a:solidFill>
                <a:highlight>
                  <a:srgbClr val="FFFF00"/>
                </a:highlight>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Women and Heart Disease_CDC</a:t>
            </a:r>
            <a:r>
              <a:rPr lang="en-US" sz="1100" u="sng">
                <a:solidFill>
                  <a:schemeClr val="hlink"/>
                </a:solidFill>
                <a:highlight>
                  <a:srgbClr val="FFFF00"/>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sz="1100" u="sng">
                <a:solidFill>
                  <a:schemeClr val="hlink"/>
                </a:solidFill>
                <a:latin typeface="Arial"/>
                <a:ea typeface="Arial"/>
                <a:cs typeface="Arial"/>
                <a:sym typeface="Arial"/>
              </a:rPr>
              <a:t>(</a:t>
            </a:r>
            <a:r>
              <a:rPr lang="en-US" sz="1100" i="0">
                <a:solidFill>
                  <a:srgbClr val="000000"/>
                </a:solidFill>
                <a:latin typeface="Arial"/>
                <a:ea typeface="Arial"/>
                <a:cs typeface="Arial"/>
                <a:sym typeface="Arial"/>
              </a:rPr>
              <a:t>https://www.cdc.gov/heartdisease/women.htm)</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318" name="Google Shape;31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Font typeface="Arial"/>
              <a:buNone/>
            </a:pPr>
            <a:r>
              <a:rPr lang="en-US"/>
              <a:t>Got a little pop quiz for us here. How common is hypertension in the United States? Go ahead and click on your response, and we'll start to share out some answers.</a:t>
            </a:r>
            <a:endParaRPr/>
          </a:p>
          <a:p>
            <a:pPr marL="0" lvl="0" indent="0" algn="l" rtl="0">
              <a:lnSpc>
                <a:spcPct val="115000"/>
              </a:lnSpc>
              <a:spcBef>
                <a:spcPts val="0"/>
              </a:spcBef>
              <a:spcAft>
                <a:spcPts val="0"/>
              </a:spcAft>
              <a:buSzPts val="1400"/>
              <a:buFont typeface="Arial"/>
              <a:buNone/>
            </a:pPr>
            <a:r>
              <a:rPr lang="en-US"/>
              <a:t>A) Almost a quarter of all adults have hypertension </a:t>
            </a:r>
            <a:endParaRPr/>
          </a:p>
          <a:p>
            <a:pPr marL="0" lvl="0" indent="0" algn="l" rtl="0">
              <a:lnSpc>
                <a:spcPct val="115000"/>
              </a:lnSpc>
              <a:spcBef>
                <a:spcPts val="0"/>
              </a:spcBef>
              <a:spcAft>
                <a:spcPts val="0"/>
              </a:spcAft>
              <a:buSzPts val="1400"/>
              <a:buFont typeface="Arial"/>
              <a:buNone/>
            </a:pPr>
            <a:r>
              <a:rPr lang="en-US"/>
              <a:t>B) Almost half of all adults have hypertension </a:t>
            </a:r>
            <a:endParaRPr/>
          </a:p>
          <a:p>
            <a:pPr marL="0" lvl="0" indent="0" algn="l" rtl="0">
              <a:lnSpc>
                <a:spcPct val="115000"/>
              </a:lnSpc>
              <a:spcBef>
                <a:spcPts val="0"/>
              </a:spcBef>
              <a:spcAft>
                <a:spcPts val="0"/>
              </a:spcAft>
              <a:buSzPts val="1400"/>
              <a:buFont typeface="Arial"/>
              <a:buNone/>
            </a:pPr>
            <a:r>
              <a:rPr lang="en-US"/>
              <a:t>C) Almost all adults have hypertension</a:t>
            </a:r>
            <a:endParaRPr/>
          </a:p>
          <a:p>
            <a:pPr marL="0" lvl="0" indent="0" algn="l" rtl="0">
              <a:lnSpc>
                <a:spcPct val="115000"/>
              </a:lnSpc>
              <a:spcBef>
                <a:spcPts val="0"/>
              </a:spcBef>
              <a:spcAft>
                <a:spcPts val="0"/>
              </a:spcAft>
              <a:buSzPts val="1400"/>
              <a:buFont typeface="Arial"/>
              <a:buNone/>
            </a:pPr>
            <a:endParaRPr/>
          </a:p>
        </p:txBody>
      </p:sp>
      <p:sp>
        <p:nvSpPr>
          <p:cNvPr id="325" name="Google Shape;3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latin typeface="Arial"/>
                <a:ea typeface="Arial"/>
                <a:cs typeface="Arial"/>
                <a:sym typeface="Arial"/>
              </a:rPr>
              <a:t>Bottom line, in the United States, hypertension is really common. According to the CDC, almost half of all adults and over one in... Over 4 in 10 women have hypertension. 60% of us got that one right. And we're seeing more and more young people with hypertension. A 2019 study in the International Journal of Cardiology found that 16.5% of women aged 20 to 44 had hypertension, and the prevalence of hypertensive disorders of pregnancy is on the rise complicating nearly 15% of all hospital deliveries between 2017 and 2019.</a:t>
            </a:r>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a:latin typeface="Arial"/>
                <a:ea typeface="Arial"/>
                <a:cs typeface="Arial"/>
                <a:sym typeface="Arial"/>
              </a:rPr>
              <a:t>Sources: </a:t>
            </a: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3"/>
              </a:rPr>
              <a:t>High Blood Pressure </a:t>
            </a:r>
            <a:r>
              <a:rPr lang="en-US" sz="1100" u="sng">
                <a:solidFill>
                  <a:schemeClr val="hlink"/>
                </a:solidFill>
                <a:latin typeface="Arial"/>
                <a:ea typeface="Arial"/>
                <a:cs typeface="Arial"/>
                <a:sym typeface="Aria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Facts</a:t>
            </a:r>
            <a:r>
              <a:rPr lang="en-US" sz="1100">
                <a:solidFill>
                  <a:schemeClr val="hlink"/>
                </a:solidFill>
                <a:latin typeface="Arial"/>
                <a:ea typeface="Arial"/>
                <a:cs typeface="Arial"/>
                <a:sym typeface="Arial"/>
              </a:rPr>
              <a:t> </a:t>
            </a:r>
            <a:r>
              <a:rPr lang="en-US" sz="1100">
                <a:solidFill>
                  <a:schemeClr val="hlink"/>
                </a:solidFill>
                <a:uFill>
                  <a:noFill/>
                </a:uFill>
                <a:latin typeface="Arial"/>
                <a:ea typeface="Arial"/>
                <a:cs typeface="Arial"/>
                <a:sym typeface="Arial"/>
                <a:hlinkClick r:id="rId3"/>
              </a:rPr>
              <a:t>(https://www.cdc.gov/high-blood-pressure/data-research/facts-stats/?CDC_AAref_Val=https://www.cdc.gov/bloodpressure/facts.htm)</a:t>
            </a: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4"/>
              </a:rPr>
              <a:t>Hypertension among women of reproductive age: Impact of 2017 American College of Cardiology/American Heart Association high blood pressure guideline</a:t>
            </a:r>
            <a:r>
              <a:rPr lang="en-US" sz="1100" u="sng">
                <a:solidFill>
                  <a:schemeClr val="hlink"/>
                </a:solidFill>
                <a:latin typeface="Arial"/>
                <a:ea typeface="Arial"/>
                <a:cs typeface="Arial"/>
                <a:sym typeface="Arial"/>
              </a:rPr>
              <a:t> (</a:t>
            </a:r>
            <a:r>
              <a:rPr lang="en-US" sz="1100" i="0">
                <a:solidFill>
                  <a:srgbClr val="000000"/>
                </a:solidFill>
                <a:latin typeface="Arial"/>
                <a:ea typeface="Arial"/>
                <a:cs typeface="Arial"/>
                <a:sym typeface="Arial"/>
              </a:rPr>
              <a:t>https://pubmed.ncbi.nlm.nih.gov/33447741/)</a:t>
            </a: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5"/>
              </a:rPr>
              <a:t>Hypertensive Disorders in Pregnancy and Mortality at Delivery Hospitalization — United States, 2017–2019</a:t>
            </a:r>
            <a:r>
              <a:rPr lang="en-US" sz="1100" u="sng">
                <a:solidFill>
                  <a:schemeClr val="hlink"/>
                </a:solidFill>
                <a:latin typeface="Arial"/>
                <a:ea typeface="Arial"/>
                <a:cs typeface="Arial"/>
                <a:sym typeface="Arial"/>
              </a:rPr>
              <a:t> (</a:t>
            </a:r>
            <a:r>
              <a:rPr lang="en-US" sz="1100" i="0">
                <a:solidFill>
                  <a:srgbClr val="000000"/>
                </a:solidFill>
                <a:latin typeface="Arial"/>
                <a:ea typeface="Arial"/>
                <a:cs typeface="Arial"/>
                <a:sym typeface="Arial"/>
              </a:rPr>
              <a:t>https://www.cdc.gov/mmwr/volumes/71/wr/mm7117a1.htm)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332" name="Google Shape;3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I've got another quiz for you. Is the prevalence of hypertension in the United States increasing, is it decreasing, or is it staying the same? Go ahead and enter your response.</a:t>
            </a:r>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t>A) Hypertension prevalence is </a:t>
            </a:r>
            <a:r>
              <a:rPr lang="en-US" sz="1400" u="sng"/>
              <a:t>increasing</a:t>
            </a:r>
            <a:endParaRPr/>
          </a:p>
          <a:p>
            <a:pPr marL="0" lvl="0" indent="0" algn="l" rtl="0">
              <a:lnSpc>
                <a:spcPct val="115000"/>
              </a:lnSpc>
              <a:spcBef>
                <a:spcPts val="0"/>
              </a:spcBef>
              <a:spcAft>
                <a:spcPts val="0"/>
              </a:spcAft>
              <a:buClr>
                <a:schemeClr val="dk1"/>
              </a:buClr>
              <a:buSzPts val="1100"/>
              <a:buFont typeface="Arial"/>
              <a:buNone/>
            </a:pPr>
            <a:r>
              <a:rPr lang="en-US" sz="1400"/>
              <a:t>B) Hypertension prevalence is </a:t>
            </a:r>
            <a:r>
              <a:rPr lang="en-US" sz="1400" u="sng"/>
              <a:t>decreasing</a:t>
            </a:r>
            <a:endParaRPr/>
          </a:p>
          <a:p>
            <a:pPr marL="0" lvl="0" indent="0" algn="l" rtl="0">
              <a:lnSpc>
                <a:spcPct val="115000"/>
              </a:lnSpc>
              <a:spcBef>
                <a:spcPts val="0"/>
              </a:spcBef>
              <a:spcAft>
                <a:spcPts val="0"/>
              </a:spcAft>
              <a:buClr>
                <a:schemeClr val="dk1"/>
              </a:buClr>
              <a:buSzPts val="1100"/>
              <a:buFont typeface="Arial"/>
              <a:buNone/>
            </a:pPr>
            <a:r>
              <a:rPr lang="en-US" sz="1400" u="none"/>
              <a:t>C) </a:t>
            </a:r>
            <a:r>
              <a:rPr lang="en-US" sz="1400"/>
              <a:t>Hypertension prevalence is </a:t>
            </a:r>
            <a:r>
              <a:rPr lang="en-US" sz="1400" u="sng"/>
              <a:t>staying the same</a:t>
            </a:r>
            <a:endParaRPr/>
          </a:p>
          <a:p>
            <a:pPr marL="171450" lvl="0" indent="-10160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339" name="Google Shape;33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100% of the respondents in this room said that the incidences of hypertension is increasing, which is correct. According to</a:t>
            </a:r>
            <a:endParaRPr/>
          </a:p>
          <a:p>
            <a:pPr marL="0" lvl="0" indent="0" algn="l" rtl="0">
              <a:lnSpc>
                <a:spcPct val="100000"/>
              </a:lnSpc>
              <a:spcBef>
                <a:spcPts val="0"/>
              </a:spcBef>
              <a:spcAft>
                <a:spcPts val="0"/>
              </a:spcAft>
              <a:buSzPts val="1400"/>
              <a:buNone/>
            </a:pPr>
            <a:r>
              <a:rPr lang="en-US"/>
              <a:t>the American College of Cardiology and other sources, the prevalence of hypertension is on the rise. It's increasing the increased prevalence of traditional hypertension risk factors in young people, including obesity and diabetes, increases the risk of developing hypertension.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What we are seeing more and more evidence in support of is that psychosocial factors, like exposure to poverty, chronic stress, and other factors, are also linked to hypertension and may contribute to the increasing incidents in young people.</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r>
              <a:rPr lang="en-US"/>
              <a:t>And concerningly, many people with hypertension don't even know they have it. It's estimated that nearly a third of people of reproductive age who have hypertension are not aware of their hypertension status. This increasing incidence in hypertension in people of reproductive age really does call for a renewed focus on prevention, on early surveillance, and on prompt treatment to prevent complications in future cardiac events, including during pregnancy and the postpartum period.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Resource: </a:t>
            </a:r>
            <a:endParaRPr/>
          </a:p>
          <a:p>
            <a:pPr marL="0" lvl="0" indent="0" algn="l" rtl="0">
              <a:lnSpc>
                <a:spcPct val="100000"/>
              </a:lnSpc>
              <a:spcBef>
                <a:spcPts val="0"/>
              </a:spcBef>
              <a:spcAft>
                <a:spcPts val="0"/>
              </a:spcAft>
              <a:buSzPts val="1400"/>
              <a:buNone/>
            </a:pPr>
            <a:r>
              <a:rPr lang="en-US" u="sng">
                <a:solidFill>
                  <a:schemeClr val="hlink"/>
                </a:solidFill>
                <a:hlinkClick r:id="rId3"/>
              </a:rPr>
              <a:t>US Trends in Diabetes and Hypertension: New Year Resolutions for CVD Prevention Improvement</a:t>
            </a:r>
            <a:r>
              <a:rPr lang="en-US" u="sng">
                <a:solidFill>
                  <a:schemeClr val="hlink"/>
                </a:solidFill>
              </a:rPr>
              <a:t> (</a:t>
            </a:r>
            <a:r>
              <a:rPr lang="en-US" b="0" i="0">
                <a:solidFill>
                  <a:srgbClr val="000000"/>
                </a:solidFill>
                <a:latin typeface="Times New Roman"/>
                <a:ea typeface="Times New Roman"/>
                <a:cs typeface="Times New Roman"/>
                <a:sym typeface="Times New Roman"/>
              </a:rPr>
              <a:t>https://www.acc.org/Latest-in-Cardiology/Articles/2022/01/26/13/35/Trends-in-Diabetes-and-Hypertension-in-the-US)</a:t>
            </a:r>
            <a:endParaRPr/>
          </a:p>
          <a:p>
            <a:pPr marL="0" lvl="0" indent="0" algn="l" rtl="0">
              <a:lnSpc>
                <a:spcPct val="100000"/>
              </a:lnSpc>
              <a:spcBef>
                <a:spcPts val="0"/>
              </a:spcBef>
              <a:spcAft>
                <a:spcPts val="0"/>
              </a:spcAft>
              <a:buSzPts val="1400"/>
              <a:buNone/>
            </a:pPr>
            <a:endParaRPr/>
          </a:p>
        </p:txBody>
      </p:sp>
      <p:sp>
        <p:nvSpPr>
          <p:cNvPr id="346" name="Google Shape;3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marR="0" lvl="0" indent="0" algn="l" rtl="0">
              <a:lnSpc>
                <a:spcPct val="100000"/>
              </a:lnSpc>
              <a:spcBef>
                <a:spcPts val="0"/>
              </a:spcBef>
              <a:spcAft>
                <a:spcPts val="0"/>
              </a:spcAft>
              <a:buClr>
                <a:srgbClr val="212121"/>
              </a:buClr>
              <a:buSzPts val="1200"/>
              <a:buFont typeface="Arial"/>
              <a:buNone/>
            </a:pPr>
            <a:r>
              <a:rPr lang="en-US"/>
              <a:t>Meg Sheahan </a:t>
            </a:r>
            <a:endParaRPr>
              <a:solidFill>
                <a:srgbClr val="212121"/>
              </a:solidFill>
            </a:endParaRPr>
          </a:p>
          <a:p>
            <a:pPr marL="152400" lvl="0" indent="0" algn="l" rtl="0">
              <a:lnSpc>
                <a:spcPct val="100000"/>
              </a:lnSpc>
              <a:spcBef>
                <a:spcPts val="0"/>
              </a:spcBef>
              <a:spcAft>
                <a:spcPts val="0"/>
              </a:spcAft>
              <a:buClr>
                <a:srgbClr val="212121"/>
              </a:buClr>
              <a:buSzPts val="1200"/>
              <a:buFont typeface="Arial"/>
              <a:buNone/>
            </a:pPr>
            <a:r>
              <a:rPr lang="en-US">
                <a:solidFill>
                  <a:srgbClr val="212121"/>
                </a:solidFill>
              </a:rPr>
              <a:t>This graph tells us a little bit more about prevalence of hypertension among adults in the United States. What we can see here is that hypertension is very prevalent across the board, but the prevalence of hypertension is significantly greater in non-Hispanic black individuals across men and women. Further, and this is something that isn't portrayed here in this graph, but it's something that I think is really important for us to talk about, is that hypertension is more common and more poorly controlled amongst people of lower socioeconomic status groups. Several measures of socioeconomic status, including lower income, lower educational attainment, employment, and insurance status, and certain environmental factors, are associated with an increased risk of hypertension.</a:t>
            </a:r>
            <a:endParaRPr/>
          </a:p>
          <a:p>
            <a:pPr marL="152400" lvl="0" indent="0" algn="l" rtl="0">
              <a:lnSpc>
                <a:spcPct val="100000"/>
              </a:lnSpc>
              <a:spcBef>
                <a:spcPts val="0"/>
              </a:spcBef>
              <a:spcAft>
                <a:spcPts val="0"/>
              </a:spcAft>
              <a:buClr>
                <a:srgbClr val="212121"/>
              </a:buClr>
              <a:buSzPts val="1200"/>
              <a:buFont typeface="Arial"/>
              <a:buNone/>
            </a:pPr>
            <a:endParaRPr>
              <a:solidFill>
                <a:srgbClr val="212121"/>
              </a:solidFill>
            </a:endParaRPr>
          </a:p>
          <a:p>
            <a:pPr marL="152400" lvl="0" indent="0" algn="l" rtl="0">
              <a:lnSpc>
                <a:spcPct val="100000"/>
              </a:lnSpc>
              <a:spcBef>
                <a:spcPts val="0"/>
              </a:spcBef>
              <a:spcAft>
                <a:spcPts val="0"/>
              </a:spcAft>
              <a:buClr>
                <a:srgbClr val="212121"/>
              </a:buClr>
              <a:buSzPts val="1200"/>
              <a:buFont typeface="Arial"/>
              <a:buNone/>
            </a:pPr>
            <a:r>
              <a:rPr lang="en-US">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And we have really solid documentation of the intersection of these socioeconomic factors with higher rates of morbidity and mortality from complications of hypertension. For example, Black women 20 to 44 years old have a prevalence of hypertension that's more than twice that of same age individuals in other racial and ethnic groups, and Black women have a higher risk of dying from hypertensive disorders of pregnancy.</a:t>
            </a:r>
            <a:endParaRPr/>
          </a:p>
          <a:p>
            <a:pPr marL="152400" lvl="0" indent="0" algn="l" rtl="0">
              <a:lnSpc>
                <a:spcPct val="100000"/>
              </a:lnSpc>
              <a:spcBef>
                <a:spcPts val="0"/>
              </a:spcBef>
              <a:spcAft>
                <a:spcPts val="0"/>
              </a:spcAft>
              <a:buClr>
                <a:srgbClr val="212121"/>
              </a:buClr>
              <a:buSzPts val="1200"/>
              <a:buFont typeface="Arial"/>
              <a:buNone/>
            </a:pPr>
            <a:endParaRPr>
              <a:solidFill>
                <a:srgbClr val="212121"/>
              </a:solidFill>
            </a:endParaRPr>
          </a:p>
          <a:p>
            <a:pPr marL="152400" marR="0" lvl="0" indent="0" algn="l" rtl="0">
              <a:lnSpc>
                <a:spcPct val="100000"/>
              </a:lnSpc>
              <a:spcBef>
                <a:spcPts val="0"/>
              </a:spcBef>
              <a:spcAft>
                <a:spcPts val="0"/>
              </a:spcAft>
              <a:buClr>
                <a:srgbClr val="212121"/>
              </a:buClr>
              <a:buSzPts val="12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Lack of</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access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is linked not just to hypertension but to awareness of hypertension status and hypertension control.</a:t>
            </a:r>
            <a:r>
              <a:rPr lang="en-US"/>
              <a:t> Hypertension control rates are lowest among non-Hispanic blacks compared to other groups, so it follows that the risk for hypertension mortality is nearly double for non-Hispanic black people when compared to non-Hispanic white people. Sharpening the focus on hypertension in the sexual reproductive health setting is one way that we can address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differences across populations</a:t>
            </a:r>
            <a:r>
              <a:rPr lang="en-US"/>
              <a:t> associated with hypertension and poor hypertension control.</a:t>
            </a:r>
            <a:endParaRPr/>
          </a:p>
          <a:p>
            <a:pPr marL="152400" lvl="0" indent="0" algn="l" rtl="0">
              <a:lnSpc>
                <a:spcPct val="100000"/>
              </a:lnSpc>
              <a:spcBef>
                <a:spcPts val="0"/>
              </a:spcBef>
              <a:spcAft>
                <a:spcPts val="0"/>
              </a:spcAft>
              <a:buClr>
                <a:srgbClr val="212121"/>
              </a:buClr>
              <a:buSzPts val="1200"/>
              <a:buFont typeface="Arial"/>
              <a:buNone/>
            </a:pPr>
            <a:endParaRPr>
              <a:solidFill>
                <a:srgbClr val="212121"/>
              </a:solidFil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3" name="Google Shape;3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g2562ddc78c9_0_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g2562ddc78c9_0_5"/>
          <p:cNvPicPr preferRelativeResize="0"/>
          <p:nvPr/>
        </p:nvPicPr>
        <p:blipFill rotWithShape="1">
          <a:blip r:embed="rId2">
            <a:alphaModFix/>
          </a:blip>
          <a:srcRect r="16289" b="29077"/>
          <a:stretch/>
        </p:blipFill>
        <p:spPr>
          <a:xfrm>
            <a:off x="6451200" y="1994133"/>
            <a:ext cx="5740805" cy="4863862"/>
          </a:xfrm>
          <a:prstGeom prst="rect">
            <a:avLst/>
          </a:prstGeom>
          <a:noFill/>
          <a:ln>
            <a:noFill/>
          </a:ln>
        </p:spPr>
      </p:pic>
      <p:pic>
        <p:nvPicPr>
          <p:cNvPr id="17" name="Google Shape;17;g2562ddc78c9_0_5"/>
          <p:cNvPicPr preferRelativeResize="0"/>
          <p:nvPr/>
        </p:nvPicPr>
        <p:blipFill rotWithShape="1">
          <a:blip r:embed="rId3">
            <a:alphaModFix/>
          </a:blip>
          <a:srcRect/>
          <a:stretch/>
        </p:blipFill>
        <p:spPr>
          <a:xfrm>
            <a:off x="604467" y="775133"/>
            <a:ext cx="3165467" cy="854667"/>
          </a:xfrm>
          <a:prstGeom prst="rect">
            <a:avLst/>
          </a:prstGeom>
          <a:noFill/>
          <a:ln>
            <a:noFill/>
          </a:ln>
        </p:spPr>
      </p:pic>
      <p:pic>
        <p:nvPicPr>
          <p:cNvPr id="18" name="Google Shape;18;g2562ddc78c9_0_5"/>
          <p:cNvPicPr preferRelativeResize="0"/>
          <p:nvPr/>
        </p:nvPicPr>
        <p:blipFill rotWithShape="1">
          <a:blip r:embed="rId4">
            <a:alphaModFix/>
          </a:blip>
          <a:srcRect/>
          <a:stretch/>
        </p:blipFill>
        <p:spPr>
          <a:xfrm>
            <a:off x="609600" y="4111533"/>
            <a:ext cx="2115945" cy="200400"/>
          </a:xfrm>
          <a:prstGeom prst="rect">
            <a:avLst/>
          </a:prstGeom>
          <a:noFill/>
          <a:ln>
            <a:noFill/>
          </a:ln>
        </p:spPr>
      </p:pic>
      <p:sp>
        <p:nvSpPr>
          <p:cNvPr id="19" name="Google Shape;19;g2562ddc78c9_0_5"/>
          <p:cNvSpPr txBox="1">
            <a:spLocks noGrp="1"/>
          </p:cNvSpPr>
          <p:nvPr>
            <p:ph type="title"/>
          </p:nvPr>
        </p:nvSpPr>
        <p:spPr>
          <a:xfrm>
            <a:off x="604467" y="1982967"/>
            <a:ext cx="8850251" cy="2328966"/>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sz="36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2562ddc78c9_0_5"/>
          <p:cNvSpPr txBox="1">
            <a:spLocks noGrp="1"/>
          </p:cNvSpPr>
          <p:nvPr>
            <p:ph type="body" idx="1"/>
          </p:nvPr>
        </p:nvSpPr>
        <p:spPr>
          <a:xfrm>
            <a:off x="541338" y="4606925"/>
            <a:ext cx="5494337" cy="178435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2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g2562ddc78c9_0_78"/>
          <p:cNvSpPr>
            <a:spLocks noGrp="1"/>
          </p:cNvSpPr>
          <p:nvPr>
            <p:ph type="pic" idx="2"/>
          </p:nvPr>
        </p:nvSpPr>
        <p:spPr>
          <a:xfrm>
            <a:off x="1981200" y="1732559"/>
            <a:ext cx="8242300" cy="4359275"/>
          </a:xfrm>
          <a:prstGeom prst="rect">
            <a:avLst/>
          </a:prstGeom>
          <a:noFill/>
          <a:ln>
            <a:noFill/>
          </a:ln>
        </p:spPr>
      </p:sp>
      <p:sp>
        <p:nvSpPr>
          <p:cNvPr id="72" name="Google Shape;72;g2562ddc78c9_0_7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g2562ddc78c9_0_7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4" name="Google Shape;74;g2562ddc78c9_0_78"/>
          <p:cNvSpPr txBox="1">
            <a:spLocks noGrp="1"/>
          </p:cNvSpPr>
          <p:nvPr>
            <p:ph type="body" idx="1"/>
          </p:nvPr>
        </p:nvSpPr>
        <p:spPr>
          <a:xfrm>
            <a:off x="762000" y="6264275"/>
            <a:ext cx="6794500" cy="36195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g2562ddc78c9_0_12"/>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g2562ddc78c9_0_12"/>
          <p:cNvPicPr preferRelativeResize="0"/>
          <p:nvPr/>
        </p:nvPicPr>
        <p:blipFill rotWithShape="1">
          <a:blip r:embed="rId2">
            <a:alphaModFix/>
          </a:blip>
          <a:srcRect/>
          <a:stretch/>
        </p:blipFill>
        <p:spPr>
          <a:xfrm>
            <a:off x="4720283" y="3990200"/>
            <a:ext cx="2751433" cy="260600"/>
          </a:xfrm>
          <a:prstGeom prst="rect">
            <a:avLst/>
          </a:prstGeom>
          <a:noFill/>
          <a:ln>
            <a:noFill/>
          </a:ln>
        </p:spPr>
      </p:pic>
      <p:sp>
        <p:nvSpPr>
          <p:cNvPr id="78" name="Google Shape;78;g2562ddc78c9_0_12"/>
          <p:cNvSpPr txBox="1">
            <a:spLocks noGrp="1"/>
          </p:cNvSpPr>
          <p:nvPr>
            <p:ph type="title"/>
          </p:nvPr>
        </p:nvSpPr>
        <p:spPr>
          <a:xfrm>
            <a:off x="415649" y="3047250"/>
            <a:ext cx="11360700" cy="76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Closeout 1">
  <p:cSld name="1_Thank you/Closeout 1">
    <p:spTree>
      <p:nvGrpSpPr>
        <p:cNvPr id="1" name="Shape 79"/>
        <p:cNvGrpSpPr/>
        <p:nvPr/>
      </p:nvGrpSpPr>
      <p:grpSpPr>
        <a:xfrm>
          <a:off x="0" y="0"/>
          <a:ext cx="0" cy="0"/>
          <a:chOff x="0" y="0"/>
          <a:chExt cx="0" cy="0"/>
        </a:xfrm>
      </p:grpSpPr>
      <p:pic>
        <p:nvPicPr>
          <p:cNvPr id="80" name="Google Shape;80;p38"/>
          <p:cNvPicPr preferRelativeResize="0"/>
          <p:nvPr/>
        </p:nvPicPr>
        <p:blipFill rotWithShape="1">
          <a:blip r:embed="rId2">
            <a:alphaModFix/>
          </a:blip>
          <a:srcRect/>
          <a:stretch/>
        </p:blipFill>
        <p:spPr>
          <a:xfrm>
            <a:off x="541600" y="628567"/>
            <a:ext cx="3165467" cy="854667"/>
          </a:xfrm>
          <a:prstGeom prst="rect">
            <a:avLst/>
          </a:prstGeom>
          <a:noFill/>
          <a:ln>
            <a:noFill/>
          </a:ln>
        </p:spPr>
      </p:pic>
      <p:sp>
        <p:nvSpPr>
          <p:cNvPr id="81" name="Google Shape;81;p38"/>
          <p:cNvSpPr txBox="1"/>
          <p:nvPr/>
        </p:nvSpPr>
        <p:spPr>
          <a:xfrm>
            <a:off x="8419600" y="298800"/>
            <a:ext cx="3356700" cy="7929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3700"/>
              <a:buFont typeface="Arial"/>
              <a:buNone/>
            </a:pPr>
            <a:r>
              <a:rPr lang="en-US" sz="3700" b="1" i="0" u="none" strike="noStrike" cap="none">
                <a:solidFill>
                  <a:srgbClr val="434343"/>
                </a:solidFill>
                <a:latin typeface="Arial"/>
                <a:ea typeface="Arial"/>
                <a:cs typeface="Arial"/>
                <a:sym typeface="Arial"/>
              </a:rPr>
              <a:t>rhntc.org</a:t>
            </a:r>
            <a:endParaRPr sz="3700" b="1" i="0" u="none" strike="noStrike" cap="none">
              <a:solidFill>
                <a:srgbClr val="434343"/>
              </a:solidFill>
              <a:latin typeface="Arial"/>
              <a:ea typeface="Arial"/>
              <a:cs typeface="Arial"/>
              <a:sym typeface="Arial"/>
            </a:endParaRPr>
          </a:p>
        </p:txBody>
      </p:sp>
      <p:pic>
        <p:nvPicPr>
          <p:cNvPr id="82" name="Google Shape;82;p38"/>
          <p:cNvPicPr preferRelativeResize="0"/>
          <p:nvPr/>
        </p:nvPicPr>
        <p:blipFill rotWithShape="1">
          <a:blip r:embed="rId3">
            <a:alphaModFix/>
          </a:blip>
          <a:srcRect/>
          <a:stretch/>
        </p:blipFill>
        <p:spPr>
          <a:xfrm rot="5400000">
            <a:off x="5601340" y="2842306"/>
            <a:ext cx="1450132" cy="121200"/>
          </a:xfrm>
          <a:prstGeom prst="rect">
            <a:avLst/>
          </a:prstGeom>
          <a:noFill/>
          <a:ln>
            <a:noFill/>
          </a:ln>
        </p:spPr>
      </p:pic>
      <p:sp>
        <p:nvSpPr>
          <p:cNvPr id="83" name="Google Shape;83;p38"/>
          <p:cNvSpPr txBox="1">
            <a:spLocks noGrp="1"/>
          </p:cNvSpPr>
          <p:nvPr>
            <p:ph type="title"/>
          </p:nvPr>
        </p:nvSpPr>
        <p:spPr>
          <a:xfrm>
            <a:off x="646056" y="2405335"/>
            <a:ext cx="5280139" cy="76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56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84" name="Google Shape;84;p38"/>
          <p:cNvSpPr txBox="1">
            <a:spLocks noGrp="1"/>
          </p:cNvSpPr>
          <p:nvPr>
            <p:ph type="body" idx="1"/>
          </p:nvPr>
        </p:nvSpPr>
        <p:spPr>
          <a:xfrm>
            <a:off x="6489700" y="2387600"/>
            <a:ext cx="4991100" cy="10414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400" b="0" i="0" u="none" strike="noStrike" cap="none">
                <a:solidFill>
                  <a:srgbClr val="434343"/>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5" name="Google Shape;85;p38"/>
          <p:cNvSpPr txBox="1">
            <a:spLocks noGrp="1"/>
          </p:cNvSpPr>
          <p:nvPr>
            <p:ph type="body" idx="2"/>
          </p:nvPr>
        </p:nvSpPr>
        <p:spPr>
          <a:xfrm>
            <a:off x="686119" y="3837434"/>
            <a:ext cx="4991100" cy="582166"/>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500" b="1" i="0" u="none" strike="noStrike" cap="none">
                <a:solidFill>
                  <a:srgbClr val="434343"/>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6" name="Google Shape;86;p38"/>
          <p:cNvSpPr txBox="1">
            <a:spLocks noGrp="1"/>
          </p:cNvSpPr>
          <p:nvPr>
            <p:ph type="body" idx="3"/>
          </p:nvPr>
        </p:nvSpPr>
        <p:spPr>
          <a:xfrm>
            <a:off x="686119" y="4594666"/>
            <a:ext cx="4991100" cy="472634"/>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100" b="0" i="0" u="sng" strike="noStrike" cap="none">
                <a:solidFill>
                  <a:schemeClr val="hlink"/>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7" name="Google Shape;87;p38"/>
          <p:cNvSpPr txBox="1">
            <a:spLocks noGrp="1"/>
          </p:cNvSpPr>
          <p:nvPr>
            <p:ph type="body" idx="4"/>
          </p:nvPr>
        </p:nvSpPr>
        <p:spPr>
          <a:xfrm>
            <a:off x="541600" y="5756799"/>
            <a:ext cx="11332900" cy="7635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100" b="0" i="1" u="none" strike="noStrike" cap="none">
                <a:solidFill>
                  <a:schemeClr val="dk1"/>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w to Contact Us 1">
  <p:cSld name="How to Contact Us 1">
    <p:spTree>
      <p:nvGrpSpPr>
        <p:cNvPr id="1" name="Shape 88"/>
        <p:cNvGrpSpPr/>
        <p:nvPr/>
      </p:nvGrpSpPr>
      <p:grpSpPr>
        <a:xfrm>
          <a:off x="0" y="0"/>
          <a:ext cx="0" cy="0"/>
          <a:chOff x="0" y="0"/>
          <a:chExt cx="0" cy="0"/>
        </a:xfrm>
      </p:grpSpPr>
      <p:pic>
        <p:nvPicPr>
          <p:cNvPr id="89" name="Google Shape;89;p39"/>
          <p:cNvPicPr preferRelativeResize="0"/>
          <p:nvPr/>
        </p:nvPicPr>
        <p:blipFill rotWithShape="1">
          <a:blip r:embed="rId2">
            <a:alphaModFix/>
          </a:blip>
          <a:srcRect/>
          <a:stretch/>
        </p:blipFill>
        <p:spPr>
          <a:xfrm>
            <a:off x="622084" y="3093913"/>
            <a:ext cx="1709633" cy="992834"/>
          </a:xfrm>
          <a:prstGeom prst="rect">
            <a:avLst/>
          </a:prstGeom>
          <a:noFill/>
          <a:ln>
            <a:noFill/>
          </a:ln>
        </p:spPr>
      </p:pic>
      <p:pic>
        <p:nvPicPr>
          <p:cNvPr id="90" name="Google Shape;90;p39"/>
          <p:cNvPicPr preferRelativeResize="0"/>
          <p:nvPr/>
        </p:nvPicPr>
        <p:blipFill rotWithShape="1">
          <a:blip r:embed="rId3">
            <a:alphaModFix/>
          </a:blip>
          <a:srcRect/>
          <a:stretch/>
        </p:blipFill>
        <p:spPr>
          <a:xfrm>
            <a:off x="3359957" y="2791662"/>
            <a:ext cx="1211168" cy="1218666"/>
          </a:xfrm>
          <a:prstGeom prst="rect">
            <a:avLst/>
          </a:prstGeom>
          <a:noFill/>
          <a:ln>
            <a:noFill/>
          </a:ln>
        </p:spPr>
      </p:pic>
      <p:pic>
        <p:nvPicPr>
          <p:cNvPr id="91" name="Google Shape;91;p39"/>
          <p:cNvPicPr preferRelativeResize="0"/>
          <p:nvPr/>
        </p:nvPicPr>
        <p:blipFill rotWithShape="1">
          <a:blip r:embed="rId4">
            <a:alphaModFix/>
          </a:blip>
          <a:srcRect/>
          <a:stretch/>
        </p:blipFill>
        <p:spPr>
          <a:xfrm>
            <a:off x="5599365" y="2987833"/>
            <a:ext cx="1438518" cy="992818"/>
          </a:xfrm>
          <a:prstGeom prst="rect">
            <a:avLst/>
          </a:prstGeom>
          <a:noFill/>
          <a:ln>
            <a:noFill/>
          </a:ln>
        </p:spPr>
      </p:pic>
      <p:pic>
        <p:nvPicPr>
          <p:cNvPr id="92" name="Google Shape;92;p39"/>
          <p:cNvPicPr preferRelativeResize="0"/>
          <p:nvPr/>
        </p:nvPicPr>
        <p:blipFill rotWithShape="1">
          <a:blip r:embed="rId5">
            <a:alphaModFix/>
          </a:blip>
          <a:srcRect r="29952"/>
          <a:stretch/>
        </p:blipFill>
        <p:spPr>
          <a:xfrm rot="-5400000">
            <a:off x="8992533" y="-1258332"/>
            <a:ext cx="1804333" cy="4266999"/>
          </a:xfrm>
          <a:prstGeom prst="rect">
            <a:avLst/>
          </a:prstGeom>
          <a:noFill/>
          <a:ln>
            <a:noFill/>
          </a:ln>
        </p:spPr>
      </p:pic>
      <p:pic>
        <p:nvPicPr>
          <p:cNvPr id="93" name="Google Shape;93;p39"/>
          <p:cNvPicPr preferRelativeResize="0"/>
          <p:nvPr/>
        </p:nvPicPr>
        <p:blipFill rotWithShape="1">
          <a:blip r:embed="rId6">
            <a:alphaModFix/>
          </a:blip>
          <a:srcRect/>
          <a:stretch/>
        </p:blipFill>
        <p:spPr>
          <a:xfrm>
            <a:off x="607633" y="2238567"/>
            <a:ext cx="1795300" cy="166433"/>
          </a:xfrm>
          <a:prstGeom prst="rect">
            <a:avLst/>
          </a:prstGeom>
          <a:noFill/>
          <a:ln>
            <a:noFill/>
          </a:ln>
        </p:spPr>
      </p:pic>
      <p:pic>
        <p:nvPicPr>
          <p:cNvPr id="94" name="Google Shape;94;p39"/>
          <p:cNvPicPr preferRelativeResize="0"/>
          <p:nvPr/>
        </p:nvPicPr>
        <p:blipFill rotWithShape="1">
          <a:blip r:embed="rId7">
            <a:alphaModFix/>
          </a:blip>
          <a:srcRect/>
          <a:stretch/>
        </p:blipFill>
        <p:spPr>
          <a:xfrm>
            <a:off x="10288800" y="2819668"/>
            <a:ext cx="761702" cy="1218669"/>
          </a:xfrm>
          <a:prstGeom prst="rect">
            <a:avLst/>
          </a:prstGeom>
          <a:noFill/>
          <a:ln>
            <a:noFill/>
          </a:ln>
        </p:spPr>
      </p:pic>
      <p:pic>
        <p:nvPicPr>
          <p:cNvPr id="95" name="Google Shape;95;p39"/>
          <p:cNvPicPr preferRelativeResize="0"/>
          <p:nvPr/>
        </p:nvPicPr>
        <p:blipFill rotWithShape="1">
          <a:blip r:embed="rId8">
            <a:alphaModFix/>
          </a:blip>
          <a:srcRect/>
          <a:stretch/>
        </p:blipFill>
        <p:spPr>
          <a:xfrm>
            <a:off x="7912633" y="2910600"/>
            <a:ext cx="1501434" cy="1160207"/>
          </a:xfrm>
          <a:prstGeom prst="rect">
            <a:avLst/>
          </a:prstGeom>
          <a:noFill/>
          <a:ln>
            <a:noFill/>
          </a:ln>
        </p:spPr>
      </p:pic>
      <p:sp>
        <p:nvSpPr>
          <p:cNvPr id="96" name="Google Shape;96;p39"/>
          <p:cNvSpPr txBox="1">
            <a:spLocks noGrp="1"/>
          </p:cNvSpPr>
          <p:nvPr>
            <p:ph type="title"/>
          </p:nvPr>
        </p:nvSpPr>
        <p:spPr>
          <a:xfrm>
            <a:off x="607633" y="1261265"/>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7" name="Google Shape;97;p39"/>
          <p:cNvSpPr txBox="1">
            <a:spLocks noGrp="1"/>
          </p:cNvSpPr>
          <p:nvPr>
            <p:ph type="body" idx="1"/>
          </p:nvPr>
        </p:nvSpPr>
        <p:spPr>
          <a:xfrm>
            <a:off x="374983" y="4238625"/>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8" name="Google Shape;98;p39"/>
          <p:cNvSpPr txBox="1">
            <a:spLocks noGrp="1"/>
          </p:cNvSpPr>
          <p:nvPr>
            <p:ph type="body" idx="2"/>
          </p:nvPr>
        </p:nvSpPr>
        <p:spPr>
          <a:xfrm>
            <a:off x="2835241" y="4238624"/>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9" name="Google Shape;99;p39"/>
          <p:cNvSpPr txBox="1">
            <a:spLocks noGrp="1"/>
          </p:cNvSpPr>
          <p:nvPr>
            <p:ph type="body" idx="3"/>
          </p:nvPr>
        </p:nvSpPr>
        <p:spPr>
          <a:xfrm>
            <a:off x="5188324" y="4215249"/>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0" name="Google Shape;100;p39"/>
          <p:cNvSpPr txBox="1">
            <a:spLocks noGrp="1"/>
          </p:cNvSpPr>
          <p:nvPr>
            <p:ph type="body" idx="4"/>
          </p:nvPr>
        </p:nvSpPr>
        <p:spPr>
          <a:xfrm>
            <a:off x="7541407" y="4215248"/>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1" name="Google Shape;101;p39"/>
          <p:cNvSpPr txBox="1">
            <a:spLocks noGrp="1"/>
          </p:cNvSpPr>
          <p:nvPr>
            <p:ph type="body" idx="5"/>
          </p:nvPr>
        </p:nvSpPr>
        <p:spPr>
          <a:xfrm>
            <a:off x="9920202" y="4215247"/>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02"/>
        <p:cNvGrpSpPr/>
        <p:nvPr/>
      </p:nvGrpSpPr>
      <p:grpSpPr>
        <a:xfrm>
          <a:off x="0" y="0"/>
          <a:ext cx="0" cy="0"/>
          <a:chOff x="0" y="0"/>
          <a:chExt cx="0" cy="0"/>
        </a:xfrm>
      </p:grpSpPr>
      <p:sp>
        <p:nvSpPr>
          <p:cNvPr id="103" name="Google Shape;103;g2562ddc78c9_0_33"/>
          <p:cNvSpPr txBox="1">
            <a:spLocks noGrp="1"/>
          </p:cNvSpPr>
          <p:nvPr>
            <p:ph type="title"/>
          </p:nvPr>
        </p:nvSpPr>
        <p:spPr>
          <a:xfrm>
            <a:off x="485500" y="147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4" name="Google Shape;104;g2562ddc78c9_0_33"/>
          <p:cNvSpPr txBox="1">
            <a:spLocks noGrp="1"/>
          </p:cNvSpPr>
          <p:nvPr>
            <p:ph type="body" idx="1"/>
          </p:nvPr>
        </p:nvSpPr>
        <p:spPr>
          <a:xfrm>
            <a:off x="756567" y="2729900"/>
            <a:ext cx="9906300" cy="349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5" name="Google Shape;105;g2562ddc78c9_0_3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g2562ddc78c9_0_33"/>
          <p:cNvPicPr preferRelativeResize="0"/>
          <p:nvPr/>
        </p:nvPicPr>
        <p:blipFill rotWithShape="1">
          <a:blip r:embed="rId2">
            <a:alphaModFix/>
          </a:blip>
          <a:srcRect r="29952"/>
          <a:stretch/>
        </p:blipFill>
        <p:spPr>
          <a:xfrm rot="-5400000">
            <a:off x="8992533" y="-1258332"/>
            <a:ext cx="1804333" cy="42669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07"/>
        <p:cNvGrpSpPr/>
        <p:nvPr/>
      </p:nvGrpSpPr>
      <p:grpSpPr>
        <a:xfrm>
          <a:off x="0" y="0"/>
          <a:ext cx="0" cy="0"/>
          <a:chOff x="0" y="0"/>
          <a:chExt cx="0" cy="0"/>
        </a:xfrm>
      </p:grpSpPr>
      <p:sp>
        <p:nvSpPr>
          <p:cNvPr id="108" name="Google Shape;108;g2562ddc78c9_0_215"/>
          <p:cNvSpPr txBox="1">
            <a:spLocks noGrp="1"/>
          </p:cNvSpPr>
          <p:nvPr>
            <p:ph type="title"/>
          </p:nvPr>
        </p:nvSpPr>
        <p:spPr>
          <a:xfrm>
            <a:off x="838200" y="1209040"/>
            <a:ext cx="10515600" cy="596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800"/>
              <a:buFont typeface="Arial"/>
              <a:buNone/>
              <a:defRPr sz="28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9" name="Google Shape;109;g2562ddc78c9_0_215"/>
          <p:cNvSpPr txBox="1">
            <a:spLocks noGrp="1"/>
          </p:cNvSpPr>
          <p:nvPr>
            <p:ph type="body" idx="1"/>
          </p:nvPr>
        </p:nvSpPr>
        <p:spPr>
          <a:xfrm>
            <a:off x="838200" y="2367285"/>
            <a:ext cx="10515600" cy="3628500"/>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750"/>
              </a:spcBef>
              <a:spcAft>
                <a:spcPts val="0"/>
              </a:spcAft>
              <a:buClr>
                <a:schemeClr val="dk1"/>
              </a:buClr>
              <a:buSzPts val="2200"/>
              <a:buFont typeface="Arial"/>
              <a:buChar char="•"/>
              <a:defRPr/>
            </a:lvl1pPr>
            <a:lvl2pPr marL="914400" marR="0" lvl="1" indent="-355600" algn="l">
              <a:lnSpc>
                <a:spcPct val="90000"/>
              </a:lnSpc>
              <a:spcBef>
                <a:spcPts val="750"/>
              </a:spcBef>
              <a:spcAft>
                <a:spcPts val="0"/>
              </a:spcAft>
              <a:buClr>
                <a:schemeClr val="dk2"/>
              </a:buClr>
              <a:buSzPts val="2000"/>
              <a:buChar char="○"/>
              <a:defRPr/>
            </a:lvl2pPr>
            <a:lvl3pPr marL="1371600" marR="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110" name="Google Shape;110;g2562ddc78c9_0_2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g2562ddc78c9_0_2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112"/>
        <p:cNvGrpSpPr/>
        <p:nvPr/>
      </p:nvGrpSpPr>
      <p:grpSpPr>
        <a:xfrm>
          <a:off x="0" y="0"/>
          <a:ext cx="0" cy="0"/>
          <a:chOff x="0" y="0"/>
          <a:chExt cx="0" cy="0"/>
        </a:xfrm>
      </p:grpSpPr>
      <p:sp>
        <p:nvSpPr>
          <p:cNvPr id="113" name="Google Shape;113;g2562ddc78c9_0_49"/>
          <p:cNvSpPr txBox="1">
            <a:spLocks noGrp="1"/>
          </p:cNvSpPr>
          <p:nvPr>
            <p:ph type="title"/>
          </p:nvPr>
        </p:nvSpPr>
        <p:spPr>
          <a:xfrm>
            <a:off x="475488" y="1611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4" name="Google Shape;114;g2562ddc78c9_0_49"/>
          <p:cNvSpPr txBox="1">
            <a:spLocks noGrp="1"/>
          </p:cNvSpPr>
          <p:nvPr>
            <p:ph type="body" idx="1"/>
          </p:nvPr>
        </p:nvSpPr>
        <p:spPr>
          <a:xfrm>
            <a:off x="806567" y="2546600"/>
            <a:ext cx="10868400" cy="3176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15" name="Google Shape;115;g2562ddc78c9_0_49"/>
          <p:cNvSpPr txBox="1">
            <a:spLocks noGrp="1"/>
          </p:cNvSpPr>
          <p:nvPr>
            <p:ph type="sldNum" idx="12"/>
          </p:nvPr>
        </p:nvSpPr>
        <p:spPr>
          <a:xfrm>
            <a:off x="11581670"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g2562ddc78c9_0_49"/>
          <p:cNvPicPr preferRelativeResize="0"/>
          <p:nvPr/>
        </p:nvPicPr>
        <p:blipFill rotWithShape="1">
          <a:blip r:embed="rId2">
            <a:alphaModFix/>
          </a:blip>
          <a:srcRect b="28999"/>
          <a:stretch/>
        </p:blipFill>
        <p:spPr>
          <a:xfrm>
            <a:off x="8086133" y="5340033"/>
            <a:ext cx="3781534" cy="151796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117"/>
        <p:cNvGrpSpPr/>
        <p:nvPr/>
      </p:nvGrpSpPr>
      <p:grpSpPr>
        <a:xfrm>
          <a:off x="0" y="0"/>
          <a:ext cx="0" cy="0"/>
          <a:chOff x="0" y="0"/>
          <a:chExt cx="0" cy="0"/>
        </a:xfrm>
      </p:grpSpPr>
      <p:sp>
        <p:nvSpPr>
          <p:cNvPr id="118" name="Google Shape;118;g2562ddc78c9_0_65"/>
          <p:cNvSpPr txBox="1">
            <a:spLocks noGrp="1"/>
          </p:cNvSpPr>
          <p:nvPr>
            <p:ph type="title"/>
          </p:nvPr>
        </p:nvSpPr>
        <p:spPr>
          <a:xfrm>
            <a:off x="475488" y="673100"/>
            <a:ext cx="81333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9" name="Google Shape;119;g2562ddc78c9_0_65"/>
          <p:cNvSpPr txBox="1">
            <a:spLocks noGrp="1"/>
          </p:cNvSpPr>
          <p:nvPr>
            <p:ph type="body" idx="1"/>
          </p:nvPr>
        </p:nvSpPr>
        <p:spPr>
          <a:xfrm>
            <a:off x="792480" y="1959933"/>
            <a:ext cx="8814000" cy="3420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20" name="Google Shape;120;g2562ddc78c9_0_6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g2562ddc78c9_0_65"/>
          <p:cNvPicPr preferRelativeResize="0"/>
          <p:nvPr/>
        </p:nvPicPr>
        <p:blipFill rotWithShape="1">
          <a:blip r:embed="rId2">
            <a:alphaModFix/>
          </a:blip>
          <a:srcRect b="28999"/>
          <a:stretch/>
        </p:blipFill>
        <p:spPr>
          <a:xfrm>
            <a:off x="204100" y="5451367"/>
            <a:ext cx="3504167" cy="1406635"/>
          </a:xfrm>
          <a:prstGeom prst="rect">
            <a:avLst/>
          </a:prstGeom>
          <a:noFill/>
          <a:ln>
            <a:noFill/>
          </a:ln>
        </p:spPr>
      </p:pic>
      <p:pic>
        <p:nvPicPr>
          <p:cNvPr id="122" name="Google Shape;122;g2562ddc78c9_0_65"/>
          <p:cNvPicPr preferRelativeResize="0"/>
          <p:nvPr/>
        </p:nvPicPr>
        <p:blipFill rotWithShape="1">
          <a:blip r:embed="rId3">
            <a:alphaModFix/>
          </a:blip>
          <a:srcRect/>
          <a:stretch/>
        </p:blipFill>
        <p:spPr>
          <a:xfrm>
            <a:off x="609600" y="1463040"/>
            <a:ext cx="1982863" cy="179700"/>
          </a:xfrm>
          <a:prstGeom prst="rect">
            <a:avLst/>
          </a:prstGeom>
          <a:noFill/>
          <a:ln>
            <a:noFill/>
          </a:ln>
        </p:spPr>
      </p:pic>
      <p:pic>
        <p:nvPicPr>
          <p:cNvPr id="123" name="Google Shape;123;g2562ddc78c9_0_65"/>
          <p:cNvPicPr preferRelativeResize="0"/>
          <p:nvPr/>
        </p:nvPicPr>
        <p:blipFill rotWithShape="1">
          <a:blip r:embed="rId4">
            <a:alphaModFix/>
          </a:blip>
          <a:srcRect l="49197" b="7347"/>
          <a:stretch/>
        </p:blipFill>
        <p:spPr>
          <a:xfrm rot="10797854">
            <a:off x="9631702" y="-32562"/>
            <a:ext cx="2585632" cy="495165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124"/>
        <p:cNvGrpSpPr/>
        <p:nvPr/>
      </p:nvGrpSpPr>
      <p:grpSpPr>
        <a:xfrm>
          <a:off x="0" y="0"/>
          <a:ext cx="0" cy="0"/>
          <a:chOff x="0" y="0"/>
          <a:chExt cx="0" cy="0"/>
        </a:xfrm>
      </p:grpSpPr>
      <p:sp>
        <p:nvSpPr>
          <p:cNvPr id="125" name="Google Shape;125;g2562ddc78c9_0_27"/>
          <p:cNvSpPr txBox="1">
            <a:spLocks noGrp="1"/>
          </p:cNvSpPr>
          <p:nvPr>
            <p:ph type="title"/>
          </p:nvPr>
        </p:nvSpPr>
        <p:spPr>
          <a:xfrm>
            <a:off x="485500" y="147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6" name="Google Shape;126;g2562ddc78c9_0_27"/>
          <p:cNvSpPr txBox="1">
            <a:spLocks noGrp="1"/>
          </p:cNvSpPr>
          <p:nvPr>
            <p:ph type="body" idx="1"/>
          </p:nvPr>
        </p:nvSpPr>
        <p:spPr>
          <a:xfrm>
            <a:off x="756567" y="2729900"/>
            <a:ext cx="9906300" cy="349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27" name="Google Shape;127;g2562ddc78c9_0_27"/>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g2562ddc78c9_0_27"/>
          <p:cNvPicPr preferRelativeResize="0"/>
          <p:nvPr/>
        </p:nvPicPr>
        <p:blipFill rotWithShape="1">
          <a:blip r:embed="rId2">
            <a:alphaModFix/>
          </a:blip>
          <a:srcRect r="29952"/>
          <a:stretch/>
        </p:blipFill>
        <p:spPr>
          <a:xfrm rot="-5400000">
            <a:off x="8992533" y="-1258332"/>
            <a:ext cx="1804333" cy="4266999"/>
          </a:xfrm>
          <a:prstGeom prst="rect">
            <a:avLst/>
          </a:prstGeom>
          <a:noFill/>
          <a:ln>
            <a:noFill/>
          </a:ln>
        </p:spPr>
      </p:pic>
      <p:pic>
        <p:nvPicPr>
          <p:cNvPr id="129" name="Google Shape;129;g2562ddc78c9_0_27"/>
          <p:cNvPicPr preferRelativeResize="0"/>
          <p:nvPr/>
        </p:nvPicPr>
        <p:blipFill rotWithShape="1">
          <a:blip r:embed="rId3">
            <a:alphaModFix/>
          </a:blip>
          <a:srcRect/>
          <a:stretch/>
        </p:blipFill>
        <p:spPr>
          <a:xfrm>
            <a:off x="607633" y="2238567"/>
            <a:ext cx="1795300" cy="1664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30"/>
        <p:cNvGrpSpPr/>
        <p:nvPr/>
      </p:nvGrpSpPr>
      <p:grpSpPr>
        <a:xfrm>
          <a:off x="0" y="0"/>
          <a:ext cx="0" cy="0"/>
          <a:chOff x="0" y="0"/>
          <a:chExt cx="0" cy="0"/>
        </a:xfrm>
      </p:grpSpPr>
      <p:sp>
        <p:nvSpPr>
          <p:cNvPr id="131" name="Google Shape;131;g2562ddc78c9_0_133"/>
          <p:cNvSpPr txBox="1">
            <a:spLocks noGrp="1"/>
          </p:cNvSpPr>
          <p:nvPr>
            <p:ph type="title"/>
          </p:nvPr>
        </p:nvSpPr>
        <p:spPr>
          <a:xfrm>
            <a:off x="1105133" y="2729433"/>
            <a:ext cx="3449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32" name="Google Shape;132;g2562ddc78c9_0_13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g2562ddc78c9_0_133"/>
          <p:cNvPicPr preferRelativeResize="0"/>
          <p:nvPr/>
        </p:nvPicPr>
        <p:blipFill rotWithShape="1">
          <a:blip r:embed="rId2">
            <a:alphaModFix/>
          </a:blip>
          <a:srcRect/>
          <a:stretch/>
        </p:blipFill>
        <p:spPr>
          <a:xfrm rot="-5400000">
            <a:off x="4399273" y="3275439"/>
            <a:ext cx="1216801" cy="124779"/>
          </a:xfrm>
          <a:prstGeom prst="rect">
            <a:avLst/>
          </a:prstGeom>
          <a:noFill/>
          <a:ln>
            <a:noFill/>
          </a:ln>
        </p:spPr>
      </p:pic>
      <p:pic>
        <p:nvPicPr>
          <p:cNvPr id="134" name="Google Shape;134;g2562ddc78c9_0_133"/>
          <p:cNvPicPr preferRelativeResize="0"/>
          <p:nvPr/>
        </p:nvPicPr>
        <p:blipFill rotWithShape="1">
          <a:blip r:embed="rId3">
            <a:alphaModFix/>
          </a:blip>
          <a:srcRect r="25160"/>
          <a:stretch/>
        </p:blipFill>
        <p:spPr>
          <a:xfrm>
            <a:off x="10486737" y="1352167"/>
            <a:ext cx="1705266" cy="3774533"/>
          </a:xfrm>
          <a:prstGeom prst="rect">
            <a:avLst/>
          </a:prstGeom>
          <a:noFill/>
          <a:ln>
            <a:noFill/>
          </a:ln>
        </p:spPr>
      </p:pic>
      <p:sp>
        <p:nvSpPr>
          <p:cNvPr id="135" name="Google Shape;135;g2562ddc78c9_0_133"/>
          <p:cNvSpPr txBox="1">
            <a:spLocks noGrp="1"/>
          </p:cNvSpPr>
          <p:nvPr>
            <p:ph type="body" idx="1"/>
          </p:nvPr>
        </p:nvSpPr>
        <p:spPr>
          <a:xfrm>
            <a:off x="5460633" y="2636167"/>
            <a:ext cx="4132800" cy="1486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g2562ddc78c9_0_16"/>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g2562ddc78c9_0_16"/>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pic>
        <p:nvPicPr>
          <p:cNvPr id="24" name="Google Shape;24;g2562ddc78c9_0_16"/>
          <p:cNvPicPr preferRelativeResize="0"/>
          <p:nvPr/>
        </p:nvPicPr>
        <p:blipFill rotWithShape="1">
          <a:blip r:embed="rId3">
            <a:alphaModFix/>
          </a:blip>
          <a:srcRect/>
          <a:stretch/>
        </p:blipFill>
        <p:spPr>
          <a:xfrm>
            <a:off x="609600" y="1520367"/>
            <a:ext cx="1716833" cy="176070"/>
          </a:xfrm>
          <a:prstGeom prst="rect">
            <a:avLst/>
          </a:prstGeom>
          <a:noFill/>
          <a:ln>
            <a:noFill/>
          </a:ln>
        </p:spPr>
      </p:pic>
      <p:sp>
        <p:nvSpPr>
          <p:cNvPr id="25" name="Google Shape;25;g2562ddc78c9_0_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 name="Google Shape;26;g2562ddc78c9_0_16"/>
          <p:cNvSpPr txBox="1">
            <a:spLocks noGrp="1"/>
          </p:cNvSpPr>
          <p:nvPr>
            <p:ph type="body" idx="1"/>
          </p:nvPr>
        </p:nvSpPr>
        <p:spPr>
          <a:xfrm>
            <a:off x="609600" y="1828800"/>
            <a:ext cx="10417175" cy="4562475"/>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136"/>
        <p:cNvGrpSpPr/>
        <p:nvPr/>
      </p:nvGrpSpPr>
      <p:grpSpPr>
        <a:xfrm>
          <a:off x="0" y="0"/>
          <a:ext cx="0" cy="0"/>
          <a:chOff x="0" y="0"/>
          <a:chExt cx="0" cy="0"/>
        </a:xfrm>
      </p:grpSpPr>
      <p:sp>
        <p:nvSpPr>
          <p:cNvPr id="137" name="Google Shape;137;g2562ddc78c9_0_38"/>
          <p:cNvSpPr txBox="1">
            <a:spLocks noGrp="1"/>
          </p:cNvSpPr>
          <p:nvPr>
            <p:ph type="title"/>
          </p:nvPr>
        </p:nvSpPr>
        <p:spPr>
          <a:xfrm>
            <a:off x="475488" y="5539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38" name="Google Shape;138;g2562ddc78c9_0_38"/>
          <p:cNvSpPr txBox="1">
            <a:spLocks noGrp="1"/>
          </p:cNvSpPr>
          <p:nvPr>
            <p:ph type="body" idx="1"/>
          </p:nvPr>
        </p:nvSpPr>
        <p:spPr>
          <a:xfrm>
            <a:off x="755904" y="1701833"/>
            <a:ext cx="11360700" cy="4389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39" name="Google Shape;139;g2562ddc78c9_0_3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g2562ddc78c9_0_38"/>
          <p:cNvPicPr preferRelativeResize="0"/>
          <p:nvPr/>
        </p:nvPicPr>
        <p:blipFill rotWithShape="1">
          <a:blip r:embed="rId2">
            <a:alphaModFix/>
          </a:blip>
          <a:srcRect/>
          <a:stretch/>
        </p:blipFill>
        <p:spPr>
          <a:xfrm>
            <a:off x="609600" y="1317483"/>
            <a:ext cx="2150512" cy="179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141"/>
        <p:cNvGrpSpPr/>
        <p:nvPr/>
      </p:nvGrpSpPr>
      <p:grpSpPr>
        <a:xfrm>
          <a:off x="0" y="0"/>
          <a:ext cx="0" cy="0"/>
          <a:chOff x="0" y="0"/>
          <a:chExt cx="0" cy="0"/>
        </a:xfrm>
      </p:grpSpPr>
      <p:sp>
        <p:nvSpPr>
          <p:cNvPr id="142" name="Google Shape;142;g2562ddc78c9_0_43"/>
          <p:cNvSpPr txBox="1">
            <a:spLocks noGrp="1"/>
          </p:cNvSpPr>
          <p:nvPr>
            <p:ph type="title"/>
          </p:nvPr>
        </p:nvSpPr>
        <p:spPr>
          <a:xfrm>
            <a:off x="475488" y="1611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3" name="Google Shape;143;g2562ddc78c9_0_43"/>
          <p:cNvSpPr txBox="1">
            <a:spLocks noGrp="1"/>
          </p:cNvSpPr>
          <p:nvPr>
            <p:ph type="body" idx="1"/>
          </p:nvPr>
        </p:nvSpPr>
        <p:spPr>
          <a:xfrm>
            <a:off x="781167" y="2787900"/>
            <a:ext cx="10868400" cy="3176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44" name="Google Shape;144;g2562ddc78c9_0_43"/>
          <p:cNvSpPr txBox="1">
            <a:spLocks noGrp="1"/>
          </p:cNvSpPr>
          <p:nvPr>
            <p:ph type="sldNum" idx="12"/>
          </p:nvPr>
        </p:nvSpPr>
        <p:spPr>
          <a:xfrm>
            <a:off x="11581670"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5" name="Google Shape;145;g2562ddc78c9_0_43"/>
          <p:cNvPicPr preferRelativeResize="0"/>
          <p:nvPr/>
        </p:nvPicPr>
        <p:blipFill rotWithShape="1">
          <a:blip r:embed="rId2">
            <a:alphaModFix/>
          </a:blip>
          <a:srcRect b="28999"/>
          <a:stretch/>
        </p:blipFill>
        <p:spPr>
          <a:xfrm>
            <a:off x="8086133" y="5340033"/>
            <a:ext cx="3781534" cy="1517967"/>
          </a:xfrm>
          <a:prstGeom prst="rect">
            <a:avLst/>
          </a:prstGeom>
          <a:noFill/>
          <a:ln>
            <a:noFill/>
          </a:ln>
        </p:spPr>
      </p:pic>
      <p:pic>
        <p:nvPicPr>
          <p:cNvPr id="146" name="Google Shape;146;g2562ddc78c9_0_43"/>
          <p:cNvPicPr preferRelativeResize="0"/>
          <p:nvPr/>
        </p:nvPicPr>
        <p:blipFill rotWithShape="1">
          <a:blip r:embed="rId3">
            <a:alphaModFix/>
          </a:blip>
          <a:srcRect/>
          <a:stretch/>
        </p:blipFill>
        <p:spPr>
          <a:xfrm>
            <a:off x="609600" y="2377440"/>
            <a:ext cx="2150512" cy="179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147"/>
        <p:cNvGrpSpPr/>
        <p:nvPr/>
      </p:nvGrpSpPr>
      <p:grpSpPr>
        <a:xfrm>
          <a:off x="0" y="0"/>
          <a:ext cx="0" cy="0"/>
          <a:chOff x="0" y="0"/>
          <a:chExt cx="0" cy="0"/>
        </a:xfrm>
      </p:grpSpPr>
      <p:sp>
        <p:nvSpPr>
          <p:cNvPr id="148" name="Google Shape;148;g2562ddc78c9_0_54"/>
          <p:cNvSpPr txBox="1">
            <a:spLocks noGrp="1"/>
          </p:cNvSpPr>
          <p:nvPr>
            <p:ph type="title"/>
          </p:nvPr>
        </p:nvSpPr>
        <p:spPr>
          <a:xfrm>
            <a:off x="475488" y="1800467"/>
            <a:ext cx="8744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9" name="Google Shape;149;g2562ddc78c9_0_54"/>
          <p:cNvSpPr txBox="1">
            <a:spLocks noGrp="1"/>
          </p:cNvSpPr>
          <p:nvPr>
            <p:ph type="body" idx="1"/>
          </p:nvPr>
        </p:nvSpPr>
        <p:spPr>
          <a:xfrm>
            <a:off x="792480" y="2936233"/>
            <a:ext cx="9098400" cy="3155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50" name="Google Shape;150;g2562ddc78c9_0_54"/>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g2562ddc78c9_0_54"/>
          <p:cNvPicPr preferRelativeResize="0"/>
          <p:nvPr/>
        </p:nvPicPr>
        <p:blipFill rotWithShape="1">
          <a:blip r:embed="rId2">
            <a:alphaModFix/>
          </a:blip>
          <a:srcRect/>
          <a:stretch/>
        </p:blipFill>
        <p:spPr>
          <a:xfrm>
            <a:off x="609600" y="2564065"/>
            <a:ext cx="1685868" cy="173467"/>
          </a:xfrm>
          <a:prstGeom prst="rect">
            <a:avLst/>
          </a:prstGeom>
          <a:noFill/>
          <a:ln>
            <a:noFill/>
          </a:ln>
        </p:spPr>
      </p:pic>
      <p:pic>
        <p:nvPicPr>
          <p:cNvPr id="152" name="Google Shape;152;g2562ddc78c9_0_54"/>
          <p:cNvPicPr preferRelativeResize="0"/>
          <p:nvPr/>
        </p:nvPicPr>
        <p:blipFill rotWithShape="1">
          <a:blip r:embed="rId3">
            <a:alphaModFix/>
          </a:blip>
          <a:srcRect l="26653" t="23283"/>
          <a:stretch/>
        </p:blipFill>
        <p:spPr>
          <a:xfrm rot="5397968">
            <a:off x="8906681" y="-199291"/>
            <a:ext cx="3127636" cy="346108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153"/>
        <p:cNvGrpSpPr/>
        <p:nvPr/>
      </p:nvGrpSpPr>
      <p:grpSpPr>
        <a:xfrm>
          <a:off x="0" y="0"/>
          <a:ext cx="0" cy="0"/>
          <a:chOff x="0" y="0"/>
          <a:chExt cx="0" cy="0"/>
        </a:xfrm>
      </p:grpSpPr>
      <p:sp>
        <p:nvSpPr>
          <p:cNvPr id="154" name="Google Shape;154;g2562ddc78c9_0_60"/>
          <p:cNvSpPr txBox="1">
            <a:spLocks noGrp="1"/>
          </p:cNvSpPr>
          <p:nvPr>
            <p:ph type="title"/>
          </p:nvPr>
        </p:nvSpPr>
        <p:spPr>
          <a:xfrm>
            <a:off x="475488" y="1800467"/>
            <a:ext cx="8744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5" name="Google Shape;155;g2562ddc78c9_0_60"/>
          <p:cNvSpPr txBox="1">
            <a:spLocks noGrp="1"/>
          </p:cNvSpPr>
          <p:nvPr>
            <p:ph type="body" idx="1"/>
          </p:nvPr>
        </p:nvSpPr>
        <p:spPr>
          <a:xfrm>
            <a:off x="792480" y="2936233"/>
            <a:ext cx="9098400" cy="3155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56" name="Google Shape;156;g2562ddc78c9_0_6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g2562ddc78c9_0_60"/>
          <p:cNvPicPr preferRelativeResize="0"/>
          <p:nvPr/>
        </p:nvPicPr>
        <p:blipFill rotWithShape="1">
          <a:blip r:embed="rId2">
            <a:alphaModFix/>
          </a:blip>
          <a:srcRect l="26653" t="23283"/>
          <a:stretch/>
        </p:blipFill>
        <p:spPr>
          <a:xfrm rot="5397968">
            <a:off x="8906681" y="-199291"/>
            <a:ext cx="3127636" cy="34610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158"/>
        <p:cNvGrpSpPr/>
        <p:nvPr/>
      </p:nvGrpSpPr>
      <p:grpSpPr>
        <a:xfrm>
          <a:off x="0" y="0"/>
          <a:ext cx="0" cy="0"/>
          <a:chOff x="0" y="0"/>
          <a:chExt cx="0" cy="0"/>
        </a:xfrm>
      </p:grpSpPr>
      <p:sp>
        <p:nvSpPr>
          <p:cNvPr id="159" name="Google Shape;159;g2562ddc78c9_0_72"/>
          <p:cNvSpPr txBox="1">
            <a:spLocks noGrp="1"/>
          </p:cNvSpPr>
          <p:nvPr>
            <p:ph type="title"/>
          </p:nvPr>
        </p:nvSpPr>
        <p:spPr>
          <a:xfrm>
            <a:off x="475488" y="673100"/>
            <a:ext cx="81333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0" name="Google Shape;160;g2562ddc78c9_0_72"/>
          <p:cNvSpPr txBox="1">
            <a:spLocks noGrp="1"/>
          </p:cNvSpPr>
          <p:nvPr>
            <p:ph type="body" idx="1"/>
          </p:nvPr>
        </p:nvSpPr>
        <p:spPr>
          <a:xfrm>
            <a:off x="792480" y="1959933"/>
            <a:ext cx="8814000" cy="3420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1" name="Google Shape;161;g2562ddc78c9_0_72"/>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2" name="Google Shape;162;g2562ddc78c9_0_72"/>
          <p:cNvPicPr preferRelativeResize="0"/>
          <p:nvPr/>
        </p:nvPicPr>
        <p:blipFill rotWithShape="1">
          <a:blip r:embed="rId2">
            <a:alphaModFix/>
          </a:blip>
          <a:srcRect b="28999"/>
          <a:stretch/>
        </p:blipFill>
        <p:spPr>
          <a:xfrm>
            <a:off x="204100" y="5451367"/>
            <a:ext cx="3504167" cy="1406635"/>
          </a:xfrm>
          <a:prstGeom prst="rect">
            <a:avLst/>
          </a:prstGeom>
          <a:noFill/>
          <a:ln>
            <a:noFill/>
          </a:ln>
        </p:spPr>
      </p:pic>
      <p:pic>
        <p:nvPicPr>
          <p:cNvPr id="163" name="Google Shape;163;g2562ddc78c9_0_72"/>
          <p:cNvPicPr preferRelativeResize="0"/>
          <p:nvPr/>
        </p:nvPicPr>
        <p:blipFill rotWithShape="1">
          <a:blip r:embed="rId3">
            <a:alphaModFix/>
          </a:blip>
          <a:srcRect l="49197" b="7347"/>
          <a:stretch/>
        </p:blipFill>
        <p:spPr>
          <a:xfrm rot="10797854">
            <a:off x="9631702" y="-32562"/>
            <a:ext cx="2585632" cy="495165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164"/>
        <p:cNvGrpSpPr/>
        <p:nvPr/>
      </p:nvGrpSpPr>
      <p:grpSpPr>
        <a:xfrm>
          <a:off x="0" y="0"/>
          <a:ext cx="0" cy="0"/>
          <a:chOff x="0" y="0"/>
          <a:chExt cx="0" cy="0"/>
        </a:xfrm>
      </p:grpSpPr>
      <p:sp>
        <p:nvSpPr>
          <p:cNvPr id="165" name="Google Shape;165;g2562ddc78c9_0_83"/>
          <p:cNvSpPr txBox="1">
            <a:spLocks noGrp="1"/>
          </p:cNvSpPr>
          <p:nvPr>
            <p:ph type="title"/>
          </p:nvPr>
        </p:nvSpPr>
        <p:spPr>
          <a:xfrm>
            <a:off x="475488" y="4917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6" name="Google Shape;166;g2562ddc78c9_0_83"/>
          <p:cNvSpPr txBox="1">
            <a:spLocks noGrp="1"/>
          </p:cNvSpPr>
          <p:nvPr>
            <p:ph type="body" idx="1"/>
          </p:nvPr>
        </p:nvSpPr>
        <p:spPr>
          <a:xfrm>
            <a:off x="517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7" name="Google Shape;167;g2562ddc78c9_0_83"/>
          <p:cNvSpPr txBox="1">
            <a:spLocks noGrp="1"/>
          </p:cNvSpPr>
          <p:nvPr>
            <p:ph type="body" idx="2"/>
          </p:nvPr>
        </p:nvSpPr>
        <p:spPr>
          <a:xfrm>
            <a:off x="65448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8" name="Google Shape;168;g2562ddc78c9_0_8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9" name="Google Shape;169;g2562ddc78c9_0_83"/>
          <p:cNvPicPr preferRelativeResize="0"/>
          <p:nvPr/>
        </p:nvPicPr>
        <p:blipFill rotWithShape="1">
          <a:blip r:embed="rId2">
            <a:alphaModFix/>
          </a:blip>
          <a:srcRect/>
          <a:stretch/>
        </p:blipFill>
        <p:spPr>
          <a:xfrm>
            <a:off x="609600" y="1215883"/>
            <a:ext cx="2150512" cy="1797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170"/>
        <p:cNvGrpSpPr/>
        <p:nvPr/>
      </p:nvGrpSpPr>
      <p:grpSpPr>
        <a:xfrm>
          <a:off x="0" y="0"/>
          <a:ext cx="0" cy="0"/>
          <a:chOff x="0" y="0"/>
          <a:chExt cx="0" cy="0"/>
        </a:xfrm>
      </p:grpSpPr>
      <p:sp>
        <p:nvSpPr>
          <p:cNvPr id="171" name="Google Shape;171;g2562ddc78c9_0_89"/>
          <p:cNvSpPr txBox="1">
            <a:spLocks noGrp="1"/>
          </p:cNvSpPr>
          <p:nvPr>
            <p:ph type="title"/>
          </p:nvPr>
        </p:nvSpPr>
        <p:spPr>
          <a:xfrm>
            <a:off x="475488"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2" name="Google Shape;172;g2562ddc78c9_0_89"/>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g2562ddc78c9_0_89"/>
          <p:cNvPicPr preferRelativeResize="0"/>
          <p:nvPr/>
        </p:nvPicPr>
        <p:blipFill rotWithShape="1">
          <a:blip r:embed="rId2">
            <a:alphaModFix/>
          </a:blip>
          <a:srcRect/>
          <a:stretch/>
        </p:blipFill>
        <p:spPr>
          <a:xfrm>
            <a:off x="609600" y="1344865"/>
            <a:ext cx="1685868" cy="1734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74"/>
        <p:cNvGrpSpPr/>
        <p:nvPr/>
      </p:nvGrpSpPr>
      <p:grpSpPr>
        <a:xfrm>
          <a:off x="0" y="0"/>
          <a:ext cx="0" cy="0"/>
          <a:chOff x="0" y="0"/>
          <a:chExt cx="0" cy="0"/>
        </a:xfrm>
      </p:grpSpPr>
      <p:sp>
        <p:nvSpPr>
          <p:cNvPr id="175" name="Google Shape;175;g2562ddc78c9_0_93"/>
          <p:cNvSpPr txBox="1">
            <a:spLocks noGrp="1"/>
          </p:cNvSpPr>
          <p:nvPr>
            <p:ph type="title"/>
          </p:nvPr>
        </p:nvSpPr>
        <p:spPr>
          <a:xfrm>
            <a:off x="517200" y="740800"/>
            <a:ext cx="41001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76" name="Google Shape;176;g2562ddc78c9_0_93"/>
          <p:cNvSpPr txBox="1">
            <a:spLocks noGrp="1"/>
          </p:cNvSpPr>
          <p:nvPr>
            <p:ph type="body" idx="1"/>
          </p:nvPr>
        </p:nvSpPr>
        <p:spPr>
          <a:xfrm>
            <a:off x="79248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77" name="Google Shape;177;g2562ddc78c9_0_9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78"/>
        <p:cNvGrpSpPr/>
        <p:nvPr/>
      </p:nvGrpSpPr>
      <p:grpSpPr>
        <a:xfrm>
          <a:off x="0" y="0"/>
          <a:ext cx="0" cy="0"/>
          <a:chOff x="0" y="0"/>
          <a:chExt cx="0" cy="0"/>
        </a:xfrm>
      </p:grpSpPr>
      <p:sp>
        <p:nvSpPr>
          <p:cNvPr id="179" name="Google Shape;179;g2562ddc78c9_0_105"/>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80" name="Google Shape;180;g2562ddc78c9_0_10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1" name="Google Shape;181;g2562ddc78c9_0_105"/>
          <p:cNvPicPr preferRelativeResize="0"/>
          <p:nvPr/>
        </p:nvPicPr>
        <p:blipFill rotWithShape="1">
          <a:blip r:embed="rId2">
            <a:alphaModFix/>
          </a:blip>
          <a:srcRect/>
          <a:stretch/>
        </p:blipFill>
        <p:spPr>
          <a:xfrm>
            <a:off x="853067" y="4495700"/>
            <a:ext cx="2751433" cy="260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2"/>
        <p:cNvGrpSpPr/>
        <p:nvPr/>
      </p:nvGrpSpPr>
      <p:grpSpPr>
        <a:xfrm>
          <a:off x="0" y="0"/>
          <a:ext cx="0" cy="0"/>
          <a:chOff x="0" y="0"/>
          <a:chExt cx="0" cy="0"/>
        </a:xfrm>
      </p:grpSpPr>
      <p:sp>
        <p:nvSpPr>
          <p:cNvPr id="183" name="Google Shape;183;g2562ddc78c9_0_10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562ddc78c9_0_10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85" name="Google Shape;185;g2562ddc78c9_0_10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6" name="Google Shape;186;g2562ddc78c9_0_10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87" name="Google Shape;187;g2562ddc78c9_0_109"/>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27"/>
        <p:cNvGrpSpPr/>
        <p:nvPr/>
      </p:nvGrpSpPr>
      <p:grpSpPr>
        <a:xfrm>
          <a:off x="0" y="0"/>
          <a:ext cx="0" cy="0"/>
          <a:chOff x="0" y="0"/>
          <a:chExt cx="0" cy="0"/>
        </a:xfrm>
      </p:grpSpPr>
      <p:pic>
        <p:nvPicPr>
          <p:cNvPr id="28" name="Google Shape;28;g2562ddc78c9_0_167"/>
          <p:cNvPicPr preferRelativeResize="0"/>
          <p:nvPr/>
        </p:nvPicPr>
        <p:blipFill rotWithShape="1">
          <a:blip r:embed="rId2">
            <a:alphaModFix/>
          </a:blip>
          <a:srcRect/>
          <a:stretch/>
        </p:blipFill>
        <p:spPr>
          <a:xfrm rot="1966835">
            <a:off x="2144608" y="1908646"/>
            <a:ext cx="3024050" cy="3199685"/>
          </a:xfrm>
          <a:prstGeom prst="rect">
            <a:avLst/>
          </a:prstGeom>
          <a:noFill/>
          <a:ln>
            <a:noFill/>
          </a:ln>
        </p:spPr>
      </p:pic>
      <p:pic>
        <p:nvPicPr>
          <p:cNvPr id="29" name="Google Shape;29;g2562ddc78c9_0_167"/>
          <p:cNvPicPr preferRelativeResize="0"/>
          <p:nvPr/>
        </p:nvPicPr>
        <p:blipFill rotWithShape="1">
          <a:blip r:embed="rId3">
            <a:alphaModFix/>
          </a:blip>
          <a:srcRect/>
          <a:stretch/>
        </p:blipFill>
        <p:spPr>
          <a:xfrm rot="-7573369">
            <a:off x="6507383" y="1850518"/>
            <a:ext cx="3006657" cy="3157081"/>
          </a:xfrm>
          <a:prstGeom prst="rect">
            <a:avLst/>
          </a:prstGeom>
          <a:noFill/>
          <a:ln>
            <a:noFill/>
          </a:ln>
        </p:spPr>
      </p:pic>
      <p:sp>
        <p:nvSpPr>
          <p:cNvPr id="30" name="Google Shape;30;g2562ddc78c9_0_16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pic>
        <p:nvPicPr>
          <p:cNvPr id="31" name="Google Shape;31;g2562ddc78c9_0_167"/>
          <p:cNvPicPr preferRelativeResize="0"/>
          <p:nvPr/>
        </p:nvPicPr>
        <p:blipFill rotWithShape="1">
          <a:blip r:embed="rId4">
            <a:alphaModFix/>
          </a:blip>
          <a:srcRect l="2821" t="19103" r="2818" b="19110"/>
          <a:stretch/>
        </p:blipFill>
        <p:spPr>
          <a:xfrm>
            <a:off x="6848675" y="2274612"/>
            <a:ext cx="2349900" cy="2349900"/>
          </a:xfrm>
          <a:prstGeom prst="ellipse">
            <a:avLst/>
          </a:prstGeom>
          <a:noFill/>
          <a:ln>
            <a:noFill/>
          </a:ln>
        </p:spPr>
      </p:pic>
      <p:pic>
        <p:nvPicPr>
          <p:cNvPr id="32" name="Google Shape;32;g2562ddc78c9_0_167"/>
          <p:cNvPicPr preferRelativeResize="0"/>
          <p:nvPr/>
        </p:nvPicPr>
        <p:blipFill rotWithShape="1">
          <a:blip r:embed="rId5">
            <a:alphaModFix/>
          </a:blip>
          <a:srcRect t="11043" b="20363"/>
          <a:stretch/>
        </p:blipFill>
        <p:spPr>
          <a:xfrm>
            <a:off x="2433975" y="2254050"/>
            <a:ext cx="2281800" cy="2349900"/>
          </a:xfrm>
          <a:prstGeom prst="ellipse">
            <a:avLst/>
          </a:prstGeom>
          <a:noFill/>
          <a:ln>
            <a:noFill/>
          </a:ln>
        </p:spPr>
      </p:pic>
      <p:sp>
        <p:nvSpPr>
          <p:cNvPr id="33" name="Google Shape;33;g2562ddc78c9_0_167"/>
          <p:cNvSpPr txBox="1">
            <a:spLocks noGrp="1"/>
          </p:cNvSpPr>
          <p:nvPr>
            <p:ph type="body" idx="1"/>
          </p:nvPr>
        </p:nvSpPr>
        <p:spPr>
          <a:xfrm>
            <a:off x="1261422" y="5218970"/>
            <a:ext cx="4626906" cy="906463"/>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2200" b="1"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2562ddc78c9_0_167"/>
          <p:cNvSpPr txBox="1">
            <a:spLocks noGrp="1"/>
          </p:cNvSpPr>
          <p:nvPr>
            <p:ph type="body" idx="2"/>
          </p:nvPr>
        </p:nvSpPr>
        <p:spPr>
          <a:xfrm>
            <a:off x="6095950" y="5211924"/>
            <a:ext cx="4626906" cy="906463"/>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2200" b="1"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8"/>
        <p:cNvGrpSpPr/>
        <p:nvPr/>
      </p:nvGrpSpPr>
      <p:grpSpPr>
        <a:xfrm>
          <a:off x="0" y="0"/>
          <a:ext cx="0" cy="0"/>
          <a:chOff x="0" y="0"/>
          <a:chExt cx="0" cy="0"/>
        </a:xfrm>
      </p:grpSpPr>
      <p:sp>
        <p:nvSpPr>
          <p:cNvPr id="189" name="Google Shape;189;g2562ddc78c9_0_118"/>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90" name="Google Shape;190;g2562ddc78c9_0_118"/>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191" name="Google Shape;191;g2562ddc78c9_0_11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92"/>
        <p:cNvGrpSpPr/>
        <p:nvPr/>
      </p:nvGrpSpPr>
      <p:grpSpPr>
        <a:xfrm>
          <a:off x="0" y="0"/>
          <a:ext cx="0" cy="0"/>
          <a:chOff x="0" y="0"/>
          <a:chExt cx="0" cy="0"/>
        </a:xfrm>
      </p:grpSpPr>
      <p:sp>
        <p:nvSpPr>
          <p:cNvPr id="193" name="Google Shape;193;g2562ddc78c9_0_1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pic>
        <p:nvPicPr>
          <p:cNvPr id="194" name="Google Shape;194;g2562ddc78c9_0_122"/>
          <p:cNvPicPr preferRelativeResize="0"/>
          <p:nvPr/>
        </p:nvPicPr>
        <p:blipFill rotWithShape="1">
          <a:blip r:embed="rId2">
            <a:alphaModFix/>
          </a:blip>
          <a:srcRect/>
          <a:stretch/>
        </p:blipFill>
        <p:spPr>
          <a:xfrm>
            <a:off x="660400" y="3784600"/>
            <a:ext cx="10615117" cy="305806"/>
          </a:xfrm>
          <a:prstGeom prst="rect">
            <a:avLst/>
          </a:prstGeom>
          <a:noFill/>
          <a:ln>
            <a:noFill/>
          </a:ln>
        </p:spPr>
      </p:pic>
      <p:cxnSp>
        <p:nvCxnSpPr>
          <p:cNvPr id="195" name="Google Shape;195;g2562ddc78c9_0_122"/>
          <p:cNvCxnSpPr/>
          <p:nvPr/>
        </p:nvCxnSpPr>
        <p:spPr>
          <a:xfrm>
            <a:off x="925767" y="2779000"/>
            <a:ext cx="0" cy="893700"/>
          </a:xfrm>
          <a:prstGeom prst="straightConnector1">
            <a:avLst/>
          </a:prstGeom>
          <a:noFill/>
          <a:ln w="28575" cap="flat" cmpd="sng">
            <a:solidFill>
              <a:schemeClr val="dk2"/>
            </a:solidFill>
            <a:prstDash val="solid"/>
            <a:round/>
            <a:headEnd type="none" w="sm" len="sm"/>
            <a:tailEnd type="none" w="sm" len="sm"/>
          </a:ln>
        </p:spPr>
      </p:cxnSp>
      <p:cxnSp>
        <p:nvCxnSpPr>
          <p:cNvPr id="196" name="Google Shape;196;g2562ddc78c9_0_122"/>
          <p:cNvCxnSpPr/>
          <p:nvPr/>
        </p:nvCxnSpPr>
        <p:spPr>
          <a:xfrm>
            <a:off x="3406367" y="4219167"/>
            <a:ext cx="0" cy="893700"/>
          </a:xfrm>
          <a:prstGeom prst="straightConnector1">
            <a:avLst/>
          </a:prstGeom>
          <a:noFill/>
          <a:ln w="28575" cap="flat" cmpd="sng">
            <a:solidFill>
              <a:schemeClr val="dk2"/>
            </a:solidFill>
            <a:prstDash val="solid"/>
            <a:round/>
            <a:headEnd type="none" w="sm" len="sm"/>
            <a:tailEnd type="none" w="sm" len="sm"/>
          </a:ln>
        </p:spPr>
      </p:cxnSp>
      <p:cxnSp>
        <p:nvCxnSpPr>
          <p:cNvPr id="197" name="Google Shape;197;g2562ddc78c9_0_122"/>
          <p:cNvCxnSpPr/>
          <p:nvPr/>
        </p:nvCxnSpPr>
        <p:spPr>
          <a:xfrm>
            <a:off x="5967967" y="2779000"/>
            <a:ext cx="0" cy="893700"/>
          </a:xfrm>
          <a:prstGeom prst="straightConnector1">
            <a:avLst/>
          </a:prstGeom>
          <a:noFill/>
          <a:ln w="28575" cap="flat" cmpd="sng">
            <a:solidFill>
              <a:schemeClr val="dk2"/>
            </a:solidFill>
            <a:prstDash val="solid"/>
            <a:round/>
            <a:headEnd type="none" w="sm" len="sm"/>
            <a:tailEnd type="none" w="sm" len="sm"/>
          </a:ln>
        </p:spPr>
      </p:cxnSp>
      <p:cxnSp>
        <p:nvCxnSpPr>
          <p:cNvPr id="198" name="Google Shape;198;g2562ddc78c9_0_122"/>
          <p:cNvCxnSpPr/>
          <p:nvPr/>
        </p:nvCxnSpPr>
        <p:spPr>
          <a:xfrm>
            <a:off x="8572000" y="4219167"/>
            <a:ext cx="0" cy="893700"/>
          </a:xfrm>
          <a:prstGeom prst="straightConnector1">
            <a:avLst/>
          </a:prstGeom>
          <a:noFill/>
          <a:ln w="28575" cap="flat" cmpd="sng">
            <a:solidFill>
              <a:schemeClr val="dk2"/>
            </a:solidFill>
            <a:prstDash val="solid"/>
            <a:round/>
            <a:headEnd type="none" w="sm" len="sm"/>
            <a:tailEnd type="none" w="sm" len="sm"/>
          </a:ln>
        </p:spPr>
      </p:cxnSp>
      <p:sp>
        <p:nvSpPr>
          <p:cNvPr id="199" name="Google Shape;199;g2562ddc78c9_0_122"/>
          <p:cNvSpPr txBox="1">
            <a:spLocks noGrp="1"/>
          </p:cNvSpPr>
          <p:nvPr>
            <p:ph type="body" idx="1"/>
          </p:nvPr>
        </p:nvSpPr>
        <p:spPr>
          <a:xfrm>
            <a:off x="887800" y="2138400"/>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0" name="Google Shape;200;g2562ddc78c9_0_122"/>
          <p:cNvSpPr txBox="1">
            <a:spLocks noGrp="1"/>
          </p:cNvSpPr>
          <p:nvPr>
            <p:ph type="body" idx="2"/>
          </p:nvPr>
        </p:nvSpPr>
        <p:spPr>
          <a:xfrm>
            <a:off x="3448933" y="4554467"/>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1" name="Google Shape;201;g2562ddc78c9_0_122"/>
          <p:cNvSpPr txBox="1">
            <a:spLocks noGrp="1"/>
          </p:cNvSpPr>
          <p:nvPr>
            <p:ph type="body" idx="3"/>
          </p:nvPr>
        </p:nvSpPr>
        <p:spPr>
          <a:xfrm>
            <a:off x="6044933" y="2138400"/>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2" name="Google Shape;202;g2562ddc78c9_0_122"/>
          <p:cNvSpPr txBox="1">
            <a:spLocks noGrp="1"/>
          </p:cNvSpPr>
          <p:nvPr>
            <p:ph type="body" idx="4"/>
          </p:nvPr>
        </p:nvSpPr>
        <p:spPr>
          <a:xfrm>
            <a:off x="8742233" y="4219167"/>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203"/>
        <p:cNvGrpSpPr/>
        <p:nvPr/>
      </p:nvGrpSpPr>
      <p:grpSpPr>
        <a:xfrm>
          <a:off x="0" y="0"/>
          <a:ext cx="0" cy="0"/>
          <a:chOff x="0" y="0"/>
          <a:chExt cx="0" cy="0"/>
        </a:xfrm>
      </p:grpSpPr>
      <p:sp>
        <p:nvSpPr>
          <p:cNvPr id="204" name="Google Shape;204;g2562ddc78c9_0_139"/>
          <p:cNvSpPr txBox="1">
            <a:spLocks noGrp="1"/>
          </p:cNvSpPr>
          <p:nvPr>
            <p:ph type="body" idx="1"/>
          </p:nvPr>
        </p:nvSpPr>
        <p:spPr>
          <a:xfrm>
            <a:off x="351067" y="5798100"/>
            <a:ext cx="8068500" cy="792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5" name="Google Shape;205;g2562ddc78c9_0_139"/>
          <p:cNvSpPr txBox="1">
            <a:spLocks noGrp="1"/>
          </p:cNvSpPr>
          <p:nvPr>
            <p:ph type="body" idx="2"/>
          </p:nvPr>
        </p:nvSpPr>
        <p:spPr>
          <a:xfrm>
            <a:off x="6627933" y="2595867"/>
            <a:ext cx="4308900" cy="85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6" name="Google Shape;206;g2562ddc78c9_0_139"/>
          <p:cNvSpPr txBox="1">
            <a:spLocks noGrp="1"/>
          </p:cNvSpPr>
          <p:nvPr>
            <p:ph type="title"/>
          </p:nvPr>
        </p:nvSpPr>
        <p:spPr>
          <a:xfrm>
            <a:off x="1133133" y="2401117"/>
            <a:ext cx="5075700" cy="9900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
        <p:nvSpPr>
          <p:cNvPr id="207" name="Google Shape;207;g2562ddc78c9_0_139"/>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8" name="Google Shape;208;g2562ddc78c9_0_139"/>
          <p:cNvPicPr preferRelativeResize="0"/>
          <p:nvPr/>
        </p:nvPicPr>
        <p:blipFill rotWithShape="1">
          <a:blip r:embed="rId2">
            <a:alphaModFix/>
          </a:blip>
          <a:srcRect/>
          <a:stretch/>
        </p:blipFill>
        <p:spPr>
          <a:xfrm>
            <a:off x="541600" y="628567"/>
            <a:ext cx="3165467" cy="854667"/>
          </a:xfrm>
          <a:prstGeom prst="rect">
            <a:avLst/>
          </a:prstGeom>
          <a:noFill/>
          <a:ln>
            <a:noFill/>
          </a:ln>
        </p:spPr>
      </p:pic>
      <p:sp>
        <p:nvSpPr>
          <p:cNvPr id="209" name="Google Shape;209;g2562ddc78c9_0_139"/>
          <p:cNvSpPr txBox="1"/>
          <p:nvPr/>
        </p:nvSpPr>
        <p:spPr>
          <a:xfrm>
            <a:off x="8419600" y="298800"/>
            <a:ext cx="3356700" cy="7929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3700"/>
              <a:buFont typeface="Arial"/>
              <a:buNone/>
            </a:pPr>
            <a:r>
              <a:rPr lang="en-US" sz="3700" b="1" i="0" u="none" strike="noStrike" cap="none">
                <a:solidFill>
                  <a:srgbClr val="434343"/>
                </a:solidFill>
                <a:latin typeface="Arial"/>
                <a:ea typeface="Arial"/>
                <a:cs typeface="Arial"/>
                <a:sym typeface="Arial"/>
              </a:rPr>
              <a:t>rhntc.org</a:t>
            </a:r>
            <a:endParaRPr sz="3700" b="1" i="0" u="none" strike="noStrike" cap="none">
              <a:solidFill>
                <a:srgbClr val="434343"/>
              </a:solidFill>
              <a:latin typeface="Arial"/>
              <a:ea typeface="Arial"/>
              <a:cs typeface="Arial"/>
              <a:sym typeface="Arial"/>
            </a:endParaRPr>
          </a:p>
        </p:txBody>
      </p:sp>
      <p:sp>
        <p:nvSpPr>
          <p:cNvPr id="210" name="Google Shape;210;g2562ddc78c9_0_139"/>
          <p:cNvSpPr txBox="1">
            <a:spLocks noGrp="1"/>
          </p:cNvSpPr>
          <p:nvPr>
            <p:ph type="subTitle" idx="3"/>
          </p:nvPr>
        </p:nvSpPr>
        <p:spPr>
          <a:xfrm>
            <a:off x="1133133" y="4309000"/>
            <a:ext cx="4227600" cy="11727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a:endParaRPr/>
          </a:p>
        </p:txBody>
      </p:sp>
      <p:sp>
        <p:nvSpPr>
          <p:cNvPr id="211" name="Google Shape;211;g2562ddc78c9_0_139"/>
          <p:cNvSpPr txBox="1"/>
          <p:nvPr/>
        </p:nvSpPr>
        <p:spPr>
          <a:xfrm>
            <a:off x="1133133" y="3836467"/>
            <a:ext cx="4142700" cy="4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212" name="Google Shape;212;g2562ddc78c9_0_139"/>
          <p:cNvPicPr preferRelativeResize="0"/>
          <p:nvPr/>
        </p:nvPicPr>
        <p:blipFill rotWithShape="1">
          <a:blip r:embed="rId3">
            <a:alphaModFix/>
          </a:blip>
          <a:srcRect/>
          <a:stretch/>
        </p:blipFill>
        <p:spPr>
          <a:xfrm rot="5400000">
            <a:off x="5601340" y="2842306"/>
            <a:ext cx="1450132" cy="1212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213"/>
        <p:cNvGrpSpPr/>
        <p:nvPr/>
      </p:nvGrpSpPr>
      <p:grpSpPr>
        <a:xfrm>
          <a:off x="0" y="0"/>
          <a:ext cx="0" cy="0"/>
          <a:chOff x="0" y="0"/>
          <a:chExt cx="0" cy="0"/>
        </a:xfrm>
      </p:grpSpPr>
      <p:sp>
        <p:nvSpPr>
          <p:cNvPr id="214" name="Google Shape;214;g2562ddc78c9_0_149"/>
          <p:cNvSpPr txBox="1">
            <a:spLocks noGrp="1"/>
          </p:cNvSpPr>
          <p:nvPr>
            <p:ph type="title"/>
          </p:nvPr>
        </p:nvSpPr>
        <p:spPr>
          <a:xfrm>
            <a:off x="475488" y="1487424"/>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pic>
        <p:nvPicPr>
          <p:cNvPr id="215" name="Google Shape;215;g2562ddc78c9_0_149"/>
          <p:cNvPicPr preferRelativeResize="0"/>
          <p:nvPr/>
        </p:nvPicPr>
        <p:blipFill rotWithShape="1">
          <a:blip r:embed="rId2">
            <a:alphaModFix/>
          </a:blip>
          <a:srcRect/>
          <a:stretch/>
        </p:blipFill>
        <p:spPr>
          <a:xfrm>
            <a:off x="622084" y="3093913"/>
            <a:ext cx="1709633" cy="992834"/>
          </a:xfrm>
          <a:prstGeom prst="rect">
            <a:avLst/>
          </a:prstGeom>
          <a:noFill/>
          <a:ln>
            <a:noFill/>
          </a:ln>
        </p:spPr>
      </p:pic>
      <p:pic>
        <p:nvPicPr>
          <p:cNvPr id="216" name="Google Shape;216;g2562ddc78c9_0_149"/>
          <p:cNvPicPr preferRelativeResize="0"/>
          <p:nvPr/>
        </p:nvPicPr>
        <p:blipFill rotWithShape="1">
          <a:blip r:embed="rId3">
            <a:alphaModFix/>
          </a:blip>
          <a:srcRect/>
          <a:stretch/>
        </p:blipFill>
        <p:spPr>
          <a:xfrm>
            <a:off x="3359957" y="2791662"/>
            <a:ext cx="1211168" cy="1218666"/>
          </a:xfrm>
          <a:prstGeom prst="rect">
            <a:avLst/>
          </a:prstGeom>
          <a:noFill/>
          <a:ln>
            <a:noFill/>
          </a:ln>
        </p:spPr>
      </p:pic>
      <p:pic>
        <p:nvPicPr>
          <p:cNvPr id="217" name="Google Shape;217;g2562ddc78c9_0_149"/>
          <p:cNvPicPr preferRelativeResize="0"/>
          <p:nvPr/>
        </p:nvPicPr>
        <p:blipFill rotWithShape="1">
          <a:blip r:embed="rId4">
            <a:alphaModFix/>
          </a:blip>
          <a:srcRect/>
          <a:stretch/>
        </p:blipFill>
        <p:spPr>
          <a:xfrm>
            <a:off x="5599365" y="2987833"/>
            <a:ext cx="1438518" cy="992818"/>
          </a:xfrm>
          <a:prstGeom prst="rect">
            <a:avLst/>
          </a:prstGeom>
          <a:noFill/>
          <a:ln>
            <a:noFill/>
          </a:ln>
        </p:spPr>
      </p:pic>
      <p:pic>
        <p:nvPicPr>
          <p:cNvPr id="218" name="Google Shape;218;g2562ddc78c9_0_149"/>
          <p:cNvPicPr preferRelativeResize="0"/>
          <p:nvPr/>
        </p:nvPicPr>
        <p:blipFill rotWithShape="1">
          <a:blip r:embed="rId5">
            <a:alphaModFix/>
          </a:blip>
          <a:srcRect/>
          <a:stretch/>
        </p:blipFill>
        <p:spPr>
          <a:xfrm>
            <a:off x="8066125" y="3018582"/>
            <a:ext cx="1211168" cy="931304"/>
          </a:xfrm>
          <a:prstGeom prst="rect">
            <a:avLst/>
          </a:prstGeom>
          <a:noFill/>
          <a:ln>
            <a:noFill/>
          </a:ln>
        </p:spPr>
      </p:pic>
      <p:sp>
        <p:nvSpPr>
          <p:cNvPr id="219" name="Google Shape;219;g2562ddc78c9_0_149"/>
          <p:cNvSpPr txBox="1">
            <a:spLocks noGrp="1"/>
          </p:cNvSpPr>
          <p:nvPr>
            <p:ph type="body" idx="1"/>
          </p:nvPr>
        </p:nvSpPr>
        <p:spPr>
          <a:xfrm>
            <a:off x="607633"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0" name="Google Shape;220;g2562ddc78c9_0_149"/>
          <p:cNvSpPr txBox="1">
            <a:spLocks noGrp="1"/>
          </p:cNvSpPr>
          <p:nvPr>
            <p:ph type="body" idx="2"/>
          </p:nvPr>
        </p:nvSpPr>
        <p:spPr>
          <a:xfrm>
            <a:off x="3018746"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1" name="Google Shape;221;g2562ddc78c9_0_149"/>
          <p:cNvSpPr txBox="1">
            <a:spLocks noGrp="1"/>
          </p:cNvSpPr>
          <p:nvPr>
            <p:ph type="body" idx="3"/>
          </p:nvPr>
        </p:nvSpPr>
        <p:spPr>
          <a:xfrm>
            <a:off x="5371825"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2" name="Google Shape;222;g2562ddc78c9_0_149"/>
          <p:cNvSpPr txBox="1">
            <a:spLocks noGrp="1"/>
          </p:cNvSpPr>
          <p:nvPr>
            <p:ph type="body" idx="4"/>
          </p:nvPr>
        </p:nvSpPr>
        <p:spPr>
          <a:xfrm>
            <a:off x="7651288"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pic>
        <p:nvPicPr>
          <p:cNvPr id="223" name="Google Shape;223;g2562ddc78c9_0_149"/>
          <p:cNvPicPr preferRelativeResize="0"/>
          <p:nvPr/>
        </p:nvPicPr>
        <p:blipFill rotWithShape="1">
          <a:blip r:embed="rId6">
            <a:alphaModFix/>
          </a:blip>
          <a:srcRect r="29952"/>
          <a:stretch/>
        </p:blipFill>
        <p:spPr>
          <a:xfrm rot="-5400000">
            <a:off x="8992533" y="-1258332"/>
            <a:ext cx="1804333" cy="4266999"/>
          </a:xfrm>
          <a:prstGeom prst="rect">
            <a:avLst/>
          </a:prstGeom>
          <a:noFill/>
          <a:ln>
            <a:noFill/>
          </a:ln>
        </p:spPr>
      </p:pic>
      <p:pic>
        <p:nvPicPr>
          <p:cNvPr id="224" name="Google Shape;224;g2562ddc78c9_0_149"/>
          <p:cNvPicPr preferRelativeResize="0"/>
          <p:nvPr/>
        </p:nvPicPr>
        <p:blipFill rotWithShape="1">
          <a:blip r:embed="rId7">
            <a:alphaModFix/>
          </a:blip>
          <a:srcRect/>
          <a:stretch/>
        </p:blipFill>
        <p:spPr>
          <a:xfrm>
            <a:off x="607633" y="2238567"/>
            <a:ext cx="1795300" cy="166433"/>
          </a:xfrm>
          <a:prstGeom prst="rect">
            <a:avLst/>
          </a:prstGeom>
          <a:noFill/>
          <a:ln>
            <a:noFill/>
          </a:ln>
        </p:spPr>
      </p:pic>
      <p:pic>
        <p:nvPicPr>
          <p:cNvPr id="225" name="Google Shape;225;g2562ddc78c9_0_149"/>
          <p:cNvPicPr preferRelativeResize="0"/>
          <p:nvPr/>
        </p:nvPicPr>
        <p:blipFill rotWithShape="1">
          <a:blip r:embed="rId8">
            <a:alphaModFix/>
          </a:blip>
          <a:srcRect/>
          <a:stretch/>
        </p:blipFill>
        <p:spPr>
          <a:xfrm>
            <a:off x="10305533" y="2841784"/>
            <a:ext cx="803100" cy="1284933"/>
          </a:xfrm>
          <a:prstGeom prst="rect">
            <a:avLst/>
          </a:prstGeom>
          <a:noFill/>
          <a:ln>
            <a:noFill/>
          </a:ln>
        </p:spPr>
      </p:pic>
      <p:sp>
        <p:nvSpPr>
          <p:cNvPr id="226" name="Google Shape;226;g2562ddc78c9_0_149"/>
          <p:cNvSpPr txBox="1">
            <a:spLocks noGrp="1"/>
          </p:cNvSpPr>
          <p:nvPr>
            <p:ph type="body" idx="5"/>
          </p:nvPr>
        </p:nvSpPr>
        <p:spPr>
          <a:xfrm>
            <a:off x="9760283"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227"/>
        <p:cNvGrpSpPr/>
        <p:nvPr/>
      </p:nvGrpSpPr>
      <p:grpSpPr>
        <a:xfrm>
          <a:off x="0" y="0"/>
          <a:ext cx="0" cy="0"/>
          <a:chOff x="0" y="0"/>
          <a:chExt cx="0" cy="0"/>
        </a:xfrm>
      </p:grpSpPr>
      <p:pic>
        <p:nvPicPr>
          <p:cNvPr id="228" name="Google Shape;228;g2562ddc78c9_0_163"/>
          <p:cNvPicPr preferRelativeResize="0"/>
          <p:nvPr/>
        </p:nvPicPr>
        <p:blipFill rotWithShape="1">
          <a:blip r:embed="rId2">
            <a:alphaModFix/>
          </a:blip>
          <a:srcRect/>
          <a:stretch/>
        </p:blipFill>
        <p:spPr>
          <a:xfrm rot="1966835">
            <a:off x="2144608" y="1908646"/>
            <a:ext cx="3024050" cy="3199685"/>
          </a:xfrm>
          <a:prstGeom prst="rect">
            <a:avLst/>
          </a:prstGeom>
          <a:noFill/>
          <a:ln>
            <a:noFill/>
          </a:ln>
        </p:spPr>
      </p:pic>
      <p:sp>
        <p:nvSpPr>
          <p:cNvPr id="229" name="Google Shape;229;g2562ddc78c9_0_163"/>
          <p:cNvSpPr txBox="1">
            <a:spLocks noGrp="1"/>
          </p:cNvSpPr>
          <p:nvPr>
            <p:ph type="title"/>
          </p:nvPr>
        </p:nvSpPr>
        <p:spPr>
          <a:xfrm>
            <a:off x="475488" y="7238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0" name="Google Shape;230;g2562ddc78c9_0_163"/>
          <p:cNvSpPr txBox="1">
            <a:spLocks noGrp="1"/>
          </p:cNvSpPr>
          <p:nvPr>
            <p:ph type="body" idx="1"/>
          </p:nvPr>
        </p:nvSpPr>
        <p:spPr>
          <a:xfrm>
            <a:off x="2180042" y="5299862"/>
            <a:ext cx="2754900" cy="13488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231"/>
        <p:cNvGrpSpPr/>
        <p:nvPr/>
      </p:nvGrpSpPr>
      <p:grpSpPr>
        <a:xfrm>
          <a:off x="0" y="0"/>
          <a:ext cx="0" cy="0"/>
          <a:chOff x="0" y="0"/>
          <a:chExt cx="0" cy="0"/>
        </a:xfrm>
      </p:grpSpPr>
      <p:pic>
        <p:nvPicPr>
          <p:cNvPr id="232" name="Google Shape;232;g2562ddc78c9_0_173"/>
          <p:cNvPicPr preferRelativeResize="0"/>
          <p:nvPr/>
        </p:nvPicPr>
        <p:blipFill rotWithShape="1">
          <a:blip r:embed="rId2">
            <a:alphaModFix/>
          </a:blip>
          <a:srcRect/>
          <a:stretch/>
        </p:blipFill>
        <p:spPr>
          <a:xfrm rot="1967867">
            <a:off x="1316874" y="2402880"/>
            <a:ext cx="2462921" cy="2606677"/>
          </a:xfrm>
          <a:prstGeom prst="rect">
            <a:avLst/>
          </a:prstGeom>
          <a:noFill/>
          <a:ln>
            <a:noFill/>
          </a:ln>
        </p:spPr>
      </p:pic>
      <p:pic>
        <p:nvPicPr>
          <p:cNvPr id="233" name="Google Shape;233;g2562ddc78c9_0_173"/>
          <p:cNvPicPr preferRelativeResize="0"/>
          <p:nvPr/>
        </p:nvPicPr>
        <p:blipFill rotWithShape="1">
          <a:blip r:embed="rId3">
            <a:alphaModFix/>
          </a:blip>
          <a:srcRect/>
          <a:stretch/>
        </p:blipFill>
        <p:spPr>
          <a:xfrm rot="-7572285">
            <a:off x="4869142" y="2355817"/>
            <a:ext cx="2449331" cy="2571355"/>
          </a:xfrm>
          <a:prstGeom prst="rect">
            <a:avLst/>
          </a:prstGeom>
          <a:noFill/>
          <a:ln>
            <a:noFill/>
          </a:ln>
        </p:spPr>
      </p:pic>
      <p:pic>
        <p:nvPicPr>
          <p:cNvPr id="234" name="Google Shape;234;g2562ddc78c9_0_173"/>
          <p:cNvPicPr preferRelativeResize="0"/>
          <p:nvPr/>
        </p:nvPicPr>
        <p:blipFill rotWithShape="1">
          <a:blip r:embed="rId2">
            <a:alphaModFix/>
          </a:blip>
          <a:srcRect/>
          <a:stretch/>
        </p:blipFill>
        <p:spPr>
          <a:xfrm rot="7765830">
            <a:off x="8367506" y="2489544"/>
            <a:ext cx="2462921" cy="2606676"/>
          </a:xfrm>
          <a:prstGeom prst="rect">
            <a:avLst/>
          </a:prstGeom>
          <a:noFill/>
          <a:ln>
            <a:noFill/>
          </a:ln>
        </p:spPr>
      </p:pic>
      <p:sp>
        <p:nvSpPr>
          <p:cNvPr id="235" name="Google Shape;235;g2562ddc78c9_0_173"/>
          <p:cNvSpPr txBox="1">
            <a:spLocks noGrp="1"/>
          </p:cNvSpPr>
          <p:nvPr>
            <p:ph type="title"/>
          </p:nvPr>
        </p:nvSpPr>
        <p:spPr>
          <a:xfrm>
            <a:off x="992600" y="11152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6" name="Google Shape;236;g2562ddc78c9_0_173"/>
          <p:cNvSpPr txBox="1">
            <a:spLocks noGrp="1"/>
          </p:cNvSpPr>
          <p:nvPr>
            <p:ph type="body" idx="1"/>
          </p:nvPr>
        </p:nvSpPr>
        <p:spPr>
          <a:xfrm>
            <a:off x="1345967" y="5165867"/>
            <a:ext cx="2243100" cy="1098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37" name="Google Shape;237;g2562ddc78c9_0_173"/>
          <p:cNvSpPr txBox="1">
            <a:spLocks noGrp="1"/>
          </p:cNvSpPr>
          <p:nvPr>
            <p:ph type="body" idx="2"/>
          </p:nvPr>
        </p:nvSpPr>
        <p:spPr>
          <a:xfrm>
            <a:off x="5147567" y="5165867"/>
            <a:ext cx="2243100" cy="1098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38" name="Google Shape;238;g2562ddc78c9_0_173"/>
          <p:cNvSpPr txBox="1">
            <a:spLocks noGrp="1"/>
          </p:cNvSpPr>
          <p:nvPr>
            <p:ph type="body" idx="3"/>
          </p:nvPr>
        </p:nvSpPr>
        <p:spPr>
          <a:xfrm>
            <a:off x="8598433" y="5165867"/>
            <a:ext cx="2243100" cy="1098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239"/>
        <p:cNvGrpSpPr/>
        <p:nvPr/>
      </p:nvGrpSpPr>
      <p:grpSpPr>
        <a:xfrm>
          <a:off x="0" y="0"/>
          <a:ext cx="0" cy="0"/>
          <a:chOff x="0" y="0"/>
          <a:chExt cx="0" cy="0"/>
        </a:xfrm>
      </p:grpSpPr>
      <p:pic>
        <p:nvPicPr>
          <p:cNvPr id="240" name="Google Shape;240;g2562ddc78c9_0_181"/>
          <p:cNvPicPr preferRelativeResize="0"/>
          <p:nvPr/>
        </p:nvPicPr>
        <p:blipFill rotWithShape="1">
          <a:blip r:embed="rId2">
            <a:alphaModFix/>
          </a:blip>
          <a:srcRect/>
          <a:stretch/>
        </p:blipFill>
        <p:spPr>
          <a:xfrm rot="1967867">
            <a:off x="702874" y="2338147"/>
            <a:ext cx="2462921" cy="2606677"/>
          </a:xfrm>
          <a:prstGeom prst="rect">
            <a:avLst/>
          </a:prstGeom>
          <a:noFill/>
          <a:ln>
            <a:noFill/>
          </a:ln>
        </p:spPr>
      </p:pic>
      <p:pic>
        <p:nvPicPr>
          <p:cNvPr id="241" name="Google Shape;241;g2562ddc78c9_0_181"/>
          <p:cNvPicPr preferRelativeResize="0"/>
          <p:nvPr/>
        </p:nvPicPr>
        <p:blipFill rotWithShape="1">
          <a:blip r:embed="rId3">
            <a:alphaModFix/>
          </a:blip>
          <a:srcRect/>
          <a:stretch/>
        </p:blipFill>
        <p:spPr>
          <a:xfrm rot="-7572285">
            <a:off x="3431767" y="2355817"/>
            <a:ext cx="2449331" cy="2571355"/>
          </a:xfrm>
          <a:prstGeom prst="rect">
            <a:avLst/>
          </a:prstGeom>
          <a:noFill/>
          <a:ln>
            <a:noFill/>
          </a:ln>
        </p:spPr>
      </p:pic>
      <p:pic>
        <p:nvPicPr>
          <p:cNvPr id="242" name="Google Shape;242;g2562ddc78c9_0_181"/>
          <p:cNvPicPr preferRelativeResize="0"/>
          <p:nvPr/>
        </p:nvPicPr>
        <p:blipFill rotWithShape="1">
          <a:blip r:embed="rId3">
            <a:alphaModFix/>
          </a:blip>
          <a:srcRect/>
          <a:stretch/>
        </p:blipFill>
        <p:spPr>
          <a:xfrm rot="1373656">
            <a:off x="9008832" y="2386199"/>
            <a:ext cx="2449333" cy="2571357"/>
          </a:xfrm>
          <a:prstGeom prst="rect">
            <a:avLst/>
          </a:prstGeom>
          <a:noFill/>
          <a:ln>
            <a:noFill/>
          </a:ln>
        </p:spPr>
      </p:pic>
      <p:pic>
        <p:nvPicPr>
          <p:cNvPr id="243" name="Google Shape;243;g2562ddc78c9_0_181"/>
          <p:cNvPicPr preferRelativeResize="0"/>
          <p:nvPr/>
        </p:nvPicPr>
        <p:blipFill rotWithShape="1">
          <a:blip r:embed="rId2">
            <a:alphaModFix/>
          </a:blip>
          <a:srcRect/>
          <a:stretch/>
        </p:blipFill>
        <p:spPr>
          <a:xfrm rot="-9110200">
            <a:off x="6215808" y="2338144"/>
            <a:ext cx="2462918" cy="2606678"/>
          </a:xfrm>
          <a:prstGeom prst="rect">
            <a:avLst/>
          </a:prstGeom>
          <a:noFill/>
          <a:ln>
            <a:noFill/>
          </a:ln>
        </p:spPr>
      </p:pic>
      <p:sp>
        <p:nvSpPr>
          <p:cNvPr id="244" name="Google Shape;244;g2562ddc78c9_0_181"/>
          <p:cNvSpPr txBox="1">
            <a:spLocks noGrp="1"/>
          </p:cNvSpPr>
          <p:nvPr>
            <p:ph type="title"/>
          </p:nvPr>
        </p:nvSpPr>
        <p:spPr>
          <a:xfrm>
            <a:off x="508000" y="11152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5" name="Google Shape;245;g2562ddc78c9_0_181"/>
          <p:cNvSpPr txBox="1">
            <a:spLocks noGrp="1"/>
          </p:cNvSpPr>
          <p:nvPr>
            <p:ph type="body" idx="1"/>
          </p:nvPr>
        </p:nvSpPr>
        <p:spPr>
          <a:xfrm>
            <a:off x="825500" y="52324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46" name="Google Shape;246;g2562ddc78c9_0_181"/>
          <p:cNvSpPr txBox="1">
            <a:spLocks noGrp="1"/>
          </p:cNvSpPr>
          <p:nvPr>
            <p:ph type="body" idx="2"/>
          </p:nvPr>
        </p:nvSpPr>
        <p:spPr>
          <a:xfrm>
            <a:off x="3659433" y="52324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47" name="Google Shape;247;g2562ddc78c9_0_181"/>
          <p:cNvSpPr txBox="1">
            <a:spLocks noGrp="1"/>
          </p:cNvSpPr>
          <p:nvPr>
            <p:ph type="body" idx="3"/>
          </p:nvPr>
        </p:nvSpPr>
        <p:spPr>
          <a:xfrm>
            <a:off x="6348667" y="51689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48" name="Google Shape;248;g2562ddc78c9_0_181"/>
          <p:cNvSpPr txBox="1">
            <a:spLocks noGrp="1"/>
          </p:cNvSpPr>
          <p:nvPr>
            <p:ph type="body" idx="4"/>
          </p:nvPr>
        </p:nvSpPr>
        <p:spPr>
          <a:xfrm>
            <a:off x="9134900" y="54041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49"/>
        <p:cNvGrpSpPr/>
        <p:nvPr/>
      </p:nvGrpSpPr>
      <p:grpSpPr>
        <a:xfrm>
          <a:off x="0" y="0"/>
          <a:ext cx="0" cy="0"/>
          <a:chOff x="0" y="0"/>
          <a:chExt cx="0" cy="0"/>
        </a:xfrm>
      </p:grpSpPr>
      <p:pic>
        <p:nvPicPr>
          <p:cNvPr id="250" name="Google Shape;250;g2562ddc78c9_0_191"/>
          <p:cNvPicPr preferRelativeResize="0"/>
          <p:nvPr/>
        </p:nvPicPr>
        <p:blipFill rotWithShape="1">
          <a:blip r:embed="rId2">
            <a:alphaModFix/>
          </a:blip>
          <a:srcRect/>
          <a:stretch/>
        </p:blipFill>
        <p:spPr>
          <a:xfrm>
            <a:off x="0" y="0"/>
            <a:ext cx="12192000" cy="6919067"/>
          </a:xfrm>
          <a:prstGeom prst="rect">
            <a:avLst/>
          </a:prstGeom>
          <a:noFill/>
          <a:ln>
            <a:noFill/>
          </a:ln>
        </p:spPr>
      </p:pic>
      <p:pic>
        <p:nvPicPr>
          <p:cNvPr id="251" name="Google Shape;251;g2562ddc78c9_0_191"/>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252" name="Google Shape;252;g2562ddc78c9_0_191"/>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53"/>
        <p:cNvGrpSpPr/>
        <p:nvPr/>
      </p:nvGrpSpPr>
      <p:grpSpPr>
        <a:xfrm>
          <a:off x="0" y="0"/>
          <a:ext cx="0" cy="0"/>
          <a:chOff x="0" y="0"/>
          <a:chExt cx="0" cy="0"/>
        </a:xfrm>
      </p:grpSpPr>
      <p:pic>
        <p:nvPicPr>
          <p:cNvPr id="254" name="Google Shape;254;g2562ddc78c9_0_195"/>
          <p:cNvPicPr preferRelativeResize="0"/>
          <p:nvPr/>
        </p:nvPicPr>
        <p:blipFill rotWithShape="1">
          <a:blip r:embed="rId2">
            <a:alphaModFix/>
          </a:blip>
          <a:srcRect l="743" t="317" r="1252" b="603"/>
          <a:stretch/>
        </p:blipFill>
        <p:spPr>
          <a:xfrm rot="5400000">
            <a:off x="2647017" y="-2703250"/>
            <a:ext cx="6837066" cy="12243567"/>
          </a:xfrm>
          <a:prstGeom prst="rect">
            <a:avLst/>
          </a:prstGeom>
          <a:noFill/>
          <a:ln>
            <a:noFill/>
          </a:ln>
        </p:spPr>
      </p:pic>
      <p:pic>
        <p:nvPicPr>
          <p:cNvPr id="255" name="Google Shape;255;g2562ddc78c9_0_195"/>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256" name="Google Shape;256;g2562ddc78c9_0_195"/>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57"/>
        <p:cNvGrpSpPr/>
        <p:nvPr/>
      </p:nvGrpSpPr>
      <p:grpSpPr>
        <a:xfrm>
          <a:off x="0" y="0"/>
          <a:ext cx="0" cy="0"/>
          <a:chOff x="0" y="0"/>
          <a:chExt cx="0" cy="0"/>
        </a:xfrm>
      </p:grpSpPr>
      <p:pic>
        <p:nvPicPr>
          <p:cNvPr id="258" name="Google Shape;258;g2562ddc78c9_0_19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59" name="Google Shape;259;g2562ddc78c9_0_199"/>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260" name="Google Shape;260;g2562ddc78c9_0_199"/>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35"/>
        <p:cNvGrpSpPr/>
        <p:nvPr/>
      </p:nvGrpSpPr>
      <p:grpSpPr>
        <a:xfrm>
          <a:off x="0" y="0"/>
          <a:ext cx="0" cy="0"/>
          <a:chOff x="0" y="0"/>
          <a:chExt cx="0" cy="0"/>
        </a:xfrm>
      </p:grpSpPr>
      <p:sp>
        <p:nvSpPr>
          <p:cNvPr id="36" name="Google Shape;36;g2562ddc78c9_0_22"/>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g2562ddc78c9_0_22"/>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sp>
        <p:nvSpPr>
          <p:cNvPr id="38" name="Google Shape;38;g2562ddc78c9_0_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2562ddc78c9_0_22"/>
          <p:cNvSpPr txBox="1">
            <a:spLocks noGrp="1"/>
          </p:cNvSpPr>
          <p:nvPr>
            <p:ph type="body" idx="1"/>
          </p:nvPr>
        </p:nvSpPr>
        <p:spPr>
          <a:xfrm>
            <a:off x="415925" y="1579563"/>
            <a:ext cx="10601325" cy="479425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g2562ddc78c9_0_203"/>
          <p:cNvSpPr txBox="1">
            <a:spLocks noGrp="1"/>
          </p:cNvSpPr>
          <p:nvPr>
            <p:ph type="title"/>
          </p:nvPr>
        </p:nvSpPr>
        <p:spPr>
          <a:xfrm>
            <a:off x="826813" y="1130400"/>
            <a:ext cx="8474700" cy="2187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3" name="Google Shape;263;g2562ddc78c9_0_203"/>
          <p:cNvSpPr txBox="1">
            <a:spLocks noGrp="1"/>
          </p:cNvSpPr>
          <p:nvPr>
            <p:ph type="subTitle" idx="1"/>
          </p:nvPr>
        </p:nvSpPr>
        <p:spPr>
          <a:xfrm>
            <a:off x="826813" y="3913267"/>
            <a:ext cx="91440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lvl="1" algn="ctr">
              <a:lnSpc>
                <a:spcPct val="90000"/>
              </a:lnSpc>
              <a:spcBef>
                <a:spcPts val="500"/>
              </a:spcBef>
              <a:spcAft>
                <a:spcPts val="0"/>
              </a:spcAft>
              <a:buClr>
                <a:schemeClr val="lt2"/>
              </a:buClr>
              <a:buSzPts val="2000"/>
              <a:buNone/>
              <a:defRPr sz="2000"/>
            </a:lvl2pPr>
            <a:lvl3pPr lvl="2" algn="ctr">
              <a:lnSpc>
                <a:spcPct val="90000"/>
              </a:lnSpc>
              <a:spcBef>
                <a:spcPts val="2100"/>
              </a:spcBef>
              <a:spcAft>
                <a:spcPts val="0"/>
              </a:spcAft>
              <a:buClr>
                <a:schemeClr val="lt1"/>
              </a:buClr>
              <a:buSzPts val="1800"/>
              <a:buNone/>
              <a:defRPr sz="1800"/>
            </a:lvl3pPr>
            <a:lvl4pPr lvl="3" algn="ctr">
              <a:lnSpc>
                <a:spcPct val="90000"/>
              </a:lnSpc>
              <a:spcBef>
                <a:spcPts val="2100"/>
              </a:spcBef>
              <a:spcAft>
                <a:spcPts val="0"/>
              </a:spcAft>
              <a:buClr>
                <a:schemeClr val="accent1"/>
              </a:buClr>
              <a:buSzPts val="1600"/>
              <a:buNone/>
              <a:defRPr sz="1600"/>
            </a:lvl4pPr>
            <a:lvl5pPr lvl="4" algn="ctr">
              <a:lnSpc>
                <a:spcPct val="90000"/>
              </a:lnSpc>
              <a:spcBef>
                <a:spcPts val="2100"/>
              </a:spcBef>
              <a:spcAft>
                <a:spcPts val="0"/>
              </a:spcAft>
              <a:buClr>
                <a:schemeClr val="lt2"/>
              </a:buClr>
              <a:buSzPts val="1600"/>
              <a:buNone/>
              <a:defRPr sz="1600"/>
            </a:lvl5pPr>
            <a:lvl6pPr lvl="5" algn="ctr">
              <a:lnSpc>
                <a:spcPct val="90000"/>
              </a:lnSpc>
              <a:spcBef>
                <a:spcPts val="2100"/>
              </a:spcBef>
              <a:spcAft>
                <a:spcPts val="0"/>
              </a:spcAft>
              <a:buClr>
                <a:schemeClr val="lt1"/>
              </a:buClr>
              <a:buSzPts val="1600"/>
              <a:buNone/>
              <a:defRPr sz="1600"/>
            </a:lvl6pPr>
            <a:lvl7pPr lvl="6" algn="ctr">
              <a:lnSpc>
                <a:spcPct val="90000"/>
              </a:lnSpc>
              <a:spcBef>
                <a:spcPts val="2100"/>
              </a:spcBef>
              <a:spcAft>
                <a:spcPts val="0"/>
              </a:spcAft>
              <a:buClr>
                <a:schemeClr val="lt1"/>
              </a:buClr>
              <a:buSzPts val="1600"/>
              <a:buNone/>
              <a:defRPr sz="1600"/>
            </a:lvl7pPr>
            <a:lvl8pPr lvl="7" algn="ctr">
              <a:lnSpc>
                <a:spcPct val="90000"/>
              </a:lnSpc>
              <a:spcBef>
                <a:spcPts val="2100"/>
              </a:spcBef>
              <a:spcAft>
                <a:spcPts val="0"/>
              </a:spcAft>
              <a:buClr>
                <a:schemeClr val="lt1"/>
              </a:buClr>
              <a:buSzPts val="1600"/>
              <a:buNone/>
              <a:defRPr sz="1600"/>
            </a:lvl8pPr>
            <a:lvl9pPr lvl="8" algn="ctr">
              <a:lnSpc>
                <a:spcPct val="90000"/>
              </a:lnSpc>
              <a:spcBef>
                <a:spcPts val="2100"/>
              </a:spcBef>
              <a:spcAft>
                <a:spcPts val="2100"/>
              </a:spcAft>
              <a:buClr>
                <a:schemeClr val="lt1"/>
              </a:buClr>
              <a:buSzPts val="1600"/>
              <a:buNone/>
              <a:defRPr sz="1600"/>
            </a:lvl9pPr>
          </a:lstStyle>
          <a:p>
            <a:endParaRPr/>
          </a:p>
        </p:txBody>
      </p:sp>
      <p:cxnSp>
        <p:nvCxnSpPr>
          <p:cNvPr id="264" name="Google Shape;264;g2562ddc78c9_0_203"/>
          <p:cNvCxnSpPr/>
          <p:nvPr/>
        </p:nvCxnSpPr>
        <p:spPr>
          <a:xfrm>
            <a:off x="942295" y="3810576"/>
            <a:ext cx="663600" cy="0"/>
          </a:xfrm>
          <a:prstGeom prst="straightConnector1">
            <a:avLst/>
          </a:prstGeom>
          <a:noFill/>
          <a:ln w="12700" cap="flat" cmpd="sng">
            <a:solidFill>
              <a:schemeClr val="lt2"/>
            </a:solidFill>
            <a:prstDash val="solid"/>
            <a:miter lim="800000"/>
            <a:headEnd type="none" w="sm" len="sm"/>
            <a:tailEnd type="none" w="sm" len="sm"/>
          </a:ln>
        </p:spPr>
      </p:cxnSp>
      <p:pic>
        <p:nvPicPr>
          <p:cNvPr id="265" name="Google Shape;265;g2562ddc78c9_0_203"/>
          <p:cNvPicPr preferRelativeResize="0"/>
          <p:nvPr/>
        </p:nvPicPr>
        <p:blipFill rotWithShape="1">
          <a:blip r:embed="rId3">
            <a:alphaModFix/>
          </a:blip>
          <a:srcRect/>
          <a:stretch/>
        </p:blipFill>
        <p:spPr>
          <a:xfrm>
            <a:off x="826813" y="6018605"/>
            <a:ext cx="2574649" cy="501788"/>
          </a:xfrm>
          <a:prstGeom prst="rect">
            <a:avLst/>
          </a:prstGeom>
          <a:noFill/>
          <a:ln>
            <a:noFill/>
          </a:ln>
        </p:spPr>
      </p:pic>
      <p:sp>
        <p:nvSpPr>
          <p:cNvPr id="266" name="Google Shape;266;g2562ddc78c9_0_203"/>
          <p:cNvSpPr txBox="1">
            <a:spLocks noGrp="1"/>
          </p:cNvSpPr>
          <p:nvPr>
            <p:ph type="ftr" idx="11"/>
          </p:nvPr>
        </p:nvSpPr>
        <p:spPr>
          <a:xfrm>
            <a:off x="826813" y="5617342"/>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67"/>
        <p:cNvGrpSpPr/>
        <p:nvPr/>
      </p:nvGrpSpPr>
      <p:grpSpPr>
        <a:xfrm>
          <a:off x="0" y="0"/>
          <a:ext cx="0" cy="0"/>
          <a:chOff x="0" y="0"/>
          <a:chExt cx="0" cy="0"/>
        </a:xfrm>
      </p:grpSpPr>
      <p:sp>
        <p:nvSpPr>
          <p:cNvPr id="268" name="Google Shape;268;g2562ddc78c9_0_209"/>
          <p:cNvSpPr txBox="1">
            <a:spLocks noGrp="1"/>
          </p:cNvSpPr>
          <p:nvPr>
            <p:ph type="title"/>
          </p:nvPr>
        </p:nvSpPr>
        <p:spPr>
          <a:xfrm>
            <a:off x="838200" y="1209040"/>
            <a:ext cx="10515600" cy="596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800"/>
              <a:buFont typeface="Arial"/>
              <a:buNone/>
              <a:defRPr sz="28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9" name="Google Shape;269;g2562ddc78c9_0_2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0" name="Google Shape;270;g2562ddc78c9_0_2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g2562ddc78c9_0_209"/>
          <p:cNvSpPr txBox="1">
            <a:spLocks noGrp="1"/>
          </p:cNvSpPr>
          <p:nvPr>
            <p:ph type="body" idx="1"/>
          </p:nvPr>
        </p:nvSpPr>
        <p:spPr>
          <a:xfrm>
            <a:off x="838200" y="2370137"/>
            <a:ext cx="4982700" cy="36255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200"/>
              <a:buFont typeface="Arial"/>
              <a:buNone/>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272" name="Google Shape;272;g2562ddc78c9_0_209"/>
          <p:cNvSpPr txBox="1">
            <a:spLocks noGrp="1"/>
          </p:cNvSpPr>
          <p:nvPr>
            <p:ph type="body" idx="2"/>
          </p:nvPr>
        </p:nvSpPr>
        <p:spPr>
          <a:xfrm>
            <a:off x="6371060" y="2370136"/>
            <a:ext cx="4982700" cy="36255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200"/>
              <a:buFont typeface="Arial"/>
              <a:buNone/>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One Column Content">
  <p:cSld name="1_One Column Content">
    <p:spTree>
      <p:nvGrpSpPr>
        <p:cNvPr id="1" name="Shape 273"/>
        <p:cNvGrpSpPr/>
        <p:nvPr/>
      </p:nvGrpSpPr>
      <p:grpSpPr>
        <a:xfrm>
          <a:off x="0" y="0"/>
          <a:ext cx="0" cy="0"/>
          <a:chOff x="0" y="0"/>
          <a:chExt cx="0" cy="0"/>
        </a:xfrm>
      </p:grpSpPr>
      <p:sp>
        <p:nvSpPr>
          <p:cNvPr id="274" name="Google Shape;274;g2562ddc78c9_0_220"/>
          <p:cNvSpPr txBox="1">
            <a:spLocks noGrp="1"/>
          </p:cNvSpPr>
          <p:nvPr>
            <p:ph type="body" idx="1"/>
          </p:nvPr>
        </p:nvSpPr>
        <p:spPr>
          <a:xfrm>
            <a:off x="543910" y="1101914"/>
            <a:ext cx="10515600" cy="3628500"/>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750"/>
              </a:spcBef>
              <a:spcAft>
                <a:spcPts val="0"/>
              </a:spcAft>
              <a:buClr>
                <a:schemeClr val="dk1"/>
              </a:buClr>
              <a:buSzPts val="2200"/>
              <a:buFont typeface="Arial"/>
              <a:buChar char="•"/>
              <a:defRPr/>
            </a:lvl1pPr>
            <a:lvl2pPr marL="914400" marR="0" lvl="1" indent="-355600" algn="l">
              <a:lnSpc>
                <a:spcPct val="90000"/>
              </a:lnSpc>
              <a:spcBef>
                <a:spcPts val="750"/>
              </a:spcBef>
              <a:spcAft>
                <a:spcPts val="0"/>
              </a:spcAft>
              <a:buClr>
                <a:schemeClr val="dk2"/>
              </a:buClr>
              <a:buSzPts val="2000"/>
              <a:buChar char="○"/>
              <a:defRPr/>
            </a:lvl2pPr>
            <a:lvl3pPr marL="1371600" marR="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275" name="Google Shape;275;g2562ddc78c9_0_220"/>
          <p:cNvSpPr/>
          <p:nvPr/>
        </p:nvSpPr>
        <p:spPr>
          <a:xfrm>
            <a:off x="0" y="6190944"/>
            <a:ext cx="12192000" cy="678000"/>
          </a:xfrm>
          <a:prstGeom prst="rect">
            <a:avLst/>
          </a:prstGeom>
          <a:solidFill>
            <a:srgbClr val="000099"/>
          </a:solidFill>
          <a:ln w="12700" cap="flat" cmpd="sng">
            <a:solidFill>
              <a:srgbClr val="5555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g2562ddc78c9_0_220"/>
          <p:cNvSpPr txBox="1">
            <a:spLocks noGrp="1"/>
          </p:cNvSpPr>
          <p:nvPr>
            <p:ph type="title"/>
          </p:nvPr>
        </p:nvSpPr>
        <p:spPr>
          <a:xfrm>
            <a:off x="543910" y="5462983"/>
            <a:ext cx="10515600" cy="596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99"/>
              </a:buClr>
              <a:buSzPts val="2800"/>
              <a:buFont typeface="Arial"/>
              <a:buNone/>
              <a:defRPr sz="2800">
                <a:solidFill>
                  <a:srgbClr val="000099"/>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77" name="Google Shape;277;g2562ddc78c9_0_220"/>
          <p:cNvSpPr txBox="1">
            <a:spLocks noGrp="1"/>
          </p:cNvSpPr>
          <p:nvPr>
            <p:ph type="ftr" idx="11"/>
          </p:nvPr>
        </p:nvSpPr>
        <p:spPr>
          <a:xfrm>
            <a:off x="5097518" y="222785"/>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8" name="Google Shape;278;g2562ddc78c9_0_220"/>
          <p:cNvSpPr txBox="1">
            <a:spLocks noGrp="1"/>
          </p:cNvSpPr>
          <p:nvPr>
            <p:ph type="sldNum" idx="12"/>
          </p:nvPr>
        </p:nvSpPr>
        <p:spPr>
          <a:xfrm>
            <a:off x="9212318" y="22347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9" name="Google Shape;279;g2562ddc78c9_0_220" descr="Graphical user interface, text, application&#10;&#10;Description automatically generated"/>
          <p:cNvPicPr preferRelativeResize="0"/>
          <p:nvPr/>
        </p:nvPicPr>
        <p:blipFill rotWithShape="1">
          <a:blip r:embed="rId2">
            <a:alphaModFix/>
          </a:blip>
          <a:srcRect/>
          <a:stretch/>
        </p:blipFill>
        <p:spPr>
          <a:xfrm>
            <a:off x="9082007" y="6248227"/>
            <a:ext cx="2873509" cy="54403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blipFill>
          <a:blip r:embed="rId2">
            <a:alphaModFix/>
          </a:blip>
          <a:stretch>
            <a:fillRect/>
          </a:stretch>
        </a:blipFill>
        <a:effectLst/>
      </p:bgPr>
    </p:bg>
    <p:spTree>
      <p:nvGrpSpPr>
        <p:cNvPr id="1" name="Shape 280"/>
        <p:cNvGrpSpPr/>
        <p:nvPr/>
      </p:nvGrpSpPr>
      <p:grpSpPr>
        <a:xfrm>
          <a:off x="0" y="0"/>
          <a:ext cx="0" cy="0"/>
          <a:chOff x="0" y="0"/>
          <a:chExt cx="0" cy="0"/>
        </a:xfrm>
      </p:grpSpPr>
      <p:sp>
        <p:nvSpPr>
          <p:cNvPr id="281" name="Google Shape;281;g2562ddc78c9_0_227"/>
          <p:cNvSpPr txBox="1"/>
          <p:nvPr/>
        </p:nvSpPr>
        <p:spPr>
          <a:xfrm>
            <a:off x="12906531" y="24134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2" name="Google Shape;282;g2562ddc78c9_0_227"/>
          <p:cNvPicPr preferRelativeResize="0"/>
          <p:nvPr/>
        </p:nvPicPr>
        <p:blipFill rotWithShape="1">
          <a:blip r:embed="rId3">
            <a:alphaModFix/>
          </a:blip>
          <a:srcRect/>
          <a:stretch/>
        </p:blipFill>
        <p:spPr>
          <a:xfrm>
            <a:off x="4427653" y="4384616"/>
            <a:ext cx="660400" cy="38100"/>
          </a:xfrm>
          <a:prstGeom prst="rect">
            <a:avLst/>
          </a:prstGeom>
          <a:noFill/>
          <a:ln>
            <a:noFill/>
          </a:ln>
        </p:spPr>
      </p:pic>
      <p:sp>
        <p:nvSpPr>
          <p:cNvPr id="283" name="Google Shape;283;g2562ddc78c9_0_227"/>
          <p:cNvSpPr txBox="1">
            <a:spLocks noGrp="1"/>
          </p:cNvSpPr>
          <p:nvPr>
            <p:ph type="ftr" idx="11"/>
          </p:nvPr>
        </p:nvSpPr>
        <p:spPr>
          <a:xfrm>
            <a:off x="4312171"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4" name="Google Shape;284;g2562ddc78c9_0_227"/>
          <p:cNvSpPr txBox="1">
            <a:spLocks noGrp="1"/>
          </p:cNvSpPr>
          <p:nvPr>
            <p:ph type="ctrTitle"/>
          </p:nvPr>
        </p:nvSpPr>
        <p:spPr>
          <a:xfrm>
            <a:off x="4312171" y="1747007"/>
            <a:ext cx="72600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800"/>
              <a:buFont typeface="Arial"/>
              <a:buNone/>
              <a:defRPr sz="2800" b="1" i="0">
                <a:solidFill>
                  <a:schemeClr val="lt1"/>
                </a:solidFill>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5" name="Google Shape;285;g2562ddc78c9_0_227"/>
          <p:cNvSpPr txBox="1">
            <a:spLocks noGrp="1"/>
          </p:cNvSpPr>
          <p:nvPr>
            <p:ph type="subTitle" idx="1"/>
          </p:nvPr>
        </p:nvSpPr>
        <p:spPr>
          <a:xfrm>
            <a:off x="4312171" y="4512707"/>
            <a:ext cx="72600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2100"/>
              </a:spcBef>
              <a:spcAft>
                <a:spcPts val="0"/>
              </a:spcAft>
              <a:buClr>
                <a:schemeClr val="dk1"/>
              </a:buClr>
              <a:buSzPts val="1800"/>
              <a:buNone/>
              <a:defRPr sz="1800"/>
            </a:lvl3pPr>
            <a:lvl4pPr lvl="3" algn="ctr">
              <a:lnSpc>
                <a:spcPct val="90000"/>
              </a:lnSpc>
              <a:spcBef>
                <a:spcPts val="2100"/>
              </a:spcBef>
              <a:spcAft>
                <a:spcPts val="0"/>
              </a:spcAft>
              <a:buClr>
                <a:schemeClr val="accent1"/>
              </a:buClr>
              <a:buSzPts val="1600"/>
              <a:buNone/>
              <a:defRPr sz="1600"/>
            </a:lvl4pPr>
            <a:lvl5pPr lvl="4" algn="ctr">
              <a:lnSpc>
                <a:spcPct val="90000"/>
              </a:lnSpc>
              <a:spcBef>
                <a:spcPts val="2100"/>
              </a:spcBef>
              <a:spcAft>
                <a:spcPts val="0"/>
              </a:spcAft>
              <a:buClr>
                <a:schemeClr val="dk2"/>
              </a:buClr>
              <a:buSzPts val="1600"/>
              <a:buNone/>
              <a:defRPr sz="1600"/>
            </a:lvl5pPr>
            <a:lvl6pPr lvl="5" algn="ctr">
              <a:lnSpc>
                <a:spcPct val="90000"/>
              </a:lnSpc>
              <a:spcBef>
                <a:spcPts val="2100"/>
              </a:spcBef>
              <a:spcAft>
                <a:spcPts val="0"/>
              </a:spcAft>
              <a:buClr>
                <a:schemeClr val="dk1"/>
              </a:buClr>
              <a:buSzPts val="1600"/>
              <a:buNone/>
              <a:defRPr sz="1600"/>
            </a:lvl6pPr>
            <a:lvl7pPr lvl="6" algn="ctr">
              <a:lnSpc>
                <a:spcPct val="90000"/>
              </a:lnSpc>
              <a:spcBef>
                <a:spcPts val="2100"/>
              </a:spcBef>
              <a:spcAft>
                <a:spcPts val="0"/>
              </a:spcAft>
              <a:buClr>
                <a:schemeClr val="dk1"/>
              </a:buClr>
              <a:buSzPts val="1600"/>
              <a:buNone/>
              <a:defRPr sz="1600"/>
            </a:lvl7pPr>
            <a:lvl8pPr lvl="7" algn="ctr">
              <a:lnSpc>
                <a:spcPct val="90000"/>
              </a:lnSpc>
              <a:spcBef>
                <a:spcPts val="2100"/>
              </a:spcBef>
              <a:spcAft>
                <a:spcPts val="0"/>
              </a:spcAft>
              <a:buClr>
                <a:schemeClr val="dk1"/>
              </a:buClr>
              <a:buSzPts val="1600"/>
              <a:buNone/>
              <a:defRPr sz="1600"/>
            </a:lvl8pPr>
            <a:lvl9pPr lvl="8" algn="ctr">
              <a:lnSpc>
                <a:spcPct val="90000"/>
              </a:lnSpc>
              <a:spcBef>
                <a:spcPts val="2100"/>
              </a:spcBef>
              <a:spcAft>
                <a:spcPts val="2100"/>
              </a:spcAft>
              <a:buClr>
                <a:schemeClr val="dk1"/>
              </a:buClr>
              <a:buSzPts val="1600"/>
              <a:buNone/>
              <a:defRPr sz="1600"/>
            </a:lvl9pPr>
          </a:lstStyle>
          <a:p>
            <a:endParaRPr/>
          </a:p>
        </p:txBody>
      </p:sp>
      <p:pic>
        <p:nvPicPr>
          <p:cNvPr id="286" name="Google Shape;286;g2562ddc78c9_0_227" descr="A picture containing logo&#10;&#10;Description automatically generated"/>
          <p:cNvPicPr preferRelativeResize="0"/>
          <p:nvPr/>
        </p:nvPicPr>
        <p:blipFill rotWithShape="1">
          <a:blip r:embed="rId4">
            <a:alphaModFix/>
          </a:blip>
          <a:srcRect/>
          <a:stretch/>
        </p:blipFill>
        <p:spPr>
          <a:xfrm>
            <a:off x="4427653" y="554008"/>
            <a:ext cx="2714826" cy="53036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amp;A 1">
  <p:cSld name="CUSTOM_2_1">
    <p:spTree>
      <p:nvGrpSpPr>
        <p:cNvPr id="1" name="Shape 287"/>
        <p:cNvGrpSpPr/>
        <p:nvPr/>
      </p:nvGrpSpPr>
      <p:grpSpPr>
        <a:xfrm>
          <a:off x="0" y="0"/>
          <a:ext cx="0" cy="0"/>
          <a:chOff x="0" y="0"/>
          <a:chExt cx="0" cy="0"/>
        </a:xfrm>
      </p:grpSpPr>
      <p:sp>
        <p:nvSpPr>
          <p:cNvPr id="288" name="Google Shape;288;g25f834b0452_0_844"/>
          <p:cNvSpPr txBox="1">
            <a:spLocks noGrp="1"/>
          </p:cNvSpPr>
          <p:nvPr>
            <p:ph type="title"/>
          </p:nvPr>
        </p:nvSpPr>
        <p:spPr>
          <a:xfrm>
            <a:off x="1105133" y="2729433"/>
            <a:ext cx="3449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9" name="Google Shape;289;g25f834b0452_0_844"/>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g25f834b0452_0_844"/>
          <p:cNvPicPr preferRelativeResize="0"/>
          <p:nvPr/>
        </p:nvPicPr>
        <p:blipFill rotWithShape="1">
          <a:blip r:embed="rId2">
            <a:alphaModFix/>
          </a:blip>
          <a:srcRect/>
          <a:stretch/>
        </p:blipFill>
        <p:spPr>
          <a:xfrm rot="-5400000">
            <a:off x="4399273" y="3275439"/>
            <a:ext cx="1216801" cy="124779"/>
          </a:xfrm>
          <a:prstGeom prst="rect">
            <a:avLst/>
          </a:prstGeom>
          <a:noFill/>
          <a:ln>
            <a:noFill/>
          </a:ln>
        </p:spPr>
      </p:pic>
      <p:pic>
        <p:nvPicPr>
          <p:cNvPr id="291" name="Google Shape;291;g25f834b0452_0_844"/>
          <p:cNvPicPr preferRelativeResize="0"/>
          <p:nvPr/>
        </p:nvPicPr>
        <p:blipFill rotWithShape="1">
          <a:blip r:embed="rId3">
            <a:alphaModFix/>
          </a:blip>
          <a:srcRect r="25160"/>
          <a:stretch/>
        </p:blipFill>
        <p:spPr>
          <a:xfrm>
            <a:off x="10486737" y="1352167"/>
            <a:ext cx="1705266" cy="3774533"/>
          </a:xfrm>
          <a:prstGeom prst="rect">
            <a:avLst/>
          </a:prstGeom>
          <a:noFill/>
          <a:ln>
            <a:noFill/>
          </a:ln>
        </p:spPr>
      </p:pic>
      <p:sp>
        <p:nvSpPr>
          <p:cNvPr id="292" name="Google Shape;292;g25f834b0452_0_844"/>
          <p:cNvSpPr txBox="1">
            <a:spLocks noGrp="1"/>
          </p:cNvSpPr>
          <p:nvPr>
            <p:ph type="body" idx="1"/>
          </p:nvPr>
        </p:nvSpPr>
        <p:spPr>
          <a:xfrm>
            <a:off x="5460633" y="2636167"/>
            <a:ext cx="4132800" cy="1486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0"/>
        <p:cNvGrpSpPr/>
        <p:nvPr/>
      </p:nvGrpSpPr>
      <p:grpSpPr>
        <a:xfrm>
          <a:off x="0" y="0"/>
          <a:ext cx="0" cy="0"/>
          <a:chOff x="0" y="0"/>
          <a:chExt cx="0" cy="0"/>
        </a:xfrm>
      </p:grpSpPr>
      <p:pic>
        <p:nvPicPr>
          <p:cNvPr id="41" name="Google Shape;41;p33"/>
          <p:cNvPicPr preferRelativeResize="0"/>
          <p:nvPr/>
        </p:nvPicPr>
        <p:blipFill rotWithShape="1">
          <a:blip r:embed="rId2">
            <a:alphaModFix/>
          </a:blip>
          <a:srcRect l="2195" r="1073" b="2123"/>
          <a:stretch/>
        </p:blipFill>
        <p:spPr>
          <a:xfrm>
            <a:off x="2041350" y="337650"/>
            <a:ext cx="8049125" cy="6051126"/>
          </a:xfrm>
          <a:prstGeom prst="rect">
            <a:avLst/>
          </a:prstGeom>
          <a:noFill/>
          <a:ln>
            <a:noFill/>
          </a:ln>
        </p:spPr>
      </p:pic>
      <p:sp>
        <p:nvSpPr>
          <p:cNvPr id="42" name="Google Shape;42;p33"/>
          <p:cNvSpPr txBox="1">
            <a:spLocks noGrp="1"/>
          </p:cNvSpPr>
          <p:nvPr>
            <p:ph type="title"/>
          </p:nvPr>
        </p:nvSpPr>
        <p:spPr>
          <a:xfrm>
            <a:off x="0" y="7079892"/>
            <a:ext cx="2737175" cy="301983"/>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sz="800">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3" name="Google Shape;43;p33"/>
          <p:cNvSpPr txBox="1">
            <a:spLocks noGrp="1"/>
          </p:cNvSpPr>
          <p:nvPr>
            <p:ph type="body" idx="1"/>
          </p:nvPr>
        </p:nvSpPr>
        <p:spPr>
          <a:xfrm>
            <a:off x="0" y="7553324"/>
            <a:ext cx="3933825" cy="1438275"/>
          </a:xfrm>
          <a:prstGeom prst="rect">
            <a:avLst/>
          </a:prstGeom>
          <a:noFill/>
          <a:ln>
            <a:noFill/>
          </a:ln>
        </p:spPr>
        <p:txBody>
          <a:bodyPr spcFirstLastPara="1" wrap="square" lIns="121900" tIns="121900" rIns="121900" bIns="121900" anchor="t" anchorCtr="0">
            <a:noAutofit/>
          </a:bodyPr>
          <a:lstStyle>
            <a:lvl1pPr marL="457200" lvl="0" indent="-228600" algn="l">
              <a:lnSpc>
                <a:spcPct val="100000"/>
              </a:lnSpc>
              <a:spcBef>
                <a:spcPts val="0"/>
              </a:spcBef>
              <a:spcAft>
                <a:spcPts val="0"/>
              </a:spcAft>
              <a:buSzPts val="2400"/>
              <a:buNone/>
              <a:defRPr sz="800">
                <a:solidFill>
                  <a:schemeClr val="lt1"/>
                </a:solidFil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Y Line">
  <p:cSld name="1_Title and body BY Line">
    <p:spTree>
      <p:nvGrpSpPr>
        <p:cNvPr id="1" name="Shape 44"/>
        <p:cNvGrpSpPr/>
        <p:nvPr/>
      </p:nvGrpSpPr>
      <p:grpSpPr>
        <a:xfrm>
          <a:off x="0" y="0"/>
          <a:ext cx="0" cy="0"/>
          <a:chOff x="0" y="0"/>
          <a:chExt cx="0" cy="0"/>
        </a:xfrm>
      </p:grpSpPr>
      <p:sp>
        <p:nvSpPr>
          <p:cNvPr id="45" name="Google Shape;45;p34"/>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34"/>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pic>
        <p:nvPicPr>
          <p:cNvPr id="47" name="Google Shape;47;p34"/>
          <p:cNvPicPr preferRelativeResize="0"/>
          <p:nvPr/>
        </p:nvPicPr>
        <p:blipFill rotWithShape="1">
          <a:blip r:embed="rId3">
            <a:alphaModFix/>
          </a:blip>
          <a:srcRect/>
          <a:stretch/>
        </p:blipFill>
        <p:spPr>
          <a:xfrm>
            <a:off x="609600" y="1520367"/>
            <a:ext cx="1716833" cy="176070"/>
          </a:xfrm>
          <a:prstGeom prst="rect">
            <a:avLst/>
          </a:prstGeom>
          <a:noFill/>
          <a:ln>
            <a:noFill/>
          </a:ln>
        </p:spPr>
      </p:pic>
      <p:sp>
        <p:nvSpPr>
          <p:cNvPr id="48" name="Google Shape;48;p3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9" name="Google Shape;49;p34"/>
          <p:cNvSpPr txBox="1">
            <a:spLocks noGrp="1"/>
          </p:cNvSpPr>
          <p:nvPr>
            <p:ph type="body" idx="1"/>
          </p:nvPr>
        </p:nvSpPr>
        <p:spPr>
          <a:xfrm>
            <a:off x="609601" y="1828801"/>
            <a:ext cx="5815302" cy="30226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0" name="Google Shape;50;p34"/>
          <p:cNvSpPr>
            <a:spLocks noGrp="1"/>
          </p:cNvSpPr>
          <p:nvPr>
            <p:ph type="pic" idx="2"/>
          </p:nvPr>
        </p:nvSpPr>
        <p:spPr>
          <a:xfrm>
            <a:off x="6785770" y="1520458"/>
            <a:ext cx="3340100" cy="5057775"/>
          </a:xfrm>
          <a:prstGeom prst="rect">
            <a:avLst/>
          </a:prstGeom>
          <a:noFill/>
          <a:ln>
            <a:noFill/>
          </a:ln>
        </p:spPr>
      </p:sp>
      <p:sp>
        <p:nvSpPr>
          <p:cNvPr id="51" name="Google Shape;51;p34"/>
          <p:cNvSpPr txBox="1">
            <a:spLocks noGrp="1"/>
          </p:cNvSpPr>
          <p:nvPr>
            <p:ph type="body" idx="3"/>
          </p:nvPr>
        </p:nvSpPr>
        <p:spPr>
          <a:xfrm>
            <a:off x="415925" y="5930900"/>
            <a:ext cx="5362575" cy="763588"/>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2"/>
        <p:cNvGrpSpPr/>
        <p:nvPr/>
      </p:nvGrpSpPr>
      <p:grpSpPr>
        <a:xfrm>
          <a:off x="0" y="0"/>
          <a:ext cx="0" cy="0"/>
          <a:chOff x="0" y="0"/>
          <a:chExt cx="0" cy="0"/>
        </a:xfrm>
      </p:grpSpPr>
      <p:sp>
        <p:nvSpPr>
          <p:cNvPr id="53" name="Google Shape;53;p3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5" name="Google Shape;55;p35"/>
          <p:cNvSpPr txBox="1">
            <a:spLocks noGrp="1"/>
          </p:cNvSpPr>
          <p:nvPr>
            <p:ph type="body" idx="1"/>
          </p:nvPr>
        </p:nvSpPr>
        <p:spPr>
          <a:xfrm>
            <a:off x="609601" y="1828801"/>
            <a:ext cx="5815302" cy="30226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6" name="Google Shape;56;p35"/>
          <p:cNvSpPr>
            <a:spLocks noGrp="1"/>
          </p:cNvSpPr>
          <p:nvPr>
            <p:ph type="pic" idx="2"/>
          </p:nvPr>
        </p:nvSpPr>
        <p:spPr>
          <a:xfrm>
            <a:off x="6354825" y="1477351"/>
            <a:ext cx="4969500" cy="4932000"/>
          </a:xfrm>
          <a:prstGeom prst="rect">
            <a:avLst/>
          </a:prstGeom>
          <a:noFill/>
          <a:ln>
            <a:noFill/>
          </a:ln>
        </p:spPr>
      </p:sp>
      <p:sp>
        <p:nvSpPr>
          <p:cNvPr id="57" name="Google Shape;57;p35"/>
          <p:cNvSpPr txBox="1">
            <a:spLocks noGrp="1"/>
          </p:cNvSpPr>
          <p:nvPr>
            <p:ph type="body" idx="3"/>
          </p:nvPr>
        </p:nvSpPr>
        <p:spPr>
          <a:xfrm>
            <a:off x="415925" y="5930900"/>
            <a:ext cx="5362575" cy="763588"/>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1">
  <p:cSld name="1_One column text 1 1">
    <p:spTree>
      <p:nvGrpSpPr>
        <p:cNvPr id="1" name="Shape 58"/>
        <p:cNvGrpSpPr/>
        <p:nvPr/>
      </p:nvGrpSpPr>
      <p:grpSpPr>
        <a:xfrm>
          <a:off x="0" y="0"/>
          <a:ext cx="0" cy="0"/>
          <a:chOff x="0" y="0"/>
          <a:chExt cx="0" cy="0"/>
        </a:xfrm>
      </p:grpSpPr>
      <p:sp>
        <p:nvSpPr>
          <p:cNvPr id="59" name="Google Shape;59;p36"/>
          <p:cNvSpPr>
            <a:spLocks noGrp="1"/>
          </p:cNvSpPr>
          <p:nvPr>
            <p:ph type="pic" idx="2"/>
          </p:nvPr>
        </p:nvSpPr>
        <p:spPr>
          <a:xfrm>
            <a:off x="6388100" y="406400"/>
            <a:ext cx="4686300" cy="6108700"/>
          </a:xfrm>
          <a:prstGeom prst="rect">
            <a:avLst/>
          </a:prstGeom>
          <a:noFill/>
          <a:ln>
            <a:noFill/>
          </a:ln>
        </p:spPr>
      </p:sp>
      <p:sp>
        <p:nvSpPr>
          <p:cNvPr id="60" name="Google Shape;60;p36"/>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36"/>
          <p:cNvPicPr preferRelativeResize="0"/>
          <p:nvPr/>
        </p:nvPicPr>
        <p:blipFill rotWithShape="1">
          <a:blip r:embed="rId2">
            <a:alphaModFix/>
          </a:blip>
          <a:srcRect/>
          <a:stretch/>
        </p:blipFill>
        <p:spPr>
          <a:xfrm>
            <a:off x="609600" y="1649665"/>
            <a:ext cx="1685868" cy="173467"/>
          </a:xfrm>
          <a:prstGeom prst="rect">
            <a:avLst/>
          </a:prstGeom>
          <a:noFill/>
          <a:ln>
            <a:noFill/>
          </a:ln>
        </p:spPr>
      </p:pic>
      <p:sp>
        <p:nvSpPr>
          <p:cNvPr id="62" name="Google Shape;62;p36"/>
          <p:cNvSpPr txBox="1">
            <a:spLocks noGrp="1"/>
          </p:cNvSpPr>
          <p:nvPr>
            <p:ph type="title"/>
          </p:nvPr>
        </p:nvSpPr>
        <p:spPr>
          <a:xfrm>
            <a:off x="609600" y="7659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3" name="Google Shape;63;p36"/>
          <p:cNvSpPr txBox="1">
            <a:spLocks noGrp="1"/>
          </p:cNvSpPr>
          <p:nvPr>
            <p:ph type="body" idx="1"/>
          </p:nvPr>
        </p:nvSpPr>
        <p:spPr>
          <a:xfrm>
            <a:off x="609600" y="2318367"/>
            <a:ext cx="6261100" cy="2984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4" name="Google Shape;64;p36"/>
          <p:cNvSpPr txBox="1">
            <a:spLocks noGrp="1"/>
          </p:cNvSpPr>
          <p:nvPr>
            <p:ph type="body" idx="3"/>
          </p:nvPr>
        </p:nvSpPr>
        <p:spPr>
          <a:xfrm>
            <a:off x="469900" y="6091238"/>
            <a:ext cx="5118100" cy="423862"/>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Y">
  <p:cSld name="1_Title and body BY">
    <p:spTree>
      <p:nvGrpSpPr>
        <p:cNvPr id="1" name="Shape 65"/>
        <p:cNvGrpSpPr/>
        <p:nvPr/>
      </p:nvGrpSpPr>
      <p:grpSpPr>
        <a:xfrm>
          <a:off x="0" y="0"/>
          <a:ext cx="0" cy="0"/>
          <a:chOff x="0" y="0"/>
          <a:chExt cx="0" cy="0"/>
        </a:xfrm>
      </p:grpSpPr>
      <p:sp>
        <p:nvSpPr>
          <p:cNvPr id="66" name="Google Shape;66;p37"/>
          <p:cNvSpPr>
            <a:spLocks noGrp="1"/>
          </p:cNvSpPr>
          <p:nvPr>
            <p:ph type="pic" idx="2"/>
          </p:nvPr>
        </p:nvSpPr>
        <p:spPr>
          <a:xfrm>
            <a:off x="6591300" y="535551"/>
            <a:ext cx="4470400" cy="5852550"/>
          </a:xfrm>
          <a:prstGeom prst="rect">
            <a:avLst/>
          </a:prstGeom>
          <a:noFill/>
          <a:ln>
            <a:noFill/>
          </a:ln>
        </p:spPr>
      </p:sp>
      <p:pic>
        <p:nvPicPr>
          <p:cNvPr id="67" name="Google Shape;67;p37"/>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sp>
        <p:nvSpPr>
          <p:cNvPr id="68" name="Google Shape;68;p37"/>
          <p:cNvSpPr txBox="1">
            <a:spLocks noGrp="1"/>
          </p:cNvSpPr>
          <p:nvPr>
            <p:ph type="title"/>
          </p:nvPr>
        </p:nvSpPr>
        <p:spPr>
          <a:xfrm>
            <a:off x="415600" y="593367"/>
            <a:ext cx="5794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9" name="Google Shape;69;p37"/>
          <p:cNvSpPr txBox="1">
            <a:spLocks noGrp="1"/>
          </p:cNvSpPr>
          <p:nvPr>
            <p:ph type="body" idx="1"/>
          </p:nvPr>
        </p:nvSpPr>
        <p:spPr>
          <a:xfrm>
            <a:off x="330200" y="5905500"/>
            <a:ext cx="5880100" cy="6731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2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562ddc78c9_0_0"/>
          <p:cNvSpPr/>
          <p:nvPr/>
        </p:nvSpPr>
        <p:spPr>
          <a:xfrm>
            <a:off x="284900" y="326667"/>
            <a:ext cx="11536500" cy="6244800"/>
          </a:xfrm>
          <a:prstGeom prst="rect">
            <a:avLst/>
          </a:prstGeom>
          <a:solidFill>
            <a:srgbClr val="073763">
              <a:alpha val="196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3F3F3"/>
              </a:solidFill>
              <a:latin typeface="Arial"/>
              <a:ea typeface="Arial"/>
              <a:cs typeface="Arial"/>
              <a:sym typeface="Arial"/>
            </a:endParaRPr>
          </a:p>
        </p:txBody>
      </p:sp>
      <p:sp>
        <p:nvSpPr>
          <p:cNvPr id="11" name="Google Shape;11;g2562ddc78c9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434343"/>
              </a:buClr>
              <a:buSzPts val="3700"/>
              <a:buFont typeface="Arial"/>
              <a:buNone/>
              <a:defRPr sz="37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2" name="Google Shape;12;g2562ddc78c9_0_0"/>
          <p:cNvSpPr txBox="1">
            <a:spLocks noGrp="1"/>
          </p:cNvSpPr>
          <p:nvPr>
            <p:ph type="body" idx="1"/>
          </p:nvPr>
        </p:nvSpPr>
        <p:spPr>
          <a:xfrm>
            <a:off x="415600" y="1536633"/>
            <a:ext cx="11360700" cy="53211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3" name="Google Shape;13;g2562ddc78c9_0_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aferbirth.org/patient-safety-bund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hntc.org/sites/default/files/resources/rhntc_8_steps_measure_bp_jobaid_05-06-2021.pd"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rhntc.org/resources/integrating-hypertension-prevention-and-control-family-planning-services-elearn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hntc.org/resources/how-diagnose-and-manage-hypertension-family-planning-setting-job-aid"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rhntc.org/resources/high-impact-practices-strengthen-hypertension-services-and-improve-maternal-health-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hntc.org/resources/ayuda-del-trabajo-integracion-de-la-evaluacion-e-intervencion-de-presion-arterial-en-la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https://rhntc.org/resources/hypertension-prevention-and-control-improvement-toolkit"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rhntc.org/resources/hypertension-prevention-and-control-improvement-toolkit" TargetMode="External"/><Relationship Id="rId4" Type="http://schemas.openxmlformats.org/officeDocument/2006/relationships/hyperlink" Target="https://rhntc.org/resources/high-impact-practices-strengthen-hypertension-services-and-improve-maternal-health-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
          <p:cNvSpPr txBox="1">
            <a:spLocks noGrp="1"/>
          </p:cNvSpPr>
          <p:nvPr>
            <p:ph type="title"/>
          </p:nvPr>
        </p:nvSpPr>
        <p:spPr>
          <a:xfrm>
            <a:off x="604467" y="1982967"/>
            <a:ext cx="8850251" cy="2328966"/>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600"/>
              <a:t>High Impact Practices to Strengthen Hypertension Services and Improve </a:t>
            </a:r>
            <a:br>
              <a:rPr lang="en-US" sz="3600"/>
            </a:br>
            <a:r>
              <a:rPr lang="en-US" sz="3600"/>
              <a:t>Maternal Health Outcomes </a:t>
            </a:r>
            <a:endParaRPr/>
          </a:p>
        </p:txBody>
      </p:sp>
      <p:sp>
        <p:nvSpPr>
          <p:cNvPr id="299" name="Google Shape;299;p2"/>
          <p:cNvSpPr txBox="1">
            <a:spLocks noGrp="1"/>
          </p:cNvSpPr>
          <p:nvPr>
            <p:ph type="body" idx="1"/>
          </p:nvPr>
        </p:nvSpPr>
        <p:spPr>
          <a:xfrm>
            <a:off x="541338" y="4606925"/>
            <a:ext cx="5494337" cy="178435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FFFFFF"/>
              </a:buClr>
              <a:buSzPts val="780"/>
              <a:buFont typeface="Arial"/>
              <a:buNone/>
            </a:pPr>
            <a:r>
              <a:rPr lang="en-US" sz="2200" b="0" i="0" u="none" strike="noStrike" cap="none">
                <a:solidFill>
                  <a:srgbClr val="595959"/>
                </a:solidFill>
                <a:latin typeface="Arial"/>
                <a:ea typeface="Arial"/>
                <a:cs typeface="Arial"/>
                <a:sym typeface="Arial"/>
              </a:rPr>
              <a:t>Kate Menard MD, MPH</a:t>
            </a:r>
            <a:endParaRPr/>
          </a:p>
          <a:p>
            <a:pPr marL="0" marR="0" lvl="0" indent="0" algn="l" rtl="0">
              <a:lnSpc>
                <a:spcPct val="100000"/>
              </a:lnSpc>
              <a:spcBef>
                <a:spcPts val="0"/>
              </a:spcBef>
              <a:spcAft>
                <a:spcPts val="0"/>
              </a:spcAft>
              <a:buClr>
                <a:srgbClr val="FFFFFF"/>
              </a:buClr>
              <a:buSzPts val="780"/>
              <a:buFont typeface="Arial"/>
              <a:buNone/>
            </a:pPr>
            <a:r>
              <a:rPr lang="en-US" sz="2200" b="0" i="0" u="none" strike="noStrike" cap="none">
                <a:solidFill>
                  <a:srgbClr val="595959"/>
                </a:solidFill>
                <a:latin typeface="Arial"/>
                <a:ea typeface="Arial"/>
                <a:cs typeface="Arial"/>
                <a:sym typeface="Arial"/>
              </a:rPr>
              <a:t>Meg Sheahan MSN, CNM, MPH</a:t>
            </a:r>
            <a:endParaRPr/>
          </a:p>
          <a:p>
            <a:pPr marL="0" marR="0" lvl="0" indent="0" algn="l" rtl="0">
              <a:lnSpc>
                <a:spcPct val="100000"/>
              </a:lnSpc>
              <a:spcBef>
                <a:spcPts val="3000"/>
              </a:spcBef>
              <a:spcAft>
                <a:spcPts val="0"/>
              </a:spcAft>
              <a:buClr>
                <a:srgbClr val="FFFFFF"/>
              </a:buClr>
              <a:buSzPts val="780"/>
              <a:buFont typeface="Arial"/>
              <a:buNone/>
            </a:pPr>
            <a:r>
              <a:rPr lang="en-US" sz="2200" b="0" i="0" u="none" strike="noStrike" cap="none">
                <a:solidFill>
                  <a:srgbClr val="595959"/>
                </a:solidFill>
                <a:latin typeface="Arial"/>
                <a:ea typeface="Arial"/>
                <a:cs typeface="Arial"/>
                <a:sym typeface="Arial"/>
              </a:rPr>
              <a:t>September 28,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3"/>
          <p:cNvSpPr txBox="1">
            <a:spLocks noGrp="1"/>
          </p:cNvSpPr>
          <p:nvPr>
            <p:ph type="title"/>
          </p:nvPr>
        </p:nvSpPr>
        <p:spPr>
          <a:xfrm>
            <a:off x="486261" y="538240"/>
            <a:ext cx="11360700" cy="121436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a:t>Strengths/opportunities in the outpatient </a:t>
            </a:r>
            <a:br>
              <a:rPr lang="en-US" sz="3300"/>
            </a:br>
            <a:r>
              <a:rPr lang="en-US" sz="3300"/>
              <a:t>sexual and reproductive health setting</a:t>
            </a:r>
            <a:endParaRPr/>
          </a:p>
        </p:txBody>
      </p:sp>
      <p:sp>
        <p:nvSpPr>
          <p:cNvPr id="363" name="Google Shape;363;p13"/>
          <p:cNvSpPr txBox="1">
            <a:spLocks noGrp="1"/>
          </p:cNvSpPr>
          <p:nvPr>
            <p:ph type="body" idx="1"/>
          </p:nvPr>
        </p:nvSpPr>
        <p:spPr>
          <a:xfrm>
            <a:off x="915917" y="1863687"/>
            <a:ext cx="10601325" cy="4405313"/>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0" i="0" u="none" strike="noStrike" cap="none">
                <a:solidFill>
                  <a:srgbClr val="595959"/>
                </a:solidFill>
                <a:latin typeface="Arial"/>
                <a:ea typeface="Arial"/>
                <a:cs typeface="Arial"/>
                <a:sym typeface="Arial"/>
              </a:rPr>
              <a:t>Outpatient SRH providers: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Serve a wide range of clients, often with low incomes and/or no insurance</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Are the only or usual source of care for many individuals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Provide hypertension services as a routine care component</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See young people of reproductive age who usually have not </a:t>
            </a:r>
            <a:br>
              <a:rPr lang="en-US" sz="2200" b="0" i="0" u="none" strike="noStrike" cap="none">
                <a:solidFill>
                  <a:srgbClr val="595959"/>
                </a:solidFill>
                <a:latin typeface="Arial"/>
                <a:ea typeface="Arial"/>
                <a:cs typeface="Arial"/>
                <a:sym typeface="Arial"/>
              </a:rPr>
            </a:br>
            <a:r>
              <a:rPr lang="en-US" sz="2200" b="0" i="0" u="none" strike="noStrike" cap="none">
                <a:solidFill>
                  <a:srgbClr val="595959"/>
                </a:solidFill>
                <a:latin typeface="Arial"/>
                <a:ea typeface="Arial"/>
                <a:cs typeface="Arial"/>
                <a:sym typeface="Arial"/>
              </a:rPr>
              <a:t>(yet) developed hypertension</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Detect and manage hypertension early</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Engage with the community</a:t>
            </a:r>
            <a:endParaRPr sz="2200" b="0" i="0" u="none" strike="noStrike" cap="none">
              <a:solidFill>
                <a:srgbClr val="EF413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4"/>
          <p:cNvSpPr txBox="1">
            <a:spLocks noGrp="1"/>
          </p:cNvSpPr>
          <p:nvPr>
            <p:ph type="title"/>
          </p:nvPr>
        </p:nvSpPr>
        <p:spPr>
          <a:xfrm>
            <a:off x="485936" y="754136"/>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High impact practice sets (HIPS)</a:t>
            </a:r>
            <a:endParaRPr/>
          </a:p>
        </p:txBody>
      </p:sp>
      <p:sp>
        <p:nvSpPr>
          <p:cNvPr id="370" name="Google Shape;370;p14"/>
          <p:cNvSpPr txBox="1">
            <a:spLocks noGrp="1"/>
          </p:cNvSpPr>
          <p:nvPr>
            <p:ph type="body" idx="1"/>
          </p:nvPr>
        </p:nvSpPr>
        <p:spPr>
          <a:xfrm>
            <a:off x="609600" y="1818752"/>
            <a:ext cx="9720105"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RHNTC and ACOG adapted AIM’s Patient Safety Bundles</a:t>
            </a:r>
            <a:r>
              <a:rPr lang="en-US" sz="2700" b="0" i="0" u="none" strike="noStrike" cap="none">
                <a:solidFill>
                  <a:srgbClr val="595959"/>
                </a:solidFill>
                <a:latin typeface="Arial"/>
                <a:ea typeface="Arial"/>
                <a:cs typeface="Arial"/>
                <a:sym typeface="Arial"/>
              </a:rPr>
              <a:t>*</a:t>
            </a:r>
            <a:r>
              <a:rPr lang="en-US" sz="3000" b="0" i="0" u="none" strike="noStrike" cap="none">
                <a:solidFill>
                  <a:srgbClr val="595959"/>
                </a:solidFill>
                <a:latin typeface="Arial"/>
                <a:ea typeface="Arial"/>
                <a:cs typeface="Arial"/>
                <a:sym typeface="Arial"/>
              </a:rPr>
              <a:t> </a:t>
            </a:r>
            <a:r>
              <a:rPr lang="en-US" sz="2400" b="0" i="0" u="none" strike="noStrike" cap="none">
                <a:solidFill>
                  <a:srgbClr val="595959"/>
                </a:solidFill>
                <a:latin typeface="Arial"/>
                <a:ea typeface="Arial"/>
                <a:cs typeface="Arial"/>
                <a:sym typeface="Arial"/>
              </a:rPr>
              <a:t>(PSBs) to create high impact practice sets (HIPS)</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HIPS highlight evidence-based practices that can be implemented in the outpatient SRH setting to improve maternal health outcomes</a:t>
            </a:r>
            <a:endParaRPr/>
          </a:p>
          <a:p>
            <a:pPr marL="548640" marR="0" lvl="0" indent="0" algn="l" rtl="0">
              <a:lnSpc>
                <a:spcPct val="115000"/>
              </a:lnSpc>
              <a:spcBef>
                <a:spcPts val="3400"/>
              </a:spcBef>
              <a:spcAft>
                <a:spcPts val="2400"/>
              </a:spcAft>
              <a:buClr>
                <a:srgbClr val="595959"/>
              </a:buClr>
              <a:buSzPts val="2400"/>
              <a:buNone/>
            </a:pPr>
            <a:r>
              <a:rPr lang="en-US" sz="2700" b="0" i="0" u="none" strike="noStrike" cap="none">
                <a:solidFill>
                  <a:srgbClr val="595959"/>
                </a:solidFill>
                <a:latin typeface="Arial"/>
                <a:ea typeface="Arial"/>
                <a:cs typeface="Arial"/>
                <a:sym typeface="Arial"/>
              </a:rPr>
              <a:t>* </a:t>
            </a:r>
            <a:r>
              <a:rPr lang="en-US" sz="2300" b="0" i="0" u="none" strike="noStrike" cap="none">
                <a:solidFill>
                  <a:srgbClr val="434343"/>
                </a:solidFill>
                <a:latin typeface="Arial"/>
                <a:ea typeface="Arial"/>
                <a:cs typeface="Arial"/>
                <a:sym typeface="Arial"/>
              </a:rPr>
              <a:t>Alliance for Innovation on Maternal Health (AIM) PSBs are </a:t>
            </a:r>
            <a:r>
              <a:rPr lang="en-US" sz="2300" b="0" i="0" u="none" strike="noStrike" cap="none">
                <a:solidFill>
                  <a:srgbClr val="595959"/>
                </a:solidFill>
                <a:latin typeface="Arial"/>
                <a:ea typeface="Arial"/>
                <a:cs typeface="Arial"/>
                <a:sym typeface="Arial"/>
              </a:rPr>
              <a:t>multidisciplinary, clinical-condition specific patient safety bundles </a:t>
            </a:r>
            <a:br>
              <a:rPr lang="en-US" sz="2300" b="0" i="0" u="none" strike="noStrike" cap="none">
                <a:solidFill>
                  <a:srgbClr val="595959"/>
                </a:solidFill>
                <a:latin typeface="Arial"/>
                <a:ea typeface="Arial"/>
                <a:cs typeface="Arial"/>
                <a:sym typeface="Arial"/>
              </a:rPr>
            </a:br>
            <a:r>
              <a:rPr lang="en-US" sz="2300" b="0" i="0" u="none" strike="noStrike" cap="none">
                <a:solidFill>
                  <a:srgbClr val="595959"/>
                </a:solidFill>
                <a:latin typeface="Arial"/>
                <a:ea typeface="Arial"/>
                <a:cs typeface="Arial"/>
                <a:sym typeface="Arial"/>
              </a:rPr>
              <a:t>to support best practices that make birth safer. </a:t>
            </a:r>
            <a:r>
              <a:rPr lang="en-US" sz="2300" b="0" i="0" u="sng" strike="noStrike" cap="none">
                <a:solidFill>
                  <a:srgbClr val="1172BA"/>
                </a:solidFill>
                <a:latin typeface="Arial"/>
                <a:ea typeface="Arial"/>
                <a:cs typeface="Arial"/>
                <a:sym typeface="Arial"/>
                <a:hlinkClick r:id="rId3">
                  <a:extLst>
                    <a:ext uri="{A12FA001-AC4F-418D-AE19-62706E023703}">
                      <ahyp:hlinkClr xmlns:ahyp="http://schemas.microsoft.com/office/drawing/2018/hyperlinkcolor" val="tx"/>
                    </a:ext>
                  </a:extLst>
                </a:hlinkClick>
              </a:rPr>
              <a:t>https://saferbirth.org/patient-safety-bundles/</a:t>
            </a:r>
            <a:endParaRPr sz="2300" b="0" i="0" u="none" strike="noStrike" cap="none">
              <a:solidFill>
                <a:srgbClr val="59595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5"/>
          <p:cNvSpPr txBox="1">
            <a:spLocks noGrp="1"/>
          </p:cNvSpPr>
          <p:nvPr>
            <p:ph type="title"/>
          </p:nvPr>
        </p:nvSpPr>
        <p:spPr>
          <a:xfrm>
            <a:off x="485936" y="754141"/>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High impact practice sets (HIPS) </a:t>
            </a:r>
            <a:r>
              <a:rPr lang="en-US" i="1"/>
              <a:t>cont’d</a:t>
            </a:r>
            <a:endParaRPr/>
          </a:p>
        </p:txBody>
      </p:sp>
      <p:sp>
        <p:nvSpPr>
          <p:cNvPr id="377" name="Google Shape;377;p15"/>
          <p:cNvSpPr txBox="1">
            <a:spLocks noGrp="1"/>
          </p:cNvSpPr>
          <p:nvPr>
            <p:ph type="body" idx="1"/>
          </p:nvPr>
        </p:nvSpPr>
        <p:spPr>
          <a:xfrm>
            <a:off x="609600" y="1828800"/>
            <a:ext cx="10417175"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HIPS focus on five areas:</a:t>
            </a:r>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Hypertension</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Cardiac conditions</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Substance use disorders</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Mental health conditions</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100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Postpartum</a:t>
            </a:r>
            <a:endParaRPr sz="2400" b="0" i="0" u="none" strike="noStrike" cap="none">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txBox="1">
            <a:spLocks noGrp="1"/>
          </p:cNvSpPr>
          <p:nvPr>
            <p:ph type="title"/>
          </p:nvPr>
        </p:nvSpPr>
        <p:spPr>
          <a:xfrm>
            <a:off x="485937" y="75413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The 5 Rs</a:t>
            </a:r>
            <a:endParaRPr/>
          </a:p>
        </p:txBody>
      </p:sp>
      <p:sp>
        <p:nvSpPr>
          <p:cNvPr id="384" name="Google Shape;384;p16"/>
          <p:cNvSpPr txBox="1">
            <a:spLocks noGrp="1"/>
          </p:cNvSpPr>
          <p:nvPr>
            <p:ph type="body" idx="1"/>
          </p:nvPr>
        </p:nvSpPr>
        <p:spPr>
          <a:xfrm>
            <a:off x="700034" y="1858944"/>
            <a:ext cx="10417175"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Readiness</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Recognition and prevention</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Response</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Reporting and systems learning</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Respectful, </a:t>
            </a:r>
            <a:r>
              <a:rPr lang="en-US">
                <a:solidFill>
                  <a:srgbClr val="595959"/>
                </a:solidFill>
              </a:rPr>
              <a:t>client-</a:t>
            </a:r>
            <a:r>
              <a:rPr lang="en-US">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centered</a:t>
            </a:r>
            <a:r>
              <a:rPr lang="en-US" sz="2400" b="0" i="0" u="none" strike="noStrike" cap="none">
                <a:solidFill>
                  <a:srgbClr val="595959"/>
                </a:solidFill>
                <a:latin typeface="Arial"/>
                <a:ea typeface="Arial"/>
                <a:cs typeface="Arial"/>
                <a:sym typeface="Arial"/>
              </a:rPr>
              <a:t>, and supportive care</a:t>
            </a:r>
            <a:endParaRPr sz="2400" b="0" i="0" u="none" strike="noStrike" cap="none">
              <a:solidFill>
                <a:srgbClr val="5959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7"/>
          <p:cNvSpPr txBox="1">
            <a:spLocks noGrp="1"/>
          </p:cNvSpPr>
          <p:nvPr>
            <p:ph type="title"/>
          </p:nvPr>
        </p:nvSpPr>
        <p:spPr>
          <a:xfrm>
            <a:off x="487133" y="7567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Readiness</a:t>
            </a:r>
            <a:endParaRPr/>
          </a:p>
        </p:txBody>
      </p:sp>
      <p:sp>
        <p:nvSpPr>
          <p:cNvPr id="391" name="Google Shape;391;p17"/>
          <p:cNvSpPr txBox="1">
            <a:spLocks noGrp="1"/>
          </p:cNvSpPr>
          <p:nvPr>
            <p:ph type="body" idx="1"/>
          </p:nvPr>
        </p:nvSpPr>
        <p:spPr>
          <a:xfrm>
            <a:off x="609601" y="1828800"/>
            <a:ext cx="9550400"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Develop and maintain:</a:t>
            </a:r>
            <a:endParaRPr/>
          </a:p>
          <a:p>
            <a:pPr marL="914400" marR="0" lvl="1"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 protocol for hypertension prevention and control services</a:t>
            </a:r>
            <a:endParaRPr/>
          </a:p>
          <a:p>
            <a:pPr marL="914400" marR="0" lvl="1"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 referral policy </a:t>
            </a:r>
            <a:endParaRPr/>
          </a:p>
          <a:p>
            <a:pPr marL="914400" marR="0" lvl="1"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 set of referral resources</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Train health care team members on strategies to provide quality care for all clients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8"/>
          <p:cNvSpPr txBox="1">
            <a:spLocks noGrp="1"/>
          </p:cNvSpPr>
          <p:nvPr>
            <p:ph type="title"/>
          </p:nvPr>
        </p:nvSpPr>
        <p:spPr>
          <a:xfrm>
            <a:off x="485936" y="754140"/>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200" i="1"/>
              <a:t>(1 of 4)</a:t>
            </a:r>
            <a:endParaRPr/>
          </a:p>
        </p:txBody>
      </p:sp>
      <p:sp>
        <p:nvSpPr>
          <p:cNvPr id="398" name="Google Shape;398;p18"/>
          <p:cNvSpPr txBox="1">
            <a:spLocks noGrp="1"/>
          </p:cNvSpPr>
          <p:nvPr>
            <p:ph type="body" idx="1"/>
          </p:nvPr>
        </p:nvSpPr>
        <p:spPr>
          <a:xfrm>
            <a:off x="700034" y="1858944"/>
            <a:ext cx="8585200"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Assess and document if a client is pregnant or has been pregnant within the past year.</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Ask the screening question, "Are you pregnant, or have you been pregnant in the past 12 months?”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9"/>
          <p:cNvSpPr txBox="1">
            <a:spLocks noGrp="1"/>
          </p:cNvSpPr>
          <p:nvPr>
            <p:ph type="title"/>
          </p:nvPr>
        </p:nvSpPr>
        <p:spPr>
          <a:xfrm>
            <a:off x="485936"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400" i="1"/>
              <a:t>(2 of 4)</a:t>
            </a:r>
            <a:r>
              <a:rPr lang="en-US" i="1"/>
              <a:t> </a:t>
            </a:r>
            <a:endParaRPr/>
          </a:p>
        </p:txBody>
      </p:sp>
      <p:sp>
        <p:nvSpPr>
          <p:cNvPr id="405" name="Google Shape;405;p19"/>
          <p:cNvSpPr txBox="1">
            <a:spLocks noGrp="1"/>
          </p:cNvSpPr>
          <p:nvPr>
            <p:ph type="body" idx="1"/>
          </p:nvPr>
        </p:nvSpPr>
        <p:spPr>
          <a:xfrm>
            <a:off x="619649" y="1909185"/>
            <a:ext cx="5815302" cy="3022600"/>
          </a:xfrm>
          <a:prstGeom prst="rect">
            <a:avLst/>
          </a:prstGeom>
          <a:noFill/>
          <a:ln>
            <a:noFill/>
          </a:ln>
        </p:spPr>
        <p:txBody>
          <a:bodyPr spcFirstLastPara="1" wrap="square" lIns="121900" tIns="121900" rIns="121900" bIns="121900" anchor="t" anchorCtr="0">
            <a:noAutofit/>
          </a:bodyPr>
          <a:lstStyle/>
          <a:p>
            <a:pPr marL="419100" lvl="0" indent="-342900" algn="l" rtl="0">
              <a:lnSpc>
                <a:spcPct val="115000"/>
              </a:lnSpc>
              <a:spcBef>
                <a:spcPts val="0"/>
              </a:spcBef>
              <a:spcAft>
                <a:spcPts val="0"/>
              </a:spcAft>
              <a:buSzPts val="3600"/>
              <a:buFont typeface="Arial"/>
              <a:buChar char="•"/>
            </a:pPr>
            <a:r>
              <a:rPr lang="en-US"/>
              <a:t>Ensure accurate measurement and assessment of blood pressure for all clients according to nationally recognized standards of care.</a:t>
            </a:r>
            <a:endParaRPr/>
          </a:p>
        </p:txBody>
      </p:sp>
      <p:sp>
        <p:nvSpPr>
          <p:cNvPr id="406" name="Google Shape;406;p19"/>
          <p:cNvSpPr txBox="1">
            <a:spLocks noGrp="1"/>
          </p:cNvSpPr>
          <p:nvPr>
            <p:ph type="body" idx="3"/>
          </p:nvPr>
        </p:nvSpPr>
        <p:spPr>
          <a:xfrm>
            <a:off x="275249" y="5971092"/>
            <a:ext cx="6008978" cy="763588"/>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https://rhntc.org/sites/default/files/resources/rhntc_8_steps_measure_bp_jobaid_05-06-2021.pd</a:t>
            </a:r>
            <a:r>
              <a:rPr lang="en-US"/>
              <a:t> </a:t>
            </a:r>
            <a:endParaRPr/>
          </a:p>
        </p:txBody>
      </p:sp>
      <p:pic>
        <p:nvPicPr>
          <p:cNvPr id="407" name="Google Shape;407;p19" descr="RHNTC 8 Steps to Accurately Measure Blood Pressure (BP) flyer."/>
          <p:cNvPicPr preferRelativeResize="0">
            <a:picLocks noGrp="1"/>
          </p:cNvPicPr>
          <p:nvPr>
            <p:ph type="pic" idx="2"/>
          </p:nvPr>
        </p:nvPicPr>
        <p:blipFill rotWithShape="1">
          <a:blip r:embed="rId4">
            <a:alphaModFix/>
          </a:blip>
          <a:srcRect l="100" r="100"/>
          <a:stretch/>
        </p:blipFill>
        <p:spPr>
          <a:xfrm>
            <a:off x="6574757" y="1490314"/>
            <a:ext cx="3340100" cy="505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0"/>
          <p:cNvSpPr txBox="1">
            <a:spLocks noGrp="1"/>
          </p:cNvSpPr>
          <p:nvPr>
            <p:ph type="title"/>
          </p:nvPr>
        </p:nvSpPr>
        <p:spPr>
          <a:xfrm>
            <a:off x="475888"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400" i="1"/>
              <a:t>(3 of </a:t>
            </a:r>
            <a:r>
              <a:rPr lang="en-US" sz="34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4</a:t>
            </a:r>
            <a:r>
              <a:rPr lang="en-US" sz="3400" i="1"/>
              <a:t>)</a:t>
            </a:r>
            <a:endParaRPr/>
          </a:p>
        </p:txBody>
      </p:sp>
      <p:sp>
        <p:nvSpPr>
          <p:cNvPr id="414" name="Google Shape;414;p20"/>
          <p:cNvSpPr txBox="1">
            <a:spLocks noGrp="1"/>
          </p:cNvSpPr>
          <p:nvPr>
            <p:ph type="body" idx="1"/>
          </p:nvPr>
        </p:nvSpPr>
        <p:spPr>
          <a:xfrm>
            <a:off x="679937" y="1748415"/>
            <a:ext cx="5815302" cy="3022600"/>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Screen for s</a:t>
            </a:r>
            <a:r>
              <a:rPr lang="en-US">
                <a:solidFill>
                  <a:srgbClr val="595959"/>
                </a:solidFill>
              </a:rPr>
              <a:t>ocial needs</a:t>
            </a:r>
            <a:r>
              <a:rPr lang="en-US" sz="2400" b="0" i="0" u="none" strike="noStrike" cap="none">
                <a:solidFill>
                  <a:srgbClr val="595959"/>
                </a:solidFill>
                <a:latin typeface="Arial"/>
                <a:ea typeface="Arial"/>
                <a:cs typeface="Arial"/>
                <a:sym typeface="Arial"/>
              </a:rPr>
              <a:t> that might impact clinical recommendations or treatment plans.</a:t>
            </a:r>
            <a:endParaRPr sz="2400" b="0" i="0" u="none" strike="noStrike" cap="none">
              <a:solidFill>
                <a:srgbClr val="595959"/>
              </a:solidFill>
              <a:latin typeface="Arial"/>
              <a:ea typeface="Arial"/>
              <a:cs typeface="Arial"/>
              <a:sym typeface="Arial"/>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Link clients to resources that align with their health literacy and other needs.</a:t>
            </a:r>
            <a:endParaRPr sz="2400" b="0" i="0" u="none" strike="noStrike" cap="none">
              <a:solidFill>
                <a:srgbClr val="595959"/>
              </a:solidFill>
              <a:latin typeface="Arial"/>
              <a:ea typeface="Arial"/>
              <a:cs typeface="Arial"/>
              <a:sym typeface="Arial"/>
            </a:endParaRPr>
          </a:p>
        </p:txBody>
      </p:sp>
      <p:pic>
        <p:nvPicPr>
          <p:cNvPr id="415" name="Google Shape;415;p20" descr="A circle diagram is shown, in the center there is text that read as follows. Education access and quality, health care access and quality, Economic Stability, Neighborhood and built environment, and Social and Community Context. Surrounding the center text 5 words circle, they read as follows. Policies, systems, Institutions, Cultural Norms, and Practices."/>
          <p:cNvPicPr preferRelativeResize="0">
            <a:picLocks noGrp="1"/>
          </p:cNvPicPr>
          <p:nvPr>
            <p:ph type="pic" idx="2"/>
          </p:nvPr>
        </p:nvPicPr>
        <p:blipFill rotWithShape="1">
          <a:blip r:embed="rId3">
            <a:alphaModFix/>
          </a:blip>
          <a:srcRect/>
          <a:stretch/>
        </p:blipFill>
        <p:spPr>
          <a:xfrm>
            <a:off x="6354825" y="1477351"/>
            <a:ext cx="4969500" cy="493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1"/>
          <p:cNvSpPr txBox="1">
            <a:spLocks noGrp="1"/>
          </p:cNvSpPr>
          <p:nvPr>
            <p:ph type="title"/>
          </p:nvPr>
        </p:nvSpPr>
        <p:spPr>
          <a:xfrm>
            <a:off x="485936" y="683799"/>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400" i="1"/>
              <a:t>(4 of 4)</a:t>
            </a:r>
            <a:endParaRPr/>
          </a:p>
        </p:txBody>
      </p:sp>
      <p:sp>
        <p:nvSpPr>
          <p:cNvPr id="422" name="Google Shape;422;p21"/>
          <p:cNvSpPr txBox="1">
            <a:spLocks noGrp="1"/>
          </p:cNvSpPr>
          <p:nvPr>
            <p:ph type="body" idx="1"/>
          </p:nvPr>
        </p:nvSpPr>
        <p:spPr>
          <a:xfrm>
            <a:off x="458879" y="1838848"/>
            <a:ext cx="4914899" cy="3139551"/>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Train staff:</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Screening for hypertension</a:t>
            </a:r>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How hypertension relates to general health and reproductive health</a:t>
            </a: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and differences in health </a:t>
            </a:r>
            <a:r>
              <a:rPr lang="en-US" sz="2400">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outcomes</a:t>
            </a: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 across populations</a:t>
            </a:r>
            <a:endParaRPr/>
          </a:p>
        </p:txBody>
      </p:sp>
      <p:pic>
        <p:nvPicPr>
          <p:cNvPr id="423" name="Google Shape;423;p21" descr="Screenshot with text that reads &quot;Integrating Hypertension Prevention and Control into Family Planning services.&quot; Start Course button. Details drop-down menu."/>
          <p:cNvPicPr preferRelativeResize="0">
            <a:picLocks noGrp="1"/>
          </p:cNvPicPr>
          <p:nvPr>
            <p:ph type="pic" idx="2"/>
          </p:nvPr>
        </p:nvPicPr>
        <p:blipFill rotWithShape="1">
          <a:blip r:embed="rId3">
            <a:alphaModFix/>
          </a:blip>
          <a:srcRect t="675" b="675"/>
          <a:stretch/>
        </p:blipFill>
        <p:spPr>
          <a:xfrm>
            <a:off x="5465763" y="1955800"/>
            <a:ext cx="6234112" cy="3763963"/>
          </a:xfrm>
          <a:prstGeom prst="rect">
            <a:avLst/>
          </a:prstGeom>
          <a:noFill/>
          <a:ln>
            <a:noFill/>
          </a:ln>
        </p:spPr>
      </p:pic>
      <p:sp>
        <p:nvSpPr>
          <p:cNvPr id="424" name="Google Shape;424;p21"/>
          <p:cNvSpPr txBox="1">
            <a:spLocks noGrp="1"/>
          </p:cNvSpPr>
          <p:nvPr>
            <p:ph type="body" idx="3"/>
          </p:nvPr>
        </p:nvSpPr>
        <p:spPr>
          <a:xfrm>
            <a:off x="395779" y="5973272"/>
            <a:ext cx="5680075" cy="763588"/>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4"/>
              </a:rPr>
              <a:t>https://rhntc.org/resources/integrating-hypertension-prevention-and-control-family-planning-services-elearning</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2"/>
          <p:cNvSpPr txBox="1">
            <a:spLocks noGrp="1"/>
          </p:cNvSpPr>
          <p:nvPr>
            <p:ph type="title"/>
          </p:nvPr>
        </p:nvSpPr>
        <p:spPr>
          <a:xfrm>
            <a:off x="519167" y="77594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700"/>
              <a:t>Response</a:t>
            </a:r>
            <a:endParaRPr/>
          </a:p>
        </p:txBody>
      </p:sp>
      <p:sp>
        <p:nvSpPr>
          <p:cNvPr id="431" name="Google Shape;431;p22"/>
          <p:cNvSpPr txBox="1">
            <a:spLocks noGrp="1"/>
          </p:cNvSpPr>
          <p:nvPr>
            <p:ph type="body" idx="1"/>
          </p:nvPr>
        </p:nvSpPr>
        <p:spPr>
          <a:xfrm>
            <a:off x="609600" y="2227935"/>
            <a:ext cx="5118100" cy="2984500"/>
          </a:xfrm>
          <a:prstGeom prst="rect">
            <a:avLst/>
          </a:prstGeom>
          <a:noFill/>
          <a:ln>
            <a:noFill/>
          </a:ln>
        </p:spPr>
        <p:txBody>
          <a:bodyPr spcFirstLastPara="1" wrap="square" lIns="121900" tIns="121900" rIns="121900" bIns="121900" anchor="t" anchorCtr="0">
            <a:noAutofit/>
          </a:bodyPr>
          <a:lstStyle/>
          <a:p>
            <a:pPr marL="457200" lvl="0" indent="-381000" algn="l" rtl="0">
              <a:lnSpc>
                <a:spcPct val="115000"/>
              </a:lnSpc>
              <a:spcBef>
                <a:spcPts val="0"/>
              </a:spcBef>
              <a:spcAft>
                <a:spcPts val="0"/>
              </a:spcAft>
              <a:buSzPts val="2400"/>
              <a:buChar char="●"/>
            </a:pPr>
            <a:r>
              <a:rPr lang="en-US" sz="2400"/>
              <a:t>Utilize a standard policy and protocol for the diagnosis and management of hypertension in </a:t>
            </a:r>
            <a:br>
              <a:rPr lang="en-US" sz="2400"/>
            </a:br>
            <a:r>
              <a:rPr lang="en-US" sz="2400"/>
              <a:t>the outpatient SRH setting.</a:t>
            </a:r>
            <a:endParaRPr/>
          </a:p>
        </p:txBody>
      </p:sp>
      <p:sp>
        <p:nvSpPr>
          <p:cNvPr id="432" name="Google Shape;432;p22"/>
          <p:cNvSpPr txBox="1">
            <a:spLocks noGrp="1"/>
          </p:cNvSpPr>
          <p:nvPr>
            <p:ph type="body" idx="3"/>
          </p:nvPr>
        </p:nvSpPr>
        <p:spPr>
          <a:xfrm>
            <a:off x="238791" y="5879903"/>
            <a:ext cx="5118100" cy="423862"/>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https://rhntc.org/resources/how-diagnose-and-manage-hypertension-family-planning-setting-job-aid</a:t>
            </a:r>
            <a:endParaRPr/>
          </a:p>
        </p:txBody>
      </p:sp>
      <p:pic>
        <p:nvPicPr>
          <p:cNvPr id="433" name="Google Shape;433;p22" descr="RHNTC Diagnosing and Managing Hypertension in a Family Planning Setting worksheet."/>
          <p:cNvPicPr preferRelativeResize="0">
            <a:picLocks noGrp="1"/>
          </p:cNvPicPr>
          <p:nvPr>
            <p:ph type="pic" idx="2"/>
          </p:nvPr>
        </p:nvPicPr>
        <p:blipFill rotWithShape="1">
          <a:blip r:embed="rId4">
            <a:alphaModFix/>
          </a:blip>
          <a:srcRect l="809" r="809"/>
          <a:stretch/>
        </p:blipFill>
        <p:spPr>
          <a:xfrm>
            <a:off x="6388100" y="406400"/>
            <a:ext cx="4686300" cy="610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
          <p:cNvSpPr txBox="1">
            <a:spLocks noGrp="1"/>
          </p:cNvSpPr>
          <p:nvPr>
            <p:ph type="title"/>
          </p:nvPr>
        </p:nvSpPr>
        <p:spPr>
          <a:xfrm>
            <a:off x="475888" y="673751"/>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Meet your presenters</a:t>
            </a:r>
            <a:endParaRPr/>
          </a:p>
        </p:txBody>
      </p:sp>
      <p:sp>
        <p:nvSpPr>
          <p:cNvPr id="306" name="Google Shape;306;p4"/>
          <p:cNvSpPr txBox="1">
            <a:spLocks noGrp="1"/>
          </p:cNvSpPr>
          <p:nvPr>
            <p:ph type="body" idx="1"/>
          </p:nvPr>
        </p:nvSpPr>
        <p:spPr>
          <a:xfrm>
            <a:off x="1231278" y="5249114"/>
            <a:ext cx="4626906" cy="906463"/>
          </a:xfrm>
          <a:prstGeom prst="rect">
            <a:avLst/>
          </a:prstGeom>
          <a:noFill/>
          <a:ln>
            <a:noFill/>
          </a:ln>
        </p:spPr>
        <p:txBody>
          <a:bodyPr spcFirstLastPara="1" wrap="square" lIns="121900" tIns="121900" rIns="121900" bIns="121900" anchor="t" anchorCtr="0">
            <a:noAutofit/>
          </a:bodyPr>
          <a:lstStyle/>
          <a:p>
            <a:pPr marL="76200" lvl="0" indent="0" algn="ctr" rtl="0">
              <a:lnSpc>
                <a:spcPct val="115000"/>
              </a:lnSpc>
              <a:spcBef>
                <a:spcPts val="0"/>
              </a:spcBef>
              <a:spcAft>
                <a:spcPts val="0"/>
              </a:spcAft>
              <a:buSzPts val="2400"/>
              <a:buNone/>
            </a:pPr>
            <a:r>
              <a:rPr lang="en-US" sz="2200" b="1"/>
              <a:t>M. Kathryn Menard, MD, MPH</a:t>
            </a:r>
            <a:endParaRPr/>
          </a:p>
        </p:txBody>
      </p:sp>
      <p:sp>
        <p:nvSpPr>
          <p:cNvPr id="307" name="Google Shape;307;p4"/>
          <p:cNvSpPr txBox="1">
            <a:spLocks noGrp="1"/>
          </p:cNvSpPr>
          <p:nvPr>
            <p:ph type="body" idx="2"/>
          </p:nvPr>
        </p:nvSpPr>
        <p:spPr>
          <a:xfrm>
            <a:off x="5945222" y="5211924"/>
            <a:ext cx="4626906" cy="906463"/>
          </a:xfrm>
          <a:prstGeom prst="rect">
            <a:avLst/>
          </a:prstGeom>
          <a:noFill/>
          <a:ln>
            <a:noFill/>
          </a:ln>
        </p:spPr>
        <p:txBody>
          <a:bodyPr spcFirstLastPara="1" wrap="square" lIns="121900" tIns="121900" rIns="121900" bIns="121900" anchor="t" anchorCtr="0">
            <a:noAutofit/>
          </a:bodyPr>
          <a:lstStyle/>
          <a:p>
            <a:pPr marL="76200" lvl="0" indent="0" algn="ctr" rtl="0">
              <a:lnSpc>
                <a:spcPct val="115000"/>
              </a:lnSpc>
              <a:spcBef>
                <a:spcPts val="0"/>
              </a:spcBef>
              <a:spcAft>
                <a:spcPts val="0"/>
              </a:spcAft>
              <a:buSzPts val="2400"/>
              <a:buNone/>
            </a:pPr>
            <a:r>
              <a:rPr lang="en-US" sz="2200" b="1"/>
              <a:t>Meg Sheahan, MSN, CNM, MPH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title"/>
          </p:nvPr>
        </p:nvSpPr>
        <p:spPr>
          <a:xfrm>
            <a:off x="526563" y="783904"/>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700"/>
              <a:t>Reporting and systems learning</a:t>
            </a:r>
            <a:endParaRPr/>
          </a:p>
        </p:txBody>
      </p:sp>
      <p:sp>
        <p:nvSpPr>
          <p:cNvPr id="440" name="Google Shape;440;p23"/>
          <p:cNvSpPr txBox="1">
            <a:spLocks noGrp="1"/>
          </p:cNvSpPr>
          <p:nvPr>
            <p:ph type="body" idx="1"/>
          </p:nvPr>
        </p:nvSpPr>
        <p:spPr>
          <a:xfrm>
            <a:off x="399562" y="1833255"/>
            <a:ext cx="4775200" cy="2984500"/>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Monitor outcomes and process data related to blood pressure and hypertension.</a:t>
            </a:r>
            <a:endParaRPr sz="2400" b="0" i="0" u="none" strike="noStrike" cap="none">
              <a:solidFill>
                <a:srgbClr val="595959"/>
              </a:solidFill>
              <a:latin typeface="Arial"/>
              <a:ea typeface="Arial"/>
              <a:cs typeface="Arial"/>
              <a:sym typeface="Arial"/>
            </a:endParaRPr>
          </a:p>
          <a:p>
            <a:pPr marL="457200" marR="0" lvl="0" indent="-381000" algn="l" rtl="0">
              <a:lnSpc>
                <a:spcPct val="115000"/>
              </a:lnSpc>
              <a:spcBef>
                <a:spcPts val="24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Disaggregate by race </a:t>
            </a:r>
            <a:b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b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and ethnicity, if </a:t>
            </a: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possible</a:t>
            </a:r>
            <a:endParaRPr strike="sngStrike"/>
          </a:p>
        </p:txBody>
      </p:sp>
      <p:pic>
        <p:nvPicPr>
          <p:cNvPr id="441" name="Google Shape;441;p23" descr="RHNTC High Impact Practices Measurement Tool: Strengthen Hypertension Services."/>
          <p:cNvPicPr preferRelativeResize="0">
            <a:picLocks noGrp="1"/>
          </p:cNvPicPr>
          <p:nvPr>
            <p:ph type="pic" idx="2"/>
          </p:nvPr>
        </p:nvPicPr>
        <p:blipFill rotWithShape="1">
          <a:blip r:embed="rId3">
            <a:alphaModFix/>
          </a:blip>
          <a:srcRect t="43" b="42"/>
          <a:stretch/>
        </p:blipFill>
        <p:spPr>
          <a:xfrm>
            <a:off x="5104982" y="2106757"/>
            <a:ext cx="6477000" cy="2698750"/>
          </a:xfrm>
          <a:prstGeom prst="rect">
            <a:avLst/>
          </a:prstGeom>
          <a:noFill/>
          <a:ln>
            <a:noFill/>
          </a:ln>
        </p:spPr>
      </p:pic>
      <p:sp>
        <p:nvSpPr>
          <p:cNvPr id="442" name="Google Shape;442;p23"/>
          <p:cNvSpPr txBox="1">
            <a:spLocks noGrp="1"/>
          </p:cNvSpPr>
          <p:nvPr>
            <p:ph type="body" idx="3"/>
          </p:nvPr>
        </p:nvSpPr>
        <p:spPr>
          <a:xfrm>
            <a:off x="298450" y="5839977"/>
            <a:ext cx="5118100" cy="423862"/>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4"/>
              </a:rPr>
              <a:t>https://rhntc.org/resources/high-impact-practices-strengthen-hypertension-services-and-improve-maternal-health-0</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4"/>
          <p:cNvSpPr txBox="1">
            <a:spLocks noGrp="1"/>
          </p:cNvSpPr>
          <p:nvPr>
            <p:ph type="title"/>
          </p:nvPr>
        </p:nvSpPr>
        <p:spPr>
          <a:xfrm>
            <a:off x="415600" y="77423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Respectful, supportive, client-centered care</a:t>
            </a:r>
            <a:endParaRPr/>
          </a:p>
        </p:txBody>
      </p:sp>
      <p:sp>
        <p:nvSpPr>
          <p:cNvPr id="449" name="Google Shape;449;p24"/>
          <p:cNvSpPr txBox="1">
            <a:spLocks noGrp="1"/>
          </p:cNvSpPr>
          <p:nvPr>
            <p:ph type="body" idx="1"/>
          </p:nvPr>
        </p:nvSpPr>
        <p:spPr>
          <a:xfrm>
            <a:off x="689985" y="1989571"/>
            <a:ext cx="4796630" cy="3022600"/>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00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Provide </a:t>
            </a:r>
            <a:r>
              <a:rPr lang="en-US">
                <a:solidFill>
                  <a:srgbClr val="595959"/>
                </a:solidFill>
              </a:rPr>
              <a:t>client</a:t>
            </a:r>
            <a:r>
              <a:rPr lang="en-US" sz="2400" b="0" i="0" u="none" strike="noStrike" cap="none">
                <a:solidFill>
                  <a:srgbClr val="595959"/>
                </a:solidFill>
                <a:latin typeface="Arial"/>
                <a:ea typeface="Arial"/>
                <a:cs typeface="Arial"/>
                <a:sym typeface="Arial"/>
              </a:rPr>
              <a:t>-centered communication and </a:t>
            </a:r>
            <a:br>
              <a:rPr lang="en-US" sz="2400" b="0" i="0" u="none" strike="noStrike" cap="none">
                <a:solidFill>
                  <a:srgbClr val="595959"/>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care to support the </a:t>
            </a:r>
            <a:br>
              <a:rPr lang="en-US" sz="2400" b="0" i="0" u="none" strike="noStrike" cap="none">
                <a:solidFill>
                  <a:srgbClr val="595959"/>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client in understanding recommendations </a:t>
            </a:r>
            <a:br>
              <a:rPr lang="en-US" sz="2400" b="0" i="0" u="none" strike="noStrike" cap="none">
                <a:solidFill>
                  <a:srgbClr val="595959"/>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and options.</a:t>
            </a:r>
            <a:endParaRPr/>
          </a:p>
        </p:txBody>
      </p:sp>
      <p:sp>
        <p:nvSpPr>
          <p:cNvPr id="450" name="Google Shape;450;p24"/>
          <p:cNvSpPr txBox="1">
            <a:spLocks noGrp="1"/>
          </p:cNvSpPr>
          <p:nvPr>
            <p:ph type="body" idx="3"/>
          </p:nvPr>
        </p:nvSpPr>
        <p:spPr>
          <a:xfrm>
            <a:off x="306532" y="5884981"/>
            <a:ext cx="5362575" cy="763588"/>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https://rhntc.org/resources/ayuda-del-trabajo-integracion-de-la-evaluacion-e-intervencion-de-presion-arterial-en-las</a:t>
            </a:r>
            <a:r>
              <a:rPr lang="en-US"/>
              <a:t> </a:t>
            </a:r>
            <a:endParaRPr/>
          </a:p>
        </p:txBody>
      </p:sp>
      <p:pic>
        <p:nvPicPr>
          <p:cNvPr id="451" name="Google Shape;451;p24" descr="RHNTC Spanish flyer titled Integración de la evaluación e intervención de presión arterial en las citas de planificación familiar."/>
          <p:cNvPicPr preferRelativeResize="0">
            <a:picLocks noGrp="1"/>
          </p:cNvPicPr>
          <p:nvPr>
            <p:ph type="pic" idx="2"/>
          </p:nvPr>
        </p:nvPicPr>
        <p:blipFill rotWithShape="1">
          <a:blip r:embed="rId4">
            <a:alphaModFix/>
          </a:blip>
          <a:srcRect l="346" r="344"/>
          <a:stretch/>
        </p:blipFill>
        <p:spPr>
          <a:xfrm>
            <a:off x="6265358" y="1512144"/>
            <a:ext cx="3786188" cy="48752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5"/>
          <p:cNvSpPr txBox="1">
            <a:spLocks noGrp="1"/>
          </p:cNvSpPr>
          <p:nvPr>
            <p:ph type="title"/>
          </p:nvPr>
        </p:nvSpPr>
        <p:spPr>
          <a:xfrm>
            <a:off x="495984" y="462740"/>
            <a:ext cx="5972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High Impact Practices </a:t>
            </a:r>
            <a:br>
              <a:rPr lang="en-US"/>
            </a:br>
            <a:r>
              <a:rPr lang="en-US"/>
              <a:t>for Outpatient Settings: </a:t>
            </a:r>
            <a:br>
              <a:rPr lang="en-US"/>
            </a:br>
            <a:r>
              <a:rPr lang="en-US"/>
              <a:t>Strengthen Hypertension </a:t>
            </a:r>
            <a:br>
              <a:rPr lang="en-US"/>
            </a:br>
            <a:r>
              <a:rPr lang="en-US"/>
              <a:t>Services to Improve </a:t>
            </a:r>
            <a:br>
              <a:rPr lang="en-US"/>
            </a:br>
            <a:r>
              <a:rPr lang="en-US"/>
              <a:t>Maternal Health</a:t>
            </a:r>
            <a:endParaRPr/>
          </a:p>
        </p:txBody>
      </p:sp>
      <p:sp>
        <p:nvSpPr>
          <p:cNvPr id="458" name="Google Shape;458;p25"/>
          <p:cNvSpPr txBox="1">
            <a:spLocks noGrp="1"/>
          </p:cNvSpPr>
          <p:nvPr>
            <p:ph type="body" idx="1"/>
          </p:nvPr>
        </p:nvSpPr>
        <p:spPr>
          <a:xfrm>
            <a:off x="249816" y="5825111"/>
            <a:ext cx="4470400" cy="6731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sz="1400" u="sng">
                <a:solidFill>
                  <a:schemeClr val="hlink"/>
                </a:solidFill>
                <a:hlinkClick r:id="rId3"/>
              </a:rPr>
              <a:t>https://rhntc.org/resources/strengthen-hypertension-services-improve-maternal-health-job-aid</a:t>
            </a:r>
            <a:endParaRPr sz="1400"/>
          </a:p>
        </p:txBody>
      </p:sp>
      <p:pic>
        <p:nvPicPr>
          <p:cNvPr id="459" name="Google Shape;459;p25" descr="RHNTC High Impact Practice for Outpatient Settings: Strengthen Hypertension Services to Improve Maternal Health flyer."/>
          <p:cNvPicPr preferRelativeResize="0">
            <a:picLocks noGrp="1"/>
          </p:cNvPicPr>
          <p:nvPr>
            <p:ph type="pic" idx="2"/>
          </p:nvPr>
        </p:nvPicPr>
        <p:blipFill rotWithShape="1">
          <a:blip r:embed="rId4">
            <a:alphaModFix/>
          </a:blip>
          <a:srcRect l="776" r="775"/>
          <a:stretch/>
        </p:blipFill>
        <p:spPr>
          <a:xfrm>
            <a:off x="6800350" y="831225"/>
            <a:ext cx="3523450" cy="4612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6"/>
          <p:cNvSpPr txBox="1">
            <a:spLocks noGrp="1"/>
          </p:cNvSpPr>
          <p:nvPr>
            <p:ph type="title"/>
          </p:nvPr>
        </p:nvSpPr>
        <p:spPr>
          <a:xfrm>
            <a:off x="475938" y="49494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Hypertension Prevention and Control Improvement Toolkit</a:t>
            </a:r>
            <a:endParaRPr/>
          </a:p>
        </p:txBody>
      </p:sp>
      <p:sp>
        <p:nvSpPr>
          <p:cNvPr id="466" name="Google Shape;466;p26"/>
          <p:cNvSpPr txBox="1">
            <a:spLocks noGrp="1"/>
          </p:cNvSpPr>
          <p:nvPr>
            <p:ph type="body" idx="1"/>
          </p:nvPr>
        </p:nvSpPr>
        <p:spPr>
          <a:xfrm>
            <a:off x="239489" y="6202177"/>
            <a:ext cx="8686800" cy="36195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https://rhntc.org/resources/hypertension-prevention-and-control-improvement-</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toolkit</a:t>
            </a:r>
            <a:endParaRPr/>
          </a:p>
        </p:txBody>
      </p:sp>
      <p:pic>
        <p:nvPicPr>
          <p:cNvPr id="467" name="Google Shape;467;p26"/>
          <p:cNvPicPr preferRelativeResize="0"/>
          <p:nvPr/>
        </p:nvPicPr>
        <p:blipFill rotWithShape="1">
          <a:blip r:embed="rId4">
            <a:alphaModFix/>
          </a:blip>
          <a:srcRect/>
          <a:stretch/>
        </p:blipFill>
        <p:spPr>
          <a:xfrm>
            <a:off x="2103974" y="1948425"/>
            <a:ext cx="7427902" cy="3928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7"/>
          <p:cNvSpPr txBox="1">
            <a:spLocks noGrp="1"/>
          </p:cNvSpPr>
          <p:nvPr>
            <p:ph type="title"/>
          </p:nvPr>
        </p:nvSpPr>
        <p:spPr>
          <a:xfrm>
            <a:off x="415649" y="3047250"/>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3700"/>
              <a:t>Questions?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9"/>
          <p:cNvSpPr txBox="1">
            <a:spLocks noGrp="1"/>
          </p:cNvSpPr>
          <p:nvPr>
            <p:ph type="title"/>
          </p:nvPr>
        </p:nvSpPr>
        <p:spPr>
          <a:xfrm>
            <a:off x="1133653" y="2335758"/>
            <a:ext cx="9859930" cy="2485624"/>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3700"/>
              <a:t>What’s one thing you’ll do—or do differently—as a result of this discussion?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0"/>
          <p:cNvSpPr txBox="1">
            <a:spLocks noGrp="1"/>
          </p:cNvSpPr>
          <p:nvPr>
            <p:ph type="title"/>
          </p:nvPr>
        </p:nvSpPr>
        <p:spPr>
          <a:xfrm>
            <a:off x="488337" y="759623"/>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Resources</a:t>
            </a:r>
            <a:endParaRPr/>
          </a:p>
        </p:txBody>
      </p:sp>
      <p:sp>
        <p:nvSpPr>
          <p:cNvPr id="486" name="Google Shape;486;p30"/>
          <p:cNvSpPr txBox="1">
            <a:spLocks noGrp="1"/>
          </p:cNvSpPr>
          <p:nvPr>
            <p:ph type="body" idx="1"/>
          </p:nvPr>
        </p:nvSpPr>
        <p:spPr>
          <a:xfrm>
            <a:off x="921330" y="1953492"/>
            <a:ext cx="9372600" cy="4562475"/>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400" b="0" i="0" u="sng" strike="noStrike" cap="none">
                <a:solidFill>
                  <a:srgbClr val="1172BA"/>
                </a:solidFill>
                <a:latin typeface="Arial"/>
                <a:ea typeface="Arial"/>
                <a:cs typeface="Arial"/>
                <a:sym typeface="Arial"/>
                <a:hlinkClick r:id="rId3">
                  <a:extLst>
                    <a:ext uri="{A12FA001-AC4F-418D-AE19-62706E023703}">
                      <ahyp:hlinkClr xmlns:ahyp="http://schemas.microsoft.com/office/drawing/2018/hyperlinkcolor" val="tx"/>
                    </a:ext>
                  </a:extLst>
                </a:hlinkClick>
              </a:rPr>
              <a:t>Strengthen Hypertension Services to Improve Maternal Health Job Aid</a:t>
            </a:r>
            <a:endParaRPr sz="2400" b="0" i="0" u="none" strike="noStrike" cap="none">
              <a:solidFill>
                <a:srgbClr val="595959"/>
              </a:solidFill>
              <a:latin typeface="Arial"/>
              <a:ea typeface="Arial"/>
              <a:cs typeface="Arial"/>
              <a:sym typeface="Arial"/>
            </a:endParaRPr>
          </a:p>
          <a:p>
            <a:pPr marL="0" marR="0" lvl="0" indent="0" algn="l" rtl="0">
              <a:lnSpc>
                <a:spcPct val="115000"/>
              </a:lnSpc>
              <a:spcBef>
                <a:spcPts val="3000"/>
              </a:spcBef>
              <a:spcAft>
                <a:spcPts val="0"/>
              </a:spcAft>
              <a:buClr>
                <a:srgbClr val="595959"/>
              </a:buClr>
              <a:buSzPts val="2400"/>
              <a:buFont typeface="Arial"/>
              <a:buNone/>
            </a:pPr>
            <a:r>
              <a:rPr lang="en-US" sz="2400" b="0" i="0" u="sng" strike="noStrike" cap="none">
                <a:solidFill>
                  <a:srgbClr val="1172BA"/>
                </a:solidFill>
                <a:latin typeface="Arial"/>
                <a:ea typeface="Arial"/>
                <a:cs typeface="Arial"/>
                <a:sym typeface="Arial"/>
                <a:hlinkClick r:id="rId4">
                  <a:extLst>
                    <a:ext uri="{A12FA001-AC4F-418D-AE19-62706E023703}">
                      <ahyp:hlinkClr xmlns:ahyp="http://schemas.microsoft.com/office/drawing/2018/hyperlinkcolor" val="tx"/>
                    </a:ext>
                  </a:extLst>
                </a:hlinkClick>
              </a:rPr>
              <a:t>High Impact Practices Measurement Tool: Strengthen Hypertension Services</a:t>
            </a:r>
            <a:endParaRPr sz="2400" b="0" i="0" u="none" strike="noStrike" cap="none">
              <a:solidFill>
                <a:srgbClr val="595959"/>
              </a:solidFill>
              <a:latin typeface="Arial"/>
              <a:ea typeface="Arial"/>
              <a:cs typeface="Arial"/>
              <a:sym typeface="Arial"/>
            </a:endParaRPr>
          </a:p>
          <a:p>
            <a:pPr marL="0" marR="0" lvl="0" indent="0" algn="l" rtl="0">
              <a:lnSpc>
                <a:spcPct val="115000"/>
              </a:lnSpc>
              <a:spcBef>
                <a:spcPts val="3000"/>
              </a:spcBef>
              <a:spcAft>
                <a:spcPts val="3000"/>
              </a:spcAft>
              <a:buClr>
                <a:srgbClr val="595959"/>
              </a:buClr>
              <a:buSzPts val="2400"/>
              <a:buFont typeface="Arial"/>
              <a:buNone/>
            </a:pPr>
            <a:r>
              <a:rPr lang="en-US" sz="2400" b="0" i="0" u="sng" strike="noStrike" cap="none">
                <a:solidFill>
                  <a:srgbClr val="1172BA"/>
                </a:solidFill>
                <a:latin typeface="Arial"/>
                <a:ea typeface="Arial"/>
                <a:cs typeface="Arial"/>
                <a:sym typeface="Arial"/>
                <a:hlinkClick r:id="rId5">
                  <a:extLst>
                    <a:ext uri="{A12FA001-AC4F-418D-AE19-62706E023703}">
                      <ahyp:hlinkClr xmlns:ahyp="http://schemas.microsoft.com/office/drawing/2018/hyperlinkcolor" val="tx"/>
                    </a:ext>
                  </a:extLst>
                </a:hlinkClick>
              </a:rPr>
              <a:t>Hypertension Prevention and Control Improvement Toolkit</a:t>
            </a:r>
            <a:endParaRPr sz="2400" b="0" i="0" u="none" strike="noStrike" cap="none">
              <a:solidFill>
                <a:srgbClr val="5959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1"/>
          <p:cNvSpPr txBox="1">
            <a:spLocks noGrp="1"/>
          </p:cNvSpPr>
          <p:nvPr>
            <p:ph type="title"/>
          </p:nvPr>
        </p:nvSpPr>
        <p:spPr>
          <a:xfrm>
            <a:off x="844783" y="2397991"/>
            <a:ext cx="5280139"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5600">
                <a:latin typeface="Arial"/>
                <a:ea typeface="Arial"/>
                <a:cs typeface="Arial"/>
                <a:sym typeface="Arial"/>
              </a:rPr>
              <a:t>THANK YOU!</a:t>
            </a:r>
            <a:endParaRPr/>
          </a:p>
        </p:txBody>
      </p:sp>
      <p:sp>
        <p:nvSpPr>
          <p:cNvPr id="493" name="Google Shape;493;p31"/>
          <p:cNvSpPr txBox="1">
            <a:spLocks noGrp="1"/>
          </p:cNvSpPr>
          <p:nvPr>
            <p:ph type="body" idx="1"/>
          </p:nvPr>
        </p:nvSpPr>
        <p:spPr>
          <a:xfrm>
            <a:off x="6624783" y="2460337"/>
            <a:ext cx="4649353" cy="1186872"/>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a:solidFill>
                  <a:srgbClr val="434343"/>
                </a:solidFill>
                <a:latin typeface="Arial"/>
                <a:ea typeface="Arial"/>
                <a:cs typeface="Arial"/>
                <a:sym typeface="Arial"/>
              </a:rPr>
              <a:t>Please fill out the evaluation form after the webinar</a:t>
            </a:r>
            <a:r>
              <a:rPr lang="en-US">
                <a:solidFill>
                  <a:srgbClr val="434343"/>
                </a:solidFill>
              </a:rPr>
              <a:t>.</a:t>
            </a:r>
            <a:endParaRPr>
              <a:solidFill>
                <a:srgbClr val="434343"/>
              </a:solidFill>
              <a:latin typeface="Arial"/>
              <a:ea typeface="Arial"/>
              <a:cs typeface="Arial"/>
              <a:sym typeface="Arial"/>
            </a:endParaRPr>
          </a:p>
        </p:txBody>
      </p:sp>
      <p:sp>
        <p:nvSpPr>
          <p:cNvPr id="494" name="Google Shape;494;p31"/>
          <p:cNvSpPr txBox="1">
            <a:spLocks noGrp="1"/>
          </p:cNvSpPr>
          <p:nvPr>
            <p:ph type="body" idx="2"/>
          </p:nvPr>
        </p:nvSpPr>
        <p:spPr>
          <a:xfrm>
            <a:off x="1216950" y="3840599"/>
            <a:ext cx="4991100" cy="582166"/>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a:t>CONTACT US</a:t>
            </a:r>
            <a:endParaRPr/>
          </a:p>
        </p:txBody>
      </p:sp>
      <p:sp>
        <p:nvSpPr>
          <p:cNvPr id="495" name="Google Shape;495;p31"/>
          <p:cNvSpPr txBox="1">
            <a:spLocks noGrp="1"/>
          </p:cNvSpPr>
          <p:nvPr>
            <p:ph type="body" idx="3"/>
          </p:nvPr>
        </p:nvSpPr>
        <p:spPr>
          <a:xfrm>
            <a:off x="1415680" y="4243617"/>
            <a:ext cx="4991100" cy="472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u="sng">
                <a:solidFill>
                  <a:schemeClr val="hlink"/>
                </a:solidFill>
                <a:latin typeface="Arial"/>
                <a:ea typeface="Arial"/>
                <a:cs typeface="Arial"/>
                <a:sym typeface="Arial"/>
                <a:hlinkClick r:id="rId3"/>
              </a:rPr>
              <a:t>rhntc@jsi.com</a:t>
            </a:r>
            <a:r>
              <a:rPr lang="en-US"/>
              <a:t> </a:t>
            </a:r>
            <a:endParaRPr/>
          </a:p>
        </p:txBody>
      </p:sp>
      <p:sp>
        <p:nvSpPr>
          <p:cNvPr id="496" name="Google Shape;496;p31"/>
          <p:cNvSpPr txBox="1">
            <a:spLocks noGrp="1"/>
          </p:cNvSpPr>
          <p:nvPr>
            <p:ph type="body" idx="4"/>
          </p:nvPr>
        </p:nvSpPr>
        <p:spPr>
          <a:xfrm>
            <a:off x="354562" y="5798363"/>
            <a:ext cx="9656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sz="1100" i="1">
                <a:solidFill>
                  <a:schemeClr val="dk1"/>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a:t>
            </a:r>
            <a:br>
              <a:rPr lang="en-US" sz="1100" i="1">
                <a:solidFill>
                  <a:schemeClr val="dk1"/>
                </a:solidFill>
                <a:latin typeface="Arial"/>
                <a:ea typeface="Arial"/>
                <a:cs typeface="Arial"/>
                <a:sym typeface="Arial"/>
              </a:rPr>
            </a:br>
            <a:r>
              <a:rPr lang="en-US" sz="1100" i="1">
                <a:solidFill>
                  <a:schemeClr val="dk1"/>
                </a:solidFill>
                <a:latin typeface="Arial"/>
                <a:ea typeface="Arial"/>
                <a:cs typeface="Arial"/>
                <a:sym typeface="Arial"/>
              </a:rPr>
              <a:t>of trade names, commercial practices, or organizations imply endorsement by the U.S. Government.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2"/>
          <p:cNvSpPr txBox="1">
            <a:spLocks noGrp="1"/>
          </p:cNvSpPr>
          <p:nvPr>
            <p:ph type="title"/>
          </p:nvPr>
        </p:nvSpPr>
        <p:spPr>
          <a:xfrm>
            <a:off x="472550" y="14898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latin typeface="Arial"/>
                <a:ea typeface="Arial"/>
                <a:cs typeface="Arial"/>
                <a:sym typeface="Arial"/>
              </a:rPr>
              <a:t>Engage with Us </a:t>
            </a:r>
            <a:endParaRPr/>
          </a:p>
        </p:txBody>
      </p:sp>
      <p:sp>
        <p:nvSpPr>
          <p:cNvPr id="503" name="Google Shape;503;p32"/>
          <p:cNvSpPr txBox="1">
            <a:spLocks noGrp="1"/>
          </p:cNvSpPr>
          <p:nvPr>
            <p:ph type="body" idx="1"/>
          </p:nvPr>
        </p:nvSpPr>
        <p:spPr>
          <a:xfrm>
            <a:off x="301338" y="4165888"/>
            <a:ext cx="2521283"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Subscribe</a:t>
            </a:r>
            <a:r>
              <a:rPr lang="en-US" sz="1900">
                <a:latin typeface="Arial"/>
                <a:ea typeface="Arial"/>
                <a:cs typeface="Arial"/>
                <a:sym typeface="Arial"/>
              </a:rPr>
              <a:t> to the RHNTC Monthly eNewsletter at rhntc.org/enewsletter</a:t>
            </a:r>
            <a:endParaRPr sz="1900">
              <a:solidFill>
                <a:schemeClr val="dk1"/>
              </a:solidFill>
              <a:latin typeface="Arial"/>
              <a:ea typeface="Arial"/>
              <a:cs typeface="Arial"/>
              <a:sym typeface="Arial"/>
            </a:endParaRPr>
          </a:p>
        </p:txBody>
      </p:sp>
      <p:sp>
        <p:nvSpPr>
          <p:cNvPr id="504" name="Google Shape;504;p32"/>
          <p:cNvSpPr txBox="1">
            <a:spLocks noGrp="1"/>
          </p:cNvSpPr>
          <p:nvPr>
            <p:ph type="body" idx="2"/>
          </p:nvPr>
        </p:nvSpPr>
        <p:spPr>
          <a:xfrm>
            <a:off x="2831347" y="4155496"/>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Contact us</a:t>
            </a:r>
            <a:r>
              <a:rPr lang="en-US" sz="1900">
                <a:latin typeface="Arial"/>
                <a:ea typeface="Arial"/>
                <a:cs typeface="Arial"/>
                <a:sym typeface="Arial"/>
              </a:rPr>
              <a:t> on rhntc.org</a:t>
            </a:r>
            <a:endParaRPr sz="1900">
              <a:solidFill>
                <a:schemeClr val="dk1"/>
              </a:solidFill>
              <a:latin typeface="Arial"/>
              <a:ea typeface="Arial"/>
              <a:cs typeface="Arial"/>
              <a:sym typeface="Arial"/>
            </a:endParaRPr>
          </a:p>
        </p:txBody>
      </p:sp>
      <p:sp>
        <p:nvSpPr>
          <p:cNvPr id="505" name="Google Shape;505;p32"/>
          <p:cNvSpPr txBox="1">
            <a:spLocks noGrp="1"/>
          </p:cNvSpPr>
          <p:nvPr>
            <p:ph type="body" idx="3"/>
          </p:nvPr>
        </p:nvSpPr>
        <p:spPr>
          <a:xfrm>
            <a:off x="5199751" y="4151459"/>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Sign up</a:t>
            </a:r>
            <a:r>
              <a:rPr lang="en-US" sz="1900">
                <a:latin typeface="Arial"/>
                <a:ea typeface="Arial"/>
                <a:cs typeface="Arial"/>
                <a:sym typeface="Arial"/>
              </a:rPr>
              <a:t> for an account on rhntc.org</a:t>
            </a:r>
            <a:endParaRPr sz="1900">
              <a:solidFill>
                <a:schemeClr val="dk1"/>
              </a:solidFill>
              <a:latin typeface="Arial"/>
              <a:ea typeface="Arial"/>
              <a:cs typeface="Arial"/>
              <a:sym typeface="Arial"/>
            </a:endParaRPr>
          </a:p>
        </p:txBody>
      </p:sp>
      <p:sp>
        <p:nvSpPr>
          <p:cNvPr id="506" name="Google Shape;506;p32"/>
          <p:cNvSpPr txBox="1">
            <a:spLocks noGrp="1"/>
          </p:cNvSpPr>
          <p:nvPr>
            <p:ph type="body" idx="4"/>
          </p:nvPr>
        </p:nvSpPr>
        <p:spPr>
          <a:xfrm>
            <a:off x="7470985" y="4173683"/>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Follow us</a:t>
            </a:r>
            <a:r>
              <a:rPr lang="en-US" sz="1900">
                <a:latin typeface="Arial"/>
                <a:ea typeface="Arial"/>
                <a:cs typeface="Arial"/>
                <a:sym typeface="Arial"/>
              </a:rPr>
              <a:t> on </a:t>
            </a:r>
            <a:r>
              <a:rPr lang="en-US" sz="1900"/>
              <a:t>LinkedIn</a:t>
            </a:r>
            <a:endParaRPr sz="1900">
              <a:latin typeface="Arial"/>
              <a:ea typeface="Arial"/>
              <a:cs typeface="Arial"/>
              <a:sym typeface="Arial"/>
            </a:endParaRPr>
          </a:p>
        </p:txBody>
      </p:sp>
      <p:sp>
        <p:nvSpPr>
          <p:cNvPr id="507" name="Google Shape;507;p32"/>
          <p:cNvSpPr txBox="1">
            <a:spLocks noGrp="1"/>
          </p:cNvSpPr>
          <p:nvPr>
            <p:ph type="body" idx="5"/>
          </p:nvPr>
        </p:nvSpPr>
        <p:spPr>
          <a:xfrm>
            <a:off x="9593432" y="4172240"/>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US" sz="1900" b="1"/>
              <a:t>Subscribe</a:t>
            </a:r>
            <a:r>
              <a:rPr lang="en-US" sz="1900"/>
              <a:t> to the RHNTC podcast</a:t>
            </a:r>
            <a:br>
              <a:rPr lang="en-US" sz="1900"/>
            </a:br>
            <a:r>
              <a:rPr lang="en-US" sz="1900" u="sng">
                <a:solidFill>
                  <a:schemeClr val="hlink"/>
                </a:solidFill>
                <a:hlinkClick r:id="rId3"/>
              </a:rPr>
              <a:t>podcast.rhntc.org</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Objectives</a:t>
            </a:r>
            <a:endParaRPr/>
          </a:p>
        </p:txBody>
      </p:sp>
      <p:sp>
        <p:nvSpPr>
          <p:cNvPr id="314" name="Google Shape;314;p6"/>
          <p:cNvSpPr txBox="1">
            <a:spLocks noGrp="1"/>
          </p:cNvSpPr>
          <p:nvPr>
            <p:ph type="body" idx="1"/>
          </p:nvPr>
        </p:nvSpPr>
        <p:spPr>
          <a:xfrm>
            <a:off x="609600" y="1828800"/>
            <a:ext cx="10015959" cy="4562475"/>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852"/>
              <a:buFont typeface="Arial"/>
              <a:buNone/>
            </a:pPr>
            <a:r>
              <a:rPr lang="en-US" sz="2200" b="0" i="0" u="none" strike="noStrike" cap="none">
                <a:solidFill>
                  <a:srgbClr val="595959"/>
                </a:solidFill>
                <a:latin typeface="Arial"/>
                <a:ea typeface="Arial"/>
                <a:cs typeface="Arial"/>
                <a:sym typeface="Arial"/>
              </a:rPr>
              <a:t>By the end of this session, participants will be able to:</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Describe the impact of hypertension on health across the lifespan and maternal health specifically</a:t>
            </a:r>
            <a:r>
              <a:rPr lang="en-US" sz="22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including its impact on </a:t>
            </a:r>
            <a:r>
              <a:rPr lang="en-US" sz="2200">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differences in</a:t>
            </a:r>
            <a:r>
              <a:rPr lang="en-US" sz="22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maternal </a:t>
            </a:r>
            <a:r>
              <a:rPr lang="en-US" sz="2200">
                <a:solidFill>
                  <a:srgbClr val="595959"/>
                </a:solidFill>
              </a:rPr>
              <a:t>health outcomes across populations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Describe high impact practices that sexual and reproductive health providers can implement to strengthen hypertension prevention, recognition, and control for improved health outcomes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Identify two resources that sexual and reproductive health providers can </a:t>
            </a:r>
            <a:br>
              <a:rPr lang="en-US" sz="2200" b="0" i="0" u="none" strike="noStrike" cap="none">
                <a:solidFill>
                  <a:srgbClr val="595959"/>
                </a:solidFill>
                <a:latin typeface="Arial"/>
                <a:ea typeface="Arial"/>
                <a:cs typeface="Arial"/>
                <a:sym typeface="Arial"/>
              </a:rPr>
            </a:br>
            <a:r>
              <a:rPr lang="en-US" sz="2200" b="0" i="0" u="none" strike="noStrike" cap="none">
                <a:solidFill>
                  <a:srgbClr val="595959"/>
                </a:solidFill>
                <a:latin typeface="Arial"/>
                <a:ea typeface="Arial"/>
                <a:cs typeface="Arial"/>
                <a:sym typeface="Arial"/>
              </a:rPr>
              <a:t>use to implement high impact practices for hypertension prevention, </a:t>
            </a:r>
            <a:br>
              <a:rPr lang="en-US" sz="2200" b="0" i="0" u="none" strike="noStrike" cap="none">
                <a:solidFill>
                  <a:srgbClr val="595959"/>
                </a:solidFill>
                <a:latin typeface="Arial"/>
                <a:ea typeface="Arial"/>
                <a:cs typeface="Arial"/>
                <a:sym typeface="Arial"/>
              </a:rPr>
            </a:br>
            <a:r>
              <a:rPr lang="en-US" sz="2200" b="0" i="0" u="none" strike="noStrike" cap="none">
                <a:solidFill>
                  <a:srgbClr val="595959"/>
                </a:solidFill>
                <a:latin typeface="Arial"/>
                <a:ea typeface="Arial"/>
                <a:cs typeface="Arial"/>
                <a:sym typeface="Arial"/>
              </a:rPr>
              <a:t>recognition, and control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7"/>
          <p:cNvSpPr txBox="1">
            <a:spLocks noGrp="1"/>
          </p:cNvSpPr>
          <p:nvPr>
            <p:ph type="title"/>
          </p:nvPr>
        </p:nvSpPr>
        <p:spPr>
          <a:xfrm>
            <a:off x="485936" y="754135"/>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Impact of hypertension</a:t>
            </a:r>
            <a:endParaRPr/>
          </a:p>
        </p:txBody>
      </p:sp>
      <p:sp>
        <p:nvSpPr>
          <p:cNvPr id="321" name="Google Shape;321;p7"/>
          <p:cNvSpPr txBox="1">
            <a:spLocks noGrp="1"/>
          </p:cNvSpPr>
          <p:nvPr>
            <p:ph type="body" idx="1"/>
          </p:nvPr>
        </p:nvSpPr>
        <p:spPr>
          <a:xfrm>
            <a:off x="609006" y="1700140"/>
            <a:ext cx="9364800" cy="4794300"/>
          </a:xfrm>
          <a:prstGeom prst="rect">
            <a:avLst/>
          </a:prstGeom>
          <a:noFill/>
          <a:ln>
            <a:noFill/>
          </a:ln>
        </p:spPr>
        <p:txBody>
          <a:bodyPr spcFirstLastPara="1" wrap="square" lIns="121900" tIns="121900" rIns="121900" bIns="121900" anchor="t" anchorCtr="0">
            <a:noAutofit/>
          </a:bodyPr>
          <a:lstStyle/>
          <a:p>
            <a:pPr marL="457200" marR="0" lvl="0" indent="-368300" algn="l" rtl="0">
              <a:lnSpc>
                <a:spcPct val="115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Major preventable risk factor for heart disease, stroke, and other health problem</a:t>
            </a:r>
            <a:r>
              <a:rPr lang="en-US" sz="2200">
                <a:solidFill>
                  <a:srgbClr val="595959"/>
                </a:solidFill>
              </a:rPr>
              <a:t>s</a:t>
            </a:r>
            <a:endParaRPr sz="2200">
              <a:solidFill>
                <a:srgbClr val="595959"/>
              </a:solidFill>
            </a:endParaRPr>
          </a:p>
          <a:p>
            <a:pPr marL="457200" marR="0" lvl="0" indent="-368300" algn="l" rtl="0">
              <a:lnSpc>
                <a:spcPct val="115000"/>
              </a:lnSpc>
              <a:spcBef>
                <a:spcPts val="0"/>
              </a:spcBef>
              <a:spcAft>
                <a:spcPts val="0"/>
              </a:spcAft>
              <a:buClr>
                <a:srgbClr val="595959"/>
              </a:buClr>
              <a:buSzPts val="2200"/>
              <a:buFont typeface="Arial"/>
              <a:buChar char="●"/>
            </a:pPr>
            <a:r>
              <a:rPr lang="en-US" sz="2200">
                <a:solidFill>
                  <a:srgbClr val="595959"/>
                </a:solidFill>
              </a:rPr>
              <a:t>C</a:t>
            </a:r>
            <a:r>
              <a:rPr lang="en-US" sz="2200" b="0" i="0" u="none" strike="noStrike" cap="none">
                <a:solidFill>
                  <a:srgbClr val="595959"/>
                </a:solidFill>
                <a:latin typeface="Arial"/>
                <a:ea typeface="Arial"/>
                <a:cs typeface="Arial"/>
                <a:sym typeface="Arial"/>
              </a:rPr>
              <a:t>an also decrease fertility</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Leading cause of:</a:t>
            </a:r>
            <a:endParaRPr/>
          </a:p>
          <a:p>
            <a:pPr marL="914400" marR="0" lvl="1"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death </a:t>
            </a:r>
            <a:endParaRPr/>
          </a:p>
          <a:p>
            <a:pPr marL="914400" marR="0" lvl="1"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maternal morbidity and mortality </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Limits contraceptive options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Leading contributor to </a:t>
            </a:r>
            <a:r>
              <a:rPr lang="en-US" sz="2200">
                <a:solidFill>
                  <a:srgbClr val="595959"/>
                </a:solidFill>
              </a:rPr>
              <a:t>differences in health outcomes across </a:t>
            </a:r>
            <a:r>
              <a:rPr lang="en-US" sz="2200">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populations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8"/>
          <p:cNvSpPr txBox="1">
            <a:spLocks noGrp="1"/>
          </p:cNvSpPr>
          <p:nvPr>
            <p:ph type="title"/>
          </p:nvPr>
        </p:nvSpPr>
        <p:spPr>
          <a:xfrm>
            <a:off x="485936" y="754139"/>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Pop quiz #1</a:t>
            </a:r>
            <a:endParaRPr/>
          </a:p>
        </p:txBody>
      </p:sp>
      <p:sp>
        <p:nvSpPr>
          <p:cNvPr id="328" name="Google Shape;328;p8"/>
          <p:cNvSpPr txBox="1">
            <a:spLocks noGrp="1"/>
          </p:cNvSpPr>
          <p:nvPr>
            <p:ph type="body" idx="1"/>
          </p:nvPr>
        </p:nvSpPr>
        <p:spPr>
          <a:xfrm>
            <a:off x="606843" y="1730289"/>
            <a:ext cx="10601325"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How common is hypertension in the US? </a:t>
            </a:r>
            <a:endParaRPr sz="2200" b="0" i="0" u="none" strike="noStrike" cap="none">
              <a:solidFill>
                <a:srgbClr val="595959"/>
              </a:solidFill>
              <a:latin typeface="Arial"/>
              <a:ea typeface="Arial"/>
              <a:cs typeface="Arial"/>
              <a:sym typeface="Arial"/>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 quarter of all adults have hypertension</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half of all adults have hypertension</a:t>
            </a:r>
            <a:endParaRPr/>
          </a:p>
          <a:p>
            <a:pPr marL="457200" marR="0" lvl="0" indent="-368300" algn="l" rtl="0">
              <a:lnSpc>
                <a:spcPct val="115000"/>
              </a:lnSpc>
              <a:spcBef>
                <a:spcPts val="1000"/>
              </a:spcBef>
              <a:spcAft>
                <a:spcPts val="100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all adults have hypertension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9"/>
          <p:cNvSpPr txBox="1">
            <a:spLocks noGrp="1"/>
          </p:cNvSpPr>
          <p:nvPr>
            <p:ph type="title"/>
          </p:nvPr>
        </p:nvSpPr>
        <p:spPr>
          <a:xfrm>
            <a:off x="485936" y="744092"/>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Answer #1</a:t>
            </a:r>
            <a:endParaRPr/>
          </a:p>
        </p:txBody>
      </p:sp>
      <p:sp>
        <p:nvSpPr>
          <p:cNvPr id="335" name="Google Shape;335;p9"/>
          <p:cNvSpPr txBox="1">
            <a:spLocks noGrp="1"/>
          </p:cNvSpPr>
          <p:nvPr>
            <p:ph type="body" idx="1"/>
          </p:nvPr>
        </p:nvSpPr>
        <p:spPr>
          <a:xfrm>
            <a:off x="609494" y="1727637"/>
            <a:ext cx="10601325"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How common is hypertension in the US? </a:t>
            </a:r>
            <a:endParaRPr sz="2200" b="0" i="0" u="none" strike="noStrike" cap="none">
              <a:solidFill>
                <a:srgbClr val="595959"/>
              </a:solidFill>
              <a:latin typeface="Arial"/>
              <a:ea typeface="Arial"/>
              <a:cs typeface="Arial"/>
              <a:sym typeface="Arial"/>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 quarter of all adults have hypertension</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1" i="0" u="none" strike="noStrike" cap="none">
                <a:solidFill>
                  <a:srgbClr val="595959"/>
                </a:solidFill>
                <a:latin typeface="Arial"/>
                <a:ea typeface="Arial"/>
                <a:cs typeface="Arial"/>
                <a:sym typeface="Arial"/>
              </a:rPr>
              <a:t>Almost half of all adults have hypertension </a:t>
            </a:r>
            <a:r>
              <a:rPr lang="en-US" sz="2200" b="1" i="0" u="none" strike="noStrike" cap="none">
                <a:solidFill>
                  <a:srgbClr val="F7F9FA"/>
                </a:solidFill>
                <a:latin typeface="Arial"/>
                <a:ea typeface="Arial"/>
                <a:cs typeface="Arial"/>
                <a:sym typeface="Arial"/>
              </a:rPr>
              <a:t>(Correct Response)</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all adults have hypertension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0"/>
          <p:cNvSpPr txBox="1">
            <a:spLocks noGrp="1"/>
          </p:cNvSpPr>
          <p:nvPr>
            <p:ph type="title"/>
          </p:nvPr>
        </p:nvSpPr>
        <p:spPr>
          <a:xfrm>
            <a:off x="475888" y="754140"/>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Pop quiz #2</a:t>
            </a:r>
            <a:endParaRPr/>
          </a:p>
        </p:txBody>
      </p:sp>
      <p:sp>
        <p:nvSpPr>
          <p:cNvPr id="342" name="Google Shape;342;p10"/>
          <p:cNvSpPr txBox="1">
            <a:spLocks noGrp="1"/>
          </p:cNvSpPr>
          <p:nvPr>
            <p:ph type="body" idx="1"/>
          </p:nvPr>
        </p:nvSpPr>
        <p:spPr>
          <a:xfrm>
            <a:off x="603539" y="1751910"/>
            <a:ext cx="9387832"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Is the prevalence of hypertension in the US increasing, decreasing, or staying the same?</a:t>
            </a:r>
            <a:r>
              <a:rPr lang="en-US" sz="2200" b="0" i="1" u="none" strike="noStrike" cap="none">
                <a:solidFill>
                  <a:srgbClr val="595959"/>
                </a:solidFill>
                <a:latin typeface="Arial"/>
                <a:ea typeface="Arial"/>
                <a:cs typeface="Arial"/>
                <a:sym typeface="Arial"/>
              </a:rPr>
              <a:t> </a:t>
            </a:r>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increasing</a:t>
            </a:r>
            <a:endParaRPr sz="2200" b="0" i="0" u="sng" strike="noStrike" cap="none">
              <a:solidFill>
                <a:srgbClr val="595959"/>
              </a:solidFill>
              <a:latin typeface="Arial"/>
              <a:ea typeface="Arial"/>
              <a:cs typeface="Arial"/>
              <a:sym typeface="Arial"/>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decreasing</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staying the same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a:off x="485936" y="744091"/>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Answer #2</a:t>
            </a:r>
            <a:endParaRPr/>
          </a:p>
        </p:txBody>
      </p:sp>
      <p:sp>
        <p:nvSpPr>
          <p:cNvPr id="349" name="Google Shape;349;p11"/>
          <p:cNvSpPr txBox="1">
            <a:spLocks noGrp="1"/>
          </p:cNvSpPr>
          <p:nvPr>
            <p:ph type="body" idx="1"/>
          </p:nvPr>
        </p:nvSpPr>
        <p:spPr>
          <a:xfrm>
            <a:off x="602409" y="1757212"/>
            <a:ext cx="9434131"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Is the prevalence of hypertension in the US increasing, decreasing, or staying the same? </a:t>
            </a:r>
            <a:endParaRPr sz="2200" b="0" i="1" u="none" strike="noStrike" cap="none">
              <a:solidFill>
                <a:srgbClr val="595959"/>
              </a:solidFill>
              <a:latin typeface="Arial"/>
              <a:ea typeface="Arial"/>
              <a:cs typeface="Arial"/>
              <a:sym typeface="Arial"/>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1" i="0" u="none" strike="noStrike" cap="none">
                <a:solidFill>
                  <a:srgbClr val="595959"/>
                </a:solidFill>
                <a:latin typeface="Arial"/>
                <a:ea typeface="Arial"/>
                <a:cs typeface="Arial"/>
                <a:sym typeface="Arial"/>
              </a:rPr>
              <a:t>Hypertension prevalence is </a:t>
            </a:r>
            <a:r>
              <a:rPr lang="en-US" sz="2200" b="1" i="0" u="sng" strike="noStrike" cap="none">
                <a:solidFill>
                  <a:srgbClr val="595959"/>
                </a:solidFill>
                <a:latin typeface="Arial"/>
                <a:ea typeface="Arial"/>
                <a:cs typeface="Arial"/>
                <a:sym typeface="Arial"/>
              </a:rPr>
              <a:t>increasing</a:t>
            </a:r>
            <a:r>
              <a:rPr lang="en-US" sz="2200" b="1" i="0" strike="noStrike" cap="none">
                <a:solidFill>
                  <a:srgbClr val="F7F9FA"/>
                </a:solidFill>
                <a:latin typeface="Arial"/>
                <a:ea typeface="Arial"/>
                <a:cs typeface="Arial"/>
                <a:sym typeface="Arial"/>
              </a:rPr>
              <a:t> (Correct Response)</a:t>
            </a:r>
            <a:endParaRPr sz="2200" b="1" i="0" strike="noStrike" cap="none">
              <a:solidFill>
                <a:srgbClr val="F7F9FA"/>
              </a:solidFill>
              <a:latin typeface="Arial"/>
              <a:ea typeface="Arial"/>
              <a:cs typeface="Arial"/>
              <a:sym typeface="Arial"/>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decreasing</a:t>
            </a:r>
            <a:endParaRPr/>
          </a:p>
          <a:p>
            <a:pPr marL="457200" marR="0" lvl="0" indent="-368300" algn="l" rtl="0">
              <a:lnSpc>
                <a:spcPct val="115000"/>
              </a:lnSpc>
              <a:spcBef>
                <a:spcPts val="1000"/>
              </a:spcBef>
              <a:spcAft>
                <a:spcPts val="100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staying the same</a:t>
            </a:r>
            <a:endParaRPr sz="2200" b="1" i="0" u="none" strike="noStrike" cap="none">
              <a:solidFill>
                <a:srgbClr val="59595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2"/>
          <p:cNvSpPr txBox="1">
            <a:spLocks noGrp="1"/>
          </p:cNvSpPr>
          <p:nvPr>
            <p:ph type="title"/>
          </p:nvPr>
        </p:nvSpPr>
        <p:spPr>
          <a:xfrm>
            <a:off x="0" y="6858000"/>
            <a:ext cx="12192000" cy="30198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1000" b="0"/>
              <a:t>Prevalence of hypertension among adults in the U.S. from 2017 to March 2020, by gender and race/ethnicity</a:t>
            </a:r>
            <a:endParaRPr/>
          </a:p>
        </p:txBody>
      </p:sp>
      <p:sp>
        <p:nvSpPr>
          <p:cNvPr id="356" name="Google Shape;356;p12"/>
          <p:cNvSpPr txBox="1">
            <a:spLocks noGrp="1"/>
          </p:cNvSpPr>
          <p:nvPr>
            <p:ph type="body" idx="1"/>
          </p:nvPr>
        </p:nvSpPr>
        <p:spPr>
          <a:xfrm>
            <a:off x="0" y="7159983"/>
            <a:ext cx="12192000" cy="1260117"/>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sz="1000"/>
              <a:t>A bar graph. The y-axis is labeled Percentage of adults, it ranges from 0% to 60% in increments of 20. All data is approximate and reads as follows.</a:t>
            </a:r>
            <a:endParaRPr/>
          </a:p>
          <a:p>
            <a:pPr marL="0" lvl="0" indent="0" algn="l" rtl="0">
              <a:lnSpc>
                <a:spcPct val="100000"/>
              </a:lnSpc>
              <a:spcBef>
                <a:spcPts val="0"/>
              </a:spcBef>
              <a:spcAft>
                <a:spcPts val="0"/>
              </a:spcAft>
              <a:buSzPts val="2400"/>
              <a:buNone/>
            </a:pPr>
            <a:r>
              <a:rPr lang="en-US" sz="1000"/>
              <a:t>Total: Non-Hispanic white 43.5%, Non-Hispanic Black 56.9%, Non-Hispanic Asian 44.6%, Hispanic 42.7%.</a:t>
            </a:r>
            <a:endParaRPr/>
          </a:p>
          <a:p>
            <a:pPr marL="0" lvl="0" indent="0" algn="l" rtl="0">
              <a:lnSpc>
                <a:spcPct val="100000"/>
              </a:lnSpc>
              <a:spcBef>
                <a:spcPts val="0"/>
              </a:spcBef>
              <a:spcAft>
                <a:spcPts val="0"/>
              </a:spcAft>
              <a:buSzPts val="2400"/>
              <a:buNone/>
            </a:pPr>
            <a:r>
              <a:rPr lang="en-US" sz="1000"/>
              <a:t>Men: Non-Hispanic white 46.9%, Non-Hispanic Black 56%, Non-Hispanic Asian 50.5%, Hispanic 50.2%.</a:t>
            </a:r>
            <a:endParaRPr/>
          </a:p>
          <a:p>
            <a:pPr marL="0" lvl="0" indent="0" algn="l" rtl="0">
              <a:lnSpc>
                <a:spcPct val="100000"/>
              </a:lnSpc>
              <a:spcBef>
                <a:spcPts val="0"/>
              </a:spcBef>
              <a:spcAft>
                <a:spcPts val="0"/>
              </a:spcAft>
              <a:buSzPts val="2400"/>
              <a:buNone/>
            </a:pPr>
            <a:r>
              <a:rPr lang="en-US" sz="1000"/>
              <a:t>Women: Non-Hispanic white 39.9%, Non-Hispanic Black 57.6%, Non-Hispanic Asian 38.7%, Hispanic 34.8%.</a:t>
            </a:r>
            <a:endParaRPr/>
          </a:p>
          <a:p>
            <a:pPr marL="0" lvl="0" indent="0" algn="l" rtl="0">
              <a:lnSpc>
                <a:spcPct val="100000"/>
              </a:lnSpc>
              <a:spcBef>
                <a:spcPts val="0"/>
              </a:spcBef>
              <a:spcAft>
                <a:spcPts val="0"/>
              </a:spcAft>
              <a:buSzPts val="2400"/>
              <a:buNone/>
            </a:pPr>
            <a:r>
              <a:rPr lang="en-US" sz="1000"/>
              <a:t>Text: Source CDC (The National and Nutrition Examination Survey (NHANES)). Additional Information: United States; CDC (The National Health and Nutrition Examination Survey (NHANES)); 2017 to March 2020; 18 years.</a:t>
            </a:r>
            <a:endParaRPr/>
          </a:p>
        </p:txBody>
      </p:sp>
    </p:spTree>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6758</Words>
  <Application>Microsoft Office PowerPoint</Application>
  <PresentationFormat>Widescreen</PresentationFormat>
  <Paragraphs>289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Lato</vt:lpstr>
      <vt:lpstr>Roboto</vt:lpstr>
      <vt:lpstr>Arial</vt:lpstr>
      <vt:lpstr>Times New Roman</vt:lpstr>
      <vt:lpstr>Montserrat</vt:lpstr>
      <vt:lpstr>RHNTC Template Updated 062021</vt:lpstr>
      <vt:lpstr>High Impact Practices to Strengthen Hypertension Services and Improve  Maternal Health Outcomes </vt:lpstr>
      <vt:lpstr>Meet your presenters</vt:lpstr>
      <vt:lpstr>Objectives</vt:lpstr>
      <vt:lpstr>Impact of hypertension</vt:lpstr>
      <vt:lpstr>Pop quiz #1</vt:lpstr>
      <vt:lpstr>Answer #1</vt:lpstr>
      <vt:lpstr>Pop quiz #2</vt:lpstr>
      <vt:lpstr>Answer #2</vt:lpstr>
      <vt:lpstr>Prevalence of hypertension among adults in the U.S. from 2017 to March 2020, by gender and race/ethnicity</vt:lpstr>
      <vt:lpstr>Strengths/opportunities in the outpatient  sexual and reproductive health setting</vt:lpstr>
      <vt:lpstr>High impact practice sets (HIPS)</vt:lpstr>
      <vt:lpstr>High impact practice sets (HIPS) cont’d</vt:lpstr>
      <vt:lpstr>The 5 Rs</vt:lpstr>
      <vt:lpstr>Readiness</vt:lpstr>
      <vt:lpstr>Recognition and prevention (1 of 4)</vt:lpstr>
      <vt:lpstr>Recognition and prevention (2 of 4) </vt:lpstr>
      <vt:lpstr>Recognition and prevention (3 of 4)</vt:lpstr>
      <vt:lpstr>Recognition and prevention (4 of 4)</vt:lpstr>
      <vt:lpstr>Response</vt:lpstr>
      <vt:lpstr>Reporting and systems learning</vt:lpstr>
      <vt:lpstr>Respectful, supportive, client-centered care</vt:lpstr>
      <vt:lpstr>High Impact Practices  for Outpatient Settings:  Strengthen Hypertension  Services to Improve  Maternal Health</vt:lpstr>
      <vt:lpstr>Hypertension Prevention and Control Improvement Toolkit</vt:lpstr>
      <vt:lpstr>Questions? </vt:lpstr>
      <vt:lpstr>What’s one thing you’ll do—or do differently—as a result of this discussion?</vt:lpstr>
      <vt:lpstr>Resources</vt:lpstr>
      <vt:lpstr>THANK YOU!</vt:lpstr>
      <vt:lpstr>Engage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Practices to Strengthen Hypertension Services and Improve  Maternal Health Outcomes </dc:title>
  <dc:creator>Seigfreid, Kimberly (HHS/OASH)</dc:creator>
  <cp:lastModifiedBy>Jessie Daigneault</cp:lastModifiedBy>
  <cp:revision>1</cp:revision>
  <dcterms:created xsi:type="dcterms:W3CDTF">2020-12-02T20:58:50Z</dcterms:created>
  <dcterms:modified xsi:type="dcterms:W3CDTF">2025-04-25T18:30:52Z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