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Helvetica Neue"/>
      <p:regular r:id="rId46"/>
      <p:bold r:id="rId47"/>
      <p:italic r:id="rId48"/>
      <p:boldItalic r:id="rId49"/>
    </p:embeddedFont>
    <p:embeddedFont>
      <p:font typeface="Lato"/>
      <p:regular r:id="rId50"/>
      <p:bold r:id="rId51"/>
      <p:italic r:id="rId52"/>
      <p:boldItalic r:id="rId53"/>
    </p:embeddedFont>
    <p:embeddedFont>
      <p:font typeface="Open Sans"/>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hsfvupYiJUrM0yZHn/b4S44dmt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pmc/articles/PMC433124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mqcc.org/resources-toolkits/toolkits/improving-health-care-response-cardiovascular-disease-pregnancy-an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ms.gov/priorities/innovation/Files/worksheets/ahcm-screeningtool.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mqcc.org/committees/cardiovascular-disease-pregnancy-and-postpartum-task-forc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accounts.cmqcc.org/sessions/new"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SzPts val="1100"/>
              <a:buChar char="●"/>
            </a:pPr>
            <a:r>
              <a:rPr lang="en-US">
                <a:solidFill>
                  <a:schemeClr val="dk1"/>
                </a:solidFill>
                <a:latin typeface="Arial"/>
                <a:ea typeface="Arial"/>
                <a:cs typeface="Arial"/>
                <a:sym typeface="Arial"/>
              </a:rPr>
              <a:t>Other obstetric complications, such as preeclampsia and gestational diabetes, are associated with future cardiovascular disease risk &gt;&gt; opportunity for prevention/recognition through good history taking</a:t>
            </a:r>
            <a:endParaRPr/>
          </a:p>
          <a:p>
            <a:pPr marL="171450" lvl="0" indent="-171450" algn="l" rtl="0">
              <a:lnSpc>
                <a:spcPct val="115000"/>
              </a:lnSpc>
              <a:spcBef>
                <a:spcPts val="0"/>
              </a:spcBef>
              <a:spcAft>
                <a:spcPts val="0"/>
              </a:spcAft>
              <a:buSzPts val="1100"/>
              <a:buChar char="●"/>
            </a:pPr>
            <a:r>
              <a:rPr lang="en-US">
                <a:solidFill>
                  <a:schemeClr val="dk1"/>
                </a:solidFill>
                <a:latin typeface="Arial"/>
                <a:ea typeface="Arial"/>
                <a:cs typeface="Arial"/>
                <a:sym typeface="Arial"/>
              </a:rPr>
              <a:t>The majority of maternal deaths due to CVD occurred in the postpartum period, when a SRH provider may be seeing them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90000"/>
              </a:lnSpc>
              <a:spcBef>
                <a:spcPts val="0"/>
              </a:spcBef>
              <a:spcAft>
                <a:spcPts val="0"/>
              </a:spcAft>
              <a:buClr>
                <a:schemeClr val="dk1"/>
              </a:buClr>
              <a:buSzPts val="1100"/>
              <a:buFont typeface="Arial"/>
              <a:buChar char="●"/>
            </a:pPr>
            <a:r>
              <a:rPr lang="en-US">
                <a:solidFill>
                  <a:schemeClr val="dk1"/>
                </a:solidFill>
                <a:latin typeface="Arial"/>
                <a:ea typeface="Arial"/>
                <a:cs typeface="Arial"/>
                <a:sym typeface="Arial"/>
              </a:rPr>
              <a:t>SRH settings provide preconception care, including screening for chronic conditions and cardiac risk factors before a potential pregnancy and provide appropriate guidance and referrals</a:t>
            </a:r>
            <a:endParaRPr/>
          </a:p>
          <a:p>
            <a:pPr marL="457200" lvl="0" indent="-298450" algn="l" rtl="0">
              <a:lnSpc>
                <a:spcPct val="90000"/>
              </a:lnSpc>
              <a:spcBef>
                <a:spcPts val="1000"/>
              </a:spcBef>
              <a:spcAft>
                <a:spcPts val="0"/>
              </a:spcAft>
              <a:buClr>
                <a:schemeClr val="dk1"/>
              </a:buClr>
              <a:buSzPts val="1100"/>
              <a:buFont typeface="Arial"/>
              <a:buChar char="●"/>
            </a:pPr>
            <a:r>
              <a:rPr lang="en-US">
                <a:solidFill>
                  <a:schemeClr val="dk1"/>
                </a:solidFill>
                <a:latin typeface="Arial"/>
                <a:ea typeface="Arial"/>
                <a:cs typeface="Arial"/>
                <a:sym typeface="Arial"/>
              </a:rPr>
              <a:t>SRH settings provide pregnancy testing and counseling services as a routine care component, which presents an opportunity for screening for cardiac conditions unbiased options counseling</a:t>
            </a:r>
            <a:endParaRPr/>
          </a:p>
          <a:p>
            <a:pPr marL="457200" lvl="0" indent="-298450" algn="l" rtl="0">
              <a:lnSpc>
                <a:spcPct val="90000"/>
              </a:lnSpc>
              <a:spcBef>
                <a:spcPts val="1000"/>
              </a:spcBef>
              <a:spcAft>
                <a:spcPts val="0"/>
              </a:spcAft>
              <a:buClr>
                <a:schemeClr val="dk1"/>
              </a:buClr>
              <a:buSzPts val="1100"/>
              <a:buFont typeface="Arial"/>
              <a:buChar char="●"/>
            </a:pPr>
            <a:r>
              <a:rPr lang="en-US">
                <a:solidFill>
                  <a:schemeClr val="dk1"/>
                </a:solidFill>
                <a:latin typeface="Arial"/>
                <a:ea typeface="Arial"/>
                <a:cs typeface="Arial"/>
                <a:sym typeface="Arial"/>
              </a:rPr>
              <a:t>That said, we've got some strengths and some opportunities to make a positive impact here. Outpatient sexual and reproductive health providers, especially Title X providers, deliver care to </a:t>
            </a:r>
            <a:r>
              <a:rPr lang="en-US">
                <a:solidFill>
                  <a:schemeClr val="dk1"/>
                </a:solidFill>
              </a:rPr>
              <a:t>many people </a:t>
            </a:r>
            <a:r>
              <a:rPr lang="en-US">
                <a:solidFill>
                  <a:schemeClr val="dk1"/>
                </a:solidFill>
                <a:latin typeface="Arial"/>
                <a:ea typeface="Arial"/>
                <a:cs typeface="Arial"/>
                <a:sym typeface="Arial"/>
              </a:rPr>
              <a:t>who may be at risk for CVD. </a:t>
            </a:r>
            <a:endParaRPr/>
          </a:p>
          <a:p>
            <a:pPr marL="457200" lvl="0" indent="-298450" algn="l" rtl="0">
              <a:lnSpc>
                <a:spcPct val="90000"/>
              </a:lnSpc>
              <a:spcBef>
                <a:spcPts val="1000"/>
              </a:spcBef>
              <a:spcAft>
                <a:spcPts val="0"/>
              </a:spcAft>
              <a:buClr>
                <a:schemeClr val="dk1"/>
              </a:buClr>
              <a:buSzPts val="1100"/>
              <a:buFont typeface="Arial"/>
              <a:buChar char="●"/>
            </a:pPr>
            <a:r>
              <a:rPr lang="en-US">
                <a:solidFill>
                  <a:schemeClr val="dk1"/>
                </a:solidFill>
                <a:latin typeface="Arial"/>
                <a:ea typeface="Arial"/>
                <a:cs typeface="Arial"/>
                <a:sym typeface="Arial"/>
              </a:rPr>
              <a:t>More than half of all women who obtain healthcare from a Title X family planning provider consider that provider to be their only or their usual source of care. This is a two-sided coin. On one side, it means that if that client doesn't receive services from that title provider, they're very possibly not going to receive it anywhere else. On the other hand, we have an opportunity, and that's a golden opportunity, to improve outcomes by addressing cardiac conditions.</a:t>
            </a:r>
            <a:endParaRPr/>
          </a:p>
          <a:p>
            <a:pPr marL="457200" lvl="0" indent="-298450" algn="l" rtl="0">
              <a:lnSpc>
                <a:spcPct val="90000"/>
              </a:lnSpc>
              <a:spcBef>
                <a:spcPts val="1000"/>
              </a:spcBef>
              <a:spcAft>
                <a:spcPts val="0"/>
              </a:spcAft>
              <a:buClr>
                <a:schemeClr val="dk1"/>
              </a:buClr>
              <a:buSzPts val="1100"/>
              <a:buFont typeface="Arial"/>
              <a:buChar char="●"/>
            </a:pPr>
            <a:r>
              <a:rPr lang="en-US">
                <a:solidFill>
                  <a:schemeClr val="dk1"/>
                </a:solidFill>
                <a:latin typeface="Arial"/>
                <a:ea typeface="Arial"/>
                <a:cs typeface="Arial"/>
                <a:sym typeface="Arial"/>
              </a:rPr>
              <a:t>We also know that sexual and reproductive healthcare providers are often well engaged with the community, so can promote the availability of services that are appropriate to those served and also provide effective referrals.</a:t>
            </a:r>
            <a:endParaRPr/>
          </a:p>
          <a:p>
            <a:pPr marL="457200" lvl="0" indent="-298450" algn="l" rtl="0">
              <a:lnSpc>
                <a:spcPct val="90000"/>
              </a:lnSpc>
              <a:spcBef>
                <a:spcPts val="1000"/>
              </a:spcBef>
              <a:spcAft>
                <a:spcPts val="0"/>
              </a:spcAft>
              <a:buClr>
                <a:schemeClr val="dk1"/>
              </a:buClr>
              <a:buSzPts val="1100"/>
              <a:buFont typeface="Arial"/>
              <a:buChar char="●"/>
            </a:pPr>
            <a:r>
              <a:rPr lang="en-US">
                <a:solidFill>
                  <a:schemeClr val="dk1"/>
                </a:solidFill>
                <a:latin typeface="Arial"/>
                <a:ea typeface="Arial"/>
                <a:cs typeface="Arial"/>
                <a:sym typeface="Arial"/>
              </a:rPr>
              <a:t>I want to say this though about referrals. We know from a study published in the Journal of Women's Health, and we also know from our own personal experience working in this space, that while most Title X clients who needed referrals related to cardiovascular health received them, few of these clients actually follow through with attending the referral appointment. So we have this opportunity, again, to improve outcomes by providing referrals and also strengthening our referral systems to make sure that there's follow-through.</a:t>
            </a:r>
            <a:endParaRPr/>
          </a:p>
          <a:p>
            <a:pPr marL="171450" lvl="0" indent="-82550" algn="l" rtl="0">
              <a:lnSpc>
                <a:spcPct val="100000"/>
              </a:lnSpc>
              <a:spcBef>
                <a:spcPts val="1000"/>
              </a:spcBef>
              <a:spcAft>
                <a:spcPts val="0"/>
              </a:spcAft>
              <a:buClr>
                <a:schemeClr val="dk1"/>
              </a:buClr>
              <a:buSzPts val="1400"/>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None/>
            </a:pPr>
            <a:r>
              <a:rPr lang="en-US">
                <a:solidFill>
                  <a:schemeClr val="dk1"/>
                </a:solidFill>
                <a:latin typeface="Arial"/>
                <a:ea typeface="Arial"/>
                <a:cs typeface="Arial"/>
                <a:sym typeface="Arial"/>
              </a:rPr>
              <a:t>SOURCE: </a:t>
            </a:r>
            <a:r>
              <a:rPr lang="en-US" u="sng">
                <a:solidFill>
                  <a:schemeClr val="hlink"/>
                </a:solidFill>
                <a:latin typeface="Arial"/>
                <a:ea typeface="Arial"/>
                <a:cs typeface="Arial"/>
                <a:sym typeface="Arial"/>
                <a:hlinkClick r:id="rId3"/>
              </a:rPr>
              <a:t>Outcomes of Cardiovascular Disease Risk Factor Screening and Referrals in a Family Planning Clinic</a:t>
            </a:r>
            <a:endParaRPr>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solidFill>
                <a:schemeClr val="dk1"/>
              </a:solidFill>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latin typeface="Arial"/>
                <a:ea typeface="Arial"/>
                <a:cs typeface="Arial"/>
                <a:sym typeface="Arial"/>
              </a:rPr>
              <a:t>AIM PSBs are multidisciplinary, clinical-condition specific patient safety bundles to support best practices that make birth safer</a:t>
            </a:r>
            <a:endParaRPr/>
          </a:p>
          <a:p>
            <a:pPr marL="457200" lvl="0" indent="-298450" algn="l" rtl="0">
              <a:lnSpc>
                <a:spcPct val="100000"/>
              </a:lnSpc>
              <a:spcBef>
                <a:spcPts val="0"/>
              </a:spcBef>
              <a:spcAft>
                <a:spcPts val="0"/>
              </a:spcAft>
              <a:buClr>
                <a:schemeClr val="dk1"/>
              </a:buClr>
              <a:buSzPts val="1100"/>
              <a:buChar char="●"/>
            </a:pPr>
            <a:r>
              <a:rPr lang="en-US">
                <a:solidFill>
                  <a:schemeClr val="dk1"/>
                </a:solidFill>
                <a:latin typeface="Arial"/>
                <a:ea typeface="Arial"/>
                <a:cs typeface="Arial"/>
                <a:sym typeface="Arial"/>
              </a:rPr>
              <a:t>HIPS were adapted from the AIM PSBs by RHNTC and ACOG</a:t>
            </a:r>
            <a:endParaRPr/>
          </a:p>
          <a:p>
            <a:pPr marL="457200" lvl="0" indent="-298450" algn="l" rtl="0">
              <a:lnSpc>
                <a:spcPct val="100000"/>
              </a:lnSpc>
              <a:spcBef>
                <a:spcPts val="0"/>
              </a:spcBef>
              <a:spcAft>
                <a:spcPts val="0"/>
              </a:spcAft>
              <a:buClr>
                <a:schemeClr val="dk1"/>
              </a:buClr>
              <a:buSzPts val="1100"/>
              <a:buChar char="●"/>
            </a:pPr>
            <a:r>
              <a:rPr lang="en-US">
                <a:solidFill>
                  <a:schemeClr val="dk1"/>
                </a:solidFill>
                <a:latin typeface="Arial"/>
                <a:ea typeface="Arial"/>
                <a:cs typeface="Arial"/>
                <a:sym typeface="Arial"/>
              </a:rPr>
              <a:t>HIPS highlight evidence-based practices that can be implemented in the sexual and reproductive health outpatient setting to improve maternal health outcomes. </a:t>
            </a:r>
            <a:endParaRPr/>
          </a:p>
          <a:p>
            <a:pPr marL="0" lvl="0" indent="0" algn="l" rtl="0">
              <a:lnSpc>
                <a:spcPct val="100000"/>
              </a:lnSpc>
              <a:spcBef>
                <a:spcPts val="0"/>
              </a:spcBef>
              <a:spcAft>
                <a:spcPts val="0"/>
              </a:spcAft>
              <a:buSzPts val="1400"/>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r>
              <a:rPr lang="en-US">
                <a:solidFill>
                  <a:schemeClr val="dk1"/>
                </a:solidFill>
                <a:latin typeface="Arial"/>
                <a:ea typeface="Arial"/>
                <a:cs typeface="Arial"/>
                <a:sym typeface="Arial"/>
              </a:rPr>
              <a:t>Resources</a:t>
            </a:r>
            <a:endParaRPr/>
          </a:p>
          <a:p>
            <a:pPr marL="0" lvl="0" indent="0" algn="l" rtl="0">
              <a:lnSpc>
                <a:spcPct val="100000"/>
              </a:lnSpc>
              <a:spcBef>
                <a:spcPts val="0"/>
              </a:spcBef>
              <a:spcAft>
                <a:spcPts val="0"/>
              </a:spcAft>
              <a:buSzPts val="1400"/>
              <a:buNone/>
            </a:pPr>
            <a:r>
              <a:rPr lang="en-US" u="sng">
                <a:solidFill>
                  <a:schemeClr val="dk1"/>
                </a:solidFill>
                <a:latin typeface="Arial"/>
                <a:ea typeface="Arial"/>
                <a:cs typeface="Arial"/>
                <a:sym typeface="Arial"/>
              </a:rPr>
              <a:t>Patient Safety Bundles </a:t>
            </a:r>
            <a:r>
              <a:rPr lang="en-US">
                <a:solidFill>
                  <a:schemeClr val="dk1"/>
                </a:solidFill>
                <a:latin typeface="Arial"/>
                <a:ea typeface="Arial"/>
                <a:cs typeface="Arial"/>
                <a:sym typeface="Arial"/>
              </a:rPr>
              <a:t>(</a:t>
            </a:r>
            <a:r>
              <a:rPr lang="en-US" i="0">
                <a:solidFill>
                  <a:schemeClr val="dk1"/>
                </a:solidFill>
                <a:latin typeface="Arial"/>
                <a:ea typeface="Arial"/>
                <a:cs typeface="Arial"/>
                <a:sym typeface="Arial"/>
              </a:rPr>
              <a:t>https://saferbirth.org/patient-safety-bundles/)</a:t>
            </a: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US">
                <a:solidFill>
                  <a:schemeClr val="dk1"/>
                </a:solidFill>
                <a:latin typeface="Arial"/>
                <a:ea typeface="Arial"/>
                <a:cs typeface="Arial"/>
                <a:sym typeface="Arial"/>
              </a:rPr>
              <a:t>HIPS focus on five topics relevant in the outpatient SRH setting; this webinar focuses on the second: cardiac conditions</a:t>
            </a:r>
            <a:endParaRPr/>
          </a:p>
          <a:p>
            <a:pPr marL="457200" lvl="0" indent="-298450" algn="l" rtl="0">
              <a:lnSpc>
                <a:spcPct val="100000"/>
              </a:lnSpc>
              <a:spcBef>
                <a:spcPts val="0"/>
              </a:spcBef>
              <a:spcAft>
                <a:spcPts val="0"/>
              </a:spcAft>
              <a:buClr>
                <a:schemeClr val="dk1"/>
              </a:buClr>
              <a:buSzPts val="1100"/>
              <a:buChar char="●"/>
            </a:pPr>
            <a:r>
              <a:rPr lang="en-US">
                <a:solidFill>
                  <a:schemeClr val="dk1"/>
                </a:solidFill>
                <a:latin typeface="Arial"/>
                <a:ea typeface="Arial"/>
                <a:cs typeface="Arial"/>
                <a:sym typeface="Arial"/>
              </a:rPr>
              <a:t>HIPS resources to support strengthening hypertension prevention and control services and on addressing cardiac conditions are available on the RHNTC website</a:t>
            </a:r>
            <a:endParaRPr/>
          </a:p>
          <a:p>
            <a:pPr marL="457200" lvl="0" indent="-298450" algn="l" rtl="0">
              <a:lnSpc>
                <a:spcPct val="100000"/>
              </a:lnSpc>
              <a:spcBef>
                <a:spcPts val="0"/>
              </a:spcBef>
              <a:spcAft>
                <a:spcPts val="0"/>
              </a:spcAft>
              <a:buClr>
                <a:schemeClr val="dk1"/>
              </a:buClr>
              <a:buSzPts val="1100"/>
              <a:buChar char="●"/>
            </a:pPr>
            <a:r>
              <a:rPr lang="en-US">
                <a:solidFill>
                  <a:schemeClr val="dk1"/>
                </a:solidFill>
                <a:latin typeface="Arial"/>
                <a:ea typeface="Arial"/>
                <a:cs typeface="Arial"/>
                <a:sym typeface="Arial"/>
              </a:rPr>
              <a:t>Resources to support strengthening services around substance use disorders, mental health conditions and the postpartum transition will be available in the coming months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a:solidFill>
                  <a:schemeClr val="dk1"/>
                </a:solidFill>
                <a:latin typeface="Arial"/>
                <a:ea typeface="Arial"/>
                <a:cs typeface="Arial"/>
                <a:sym typeface="Arial"/>
              </a:rPr>
              <a:t>The way the AIM bundles are structured is structuring them in a very consistent way across all those conditions with what we call the five Rs. We've taken that model and used that for the HIPS as well. Similar to the AIM bundles that are, again, implemented primarily in the inpatient setting, we're taking this to the outpatient setting and including a structure that many clinicians have really become familiar with. The structure that this allows implementation that's consistent and, importantly, measurement that can be consistent in each of these categories.</a:t>
            </a:r>
            <a:endParaRPr>
              <a:solidFill>
                <a:srgbClr val="444746"/>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Train clinical staff to conduct key screening tests for monitoring cardiovascular health according to guidelines.</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Implementation of a screening test for cardiac conditions for pregnant and postpartum </a:t>
            </a:r>
            <a:r>
              <a:rPr lang="en-US">
                <a:solidFill>
                  <a:schemeClr val="dk1"/>
                </a:solidFill>
              </a:rPr>
              <a:t>clients</a:t>
            </a:r>
            <a:r>
              <a:rPr lang="en-US">
                <a:solidFill>
                  <a:schemeClr val="dk1"/>
                </a:solidFill>
                <a:latin typeface="Arial"/>
                <a:ea typeface="Arial"/>
                <a:cs typeface="Arial"/>
                <a:sym typeface="Arial"/>
              </a:rPr>
              <a:t> is a key step toward reducing the burden of maternal mortality due to cardiac conditions.</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A cardiovascular risk assessment algorithm developed by the </a:t>
            </a:r>
            <a:r>
              <a:rPr lang="en-US"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CMQCC</a:t>
            </a:r>
            <a:r>
              <a:rPr lang="en-US">
                <a:solidFill>
                  <a:schemeClr val="dk1"/>
                </a:solidFill>
                <a:latin typeface="Arial"/>
                <a:ea typeface="Arial"/>
                <a:cs typeface="Arial"/>
                <a:sym typeface="Arial"/>
              </a:rPr>
              <a:t> (California Maternal Care Quality Collaborative) stratifies pregnant and postpartum patients into low risk and high risk for cardiovascular disease.</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The algorithm can be applied to all pregnant and postpartum </a:t>
            </a:r>
            <a:r>
              <a:rPr lang="en-US">
                <a:solidFill>
                  <a:schemeClr val="dk1"/>
                </a:solidFill>
              </a:rPr>
              <a:t>clients</a:t>
            </a:r>
            <a:r>
              <a:rPr lang="en-US">
                <a:solidFill>
                  <a:schemeClr val="dk1"/>
                </a:solidFill>
                <a:latin typeface="Arial"/>
                <a:ea typeface="Arial"/>
                <a:cs typeface="Arial"/>
                <a:sym typeface="Arial"/>
              </a:rPr>
              <a:t> at their first clinical encounter </a:t>
            </a:r>
            <a:endParaRPr>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Develop and maintain a standard policy and protocol for the identification of potential pregnancy-related cardiac conditions and response.</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Early identification of cardiac deterioration in pregnant and postpartum </a:t>
            </a:r>
            <a:r>
              <a:rPr lang="en-US">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clients</a:t>
            </a:r>
            <a:r>
              <a:rPr lang="en-US">
                <a:solidFill>
                  <a:schemeClr val="dk1"/>
                </a:solidFill>
                <a:latin typeface="Arial"/>
                <a:ea typeface="Arial"/>
                <a:cs typeface="Arial"/>
                <a:sym typeface="Arial"/>
              </a:rPr>
              <a:t> and rapid intervention is essential to safe, effective care. </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Pregnant or postpartum </a:t>
            </a:r>
            <a:r>
              <a:rPr lang="en-US">
                <a:solidFill>
                  <a:schemeClr val="dk1"/>
                </a:solidFill>
              </a:rPr>
              <a:t>clients</a:t>
            </a:r>
            <a:r>
              <a:rPr lang="en-US">
                <a:solidFill>
                  <a:schemeClr val="dk1"/>
                </a:solidFill>
                <a:latin typeface="Arial"/>
                <a:ea typeface="Arial"/>
                <a:cs typeface="Arial"/>
                <a:sym typeface="Arial"/>
              </a:rPr>
              <a:t> presenting with cardiac symptoms, such as shortness of breath, palpitations, or chest pain, should be referred for evaluation for peripartum cardiomyopathy and significant cardiac conditions.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b="0" i="0" u="none" strike="noStrike">
                <a:solidFill>
                  <a:srgbClr val="000000"/>
                </a:solidFill>
                <a:latin typeface="Arial"/>
                <a:ea typeface="Arial"/>
                <a:cs typeface="Arial"/>
                <a:sym typeface="Arial"/>
              </a:rPr>
              <a:t>Meg Sheahan is a senior clinical consultant at the Reproductive Health National Training Center, and is a certified nurse midwife. Among other endeavors, she has been a hospitalist midwife and directed the Title X program in the Virgin Islands for about 10 years before joining the RHNTC.</a:t>
            </a:r>
            <a:endParaRPr b="0" i="0" u="none" strike="noStrike">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endParaRPr/>
          </a:p>
          <a:p>
            <a:pPr marL="457200" lvl="0" indent="-298450" algn="l" rtl="0">
              <a:lnSpc>
                <a:spcPct val="100000"/>
              </a:lnSpc>
              <a:spcBef>
                <a:spcPts val="0"/>
              </a:spcBef>
              <a:spcAft>
                <a:spcPts val="0"/>
              </a:spcAft>
              <a:buSzPts val="1100"/>
              <a:buChar char="●"/>
            </a:pPr>
            <a:r>
              <a:rPr lang="en-US" b="0" i="0" u="none" strike="noStrike">
                <a:solidFill>
                  <a:srgbClr val="000000"/>
                </a:solidFill>
                <a:latin typeface="Arial"/>
                <a:ea typeface="Arial"/>
                <a:cs typeface="Arial"/>
                <a:sym typeface="Arial"/>
              </a:rPr>
              <a:t>Miasha Gilliam-El is a woman of many talents. She is a </a:t>
            </a:r>
            <a:r>
              <a:rPr lang="en-US" b="0" i="0" u="none" strike="noStrike">
                <a:solidFill>
                  <a:srgbClr val="222222"/>
                </a:solidFill>
                <a:latin typeface="Arial"/>
                <a:ea typeface="Arial"/>
                <a:cs typeface="Arial"/>
                <a:sym typeface="Arial"/>
              </a:rPr>
              <a:t>best-selling author, international speaker, and an advocate for peripartum cardiomyopathy awareness who survived a near miss in 2012. </a:t>
            </a:r>
            <a:endParaRPr b="0" i="0" u="none" strike="noStrike">
              <a:solidFill>
                <a:srgbClr val="222222"/>
              </a:solidFill>
              <a:latin typeface="Arial"/>
              <a:ea typeface="Arial"/>
              <a:cs typeface="Arial"/>
              <a:sym typeface="Arial"/>
            </a:endParaRPr>
          </a:p>
          <a:p>
            <a:pPr marL="457200" lvl="0" indent="0" algn="l" rtl="0">
              <a:lnSpc>
                <a:spcPct val="100000"/>
              </a:lnSpc>
              <a:spcBef>
                <a:spcPts val="0"/>
              </a:spcBef>
              <a:spcAft>
                <a:spcPts val="0"/>
              </a:spcAft>
              <a:buNone/>
            </a:pPr>
            <a:endParaRPr>
              <a:solidFill>
                <a:srgbClr val="222222"/>
              </a:solidFill>
            </a:endParaRPr>
          </a:p>
          <a:p>
            <a:pPr marL="457200" lvl="0" indent="-298450" algn="l" rtl="0">
              <a:lnSpc>
                <a:spcPct val="100000"/>
              </a:lnSpc>
              <a:spcBef>
                <a:spcPts val="0"/>
              </a:spcBef>
              <a:spcAft>
                <a:spcPts val="0"/>
              </a:spcAft>
              <a:buSzPts val="1100"/>
              <a:buChar char="●"/>
            </a:pPr>
            <a:r>
              <a:rPr lang="en-US" b="0" i="0" u="none" strike="noStrike">
                <a:solidFill>
                  <a:srgbClr val="222222"/>
                </a:solidFill>
                <a:latin typeface="Arial"/>
                <a:ea typeface="Arial"/>
                <a:cs typeface="Arial"/>
                <a:sym typeface="Arial"/>
              </a:rPr>
              <a:t>Dr. Wolfe is also a woman of many talents! </a:t>
            </a:r>
            <a:r>
              <a:rPr lang="en-US" b="0" i="0" u="none" strike="noStrike">
                <a:solidFill>
                  <a:srgbClr val="000000"/>
                </a:solidFill>
                <a:latin typeface="Arial"/>
                <a:ea typeface="Arial"/>
                <a:cs typeface="Arial"/>
                <a:sym typeface="Arial"/>
              </a:rPr>
              <a:t>She has a dual academic appointment at Albert Einstein College of Medicine, in the departments of obstetrics and gynecology and the division of cardiology. She established the Maternal-Fetal Medicine/Cardiology Joint Program at Einstein/Montefiore Medical Center in New York. She was a core contributor to the Alliance for Innovation in Maternal Health Patient Safety Bundle on Cardiac Conditions in Obstetrical Care. </a:t>
            </a:r>
            <a:endParaRPr>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3" name="Google Shape;55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Establish coordination of appropriate consultation and referral or transfer to appropriate level care.</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A coordinated approach to co-management or consultation or both to ensure that each patient has access to the appropriate level of care at the appropriate time, including transfers to appropriate levels of maternal and newborn care, must occur. </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These clinical pathways, such as how to access subspecialists and maternal transport, should be established in advance to allow for timely support when a pregnant </a:t>
            </a:r>
            <a:r>
              <a:rPr lang="en-US">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client</a:t>
            </a:r>
            <a:r>
              <a:rPr lang="en-US">
                <a:solidFill>
                  <a:schemeClr val="dk1"/>
                </a:solidFill>
                <a:latin typeface="Arial"/>
                <a:ea typeface="Arial"/>
                <a:cs typeface="Arial"/>
                <a:sym typeface="Arial"/>
              </a:rPr>
              <a:t> in cardiac distress presents to the clinic.</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Processes for transfer should be established in advance and include modes of transport with continuous availability.</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Develop and maintain a set of referral resources and communication pathways with other health and social service providers to enhance services and supports for clients with or at risk for cardiac conditions.</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Patients experiencing complications due to cardiac conditions and their support networks may require material, emotional, and social supports as they cope with sequelae of the emergency. </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Develop and maintain a resource inventory of services.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Obtain a pregnancy and cardiac history.</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A recent pregnancy may not be apparent to a health care professional or recognized by a patient themselves as relevant to their current symptoms.</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Obtaining a focused pregnancy and cardiac history for reproductive-aged patients presenting for care is vital to understanding an individual’s cardiac risk in all care settings. </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Questions to ask patients may include, “Are you currently pregnant, or have you been pregnant within the last year?” and “Do you have a personal history of cardiac disease?” </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Referral to a cardiologist may be indicated depending on the significance of obstetric and cardiac factors identified during the assessment. </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A history of adverse pregnancy outcomes may guide patient counseling about risk of future cardiac disease and recommendations for immediate or follow-up care.</a:t>
            </a:r>
            <a:endParaRPr>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6" name="Google Shape;56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Assess if warning signs of cardiac conditions are present and respond according to protocols.</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Pregnant and postpartum </a:t>
            </a:r>
            <a:r>
              <a:rPr lang="en-US">
                <a:solidFill>
                  <a:schemeClr val="dk1"/>
                </a:solidFill>
              </a:rPr>
              <a:t>clients</a:t>
            </a:r>
            <a:r>
              <a:rPr lang="en-US">
                <a:solidFill>
                  <a:schemeClr val="dk1"/>
                </a:solidFill>
                <a:latin typeface="Arial"/>
                <a:ea typeface="Arial"/>
                <a:cs typeface="Arial"/>
                <a:sym typeface="Arial"/>
              </a:rPr>
              <a:t> presenting to any care setting with acute cardiac symptoms or abnormal examination findings should be evaluated promptly for cardiac disease. </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Warning Signs for an Imminent Cardiac Event  </a:t>
            </a:r>
            <a:endParaRPr/>
          </a:p>
          <a:p>
            <a:pPr marL="9144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Shortness of breath at rest  </a:t>
            </a:r>
            <a:endParaRPr/>
          </a:p>
          <a:p>
            <a:pPr marL="9144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Severe orthopnea using 1 or more pillows  </a:t>
            </a:r>
            <a:endParaRPr/>
          </a:p>
          <a:p>
            <a:pPr marL="9144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Resting heart rate 120 bpm or higher  </a:t>
            </a:r>
            <a:endParaRPr/>
          </a:p>
          <a:p>
            <a:pPr marL="9144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Resting systolic blood pressure 160 mm Hg or higher  </a:t>
            </a:r>
            <a:endParaRPr/>
          </a:p>
          <a:p>
            <a:pPr marL="9144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Resting respiratory rate 30 or higher  </a:t>
            </a:r>
            <a:endParaRPr/>
          </a:p>
          <a:p>
            <a:pPr marL="9144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Oxygen saturation rate 94%</a:t>
            </a:r>
            <a:endParaRPr/>
          </a:p>
          <a:p>
            <a:pPr marL="0" lvl="0" indent="0" algn="l" rtl="0">
              <a:lnSpc>
                <a:spcPct val="115000"/>
              </a:lnSpc>
              <a:spcBef>
                <a:spcPts val="0"/>
              </a:spcBef>
              <a:spcAft>
                <a:spcPts val="0"/>
              </a:spcAft>
              <a:buSzPts val="1100"/>
              <a:buNone/>
            </a:pPr>
            <a:endParaRPr>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Screen each person for condition-associated risk factors and provide linkage to community services and resources.</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Medical conditions such as anemia, asthma, bleeding, embolism, infection, thyroid disorders, metabolic disorders, and hypertensive disorders of pregnancy may mimic the symptoms of cardiac conditions in pregnancy and postpartum or present as comorbidities.</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Screening for comorbid conditions and risk factors for cardiovascular disease may allow for identification and linkage with treatment</a:t>
            </a:r>
            <a:endParaRPr/>
          </a:p>
          <a:p>
            <a:pPr marL="914400" lvl="1"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For example, substance use can be associated with cardiac conditions, such as arrhythmias (cocaine, opioids, amphetamines, chronic alcohol use), hypertension (cocaine, amphetamines), endocarditis or valvular heart disease (intravenous drug use), acute heart failure (amphetamines), and dilated cardiomyopathy (amphetamines).</a:t>
            </a:r>
            <a:endParaRPr/>
          </a:p>
          <a:p>
            <a:pPr marL="914400" lvl="1"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Patients who have experienced cardiac conditions during the peripartum period may experience mental health comorbidities after their cardiac diagnoses. </a:t>
            </a:r>
            <a:endParaRPr/>
          </a:p>
          <a:p>
            <a:pPr marL="1371600" lvl="2"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Pregnant and postpartum patients should therefore be screened for mental health disorders and referred to appropriate follow-up care if they screen positive.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3" name="Google Shape;57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1100"/>
              <a:buNone/>
            </a:pPr>
            <a:endParaRPr>
              <a:solidFill>
                <a:schemeClr val="dk1"/>
              </a:solidFill>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Patients with chronic conditions have increased understanding of risk in pregnancy when provided with a reproductive life plan and supportive counseling.</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This process includes counseling regarding reproductive risks with a given medical condition. </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Several standardized tools are available to support reproductive life planning discussions between patients with cardiac conditions. </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This conversation may best include the individual’s cardiology and obstetric care professionals. </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In patients with pre-existing cardiovascular disease, risk assessment may be performed using existing tools such as CARPREG II, ZAHARA, and mWHO (Modified World Health Organization Classification of Maternal Cardiovascular Risk) to counsel patients about anticipated risk to allow for informed decision making.</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Contraception planning and education requires input from the obstetrician–gynecologist, cardiologist, and patient, especially for patients with complex congenital heart conditions.</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Tools such as the U.S. Medical Eligibility Criteria for Contraceptive Use and guidance from the American Heart Association (see https://www. ahajournals.org/doi/full/10.1161/CIRCULATIONAHA.111.070607) may be used to determine eligibility for and contraindications to different methods of contraceptive care for patients who do not want to become pregnant.</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Reproductive planning may also include unbiased options counseling and access to abortion care for those who choose not to continue a pregnancy.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highlight>
                <a:schemeClr val="accent4"/>
              </a:highlight>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Screen for health related social needs that might impact clinical recommendations or treatment plans and provide linkage to resources that align with the client's health literacy, cultural needs, and language proficiency.</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Health systems should have mechanisms to consistently screen pregnant and postpartum clients for health related social needs incorporated into clinical care and quality-improvement efforts.</a:t>
            </a:r>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Standardized tools exist for screening for </a:t>
            </a:r>
            <a:r>
              <a:rPr lang="en-US">
                <a:solidFill>
                  <a:schemeClr val="dk1"/>
                </a:solidFill>
              </a:rPr>
              <a:t>health related social</a:t>
            </a:r>
            <a:r>
              <a:rPr lang="en-US">
                <a:solidFill>
                  <a:schemeClr val="dk1"/>
                </a:solidFill>
                <a:latin typeface="Arial"/>
                <a:ea typeface="Arial"/>
                <a:cs typeface="Arial"/>
                <a:sym typeface="Arial"/>
              </a:rPr>
              <a:t> needs, s</a:t>
            </a:r>
            <a:r>
              <a:rPr lang="en-US">
                <a:solidFill>
                  <a:schemeClr val="dk1"/>
                </a:solidFill>
              </a:rPr>
              <a:t>uch as </a:t>
            </a:r>
            <a:r>
              <a:rPr lang="en-US">
                <a:solidFill>
                  <a:schemeClr val="dk1"/>
                </a:solidFill>
                <a:latin typeface="Arial"/>
                <a:ea typeface="Arial"/>
                <a:cs typeface="Arial"/>
                <a:sym typeface="Arial"/>
              </a:rPr>
              <a:t>the Centers for Medicare &amp; Medicaid Services’ AHC-HSRN</a:t>
            </a:r>
            <a:r>
              <a:rPr lang="en-US">
                <a:solidFill>
                  <a:schemeClr val="dk1"/>
                </a:solidFill>
              </a:rPr>
              <a:t> </a:t>
            </a:r>
            <a:r>
              <a:rPr lang="en-US" u="sng">
                <a:solidFill>
                  <a:schemeClr val="hlink"/>
                </a:solidFill>
                <a:hlinkClick r:id="rId3"/>
              </a:rPr>
              <a:t>Accountable Health Communities Health-Related Social Needs Screening Tool</a:t>
            </a:r>
            <a:r>
              <a:rPr lang="en-US">
                <a:solidFill>
                  <a:schemeClr val="dk1"/>
                </a:solidFill>
              </a:rPr>
              <a: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Referral should be tailored to patients’ unique needs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latin typeface="Arial"/>
                <a:ea typeface="Arial"/>
                <a:cs typeface="Arial"/>
                <a:sym typeface="Arial"/>
              </a:rPr>
              <a:t>I’ve got some resources to share with you all…the links to these resources are contained in a slide toward the end of the deck, which you’ll have access to.</a:t>
            </a:r>
            <a:endParaRPr/>
          </a:p>
          <a:p>
            <a:pPr marL="0" lvl="0" indent="0" algn="l" rtl="0">
              <a:lnSpc>
                <a:spcPct val="100000"/>
              </a:lnSpc>
              <a:spcBef>
                <a:spcPts val="0"/>
              </a:spcBef>
              <a:spcAft>
                <a:spcPts val="0"/>
              </a:spcAft>
              <a:buSzPts val="1100"/>
              <a:buNone/>
            </a:pPr>
            <a:endParaRPr>
              <a:highlight>
                <a:schemeClr val="accent4"/>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This job aid, available on the RHNTC website, presents high impact practices to address cardiac conditions in the outpatient sexual and reproductive health setting, along with resources to support implementation. </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The high impact practice set is organized around the 5 Rs that we discussed today. Again, your agency may not be able to implement every high impact practice, so start with those that work best in your context. Pay special attention to the high impact practices starred, which we think have the potential to be the little hinges that swing the big doors.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1" name="Google Shape;61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r>
              <a:rPr lang="en-US">
                <a:solidFill>
                  <a:schemeClr val="dk1"/>
                </a:solidFill>
                <a:latin typeface="Arial"/>
                <a:ea typeface="Arial"/>
                <a:cs typeface="Arial"/>
                <a:sym typeface="Arial"/>
              </a:rPr>
              <a:t>Over 700 women die each year in the U.S. from issues related to pregnancy or delivery. Two thirds of these pregnancy-related deaths could be prevented if people were better informed. Women know their own bodies better than anyone and can often tell when something does not feel right. The Hear Her campaign supports efforts to prevent pregnancy-related deaths by sharing potentially life-saving messages about "Urgent Maternal Warning Signs." The campaign also seeks to encourage everyone who supports pregnant and postpartum women to really listen when she tells you something doesn't feel right. This includes partners, friends, family, co-workers, and providers. Acting quickly could help save her life.</a:t>
            </a:r>
            <a:endParaRPr/>
          </a:p>
          <a:p>
            <a:pPr marL="0" lvl="0" indent="0" algn="l" rtl="0">
              <a:lnSpc>
                <a:spcPct val="100000"/>
              </a:lnSpc>
              <a:spcBef>
                <a:spcPts val="0"/>
              </a:spcBef>
              <a:spcAft>
                <a:spcPts val="0"/>
              </a:spcAft>
              <a:buSzPts val="1100"/>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r>
              <a:rPr lang="en-US">
                <a:solidFill>
                  <a:schemeClr val="dk1"/>
                </a:solidFill>
                <a:latin typeface="Arial"/>
                <a:ea typeface="Arial"/>
                <a:cs typeface="Arial"/>
                <a:sym typeface="Arial"/>
              </a:rPr>
              <a:t>Hear Her is a CDC project. This project is supported through a partnership with the CDC Foundation and funding from Merck through its Merck for Mothers Program. Hear Her is a trademark of the U.S. Department of Health and Human Services.</a:t>
            </a:r>
            <a:endParaRPr/>
          </a:p>
          <a:p>
            <a:pPr marL="0" lvl="0" indent="0" algn="l" rtl="0">
              <a:lnSpc>
                <a:spcPct val="100000"/>
              </a:lnSpc>
              <a:spcBef>
                <a:spcPts val="0"/>
              </a:spcBef>
              <a:spcAft>
                <a:spcPts val="0"/>
              </a:spcAft>
              <a:buSzPts val="1100"/>
              <a:buNone/>
            </a:pPr>
            <a:endParaRPr>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r>
              <a:rPr lang="en-US">
                <a:solidFill>
                  <a:schemeClr val="dk1"/>
                </a:solidFill>
                <a:latin typeface="Arial"/>
                <a:ea typeface="Arial"/>
                <a:cs typeface="Arial"/>
                <a:sym typeface="Arial"/>
              </a:rPr>
              <a:t>SOURCE: https://www.cdc.gov/hearher/index.html</a:t>
            </a:r>
            <a:endParaRPr/>
          </a:p>
          <a:p>
            <a:pPr marL="457200" lvl="0" indent="-228600" algn="l" rtl="0">
              <a:lnSpc>
                <a:spcPct val="100000"/>
              </a:lnSpc>
              <a:spcBef>
                <a:spcPts val="0"/>
              </a:spcBef>
              <a:spcAft>
                <a:spcPts val="0"/>
              </a:spcAft>
              <a:buSzPts val="1100"/>
              <a:buNone/>
            </a:pPr>
            <a:endParaRPr>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0" indent="0" algn="l" rtl="0">
              <a:lnSpc>
                <a:spcPct val="100000"/>
              </a:lnSpc>
              <a:spcBef>
                <a:spcPts val="800"/>
              </a:spcBef>
              <a:spcAft>
                <a:spcPts val="0"/>
              </a:spcAft>
              <a:buNone/>
            </a:pPr>
            <a:endParaRPr strike="sngStrike">
              <a:highlight>
                <a:srgbClr val="00FFFF"/>
              </a:highlight>
            </a:endParaRPr>
          </a:p>
          <a:p>
            <a:pPr marL="0" lvl="0" indent="0" algn="l" rtl="0">
              <a:lnSpc>
                <a:spcPct val="115000"/>
              </a:lnSpc>
              <a:spcBef>
                <a:spcPts val="800"/>
              </a:spcBef>
              <a:spcAft>
                <a:spcPts val="0"/>
              </a:spcAft>
              <a:buSzPts val="1100"/>
              <a:buNone/>
            </a:pPr>
            <a:r>
              <a:rPr lang="en-US">
                <a:solidFill>
                  <a:srgbClr val="333333"/>
                </a:solidFill>
              </a:rPr>
              <a:t>By the end of this session, participants will be able to:</a:t>
            </a:r>
            <a:endParaRPr>
              <a:solidFill>
                <a:srgbClr val="333333"/>
              </a:solidFill>
            </a:endParaRPr>
          </a:p>
          <a:p>
            <a:pPr marL="457200" lvl="0" indent="-298450" algn="l" rtl="0">
              <a:lnSpc>
                <a:spcPct val="115000"/>
              </a:lnSpc>
              <a:spcBef>
                <a:spcPts val="800"/>
              </a:spcBef>
              <a:spcAft>
                <a:spcPts val="0"/>
              </a:spcAft>
              <a:buClr>
                <a:srgbClr val="333333"/>
              </a:buClr>
              <a:buSzPts val="1100"/>
              <a:buChar char="●"/>
            </a:pPr>
            <a:r>
              <a:rPr lang="en-US">
                <a:solidFill>
                  <a:srgbClr val="333333"/>
                </a:solidFill>
              </a:rPr>
              <a:t>Describe the impact of cardiac conditions on maternal health, including their impact on differences in maternal morbidity and mortality across populations</a:t>
            </a:r>
            <a:endParaRPr>
              <a:solidFill>
                <a:srgbClr val="333333"/>
              </a:solidFill>
            </a:endParaRPr>
          </a:p>
          <a:p>
            <a:pPr marL="457200" lvl="0" indent="-298450" algn="l" rtl="0">
              <a:lnSpc>
                <a:spcPct val="115000"/>
              </a:lnSpc>
              <a:spcBef>
                <a:spcPts val="0"/>
              </a:spcBef>
              <a:spcAft>
                <a:spcPts val="0"/>
              </a:spcAft>
              <a:buClr>
                <a:srgbClr val="333333"/>
              </a:buClr>
              <a:buSzPts val="1100"/>
              <a:buChar char="●"/>
            </a:pPr>
            <a:r>
              <a:rPr lang="en-US">
                <a:solidFill>
                  <a:srgbClr val="333333"/>
                </a:solidFill>
              </a:rPr>
              <a:t>Describe high impact practices that sexual and reproductive health providers can implement to address cardiac conditions for improved maternal and overall health outcomes</a:t>
            </a:r>
            <a:endParaRPr>
              <a:solidFill>
                <a:srgbClr val="333333"/>
              </a:solidFill>
            </a:endParaRPr>
          </a:p>
          <a:p>
            <a:pPr marL="457200" lvl="0" indent="-298450" algn="l" rtl="0">
              <a:lnSpc>
                <a:spcPct val="115000"/>
              </a:lnSpc>
              <a:spcBef>
                <a:spcPts val="0"/>
              </a:spcBef>
              <a:spcAft>
                <a:spcPts val="0"/>
              </a:spcAft>
              <a:buClr>
                <a:srgbClr val="333333"/>
              </a:buClr>
              <a:buSzPts val="1100"/>
              <a:buChar char="●"/>
            </a:pPr>
            <a:r>
              <a:rPr lang="en-US">
                <a:solidFill>
                  <a:srgbClr val="333333"/>
                </a:solidFill>
              </a:rPr>
              <a:t>Describe at least two resources that sexual and reproductive health providers can use to implement high impact practices for addressing cardiac conditions</a:t>
            </a:r>
            <a:endParaRPr>
              <a:solidFill>
                <a:srgbClr val="333333"/>
              </a:solidFill>
            </a:endParaRPr>
          </a:p>
          <a:p>
            <a:pPr marL="0" lvl="0" indent="0" algn="l" rtl="0">
              <a:lnSpc>
                <a:spcPct val="115000"/>
              </a:lnSpc>
              <a:spcBef>
                <a:spcPts val="800"/>
              </a:spcBef>
              <a:spcAft>
                <a:spcPts val="0"/>
              </a:spcAft>
              <a:buSzPts val="1100"/>
              <a:buNone/>
            </a:pPr>
            <a:endParaRPr>
              <a:solidFill>
                <a:srgbClr val="333333"/>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latin typeface="Arial"/>
                <a:ea typeface="Arial"/>
                <a:cs typeface="Arial"/>
                <a:sym typeface="Arial"/>
              </a:rPr>
              <a:t>Toolkit is available through a simple registration process</a:t>
            </a:r>
            <a:endParaRPr/>
          </a:p>
          <a:p>
            <a:pPr marL="0" lvl="0" indent="0" algn="l" rtl="0">
              <a:lnSpc>
                <a:spcPct val="100000"/>
              </a:lnSpc>
              <a:spcBef>
                <a:spcPts val="0"/>
              </a:spcBef>
              <a:spcAft>
                <a:spcPts val="0"/>
              </a:spcAft>
              <a:buSzPts val="1100"/>
              <a:buNone/>
            </a:pP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3F4444"/>
                </a:solidFill>
                <a:latin typeface="Arial"/>
                <a:ea typeface="Arial"/>
                <a:cs typeface="Arial"/>
                <a:sym typeface="Arial"/>
              </a:rPr>
              <a:t>The </a:t>
            </a:r>
            <a:r>
              <a:rPr lang="en-US" sz="1100" i="1">
                <a:solidFill>
                  <a:srgbClr val="3F4444"/>
                </a:solidFill>
                <a:latin typeface="Arial"/>
                <a:ea typeface="Arial"/>
                <a:cs typeface="Arial"/>
                <a:sym typeface="Arial"/>
              </a:rPr>
              <a:t>Improving Health Care Response to Cardiovascular Disease in Pregnancy and Postpartum</a:t>
            </a:r>
            <a:r>
              <a:rPr lang="en-US" sz="1100">
                <a:solidFill>
                  <a:srgbClr val="3F4444"/>
                </a:solidFill>
                <a:latin typeface="Arial"/>
                <a:ea typeface="Arial"/>
                <a:cs typeface="Arial"/>
                <a:sym typeface="Arial"/>
              </a:rPr>
              <a:t> Toolkit was developed by the </a:t>
            </a:r>
            <a:r>
              <a:rPr lang="en-US" sz="1100">
                <a:solidFill>
                  <a:srgbClr val="407EC9"/>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Cardiovascular Disease in Pregnancy and Postpartum Task Force</a:t>
            </a:r>
            <a:r>
              <a:rPr lang="en-US" sz="1100">
                <a:solidFill>
                  <a:srgbClr val="3F4444"/>
                </a:solidFill>
                <a:latin typeface="Arial"/>
                <a:ea typeface="Arial"/>
                <a:cs typeface="Arial"/>
                <a:sym typeface="Arial"/>
              </a:rPr>
              <a:t> as a resource for obstetrics, primary care and emergency medicine providers who interact with women during prenatal care or the postpartum period. The toolkit includes an overview of clinical assessment and comprehensive management strategies for cardiovascular disease based on risk factors and presenting symptoms.</a:t>
            </a:r>
            <a:endParaRPr/>
          </a:p>
          <a:p>
            <a:pPr marL="0" lvl="0" indent="0" algn="l" rtl="0">
              <a:lnSpc>
                <a:spcPct val="115000"/>
              </a:lnSpc>
              <a:spcBef>
                <a:spcPts val="800"/>
              </a:spcBef>
              <a:spcAft>
                <a:spcPts val="0"/>
              </a:spcAft>
              <a:buClr>
                <a:schemeClr val="dk1"/>
              </a:buClr>
              <a:buSzPts val="1100"/>
              <a:buFont typeface="Arial"/>
              <a:buNone/>
            </a:pPr>
            <a:r>
              <a:rPr lang="en-US" sz="1100" b="1">
                <a:solidFill>
                  <a:srgbClr val="3F4444"/>
                </a:solidFill>
                <a:latin typeface="Arial"/>
                <a:ea typeface="Arial"/>
                <a:cs typeface="Arial"/>
                <a:sym typeface="Arial"/>
              </a:rPr>
              <a:t>Key elements include:</a:t>
            </a:r>
            <a:endParaRPr/>
          </a:p>
          <a:p>
            <a:pPr marL="457200" lvl="0" indent="-295275" algn="l" rtl="0">
              <a:lnSpc>
                <a:spcPct val="115000"/>
              </a:lnSpc>
              <a:spcBef>
                <a:spcPts val="800"/>
              </a:spcBef>
              <a:spcAft>
                <a:spcPts val="0"/>
              </a:spcAft>
              <a:buClr>
                <a:srgbClr val="3F4444"/>
              </a:buClr>
              <a:buSzPts val="1050"/>
              <a:buFont typeface="Arial"/>
              <a:buChar char="●"/>
            </a:pPr>
            <a:r>
              <a:rPr lang="en-US" sz="1100">
                <a:solidFill>
                  <a:srgbClr val="3F4444"/>
                </a:solidFill>
                <a:latin typeface="Arial"/>
                <a:ea typeface="Arial"/>
                <a:cs typeface="Arial"/>
                <a:sym typeface="Arial"/>
              </a:rPr>
              <a:t>An algorithm for symptomatic or high-risk pregnant or postpartum women to guide stratification and initial work up</a:t>
            </a:r>
            <a:endParaRPr/>
          </a:p>
          <a:p>
            <a:pPr marL="457200" lvl="0" indent="-295275" algn="l" rtl="0">
              <a:lnSpc>
                <a:spcPct val="115000"/>
              </a:lnSpc>
              <a:spcBef>
                <a:spcPts val="0"/>
              </a:spcBef>
              <a:spcAft>
                <a:spcPts val="0"/>
              </a:spcAft>
              <a:buClr>
                <a:srgbClr val="3F4444"/>
              </a:buClr>
              <a:buSzPts val="1050"/>
              <a:buFont typeface="Arial"/>
              <a:buChar char="●"/>
            </a:pPr>
            <a:r>
              <a:rPr lang="en-US" sz="1100">
                <a:solidFill>
                  <a:srgbClr val="3F4444"/>
                </a:solidFill>
                <a:latin typeface="Arial"/>
                <a:ea typeface="Arial"/>
                <a:cs typeface="Arial"/>
                <a:sym typeface="Arial"/>
              </a:rPr>
              <a:t>Clinician resources on contraception counseling, cardiovascular medications and breastfeeding</a:t>
            </a:r>
            <a:endParaRPr/>
          </a:p>
          <a:p>
            <a:pPr marL="457200" lvl="0" indent="-295275" algn="l" rtl="0">
              <a:lnSpc>
                <a:spcPct val="115000"/>
              </a:lnSpc>
              <a:spcBef>
                <a:spcPts val="0"/>
              </a:spcBef>
              <a:spcAft>
                <a:spcPts val="0"/>
              </a:spcAft>
              <a:buClr>
                <a:srgbClr val="3F4444"/>
              </a:buClr>
              <a:buSzPts val="1050"/>
              <a:buFont typeface="Arial"/>
              <a:buChar char="●"/>
            </a:pPr>
            <a:r>
              <a:rPr lang="en-US" sz="1100">
                <a:solidFill>
                  <a:srgbClr val="3F4444"/>
                </a:solidFill>
                <a:latin typeface="Arial"/>
                <a:ea typeface="Arial"/>
                <a:cs typeface="Arial"/>
                <a:sym typeface="Arial"/>
              </a:rPr>
              <a:t>Key points about </a:t>
            </a:r>
            <a:r>
              <a:rPr lang="en-US">
                <a:solidFill>
                  <a:srgbClr val="3F4444"/>
                </a:solidFill>
              </a:rPr>
              <a:t>differences across populations</a:t>
            </a:r>
            <a:r>
              <a:rPr lang="en-US" sz="1100">
                <a:solidFill>
                  <a:srgbClr val="3F4444"/>
                </a:solidFill>
                <a:latin typeface="Arial"/>
                <a:ea typeface="Arial"/>
                <a:cs typeface="Arial"/>
                <a:sym typeface="Arial"/>
              </a:rPr>
              <a:t> among cardiovascular diagnoses</a:t>
            </a:r>
            <a:endParaRPr/>
          </a:p>
          <a:p>
            <a:pPr marL="457200" lvl="0" indent="-295275" algn="l" rtl="0">
              <a:lnSpc>
                <a:spcPct val="115000"/>
              </a:lnSpc>
              <a:spcBef>
                <a:spcPts val="0"/>
              </a:spcBef>
              <a:spcAft>
                <a:spcPts val="0"/>
              </a:spcAft>
              <a:buClr>
                <a:srgbClr val="3F4444"/>
              </a:buClr>
              <a:buSzPts val="1050"/>
              <a:buFont typeface="Arial"/>
              <a:buChar char="●"/>
            </a:pPr>
            <a:r>
              <a:rPr lang="en-US" sz="1100">
                <a:solidFill>
                  <a:srgbClr val="3F4444"/>
                </a:solidFill>
                <a:latin typeface="Arial"/>
                <a:ea typeface="Arial"/>
                <a:cs typeface="Arial"/>
                <a:sym typeface="Arial"/>
              </a:rPr>
              <a:t>Information and infographics geared directly for women diagnosed with, or at risk of, cardiovascular disease  </a:t>
            </a:r>
            <a:endParaRPr/>
          </a:p>
          <a:p>
            <a:pPr marL="457200" lvl="0" indent="-295275" algn="l" rtl="0">
              <a:lnSpc>
                <a:spcPct val="115000"/>
              </a:lnSpc>
              <a:spcBef>
                <a:spcPts val="0"/>
              </a:spcBef>
              <a:spcAft>
                <a:spcPts val="0"/>
              </a:spcAft>
              <a:buClr>
                <a:srgbClr val="3F4444"/>
              </a:buClr>
              <a:buSzPts val="1050"/>
              <a:buFont typeface="Arial"/>
              <a:buChar char="●"/>
            </a:pPr>
            <a:r>
              <a:rPr lang="en-US" sz="1100">
                <a:solidFill>
                  <a:srgbClr val="3F4444"/>
                </a:solidFill>
                <a:latin typeface="Arial"/>
                <a:ea typeface="Arial"/>
                <a:cs typeface="Arial"/>
                <a:sym typeface="Arial"/>
              </a:rPr>
              <a:t>Future risk of cardiovascular disease and long-term health issues</a:t>
            </a:r>
            <a:endParaRPr/>
          </a:p>
          <a:p>
            <a:pPr marL="457200" lvl="0" indent="-295275" algn="l" rtl="0">
              <a:lnSpc>
                <a:spcPct val="115000"/>
              </a:lnSpc>
              <a:spcBef>
                <a:spcPts val="0"/>
              </a:spcBef>
              <a:spcAft>
                <a:spcPts val="0"/>
              </a:spcAft>
              <a:buClr>
                <a:srgbClr val="3F4444"/>
              </a:buClr>
              <a:buSzPts val="1050"/>
              <a:buFont typeface="Arial"/>
              <a:buChar char="●"/>
            </a:pPr>
            <a:r>
              <a:rPr lang="en-US" sz="1100">
                <a:solidFill>
                  <a:srgbClr val="3F4444"/>
                </a:solidFill>
                <a:latin typeface="Arial"/>
                <a:ea typeface="Arial"/>
                <a:cs typeface="Arial"/>
                <a:sym typeface="Arial"/>
              </a:rPr>
              <a:t>Educational handouts for women on contraceptive options and planning a pregnancy with known cardiovascular disease</a:t>
            </a:r>
            <a:endParaRPr/>
          </a:p>
          <a:p>
            <a:pPr marL="0" lvl="0" indent="0" algn="l" rtl="0">
              <a:lnSpc>
                <a:spcPct val="115000"/>
              </a:lnSpc>
              <a:spcBef>
                <a:spcPts val="800"/>
              </a:spcBef>
              <a:spcAft>
                <a:spcPts val="0"/>
              </a:spcAft>
              <a:buClr>
                <a:schemeClr val="dk1"/>
              </a:buClr>
              <a:buSzPts val="1100"/>
              <a:buFont typeface="Arial"/>
              <a:buNone/>
            </a:pPr>
            <a:r>
              <a:rPr lang="en-US" sz="1100">
                <a:solidFill>
                  <a:srgbClr val="3F4444"/>
                </a:solidFill>
                <a:latin typeface="Arial"/>
                <a:ea typeface="Arial"/>
                <a:cs typeface="Arial"/>
                <a:sym typeface="Arial"/>
              </a:rPr>
              <a:t>The toolkit is available to download after logging into </a:t>
            </a:r>
            <a:r>
              <a:rPr lang="en-US" sz="1100">
                <a:solidFill>
                  <a:srgbClr val="407EC9"/>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CMQCC's website</a:t>
            </a:r>
            <a:r>
              <a:rPr lang="en-US" sz="1100">
                <a:solidFill>
                  <a:srgbClr val="3F4444"/>
                </a:solidFill>
                <a:latin typeface="Arial"/>
                <a:ea typeface="Arial"/>
                <a:cs typeface="Arial"/>
                <a:sym typeface="Arial"/>
              </a:rPr>
              <a:t>. If you do not already have a CMQCC Account, you will need to complete a brief survey to initialize an account.</a:t>
            </a:r>
            <a:endParaRPr/>
          </a:p>
          <a:p>
            <a:pPr marL="0" lvl="0" indent="0" algn="l" rtl="0">
              <a:lnSpc>
                <a:spcPct val="100000"/>
              </a:lnSpc>
              <a:spcBef>
                <a:spcPts val="800"/>
              </a:spcBef>
              <a:spcAft>
                <a:spcPts val="0"/>
              </a:spcAft>
              <a:buSzPts val="1100"/>
              <a:buNone/>
            </a:pPr>
            <a:endParaRPr>
              <a:latin typeface="Arial"/>
              <a:ea typeface="Arial"/>
              <a:cs typeface="Arial"/>
              <a:sym typeface="Arial"/>
            </a:endParaRPr>
          </a:p>
          <a:p>
            <a:pPr marL="0" lvl="0" indent="0" algn="l" rtl="0">
              <a:lnSpc>
                <a:spcPct val="100000"/>
              </a:lnSpc>
              <a:spcBef>
                <a:spcPts val="0"/>
              </a:spcBef>
              <a:spcAft>
                <a:spcPts val="0"/>
              </a:spcAft>
              <a:buSzPts val="1100"/>
              <a:buNone/>
            </a:pPr>
            <a:endParaRPr>
              <a:latin typeface="Arial"/>
              <a:ea typeface="Arial"/>
              <a:cs typeface="Arial"/>
              <a:sym typeface="Arial"/>
            </a:endParaRPr>
          </a:p>
          <a:p>
            <a:pPr marL="0" lvl="0" indent="0" algn="l" rtl="0">
              <a:lnSpc>
                <a:spcPct val="100000"/>
              </a:lnSpc>
              <a:spcBef>
                <a:spcPts val="0"/>
              </a:spcBef>
              <a:spcAft>
                <a:spcPts val="0"/>
              </a:spcAft>
              <a:buSzPts val="1100"/>
              <a:buNone/>
            </a:pPr>
            <a:r>
              <a:rPr lang="en-US">
                <a:latin typeface="Arial"/>
                <a:ea typeface="Arial"/>
                <a:cs typeface="Arial"/>
                <a:sym typeface="Arial"/>
              </a:rPr>
              <a:t>SOURCE: https://www.google.com/url?q=https://www.cmqcc.org/resources-toolkits/toolkits/improving-health-care-response-cardiovascular-disease-pregnancy-and&amp;sa=D&amp;source=editors&amp;ust=1699033129914346&amp;usg=AOvVaw23qDuArjKmTUhnRHYYcLrY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rgbClr val="333333"/>
                </a:solidFill>
              </a:rPr>
              <a:t>Next, I'd like to invite you to share an action that you want to take as a result of what you learned today. We’re going to launch another poll where we’ll ask you to please enter one action item you will take, one action or anything you feel like sharing as a result of this webinar that you are ready to go ahead and do differently or take on a new action that you weren’t previously.</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5" name="Google Shape;635;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Arial"/>
                <a:ea typeface="Arial"/>
                <a:cs typeface="Arial"/>
                <a:sym typeface="Arial"/>
              </a:rPr>
              <a:t>Again, the recording, the slides, the transcript will all be posted on rhntc.org.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1" name="Google Shape;641;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9" name="Google Shape;649;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To stay in touch with the RHNTC, we hope you will subscribe to our monthly eNewsletter by visiting rhntc.org backslash enewsletter; contact us through our website (rhntc.org); sign up for an account on our website;  follow us on LinkedIn. Thank you again for joining us. That concludes today’s webinar. </a:t>
            </a:r>
            <a:endParaRPr>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i="0" u="none" strike="noStrike">
                <a:solidFill>
                  <a:srgbClr val="000000"/>
                </a:solidFill>
              </a:rPr>
              <a:t>This graph depicts </a:t>
            </a:r>
            <a:r>
              <a:rPr lang="en-US"/>
              <a:t>differences</a:t>
            </a:r>
            <a:r>
              <a:rPr lang="en-US" i="0" u="none" strike="noStrike">
                <a:solidFill>
                  <a:srgbClr val="000000"/>
                </a:solidFill>
              </a:rPr>
              <a:t> in maternal mortality rates across </a:t>
            </a:r>
            <a:r>
              <a:rPr lang="en-US" i="0" u="none" strike="noStrike">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populations</a:t>
            </a:r>
            <a:r>
              <a:rPr lang="en-US" i="0" u="none" strike="noStrike">
                <a:solidFill>
                  <a:srgbClr val="000000"/>
                </a:solidFill>
              </a:rPr>
              <a:t>. </a:t>
            </a:r>
            <a:r>
              <a:rPr lang="en-US" i="0" u="none" strike="noStrike">
                <a:solidFill>
                  <a:srgbClr val="000000"/>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Each</a:t>
            </a:r>
            <a:r>
              <a:rPr lang="en-US" i="0" u="none" strike="noStrike">
                <a:solidFill>
                  <a:srgbClr val="000000"/>
                </a:solidFill>
              </a:rPr>
              <a:t> bar shows the number of deaths per 100,000 live births in a given year, separated out by race and hispanic origin. </a:t>
            </a:r>
            <a:endParaRPr/>
          </a:p>
          <a:p>
            <a:pPr marL="457200" lvl="0" indent="-298450" algn="l" rtl="0">
              <a:lnSpc>
                <a:spcPct val="100000"/>
              </a:lnSpc>
              <a:spcBef>
                <a:spcPts val="0"/>
              </a:spcBef>
              <a:spcAft>
                <a:spcPts val="0"/>
              </a:spcAft>
              <a:buSzPts val="1100"/>
              <a:buChar char="●"/>
            </a:pPr>
            <a:r>
              <a:rPr lang="en-US" i="0" u="none" strike="noStrike">
                <a:solidFill>
                  <a:srgbClr val="000000"/>
                </a:solidFill>
              </a:rPr>
              <a:t>First, the number of deaths is rising steadily and steeply, year after year. </a:t>
            </a:r>
            <a:endParaRPr/>
          </a:p>
          <a:p>
            <a:pPr marL="457200" lvl="0" indent="-298450" algn="l" rtl="0">
              <a:lnSpc>
                <a:spcPct val="100000"/>
              </a:lnSpc>
              <a:spcBef>
                <a:spcPts val="0"/>
              </a:spcBef>
              <a:spcAft>
                <a:spcPts val="0"/>
              </a:spcAft>
              <a:buSzPts val="1100"/>
              <a:buChar char="●"/>
            </a:pPr>
            <a:r>
              <a:rPr lang="en-US" u="none" strike="noStrike">
                <a:solidFill>
                  <a:srgbClr val="000000"/>
                </a:solidFill>
              </a:rPr>
              <a:t>Second, the rates for non-hispanic Black women are rising much more precipitously than the rates of non-hispanic </a:t>
            </a:r>
            <a:r>
              <a:rPr lang="en-US"/>
              <a:t>W</a:t>
            </a:r>
            <a:r>
              <a:rPr lang="en-US" u="none" strike="noStrike">
                <a:solidFill>
                  <a:srgbClr val="000000"/>
                </a:solidFill>
              </a:rPr>
              <a:t>hite women and </a:t>
            </a:r>
            <a:r>
              <a:rPr lang="en-US"/>
              <a:t>H</a:t>
            </a:r>
            <a:r>
              <a:rPr lang="en-US" u="none" strike="noStrike">
                <a:solidFill>
                  <a:srgbClr val="000000"/>
                </a:solidFill>
              </a:rPr>
              <a:t>ispanic women. </a:t>
            </a:r>
            <a:endParaRPr/>
          </a:p>
          <a:p>
            <a:pPr marL="457200" lvl="0" indent="-298450" algn="l" rtl="0">
              <a:lnSpc>
                <a:spcPct val="100000"/>
              </a:lnSpc>
              <a:spcBef>
                <a:spcPts val="0"/>
              </a:spcBef>
              <a:spcAft>
                <a:spcPts val="0"/>
              </a:spcAft>
              <a:buSzPts val="1100"/>
              <a:buChar char="●"/>
            </a:pPr>
            <a:r>
              <a:rPr lang="en-US" i="0" u="none" strike="noStrike">
                <a:solidFill>
                  <a:srgbClr val="000000"/>
                </a:solidFill>
              </a:rPr>
              <a:t>Third, the maternal mortality rate of non-hispanic Black women is higher than that of the other groups. </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Data on maternal mortality by race confirms a statistically significant increase in deaths per 100,000 live births each year from 2018 to 2020. </a:t>
            </a:r>
            <a:endParaRPr/>
          </a:p>
          <a:p>
            <a:pPr marL="171450" lvl="0" indent="-171450" algn="l" rtl="0">
              <a:lnSpc>
                <a:spcPct val="100000"/>
              </a:lnSpc>
              <a:spcBef>
                <a:spcPts val="0"/>
              </a:spcBef>
              <a:spcAft>
                <a:spcPts val="0"/>
              </a:spcAft>
              <a:buClr>
                <a:schemeClr val="dk1"/>
              </a:buClr>
              <a:buSzPts val="1100"/>
              <a:buChar char="●"/>
            </a:pPr>
            <a:r>
              <a:rPr lang="en-US">
                <a:solidFill>
                  <a:schemeClr val="dk1"/>
                </a:solidFill>
                <a:latin typeface="Arial"/>
                <a:ea typeface="Arial"/>
                <a:cs typeface="Arial"/>
                <a:sym typeface="Arial"/>
              </a:rPr>
              <a:t>While pregnancy-related deaths of hemorrhage, hypertensive disorders of pregnancy, embolism, anesthesia declined, the contribution of </a:t>
            </a:r>
            <a:r>
              <a:rPr lang="en-US">
                <a:solidFill>
                  <a:schemeClr val="dk1"/>
                </a:solidFill>
              </a:rPr>
              <a:t>c</a:t>
            </a:r>
            <a:r>
              <a:rPr lang="en-US">
                <a:solidFill>
                  <a:schemeClr val="dk1"/>
                </a:solidFill>
                <a:latin typeface="Arial"/>
                <a:ea typeface="Arial"/>
                <a:cs typeface="Arial"/>
                <a:sym typeface="Arial"/>
              </a:rPr>
              <a:t>ardiovascular conditions and infection increased. </a:t>
            </a:r>
            <a:endParaRPr/>
          </a:p>
          <a:p>
            <a:pPr marL="171450" lvl="0" indent="-171450" algn="l" rtl="0">
              <a:lnSpc>
                <a:spcPct val="100000"/>
              </a:lnSpc>
              <a:spcBef>
                <a:spcPts val="0"/>
              </a:spcBef>
              <a:spcAft>
                <a:spcPts val="0"/>
              </a:spcAft>
              <a:buClr>
                <a:schemeClr val="dk1"/>
              </a:buClr>
              <a:buSzPts val="1100"/>
              <a:buChar char="●"/>
            </a:pPr>
            <a:r>
              <a:rPr lang="en-US">
                <a:solidFill>
                  <a:schemeClr val="dk1"/>
                </a:solidFill>
                <a:latin typeface="Arial"/>
                <a:ea typeface="Arial"/>
                <a:cs typeface="Arial"/>
                <a:sym typeface="Arial"/>
              </a:rPr>
              <a:t>This suggests a change in risk profile of the</a:t>
            </a:r>
            <a:r>
              <a:rPr lang="en-US">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birthing population</a:t>
            </a:r>
            <a:endParaRPr/>
          </a:p>
          <a:p>
            <a:pPr marL="171450" lvl="0" indent="-171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Cardiac conditions refer to disorders of the cardiovascular system that may affect maternal health. Such disorders may include congenital heart disease and acquired heart disease in pregnancy and 12 months postpartum, including but not limited to cardiac valve disorders, cardiomyopathies, arrhythmias, coronary artery disease, pulmonary hypertension, and aortic dissection. </a:t>
            </a:r>
            <a:endParaRPr/>
          </a:p>
          <a:p>
            <a:pPr marL="171450" lvl="0" indent="-171450" algn="l" rtl="0">
              <a:lnSpc>
                <a:spcPct val="115000"/>
              </a:lnSpc>
              <a:spcBef>
                <a:spcPts val="0"/>
              </a:spcBef>
              <a:spcAft>
                <a:spcPts val="0"/>
              </a:spcAft>
              <a:buClr>
                <a:schemeClr val="dk1"/>
              </a:buClr>
              <a:buSzPts val="1100"/>
              <a:buChar char="●"/>
            </a:pPr>
            <a:r>
              <a:rPr lang="en-US">
                <a:solidFill>
                  <a:schemeClr val="dk1"/>
                </a:solidFill>
                <a:latin typeface="Arial"/>
                <a:ea typeface="Arial"/>
                <a:cs typeface="Arial"/>
                <a:sym typeface="Arial"/>
              </a:rPr>
              <a:t>Pregnancy acts as a physiologic cardiovascular stress test by virtue of the hemodynamic changes that occur. Moreover, pregnancy may aggravate underlying cardiac disease or may result in de novo cardiomyopathy or peripartum cardiomyopathy.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a:highlight>
                <a:srgbClr val="FFFF00"/>
              </a:highlight>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a:highlight>
                <a:srgbClr val="FFFF00"/>
              </a:highlight>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a:highlight>
                <a:srgbClr val="FFFF00"/>
              </a:highlight>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www.cmqcc.org/"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9.jp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0"/>
        <p:cNvGrpSpPr/>
        <p:nvPr/>
      </p:nvGrpSpPr>
      <p:grpSpPr>
        <a:xfrm>
          <a:off x="0" y="0"/>
          <a:ext cx="0" cy="0"/>
          <a:chOff x="0" y="0"/>
          <a:chExt cx="0" cy="0"/>
        </a:xfrm>
      </p:grpSpPr>
      <p:sp>
        <p:nvSpPr>
          <p:cNvPr id="11" name="Google Shape;11;p39"/>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 name="Google Shape;12;p39"/>
          <p:cNvPicPr preferRelativeResize="0"/>
          <p:nvPr/>
        </p:nvPicPr>
        <p:blipFill rotWithShape="1">
          <a:blip r:embed="rId2">
            <a:alphaModFix/>
          </a:blip>
          <a:srcRect r="16289" b="29077"/>
          <a:stretch/>
        </p:blipFill>
        <p:spPr>
          <a:xfrm>
            <a:off x="4838400" y="1495600"/>
            <a:ext cx="4305606" cy="3647894"/>
          </a:xfrm>
          <a:prstGeom prst="rect">
            <a:avLst/>
          </a:prstGeom>
          <a:noFill/>
          <a:ln>
            <a:noFill/>
          </a:ln>
        </p:spPr>
      </p:pic>
      <p:pic>
        <p:nvPicPr>
          <p:cNvPr id="13" name="Google Shape;13;p39"/>
          <p:cNvPicPr preferRelativeResize="0"/>
          <p:nvPr/>
        </p:nvPicPr>
        <p:blipFill rotWithShape="1">
          <a:blip r:embed="rId3">
            <a:alphaModFix/>
          </a:blip>
          <a:srcRect/>
          <a:stretch/>
        </p:blipFill>
        <p:spPr>
          <a:xfrm>
            <a:off x="453350" y="581350"/>
            <a:ext cx="2374100" cy="641000"/>
          </a:xfrm>
          <a:prstGeom prst="rect">
            <a:avLst/>
          </a:prstGeom>
          <a:noFill/>
          <a:ln>
            <a:noFill/>
          </a:ln>
        </p:spPr>
      </p:pic>
      <p:pic>
        <p:nvPicPr>
          <p:cNvPr id="14" name="Google Shape;14;p39"/>
          <p:cNvPicPr preferRelativeResize="0"/>
          <p:nvPr/>
        </p:nvPicPr>
        <p:blipFill rotWithShape="1">
          <a:blip r:embed="rId4">
            <a:alphaModFix/>
          </a:blip>
          <a:srcRect/>
          <a:stretch/>
        </p:blipFill>
        <p:spPr>
          <a:xfrm>
            <a:off x="457200" y="3083650"/>
            <a:ext cx="1586958" cy="150300"/>
          </a:xfrm>
          <a:prstGeom prst="rect">
            <a:avLst/>
          </a:prstGeom>
          <a:noFill/>
          <a:ln>
            <a:noFill/>
          </a:ln>
        </p:spPr>
      </p:pic>
      <p:sp>
        <p:nvSpPr>
          <p:cNvPr id="15" name="Google Shape;15;p39"/>
          <p:cNvSpPr txBox="1">
            <a:spLocks noGrp="1"/>
          </p:cNvSpPr>
          <p:nvPr>
            <p:ph type="title"/>
          </p:nvPr>
        </p:nvSpPr>
        <p:spPr>
          <a:xfrm>
            <a:off x="453349" y="1563425"/>
            <a:ext cx="6637799" cy="1746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700" b="1" i="0" u="none" strike="noStrike" cap="non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39"/>
          <p:cNvSpPr txBox="1">
            <a:spLocks noGrp="1"/>
          </p:cNvSpPr>
          <p:nvPr>
            <p:ph type="body" idx="1"/>
          </p:nvPr>
        </p:nvSpPr>
        <p:spPr>
          <a:xfrm>
            <a:off x="482600" y="3379788"/>
            <a:ext cx="4121150" cy="1338262"/>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sz="1600" b="0" i="0" u="none" strike="noStrike" cap="none">
                <a:solidFill>
                  <a:schemeClr val="dk2"/>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Content">
  <p:cSld name="2_One Column Content">
    <p:spTree>
      <p:nvGrpSpPr>
        <p:cNvPr id="1" name="Shape 70"/>
        <p:cNvGrpSpPr/>
        <p:nvPr/>
      </p:nvGrpSpPr>
      <p:grpSpPr>
        <a:xfrm>
          <a:off x="0" y="0"/>
          <a:ext cx="0" cy="0"/>
          <a:chOff x="0" y="0"/>
          <a:chExt cx="0" cy="0"/>
        </a:xfrm>
      </p:grpSpPr>
      <p:sp>
        <p:nvSpPr>
          <p:cNvPr id="71" name="Google Shape;71;p48"/>
          <p:cNvSpPr txBox="1">
            <a:spLocks noGrp="1"/>
          </p:cNvSpPr>
          <p:nvPr>
            <p:ph type="title"/>
          </p:nvPr>
        </p:nvSpPr>
        <p:spPr>
          <a:xfrm>
            <a:off x="628650" y="678180"/>
            <a:ext cx="8482604" cy="447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b="1" i="0" u="none" strike="noStrike" cap="non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48"/>
          <p:cNvSpPr/>
          <p:nvPr/>
        </p:nvSpPr>
        <p:spPr>
          <a:xfrm rot="10800000">
            <a:off x="340950" y="1947775"/>
            <a:ext cx="6902100" cy="516900"/>
          </a:xfrm>
          <a:prstGeom prst="leftRightArrow">
            <a:avLst>
              <a:gd name="adj1" fmla="val 50000"/>
              <a:gd name="adj2" fmla="val 50000"/>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Open Sans"/>
              <a:buNone/>
            </a:pPr>
            <a:endParaRPr sz="1867" b="0" i="0" u="none" strike="noStrike" cap="none">
              <a:solidFill>
                <a:srgbClr val="FFFFFF"/>
              </a:solidFill>
              <a:latin typeface="Open Sans"/>
              <a:ea typeface="Open Sans"/>
              <a:cs typeface="Open Sans"/>
              <a:sym typeface="Open Sans"/>
            </a:endParaRPr>
          </a:p>
        </p:txBody>
      </p:sp>
      <p:sp>
        <p:nvSpPr>
          <p:cNvPr id="73" name="Google Shape;73;p48"/>
          <p:cNvSpPr/>
          <p:nvPr/>
        </p:nvSpPr>
        <p:spPr>
          <a:xfrm>
            <a:off x="7307637" y="1463834"/>
            <a:ext cx="1371600" cy="13716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sp>
        <p:nvSpPr>
          <p:cNvPr id="74" name="Google Shape;74;p48"/>
          <p:cNvSpPr/>
          <p:nvPr/>
        </p:nvSpPr>
        <p:spPr>
          <a:xfrm>
            <a:off x="7567216" y="1738453"/>
            <a:ext cx="852431" cy="822335"/>
          </a:xfrm>
          <a:custGeom>
            <a:avLst/>
            <a:gdLst/>
            <a:ahLst/>
            <a:cxnLst/>
            <a:rect l="l" t="t" r="r" b="b"/>
            <a:pathLst>
              <a:path w="11193" h="11205" extrusionOk="0">
                <a:moveTo>
                  <a:pt x="3763" y="358"/>
                </a:moveTo>
                <a:cubicBezTo>
                  <a:pt x="4096" y="358"/>
                  <a:pt x="4346" y="632"/>
                  <a:pt x="4346" y="941"/>
                </a:cubicBezTo>
                <a:cubicBezTo>
                  <a:pt x="4346" y="1144"/>
                  <a:pt x="4239" y="1346"/>
                  <a:pt x="4061" y="1441"/>
                </a:cubicBezTo>
                <a:cubicBezTo>
                  <a:pt x="4013" y="1477"/>
                  <a:pt x="3977" y="1536"/>
                  <a:pt x="3977" y="1596"/>
                </a:cubicBezTo>
                <a:lnTo>
                  <a:pt x="3977" y="2001"/>
                </a:lnTo>
                <a:cubicBezTo>
                  <a:pt x="3977" y="2096"/>
                  <a:pt x="4049" y="2179"/>
                  <a:pt x="4156" y="2179"/>
                </a:cubicBezTo>
                <a:lnTo>
                  <a:pt x="5394" y="2179"/>
                </a:lnTo>
                <a:lnTo>
                  <a:pt x="5394" y="3406"/>
                </a:lnTo>
                <a:cubicBezTo>
                  <a:pt x="5394" y="3513"/>
                  <a:pt x="5466" y="3584"/>
                  <a:pt x="5573" y="3584"/>
                </a:cubicBezTo>
                <a:lnTo>
                  <a:pt x="5966" y="3584"/>
                </a:lnTo>
                <a:cubicBezTo>
                  <a:pt x="6025" y="3584"/>
                  <a:pt x="6085" y="3561"/>
                  <a:pt x="6120" y="3501"/>
                </a:cubicBezTo>
                <a:cubicBezTo>
                  <a:pt x="6228" y="3322"/>
                  <a:pt x="6418" y="3215"/>
                  <a:pt x="6620" y="3215"/>
                </a:cubicBezTo>
                <a:cubicBezTo>
                  <a:pt x="6954" y="3215"/>
                  <a:pt x="7204" y="3489"/>
                  <a:pt x="7204" y="3799"/>
                </a:cubicBezTo>
                <a:cubicBezTo>
                  <a:pt x="7204" y="4120"/>
                  <a:pt x="6942" y="4382"/>
                  <a:pt x="6620" y="4382"/>
                </a:cubicBezTo>
                <a:cubicBezTo>
                  <a:pt x="6418" y="4382"/>
                  <a:pt x="6228" y="4275"/>
                  <a:pt x="6120" y="4096"/>
                </a:cubicBezTo>
                <a:cubicBezTo>
                  <a:pt x="6085" y="4037"/>
                  <a:pt x="6025" y="4001"/>
                  <a:pt x="5966" y="4001"/>
                </a:cubicBezTo>
                <a:lnTo>
                  <a:pt x="5573" y="4001"/>
                </a:lnTo>
                <a:cubicBezTo>
                  <a:pt x="5466" y="4001"/>
                  <a:pt x="5394" y="4084"/>
                  <a:pt x="5394" y="4180"/>
                </a:cubicBezTo>
                <a:lnTo>
                  <a:pt x="5394" y="5418"/>
                </a:lnTo>
                <a:lnTo>
                  <a:pt x="4334" y="5418"/>
                </a:lnTo>
                <a:lnTo>
                  <a:pt x="4334" y="5299"/>
                </a:lnTo>
                <a:cubicBezTo>
                  <a:pt x="4573" y="5120"/>
                  <a:pt x="4704" y="4834"/>
                  <a:pt x="4704" y="4561"/>
                </a:cubicBezTo>
                <a:cubicBezTo>
                  <a:pt x="4704" y="4037"/>
                  <a:pt x="4287" y="3620"/>
                  <a:pt x="3775" y="3620"/>
                </a:cubicBezTo>
                <a:cubicBezTo>
                  <a:pt x="3251" y="3620"/>
                  <a:pt x="2834" y="4037"/>
                  <a:pt x="2834" y="4561"/>
                </a:cubicBezTo>
                <a:cubicBezTo>
                  <a:pt x="2834" y="4858"/>
                  <a:pt x="2965" y="5132"/>
                  <a:pt x="3203" y="5299"/>
                </a:cubicBezTo>
                <a:lnTo>
                  <a:pt x="3203" y="5430"/>
                </a:lnTo>
                <a:lnTo>
                  <a:pt x="2144" y="5430"/>
                </a:lnTo>
                <a:lnTo>
                  <a:pt x="2144" y="2179"/>
                </a:lnTo>
                <a:lnTo>
                  <a:pt x="3382" y="2179"/>
                </a:lnTo>
                <a:cubicBezTo>
                  <a:pt x="3489" y="2179"/>
                  <a:pt x="3561" y="2096"/>
                  <a:pt x="3561" y="2001"/>
                </a:cubicBezTo>
                <a:lnTo>
                  <a:pt x="3561" y="1596"/>
                </a:lnTo>
                <a:cubicBezTo>
                  <a:pt x="3561" y="1536"/>
                  <a:pt x="3537" y="1477"/>
                  <a:pt x="3465" y="1441"/>
                </a:cubicBezTo>
                <a:cubicBezTo>
                  <a:pt x="3299" y="1346"/>
                  <a:pt x="3191" y="1144"/>
                  <a:pt x="3191" y="941"/>
                </a:cubicBezTo>
                <a:cubicBezTo>
                  <a:pt x="3191" y="608"/>
                  <a:pt x="3453" y="358"/>
                  <a:pt x="3763" y="358"/>
                </a:cubicBezTo>
                <a:close/>
                <a:moveTo>
                  <a:pt x="9014" y="5811"/>
                </a:moveTo>
                <a:lnTo>
                  <a:pt x="9014" y="7799"/>
                </a:lnTo>
                <a:lnTo>
                  <a:pt x="9014" y="8025"/>
                </a:lnTo>
                <a:lnTo>
                  <a:pt x="9014" y="9049"/>
                </a:lnTo>
                <a:lnTo>
                  <a:pt x="7775" y="9049"/>
                </a:lnTo>
                <a:cubicBezTo>
                  <a:pt x="7668" y="9049"/>
                  <a:pt x="7597" y="9121"/>
                  <a:pt x="7597" y="9228"/>
                </a:cubicBezTo>
                <a:lnTo>
                  <a:pt x="7597" y="9633"/>
                </a:lnTo>
                <a:cubicBezTo>
                  <a:pt x="7597" y="9692"/>
                  <a:pt x="7621" y="9752"/>
                  <a:pt x="7680" y="9776"/>
                </a:cubicBezTo>
                <a:cubicBezTo>
                  <a:pt x="7859" y="9883"/>
                  <a:pt x="7966" y="10073"/>
                  <a:pt x="7966" y="10288"/>
                </a:cubicBezTo>
                <a:cubicBezTo>
                  <a:pt x="7966" y="10609"/>
                  <a:pt x="7704" y="10871"/>
                  <a:pt x="7382" y="10871"/>
                </a:cubicBezTo>
                <a:cubicBezTo>
                  <a:pt x="7061" y="10871"/>
                  <a:pt x="6811" y="10597"/>
                  <a:pt x="6811" y="10288"/>
                </a:cubicBezTo>
                <a:cubicBezTo>
                  <a:pt x="6811" y="10073"/>
                  <a:pt x="6906" y="9883"/>
                  <a:pt x="7085" y="9776"/>
                </a:cubicBezTo>
                <a:cubicBezTo>
                  <a:pt x="7144" y="9752"/>
                  <a:pt x="7180" y="9692"/>
                  <a:pt x="7180" y="9633"/>
                </a:cubicBezTo>
                <a:lnTo>
                  <a:pt x="7180" y="9228"/>
                </a:lnTo>
                <a:cubicBezTo>
                  <a:pt x="7180" y="9121"/>
                  <a:pt x="7109" y="9049"/>
                  <a:pt x="7001" y="9049"/>
                </a:cubicBezTo>
                <a:lnTo>
                  <a:pt x="5763" y="9049"/>
                </a:lnTo>
                <a:lnTo>
                  <a:pt x="5763" y="7811"/>
                </a:lnTo>
                <a:cubicBezTo>
                  <a:pt x="5763" y="7716"/>
                  <a:pt x="5692" y="7632"/>
                  <a:pt x="5585" y="7632"/>
                </a:cubicBezTo>
                <a:lnTo>
                  <a:pt x="5180" y="7632"/>
                </a:lnTo>
                <a:cubicBezTo>
                  <a:pt x="5120" y="7632"/>
                  <a:pt x="5061" y="7668"/>
                  <a:pt x="5037" y="7728"/>
                </a:cubicBezTo>
                <a:cubicBezTo>
                  <a:pt x="4930" y="7906"/>
                  <a:pt x="4739" y="8013"/>
                  <a:pt x="4525" y="8013"/>
                </a:cubicBezTo>
                <a:cubicBezTo>
                  <a:pt x="4203" y="8013"/>
                  <a:pt x="3953" y="7740"/>
                  <a:pt x="3953" y="7430"/>
                </a:cubicBezTo>
                <a:cubicBezTo>
                  <a:pt x="3953" y="7120"/>
                  <a:pt x="4215" y="6847"/>
                  <a:pt x="4525" y="6847"/>
                </a:cubicBezTo>
                <a:cubicBezTo>
                  <a:pt x="4739" y="6847"/>
                  <a:pt x="4930" y="6954"/>
                  <a:pt x="5037" y="7132"/>
                </a:cubicBezTo>
                <a:cubicBezTo>
                  <a:pt x="5061" y="7192"/>
                  <a:pt x="5120" y="7216"/>
                  <a:pt x="5180" y="7216"/>
                </a:cubicBezTo>
                <a:lnTo>
                  <a:pt x="5585" y="7216"/>
                </a:lnTo>
                <a:cubicBezTo>
                  <a:pt x="5692" y="7216"/>
                  <a:pt x="5763" y="7144"/>
                  <a:pt x="5763" y="7037"/>
                </a:cubicBezTo>
                <a:lnTo>
                  <a:pt x="5763" y="5811"/>
                </a:lnTo>
                <a:lnTo>
                  <a:pt x="6823" y="5811"/>
                </a:lnTo>
                <a:lnTo>
                  <a:pt x="6823" y="5942"/>
                </a:lnTo>
                <a:cubicBezTo>
                  <a:pt x="6585" y="6120"/>
                  <a:pt x="6454" y="6406"/>
                  <a:pt x="6454" y="6680"/>
                </a:cubicBezTo>
                <a:cubicBezTo>
                  <a:pt x="6454" y="7204"/>
                  <a:pt x="6870" y="7621"/>
                  <a:pt x="7382" y="7621"/>
                </a:cubicBezTo>
                <a:cubicBezTo>
                  <a:pt x="7906" y="7621"/>
                  <a:pt x="8323" y="7204"/>
                  <a:pt x="8323" y="6680"/>
                </a:cubicBezTo>
                <a:cubicBezTo>
                  <a:pt x="8323" y="6382"/>
                  <a:pt x="8192" y="6108"/>
                  <a:pt x="7954" y="5942"/>
                </a:cubicBezTo>
                <a:lnTo>
                  <a:pt x="7954" y="5811"/>
                </a:lnTo>
                <a:close/>
                <a:moveTo>
                  <a:pt x="3799" y="1"/>
                </a:moveTo>
                <a:cubicBezTo>
                  <a:pt x="3275" y="1"/>
                  <a:pt x="2858" y="417"/>
                  <a:pt x="2858" y="941"/>
                </a:cubicBezTo>
                <a:cubicBezTo>
                  <a:pt x="2858" y="1239"/>
                  <a:pt x="3001" y="1525"/>
                  <a:pt x="3239" y="1679"/>
                </a:cubicBezTo>
                <a:lnTo>
                  <a:pt x="3239" y="1822"/>
                </a:lnTo>
                <a:lnTo>
                  <a:pt x="2001" y="1822"/>
                </a:lnTo>
                <a:cubicBezTo>
                  <a:pt x="1894" y="1822"/>
                  <a:pt x="1822" y="1894"/>
                  <a:pt x="1822" y="2001"/>
                </a:cubicBezTo>
                <a:lnTo>
                  <a:pt x="1822" y="5608"/>
                </a:lnTo>
                <a:lnTo>
                  <a:pt x="1822" y="6847"/>
                </a:lnTo>
                <a:lnTo>
                  <a:pt x="1691" y="6847"/>
                </a:lnTo>
                <a:cubicBezTo>
                  <a:pt x="1513" y="6609"/>
                  <a:pt x="1227" y="6478"/>
                  <a:pt x="941" y="6478"/>
                </a:cubicBezTo>
                <a:cubicBezTo>
                  <a:pt x="417" y="6478"/>
                  <a:pt x="1" y="6894"/>
                  <a:pt x="1" y="7406"/>
                </a:cubicBezTo>
                <a:cubicBezTo>
                  <a:pt x="1" y="7930"/>
                  <a:pt x="417" y="8347"/>
                  <a:pt x="941" y="8347"/>
                </a:cubicBezTo>
                <a:cubicBezTo>
                  <a:pt x="1239" y="8347"/>
                  <a:pt x="1525" y="8216"/>
                  <a:pt x="1691" y="7978"/>
                </a:cubicBezTo>
                <a:lnTo>
                  <a:pt x="1822" y="7978"/>
                </a:lnTo>
                <a:lnTo>
                  <a:pt x="1822" y="9216"/>
                </a:lnTo>
                <a:cubicBezTo>
                  <a:pt x="1822" y="9311"/>
                  <a:pt x="1894" y="9395"/>
                  <a:pt x="2001" y="9395"/>
                </a:cubicBezTo>
                <a:lnTo>
                  <a:pt x="2620" y="9395"/>
                </a:lnTo>
                <a:cubicBezTo>
                  <a:pt x="2727" y="9395"/>
                  <a:pt x="2799" y="9311"/>
                  <a:pt x="2799" y="9216"/>
                </a:cubicBezTo>
                <a:cubicBezTo>
                  <a:pt x="2799" y="9109"/>
                  <a:pt x="2727" y="9037"/>
                  <a:pt x="2620" y="9037"/>
                </a:cubicBezTo>
                <a:lnTo>
                  <a:pt x="2179" y="9037"/>
                </a:lnTo>
                <a:lnTo>
                  <a:pt x="2179" y="7799"/>
                </a:lnTo>
                <a:cubicBezTo>
                  <a:pt x="2179" y="7692"/>
                  <a:pt x="2108" y="7621"/>
                  <a:pt x="2001" y="7621"/>
                </a:cubicBezTo>
                <a:lnTo>
                  <a:pt x="1596" y="7621"/>
                </a:lnTo>
                <a:cubicBezTo>
                  <a:pt x="1536" y="7621"/>
                  <a:pt x="1477" y="7644"/>
                  <a:pt x="1453" y="7704"/>
                </a:cubicBezTo>
                <a:cubicBezTo>
                  <a:pt x="1346" y="7882"/>
                  <a:pt x="1155" y="7990"/>
                  <a:pt x="941" y="7990"/>
                </a:cubicBezTo>
                <a:cubicBezTo>
                  <a:pt x="620" y="7990"/>
                  <a:pt x="358" y="7728"/>
                  <a:pt x="358" y="7406"/>
                </a:cubicBezTo>
                <a:cubicBezTo>
                  <a:pt x="358" y="7085"/>
                  <a:pt x="632" y="6835"/>
                  <a:pt x="941" y="6835"/>
                </a:cubicBezTo>
                <a:cubicBezTo>
                  <a:pt x="1155" y="6835"/>
                  <a:pt x="1346" y="6930"/>
                  <a:pt x="1453" y="7109"/>
                </a:cubicBezTo>
                <a:cubicBezTo>
                  <a:pt x="1477" y="7168"/>
                  <a:pt x="1536" y="7204"/>
                  <a:pt x="1596" y="7204"/>
                </a:cubicBezTo>
                <a:lnTo>
                  <a:pt x="2001" y="7204"/>
                </a:lnTo>
                <a:cubicBezTo>
                  <a:pt x="2108" y="7204"/>
                  <a:pt x="2179" y="7132"/>
                  <a:pt x="2179" y="7025"/>
                </a:cubicBezTo>
                <a:lnTo>
                  <a:pt x="2179" y="5787"/>
                </a:lnTo>
                <a:lnTo>
                  <a:pt x="3418" y="5787"/>
                </a:lnTo>
                <a:cubicBezTo>
                  <a:pt x="3513" y="5787"/>
                  <a:pt x="3596" y="5716"/>
                  <a:pt x="3596" y="5608"/>
                </a:cubicBezTo>
                <a:lnTo>
                  <a:pt x="3596" y="5204"/>
                </a:lnTo>
                <a:cubicBezTo>
                  <a:pt x="3596" y="5144"/>
                  <a:pt x="3561" y="5085"/>
                  <a:pt x="3501" y="5061"/>
                </a:cubicBezTo>
                <a:cubicBezTo>
                  <a:pt x="3322" y="4954"/>
                  <a:pt x="3215" y="4763"/>
                  <a:pt x="3215" y="4549"/>
                </a:cubicBezTo>
                <a:cubicBezTo>
                  <a:pt x="3215" y="4227"/>
                  <a:pt x="3489" y="3977"/>
                  <a:pt x="3799" y="3977"/>
                </a:cubicBezTo>
                <a:cubicBezTo>
                  <a:pt x="4132" y="3977"/>
                  <a:pt x="4382" y="4239"/>
                  <a:pt x="4382" y="4549"/>
                </a:cubicBezTo>
                <a:cubicBezTo>
                  <a:pt x="4382" y="4763"/>
                  <a:pt x="4275" y="4954"/>
                  <a:pt x="4096" y="5061"/>
                </a:cubicBezTo>
                <a:cubicBezTo>
                  <a:pt x="4037" y="5085"/>
                  <a:pt x="4013" y="5144"/>
                  <a:pt x="4013" y="5204"/>
                </a:cubicBezTo>
                <a:lnTo>
                  <a:pt x="4013" y="5608"/>
                </a:lnTo>
                <a:cubicBezTo>
                  <a:pt x="4013" y="5716"/>
                  <a:pt x="4084" y="5787"/>
                  <a:pt x="4192" y="5787"/>
                </a:cubicBezTo>
                <a:lnTo>
                  <a:pt x="5418" y="5787"/>
                </a:lnTo>
                <a:lnTo>
                  <a:pt x="5418" y="6847"/>
                </a:lnTo>
                <a:lnTo>
                  <a:pt x="5287" y="6847"/>
                </a:lnTo>
                <a:cubicBezTo>
                  <a:pt x="5108" y="6609"/>
                  <a:pt x="4823" y="6478"/>
                  <a:pt x="4549" y="6478"/>
                </a:cubicBezTo>
                <a:cubicBezTo>
                  <a:pt x="4025" y="6478"/>
                  <a:pt x="3608" y="6894"/>
                  <a:pt x="3608" y="7406"/>
                </a:cubicBezTo>
                <a:cubicBezTo>
                  <a:pt x="3608" y="7930"/>
                  <a:pt x="4025" y="8347"/>
                  <a:pt x="4549" y="8347"/>
                </a:cubicBezTo>
                <a:cubicBezTo>
                  <a:pt x="4846" y="8347"/>
                  <a:pt x="5120" y="8216"/>
                  <a:pt x="5287" y="7978"/>
                </a:cubicBezTo>
                <a:lnTo>
                  <a:pt x="5418" y="7978"/>
                </a:lnTo>
                <a:lnTo>
                  <a:pt x="5418" y="9037"/>
                </a:lnTo>
                <a:lnTo>
                  <a:pt x="3168" y="9037"/>
                </a:lnTo>
                <a:cubicBezTo>
                  <a:pt x="3072" y="9037"/>
                  <a:pt x="3001" y="9109"/>
                  <a:pt x="3001" y="9216"/>
                </a:cubicBezTo>
                <a:cubicBezTo>
                  <a:pt x="3001" y="9311"/>
                  <a:pt x="3072" y="9395"/>
                  <a:pt x="3168" y="9395"/>
                </a:cubicBezTo>
                <a:lnTo>
                  <a:pt x="6835" y="9395"/>
                </a:lnTo>
                <a:lnTo>
                  <a:pt x="6835" y="9526"/>
                </a:lnTo>
                <a:cubicBezTo>
                  <a:pt x="6597" y="9704"/>
                  <a:pt x="6466" y="9990"/>
                  <a:pt x="6466" y="10264"/>
                </a:cubicBezTo>
                <a:cubicBezTo>
                  <a:pt x="6466" y="10788"/>
                  <a:pt x="6882" y="11204"/>
                  <a:pt x="7406" y="11204"/>
                </a:cubicBezTo>
                <a:cubicBezTo>
                  <a:pt x="7918" y="11204"/>
                  <a:pt x="8335" y="10788"/>
                  <a:pt x="8335" y="10264"/>
                </a:cubicBezTo>
                <a:cubicBezTo>
                  <a:pt x="8335" y="9966"/>
                  <a:pt x="8204" y="9692"/>
                  <a:pt x="7966" y="9526"/>
                </a:cubicBezTo>
                <a:lnTo>
                  <a:pt x="7966" y="9395"/>
                </a:lnTo>
                <a:lnTo>
                  <a:pt x="9204" y="9395"/>
                </a:lnTo>
                <a:cubicBezTo>
                  <a:pt x="9311" y="9395"/>
                  <a:pt x="9383" y="9311"/>
                  <a:pt x="9383" y="9216"/>
                </a:cubicBezTo>
                <a:lnTo>
                  <a:pt x="9383" y="8002"/>
                </a:lnTo>
                <a:lnTo>
                  <a:pt x="9383" y="7787"/>
                </a:lnTo>
                <a:lnTo>
                  <a:pt x="9383" y="5596"/>
                </a:lnTo>
                <a:lnTo>
                  <a:pt x="9383" y="4358"/>
                </a:lnTo>
                <a:lnTo>
                  <a:pt x="9514" y="4358"/>
                </a:lnTo>
                <a:cubicBezTo>
                  <a:pt x="9692" y="4596"/>
                  <a:pt x="9978" y="4727"/>
                  <a:pt x="10264" y="4727"/>
                </a:cubicBezTo>
                <a:cubicBezTo>
                  <a:pt x="10776" y="4727"/>
                  <a:pt x="11192" y="4311"/>
                  <a:pt x="11192" y="3799"/>
                </a:cubicBezTo>
                <a:cubicBezTo>
                  <a:pt x="11192" y="3287"/>
                  <a:pt x="10776" y="2858"/>
                  <a:pt x="10264" y="2858"/>
                </a:cubicBezTo>
                <a:cubicBezTo>
                  <a:pt x="9966" y="2858"/>
                  <a:pt x="9680" y="2989"/>
                  <a:pt x="9514" y="3227"/>
                </a:cubicBezTo>
                <a:lnTo>
                  <a:pt x="9383" y="3227"/>
                </a:lnTo>
                <a:lnTo>
                  <a:pt x="9383" y="2001"/>
                </a:lnTo>
                <a:cubicBezTo>
                  <a:pt x="9383" y="1894"/>
                  <a:pt x="9311" y="1822"/>
                  <a:pt x="9204" y="1822"/>
                </a:cubicBezTo>
                <a:lnTo>
                  <a:pt x="8609" y="1822"/>
                </a:lnTo>
                <a:cubicBezTo>
                  <a:pt x="8502" y="1822"/>
                  <a:pt x="8430" y="1894"/>
                  <a:pt x="8430" y="2001"/>
                </a:cubicBezTo>
                <a:cubicBezTo>
                  <a:pt x="8430" y="2096"/>
                  <a:pt x="8502" y="2179"/>
                  <a:pt x="8609" y="2179"/>
                </a:cubicBezTo>
                <a:lnTo>
                  <a:pt x="9026" y="2179"/>
                </a:lnTo>
                <a:lnTo>
                  <a:pt x="9026" y="3406"/>
                </a:lnTo>
                <a:cubicBezTo>
                  <a:pt x="9026" y="3513"/>
                  <a:pt x="9097" y="3584"/>
                  <a:pt x="9204" y="3584"/>
                </a:cubicBezTo>
                <a:lnTo>
                  <a:pt x="9609" y="3584"/>
                </a:lnTo>
                <a:cubicBezTo>
                  <a:pt x="9668" y="3584"/>
                  <a:pt x="9728" y="3561"/>
                  <a:pt x="9752" y="3501"/>
                </a:cubicBezTo>
                <a:cubicBezTo>
                  <a:pt x="9859" y="3322"/>
                  <a:pt x="10049" y="3215"/>
                  <a:pt x="10264" y="3215"/>
                </a:cubicBezTo>
                <a:cubicBezTo>
                  <a:pt x="10585" y="3215"/>
                  <a:pt x="10835" y="3489"/>
                  <a:pt x="10835" y="3799"/>
                </a:cubicBezTo>
                <a:cubicBezTo>
                  <a:pt x="10835" y="4120"/>
                  <a:pt x="10573" y="4382"/>
                  <a:pt x="10264" y="4382"/>
                </a:cubicBezTo>
                <a:cubicBezTo>
                  <a:pt x="10049" y="4382"/>
                  <a:pt x="9859" y="4275"/>
                  <a:pt x="9752" y="4096"/>
                </a:cubicBezTo>
                <a:cubicBezTo>
                  <a:pt x="9728" y="4037"/>
                  <a:pt x="9668" y="4001"/>
                  <a:pt x="9609" y="4001"/>
                </a:cubicBezTo>
                <a:lnTo>
                  <a:pt x="9204" y="4001"/>
                </a:lnTo>
                <a:cubicBezTo>
                  <a:pt x="9097" y="4001"/>
                  <a:pt x="9026" y="4084"/>
                  <a:pt x="9026" y="4180"/>
                </a:cubicBezTo>
                <a:lnTo>
                  <a:pt x="9026" y="5418"/>
                </a:lnTo>
                <a:lnTo>
                  <a:pt x="7787" y="5418"/>
                </a:lnTo>
                <a:cubicBezTo>
                  <a:pt x="7680" y="5418"/>
                  <a:pt x="7609" y="5489"/>
                  <a:pt x="7609" y="5596"/>
                </a:cubicBezTo>
                <a:lnTo>
                  <a:pt x="7609" y="6001"/>
                </a:lnTo>
                <a:cubicBezTo>
                  <a:pt x="7609" y="6061"/>
                  <a:pt x="7644" y="6120"/>
                  <a:pt x="7704" y="6144"/>
                </a:cubicBezTo>
                <a:cubicBezTo>
                  <a:pt x="7883" y="6251"/>
                  <a:pt x="7978" y="6442"/>
                  <a:pt x="7978" y="6656"/>
                </a:cubicBezTo>
                <a:cubicBezTo>
                  <a:pt x="7978" y="6978"/>
                  <a:pt x="7716" y="7240"/>
                  <a:pt x="7406" y="7240"/>
                </a:cubicBezTo>
                <a:cubicBezTo>
                  <a:pt x="7073" y="7240"/>
                  <a:pt x="6823" y="6966"/>
                  <a:pt x="6823" y="6656"/>
                </a:cubicBezTo>
                <a:cubicBezTo>
                  <a:pt x="6823" y="6442"/>
                  <a:pt x="6930" y="6251"/>
                  <a:pt x="7109" y="6144"/>
                </a:cubicBezTo>
                <a:cubicBezTo>
                  <a:pt x="7168" y="6120"/>
                  <a:pt x="7192" y="6061"/>
                  <a:pt x="7192" y="6001"/>
                </a:cubicBezTo>
                <a:lnTo>
                  <a:pt x="7192" y="5596"/>
                </a:lnTo>
                <a:cubicBezTo>
                  <a:pt x="7192" y="5489"/>
                  <a:pt x="7121" y="5418"/>
                  <a:pt x="7013" y="5418"/>
                </a:cubicBezTo>
                <a:lnTo>
                  <a:pt x="5775" y="5418"/>
                </a:lnTo>
                <a:lnTo>
                  <a:pt x="5775" y="4358"/>
                </a:lnTo>
                <a:lnTo>
                  <a:pt x="5918" y="4358"/>
                </a:lnTo>
                <a:cubicBezTo>
                  <a:pt x="6097" y="4596"/>
                  <a:pt x="6370" y="4739"/>
                  <a:pt x="6656" y="4739"/>
                </a:cubicBezTo>
                <a:cubicBezTo>
                  <a:pt x="7180" y="4739"/>
                  <a:pt x="7597" y="4323"/>
                  <a:pt x="7597" y="3799"/>
                </a:cubicBezTo>
                <a:cubicBezTo>
                  <a:pt x="7597" y="3275"/>
                  <a:pt x="7180" y="2858"/>
                  <a:pt x="6656" y="2858"/>
                </a:cubicBezTo>
                <a:cubicBezTo>
                  <a:pt x="6359" y="2858"/>
                  <a:pt x="6073" y="2989"/>
                  <a:pt x="5918" y="3227"/>
                </a:cubicBezTo>
                <a:lnTo>
                  <a:pt x="5775" y="3227"/>
                </a:lnTo>
                <a:lnTo>
                  <a:pt x="5775" y="2179"/>
                </a:lnTo>
                <a:lnTo>
                  <a:pt x="8025" y="2179"/>
                </a:lnTo>
                <a:cubicBezTo>
                  <a:pt x="8133" y="2179"/>
                  <a:pt x="8204" y="2096"/>
                  <a:pt x="8204" y="2001"/>
                </a:cubicBezTo>
                <a:cubicBezTo>
                  <a:pt x="8204" y="1894"/>
                  <a:pt x="8133" y="1822"/>
                  <a:pt x="8025" y="1822"/>
                </a:cubicBezTo>
                <a:lnTo>
                  <a:pt x="4370" y="1822"/>
                </a:lnTo>
                <a:lnTo>
                  <a:pt x="4370" y="1679"/>
                </a:lnTo>
                <a:cubicBezTo>
                  <a:pt x="4608" y="1501"/>
                  <a:pt x="4739" y="1227"/>
                  <a:pt x="4739" y="941"/>
                </a:cubicBezTo>
                <a:cubicBezTo>
                  <a:pt x="4739" y="417"/>
                  <a:pt x="4323" y="1"/>
                  <a:pt x="37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grpSp>
        <p:nvGrpSpPr>
          <p:cNvPr id="75" name="Google Shape;75;p48"/>
          <p:cNvGrpSpPr/>
          <p:nvPr/>
        </p:nvGrpSpPr>
        <p:grpSpPr>
          <a:xfrm>
            <a:off x="762782" y="1725131"/>
            <a:ext cx="914400" cy="909900"/>
            <a:chOff x="686582" y="2029931"/>
            <a:chExt cx="914400" cy="909900"/>
          </a:xfrm>
        </p:grpSpPr>
        <p:sp>
          <p:nvSpPr>
            <p:cNvPr id="76" name="Google Shape;76;p48"/>
            <p:cNvSpPr/>
            <p:nvPr/>
          </p:nvSpPr>
          <p:spPr>
            <a:xfrm>
              <a:off x="686582" y="2029931"/>
              <a:ext cx="914400" cy="9099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grpSp>
          <p:nvGrpSpPr>
            <p:cNvPr id="77" name="Google Shape;77;p48"/>
            <p:cNvGrpSpPr/>
            <p:nvPr/>
          </p:nvGrpSpPr>
          <p:grpSpPr>
            <a:xfrm>
              <a:off x="842277" y="2166255"/>
              <a:ext cx="602988" cy="637238"/>
              <a:chOff x="3086313" y="2877049"/>
              <a:chExt cx="320142" cy="392581"/>
            </a:xfrm>
          </p:grpSpPr>
          <p:sp>
            <p:nvSpPr>
              <p:cNvPr id="78" name="Google Shape;78;p48"/>
              <p:cNvSpPr/>
              <p:nvPr/>
            </p:nvSpPr>
            <p:spPr>
              <a:xfrm>
                <a:off x="3125749" y="2915371"/>
                <a:ext cx="240505" cy="354259"/>
              </a:xfrm>
              <a:custGeom>
                <a:avLst/>
                <a:gdLst/>
                <a:ahLst/>
                <a:cxnLst/>
                <a:rect l="l" t="t" r="r" b="b"/>
                <a:pathLst>
                  <a:path w="7550" h="11121" extrusionOk="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79" name="Google Shape;79;p48"/>
              <p:cNvSpPr/>
              <p:nvPr/>
            </p:nvSpPr>
            <p:spPr>
              <a:xfrm>
                <a:off x="3263076" y="2942511"/>
                <a:ext cx="79287" cy="99579"/>
              </a:xfrm>
              <a:custGeom>
                <a:avLst/>
                <a:gdLst/>
                <a:ahLst/>
                <a:cxnLst/>
                <a:rect l="l" t="t" r="r" b="b"/>
                <a:pathLst>
                  <a:path w="2489" h="3126" extrusionOk="0">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80" name="Google Shape;80;p48"/>
              <p:cNvSpPr/>
              <p:nvPr/>
            </p:nvSpPr>
            <p:spPr>
              <a:xfrm>
                <a:off x="3237656" y="2939262"/>
                <a:ext cx="20897" cy="14462"/>
              </a:xfrm>
              <a:custGeom>
                <a:avLst/>
                <a:gdLst/>
                <a:ahLst/>
                <a:cxnLst/>
                <a:rect l="l" t="t" r="r" b="b"/>
                <a:pathLst>
                  <a:path w="656" h="454" extrusionOk="0">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81" name="Google Shape;81;p48"/>
              <p:cNvSpPr/>
              <p:nvPr/>
            </p:nvSpPr>
            <p:spPr>
              <a:xfrm>
                <a:off x="3379888" y="3029539"/>
                <a:ext cx="26567" cy="14048"/>
              </a:xfrm>
              <a:custGeom>
                <a:avLst/>
                <a:gdLst/>
                <a:ahLst/>
                <a:cxnLst/>
                <a:rect l="l" t="t" r="r" b="b"/>
                <a:pathLst>
                  <a:path w="834" h="441" extrusionOk="0">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82" name="Google Shape;82;p48"/>
              <p:cNvSpPr/>
              <p:nvPr/>
            </p:nvSpPr>
            <p:spPr>
              <a:xfrm>
                <a:off x="3086313" y="3029539"/>
                <a:ext cx="26599" cy="14048"/>
              </a:xfrm>
              <a:custGeom>
                <a:avLst/>
                <a:gdLst/>
                <a:ahLst/>
                <a:cxnLst/>
                <a:rect l="l" t="t" r="r" b="b"/>
                <a:pathLst>
                  <a:path w="835" h="441" extrusionOk="0">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83" name="Google Shape;83;p48"/>
              <p:cNvSpPr/>
              <p:nvPr/>
            </p:nvSpPr>
            <p:spPr>
              <a:xfrm>
                <a:off x="3359788" y="2953469"/>
                <a:ext cx="26567" cy="20355"/>
              </a:xfrm>
              <a:custGeom>
                <a:avLst/>
                <a:gdLst/>
                <a:ahLst/>
                <a:cxnLst/>
                <a:rect l="l" t="t" r="r" b="b"/>
                <a:pathLst>
                  <a:path w="834" h="639" extrusionOk="0">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84" name="Google Shape;84;p48"/>
              <p:cNvSpPr/>
              <p:nvPr/>
            </p:nvSpPr>
            <p:spPr>
              <a:xfrm>
                <a:off x="3106413" y="3100034"/>
                <a:ext cx="26599" cy="20164"/>
              </a:xfrm>
              <a:custGeom>
                <a:avLst/>
                <a:gdLst/>
                <a:ahLst/>
                <a:cxnLst/>
                <a:rect l="l" t="t" r="r" b="b"/>
                <a:pathLst>
                  <a:path w="835" h="633" extrusionOk="0">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85" name="Google Shape;85;p48"/>
              <p:cNvSpPr/>
              <p:nvPr/>
            </p:nvSpPr>
            <p:spPr>
              <a:xfrm>
                <a:off x="3308565" y="2897277"/>
                <a:ext cx="22044" cy="24178"/>
              </a:xfrm>
              <a:custGeom>
                <a:avLst/>
                <a:gdLst/>
                <a:ahLst/>
                <a:cxnLst/>
                <a:rect l="l" t="t" r="r" b="b"/>
                <a:pathLst>
                  <a:path w="692" h="759" extrusionOk="0">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86" name="Google Shape;86;p48"/>
              <p:cNvSpPr/>
              <p:nvPr/>
            </p:nvSpPr>
            <p:spPr>
              <a:xfrm>
                <a:off x="3239153" y="2877049"/>
                <a:ext cx="14080" cy="26599"/>
              </a:xfrm>
              <a:custGeom>
                <a:avLst/>
                <a:gdLst/>
                <a:ahLst/>
                <a:cxnLst/>
                <a:rect l="l" t="t" r="r" b="b"/>
                <a:pathLst>
                  <a:path w="442" h="835" extrusionOk="0">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87" name="Google Shape;87;p48"/>
              <p:cNvSpPr/>
              <p:nvPr/>
            </p:nvSpPr>
            <p:spPr>
              <a:xfrm>
                <a:off x="3161809" y="2897500"/>
                <a:ext cx="22394" cy="24337"/>
              </a:xfrm>
              <a:custGeom>
                <a:avLst/>
                <a:gdLst/>
                <a:ahLst/>
                <a:cxnLst/>
                <a:rect l="l" t="t" r="r" b="b"/>
                <a:pathLst>
                  <a:path w="703" h="764" extrusionOk="0">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88" name="Google Shape;88;p48"/>
              <p:cNvSpPr/>
              <p:nvPr/>
            </p:nvSpPr>
            <p:spPr>
              <a:xfrm>
                <a:off x="3106413" y="2953151"/>
                <a:ext cx="26599" cy="19909"/>
              </a:xfrm>
              <a:custGeom>
                <a:avLst/>
                <a:gdLst/>
                <a:ahLst/>
                <a:cxnLst/>
                <a:rect l="l" t="t" r="r" b="b"/>
                <a:pathLst>
                  <a:path w="835" h="625" extrusionOk="0">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sp>
            <p:nvSpPr>
              <p:cNvPr id="89" name="Google Shape;89;p48"/>
              <p:cNvSpPr/>
              <p:nvPr/>
            </p:nvSpPr>
            <p:spPr>
              <a:xfrm>
                <a:off x="3360520" y="3099811"/>
                <a:ext cx="25834" cy="20005"/>
              </a:xfrm>
              <a:custGeom>
                <a:avLst/>
                <a:gdLst/>
                <a:ahLst/>
                <a:cxnLst/>
                <a:rect l="l" t="t" r="r" b="b"/>
                <a:pathLst>
                  <a:path w="811" h="628" extrusionOk="0">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chemeClr val="accent6"/>
                  </a:solidFill>
                  <a:latin typeface="Arial"/>
                  <a:ea typeface="Arial"/>
                  <a:cs typeface="Arial"/>
                  <a:sym typeface="Arial"/>
                </a:endParaRPr>
              </a:p>
            </p:txBody>
          </p:sp>
        </p:grpSp>
      </p:grpSp>
      <p:sp>
        <p:nvSpPr>
          <p:cNvPr id="90" name="Google Shape;90;p48"/>
          <p:cNvSpPr txBox="1"/>
          <p:nvPr/>
        </p:nvSpPr>
        <p:spPr>
          <a:xfrm>
            <a:off x="638175" y="2680540"/>
            <a:ext cx="1299600" cy="516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41B6E6"/>
              </a:buClr>
              <a:buSzPts val="2400"/>
              <a:buFont typeface="Anton"/>
              <a:buNone/>
            </a:pPr>
            <a:r>
              <a:rPr lang="en-US" sz="1633" b="1" i="0" u="none" strike="noStrike" cap="none">
                <a:solidFill>
                  <a:schemeClr val="accent6"/>
                </a:solidFill>
                <a:latin typeface="Arial"/>
                <a:ea typeface="Arial"/>
                <a:cs typeface="Arial"/>
                <a:sym typeface="Arial"/>
              </a:rPr>
              <a:t>Readiness</a:t>
            </a:r>
            <a:endParaRPr sz="1900" b="1" i="0" u="none" strike="noStrike" cap="none">
              <a:solidFill>
                <a:schemeClr val="accent6"/>
              </a:solidFill>
              <a:latin typeface="Arial"/>
              <a:ea typeface="Arial"/>
              <a:cs typeface="Arial"/>
              <a:sym typeface="Arial"/>
            </a:endParaRPr>
          </a:p>
        </p:txBody>
      </p:sp>
      <p:grpSp>
        <p:nvGrpSpPr>
          <p:cNvPr id="91" name="Google Shape;91;p48"/>
          <p:cNvGrpSpPr/>
          <p:nvPr/>
        </p:nvGrpSpPr>
        <p:grpSpPr>
          <a:xfrm>
            <a:off x="2439798" y="1751285"/>
            <a:ext cx="914400" cy="909900"/>
            <a:chOff x="2481737" y="2056035"/>
            <a:chExt cx="914400" cy="909900"/>
          </a:xfrm>
        </p:grpSpPr>
        <p:sp>
          <p:nvSpPr>
            <p:cNvPr id="92" name="Google Shape;92;p48"/>
            <p:cNvSpPr/>
            <p:nvPr/>
          </p:nvSpPr>
          <p:spPr>
            <a:xfrm>
              <a:off x="2481737" y="2056035"/>
              <a:ext cx="914400" cy="9099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sp>
          <p:nvSpPr>
            <p:cNvPr id="93" name="Google Shape;93;p48"/>
            <p:cNvSpPr/>
            <p:nvPr/>
          </p:nvSpPr>
          <p:spPr>
            <a:xfrm>
              <a:off x="2609750" y="2230573"/>
              <a:ext cx="658358" cy="447595"/>
            </a:xfrm>
            <a:custGeom>
              <a:avLst/>
              <a:gdLst/>
              <a:ahLst/>
              <a:cxnLst/>
              <a:rect l="l" t="t" r="r" b="b"/>
              <a:pathLst>
                <a:path w="11574" h="10502" extrusionOk="0">
                  <a:moveTo>
                    <a:pt x="4370" y="1560"/>
                  </a:moveTo>
                  <a:lnTo>
                    <a:pt x="4287" y="2668"/>
                  </a:lnTo>
                  <a:cubicBezTo>
                    <a:pt x="4287" y="2692"/>
                    <a:pt x="4251" y="2703"/>
                    <a:pt x="4227" y="2703"/>
                  </a:cubicBezTo>
                  <a:lnTo>
                    <a:pt x="3525" y="2703"/>
                  </a:lnTo>
                  <a:cubicBezTo>
                    <a:pt x="3489" y="2703"/>
                    <a:pt x="3465" y="2680"/>
                    <a:pt x="3465" y="2668"/>
                  </a:cubicBezTo>
                  <a:lnTo>
                    <a:pt x="3358" y="1560"/>
                  </a:lnTo>
                  <a:close/>
                  <a:moveTo>
                    <a:pt x="1084" y="3442"/>
                  </a:moveTo>
                  <a:cubicBezTo>
                    <a:pt x="2048" y="3525"/>
                    <a:pt x="2858" y="4335"/>
                    <a:pt x="2941" y="5311"/>
                  </a:cubicBezTo>
                  <a:lnTo>
                    <a:pt x="1084" y="5311"/>
                  </a:lnTo>
                  <a:lnTo>
                    <a:pt x="1084" y="3442"/>
                  </a:lnTo>
                  <a:close/>
                  <a:moveTo>
                    <a:pt x="3989" y="5656"/>
                  </a:moveTo>
                  <a:lnTo>
                    <a:pt x="3989" y="8264"/>
                  </a:lnTo>
                  <a:lnTo>
                    <a:pt x="1072" y="8264"/>
                  </a:lnTo>
                  <a:lnTo>
                    <a:pt x="1072" y="5656"/>
                  </a:lnTo>
                  <a:close/>
                  <a:moveTo>
                    <a:pt x="2370" y="8585"/>
                  </a:moveTo>
                  <a:lnTo>
                    <a:pt x="2370" y="10192"/>
                  </a:lnTo>
                  <a:lnTo>
                    <a:pt x="2191" y="10192"/>
                  </a:lnTo>
                  <a:lnTo>
                    <a:pt x="2191" y="8585"/>
                  </a:lnTo>
                  <a:close/>
                  <a:moveTo>
                    <a:pt x="11026" y="4311"/>
                  </a:moveTo>
                  <a:cubicBezTo>
                    <a:pt x="11133" y="4311"/>
                    <a:pt x="11216" y="4406"/>
                    <a:pt x="11216" y="4513"/>
                  </a:cubicBezTo>
                  <a:lnTo>
                    <a:pt x="11240" y="10192"/>
                  </a:lnTo>
                  <a:lnTo>
                    <a:pt x="10835" y="10192"/>
                  </a:lnTo>
                  <a:lnTo>
                    <a:pt x="10835" y="4513"/>
                  </a:lnTo>
                  <a:cubicBezTo>
                    <a:pt x="10835" y="4406"/>
                    <a:pt x="10919" y="4311"/>
                    <a:pt x="11026" y="4311"/>
                  </a:cubicBezTo>
                  <a:close/>
                  <a:moveTo>
                    <a:pt x="2334" y="1"/>
                  </a:moveTo>
                  <a:cubicBezTo>
                    <a:pt x="2072" y="1"/>
                    <a:pt x="1858" y="227"/>
                    <a:pt x="1858" y="477"/>
                  </a:cubicBezTo>
                  <a:lnTo>
                    <a:pt x="1858" y="3263"/>
                  </a:lnTo>
                  <a:cubicBezTo>
                    <a:pt x="1620" y="3156"/>
                    <a:pt x="1358" y="3096"/>
                    <a:pt x="1084" y="3084"/>
                  </a:cubicBezTo>
                  <a:lnTo>
                    <a:pt x="1084" y="1370"/>
                  </a:lnTo>
                  <a:cubicBezTo>
                    <a:pt x="1084" y="1072"/>
                    <a:pt x="846" y="834"/>
                    <a:pt x="548" y="834"/>
                  </a:cubicBezTo>
                  <a:cubicBezTo>
                    <a:pt x="251" y="834"/>
                    <a:pt x="12" y="1072"/>
                    <a:pt x="12" y="1370"/>
                  </a:cubicBezTo>
                  <a:lnTo>
                    <a:pt x="12" y="4954"/>
                  </a:lnTo>
                  <a:cubicBezTo>
                    <a:pt x="12" y="5049"/>
                    <a:pt x="84" y="5120"/>
                    <a:pt x="179" y="5120"/>
                  </a:cubicBezTo>
                  <a:cubicBezTo>
                    <a:pt x="262" y="5120"/>
                    <a:pt x="346" y="5049"/>
                    <a:pt x="346" y="4954"/>
                  </a:cubicBezTo>
                  <a:lnTo>
                    <a:pt x="346" y="1370"/>
                  </a:lnTo>
                  <a:cubicBezTo>
                    <a:pt x="346" y="1263"/>
                    <a:pt x="429" y="1179"/>
                    <a:pt x="536" y="1179"/>
                  </a:cubicBezTo>
                  <a:cubicBezTo>
                    <a:pt x="643" y="1179"/>
                    <a:pt x="727" y="1263"/>
                    <a:pt x="727" y="1370"/>
                  </a:cubicBezTo>
                  <a:lnTo>
                    <a:pt x="727" y="10133"/>
                  </a:lnTo>
                  <a:lnTo>
                    <a:pt x="322" y="10133"/>
                  </a:lnTo>
                  <a:lnTo>
                    <a:pt x="322" y="5775"/>
                  </a:lnTo>
                  <a:cubicBezTo>
                    <a:pt x="322" y="5680"/>
                    <a:pt x="251" y="5609"/>
                    <a:pt x="167" y="5609"/>
                  </a:cubicBezTo>
                  <a:cubicBezTo>
                    <a:pt x="72" y="5609"/>
                    <a:pt x="0" y="5680"/>
                    <a:pt x="0" y="5775"/>
                  </a:cubicBezTo>
                  <a:lnTo>
                    <a:pt x="0" y="10300"/>
                  </a:lnTo>
                  <a:cubicBezTo>
                    <a:pt x="0" y="10383"/>
                    <a:pt x="72" y="10466"/>
                    <a:pt x="167" y="10466"/>
                  </a:cubicBezTo>
                  <a:lnTo>
                    <a:pt x="893" y="10466"/>
                  </a:lnTo>
                  <a:cubicBezTo>
                    <a:pt x="977" y="10466"/>
                    <a:pt x="1060" y="10383"/>
                    <a:pt x="1060" y="10300"/>
                  </a:cubicBezTo>
                  <a:lnTo>
                    <a:pt x="1060" y="8537"/>
                  </a:lnTo>
                  <a:lnTo>
                    <a:pt x="1834" y="8537"/>
                  </a:lnTo>
                  <a:lnTo>
                    <a:pt x="1834" y="10300"/>
                  </a:lnTo>
                  <a:cubicBezTo>
                    <a:pt x="1834" y="10383"/>
                    <a:pt x="1905" y="10466"/>
                    <a:pt x="1989" y="10466"/>
                  </a:cubicBezTo>
                  <a:lnTo>
                    <a:pt x="2513" y="10466"/>
                  </a:lnTo>
                  <a:cubicBezTo>
                    <a:pt x="2596" y="10466"/>
                    <a:pt x="2679" y="10383"/>
                    <a:pt x="2679" y="10300"/>
                  </a:cubicBezTo>
                  <a:lnTo>
                    <a:pt x="2679" y="8537"/>
                  </a:lnTo>
                  <a:lnTo>
                    <a:pt x="3965" y="8537"/>
                  </a:lnTo>
                  <a:lnTo>
                    <a:pt x="3965" y="8954"/>
                  </a:lnTo>
                  <a:cubicBezTo>
                    <a:pt x="3965" y="9049"/>
                    <a:pt x="4049" y="9121"/>
                    <a:pt x="4132" y="9121"/>
                  </a:cubicBezTo>
                  <a:lnTo>
                    <a:pt x="7299" y="9121"/>
                  </a:lnTo>
                  <a:cubicBezTo>
                    <a:pt x="7394" y="9121"/>
                    <a:pt x="7466" y="9049"/>
                    <a:pt x="7466" y="8954"/>
                  </a:cubicBezTo>
                  <a:cubicBezTo>
                    <a:pt x="7466" y="8871"/>
                    <a:pt x="7394" y="8799"/>
                    <a:pt x="7299" y="8799"/>
                  </a:cubicBezTo>
                  <a:lnTo>
                    <a:pt x="4311" y="8799"/>
                  </a:lnTo>
                  <a:lnTo>
                    <a:pt x="4311" y="5168"/>
                  </a:lnTo>
                  <a:lnTo>
                    <a:pt x="10490" y="5168"/>
                  </a:lnTo>
                  <a:lnTo>
                    <a:pt x="10490" y="8835"/>
                  </a:lnTo>
                  <a:lnTo>
                    <a:pt x="8109" y="8835"/>
                  </a:lnTo>
                  <a:cubicBezTo>
                    <a:pt x="8025" y="8835"/>
                    <a:pt x="7942" y="8918"/>
                    <a:pt x="7942" y="9002"/>
                  </a:cubicBezTo>
                  <a:cubicBezTo>
                    <a:pt x="7942" y="9097"/>
                    <a:pt x="8025" y="9168"/>
                    <a:pt x="8109" y="9168"/>
                  </a:cubicBezTo>
                  <a:lnTo>
                    <a:pt x="10490" y="9168"/>
                  </a:lnTo>
                  <a:lnTo>
                    <a:pt x="10490" y="10347"/>
                  </a:lnTo>
                  <a:cubicBezTo>
                    <a:pt x="10490" y="10431"/>
                    <a:pt x="10561" y="10502"/>
                    <a:pt x="10657" y="10502"/>
                  </a:cubicBezTo>
                  <a:lnTo>
                    <a:pt x="11383" y="10502"/>
                  </a:lnTo>
                  <a:cubicBezTo>
                    <a:pt x="11466" y="10502"/>
                    <a:pt x="11550" y="10431"/>
                    <a:pt x="11550" y="10347"/>
                  </a:cubicBezTo>
                  <a:lnTo>
                    <a:pt x="11550" y="4477"/>
                  </a:lnTo>
                  <a:cubicBezTo>
                    <a:pt x="11573" y="4192"/>
                    <a:pt x="11323" y="3954"/>
                    <a:pt x="11026" y="3954"/>
                  </a:cubicBezTo>
                  <a:cubicBezTo>
                    <a:pt x="10728" y="3954"/>
                    <a:pt x="10490" y="4192"/>
                    <a:pt x="10490" y="4489"/>
                  </a:cubicBezTo>
                  <a:lnTo>
                    <a:pt x="10490" y="4823"/>
                  </a:lnTo>
                  <a:lnTo>
                    <a:pt x="4156" y="4823"/>
                  </a:lnTo>
                  <a:cubicBezTo>
                    <a:pt x="4061" y="4823"/>
                    <a:pt x="3989" y="4894"/>
                    <a:pt x="3989" y="4989"/>
                  </a:cubicBezTo>
                  <a:lnTo>
                    <a:pt x="3989" y="5311"/>
                  </a:lnTo>
                  <a:lnTo>
                    <a:pt x="3275" y="5311"/>
                  </a:lnTo>
                  <a:cubicBezTo>
                    <a:pt x="3227" y="4787"/>
                    <a:pt x="3025" y="4311"/>
                    <a:pt x="2703" y="3930"/>
                  </a:cubicBezTo>
                  <a:lnTo>
                    <a:pt x="2703" y="882"/>
                  </a:lnTo>
                  <a:lnTo>
                    <a:pt x="3715" y="882"/>
                  </a:lnTo>
                  <a:lnTo>
                    <a:pt x="3715" y="1203"/>
                  </a:lnTo>
                  <a:lnTo>
                    <a:pt x="3203" y="1203"/>
                  </a:lnTo>
                  <a:cubicBezTo>
                    <a:pt x="3096" y="1203"/>
                    <a:pt x="3025" y="1298"/>
                    <a:pt x="3037" y="1394"/>
                  </a:cubicBezTo>
                  <a:lnTo>
                    <a:pt x="3156" y="2680"/>
                  </a:lnTo>
                  <a:cubicBezTo>
                    <a:pt x="3168" y="2882"/>
                    <a:pt x="3346" y="3037"/>
                    <a:pt x="3537" y="3037"/>
                  </a:cubicBezTo>
                  <a:lnTo>
                    <a:pt x="3715" y="3037"/>
                  </a:lnTo>
                  <a:lnTo>
                    <a:pt x="3715" y="3989"/>
                  </a:lnTo>
                  <a:cubicBezTo>
                    <a:pt x="3715" y="4073"/>
                    <a:pt x="3799" y="4156"/>
                    <a:pt x="3882" y="4156"/>
                  </a:cubicBezTo>
                  <a:cubicBezTo>
                    <a:pt x="3977" y="4156"/>
                    <a:pt x="4049" y="4073"/>
                    <a:pt x="4049" y="3989"/>
                  </a:cubicBezTo>
                  <a:lnTo>
                    <a:pt x="4049" y="3037"/>
                  </a:lnTo>
                  <a:lnTo>
                    <a:pt x="4227" y="3037"/>
                  </a:lnTo>
                  <a:cubicBezTo>
                    <a:pt x="4430" y="3037"/>
                    <a:pt x="4596" y="2882"/>
                    <a:pt x="4608" y="2680"/>
                  </a:cubicBezTo>
                  <a:lnTo>
                    <a:pt x="4727" y="1394"/>
                  </a:lnTo>
                  <a:cubicBezTo>
                    <a:pt x="4727" y="1358"/>
                    <a:pt x="4715" y="1310"/>
                    <a:pt x="4692" y="1263"/>
                  </a:cubicBezTo>
                  <a:cubicBezTo>
                    <a:pt x="4656" y="1239"/>
                    <a:pt x="4608" y="1203"/>
                    <a:pt x="4572" y="1203"/>
                  </a:cubicBezTo>
                  <a:lnTo>
                    <a:pt x="4049" y="1203"/>
                  </a:lnTo>
                  <a:lnTo>
                    <a:pt x="4049" y="882"/>
                  </a:lnTo>
                  <a:lnTo>
                    <a:pt x="4394" y="882"/>
                  </a:lnTo>
                  <a:cubicBezTo>
                    <a:pt x="4632" y="882"/>
                    <a:pt x="4823" y="679"/>
                    <a:pt x="4823" y="441"/>
                  </a:cubicBezTo>
                  <a:cubicBezTo>
                    <a:pt x="4823" y="203"/>
                    <a:pt x="4632" y="13"/>
                    <a:pt x="4394" y="13"/>
                  </a:cubicBezTo>
                  <a:lnTo>
                    <a:pt x="3632" y="13"/>
                  </a:lnTo>
                  <a:cubicBezTo>
                    <a:pt x="3537" y="13"/>
                    <a:pt x="3465" y="84"/>
                    <a:pt x="3465" y="179"/>
                  </a:cubicBezTo>
                  <a:cubicBezTo>
                    <a:pt x="3465" y="263"/>
                    <a:pt x="3537" y="346"/>
                    <a:pt x="3632" y="346"/>
                  </a:cubicBezTo>
                  <a:lnTo>
                    <a:pt x="4394" y="346"/>
                  </a:lnTo>
                  <a:cubicBezTo>
                    <a:pt x="4430" y="346"/>
                    <a:pt x="4477" y="382"/>
                    <a:pt x="4477" y="429"/>
                  </a:cubicBezTo>
                  <a:cubicBezTo>
                    <a:pt x="4477" y="477"/>
                    <a:pt x="4430" y="525"/>
                    <a:pt x="4394" y="525"/>
                  </a:cubicBezTo>
                  <a:lnTo>
                    <a:pt x="2525" y="525"/>
                  </a:lnTo>
                  <a:cubicBezTo>
                    <a:pt x="2441" y="525"/>
                    <a:pt x="2370" y="596"/>
                    <a:pt x="2370" y="679"/>
                  </a:cubicBezTo>
                  <a:lnTo>
                    <a:pt x="2370" y="3573"/>
                  </a:lnTo>
                  <a:cubicBezTo>
                    <a:pt x="2334" y="3561"/>
                    <a:pt x="2191" y="3442"/>
                    <a:pt x="2191" y="3442"/>
                  </a:cubicBezTo>
                  <a:lnTo>
                    <a:pt x="2191" y="477"/>
                  </a:lnTo>
                  <a:cubicBezTo>
                    <a:pt x="2191" y="406"/>
                    <a:pt x="2251" y="322"/>
                    <a:pt x="2334" y="322"/>
                  </a:cubicBezTo>
                  <a:lnTo>
                    <a:pt x="2870" y="322"/>
                  </a:lnTo>
                  <a:cubicBezTo>
                    <a:pt x="2965" y="322"/>
                    <a:pt x="3037" y="251"/>
                    <a:pt x="3037" y="167"/>
                  </a:cubicBezTo>
                  <a:cubicBezTo>
                    <a:pt x="3037" y="72"/>
                    <a:pt x="2965" y="1"/>
                    <a:pt x="287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grpSp>
      <p:sp>
        <p:nvSpPr>
          <p:cNvPr id="94" name="Google Shape;94;p48"/>
          <p:cNvSpPr txBox="1"/>
          <p:nvPr/>
        </p:nvSpPr>
        <p:spPr>
          <a:xfrm>
            <a:off x="2103773" y="2680560"/>
            <a:ext cx="1586400" cy="516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41B6E6"/>
              </a:buClr>
              <a:buSzPts val="2400"/>
              <a:buFont typeface="Anton"/>
              <a:buNone/>
            </a:pPr>
            <a:r>
              <a:rPr lang="en-US" sz="1633" b="1" i="0" u="none" strike="noStrike" cap="none">
                <a:solidFill>
                  <a:srgbClr val="D28004"/>
                </a:solidFill>
                <a:latin typeface="Arial"/>
                <a:ea typeface="Arial"/>
                <a:cs typeface="Arial"/>
                <a:sym typeface="Arial"/>
              </a:rPr>
              <a:t>Recognition and Prevention</a:t>
            </a:r>
            <a:endParaRPr sz="1900" b="1" i="0" u="none" strike="noStrike" cap="none">
              <a:solidFill>
                <a:srgbClr val="D28004"/>
              </a:solidFill>
              <a:latin typeface="Arial"/>
              <a:ea typeface="Arial"/>
              <a:cs typeface="Arial"/>
              <a:sym typeface="Arial"/>
            </a:endParaRPr>
          </a:p>
        </p:txBody>
      </p:sp>
      <p:grpSp>
        <p:nvGrpSpPr>
          <p:cNvPr id="95" name="Google Shape;95;p48"/>
          <p:cNvGrpSpPr/>
          <p:nvPr/>
        </p:nvGrpSpPr>
        <p:grpSpPr>
          <a:xfrm>
            <a:off x="4116789" y="1739102"/>
            <a:ext cx="914400" cy="909900"/>
            <a:chOff x="4243265" y="2043902"/>
            <a:chExt cx="914400" cy="909900"/>
          </a:xfrm>
        </p:grpSpPr>
        <p:sp>
          <p:nvSpPr>
            <p:cNvPr id="96" name="Google Shape;96;p48"/>
            <p:cNvSpPr/>
            <p:nvPr/>
          </p:nvSpPr>
          <p:spPr>
            <a:xfrm>
              <a:off x="4243265" y="2043902"/>
              <a:ext cx="914400" cy="9099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grpSp>
          <p:nvGrpSpPr>
            <p:cNvPr id="97" name="Google Shape;97;p48"/>
            <p:cNvGrpSpPr/>
            <p:nvPr/>
          </p:nvGrpSpPr>
          <p:grpSpPr>
            <a:xfrm>
              <a:off x="4423500" y="2240387"/>
              <a:ext cx="553930" cy="516916"/>
              <a:chOff x="8017709" y="3361169"/>
              <a:chExt cx="256105" cy="311658"/>
            </a:xfrm>
          </p:grpSpPr>
          <p:sp>
            <p:nvSpPr>
              <p:cNvPr id="98" name="Google Shape;98;p48"/>
              <p:cNvSpPr/>
              <p:nvPr/>
            </p:nvSpPr>
            <p:spPr>
              <a:xfrm>
                <a:off x="8017709" y="3361169"/>
                <a:ext cx="256105" cy="311658"/>
              </a:xfrm>
              <a:custGeom>
                <a:avLst/>
                <a:gdLst/>
                <a:ahLst/>
                <a:cxnLst/>
                <a:rect l="l" t="t" r="r" b="b"/>
                <a:pathLst>
                  <a:path w="8752" h="11038" extrusionOk="0">
                    <a:moveTo>
                      <a:pt x="6216" y="322"/>
                    </a:moveTo>
                    <a:cubicBezTo>
                      <a:pt x="6323" y="322"/>
                      <a:pt x="6406" y="405"/>
                      <a:pt x="6406" y="512"/>
                    </a:cubicBezTo>
                    <a:lnTo>
                      <a:pt x="6406" y="1215"/>
                    </a:lnTo>
                    <a:cubicBezTo>
                      <a:pt x="6406" y="1310"/>
                      <a:pt x="6323" y="1405"/>
                      <a:pt x="6216" y="1405"/>
                    </a:cubicBezTo>
                    <a:lnTo>
                      <a:pt x="5311" y="1405"/>
                    </a:lnTo>
                    <a:cubicBezTo>
                      <a:pt x="5216" y="1405"/>
                      <a:pt x="5144" y="1477"/>
                      <a:pt x="5144" y="1572"/>
                    </a:cubicBezTo>
                    <a:cubicBezTo>
                      <a:pt x="5144" y="1893"/>
                      <a:pt x="4882" y="2144"/>
                      <a:pt x="4561" y="2144"/>
                    </a:cubicBezTo>
                    <a:lnTo>
                      <a:pt x="4203" y="2144"/>
                    </a:lnTo>
                    <a:cubicBezTo>
                      <a:pt x="3882" y="2144"/>
                      <a:pt x="3632" y="1882"/>
                      <a:pt x="3632" y="1572"/>
                    </a:cubicBezTo>
                    <a:cubicBezTo>
                      <a:pt x="3632" y="1477"/>
                      <a:pt x="3549" y="1405"/>
                      <a:pt x="3465" y="1405"/>
                    </a:cubicBezTo>
                    <a:lnTo>
                      <a:pt x="2560" y="1405"/>
                    </a:lnTo>
                    <a:cubicBezTo>
                      <a:pt x="2453" y="1405"/>
                      <a:pt x="2358" y="1310"/>
                      <a:pt x="2358" y="1215"/>
                    </a:cubicBezTo>
                    <a:lnTo>
                      <a:pt x="2346" y="512"/>
                    </a:lnTo>
                    <a:cubicBezTo>
                      <a:pt x="2346" y="405"/>
                      <a:pt x="2441" y="322"/>
                      <a:pt x="2537" y="322"/>
                    </a:cubicBezTo>
                    <a:close/>
                    <a:moveTo>
                      <a:pt x="2525" y="0"/>
                    </a:moveTo>
                    <a:cubicBezTo>
                      <a:pt x="2239" y="0"/>
                      <a:pt x="2025" y="227"/>
                      <a:pt x="2025" y="512"/>
                    </a:cubicBezTo>
                    <a:lnTo>
                      <a:pt x="632" y="512"/>
                    </a:lnTo>
                    <a:cubicBezTo>
                      <a:pt x="274" y="512"/>
                      <a:pt x="1" y="798"/>
                      <a:pt x="1" y="1143"/>
                    </a:cubicBezTo>
                    <a:lnTo>
                      <a:pt x="1" y="7656"/>
                    </a:lnTo>
                    <a:cubicBezTo>
                      <a:pt x="1" y="7739"/>
                      <a:pt x="72" y="7823"/>
                      <a:pt x="155" y="7823"/>
                    </a:cubicBezTo>
                    <a:cubicBezTo>
                      <a:pt x="251" y="7823"/>
                      <a:pt x="322" y="7739"/>
                      <a:pt x="322" y="7656"/>
                    </a:cubicBezTo>
                    <a:lnTo>
                      <a:pt x="322" y="1143"/>
                    </a:lnTo>
                    <a:cubicBezTo>
                      <a:pt x="322" y="965"/>
                      <a:pt x="477" y="822"/>
                      <a:pt x="655" y="822"/>
                    </a:cubicBezTo>
                    <a:lnTo>
                      <a:pt x="1036" y="822"/>
                    </a:lnTo>
                    <a:lnTo>
                      <a:pt x="1036" y="9918"/>
                    </a:lnTo>
                    <a:cubicBezTo>
                      <a:pt x="1036" y="10002"/>
                      <a:pt x="1108" y="10085"/>
                      <a:pt x="1203" y="10085"/>
                    </a:cubicBezTo>
                    <a:lnTo>
                      <a:pt x="7573" y="10085"/>
                    </a:lnTo>
                    <a:cubicBezTo>
                      <a:pt x="7656" y="10085"/>
                      <a:pt x="7728" y="10002"/>
                      <a:pt x="7728" y="9918"/>
                    </a:cubicBezTo>
                    <a:lnTo>
                      <a:pt x="7728" y="822"/>
                    </a:lnTo>
                    <a:lnTo>
                      <a:pt x="8121" y="822"/>
                    </a:lnTo>
                    <a:cubicBezTo>
                      <a:pt x="8299" y="822"/>
                      <a:pt x="8442" y="965"/>
                      <a:pt x="8442" y="1143"/>
                    </a:cubicBezTo>
                    <a:lnTo>
                      <a:pt x="8442" y="10395"/>
                    </a:lnTo>
                    <a:cubicBezTo>
                      <a:pt x="8442" y="10573"/>
                      <a:pt x="8299" y="10716"/>
                      <a:pt x="8121" y="10716"/>
                    </a:cubicBezTo>
                    <a:lnTo>
                      <a:pt x="667" y="10716"/>
                    </a:lnTo>
                    <a:cubicBezTo>
                      <a:pt x="489" y="10716"/>
                      <a:pt x="334" y="10573"/>
                      <a:pt x="334" y="10395"/>
                    </a:cubicBezTo>
                    <a:lnTo>
                      <a:pt x="334" y="8418"/>
                    </a:lnTo>
                    <a:cubicBezTo>
                      <a:pt x="334" y="8323"/>
                      <a:pt x="263" y="8251"/>
                      <a:pt x="167" y="8251"/>
                    </a:cubicBezTo>
                    <a:cubicBezTo>
                      <a:pt x="84" y="8251"/>
                      <a:pt x="12" y="8323"/>
                      <a:pt x="12" y="8418"/>
                    </a:cubicBezTo>
                    <a:lnTo>
                      <a:pt x="12" y="10395"/>
                    </a:lnTo>
                    <a:cubicBezTo>
                      <a:pt x="12" y="10752"/>
                      <a:pt x="298" y="11037"/>
                      <a:pt x="644" y="11037"/>
                    </a:cubicBezTo>
                    <a:lnTo>
                      <a:pt x="8109" y="11037"/>
                    </a:lnTo>
                    <a:cubicBezTo>
                      <a:pt x="8466" y="11037"/>
                      <a:pt x="8740" y="10752"/>
                      <a:pt x="8740" y="10395"/>
                    </a:cubicBezTo>
                    <a:lnTo>
                      <a:pt x="8740" y="1143"/>
                    </a:lnTo>
                    <a:cubicBezTo>
                      <a:pt x="8752" y="810"/>
                      <a:pt x="8454" y="512"/>
                      <a:pt x="8109" y="512"/>
                    </a:cubicBezTo>
                    <a:lnTo>
                      <a:pt x="7299" y="512"/>
                    </a:lnTo>
                    <a:cubicBezTo>
                      <a:pt x="7216" y="512"/>
                      <a:pt x="7144" y="584"/>
                      <a:pt x="7144" y="679"/>
                    </a:cubicBezTo>
                    <a:cubicBezTo>
                      <a:pt x="7144" y="762"/>
                      <a:pt x="7216" y="834"/>
                      <a:pt x="7299" y="834"/>
                    </a:cubicBezTo>
                    <a:lnTo>
                      <a:pt x="7406" y="834"/>
                    </a:lnTo>
                    <a:lnTo>
                      <a:pt x="7406" y="9764"/>
                    </a:lnTo>
                    <a:lnTo>
                      <a:pt x="1370" y="9764"/>
                    </a:lnTo>
                    <a:lnTo>
                      <a:pt x="1370" y="834"/>
                    </a:lnTo>
                    <a:lnTo>
                      <a:pt x="2037" y="834"/>
                    </a:lnTo>
                    <a:lnTo>
                      <a:pt x="2037" y="1215"/>
                    </a:lnTo>
                    <a:cubicBezTo>
                      <a:pt x="2037" y="1489"/>
                      <a:pt x="2263" y="1715"/>
                      <a:pt x="2537" y="1715"/>
                    </a:cubicBezTo>
                    <a:lnTo>
                      <a:pt x="3299" y="1715"/>
                    </a:lnTo>
                    <a:cubicBezTo>
                      <a:pt x="3370" y="2132"/>
                      <a:pt x="3751" y="2465"/>
                      <a:pt x="4192" y="2465"/>
                    </a:cubicBezTo>
                    <a:lnTo>
                      <a:pt x="4549" y="2465"/>
                    </a:lnTo>
                    <a:cubicBezTo>
                      <a:pt x="5001" y="2465"/>
                      <a:pt x="5370" y="2132"/>
                      <a:pt x="5442" y="1715"/>
                    </a:cubicBezTo>
                    <a:lnTo>
                      <a:pt x="6204" y="1715"/>
                    </a:lnTo>
                    <a:cubicBezTo>
                      <a:pt x="6489" y="1715"/>
                      <a:pt x="6704" y="1489"/>
                      <a:pt x="6704" y="1215"/>
                    </a:cubicBezTo>
                    <a:lnTo>
                      <a:pt x="6704" y="512"/>
                    </a:lnTo>
                    <a:cubicBezTo>
                      <a:pt x="6704" y="227"/>
                      <a:pt x="6489" y="0"/>
                      <a:pt x="6204"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sp>
            <p:nvSpPr>
              <p:cNvPr id="99" name="Google Shape;99;p48"/>
              <p:cNvSpPr/>
              <p:nvPr/>
            </p:nvSpPr>
            <p:spPr>
              <a:xfrm>
                <a:off x="8080416" y="3441072"/>
                <a:ext cx="130686" cy="88827"/>
              </a:xfrm>
              <a:custGeom>
                <a:avLst/>
                <a:gdLst/>
                <a:ahLst/>
                <a:cxnLst/>
                <a:rect l="l" t="t" r="r" b="b"/>
                <a:pathLst>
                  <a:path w="4466" h="3146" extrusionOk="0">
                    <a:moveTo>
                      <a:pt x="2742" y="1"/>
                    </a:moveTo>
                    <a:cubicBezTo>
                      <a:pt x="2676" y="1"/>
                      <a:pt x="2609" y="43"/>
                      <a:pt x="2584" y="123"/>
                    </a:cubicBezTo>
                    <a:lnTo>
                      <a:pt x="1989" y="2433"/>
                    </a:lnTo>
                    <a:lnTo>
                      <a:pt x="1429" y="778"/>
                    </a:lnTo>
                    <a:cubicBezTo>
                      <a:pt x="1403" y="705"/>
                      <a:pt x="1335" y="665"/>
                      <a:pt x="1268" y="665"/>
                    </a:cubicBezTo>
                    <a:cubicBezTo>
                      <a:pt x="1216" y="665"/>
                      <a:pt x="1163" y="690"/>
                      <a:pt x="1132" y="742"/>
                    </a:cubicBezTo>
                    <a:lnTo>
                      <a:pt x="656" y="1600"/>
                    </a:lnTo>
                    <a:lnTo>
                      <a:pt x="155" y="1600"/>
                    </a:lnTo>
                    <a:cubicBezTo>
                      <a:pt x="72" y="1600"/>
                      <a:pt x="1" y="1671"/>
                      <a:pt x="1" y="1754"/>
                    </a:cubicBezTo>
                    <a:cubicBezTo>
                      <a:pt x="1" y="1850"/>
                      <a:pt x="72" y="1921"/>
                      <a:pt x="155" y="1921"/>
                    </a:cubicBezTo>
                    <a:lnTo>
                      <a:pt x="739" y="1921"/>
                    </a:lnTo>
                    <a:cubicBezTo>
                      <a:pt x="798" y="1921"/>
                      <a:pt x="846" y="1897"/>
                      <a:pt x="894" y="1838"/>
                    </a:cubicBezTo>
                    <a:lnTo>
                      <a:pt x="1227" y="1219"/>
                    </a:lnTo>
                    <a:lnTo>
                      <a:pt x="1858" y="3040"/>
                    </a:lnTo>
                    <a:cubicBezTo>
                      <a:pt x="1887" y="3110"/>
                      <a:pt x="1951" y="3146"/>
                      <a:pt x="2013" y="3146"/>
                    </a:cubicBezTo>
                    <a:cubicBezTo>
                      <a:pt x="2079" y="3146"/>
                      <a:pt x="2143" y="3107"/>
                      <a:pt x="2168" y="3028"/>
                    </a:cubicBezTo>
                    <a:lnTo>
                      <a:pt x="2763" y="683"/>
                    </a:lnTo>
                    <a:lnTo>
                      <a:pt x="3168" y="1802"/>
                    </a:lnTo>
                    <a:cubicBezTo>
                      <a:pt x="3192" y="1861"/>
                      <a:pt x="3251" y="1909"/>
                      <a:pt x="3311" y="1909"/>
                    </a:cubicBezTo>
                    <a:lnTo>
                      <a:pt x="4287" y="1909"/>
                    </a:lnTo>
                    <a:cubicBezTo>
                      <a:pt x="4370" y="1909"/>
                      <a:pt x="4442" y="1838"/>
                      <a:pt x="4442" y="1742"/>
                    </a:cubicBezTo>
                    <a:cubicBezTo>
                      <a:pt x="4466" y="1671"/>
                      <a:pt x="4382" y="1600"/>
                      <a:pt x="4299" y="1600"/>
                    </a:cubicBezTo>
                    <a:lnTo>
                      <a:pt x="3454" y="1600"/>
                    </a:lnTo>
                    <a:lnTo>
                      <a:pt x="2894" y="111"/>
                    </a:lnTo>
                    <a:cubicBezTo>
                      <a:pt x="2865" y="37"/>
                      <a:pt x="2804" y="1"/>
                      <a:pt x="2742" y="1"/>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sp>
            <p:nvSpPr>
              <p:cNvPr id="100" name="Google Shape;100;p48"/>
              <p:cNvSpPr/>
              <p:nvPr/>
            </p:nvSpPr>
            <p:spPr>
              <a:xfrm>
                <a:off x="8080767" y="3561857"/>
                <a:ext cx="130335" cy="9092"/>
              </a:xfrm>
              <a:custGeom>
                <a:avLst/>
                <a:gdLst/>
                <a:ahLst/>
                <a:cxnLst/>
                <a:rect l="l" t="t" r="r" b="b"/>
                <a:pathLst>
                  <a:path w="4454" h="322" extrusionOk="0">
                    <a:moveTo>
                      <a:pt x="167" y="0"/>
                    </a:moveTo>
                    <a:cubicBezTo>
                      <a:pt x="72" y="0"/>
                      <a:pt x="1" y="72"/>
                      <a:pt x="1" y="155"/>
                    </a:cubicBezTo>
                    <a:cubicBezTo>
                      <a:pt x="1" y="250"/>
                      <a:pt x="72" y="322"/>
                      <a:pt x="167" y="322"/>
                    </a:cubicBezTo>
                    <a:lnTo>
                      <a:pt x="4287" y="322"/>
                    </a:lnTo>
                    <a:cubicBezTo>
                      <a:pt x="4370" y="322"/>
                      <a:pt x="4454" y="250"/>
                      <a:pt x="4454" y="155"/>
                    </a:cubicBezTo>
                    <a:cubicBezTo>
                      <a:pt x="4454" y="72"/>
                      <a:pt x="4370" y="0"/>
                      <a:pt x="4287"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sp>
            <p:nvSpPr>
              <p:cNvPr id="101" name="Google Shape;101;p48"/>
              <p:cNvSpPr/>
              <p:nvPr/>
            </p:nvSpPr>
            <p:spPr>
              <a:xfrm>
                <a:off x="8080767" y="3601527"/>
                <a:ext cx="130335" cy="9431"/>
              </a:xfrm>
              <a:custGeom>
                <a:avLst/>
                <a:gdLst/>
                <a:ahLst/>
                <a:cxnLst/>
                <a:rect l="l" t="t" r="r" b="b"/>
                <a:pathLst>
                  <a:path w="4454" h="334" extrusionOk="0">
                    <a:moveTo>
                      <a:pt x="167" y="0"/>
                    </a:moveTo>
                    <a:cubicBezTo>
                      <a:pt x="72" y="0"/>
                      <a:pt x="1" y="84"/>
                      <a:pt x="1" y="167"/>
                    </a:cubicBezTo>
                    <a:cubicBezTo>
                      <a:pt x="1" y="262"/>
                      <a:pt x="72" y="334"/>
                      <a:pt x="167" y="334"/>
                    </a:cubicBezTo>
                    <a:lnTo>
                      <a:pt x="4287" y="334"/>
                    </a:lnTo>
                    <a:cubicBezTo>
                      <a:pt x="4370" y="334"/>
                      <a:pt x="4454" y="262"/>
                      <a:pt x="4454" y="167"/>
                    </a:cubicBezTo>
                    <a:cubicBezTo>
                      <a:pt x="4454" y="84"/>
                      <a:pt x="4370" y="0"/>
                      <a:pt x="4287"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grpSp>
      </p:grpSp>
      <p:sp>
        <p:nvSpPr>
          <p:cNvPr id="102" name="Google Shape;102;p48"/>
          <p:cNvSpPr txBox="1"/>
          <p:nvPr/>
        </p:nvSpPr>
        <p:spPr>
          <a:xfrm>
            <a:off x="3909347" y="2680540"/>
            <a:ext cx="1314900" cy="516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41B6E6"/>
              </a:buClr>
              <a:buSzPts val="2400"/>
              <a:buFont typeface="Anton"/>
              <a:buNone/>
            </a:pPr>
            <a:r>
              <a:rPr lang="en-US" sz="1633" b="1" i="0" u="none" strike="noStrike" cap="none">
                <a:solidFill>
                  <a:srgbClr val="009DD6"/>
                </a:solidFill>
                <a:latin typeface="Arial"/>
                <a:ea typeface="Arial"/>
                <a:cs typeface="Arial"/>
                <a:sym typeface="Arial"/>
              </a:rPr>
              <a:t>Response</a:t>
            </a:r>
            <a:endParaRPr sz="1900" b="1" i="0" u="none" strike="noStrike" cap="none">
              <a:solidFill>
                <a:srgbClr val="009DD6"/>
              </a:solidFill>
              <a:latin typeface="Arial"/>
              <a:ea typeface="Arial"/>
              <a:cs typeface="Arial"/>
              <a:sym typeface="Arial"/>
            </a:endParaRPr>
          </a:p>
        </p:txBody>
      </p:sp>
      <p:grpSp>
        <p:nvGrpSpPr>
          <p:cNvPr id="103" name="Google Shape;103;p48"/>
          <p:cNvGrpSpPr/>
          <p:nvPr/>
        </p:nvGrpSpPr>
        <p:grpSpPr>
          <a:xfrm>
            <a:off x="5793793" y="1739102"/>
            <a:ext cx="914400" cy="909900"/>
            <a:chOff x="5717593" y="2043902"/>
            <a:chExt cx="914400" cy="909900"/>
          </a:xfrm>
        </p:grpSpPr>
        <p:sp>
          <p:nvSpPr>
            <p:cNvPr id="104" name="Google Shape;104;p48"/>
            <p:cNvSpPr/>
            <p:nvPr/>
          </p:nvSpPr>
          <p:spPr>
            <a:xfrm>
              <a:off x="5717593" y="2043902"/>
              <a:ext cx="914400" cy="9099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000000"/>
                </a:solidFill>
                <a:latin typeface="Arial"/>
                <a:ea typeface="Arial"/>
                <a:cs typeface="Arial"/>
                <a:sym typeface="Arial"/>
              </a:endParaRPr>
            </a:p>
          </p:txBody>
        </p:sp>
        <p:sp>
          <p:nvSpPr>
            <p:cNvPr id="105" name="Google Shape;105;p48"/>
            <p:cNvSpPr/>
            <p:nvPr/>
          </p:nvSpPr>
          <p:spPr>
            <a:xfrm>
              <a:off x="5873312" y="2416352"/>
              <a:ext cx="602980" cy="343058"/>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FFFFFF"/>
                </a:solidFill>
                <a:latin typeface="Arial"/>
                <a:ea typeface="Arial"/>
                <a:cs typeface="Arial"/>
                <a:sym typeface="Arial"/>
              </a:endParaRPr>
            </a:p>
          </p:txBody>
        </p:sp>
        <p:sp>
          <p:nvSpPr>
            <p:cNvPr id="106" name="Google Shape;106;p48"/>
            <p:cNvSpPr/>
            <p:nvPr/>
          </p:nvSpPr>
          <p:spPr>
            <a:xfrm>
              <a:off x="5883633" y="2210354"/>
              <a:ext cx="574415" cy="316486"/>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Open Sans"/>
                <a:buNone/>
              </a:pPr>
              <a:endParaRPr sz="1867" b="0" i="0" u="none" strike="noStrike" cap="none">
                <a:solidFill>
                  <a:srgbClr val="FFFFFF"/>
                </a:solidFill>
                <a:latin typeface="Arial"/>
                <a:ea typeface="Arial"/>
                <a:cs typeface="Arial"/>
                <a:sym typeface="Arial"/>
              </a:endParaRPr>
            </a:p>
          </p:txBody>
        </p:sp>
      </p:grpSp>
      <p:sp>
        <p:nvSpPr>
          <p:cNvPr id="107" name="Google Shape;107;p48"/>
          <p:cNvSpPr txBox="1"/>
          <p:nvPr/>
        </p:nvSpPr>
        <p:spPr>
          <a:xfrm>
            <a:off x="5443388" y="2680550"/>
            <a:ext cx="1726500" cy="516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41B6E6"/>
              </a:buClr>
              <a:buSzPts val="2400"/>
              <a:buFont typeface="Anton"/>
              <a:buNone/>
            </a:pPr>
            <a:r>
              <a:rPr lang="en-US" sz="1633" b="1" i="0" u="none" strike="noStrike" cap="none">
                <a:solidFill>
                  <a:schemeClr val="accent4"/>
                </a:solidFill>
                <a:latin typeface="Arial"/>
                <a:ea typeface="Arial"/>
                <a:cs typeface="Arial"/>
                <a:sym typeface="Arial"/>
              </a:rPr>
              <a:t>Reporting and Systems Learning</a:t>
            </a:r>
            <a:endParaRPr sz="900" b="0" i="0" u="none" strike="noStrike" cap="none">
              <a:solidFill>
                <a:schemeClr val="accent4"/>
              </a:solidFill>
              <a:latin typeface="Arial"/>
              <a:ea typeface="Arial"/>
              <a:cs typeface="Arial"/>
              <a:sym typeface="Arial"/>
            </a:endParaRPr>
          </a:p>
        </p:txBody>
      </p:sp>
      <p:sp>
        <p:nvSpPr>
          <p:cNvPr id="108" name="Google Shape;108;p48"/>
          <p:cNvSpPr txBox="1"/>
          <p:nvPr/>
        </p:nvSpPr>
        <p:spPr>
          <a:xfrm>
            <a:off x="7144697" y="2789349"/>
            <a:ext cx="1792800" cy="516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41B6E6"/>
              </a:buClr>
              <a:buSzPts val="2400"/>
              <a:buFont typeface="Anton"/>
              <a:buNone/>
            </a:pPr>
            <a:r>
              <a:rPr lang="en-US" sz="2200" b="1" i="0" u="none" strike="noStrike" cap="none">
                <a:solidFill>
                  <a:schemeClr val="accent3"/>
                </a:solidFill>
                <a:latin typeface="Arial"/>
                <a:ea typeface="Arial"/>
                <a:cs typeface="Arial"/>
                <a:sym typeface="Arial"/>
              </a:rPr>
              <a:t>Respectful Care</a:t>
            </a:r>
            <a:endParaRPr sz="800" b="0" i="0" u="none" strike="noStrike" cap="none">
              <a:solidFill>
                <a:schemeClr val="accent3"/>
              </a:solidFill>
              <a:latin typeface="Arial"/>
              <a:ea typeface="Arial"/>
              <a:cs typeface="Arial"/>
              <a:sym typeface="Arial"/>
            </a:endParaRPr>
          </a:p>
        </p:txBody>
      </p:sp>
      <p:sp>
        <p:nvSpPr>
          <p:cNvPr id="109" name="Google Shape;109;p48"/>
          <p:cNvSpPr txBox="1">
            <a:spLocks noGrp="1"/>
          </p:cNvSpPr>
          <p:nvPr>
            <p:ph type="body" idx="1"/>
          </p:nvPr>
        </p:nvSpPr>
        <p:spPr>
          <a:xfrm>
            <a:off x="0" y="5143500"/>
            <a:ext cx="9144000" cy="6858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800"/>
              <a:buNone/>
              <a:defRPr sz="1000" b="0" i="0" u="none" strike="noStrike" cap="none">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1400"/>
              <a:buNone/>
              <a:defRPr sz="1100" b="0" i="0" u="none" strike="noStrike" cap="none">
                <a:solidFill>
                  <a:schemeClr val="dk2"/>
                </a:solidFill>
                <a:latin typeface="Arial"/>
                <a:ea typeface="Arial"/>
                <a:cs typeface="Arial"/>
                <a:sym typeface="Arial"/>
              </a:defRPr>
            </a:lvl2pPr>
            <a:lvl3pPr marL="1371600" lvl="2" indent="-228600" algn="l">
              <a:lnSpc>
                <a:spcPct val="100000"/>
              </a:lnSpc>
              <a:spcBef>
                <a:spcPts val="0"/>
              </a:spcBef>
              <a:spcAft>
                <a:spcPts val="0"/>
              </a:spcAft>
              <a:buSzPts val="1400"/>
              <a:buNone/>
              <a:defRPr sz="1100" b="0" i="0" u="none" strike="noStrike" cap="none">
                <a:solidFill>
                  <a:schemeClr val="dk2"/>
                </a:solidFill>
                <a:latin typeface="Arial"/>
                <a:ea typeface="Arial"/>
                <a:cs typeface="Arial"/>
                <a:sym typeface="Arial"/>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0" name="Google Shape;110;p48"/>
          <p:cNvSpPr txBox="1">
            <a:spLocks noGrp="1"/>
          </p:cNvSpPr>
          <p:nvPr>
            <p:ph type="body" idx="2"/>
          </p:nvPr>
        </p:nvSpPr>
        <p:spPr>
          <a:xfrm>
            <a:off x="498474" y="4214135"/>
            <a:ext cx="6157913" cy="6858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800"/>
              <a:buNone/>
              <a:defRPr sz="1100" b="0" i="0" u="none" strike="noStrike" cap="none">
                <a:solidFill>
                  <a:schemeClr val="dk2"/>
                </a:solidFill>
                <a:latin typeface="Arial"/>
                <a:ea typeface="Arial"/>
                <a:cs typeface="Arial"/>
                <a:sym typeface="Arial"/>
              </a:defRPr>
            </a:lvl1pPr>
            <a:lvl2pPr marL="914400" lvl="1" indent="-228600" algn="l">
              <a:lnSpc>
                <a:spcPct val="100000"/>
              </a:lnSpc>
              <a:spcBef>
                <a:spcPts val="0"/>
              </a:spcBef>
              <a:spcAft>
                <a:spcPts val="0"/>
              </a:spcAft>
              <a:buSzPts val="1400"/>
              <a:buNone/>
              <a:defRPr sz="1100" b="0" i="0" u="none" strike="noStrike" cap="none">
                <a:solidFill>
                  <a:schemeClr val="dk2"/>
                </a:solidFill>
                <a:latin typeface="Arial"/>
                <a:ea typeface="Arial"/>
                <a:cs typeface="Arial"/>
                <a:sym typeface="Arial"/>
              </a:defRPr>
            </a:lvl2pPr>
            <a:lvl3pPr marL="1371600" lvl="2" indent="-228600" algn="l">
              <a:lnSpc>
                <a:spcPct val="100000"/>
              </a:lnSpc>
              <a:spcBef>
                <a:spcPts val="0"/>
              </a:spcBef>
              <a:spcAft>
                <a:spcPts val="0"/>
              </a:spcAft>
              <a:buSzPts val="1400"/>
              <a:buNone/>
              <a:defRPr sz="1100" b="0" i="0" u="none" strike="noStrike" cap="none">
                <a:solidFill>
                  <a:schemeClr val="dk2"/>
                </a:solidFill>
                <a:latin typeface="Arial"/>
                <a:ea typeface="Arial"/>
                <a:cs typeface="Arial"/>
                <a:sym typeface="Arial"/>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RP">
  <p:cSld name="1_Title and two columns RP">
    <p:spTree>
      <p:nvGrpSpPr>
        <p:cNvPr id="1" name="Shape 111"/>
        <p:cNvGrpSpPr/>
        <p:nvPr/>
      </p:nvGrpSpPr>
      <p:grpSpPr>
        <a:xfrm>
          <a:off x="0" y="0"/>
          <a:ext cx="0" cy="0"/>
          <a:chOff x="0" y="0"/>
          <a:chExt cx="0" cy="0"/>
        </a:xfrm>
      </p:grpSpPr>
      <p:sp>
        <p:nvSpPr>
          <p:cNvPr id="112" name="Google Shape;112;p49"/>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3" name="Google Shape;113;p49"/>
          <p:cNvPicPr preferRelativeResize="0"/>
          <p:nvPr/>
        </p:nvPicPr>
        <p:blipFill rotWithShape="1">
          <a:blip r:embed="rId2">
            <a:alphaModFix/>
          </a:blip>
          <a:srcRect/>
          <a:stretch/>
        </p:blipFill>
        <p:spPr>
          <a:xfrm>
            <a:off x="457200" y="911912"/>
            <a:ext cx="1612884" cy="134775"/>
          </a:xfrm>
          <a:prstGeom prst="rect">
            <a:avLst/>
          </a:prstGeom>
          <a:noFill/>
          <a:ln>
            <a:noFill/>
          </a:ln>
        </p:spPr>
      </p:pic>
      <p:sp>
        <p:nvSpPr>
          <p:cNvPr id="114" name="Google Shape;114;p49"/>
          <p:cNvSpPr txBox="1">
            <a:spLocks noGrp="1"/>
          </p:cNvSpPr>
          <p:nvPr>
            <p:ph type="title"/>
          </p:nvPr>
        </p:nvSpPr>
        <p:spPr>
          <a:xfrm>
            <a:off x="356616" y="3688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b="1" i="0" u="none" strike="noStrike" cap="none">
                <a:solidFill>
                  <a:srgbClr val="1F1F1F"/>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115" name="Google Shape;115;p49"/>
          <p:cNvGrpSpPr/>
          <p:nvPr/>
        </p:nvGrpSpPr>
        <p:grpSpPr>
          <a:xfrm>
            <a:off x="4639000" y="295275"/>
            <a:ext cx="4343154" cy="4537666"/>
            <a:chOff x="0" y="3683"/>
            <a:chExt cx="6413400" cy="6029320"/>
          </a:xfrm>
        </p:grpSpPr>
        <p:sp>
          <p:nvSpPr>
            <p:cNvPr id="116" name="Google Shape;116;p49"/>
            <p:cNvSpPr/>
            <p:nvPr/>
          </p:nvSpPr>
          <p:spPr>
            <a:xfrm>
              <a:off x="0" y="3683"/>
              <a:ext cx="6413400" cy="2411700"/>
            </a:xfrm>
            <a:prstGeom prst="roundRect">
              <a:avLst>
                <a:gd name="adj" fmla="val 10000"/>
              </a:avLst>
            </a:prstGeom>
            <a:solidFill>
              <a:srgbClr val="177EAB"/>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49"/>
            <p:cNvSpPr txBox="1"/>
            <p:nvPr/>
          </p:nvSpPr>
          <p:spPr>
            <a:xfrm>
              <a:off x="70631" y="74316"/>
              <a:ext cx="6272100" cy="2270400"/>
            </a:xfrm>
            <a:prstGeom prst="rect">
              <a:avLst/>
            </a:prstGeom>
            <a:solidFill>
              <a:srgbClr val="177EAB"/>
            </a:solidFill>
            <a:ln>
              <a:noFill/>
            </a:ln>
          </p:spPr>
          <p:txBody>
            <a:bodyPr spcFirstLastPara="1" wrap="square" lIns="45725" tIns="45725" rIns="45725" bIns="45725" anchor="ctr" anchorCtr="0">
              <a:noAutofit/>
            </a:bodyPr>
            <a:lstStyle/>
            <a:p>
              <a:pPr marL="0" marR="0" lvl="0" indent="0" algn="ctr" rtl="0">
                <a:lnSpc>
                  <a:spcPct val="90000"/>
                </a:lnSpc>
                <a:spcBef>
                  <a:spcPts val="0"/>
                </a:spcBef>
                <a:spcAft>
                  <a:spcPts val="0"/>
                </a:spcAft>
                <a:buClr>
                  <a:schemeClr val="lt1"/>
                </a:buClr>
                <a:buSzPts val="1400"/>
                <a:buFont typeface="Open Sans"/>
                <a:buNone/>
              </a:pPr>
              <a:endParaRPr sz="1000" b="0" i="0" u="none" strike="noStrike" cap="none">
                <a:solidFill>
                  <a:srgbClr val="000000"/>
                </a:solidFill>
                <a:latin typeface="Arial"/>
                <a:ea typeface="Arial"/>
                <a:cs typeface="Arial"/>
                <a:sym typeface="Arial"/>
              </a:endParaRPr>
            </a:p>
          </p:txBody>
        </p:sp>
        <p:sp>
          <p:nvSpPr>
            <p:cNvPr id="118" name="Google Shape;118;p49"/>
            <p:cNvSpPr/>
            <p:nvPr/>
          </p:nvSpPr>
          <p:spPr>
            <a:xfrm rot="5400000">
              <a:off x="2754442" y="2475714"/>
              <a:ext cx="904500" cy="1085400"/>
            </a:xfrm>
            <a:prstGeom prst="rightArrow">
              <a:avLst>
                <a:gd name="adj1" fmla="val 60000"/>
                <a:gd name="adj2" fmla="val 50000"/>
              </a:avLst>
            </a:prstGeom>
            <a:solidFill>
              <a:srgbClr val="177EA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9"/>
            <p:cNvSpPr txBox="1"/>
            <p:nvPr/>
          </p:nvSpPr>
          <p:spPr>
            <a:xfrm>
              <a:off x="2881164" y="2667754"/>
              <a:ext cx="651300" cy="452700"/>
            </a:xfrm>
            <a:prstGeom prst="rect">
              <a:avLst/>
            </a:prstGeom>
            <a:solidFill>
              <a:srgbClr val="177EAB"/>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400"/>
                <a:buFont typeface="Open Sans"/>
                <a:buNone/>
              </a:pPr>
              <a:endParaRPr sz="1400" b="0" i="0" u="none" strike="noStrike" cap="none">
                <a:solidFill>
                  <a:schemeClr val="lt1"/>
                </a:solidFill>
                <a:latin typeface="Open Sans"/>
                <a:ea typeface="Open Sans"/>
                <a:cs typeface="Open Sans"/>
                <a:sym typeface="Open Sans"/>
              </a:endParaRPr>
            </a:p>
          </p:txBody>
        </p:sp>
        <p:sp>
          <p:nvSpPr>
            <p:cNvPr id="120" name="Google Shape;120;p49"/>
            <p:cNvSpPr/>
            <p:nvPr/>
          </p:nvSpPr>
          <p:spPr>
            <a:xfrm>
              <a:off x="0" y="3621303"/>
              <a:ext cx="6413400" cy="2411700"/>
            </a:xfrm>
            <a:prstGeom prst="roundRect">
              <a:avLst>
                <a:gd name="adj" fmla="val 10000"/>
              </a:avLst>
            </a:prstGeom>
            <a:solidFill>
              <a:srgbClr val="177EAB"/>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49"/>
            <p:cNvSpPr txBox="1"/>
            <p:nvPr/>
          </p:nvSpPr>
          <p:spPr>
            <a:xfrm>
              <a:off x="70638" y="3691941"/>
              <a:ext cx="6272100" cy="2270400"/>
            </a:xfrm>
            <a:prstGeom prst="rect">
              <a:avLst/>
            </a:prstGeom>
            <a:solidFill>
              <a:srgbClr val="177EAB"/>
            </a:solidFill>
            <a:ln>
              <a:noFill/>
            </a:ln>
          </p:spPr>
          <p:txBody>
            <a:bodyPr spcFirstLastPara="1" wrap="square" lIns="65725" tIns="65725" rIns="65725" bIns="65725" anchor="ctr" anchorCtr="0">
              <a:noAutofit/>
            </a:bodyPr>
            <a:lstStyle/>
            <a:p>
              <a:pPr marL="0" marR="0" lvl="0" indent="0" algn="ctr" rtl="0">
                <a:lnSpc>
                  <a:spcPct val="90000"/>
                </a:lnSpc>
                <a:spcBef>
                  <a:spcPts val="0"/>
                </a:spcBef>
                <a:spcAft>
                  <a:spcPts val="0"/>
                </a:spcAft>
                <a:buClr>
                  <a:schemeClr val="lt1"/>
                </a:buClr>
                <a:buSzPts val="1700"/>
                <a:buFont typeface="Open Sans"/>
                <a:buNone/>
              </a:pPr>
              <a:endParaRPr sz="1100" b="0" i="0" u="none" strike="noStrike" cap="none">
                <a:solidFill>
                  <a:srgbClr val="000000"/>
                </a:solidFill>
                <a:latin typeface="Arial"/>
                <a:ea typeface="Arial"/>
                <a:cs typeface="Arial"/>
                <a:sym typeface="Arial"/>
              </a:endParaRPr>
            </a:p>
          </p:txBody>
        </p:sp>
      </p:grpSp>
      <p:sp>
        <p:nvSpPr>
          <p:cNvPr id="122" name="Google Shape;122;p49"/>
          <p:cNvSpPr txBox="1">
            <a:spLocks noGrp="1"/>
          </p:cNvSpPr>
          <p:nvPr>
            <p:ph type="body" idx="1"/>
          </p:nvPr>
        </p:nvSpPr>
        <p:spPr>
          <a:xfrm>
            <a:off x="454025" y="1160463"/>
            <a:ext cx="4184650" cy="2490787"/>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3" name="Google Shape;123;p49"/>
          <p:cNvSpPr txBox="1">
            <a:spLocks noGrp="1"/>
          </p:cNvSpPr>
          <p:nvPr>
            <p:ph type="body" idx="2"/>
          </p:nvPr>
        </p:nvSpPr>
        <p:spPr>
          <a:xfrm>
            <a:off x="4689322" y="348433"/>
            <a:ext cx="4244975" cy="173529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600" b="1" i="0" u="none" strike="noStrike" cap="none">
                <a:solidFill>
                  <a:schemeClr val="lt1"/>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sz="1100" b="0" i="0" u="none" strike="noStrike" cap="none">
                <a:solidFill>
                  <a:schemeClr val="lt1"/>
                </a:solidFill>
                <a:latin typeface="Arial"/>
                <a:ea typeface="Arial"/>
                <a:cs typeface="Arial"/>
                <a:sym typeface="Arial"/>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4" name="Google Shape;124;p49"/>
          <p:cNvSpPr txBox="1">
            <a:spLocks noGrp="1"/>
          </p:cNvSpPr>
          <p:nvPr>
            <p:ph type="body" idx="3"/>
          </p:nvPr>
        </p:nvSpPr>
        <p:spPr>
          <a:xfrm>
            <a:off x="4696036" y="3071058"/>
            <a:ext cx="4244975" cy="173529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600" b="1" i="0" u="none" strike="noStrike" cap="none">
                <a:solidFill>
                  <a:schemeClr val="lt1"/>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sz="1100" b="0" i="0" u="none" strike="noStrike" cap="none">
                <a:solidFill>
                  <a:schemeClr val="lt1"/>
                </a:solidFill>
                <a:latin typeface="Arial"/>
                <a:ea typeface="Arial"/>
                <a:cs typeface="Arial"/>
                <a:sym typeface="Arial"/>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5" name="Google Shape;125;p49"/>
          <p:cNvSpPr txBox="1">
            <a:spLocks noGrp="1"/>
          </p:cNvSpPr>
          <p:nvPr>
            <p:ph type="body" idx="4"/>
          </p:nvPr>
        </p:nvSpPr>
        <p:spPr>
          <a:xfrm>
            <a:off x="636588" y="4084975"/>
            <a:ext cx="3636962" cy="747966"/>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900" b="0" i="0" u="none" strike="noStrike" cap="none">
                <a:solidFill>
                  <a:srgbClr val="000000"/>
                </a:solidFill>
                <a:latin typeface="Arial"/>
                <a:ea typeface="Arial"/>
                <a:cs typeface="Arial"/>
                <a:sym typeface="Arial"/>
              </a:defRPr>
            </a:lvl1pPr>
            <a:lvl2pPr marL="914400" lvl="1" indent="-228600" algn="l">
              <a:lnSpc>
                <a:spcPct val="115000"/>
              </a:lnSpc>
              <a:spcBef>
                <a:spcPts val="1600"/>
              </a:spcBef>
              <a:spcAft>
                <a:spcPts val="0"/>
              </a:spcAft>
              <a:buSzPts val="1400"/>
              <a:buNone/>
              <a:defRPr sz="900" b="0" i="0" u="none" strike="noStrike" cap="none">
                <a:solidFill>
                  <a:srgbClr val="000000"/>
                </a:solidFill>
                <a:latin typeface="Arial"/>
                <a:ea typeface="Arial"/>
                <a:cs typeface="Arial"/>
                <a:sym typeface="Arial"/>
              </a:defRPr>
            </a:lvl2pPr>
            <a:lvl3pPr marL="1371600" lvl="2" indent="-228600" algn="l">
              <a:lnSpc>
                <a:spcPct val="115000"/>
              </a:lnSpc>
              <a:spcBef>
                <a:spcPts val="1600"/>
              </a:spcBef>
              <a:spcAft>
                <a:spcPts val="0"/>
              </a:spcAft>
              <a:buSzPts val="1400"/>
              <a:buNone/>
              <a:defRPr sz="900" b="0" i="0" u="none" strike="noStrike" cap="none">
                <a:solidFill>
                  <a:srgbClr val="000000"/>
                </a:solidFill>
                <a:latin typeface="Arial"/>
                <a:ea typeface="Arial"/>
                <a:cs typeface="Arial"/>
                <a:sym typeface="Arial"/>
              </a:defRPr>
            </a:lvl3pPr>
            <a:lvl4pPr marL="1828800" lvl="3" indent="-228600" algn="l">
              <a:lnSpc>
                <a:spcPct val="115000"/>
              </a:lnSpc>
              <a:spcBef>
                <a:spcPts val="1600"/>
              </a:spcBef>
              <a:spcAft>
                <a:spcPts val="0"/>
              </a:spcAft>
              <a:buSzPts val="1400"/>
              <a:buNone/>
              <a:defRPr sz="900" b="0" i="0" u="none" strike="noStrike" cap="none">
                <a:solidFill>
                  <a:srgbClr val="000000"/>
                </a:solidFill>
                <a:latin typeface="Arial"/>
                <a:ea typeface="Arial"/>
                <a:cs typeface="Arial"/>
                <a:sym typeface="Arial"/>
              </a:defRPr>
            </a:lvl4pPr>
            <a:lvl5pPr marL="2286000" lvl="4" indent="-228600" algn="l">
              <a:lnSpc>
                <a:spcPct val="115000"/>
              </a:lnSpc>
              <a:spcBef>
                <a:spcPts val="1600"/>
              </a:spcBef>
              <a:spcAft>
                <a:spcPts val="0"/>
              </a:spcAft>
              <a:buSzPts val="1400"/>
              <a:buNone/>
              <a:defRPr sz="900" b="0" i="0" u="none" strike="noStrike" cap="none">
                <a:solidFill>
                  <a:srgbClr val="000000"/>
                </a:solidFill>
                <a:latin typeface="Arial"/>
                <a:ea typeface="Arial"/>
                <a:cs typeface="Arial"/>
                <a:sym typeface="Aria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126"/>
        <p:cNvGrpSpPr/>
        <p:nvPr/>
      </p:nvGrpSpPr>
      <p:grpSpPr>
        <a:xfrm>
          <a:off x="0" y="0"/>
          <a:ext cx="0" cy="0"/>
          <a:chOff x="0" y="0"/>
          <a:chExt cx="0" cy="0"/>
        </a:xfrm>
      </p:grpSpPr>
      <p:sp>
        <p:nvSpPr>
          <p:cNvPr id="127" name="Google Shape;127;p50"/>
          <p:cNvSpPr txBox="1">
            <a:spLocks noGrp="1"/>
          </p:cNvSpPr>
          <p:nvPr>
            <p:ph type="title"/>
          </p:nvPr>
        </p:nvSpPr>
        <p:spPr>
          <a:xfrm>
            <a:off x="311700" y="445025"/>
            <a:ext cx="2268452" cy="2484675"/>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200" b="1" i="0" u="none" strike="noStrike" cap="none">
                <a:solidFill>
                  <a:srgbClr val="444746"/>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8" name="Google Shape;128;p50"/>
          <p:cNvSpPr txBox="1"/>
          <p:nvPr/>
        </p:nvSpPr>
        <p:spPr>
          <a:xfrm>
            <a:off x="2637225" y="950725"/>
            <a:ext cx="1108500" cy="131820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66575" tIns="33275" rIns="66575" bIns="3327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sng" strike="noStrike" cap="none">
                <a:solidFill>
                  <a:srgbClr val="1F1F1F"/>
                </a:solidFill>
                <a:latin typeface="Calibri"/>
                <a:ea typeface="Calibri"/>
                <a:cs typeface="Calibri"/>
                <a:sym typeface="Calibri"/>
              </a:rPr>
              <a:t>Suggestive of Heart Failure: </a:t>
            </a:r>
            <a:endParaRPr sz="800" b="0" i="0" u="none" strike="noStrike" cap="none">
              <a:solidFill>
                <a:srgbClr val="1F1F1F"/>
              </a:solidFill>
              <a:latin typeface="Times New Roman"/>
              <a:ea typeface="Times New Roman"/>
              <a:cs typeface="Times New Roman"/>
              <a:sym typeface="Times New Roman"/>
            </a:endParaRPr>
          </a:p>
          <a:p>
            <a:pPr marL="254000" marR="0" lvl="0" indent="-254000" algn="just" rtl="0">
              <a:lnSpc>
                <a:spcPct val="100000"/>
              </a:lnSpc>
              <a:spcBef>
                <a:spcPts val="0"/>
              </a:spcBef>
              <a:spcAft>
                <a:spcPts val="0"/>
              </a:spcAft>
              <a:buClr>
                <a:srgbClr val="1F1F1F"/>
              </a:buClr>
              <a:buSzPts val="600"/>
              <a:buFont typeface="Noto Sans Symbols"/>
              <a:buChar char="∙"/>
            </a:pPr>
            <a:r>
              <a:rPr lang="en-US" sz="600" b="0" i="0" u="none" strike="noStrike" cap="none">
                <a:solidFill>
                  <a:srgbClr val="1F1F1F"/>
                </a:solidFill>
                <a:latin typeface="Calibri"/>
                <a:ea typeface="Calibri"/>
                <a:cs typeface="Calibri"/>
                <a:sym typeface="Calibri"/>
              </a:rPr>
              <a:t>Dyspnea</a:t>
            </a:r>
            <a:endParaRPr sz="800" b="0" i="0" u="none" strike="noStrike" cap="none">
              <a:solidFill>
                <a:srgbClr val="1F1F1F"/>
              </a:solidFill>
              <a:latin typeface="Cambria"/>
              <a:ea typeface="Cambria"/>
              <a:cs typeface="Cambria"/>
              <a:sym typeface="Cambria"/>
            </a:endParaRPr>
          </a:p>
          <a:p>
            <a:pPr marL="254000" marR="0" lvl="0" indent="-254000" algn="just" rtl="0">
              <a:lnSpc>
                <a:spcPct val="100000"/>
              </a:lnSpc>
              <a:spcBef>
                <a:spcPts val="0"/>
              </a:spcBef>
              <a:spcAft>
                <a:spcPts val="0"/>
              </a:spcAft>
              <a:buClr>
                <a:srgbClr val="1F1F1F"/>
              </a:buClr>
              <a:buSzPts val="600"/>
              <a:buFont typeface="Noto Sans Symbols"/>
              <a:buChar char="∙"/>
            </a:pPr>
            <a:r>
              <a:rPr lang="en-US" sz="600" b="0" i="0" u="none" strike="noStrike" cap="none">
                <a:solidFill>
                  <a:srgbClr val="1F1F1F"/>
                </a:solidFill>
                <a:latin typeface="Calibri"/>
                <a:ea typeface="Calibri"/>
                <a:cs typeface="Calibri"/>
                <a:sym typeface="Calibri"/>
              </a:rPr>
              <a:t>Mild orthopnea</a:t>
            </a:r>
            <a:endParaRPr sz="800" b="0" i="0" u="none" strike="noStrike" cap="none">
              <a:solidFill>
                <a:srgbClr val="1F1F1F"/>
              </a:solidFill>
              <a:latin typeface="Cambria"/>
              <a:ea typeface="Cambria"/>
              <a:cs typeface="Cambria"/>
              <a:sym typeface="Cambria"/>
            </a:endParaRPr>
          </a:p>
          <a:p>
            <a:pPr marL="254000" marR="0" lvl="0" indent="-254000" algn="l" rtl="0">
              <a:lnSpc>
                <a:spcPct val="100000"/>
              </a:lnSpc>
              <a:spcBef>
                <a:spcPts val="0"/>
              </a:spcBef>
              <a:spcAft>
                <a:spcPts val="0"/>
              </a:spcAft>
              <a:buClr>
                <a:srgbClr val="1F1F1F"/>
              </a:buClr>
              <a:buSzPts val="600"/>
              <a:buFont typeface="Noto Sans Symbols"/>
              <a:buChar char="∙"/>
            </a:pPr>
            <a:r>
              <a:rPr lang="en-US" sz="600" b="0" i="0" u="none" strike="noStrike" cap="none">
                <a:solidFill>
                  <a:srgbClr val="1F1F1F"/>
                </a:solidFill>
                <a:latin typeface="Calibri"/>
                <a:ea typeface="Calibri"/>
                <a:cs typeface="Calibri"/>
                <a:sym typeface="Calibri"/>
              </a:rPr>
              <a:t>Tachypnea</a:t>
            </a:r>
            <a:endParaRPr sz="800" b="0" i="0" u="none" strike="noStrike" cap="none">
              <a:solidFill>
                <a:srgbClr val="1F1F1F"/>
              </a:solidFill>
              <a:latin typeface="Cambria"/>
              <a:ea typeface="Cambria"/>
              <a:cs typeface="Cambria"/>
              <a:sym typeface="Cambria"/>
            </a:endParaRPr>
          </a:p>
          <a:p>
            <a:pPr marL="254000" marR="0" lvl="0" indent="-254000" algn="l" rtl="0">
              <a:lnSpc>
                <a:spcPct val="100000"/>
              </a:lnSpc>
              <a:spcBef>
                <a:spcPts val="0"/>
              </a:spcBef>
              <a:spcAft>
                <a:spcPts val="0"/>
              </a:spcAft>
              <a:buClr>
                <a:srgbClr val="1F1F1F"/>
              </a:buClr>
              <a:buSzPts val="600"/>
              <a:buFont typeface="Noto Sans Symbols"/>
              <a:buChar char="∙"/>
            </a:pPr>
            <a:r>
              <a:rPr lang="en-US" sz="600" b="0" i="0" u="none" strike="noStrike" cap="none">
                <a:solidFill>
                  <a:srgbClr val="1F1F1F"/>
                </a:solidFill>
                <a:latin typeface="Calibri"/>
                <a:ea typeface="Calibri"/>
                <a:cs typeface="Calibri"/>
                <a:sym typeface="Calibri"/>
              </a:rPr>
              <a:t>Asthma unresponsive to therapy</a:t>
            </a:r>
            <a:endParaRPr sz="800" b="0" i="0" u="none" strike="noStrike" cap="none">
              <a:solidFill>
                <a:srgbClr val="1F1F1F"/>
              </a:solidFill>
              <a:latin typeface="Cambria"/>
              <a:ea typeface="Cambria"/>
              <a:cs typeface="Cambria"/>
              <a:sym typeface="Cambria"/>
            </a:endParaRPr>
          </a:p>
          <a:p>
            <a:pPr marL="0" marR="0" lvl="0" indent="0" algn="just" rtl="0">
              <a:lnSpc>
                <a:spcPct val="100000"/>
              </a:lnSpc>
              <a:spcBef>
                <a:spcPts val="0"/>
              </a:spcBef>
              <a:spcAft>
                <a:spcPts val="0"/>
              </a:spcAft>
              <a:buClr>
                <a:srgbClr val="000000"/>
              </a:buClr>
              <a:buSzPts val="600"/>
              <a:buFont typeface="Arial"/>
              <a:buNone/>
            </a:pPr>
            <a:r>
              <a:rPr lang="en-US" sz="600" b="0" i="0" u="sng" strike="noStrike" cap="none">
                <a:solidFill>
                  <a:srgbClr val="1F1F1F"/>
                </a:solidFill>
                <a:latin typeface="Calibri"/>
                <a:ea typeface="Calibri"/>
                <a:cs typeface="Calibri"/>
                <a:sym typeface="Calibri"/>
              </a:rPr>
              <a:t>Suggestive of Arrhythmia:</a:t>
            </a:r>
            <a:endParaRPr sz="800" b="0" i="0" u="none" strike="noStrike" cap="none">
              <a:solidFill>
                <a:srgbClr val="1F1F1F"/>
              </a:solidFill>
              <a:latin typeface="Times New Roman"/>
              <a:ea typeface="Times New Roman"/>
              <a:cs typeface="Times New Roman"/>
              <a:sym typeface="Times New Roman"/>
            </a:endParaRPr>
          </a:p>
          <a:p>
            <a:pPr marL="254000" marR="0" lvl="0" indent="-254000" algn="l" rtl="0">
              <a:lnSpc>
                <a:spcPct val="100000"/>
              </a:lnSpc>
              <a:spcBef>
                <a:spcPts val="0"/>
              </a:spcBef>
              <a:spcAft>
                <a:spcPts val="0"/>
              </a:spcAft>
              <a:buClr>
                <a:srgbClr val="1F1F1F"/>
              </a:buClr>
              <a:buSzPts val="600"/>
              <a:buFont typeface="Noto Sans Symbols"/>
              <a:buChar char="∙"/>
            </a:pPr>
            <a:r>
              <a:rPr lang="en-US" sz="600" b="0" i="0" u="none" strike="noStrike" cap="none">
                <a:solidFill>
                  <a:srgbClr val="1F1F1F"/>
                </a:solidFill>
                <a:latin typeface="Calibri"/>
                <a:ea typeface="Calibri"/>
                <a:cs typeface="Calibri"/>
                <a:sym typeface="Calibri"/>
              </a:rPr>
              <a:t>Palpitations</a:t>
            </a:r>
            <a:endParaRPr sz="800" b="0" i="0" u="none" strike="noStrike" cap="none">
              <a:solidFill>
                <a:srgbClr val="1F1F1F"/>
              </a:solidFill>
              <a:latin typeface="Cambria"/>
              <a:ea typeface="Cambria"/>
              <a:cs typeface="Cambria"/>
              <a:sym typeface="Cambria"/>
            </a:endParaRPr>
          </a:p>
          <a:p>
            <a:pPr marL="254000" marR="0" lvl="0" indent="-254000" algn="just" rtl="0">
              <a:lnSpc>
                <a:spcPct val="100000"/>
              </a:lnSpc>
              <a:spcBef>
                <a:spcPts val="0"/>
              </a:spcBef>
              <a:spcAft>
                <a:spcPts val="0"/>
              </a:spcAft>
              <a:buClr>
                <a:srgbClr val="1F1F1F"/>
              </a:buClr>
              <a:buSzPts val="600"/>
              <a:buFont typeface="Noto Sans Symbols"/>
              <a:buChar char="∙"/>
            </a:pPr>
            <a:r>
              <a:rPr lang="en-US" sz="600" b="0" i="0" u="none" strike="noStrike" cap="none">
                <a:solidFill>
                  <a:srgbClr val="1F1F1F"/>
                </a:solidFill>
                <a:latin typeface="Calibri"/>
                <a:ea typeface="Calibri"/>
                <a:cs typeface="Calibri"/>
                <a:sym typeface="Calibri"/>
              </a:rPr>
              <a:t>Dizziness/syncope</a:t>
            </a:r>
            <a:endParaRPr sz="800" b="0" i="0" u="none" strike="noStrike" cap="none">
              <a:solidFill>
                <a:srgbClr val="1F1F1F"/>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600"/>
              <a:buFont typeface="Arial"/>
              <a:buNone/>
            </a:pPr>
            <a:r>
              <a:rPr lang="en-US" sz="600" b="0" i="0" u="sng" strike="noStrike" cap="none">
                <a:solidFill>
                  <a:srgbClr val="1F1F1F"/>
                </a:solidFill>
                <a:latin typeface="Calibri"/>
                <a:ea typeface="Calibri"/>
                <a:cs typeface="Calibri"/>
                <a:sym typeface="Calibri"/>
              </a:rPr>
              <a:t>Suggestive of Coronary Artery Disease</a:t>
            </a:r>
            <a:r>
              <a:rPr lang="en-US" sz="800" b="0" i="0" u="sng" strike="noStrike" cap="none">
                <a:solidFill>
                  <a:srgbClr val="1F1F1F"/>
                </a:solidFill>
                <a:latin typeface="Calibri"/>
                <a:ea typeface="Calibri"/>
                <a:cs typeface="Calibri"/>
                <a:sym typeface="Calibri"/>
              </a:rPr>
              <a:t>: </a:t>
            </a:r>
            <a:endParaRPr sz="800" b="0" i="0" u="none" strike="noStrike" cap="none">
              <a:solidFill>
                <a:srgbClr val="1F1F1F"/>
              </a:solidFill>
              <a:latin typeface="Times New Roman"/>
              <a:ea typeface="Times New Roman"/>
              <a:cs typeface="Times New Roman"/>
              <a:sym typeface="Times New Roman"/>
            </a:endParaRPr>
          </a:p>
          <a:p>
            <a:pPr marL="254000" marR="0" lvl="0" indent="-254000" algn="just" rtl="0">
              <a:lnSpc>
                <a:spcPct val="100000"/>
              </a:lnSpc>
              <a:spcBef>
                <a:spcPts val="0"/>
              </a:spcBef>
              <a:spcAft>
                <a:spcPts val="0"/>
              </a:spcAft>
              <a:buClr>
                <a:srgbClr val="1F1F1F"/>
              </a:buClr>
              <a:buSzPts val="600"/>
              <a:buFont typeface="Noto Sans Symbols"/>
              <a:buChar char="∙"/>
            </a:pPr>
            <a:r>
              <a:rPr lang="en-US" sz="600" b="0" i="0" u="none" strike="noStrike" cap="none">
                <a:solidFill>
                  <a:srgbClr val="1F1F1F"/>
                </a:solidFill>
                <a:latin typeface="Calibri"/>
                <a:ea typeface="Calibri"/>
                <a:cs typeface="Calibri"/>
                <a:sym typeface="Calibri"/>
              </a:rPr>
              <a:t>Chest pain</a:t>
            </a:r>
            <a:endParaRPr sz="800" b="0" i="0" u="none" strike="noStrike" cap="none">
              <a:solidFill>
                <a:srgbClr val="1F1F1F"/>
              </a:solidFill>
              <a:latin typeface="Cambria"/>
              <a:ea typeface="Cambria"/>
              <a:cs typeface="Cambria"/>
              <a:sym typeface="Cambria"/>
            </a:endParaRPr>
          </a:p>
          <a:p>
            <a:pPr marL="254000" marR="0" lvl="0" indent="-254000" algn="just" rtl="0">
              <a:lnSpc>
                <a:spcPct val="100000"/>
              </a:lnSpc>
              <a:spcBef>
                <a:spcPts val="0"/>
              </a:spcBef>
              <a:spcAft>
                <a:spcPts val="0"/>
              </a:spcAft>
              <a:buClr>
                <a:srgbClr val="1F1F1F"/>
              </a:buClr>
              <a:buSzPts val="600"/>
              <a:buFont typeface="Noto Sans Symbols"/>
              <a:buChar char="∙"/>
            </a:pPr>
            <a:r>
              <a:rPr lang="en-US" sz="600" b="0" i="0" u="none" strike="noStrike" cap="none">
                <a:solidFill>
                  <a:srgbClr val="1F1F1F"/>
                </a:solidFill>
                <a:latin typeface="Calibri"/>
                <a:ea typeface="Calibri"/>
                <a:cs typeface="Calibri"/>
                <a:sym typeface="Calibri"/>
              </a:rPr>
              <a:t>Dyspnea</a:t>
            </a:r>
            <a:endParaRPr sz="800" b="0" i="0" u="none" strike="noStrike" cap="none">
              <a:solidFill>
                <a:srgbClr val="1F1F1F"/>
              </a:solidFill>
              <a:latin typeface="Cambria"/>
              <a:ea typeface="Cambria"/>
              <a:cs typeface="Cambria"/>
              <a:sym typeface="Cambria"/>
            </a:endParaRPr>
          </a:p>
        </p:txBody>
      </p:sp>
      <p:sp>
        <p:nvSpPr>
          <p:cNvPr id="129" name="Google Shape;129;p50"/>
          <p:cNvSpPr txBox="1"/>
          <p:nvPr/>
        </p:nvSpPr>
        <p:spPr>
          <a:xfrm>
            <a:off x="2639870" y="542734"/>
            <a:ext cx="1108200" cy="40290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1F1F1F"/>
                </a:solidFill>
                <a:latin typeface="Calibri"/>
                <a:ea typeface="Calibri"/>
                <a:cs typeface="Calibri"/>
                <a:sym typeface="Calibri"/>
              </a:rPr>
              <a:t>SYMPTOMS </a:t>
            </a:r>
            <a:endParaRPr sz="1000" b="0" i="0" u="none" strike="noStrike" cap="none">
              <a:solidFill>
                <a:srgbClr val="1F1F1F"/>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1F1F1F"/>
                </a:solidFill>
                <a:latin typeface="Calibri"/>
                <a:ea typeface="Calibri"/>
                <a:cs typeface="Calibri"/>
                <a:sym typeface="Calibri"/>
              </a:rPr>
              <a:t>*NYHA class  </a:t>
            </a:r>
            <a:r>
              <a:rPr lang="en-US" sz="900" b="0" i="0" u="sng" strike="noStrike" cap="none">
                <a:solidFill>
                  <a:srgbClr val="1F1F1F"/>
                </a:solidFill>
                <a:latin typeface="Calibri"/>
                <a:ea typeface="Calibri"/>
                <a:cs typeface="Calibri"/>
                <a:sym typeface="Calibri"/>
              </a:rPr>
              <a:t>&gt;</a:t>
            </a:r>
            <a:r>
              <a:rPr lang="en-US" sz="900" b="0" i="0" u="none" strike="noStrike" cap="none">
                <a:solidFill>
                  <a:srgbClr val="1F1F1F"/>
                </a:solidFill>
                <a:latin typeface="Calibri"/>
                <a:ea typeface="Calibri"/>
                <a:cs typeface="Calibri"/>
                <a:sym typeface="Calibri"/>
              </a:rPr>
              <a:t> II </a:t>
            </a:r>
            <a:endParaRPr sz="900" b="0" i="0" u="none" strike="noStrike" cap="none">
              <a:solidFill>
                <a:srgbClr val="1F1F1F"/>
              </a:solidFill>
              <a:latin typeface="Times New Roman"/>
              <a:ea typeface="Times New Roman"/>
              <a:cs typeface="Times New Roman"/>
              <a:sym typeface="Times New Roman"/>
            </a:endParaRPr>
          </a:p>
        </p:txBody>
      </p:sp>
      <p:sp>
        <p:nvSpPr>
          <p:cNvPr id="130" name="Google Shape;130;p50"/>
          <p:cNvSpPr txBox="1"/>
          <p:nvPr/>
        </p:nvSpPr>
        <p:spPr>
          <a:xfrm>
            <a:off x="3800847" y="795907"/>
            <a:ext cx="1442700" cy="615600"/>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66575" tIns="33275" rIns="66575" bIns="33275" anchor="t" anchorCtr="0">
            <a:noAutofit/>
          </a:bodyPr>
          <a:lstStyle/>
          <a:p>
            <a:pPr marL="254000" marR="0" lvl="0" indent="-254000" algn="l" rtl="0">
              <a:lnSpc>
                <a:spcPct val="100000"/>
              </a:lnSpc>
              <a:spcBef>
                <a:spcPts val="0"/>
              </a:spcBef>
              <a:spcAft>
                <a:spcPts val="0"/>
              </a:spcAft>
              <a:buClr>
                <a:srgbClr val="1F1F1F"/>
              </a:buClr>
              <a:buSzPts val="800"/>
              <a:buFont typeface="Noto Sans Symbols"/>
              <a:buChar char="∙"/>
            </a:pPr>
            <a:r>
              <a:rPr lang="en-US" sz="800" b="0" i="0" u="none" strike="noStrike" cap="none">
                <a:solidFill>
                  <a:srgbClr val="1F1F1F"/>
                </a:solidFill>
                <a:latin typeface="Calibri"/>
                <a:ea typeface="Calibri"/>
                <a:cs typeface="Calibri"/>
                <a:sym typeface="Calibri"/>
              </a:rPr>
              <a:t>Resting HR ≥110 bpm</a:t>
            </a:r>
            <a:endParaRPr sz="800" b="0" i="0" u="none" strike="noStrike" cap="none">
              <a:solidFill>
                <a:srgbClr val="1F1F1F"/>
              </a:solidFill>
              <a:latin typeface="Cambria"/>
              <a:ea typeface="Cambria"/>
              <a:cs typeface="Cambria"/>
              <a:sym typeface="Cambria"/>
            </a:endParaRPr>
          </a:p>
          <a:p>
            <a:pPr marL="254000" marR="0" lvl="0" indent="-254000" algn="l" rtl="0">
              <a:lnSpc>
                <a:spcPct val="100000"/>
              </a:lnSpc>
              <a:spcBef>
                <a:spcPts val="0"/>
              </a:spcBef>
              <a:spcAft>
                <a:spcPts val="0"/>
              </a:spcAft>
              <a:buClr>
                <a:srgbClr val="1F1F1F"/>
              </a:buClr>
              <a:buSzPts val="800"/>
              <a:buFont typeface="Noto Sans Symbols"/>
              <a:buChar char="∙"/>
            </a:pPr>
            <a:r>
              <a:rPr lang="en-US" sz="800" b="0" i="0" u="none" strike="noStrike" cap="none">
                <a:solidFill>
                  <a:srgbClr val="1F1F1F"/>
                </a:solidFill>
                <a:latin typeface="Calibri"/>
                <a:ea typeface="Calibri"/>
                <a:cs typeface="Calibri"/>
                <a:sym typeface="Calibri"/>
              </a:rPr>
              <a:t>Systolic BP ≥140 mm Hg</a:t>
            </a:r>
            <a:endParaRPr sz="800" b="0" i="0" u="none" strike="noStrike" cap="none">
              <a:solidFill>
                <a:srgbClr val="1F1F1F"/>
              </a:solidFill>
              <a:latin typeface="Cambria"/>
              <a:ea typeface="Cambria"/>
              <a:cs typeface="Cambria"/>
              <a:sym typeface="Cambria"/>
            </a:endParaRPr>
          </a:p>
          <a:p>
            <a:pPr marL="254000" marR="0" lvl="0" indent="-254000" algn="l" rtl="0">
              <a:lnSpc>
                <a:spcPct val="100000"/>
              </a:lnSpc>
              <a:spcBef>
                <a:spcPts val="0"/>
              </a:spcBef>
              <a:spcAft>
                <a:spcPts val="0"/>
              </a:spcAft>
              <a:buClr>
                <a:srgbClr val="1F1F1F"/>
              </a:buClr>
              <a:buSzPts val="800"/>
              <a:buFont typeface="Noto Sans Symbols"/>
              <a:buChar char="∙"/>
            </a:pPr>
            <a:r>
              <a:rPr lang="en-US" sz="800" b="0" i="0" u="none" strike="noStrike" cap="none">
                <a:solidFill>
                  <a:srgbClr val="1F1F1F"/>
                </a:solidFill>
                <a:latin typeface="Calibri"/>
                <a:ea typeface="Calibri"/>
                <a:cs typeface="Calibri"/>
                <a:sym typeface="Calibri"/>
              </a:rPr>
              <a:t>RR ≥24</a:t>
            </a:r>
            <a:endParaRPr sz="800" b="0" i="0" u="none" strike="noStrike" cap="none">
              <a:solidFill>
                <a:srgbClr val="1F1F1F"/>
              </a:solidFill>
              <a:latin typeface="Cambria"/>
              <a:ea typeface="Cambria"/>
              <a:cs typeface="Cambria"/>
              <a:sym typeface="Cambria"/>
            </a:endParaRPr>
          </a:p>
          <a:p>
            <a:pPr marL="254000" marR="0" lvl="0" indent="-254000" algn="l" rtl="0">
              <a:lnSpc>
                <a:spcPct val="100000"/>
              </a:lnSpc>
              <a:spcBef>
                <a:spcPts val="0"/>
              </a:spcBef>
              <a:spcAft>
                <a:spcPts val="0"/>
              </a:spcAft>
              <a:buClr>
                <a:srgbClr val="1F1F1F"/>
              </a:buClr>
              <a:buSzPts val="800"/>
              <a:buFont typeface="Noto Sans Symbols"/>
              <a:buChar char="∙"/>
            </a:pPr>
            <a:r>
              <a:rPr lang="en-US" sz="800" b="0" i="0" u="none" strike="noStrike" cap="none">
                <a:solidFill>
                  <a:srgbClr val="1F1F1F"/>
                </a:solidFill>
                <a:latin typeface="Calibri"/>
                <a:ea typeface="Calibri"/>
                <a:cs typeface="Calibri"/>
                <a:sym typeface="Calibri"/>
              </a:rPr>
              <a:t>Oxygen sat ≤96%</a:t>
            </a:r>
            <a:endParaRPr sz="800" b="0" i="0" u="none" strike="noStrike" cap="none">
              <a:solidFill>
                <a:srgbClr val="1F1F1F"/>
              </a:solidFill>
              <a:latin typeface="Cambria"/>
              <a:ea typeface="Cambria"/>
              <a:cs typeface="Cambria"/>
              <a:sym typeface="Cambria"/>
            </a:endParaRPr>
          </a:p>
        </p:txBody>
      </p:sp>
      <p:sp>
        <p:nvSpPr>
          <p:cNvPr id="131" name="Google Shape;131;p50"/>
          <p:cNvSpPr txBox="1"/>
          <p:nvPr/>
        </p:nvSpPr>
        <p:spPr>
          <a:xfrm>
            <a:off x="5309300" y="789726"/>
            <a:ext cx="1384500" cy="11616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66575" tIns="33275" rIns="66575" bIns="33275" anchor="t" anchorCtr="0">
            <a:noAutofit/>
          </a:bodyPr>
          <a:lstStyle/>
          <a:p>
            <a:pPr marL="254000" marR="0" lvl="0" indent="-254000" algn="l" rtl="0">
              <a:lnSpc>
                <a:spcPct val="100000"/>
              </a:lnSpc>
              <a:spcBef>
                <a:spcPts val="0"/>
              </a:spcBef>
              <a:spcAft>
                <a:spcPts val="0"/>
              </a:spcAft>
              <a:buClr>
                <a:srgbClr val="1F1F1F"/>
              </a:buClr>
              <a:buSzPts val="800"/>
              <a:buFont typeface="Noto Sans Symbols"/>
              <a:buChar char="∙"/>
            </a:pPr>
            <a:r>
              <a:rPr lang="en-US" sz="800" b="0" i="0" u="none" strike="noStrike" cap="none">
                <a:solidFill>
                  <a:srgbClr val="1F1F1F"/>
                </a:solidFill>
                <a:latin typeface="Calibri"/>
                <a:ea typeface="Calibri"/>
                <a:cs typeface="Calibri"/>
                <a:sym typeface="Calibri"/>
              </a:rPr>
              <a:t>Age ≥40 years</a:t>
            </a:r>
            <a:endParaRPr sz="800" b="0" i="0" u="none" strike="noStrike" cap="none">
              <a:solidFill>
                <a:srgbClr val="1F1F1F"/>
              </a:solidFill>
              <a:latin typeface="Cambria"/>
              <a:ea typeface="Cambria"/>
              <a:cs typeface="Cambria"/>
              <a:sym typeface="Cambria"/>
            </a:endParaRPr>
          </a:p>
          <a:p>
            <a:pPr marL="254000" marR="0" lvl="0" indent="-254000" algn="l" rtl="0">
              <a:lnSpc>
                <a:spcPct val="100000"/>
              </a:lnSpc>
              <a:spcBef>
                <a:spcPts val="0"/>
              </a:spcBef>
              <a:spcAft>
                <a:spcPts val="0"/>
              </a:spcAft>
              <a:buClr>
                <a:srgbClr val="1F1F1F"/>
              </a:buClr>
              <a:buSzPts val="800"/>
              <a:buFont typeface="Noto Sans Symbols"/>
              <a:buChar char="∙"/>
            </a:pPr>
            <a:r>
              <a:rPr lang="en-US" sz="800" b="0" i="0" u="none" strike="noStrike" cap="none">
                <a:solidFill>
                  <a:srgbClr val="1F1F1F"/>
                </a:solidFill>
                <a:latin typeface="Calibri"/>
                <a:ea typeface="Calibri"/>
                <a:cs typeface="Calibri"/>
                <a:sym typeface="Calibri"/>
              </a:rPr>
              <a:t>African American</a:t>
            </a:r>
            <a:endParaRPr sz="800" b="0" i="0" u="none" strike="noStrike" cap="none">
              <a:solidFill>
                <a:srgbClr val="1F1F1F"/>
              </a:solidFill>
              <a:latin typeface="Cambria"/>
              <a:ea typeface="Cambria"/>
              <a:cs typeface="Cambria"/>
              <a:sym typeface="Cambria"/>
            </a:endParaRPr>
          </a:p>
          <a:p>
            <a:pPr marL="254000" marR="0" lvl="0" indent="-254000" algn="l" rtl="0">
              <a:lnSpc>
                <a:spcPct val="100000"/>
              </a:lnSpc>
              <a:spcBef>
                <a:spcPts val="0"/>
              </a:spcBef>
              <a:spcAft>
                <a:spcPts val="0"/>
              </a:spcAft>
              <a:buClr>
                <a:srgbClr val="1F1F1F"/>
              </a:buClr>
              <a:buSzPts val="800"/>
              <a:buFont typeface="Noto Sans Symbols"/>
              <a:buChar char="∙"/>
            </a:pPr>
            <a:r>
              <a:rPr lang="en-US" sz="800" b="0" i="0" u="none" strike="noStrike" cap="none">
                <a:solidFill>
                  <a:srgbClr val="1F1F1F"/>
                </a:solidFill>
                <a:latin typeface="Calibri"/>
                <a:ea typeface="Calibri"/>
                <a:cs typeface="Calibri"/>
                <a:sym typeface="Calibri"/>
              </a:rPr>
              <a:t>Pre-pregnancy obesity (BMI ≥35)</a:t>
            </a:r>
            <a:endParaRPr sz="800" b="0" i="0" u="none" strike="noStrike" cap="none">
              <a:solidFill>
                <a:srgbClr val="1F1F1F"/>
              </a:solidFill>
              <a:latin typeface="Cambria"/>
              <a:ea typeface="Cambria"/>
              <a:cs typeface="Cambria"/>
              <a:sym typeface="Cambria"/>
            </a:endParaRPr>
          </a:p>
          <a:p>
            <a:pPr marL="254000" marR="0" lvl="0" indent="-254000" algn="l" rtl="0">
              <a:lnSpc>
                <a:spcPct val="100000"/>
              </a:lnSpc>
              <a:spcBef>
                <a:spcPts val="0"/>
              </a:spcBef>
              <a:spcAft>
                <a:spcPts val="0"/>
              </a:spcAft>
              <a:buClr>
                <a:srgbClr val="1F1F1F"/>
              </a:buClr>
              <a:buSzPts val="800"/>
              <a:buFont typeface="Noto Sans Symbols"/>
              <a:buChar char="∙"/>
            </a:pPr>
            <a:r>
              <a:rPr lang="en-US" sz="800" b="0" i="0" u="none" strike="noStrike" cap="none">
                <a:solidFill>
                  <a:srgbClr val="1F1F1F"/>
                </a:solidFill>
                <a:latin typeface="Calibri"/>
                <a:ea typeface="Calibri"/>
                <a:cs typeface="Calibri"/>
                <a:sym typeface="Calibri"/>
              </a:rPr>
              <a:t>Pre-existing diabetes </a:t>
            </a:r>
            <a:endParaRPr sz="800" b="0" i="0" u="none" strike="noStrike" cap="none">
              <a:solidFill>
                <a:srgbClr val="1F1F1F"/>
              </a:solidFill>
              <a:latin typeface="Cambria"/>
              <a:ea typeface="Cambria"/>
              <a:cs typeface="Cambria"/>
              <a:sym typeface="Cambria"/>
            </a:endParaRPr>
          </a:p>
          <a:p>
            <a:pPr marL="254000" marR="0" lvl="0" indent="-254000" algn="l" rtl="0">
              <a:lnSpc>
                <a:spcPct val="100000"/>
              </a:lnSpc>
              <a:spcBef>
                <a:spcPts val="0"/>
              </a:spcBef>
              <a:spcAft>
                <a:spcPts val="0"/>
              </a:spcAft>
              <a:buClr>
                <a:srgbClr val="1F1F1F"/>
              </a:buClr>
              <a:buSzPts val="800"/>
              <a:buFont typeface="Noto Sans Symbols"/>
              <a:buChar char="∙"/>
            </a:pPr>
            <a:r>
              <a:rPr lang="en-US" sz="800" b="0" i="0" u="none" strike="noStrike" cap="none">
                <a:solidFill>
                  <a:srgbClr val="1F1F1F"/>
                </a:solidFill>
                <a:latin typeface="Calibri"/>
                <a:ea typeface="Calibri"/>
                <a:cs typeface="Calibri"/>
                <a:sym typeface="Calibri"/>
              </a:rPr>
              <a:t>Hypertension</a:t>
            </a:r>
            <a:endParaRPr sz="800" b="0" i="0" u="none" strike="noStrike" cap="none">
              <a:solidFill>
                <a:srgbClr val="1F1F1F"/>
              </a:solidFill>
              <a:latin typeface="Cambria"/>
              <a:ea typeface="Cambria"/>
              <a:cs typeface="Cambria"/>
              <a:sym typeface="Cambria"/>
            </a:endParaRPr>
          </a:p>
          <a:p>
            <a:pPr marL="254000" marR="0" lvl="0" indent="-254000" algn="l" rtl="0">
              <a:lnSpc>
                <a:spcPct val="100000"/>
              </a:lnSpc>
              <a:spcBef>
                <a:spcPts val="0"/>
              </a:spcBef>
              <a:spcAft>
                <a:spcPts val="0"/>
              </a:spcAft>
              <a:buClr>
                <a:srgbClr val="1F1F1F"/>
              </a:buClr>
              <a:buSzPts val="900"/>
              <a:buFont typeface="Noto Sans Symbols"/>
              <a:buChar char="∙"/>
            </a:pPr>
            <a:r>
              <a:rPr lang="en-US" sz="800" b="0" i="0" u="none" strike="noStrike" cap="none">
                <a:solidFill>
                  <a:srgbClr val="1F1F1F"/>
                </a:solidFill>
                <a:latin typeface="Calibri"/>
                <a:ea typeface="Calibri"/>
                <a:cs typeface="Calibri"/>
                <a:sym typeface="Calibri"/>
              </a:rPr>
              <a:t>Substance use </a:t>
            </a:r>
            <a:r>
              <a:rPr lang="en-US" sz="500" b="0" i="1" u="none" strike="noStrike" cap="none">
                <a:solidFill>
                  <a:srgbClr val="1F1F1F"/>
                </a:solidFill>
                <a:latin typeface="Calibri"/>
                <a:ea typeface="Calibri"/>
                <a:cs typeface="Calibri"/>
                <a:sym typeface="Calibri"/>
              </a:rPr>
              <a:t>(nicotine, cocaine, alcohol, methamphetamines)</a:t>
            </a:r>
            <a:endParaRPr sz="800" b="0" i="0" u="none" strike="noStrike" cap="none">
              <a:solidFill>
                <a:srgbClr val="1F1F1F"/>
              </a:solidFill>
              <a:latin typeface="Cambria"/>
              <a:ea typeface="Cambria"/>
              <a:cs typeface="Cambria"/>
              <a:sym typeface="Cambria"/>
            </a:endParaRPr>
          </a:p>
          <a:p>
            <a:pPr marL="254000" marR="0" lvl="0" indent="-247650" algn="l" rtl="0">
              <a:lnSpc>
                <a:spcPct val="100000"/>
              </a:lnSpc>
              <a:spcBef>
                <a:spcPts val="0"/>
              </a:spcBef>
              <a:spcAft>
                <a:spcPts val="0"/>
              </a:spcAft>
              <a:buClr>
                <a:srgbClr val="1F1F1F"/>
              </a:buClr>
              <a:buSzPts val="700"/>
              <a:buFont typeface="Noto Sans Symbols"/>
              <a:buChar char="∙"/>
            </a:pPr>
            <a:r>
              <a:rPr lang="en-US" sz="700" b="0" i="0" u="none" strike="noStrike" cap="none">
                <a:solidFill>
                  <a:srgbClr val="1F1F1F"/>
                </a:solidFill>
                <a:latin typeface="Calibri"/>
                <a:ea typeface="Calibri"/>
                <a:cs typeface="Calibri"/>
                <a:sym typeface="Calibri"/>
              </a:rPr>
              <a:t>History of chemotherapy</a:t>
            </a:r>
            <a:endParaRPr sz="800" b="0" i="0" u="none" strike="noStrike" cap="none">
              <a:solidFill>
                <a:srgbClr val="1F1F1F"/>
              </a:solidFill>
              <a:latin typeface="Cambria"/>
              <a:ea typeface="Cambria"/>
              <a:cs typeface="Cambria"/>
              <a:sym typeface="Cambria"/>
            </a:endParaRPr>
          </a:p>
        </p:txBody>
      </p:sp>
      <p:sp>
        <p:nvSpPr>
          <p:cNvPr id="132" name="Google Shape;132;p50"/>
          <p:cNvSpPr txBox="1"/>
          <p:nvPr/>
        </p:nvSpPr>
        <p:spPr>
          <a:xfrm>
            <a:off x="6817775" y="789726"/>
            <a:ext cx="1410600" cy="542100"/>
          </a:xfrm>
          <a:prstGeom prst="rect">
            <a:avLst/>
          </a:prstGeom>
          <a:solidFill>
            <a:schemeClr val="lt1"/>
          </a:solidFill>
          <a:ln w="25400" cap="flat" cmpd="sng">
            <a:solidFill>
              <a:srgbClr val="407EC9"/>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1F1F1F"/>
                </a:solidFill>
                <a:latin typeface="Calibri"/>
                <a:ea typeface="Calibri"/>
                <a:cs typeface="Calibri"/>
                <a:sym typeface="Calibri"/>
              </a:rPr>
              <a:t>ABNORMAL FINDINGS</a:t>
            </a:r>
            <a:endParaRPr sz="900" b="0" i="0" u="none" strike="noStrike" cap="none">
              <a:solidFill>
                <a:srgbClr val="1F1F1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1F1F1F"/>
                </a:solidFill>
                <a:latin typeface="Calibri"/>
                <a:ea typeface="Calibri"/>
                <a:cs typeface="Calibri"/>
                <a:sym typeface="Calibri"/>
              </a:rPr>
              <a:t>Heart: Loud murmur </a:t>
            </a:r>
            <a:r>
              <a:rPr lang="en-US" sz="900" b="0" i="0" u="sng" strike="noStrike" cap="none">
                <a:solidFill>
                  <a:srgbClr val="1F1F1F"/>
                </a:solidFill>
                <a:latin typeface="Calibri"/>
                <a:ea typeface="Calibri"/>
                <a:cs typeface="Calibri"/>
                <a:sym typeface="Calibri"/>
              </a:rPr>
              <a:t>or</a:t>
            </a:r>
            <a:endParaRPr sz="900" b="0" i="0" u="none" strike="noStrike" cap="none">
              <a:solidFill>
                <a:srgbClr val="1F1F1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1F1F1F"/>
                </a:solidFill>
                <a:latin typeface="Calibri"/>
                <a:ea typeface="Calibri"/>
                <a:cs typeface="Calibri"/>
                <a:sym typeface="Calibri"/>
              </a:rPr>
              <a:t>Lung: Basilar crackles</a:t>
            </a:r>
            <a:endParaRPr sz="900" b="0" i="0" u="none" strike="noStrike" cap="none">
              <a:solidFill>
                <a:srgbClr val="1F1F1F"/>
              </a:solidFill>
              <a:latin typeface="Open Sans"/>
              <a:ea typeface="Open Sans"/>
              <a:cs typeface="Open Sans"/>
              <a:sym typeface="Open Sans"/>
            </a:endParaRPr>
          </a:p>
        </p:txBody>
      </p:sp>
      <p:sp>
        <p:nvSpPr>
          <p:cNvPr id="133" name="Google Shape;133;p50"/>
          <p:cNvSpPr txBox="1"/>
          <p:nvPr/>
        </p:nvSpPr>
        <p:spPr>
          <a:xfrm>
            <a:off x="3800847" y="551115"/>
            <a:ext cx="1442700" cy="244800"/>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1F1F1F"/>
                </a:solidFill>
                <a:latin typeface="Calibri"/>
                <a:ea typeface="Calibri"/>
                <a:cs typeface="Calibri"/>
                <a:sym typeface="Calibri"/>
              </a:rPr>
              <a:t>VITAL SIGNS</a:t>
            </a:r>
            <a:endParaRPr sz="1000" b="0" i="0" u="none" strike="noStrike" cap="none">
              <a:solidFill>
                <a:srgbClr val="1F1F1F"/>
              </a:solidFill>
              <a:latin typeface="Times New Roman"/>
              <a:ea typeface="Times New Roman"/>
              <a:cs typeface="Times New Roman"/>
              <a:sym typeface="Times New Roman"/>
            </a:endParaRPr>
          </a:p>
        </p:txBody>
      </p:sp>
      <p:sp>
        <p:nvSpPr>
          <p:cNvPr id="134" name="Google Shape;134;p50"/>
          <p:cNvSpPr txBox="1"/>
          <p:nvPr/>
        </p:nvSpPr>
        <p:spPr>
          <a:xfrm>
            <a:off x="6817778" y="542734"/>
            <a:ext cx="1410600" cy="246900"/>
          </a:xfrm>
          <a:prstGeom prst="rect">
            <a:avLst/>
          </a:prstGeom>
          <a:solidFill>
            <a:schemeClr val="lt1"/>
          </a:solidFill>
          <a:ln w="25400" cap="flat" cmpd="sng">
            <a:solidFill>
              <a:srgbClr val="407EC9"/>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1F1F1F"/>
                </a:solidFill>
                <a:latin typeface="Calibri"/>
                <a:ea typeface="Calibri"/>
                <a:cs typeface="Calibri"/>
                <a:sym typeface="Calibri"/>
              </a:rPr>
              <a:t>**</a:t>
            </a:r>
            <a:r>
              <a:rPr lang="en-US" sz="1000" b="1" i="0" u="none" strike="noStrike" cap="none">
                <a:solidFill>
                  <a:srgbClr val="1F1F1F"/>
                </a:solidFill>
                <a:latin typeface="Calibri"/>
                <a:ea typeface="Calibri"/>
                <a:cs typeface="Calibri"/>
                <a:sym typeface="Calibri"/>
              </a:rPr>
              <a:t>PHYSICAL EXAM</a:t>
            </a:r>
            <a:endParaRPr sz="1000" b="0" i="0" u="none" strike="noStrike" cap="none">
              <a:solidFill>
                <a:srgbClr val="1F1F1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Open Sans"/>
                <a:ea typeface="Open Sans"/>
                <a:cs typeface="Open Sans"/>
                <a:sym typeface="Open Sans"/>
              </a:rPr>
              <a:t> </a:t>
            </a:r>
            <a:endParaRPr sz="1500" b="0" i="0" u="none" strike="noStrike" cap="none">
              <a:solidFill>
                <a:schemeClr val="dk1"/>
              </a:solidFill>
              <a:latin typeface="Open Sans"/>
              <a:ea typeface="Open Sans"/>
              <a:cs typeface="Open Sans"/>
              <a:sym typeface="Open Sans"/>
            </a:endParaRPr>
          </a:p>
        </p:txBody>
      </p:sp>
      <p:sp>
        <p:nvSpPr>
          <p:cNvPr id="135" name="Google Shape;135;p50"/>
          <p:cNvSpPr txBox="1"/>
          <p:nvPr/>
        </p:nvSpPr>
        <p:spPr>
          <a:xfrm>
            <a:off x="5309312" y="541425"/>
            <a:ext cx="1384500" cy="2496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1F1F1F"/>
                </a:solidFill>
                <a:latin typeface="Calibri"/>
                <a:ea typeface="Calibri"/>
                <a:cs typeface="Calibri"/>
                <a:sym typeface="Calibri"/>
              </a:rPr>
              <a:t>RISK FACTORS</a:t>
            </a:r>
            <a:endParaRPr sz="1100" b="0" i="0" u="none" strike="noStrike" cap="none">
              <a:solidFill>
                <a:srgbClr val="1F1F1F"/>
              </a:solidFill>
              <a:latin typeface="Calibri"/>
              <a:ea typeface="Calibri"/>
              <a:cs typeface="Calibri"/>
              <a:sym typeface="Calibri"/>
            </a:endParaRPr>
          </a:p>
        </p:txBody>
      </p:sp>
      <p:sp>
        <p:nvSpPr>
          <p:cNvPr id="136" name="Google Shape;136;p50"/>
          <p:cNvSpPr txBox="1"/>
          <p:nvPr/>
        </p:nvSpPr>
        <p:spPr>
          <a:xfrm>
            <a:off x="4673400" y="4550498"/>
            <a:ext cx="3913800" cy="300000"/>
          </a:xfrm>
          <a:prstGeom prst="rect">
            <a:avLst/>
          </a:prstGeom>
          <a:noFill/>
          <a:ln w="9525" cap="flat" cmpd="sng">
            <a:solidFill>
              <a:schemeClr val="lt2"/>
            </a:solidFill>
            <a:prstDash val="solid"/>
            <a:round/>
            <a:headEnd type="none" w="sm" len="sm"/>
            <a:tailEnd type="none" w="sm" len="sm"/>
          </a:ln>
        </p:spPr>
        <p:txBody>
          <a:bodyPr spcFirstLastPara="1" wrap="square" lIns="66575" tIns="33275" rIns="66575" bIns="3327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1" i="0" u="none" strike="noStrike" cap="none">
                <a:solidFill>
                  <a:srgbClr val="000000"/>
                </a:solidFill>
                <a:latin typeface="Helvetica Neue"/>
                <a:ea typeface="Helvetica Neue"/>
                <a:cs typeface="Helvetica Neue"/>
                <a:sym typeface="Helvetica Neue"/>
              </a:rPr>
              <a:t>©</a:t>
            </a:r>
            <a:r>
              <a:rPr lang="en-US" sz="700" b="0" i="0" u="none" strike="noStrike" cap="none">
                <a:solidFill>
                  <a:srgbClr val="000000"/>
                </a:solidFill>
                <a:latin typeface="Helvetica Neue"/>
                <a:ea typeface="Helvetica Neue"/>
                <a:cs typeface="Helvetica Neue"/>
                <a:sym typeface="Helvetica Neue"/>
              </a:rPr>
              <a:t>California Department of Public Health, 2017; supported by Title V funds. Developed in partnership with California Maternal Quality Care Collaborative Cardiovascular Disease in Pregnancy and Postpartum Taskforce. Visit: </a:t>
            </a:r>
            <a:r>
              <a:rPr lang="en-US" sz="700" b="0" i="0" u="sng" strike="noStrike" cap="none">
                <a:solidFill>
                  <a:srgbClr val="0000FF"/>
                </a:solidFill>
                <a:latin typeface="Helvetica Neue"/>
                <a:ea typeface="Helvetica Neue"/>
                <a:cs typeface="Helvetica Neue"/>
                <a:sym typeface="Helvetica Neue"/>
                <a:hlinkClick r:id="rId2">
                  <a:extLst>
                    <a:ext uri="{A12FA001-AC4F-418D-AE19-62706E023703}">
                      <ahyp:hlinkClr xmlns:ahyp="http://schemas.microsoft.com/office/drawing/2018/hyperlinkcolor" val="tx"/>
                    </a:ext>
                  </a:extLst>
                </a:hlinkClick>
              </a:rPr>
              <a:t>www.CMQCC.org</a:t>
            </a:r>
            <a:r>
              <a:rPr lang="en-US" sz="700" b="0" i="0" u="none" strike="noStrike" cap="none">
                <a:solidFill>
                  <a:srgbClr val="0000FF"/>
                </a:solidFill>
                <a:latin typeface="Helvetica Neue"/>
                <a:ea typeface="Helvetica Neue"/>
                <a:cs typeface="Helvetica Neue"/>
                <a:sym typeface="Helvetica Neue"/>
              </a:rPr>
              <a:t> </a:t>
            </a:r>
            <a:r>
              <a:rPr lang="en-US" sz="700" b="0" i="0" u="none" strike="noStrike" cap="none">
                <a:solidFill>
                  <a:srgbClr val="000000"/>
                </a:solidFill>
                <a:latin typeface="Helvetica Neue"/>
                <a:ea typeface="Helvetica Neue"/>
                <a:cs typeface="Helvetica Neue"/>
                <a:sym typeface="Helvetica Neue"/>
              </a:rPr>
              <a:t>for details</a:t>
            </a:r>
            <a:endParaRPr sz="900" b="0" i="0" u="none" strike="noStrike" cap="none">
              <a:solidFill>
                <a:schemeClr val="dk1"/>
              </a:solidFill>
              <a:latin typeface="Times New Roman"/>
              <a:ea typeface="Times New Roman"/>
              <a:cs typeface="Times New Roman"/>
              <a:sym typeface="Times New Roman"/>
            </a:endParaRPr>
          </a:p>
        </p:txBody>
      </p:sp>
      <p:sp>
        <p:nvSpPr>
          <p:cNvPr id="137" name="Google Shape;137;p50"/>
          <p:cNvSpPr txBox="1"/>
          <p:nvPr/>
        </p:nvSpPr>
        <p:spPr>
          <a:xfrm>
            <a:off x="2681401" y="2557400"/>
            <a:ext cx="4012500" cy="372300"/>
          </a:xfrm>
          <a:prstGeom prst="rect">
            <a:avLst/>
          </a:prstGeom>
          <a:solidFill>
            <a:srgbClr val="FBFAF8"/>
          </a:solidFill>
          <a:ln w="25400" cap="flat" cmpd="sng">
            <a:solidFill>
              <a:schemeClr val="accent2"/>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1F1F1F"/>
                </a:solidFill>
                <a:latin typeface="Calibri"/>
                <a:ea typeface="Calibri"/>
                <a:cs typeface="Calibri"/>
                <a:sym typeface="Calibri"/>
              </a:rPr>
              <a:t>≥</a:t>
            </a:r>
            <a:r>
              <a:rPr lang="en-US" sz="1000" b="1" i="0" u="none" strike="noStrike" cap="none">
                <a:solidFill>
                  <a:srgbClr val="1F1F1F"/>
                </a:solidFill>
                <a:latin typeface="Calibri"/>
                <a:ea typeface="Calibri"/>
                <a:cs typeface="Calibri"/>
                <a:sym typeface="Calibri"/>
              </a:rPr>
              <a:t> 1 Symptom + </a:t>
            </a:r>
            <a:r>
              <a:rPr lang="en-US" sz="1000" b="0" i="0" u="none" strike="noStrike" cap="none">
                <a:solidFill>
                  <a:srgbClr val="1F1F1F"/>
                </a:solidFill>
                <a:latin typeface="Calibri"/>
                <a:ea typeface="Calibri"/>
                <a:cs typeface="Calibri"/>
                <a:sym typeface="Calibri"/>
              </a:rPr>
              <a:t>≥</a:t>
            </a:r>
            <a:r>
              <a:rPr lang="en-US" sz="1000" b="1" i="0" u="none" strike="noStrike" cap="none">
                <a:solidFill>
                  <a:srgbClr val="1F1F1F"/>
                </a:solidFill>
                <a:latin typeface="Calibri"/>
                <a:ea typeface="Calibri"/>
                <a:cs typeface="Calibri"/>
                <a:sym typeface="Calibri"/>
              </a:rPr>
              <a:t> 1 Vital Signs Abnormal + </a:t>
            </a:r>
            <a:r>
              <a:rPr lang="en-US" sz="1000" b="0" i="0" u="none" strike="noStrike" cap="none">
                <a:solidFill>
                  <a:srgbClr val="1F1F1F"/>
                </a:solidFill>
                <a:latin typeface="Calibri"/>
                <a:ea typeface="Calibri"/>
                <a:cs typeface="Calibri"/>
                <a:sym typeface="Calibri"/>
              </a:rPr>
              <a:t>≥</a:t>
            </a:r>
            <a:r>
              <a:rPr lang="en-US" sz="1000" b="1" i="0" u="none" strike="noStrike" cap="none">
                <a:solidFill>
                  <a:srgbClr val="1F1F1F"/>
                </a:solidFill>
                <a:latin typeface="Calibri"/>
                <a:ea typeface="Calibri"/>
                <a:cs typeface="Calibri"/>
                <a:sym typeface="Calibri"/>
              </a:rPr>
              <a:t> 1 Risk Factor </a:t>
            </a:r>
            <a:r>
              <a:rPr lang="en-US" sz="1000" b="1" i="0" u="sng" strike="noStrike" cap="none">
                <a:solidFill>
                  <a:srgbClr val="1F1F1F"/>
                </a:solidFill>
                <a:latin typeface="Calibri"/>
                <a:ea typeface="Calibri"/>
                <a:cs typeface="Calibri"/>
                <a:sym typeface="Calibri"/>
              </a:rPr>
              <a:t>or</a:t>
            </a:r>
            <a:r>
              <a:rPr lang="en-US" sz="1000" b="1" i="0" u="none" strike="noStrike" cap="none">
                <a:solidFill>
                  <a:srgbClr val="1F1F1F"/>
                </a:solidFill>
                <a:latin typeface="Calibri"/>
                <a:ea typeface="Calibri"/>
                <a:cs typeface="Calibri"/>
                <a:sym typeface="Calibri"/>
              </a:rPr>
              <a:t> </a:t>
            </a:r>
            <a:endParaRPr sz="1000" b="0" i="0" u="none" strike="noStrike" cap="none">
              <a:solidFill>
                <a:srgbClr val="1F1F1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1F1F1F"/>
                </a:solidFill>
                <a:latin typeface="Calibri"/>
                <a:ea typeface="Calibri"/>
                <a:cs typeface="Calibri"/>
                <a:sym typeface="Calibri"/>
              </a:rPr>
              <a:t>ANY COMBINATION ADDING TO </a:t>
            </a:r>
            <a:r>
              <a:rPr lang="en-US" sz="1000" b="0" i="0" u="none" strike="noStrike" cap="none">
                <a:solidFill>
                  <a:srgbClr val="1F1F1F"/>
                </a:solidFill>
                <a:latin typeface="Calibri"/>
                <a:ea typeface="Calibri"/>
                <a:cs typeface="Calibri"/>
                <a:sym typeface="Calibri"/>
              </a:rPr>
              <a:t>≥ </a:t>
            </a:r>
            <a:r>
              <a:rPr lang="en-US" sz="1000" b="1" i="0" u="none" strike="noStrike" cap="none">
                <a:solidFill>
                  <a:srgbClr val="1F1F1F"/>
                </a:solidFill>
                <a:latin typeface="Calibri"/>
                <a:ea typeface="Calibri"/>
                <a:cs typeface="Calibri"/>
                <a:sym typeface="Calibri"/>
              </a:rPr>
              <a:t>4</a:t>
            </a:r>
            <a:endParaRPr sz="1000" b="0" i="0" u="none" strike="noStrike" cap="none">
              <a:solidFill>
                <a:srgbClr val="1F1F1F"/>
              </a:solidFill>
              <a:latin typeface="Calibri"/>
              <a:ea typeface="Calibri"/>
              <a:cs typeface="Calibri"/>
              <a:sym typeface="Calibri"/>
            </a:endParaRPr>
          </a:p>
        </p:txBody>
      </p:sp>
      <p:cxnSp>
        <p:nvCxnSpPr>
          <p:cNvPr id="138" name="Google Shape;138;p50"/>
          <p:cNvCxnSpPr/>
          <p:nvPr/>
        </p:nvCxnSpPr>
        <p:spPr>
          <a:xfrm>
            <a:off x="4417906" y="1425002"/>
            <a:ext cx="0" cy="1094400"/>
          </a:xfrm>
          <a:prstGeom prst="straightConnector1">
            <a:avLst/>
          </a:prstGeom>
          <a:noFill/>
          <a:ln w="28575" cap="flat" cmpd="sng">
            <a:solidFill>
              <a:schemeClr val="dk2"/>
            </a:solidFill>
            <a:prstDash val="solid"/>
            <a:round/>
            <a:headEnd type="none" w="sm" len="sm"/>
            <a:tailEnd type="stealth" w="med" len="med"/>
          </a:ln>
        </p:spPr>
      </p:cxnSp>
      <p:cxnSp>
        <p:nvCxnSpPr>
          <p:cNvPr id="139" name="Google Shape;139;p50"/>
          <p:cNvCxnSpPr/>
          <p:nvPr/>
        </p:nvCxnSpPr>
        <p:spPr>
          <a:xfrm flipH="1">
            <a:off x="5899441" y="1959658"/>
            <a:ext cx="10200" cy="575400"/>
          </a:xfrm>
          <a:prstGeom prst="straightConnector1">
            <a:avLst/>
          </a:prstGeom>
          <a:noFill/>
          <a:ln w="28575" cap="flat" cmpd="sng">
            <a:solidFill>
              <a:schemeClr val="dk2"/>
            </a:solidFill>
            <a:prstDash val="solid"/>
            <a:round/>
            <a:headEnd type="none" w="sm" len="sm"/>
            <a:tailEnd type="stealth" w="med" len="med"/>
          </a:ln>
        </p:spPr>
      </p:cxnSp>
      <p:cxnSp>
        <p:nvCxnSpPr>
          <p:cNvPr id="140" name="Google Shape;140;p50"/>
          <p:cNvCxnSpPr>
            <a:stCxn id="128" idx="2"/>
          </p:cNvCxnSpPr>
          <p:nvPr/>
        </p:nvCxnSpPr>
        <p:spPr>
          <a:xfrm>
            <a:off x="3191475" y="2268925"/>
            <a:ext cx="5400" cy="260100"/>
          </a:xfrm>
          <a:prstGeom prst="straightConnector1">
            <a:avLst/>
          </a:prstGeom>
          <a:noFill/>
          <a:ln w="28575" cap="flat" cmpd="sng">
            <a:solidFill>
              <a:schemeClr val="dk2"/>
            </a:solidFill>
            <a:prstDash val="solid"/>
            <a:round/>
            <a:headEnd type="none" w="sm" len="sm"/>
            <a:tailEnd type="stealth" w="med" len="med"/>
          </a:ln>
        </p:spPr>
      </p:cxnSp>
      <p:sp>
        <p:nvSpPr>
          <p:cNvPr id="141" name="Google Shape;141;p50"/>
          <p:cNvSpPr txBox="1"/>
          <p:nvPr/>
        </p:nvSpPr>
        <p:spPr>
          <a:xfrm>
            <a:off x="2681400" y="3263350"/>
            <a:ext cx="3834900" cy="801000"/>
          </a:xfrm>
          <a:prstGeom prst="rect">
            <a:avLst/>
          </a:prstGeom>
          <a:solidFill>
            <a:srgbClr val="FFFFFF"/>
          </a:solidFill>
          <a:ln w="28575" cap="flat" cmpd="sng">
            <a:solidFill>
              <a:schemeClr val="dk1"/>
            </a:solidFill>
            <a:prstDash val="solid"/>
            <a:miter lim="800000"/>
            <a:headEnd type="none" w="sm" len="sm"/>
            <a:tailEnd type="none" w="sm" len="sm"/>
          </a:ln>
        </p:spPr>
        <p:txBody>
          <a:bodyPr spcFirstLastPara="1" wrap="square" lIns="66575" tIns="33275" rIns="66575" bIns="3327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US" sz="800" b="0" i="0" u="sng" strike="noStrike" cap="none">
                <a:solidFill>
                  <a:srgbClr val="1F1F1F"/>
                </a:solidFill>
                <a:latin typeface="Calibri"/>
                <a:ea typeface="Calibri"/>
                <a:cs typeface="Calibri"/>
                <a:sym typeface="Calibri"/>
              </a:rPr>
              <a:t>Obtain:</a:t>
            </a:r>
            <a:r>
              <a:rPr lang="en-US" sz="800" b="0" i="0" u="none" strike="noStrike" cap="none">
                <a:solidFill>
                  <a:srgbClr val="1F1F1F"/>
                </a:solidFill>
                <a:latin typeface="Calibri"/>
                <a:ea typeface="Calibri"/>
                <a:cs typeface="Calibri"/>
                <a:sym typeface="Calibri"/>
              </a:rPr>
              <a:t> </a:t>
            </a:r>
            <a:r>
              <a:rPr lang="en-US" sz="800" b="1" i="0" u="none" strike="noStrike" cap="none">
                <a:solidFill>
                  <a:srgbClr val="1F1F1F"/>
                </a:solidFill>
                <a:latin typeface="Calibri"/>
                <a:ea typeface="Calibri"/>
                <a:cs typeface="Calibri"/>
                <a:sym typeface="Calibri"/>
              </a:rPr>
              <a:t>EKG and BNP</a:t>
            </a:r>
            <a:endParaRPr sz="700" b="0" i="0" u="none" strike="noStrike" cap="none">
              <a:solidFill>
                <a:srgbClr val="1F1F1F"/>
              </a:solidFill>
              <a:latin typeface="Calibri"/>
              <a:ea typeface="Calibri"/>
              <a:cs typeface="Calibri"/>
              <a:sym typeface="Calibri"/>
            </a:endParaRPr>
          </a:p>
          <a:p>
            <a:pPr marL="254000" marR="0" lvl="0" indent="-247650" algn="l" rtl="0">
              <a:lnSpc>
                <a:spcPct val="100000"/>
              </a:lnSpc>
              <a:spcBef>
                <a:spcPts val="0"/>
              </a:spcBef>
              <a:spcAft>
                <a:spcPts val="0"/>
              </a:spcAft>
              <a:buClr>
                <a:srgbClr val="1F1F1F"/>
              </a:buClr>
              <a:buSzPts val="700"/>
              <a:buFont typeface="Noto Sans Symbols"/>
              <a:buChar char="∙"/>
            </a:pPr>
            <a:r>
              <a:rPr lang="en-US" sz="700" b="1" i="0" u="none" strike="noStrike" cap="none">
                <a:solidFill>
                  <a:srgbClr val="1F1F1F"/>
                </a:solidFill>
                <a:latin typeface="Calibri"/>
                <a:ea typeface="Calibri"/>
                <a:cs typeface="Calibri"/>
                <a:sym typeface="Calibri"/>
              </a:rPr>
              <a:t>Echocardiogram +/- CXR</a:t>
            </a:r>
            <a:r>
              <a:rPr lang="en-US" sz="700" b="0" i="0" u="none" strike="noStrike" cap="none">
                <a:solidFill>
                  <a:srgbClr val="1F1F1F"/>
                </a:solidFill>
                <a:latin typeface="Calibri"/>
                <a:ea typeface="Calibri"/>
                <a:cs typeface="Calibri"/>
                <a:sym typeface="Calibri"/>
              </a:rPr>
              <a:t> if HF or valve disease is suspected, or if the BNP levels are elevated</a:t>
            </a:r>
            <a:endParaRPr sz="800" b="0" i="0" u="none" strike="noStrike" cap="none">
              <a:solidFill>
                <a:srgbClr val="1F1F1F"/>
              </a:solidFill>
              <a:latin typeface="Calibri"/>
              <a:ea typeface="Calibri"/>
              <a:cs typeface="Calibri"/>
              <a:sym typeface="Calibri"/>
            </a:endParaRPr>
          </a:p>
          <a:p>
            <a:pPr marL="254000" marR="0" lvl="0" indent="-247650" algn="l" rtl="0">
              <a:lnSpc>
                <a:spcPct val="100000"/>
              </a:lnSpc>
              <a:spcBef>
                <a:spcPts val="0"/>
              </a:spcBef>
              <a:spcAft>
                <a:spcPts val="0"/>
              </a:spcAft>
              <a:buClr>
                <a:srgbClr val="1F1F1F"/>
              </a:buClr>
              <a:buSzPts val="700"/>
              <a:buFont typeface="Calibri"/>
              <a:buChar char="∙"/>
            </a:pPr>
            <a:r>
              <a:rPr lang="en-US" sz="700" b="0" i="0" u="none" strike="noStrike" cap="none">
                <a:solidFill>
                  <a:srgbClr val="1F1F1F"/>
                </a:solidFill>
                <a:latin typeface="Calibri"/>
                <a:ea typeface="Calibri"/>
                <a:cs typeface="Calibri"/>
                <a:sym typeface="Calibri"/>
              </a:rPr>
              <a:t>24 hour Holter monitor, if arrhythmia suspected</a:t>
            </a:r>
            <a:endParaRPr sz="800" b="0" i="0" u="none" strike="noStrike" cap="none">
              <a:solidFill>
                <a:srgbClr val="1F1F1F"/>
              </a:solidFill>
              <a:latin typeface="Calibri"/>
              <a:ea typeface="Calibri"/>
              <a:cs typeface="Calibri"/>
              <a:sym typeface="Calibri"/>
            </a:endParaRPr>
          </a:p>
          <a:p>
            <a:pPr marL="254000" marR="0" lvl="0" indent="-247650" algn="l" rtl="0">
              <a:lnSpc>
                <a:spcPct val="100000"/>
              </a:lnSpc>
              <a:spcBef>
                <a:spcPts val="0"/>
              </a:spcBef>
              <a:spcAft>
                <a:spcPts val="0"/>
              </a:spcAft>
              <a:buClr>
                <a:srgbClr val="1F1F1F"/>
              </a:buClr>
              <a:buSzPts val="700"/>
              <a:buFont typeface="Calibri"/>
              <a:buChar char="∙"/>
            </a:pPr>
            <a:r>
              <a:rPr lang="en-US" sz="700" b="0" i="0" u="none" strike="noStrike" cap="none">
                <a:solidFill>
                  <a:srgbClr val="1F1F1F"/>
                </a:solidFill>
                <a:latin typeface="Calibri"/>
                <a:ea typeface="Calibri"/>
                <a:cs typeface="Calibri"/>
                <a:sym typeface="Calibri"/>
              </a:rPr>
              <a:t>Referral to cardiologist for possible treadmill echo vs. CTA vs. alternative testing if postpartum</a:t>
            </a:r>
            <a:endParaRPr sz="800" b="0" i="0" u="none" strike="noStrike" cap="none">
              <a:solidFill>
                <a:srgbClr val="1F1F1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r>
              <a:rPr lang="en-US" sz="700" b="0" i="0" u="sng" strike="noStrike" cap="none">
                <a:solidFill>
                  <a:srgbClr val="1F1F1F"/>
                </a:solidFill>
                <a:latin typeface="Calibri"/>
                <a:ea typeface="Calibri"/>
                <a:cs typeface="Calibri"/>
                <a:sym typeface="Calibri"/>
              </a:rPr>
              <a:t>Consider:</a:t>
            </a:r>
            <a:r>
              <a:rPr lang="en-US" sz="700" b="1" i="0" u="none" strike="noStrike" cap="none">
                <a:solidFill>
                  <a:srgbClr val="1F1F1F"/>
                </a:solidFill>
                <a:latin typeface="Calibri"/>
                <a:ea typeface="Calibri"/>
                <a:cs typeface="Calibri"/>
                <a:sym typeface="Calibri"/>
              </a:rPr>
              <a:t> CXR</a:t>
            </a:r>
            <a:r>
              <a:rPr lang="en-US" sz="700" b="0" i="0" u="none" strike="noStrike" cap="none">
                <a:solidFill>
                  <a:srgbClr val="1F1F1F"/>
                </a:solidFill>
                <a:latin typeface="Calibri"/>
                <a:ea typeface="Calibri"/>
                <a:cs typeface="Calibri"/>
                <a:sym typeface="Calibri"/>
              </a:rPr>
              <a:t>, </a:t>
            </a:r>
            <a:r>
              <a:rPr lang="en-US" sz="700" b="1" i="0" u="none" strike="noStrike" cap="none">
                <a:solidFill>
                  <a:srgbClr val="1F1F1F"/>
                </a:solidFill>
                <a:latin typeface="Calibri"/>
                <a:ea typeface="Calibri"/>
                <a:cs typeface="Calibri"/>
                <a:sym typeface="Calibri"/>
              </a:rPr>
              <a:t>CBC</a:t>
            </a:r>
            <a:r>
              <a:rPr lang="en-US" sz="700" b="0" i="0" u="none" strike="noStrike" cap="none">
                <a:solidFill>
                  <a:srgbClr val="1F1F1F"/>
                </a:solidFill>
                <a:latin typeface="Calibri"/>
                <a:ea typeface="Calibri"/>
                <a:cs typeface="Calibri"/>
                <a:sym typeface="Calibri"/>
              </a:rPr>
              <a:t>, Comprehensive metabolic profile, Arterial blood gas, Drug screen, TSH, etc. </a:t>
            </a:r>
            <a:endParaRPr sz="700" b="0" i="0" u="none" strike="noStrike" cap="none">
              <a:solidFill>
                <a:srgbClr val="1F1F1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1F1F1F"/>
                </a:solidFill>
                <a:latin typeface="Calibri"/>
                <a:ea typeface="Calibri"/>
                <a:cs typeface="Calibri"/>
                <a:sym typeface="Calibri"/>
              </a:rPr>
              <a:t>Follow-up within one week</a:t>
            </a:r>
            <a:endParaRPr sz="1400" b="0" i="0" u="none" strike="noStrike" cap="none">
              <a:solidFill>
                <a:srgbClr val="1F1F1F"/>
              </a:solidFill>
              <a:latin typeface="Calibri"/>
              <a:ea typeface="Calibri"/>
              <a:cs typeface="Calibri"/>
              <a:sym typeface="Calibri"/>
            </a:endParaRPr>
          </a:p>
        </p:txBody>
      </p:sp>
      <p:sp>
        <p:nvSpPr>
          <p:cNvPr id="142" name="Google Shape;142;p50"/>
          <p:cNvSpPr/>
          <p:nvPr/>
        </p:nvSpPr>
        <p:spPr>
          <a:xfrm rot="5400000">
            <a:off x="4300525" y="2986775"/>
            <a:ext cx="234900" cy="238500"/>
          </a:xfrm>
          <a:prstGeom prst="rightArrow">
            <a:avLst>
              <a:gd name="adj1" fmla="val 50000"/>
              <a:gd name="adj2" fmla="val 50001"/>
            </a:avLst>
          </a:prstGeom>
          <a:gradFill>
            <a:gsLst>
              <a:gs pos="0">
                <a:srgbClr val="FF932B"/>
              </a:gs>
              <a:gs pos="100000">
                <a:srgbClr val="FFB977"/>
              </a:gs>
            </a:gsLst>
            <a:lin ang="16200038" scaled="0"/>
          </a:gradFill>
          <a:ln w="9525" cap="flat" cmpd="sng">
            <a:solidFill>
              <a:srgbClr val="F69240"/>
            </a:solidFill>
            <a:prstDash val="solid"/>
            <a:miter lim="800000"/>
            <a:headEnd type="none" w="sm" len="sm"/>
            <a:tailEnd type="none" w="sm" len="sm"/>
          </a:ln>
          <a:effectLst>
            <a:outerShdw blurRad="63500" dist="23000" dir="5400000" rotWithShape="0">
              <a:srgbClr val="000000">
                <a:alpha val="34509"/>
              </a:srgbClr>
            </a:outerShdw>
          </a:effectLst>
        </p:spPr>
        <p:txBody>
          <a:bodyPr spcFirstLastPara="1" wrap="square" lIns="66575" tIns="33275" rIns="66575" bIns="3327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Open Sans"/>
              <a:ea typeface="Open Sans"/>
              <a:cs typeface="Open Sans"/>
              <a:sym typeface="Open Sans"/>
            </a:endParaRPr>
          </a:p>
        </p:txBody>
      </p:sp>
      <p:cxnSp>
        <p:nvCxnSpPr>
          <p:cNvPr id="143" name="Google Shape;143;p50"/>
          <p:cNvCxnSpPr/>
          <p:nvPr/>
        </p:nvCxnSpPr>
        <p:spPr>
          <a:xfrm>
            <a:off x="7758225" y="1366475"/>
            <a:ext cx="14400" cy="1027800"/>
          </a:xfrm>
          <a:prstGeom prst="straightConnector1">
            <a:avLst/>
          </a:prstGeom>
          <a:noFill/>
          <a:ln w="28575" cap="flat" cmpd="sng">
            <a:solidFill>
              <a:srgbClr val="FFC000"/>
            </a:solidFill>
            <a:prstDash val="solid"/>
            <a:round/>
            <a:headEnd type="none" w="sm" len="sm"/>
            <a:tailEnd type="stealth" w="med" len="med"/>
          </a:ln>
        </p:spPr>
      </p:cxnSp>
      <p:cxnSp>
        <p:nvCxnSpPr>
          <p:cNvPr id="144" name="Google Shape;144;p50"/>
          <p:cNvCxnSpPr/>
          <p:nvPr/>
        </p:nvCxnSpPr>
        <p:spPr>
          <a:xfrm flipH="1">
            <a:off x="6558875" y="1362800"/>
            <a:ext cx="592200" cy="1160100"/>
          </a:xfrm>
          <a:prstGeom prst="straightConnector1">
            <a:avLst/>
          </a:prstGeom>
          <a:noFill/>
          <a:ln w="28575" cap="flat" cmpd="sng">
            <a:solidFill>
              <a:srgbClr val="FFC000"/>
            </a:solidFill>
            <a:prstDash val="solid"/>
            <a:round/>
            <a:headEnd type="none" w="sm" len="sm"/>
            <a:tailEnd type="stealth" w="med" len="med"/>
          </a:ln>
        </p:spPr>
      </p:cxnSp>
      <p:sp>
        <p:nvSpPr>
          <p:cNvPr id="145" name="Google Shape;145;p50"/>
          <p:cNvSpPr/>
          <p:nvPr/>
        </p:nvSpPr>
        <p:spPr>
          <a:xfrm>
            <a:off x="6750974" y="2594900"/>
            <a:ext cx="482700" cy="336600"/>
          </a:xfrm>
          <a:prstGeom prst="rightArrow">
            <a:avLst>
              <a:gd name="adj1" fmla="val 50000"/>
              <a:gd name="adj2" fmla="val 50001"/>
            </a:avLst>
          </a:prstGeom>
          <a:gradFill>
            <a:gsLst>
              <a:gs pos="0">
                <a:srgbClr val="FF932B"/>
              </a:gs>
              <a:gs pos="100000">
                <a:srgbClr val="FFB977"/>
              </a:gs>
            </a:gsLst>
            <a:lin ang="16200038" scaled="0"/>
          </a:gradFill>
          <a:ln w="9525" cap="flat" cmpd="sng">
            <a:solidFill>
              <a:srgbClr val="F69240"/>
            </a:solidFill>
            <a:prstDash val="solid"/>
            <a:miter lim="800000"/>
            <a:headEnd type="none" w="sm" len="sm"/>
            <a:tailEnd type="none" w="sm" len="sm"/>
          </a:ln>
          <a:effectLst>
            <a:outerShdw blurRad="63500" dist="23000" dir="5400000" rotWithShape="0">
              <a:srgbClr val="000000">
                <a:alpha val="34509"/>
              </a:srgbClr>
            </a:outerShdw>
          </a:effectLst>
        </p:spPr>
        <p:txBody>
          <a:bodyPr spcFirstLastPara="1" wrap="square" lIns="66575" tIns="33275" rIns="66575" bIns="3327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Open Sans"/>
              <a:ea typeface="Open Sans"/>
              <a:cs typeface="Open Sans"/>
              <a:sym typeface="Open Sans"/>
            </a:endParaRPr>
          </a:p>
        </p:txBody>
      </p:sp>
      <p:sp>
        <p:nvSpPr>
          <p:cNvPr id="146" name="Google Shape;146;p50"/>
          <p:cNvSpPr txBox="1"/>
          <p:nvPr/>
        </p:nvSpPr>
        <p:spPr>
          <a:xfrm>
            <a:off x="6995401" y="1723015"/>
            <a:ext cx="4827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1F1F1F"/>
                </a:solidFill>
                <a:latin typeface="Open Sans"/>
                <a:ea typeface="Open Sans"/>
                <a:cs typeface="Open Sans"/>
                <a:sym typeface="Open Sans"/>
              </a:rPr>
              <a:t>NO</a:t>
            </a:r>
            <a:endParaRPr sz="1100" b="1" i="0" u="none" strike="noStrike" cap="none">
              <a:solidFill>
                <a:srgbClr val="1F1F1F"/>
              </a:solidFill>
              <a:latin typeface="Arial"/>
              <a:ea typeface="Arial"/>
              <a:cs typeface="Arial"/>
              <a:sym typeface="Arial"/>
            </a:endParaRPr>
          </a:p>
        </p:txBody>
      </p:sp>
      <p:sp>
        <p:nvSpPr>
          <p:cNvPr id="147" name="Google Shape;147;p50"/>
          <p:cNvSpPr txBox="1"/>
          <p:nvPr/>
        </p:nvSpPr>
        <p:spPr>
          <a:xfrm>
            <a:off x="7773875" y="1723014"/>
            <a:ext cx="5877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1F1F1F"/>
                </a:solidFill>
                <a:latin typeface="Open Sans"/>
                <a:ea typeface="Open Sans"/>
                <a:cs typeface="Open Sans"/>
                <a:sym typeface="Open Sans"/>
              </a:rPr>
              <a:t>YES</a:t>
            </a:r>
            <a:endParaRPr sz="1100" b="1" i="0" u="none" strike="noStrike" cap="none">
              <a:solidFill>
                <a:srgbClr val="1F1F1F"/>
              </a:solidFill>
              <a:latin typeface="Arial"/>
              <a:ea typeface="Arial"/>
              <a:cs typeface="Arial"/>
              <a:sym typeface="Arial"/>
            </a:endParaRPr>
          </a:p>
        </p:txBody>
      </p:sp>
      <p:sp>
        <p:nvSpPr>
          <p:cNvPr id="148" name="Google Shape;148;p50"/>
          <p:cNvSpPr txBox="1"/>
          <p:nvPr/>
        </p:nvSpPr>
        <p:spPr>
          <a:xfrm>
            <a:off x="7279025" y="2414200"/>
            <a:ext cx="1384500" cy="615600"/>
          </a:xfrm>
          <a:prstGeom prst="rect">
            <a:avLst/>
          </a:prstGeom>
          <a:solidFill>
            <a:schemeClr val="lt1"/>
          </a:solidFill>
          <a:ln w="25400" cap="flat" cmpd="sng">
            <a:solidFill>
              <a:srgbClr val="F3C9C9"/>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1F1F1F"/>
                </a:solidFill>
                <a:latin typeface="Calibri"/>
                <a:ea typeface="Calibri"/>
                <a:cs typeface="Calibri"/>
                <a:sym typeface="Calibri"/>
              </a:rPr>
              <a:t>Consultation indicated:</a:t>
            </a:r>
            <a:endParaRPr sz="800" b="0" i="0" u="none" strike="noStrike" cap="none">
              <a:solidFill>
                <a:srgbClr val="1F1F1F"/>
              </a:solidFill>
              <a:latin typeface="Calibri"/>
              <a:ea typeface="Calibri"/>
              <a:cs typeface="Calibri"/>
              <a:sym typeface="Calibri"/>
            </a:endParaRPr>
          </a:p>
          <a:p>
            <a:pPr marL="0" marR="0" lvl="0" indent="0" algn="ctr" rtl="0">
              <a:lnSpc>
                <a:spcPct val="100000"/>
              </a:lnSpc>
              <a:spcBef>
                <a:spcPts val="700"/>
              </a:spcBef>
              <a:spcAft>
                <a:spcPts val="0"/>
              </a:spcAft>
              <a:buClr>
                <a:srgbClr val="000000"/>
              </a:buClr>
              <a:buSzPts val="1000"/>
              <a:buFont typeface="Arial"/>
              <a:buNone/>
            </a:pPr>
            <a:r>
              <a:rPr lang="en-US" sz="1000" b="1" i="0" u="none" strike="noStrike" cap="none">
                <a:solidFill>
                  <a:srgbClr val="1F1F1F"/>
                </a:solidFill>
                <a:latin typeface="Calibri"/>
                <a:ea typeface="Calibri"/>
                <a:cs typeface="Calibri"/>
                <a:sym typeface="Calibri"/>
              </a:rPr>
              <a:t>MFM </a:t>
            </a:r>
            <a:r>
              <a:rPr lang="en-US" sz="800" b="1" i="1" u="none" strike="noStrike" cap="none">
                <a:solidFill>
                  <a:srgbClr val="1F1F1F"/>
                </a:solidFill>
                <a:latin typeface="Calibri"/>
                <a:ea typeface="Calibri"/>
                <a:cs typeface="Calibri"/>
                <a:sym typeface="Calibri"/>
              </a:rPr>
              <a:t>and</a:t>
            </a:r>
            <a:r>
              <a:rPr lang="en-US" sz="1000" b="1" i="1" u="none" strike="noStrike" cap="none">
                <a:solidFill>
                  <a:srgbClr val="1F1F1F"/>
                </a:solidFill>
                <a:latin typeface="Calibri"/>
                <a:ea typeface="Calibri"/>
                <a:cs typeface="Calibri"/>
                <a:sym typeface="Calibri"/>
              </a:rPr>
              <a:t> </a:t>
            </a:r>
            <a:r>
              <a:rPr lang="en-US" sz="1000" b="1" i="0" u="none" strike="noStrike" cap="none">
                <a:solidFill>
                  <a:srgbClr val="1F1F1F"/>
                </a:solidFill>
                <a:latin typeface="Calibri"/>
                <a:ea typeface="Calibri"/>
                <a:cs typeface="Calibri"/>
                <a:sym typeface="Calibri"/>
              </a:rPr>
              <a:t>Primary Care/Cardiology</a:t>
            </a:r>
            <a:endParaRPr sz="800" b="0" i="0" u="none" strike="noStrike" cap="none">
              <a:solidFill>
                <a:srgbClr val="1F1F1F"/>
              </a:solidFill>
              <a:latin typeface="Calibri"/>
              <a:ea typeface="Calibri"/>
              <a:cs typeface="Calibri"/>
              <a:sym typeface="Calibri"/>
            </a:endParaRPr>
          </a:p>
        </p:txBody>
      </p:sp>
      <p:sp>
        <p:nvSpPr>
          <p:cNvPr id="149" name="Google Shape;149;p50"/>
          <p:cNvSpPr/>
          <p:nvPr/>
        </p:nvSpPr>
        <p:spPr>
          <a:xfrm rot="-5400000">
            <a:off x="7474600" y="3299375"/>
            <a:ext cx="794400" cy="336600"/>
          </a:xfrm>
          <a:prstGeom prst="rightArrow">
            <a:avLst>
              <a:gd name="adj1" fmla="val 50000"/>
              <a:gd name="adj2" fmla="val 50005"/>
            </a:avLst>
          </a:prstGeom>
          <a:gradFill>
            <a:gsLst>
              <a:gs pos="0">
                <a:srgbClr val="FF932B"/>
              </a:gs>
              <a:gs pos="100000">
                <a:srgbClr val="FFB977"/>
              </a:gs>
            </a:gsLst>
            <a:lin ang="16200038" scaled="0"/>
          </a:gradFill>
          <a:ln w="9525" cap="flat" cmpd="sng">
            <a:solidFill>
              <a:srgbClr val="F69240"/>
            </a:solidFill>
            <a:prstDash val="solid"/>
            <a:miter lim="800000"/>
            <a:headEnd type="none" w="sm" len="sm"/>
            <a:tailEnd type="none" w="sm" len="sm"/>
          </a:ln>
          <a:effectLst>
            <a:outerShdw blurRad="63500" dist="23000" dir="5400000" rotWithShape="0">
              <a:srgbClr val="000000">
                <a:alpha val="34509"/>
              </a:srgbClr>
            </a:outerShdw>
          </a:effectLst>
        </p:spPr>
        <p:txBody>
          <a:bodyPr spcFirstLastPara="1" wrap="square" lIns="66575" tIns="33275" rIns="66575" bIns="3327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Open Sans"/>
              <a:ea typeface="Open Sans"/>
              <a:cs typeface="Open Sans"/>
              <a:sym typeface="Open Sans"/>
            </a:endParaRPr>
          </a:p>
        </p:txBody>
      </p:sp>
      <p:sp>
        <p:nvSpPr>
          <p:cNvPr id="150" name="Google Shape;150;p50"/>
          <p:cNvSpPr txBox="1"/>
          <p:nvPr/>
        </p:nvSpPr>
        <p:spPr>
          <a:xfrm>
            <a:off x="7267900" y="3936025"/>
            <a:ext cx="1384500" cy="575400"/>
          </a:xfrm>
          <a:prstGeom prst="rect">
            <a:avLst/>
          </a:prstGeom>
          <a:solidFill>
            <a:schemeClr val="lt1"/>
          </a:solidFill>
          <a:ln w="25400" cap="flat" cmpd="sng">
            <a:solidFill>
              <a:srgbClr val="C32D2E"/>
            </a:solidFill>
            <a:prstDash val="solid"/>
            <a:round/>
            <a:headEnd type="none" w="sm" len="sm"/>
            <a:tailEnd type="none" w="sm" len="sm"/>
          </a:ln>
        </p:spPr>
        <p:txBody>
          <a:bodyPr spcFirstLastPara="1" wrap="square" lIns="66575" tIns="33275" rIns="66575" bIns="33275" anchor="t" anchorCtr="0">
            <a:noAutofit/>
          </a:bodyPr>
          <a:lstStyle/>
          <a:p>
            <a:pPr marL="16510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1F1F1F"/>
                </a:solidFill>
                <a:latin typeface="Calibri"/>
                <a:ea typeface="Calibri"/>
                <a:cs typeface="Calibri"/>
                <a:sym typeface="Calibri"/>
              </a:rPr>
              <a:t>Results abnormal</a:t>
            </a:r>
            <a:endParaRPr sz="800" b="0" i="0" u="none" strike="noStrike" cap="none">
              <a:solidFill>
                <a:srgbClr val="1F1F1F"/>
              </a:solidFill>
              <a:latin typeface="Calibri"/>
              <a:ea typeface="Calibri"/>
              <a:cs typeface="Calibri"/>
              <a:sym typeface="Calibri"/>
            </a:endParaRPr>
          </a:p>
          <a:p>
            <a:pPr marL="165100" marR="0" lvl="0" indent="0" algn="ctr" rtl="0">
              <a:lnSpc>
                <a:spcPct val="100000"/>
              </a:lnSpc>
              <a:spcBef>
                <a:spcPts val="700"/>
              </a:spcBef>
              <a:spcAft>
                <a:spcPts val="0"/>
              </a:spcAft>
              <a:buClr>
                <a:srgbClr val="000000"/>
              </a:buClr>
              <a:buSzPts val="900"/>
              <a:buFont typeface="Arial"/>
              <a:buNone/>
            </a:pPr>
            <a:r>
              <a:rPr lang="en-US" sz="900" b="1" i="0" u="none" strike="noStrike" cap="none">
                <a:solidFill>
                  <a:srgbClr val="1F1F1F"/>
                </a:solidFill>
                <a:latin typeface="Calibri"/>
                <a:ea typeface="Calibri"/>
                <a:cs typeface="Calibri"/>
                <a:sym typeface="Calibri"/>
              </a:rPr>
              <a:t>CVD highly </a:t>
            </a:r>
            <a:br>
              <a:rPr lang="en-US" sz="900" b="1" i="0" u="none" strike="noStrike" cap="none">
                <a:solidFill>
                  <a:srgbClr val="1F1F1F"/>
                </a:solidFill>
                <a:latin typeface="Calibri"/>
                <a:ea typeface="Calibri"/>
                <a:cs typeface="Calibri"/>
                <a:sym typeface="Calibri"/>
              </a:rPr>
            </a:br>
            <a:r>
              <a:rPr lang="en-US" sz="900" b="1" i="0" u="none" strike="noStrike" cap="none">
                <a:solidFill>
                  <a:srgbClr val="1F1F1F"/>
                </a:solidFill>
                <a:latin typeface="Calibri"/>
                <a:ea typeface="Calibri"/>
                <a:cs typeface="Calibri"/>
                <a:sym typeface="Calibri"/>
              </a:rPr>
              <a:t>suspected      </a:t>
            </a:r>
            <a:endParaRPr sz="1100" b="0" i="0" u="none" strike="noStrike" cap="none">
              <a:solidFill>
                <a:srgbClr val="1F1F1F"/>
              </a:solidFill>
              <a:latin typeface="Calibri"/>
              <a:ea typeface="Calibri"/>
              <a:cs typeface="Calibri"/>
              <a:sym typeface="Calibri"/>
            </a:endParaRPr>
          </a:p>
        </p:txBody>
      </p:sp>
      <p:cxnSp>
        <p:nvCxnSpPr>
          <p:cNvPr id="151" name="Google Shape;151;p50"/>
          <p:cNvCxnSpPr/>
          <p:nvPr/>
        </p:nvCxnSpPr>
        <p:spPr>
          <a:xfrm>
            <a:off x="6527300" y="3959350"/>
            <a:ext cx="705600" cy="190800"/>
          </a:xfrm>
          <a:prstGeom prst="bentConnector3">
            <a:avLst>
              <a:gd name="adj1" fmla="val 50000"/>
            </a:avLst>
          </a:prstGeom>
          <a:noFill/>
          <a:ln w="28575" cap="flat" cmpd="sng">
            <a:solidFill>
              <a:schemeClr val="dk2"/>
            </a:solidFill>
            <a:prstDash val="solid"/>
            <a:round/>
            <a:headEnd type="none" w="sm" len="sm"/>
            <a:tailEnd type="stealth" w="med" len="med"/>
          </a:ln>
        </p:spPr>
      </p:cxnSp>
      <p:sp>
        <p:nvSpPr>
          <p:cNvPr id="152" name="Google Shape;152;p50"/>
          <p:cNvSpPr txBox="1"/>
          <p:nvPr/>
        </p:nvSpPr>
        <p:spPr>
          <a:xfrm>
            <a:off x="2681409" y="4334349"/>
            <a:ext cx="1812900" cy="602100"/>
          </a:xfrm>
          <a:prstGeom prst="rect">
            <a:avLst/>
          </a:prstGeom>
          <a:solidFill>
            <a:srgbClr val="FFFFFF"/>
          </a:solidFill>
          <a:ln w="25400" cap="flat" cmpd="sng">
            <a:solidFill>
              <a:srgbClr val="000000"/>
            </a:solidFill>
            <a:prstDash val="solid"/>
            <a:round/>
            <a:headEnd type="none" w="sm" len="sm"/>
            <a:tailEnd type="none" w="sm" len="sm"/>
          </a:ln>
        </p:spPr>
        <p:txBody>
          <a:bodyPr spcFirstLastPara="1" wrap="square" lIns="66575" tIns="33275" rIns="66575" bIns="332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1F1F1F"/>
                </a:solidFill>
                <a:latin typeface="Calibri"/>
                <a:ea typeface="Calibri"/>
                <a:cs typeface="Calibri"/>
                <a:sym typeface="Calibri"/>
              </a:rPr>
              <a:t>Results negative</a:t>
            </a:r>
            <a:endParaRPr sz="800" b="0" i="0" u="none" strike="noStrike" cap="none">
              <a:solidFill>
                <a:srgbClr val="1F1F1F"/>
              </a:solidFill>
              <a:latin typeface="Calibri"/>
              <a:ea typeface="Calibri"/>
              <a:cs typeface="Calibri"/>
              <a:sym typeface="Calibri"/>
            </a:endParaRPr>
          </a:p>
          <a:p>
            <a:pPr marL="0" marR="0" lvl="0" indent="0" algn="ctr" rtl="0">
              <a:lnSpc>
                <a:spcPct val="100000"/>
              </a:lnSpc>
              <a:spcBef>
                <a:spcPts val="700"/>
              </a:spcBef>
              <a:spcAft>
                <a:spcPts val="0"/>
              </a:spcAft>
              <a:buClr>
                <a:srgbClr val="000000"/>
              </a:buClr>
              <a:buSzPts val="900"/>
              <a:buFont typeface="Arial"/>
              <a:buNone/>
            </a:pPr>
            <a:r>
              <a:rPr lang="en-US" sz="900" b="0" i="0" u="none" strike="noStrike" cap="none">
                <a:solidFill>
                  <a:srgbClr val="1F1F1F"/>
                </a:solidFill>
                <a:latin typeface="Calibri"/>
                <a:ea typeface="Calibri"/>
                <a:cs typeface="Calibri"/>
                <a:sym typeface="Calibri"/>
              </a:rPr>
              <a:t>Signs and symptoms resolved Reassurance and routine follow-up </a:t>
            </a:r>
            <a:r>
              <a:rPr lang="en-US" sz="800" b="1" i="0" u="none" strike="noStrike" cap="none">
                <a:solidFill>
                  <a:srgbClr val="1F1F1F"/>
                </a:solidFill>
                <a:latin typeface="Calibri"/>
                <a:ea typeface="Calibri"/>
                <a:cs typeface="Calibri"/>
                <a:sym typeface="Calibri"/>
              </a:rPr>
              <a:t> </a:t>
            </a:r>
            <a:endParaRPr sz="1100" b="0" i="0" u="none" strike="noStrike" cap="none">
              <a:solidFill>
                <a:srgbClr val="1F1F1F"/>
              </a:solidFill>
              <a:latin typeface="Calibri"/>
              <a:ea typeface="Calibri"/>
              <a:cs typeface="Calibri"/>
              <a:sym typeface="Calibri"/>
            </a:endParaRPr>
          </a:p>
        </p:txBody>
      </p:sp>
      <p:cxnSp>
        <p:nvCxnSpPr>
          <p:cNvPr id="153" name="Google Shape;153;p50"/>
          <p:cNvCxnSpPr/>
          <p:nvPr/>
        </p:nvCxnSpPr>
        <p:spPr>
          <a:xfrm>
            <a:off x="3536980" y="4112285"/>
            <a:ext cx="0" cy="189600"/>
          </a:xfrm>
          <a:prstGeom prst="straightConnector1">
            <a:avLst/>
          </a:prstGeom>
          <a:noFill/>
          <a:ln w="28575" cap="flat" cmpd="sng">
            <a:solidFill>
              <a:schemeClr val="dk2"/>
            </a:solidFill>
            <a:prstDash val="solid"/>
            <a:round/>
            <a:headEnd type="none" w="sm" len="sm"/>
            <a:tailEnd type="stealth" w="med" len="med"/>
          </a:ln>
        </p:spPr>
      </p:cxnSp>
      <p:sp>
        <p:nvSpPr>
          <p:cNvPr id="154" name="Google Shape;154;p50"/>
          <p:cNvSpPr txBox="1">
            <a:spLocks noGrp="1"/>
          </p:cNvSpPr>
          <p:nvPr>
            <p:ph type="body" idx="1"/>
          </p:nvPr>
        </p:nvSpPr>
        <p:spPr>
          <a:xfrm>
            <a:off x="0" y="5164281"/>
            <a:ext cx="9144000" cy="7175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000">
                <a:solidFill>
                  <a:schemeClr val="lt1"/>
                </a:solidFill>
              </a:defRPr>
            </a:lvl1pPr>
            <a:lvl2pPr marL="914400" lvl="1" indent="-228600" algn="l">
              <a:lnSpc>
                <a:spcPct val="115000"/>
              </a:lnSpc>
              <a:spcBef>
                <a:spcPts val="1600"/>
              </a:spcBef>
              <a:spcAft>
                <a:spcPts val="0"/>
              </a:spcAft>
              <a:buSzPts val="1400"/>
              <a:buNone/>
              <a:defRPr sz="1000">
                <a:solidFill>
                  <a:schemeClr val="lt1"/>
                </a:solidFill>
              </a:defRPr>
            </a:lvl2pPr>
            <a:lvl3pPr marL="1371600" lvl="2" indent="-228600" algn="l">
              <a:lnSpc>
                <a:spcPct val="115000"/>
              </a:lnSpc>
              <a:spcBef>
                <a:spcPts val="1600"/>
              </a:spcBef>
              <a:spcAft>
                <a:spcPts val="0"/>
              </a:spcAft>
              <a:buSzPts val="1400"/>
              <a:buNone/>
              <a:defRPr sz="1000">
                <a:solidFill>
                  <a:schemeClr val="lt1"/>
                </a:solidFill>
              </a:defRPr>
            </a:lvl3pPr>
            <a:lvl4pPr marL="1828800" lvl="3" indent="-228600" algn="l">
              <a:lnSpc>
                <a:spcPct val="115000"/>
              </a:lnSpc>
              <a:spcBef>
                <a:spcPts val="1600"/>
              </a:spcBef>
              <a:spcAft>
                <a:spcPts val="0"/>
              </a:spcAft>
              <a:buSzPts val="1400"/>
              <a:buNone/>
              <a:defRPr sz="1000">
                <a:solidFill>
                  <a:schemeClr val="lt1"/>
                </a:solidFill>
              </a:defRPr>
            </a:lvl4pPr>
            <a:lvl5pPr marL="2286000" lvl="4" indent="-228600" algn="l">
              <a:lnSpc>
                <a:spcPct val="115000"/>
              </a:lnSpc>
              <a:spcBef>
                <a:spcPts val="1600"/>
              </a:spcBef>
              <a:spcAft>
                <a:spcPts val="0"/>
              </a:spcAft>
              <a:buSzPts val="1400"/>
              <a:buNone/>
              <a:defRPr sz="1000">
                <a:solidFill>
                  <a:schemeClr val="lt1"/>
                </a:solidFil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BY Line">
  <p:cSld name="1_Title and body BY Line 3">
    <p:spTree>
      <p:nvGrpSpPr>
        <p:cNvPr id="1" name="Shape 155"/>
        <p:cNvGrpSpPr/>
        <p:nvPr/>
      </p:nvGrpSpPr>
      <p:grpSpPr>
        <a:xfrm>
          <a:off x="0" y="0"/>
          <a:ext cx="0" cy="0"/>
          <a:chOff x="0" y="0"/>
          <a:chExt cx="0" cy="0"/>
        </a:xfrm>
      </p:grpSpPr>
      <p:sp>
        <p:nvSpPr>
          <p:cNvPr id="156" name="Google Shape;156;p51"/>
          <p:cNvSpPr txBox="1">
            <a:spLocks noGrp="1"/>
          </p:cNvSpPr>
          <p:nvPr>
            <p:ph type="sldNum" idx="12"/>
          </p:nvPr>
        </p:nvSpPr>
        <p:spPr>
          <a:xfrm>
            <a:off x="8189878"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7" name="Google Shape;157;p51"/>
          <p:cNvPicPr preferRelativeResize="0"/>
          <p:nvPr/>
        </p:nvPicPr>
        <p:blipFill rotWithShape="1">
          <a:blip r:embed="rId2">
            <a:alphaModFix/>
          </a:blip>
          <a:srcRect r="25160"/>
          <a:stretch/>
        </p:blipFill>
        <p:spPr>
          <a:xfrm>
            <a:off x="7865053" y="2102775"/>
            <a:ext cx="1278949" cy="2830899"/>
          </a:xfrm>
          <a:prstGeom prst="rect">
            <a:avLst/>
          </a:prstGeom>
          <a:noFill/>
          <a:ln>
            <a:noFill/>
          </a:ln>
        </p:spPr>
      </p:pic>
      <p:pic>
        <p:nvPicPr>
          <p:cNvPr id="158" name="Google Shape;158;p51"/>
          <p:cNvPicPr preferRelativeResize="0"/>
          <p:nvPr/>
        </p:nvPicPr>
        <p:blipFill rotWithShape="1">
          <a:blip r:embed="rId3">
            <a:alphaModFix/>
          </a:blip>
          <a:srcRect/>
          <a:stretch/>
        </p:blipFill>
        <p:spPr>
          <a:xfrm>
            <a:off x="457200" y="1140275"/>
            <a:ext cx="1287626" cy="132052"/>
          </a:xfrm>
          <a:prstGeom prst="rect">
            <a:avLst/>
          </a:prstGeom>
          <a:noFill/>
          <a:ln>
            <a:noFill/>
          </a:ln>
        </p:spPr>
      </p:pic>
      <p:sp>
        <p:nvSpPr>
          <p:cNvPr id="159" name="Google Shape;159;p51"/>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0" name="Google Shape;160;p51"/>
          <p:cNvSpPr txBox="1">
            <a:spLocks noGrp="1"/>
          </p:cNvSpPr>
          <p:nvPr>
            <p:ph type="body" idx="1"/>
          </p:nvPr>
        </p:nvSpPr>
        <p:spPr>
          <a:xfrm>
            <a:off x="457200" y="1371600"/>
            <a:ext cx="7813675" cy="3421063"/>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1" name="Google Shape;161;p51"/>
          <p:cNvSpPr>
            <a:spLocks noGrp="1"/>
          </p:cNvSpPr>
          <p:nvPr>
            <p:ph type="pic" idx="2"/>
          </p:nvPr>
        </p:nvSpPr>
        <p:spPr>
          <a:xfrm>
            <a:off x="644525" y="3021013"/>
            <a:ext cx="6580188" cy="982662"/>
          </a:xfrm>
          <a:prstGeom prst="rect">
            <a:avLst/>
          </a:prstGeom>
          <a:noFill/>
          <a:ln>
            <a:noFill/>
          </a:ln>
        </p:spPr>
      </p:sp>
    </p:spTree>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RP">
  <p:cSld name="1_Title and two columns RP 2">
    <p:spTree>
      <p:nvGrpSpPr>
        <p:cNvPr id="1" name="Shape 162"/>
        <p:cNvGrpSpPr/>
        <p:nvPr/>
      </p:nvGrpSpPr>
      <p:grpSpPr>
        <a:xfrm>
          <a:off x="0" y="0"/>
          <a:ext cx="0" cy="0"/>
          <a:chOff x="0" y="0"/>
          <a:chExt cx="0" cy="0"/>
        </a:xfrm>
      </p:grpSpPr>
      <p:pic>
        <p:nvPicPr>
          <p:cNvPr id="163" name="Google Shape;163;p52"/>
          <p:cNvPicPr preferRelativeResize="0"/>
          <p:nvPr/>
        </p:nvPicPr>
        <p:blipFill rotWithShape="1">
          <a:blip r:embed="rId2">
            <a:alphaModFix/>
          </a:blip>
          <a:srcRect/>
          <a:stretch/>
        </p:blipFill>
        <p:spPr>
          <a:xfrm>
            <a:off x="457200" y="911912"/>
            <a:ext cx="1612884" cy="134775"/>
          </a:xfrm>
          <a:prstGeom prst="rect">
            <a:avLst/>
          </a:prstGeom>
          <a:noFill/>
          <a:ln>
            <a:noFill/>
          </a:ln>
        </p:spPr>
      </p:pic>
      <p:sp>
        <p:nvSpPr>
          <p:cNvPr id="164" name="Google Shape;164;p52"/>
          <p:cNvSpPr txBox="1">
            <a:spLocks noGrp="1"/>
          </p:cNvSpPr>
          <p:nvPr>
            <p:ph type="title"/>
          </p:nvPr>
        </p:nvSpPr>
        <p:spPr>
          <a:xfrm>
            <a:off x="356616" y="301112"/>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b="1" i="0" u="none" strike="noStrike" cap="non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5" name="Google Shape;165;p52"/>
          <p:cNvSpPr txBox="1">
            <a:spLocks noGrp="1"/>
          </p:cNvSpPr>
          <p:nvPr>
            <p:ph type="body" idx="1"/>
          </p:nvPr>
        </p:nvSpPr>
        <p:spPr>
          <a:xfrm>
            <a:off x="387350" y="1152525"/>
            <a:ext cx="4394200" cy="3416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sz="1800" b="0" i="0" u="none" strike="noStrike" cap="none">
                <a:solidFill>
                  <a:schemeClr val="dk2"/>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2pPr>
            <a:lvl3pPr marL="1371600" lvl="2"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3pPr>
            <a:lvl4pPr marL="1828800" lvl="3"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4pPr>
            <a:lvl5pPr marL="2286000" lvl="4"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6" name="Google Shape;166;p52"/>
          <p:cNvSpPr>
            <a:spLocks noGrp="1"/>
          </p:cNvSpPr>
          <p:nvPr>
            <p:ph type="pic" idx="2"/>
          </p:nvPr>
        </p:nvSpPr>
        <p:spPr>
          <a:xfrm>
            <a:off x="5629275" y="941388"/>
            <a:ext cx="2559050" cy="3954462"/>
          </a:xfrm>
          <a:prstGeom prst="rect">
            <a:avLst/>
          </a:prstGeom>
          <a:noFill/>
          <a:ln>
            <a:noFill/>
          </a:ln>
        </p:spPr>
      </p:sp>
      <p:sp>
        <p:nvSpPr>
          <p:cNvPr id="167" name="Google Shape;167;p52"/>
          <p:cNvSpPr txBox="1">
            <a:spLocks noGrp="1"/>
          </p:cNvSpPr>
          <p:nvPr>
            <p:ph type="body" idx="3"/>
          </p:nvPr>
        </p:nvSpPr>
        <p:spPr>
          <a:xfrm>
            <a:off x="0" y="5143500"/>
            <a:ext cx="9144000" cy="4191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000">
                <a:solidFill>
                  <a:schemeClr val="lt1"/>
                </a:solidFill>
              </a:defRPr>
            </a:lvl1pPr>
            <a:lvl2pPr marL="914400" lvl="1" indent="-228600" algn="l">
              <a:lnSpc>
                <a:spcPct val="115000"/>
              </a:lnSpc>
              <a:spcBef>
                <a:spcPts val="1600"/>
              </a:spcBef>
              <a:spcAft>
                <a:spcPts val="0"/>
              </a:spcAft>
              <a:buSzPts val="1400"/>
              <a:buNone/>
              <a:defRPr sz="1000">
                <a:solidFill>
                  <a:schemeClr val="lt1"/>
                </a:solidFill>
              </a:defRPr>
            </a:lvl2pPr>
            <a:lvl3pPr marL="1371600" lvl="2" indent="-228600" algn="l">
              <a:lnSpc>
                <a:spcPct val="115000"/>
              </a:lnSpc>
              <a:spcBef>
                <a:spcPts val="1600"/>
              </a:spcBef>
              <a:spcAft>
                <a:spcPts val="0"/>
              </a:spcAft>
              <a:buSzPts val="1400"/>
              <a:buNone/>
              <a:defRPr sz="1000">
                <a:solidFill>
                  <a:schemeClr val="lt1"/>
                </a:solidFill>
              </a:defRPr>
            </a:lvl3pPr>
            <a:lvl4pPr marL="1828800" lvl="3" indent="-228600" algn="l">
              <a:lnSpc>
                <a:spcPct val="115000"/>
              </a:lnSpc>
              <a:spcBef>
                <a:spcPts val="1600"/>
              </a:spcBef>
              <a:spcAft>
                <a:spcPts val="0"/>
              </a:spcAft>
              <a:buSzPts val="1400"/>
              <a:buNone/>
              <a:defRPr sz="1000">
                <a:solidFill>
                  <a:schemeClr val="lt1"/>
                </a:solidFill>
              </a:defRPr>
            </a:lvl4pPr>
            <a:lvl5pPr marL="2286000" lvl="4" indent="-228600" algn="l">
              <a:lnSpc>
                <a:spcPct val="115000"/>
              </a:lnSpc>
              <a:spcBef>
                <a:spcPts val="1600"/>
              </a:spcBef>
              <a:spcAft>
                <a:spcPts val="0"/>
              </a:spcAft>
              <a:buSzPts val="1400"/>
              <a:buNone/>
              <a:defRPr sz="1000">
                <a:solidFill>
                  <a:schemeClr val="lt1"/>
                </a:solidFil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RP">
  <p:cSld name="1_Title and two columns RP 3">
    <p:spTree>
      <p:nvGrpSpPr>
        <p:cNvPr id="1" name="Shape 168"/>
        <p:cNvGrpSpPr/>
        <p:nvPr/>
      </p:nvGrpSpPr>
      <p:grpSpPr>
        <a:xfrm>
          <a:off x="0" y="0"/>
          <a:ext cx="0" cy="0"/>
          <a:chOff x="0" y="0"/>
          <a:chExt cx="0" cy="0"/>
        </a:xfrm>
      </p:grpSpPr>
      <p:pic>
        <p:nvPicPr>
          <p:cNvPr id="169" name="Google Shape;169;p53"/>
          <p:cNvPicPr preferRelativeResize="0"/>
          <p:nvPr/>
        </p:nvPicPr>
        <p:blipFill rotWithShape="1">
          <a:blip r:embed="rId2">
            <a:alphaModFix/>
          </a:blip>
          <a:srcRect/>
          <a:stretch/>
        </p:blipFill>
        <p:spPr>
          <a:xfrm>
            <a:off x="457200" y="911912"/>
            <a:ext cx="1612884" cy="134775"/>
          </a:xfrm>
          <a:prstGeom prst="rect">
            <a:avLst/>
          </a:prstGeom>
          <a:noFill/>
          <a:ln>
            <a:noFill/>
          </a:ln>
        </p:spPr>
      </p:pic>
      <p:sp>
        <p:nvSpPr>
          <p:cNvPr id="170" name="Google Shape;170;p53"/>
          <p:cNvSpPr txBox="1">
            <a:spLocks noGrp="1"/>
          </p:cNvSpPr>
          <p:nvPr>
            <p:ph type="title"/>
          </p:nvPr>
        </p:nvSpPr>
        <p:spPr>
          <a:xfrm>
            <a:off x="356616" y="301112"/>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b="1" i="0" u="none" strike="noStrike" cap="non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1" name="Google Shape;171;p53"/>
          <p:cNvSpPr txBox="1">
            <a:spLocks noGrp="1"/>
          </p:cNvSpPr>
          <p:nvPr>
            <p:ph type="body" idx="1"/>
          </p:nvPr>
        </p:nvSpPr>
        <p:spPr>
          <a:xfrm>
            <a:off x="387349" y="1152524"/>
            <a:ext cx="3427876" cy="368986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800" b="0" i="0" u="none" strike="noStrike" cap="none">
                <a:solidFill>
                  <a:schemeClr val="dk2"/>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2pPr>
            <a:lvl3pPr marL="1371600" lvl="2"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3pPr>
            <a:lvl4pPr marL="1828800" lvl="3"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4pPr>
            <a:lvl5pPr marL="2286000" lvl="4"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72" name="Google Shape;172;p53"/>
          <p:cNvSpPr txBox="1">
            <a:spLocks noGrp="1"/>
          </p:cNvSpPr>
          <p:nvPr>
            <p:ph type="body" idx="2"/>
          </p:nvPr>
        </p:nvSpPr>
        <p:spPr>
          <a:xfrm>
            <a:off x="-66675" y="5400675"/>
            <a:ext cx="9144000" cy="4191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000">
                <a:solidFill>
                  <a:schemeClr val="lt1"/>
                </a:solidFill>
              </a:defRPr>
            </a:lvl1pPr>
            <a:lvl2pPr marL="914400" lvl="1" indent="-228600" algn="l">
              <a:lnSpc>
                <a:spcPct val="115000"/>
              </a:lnSpc>
              <a:spcBef>
                <a:spcPts val="1600"/>
              </a:spcBef>
              <a:spcAft>
                <a:spcPts val="0"/>
              </a:spcAft>
              <a:buSzPts val="1400"/>
              <a:buNone/>
              <a:defRPr sz="1000">
                <a:solidFill>
                  <a:schemeClr val="lt1"/>
                </a:solidFill>
              </a:defRPr>
            </a:lvl2pPr>
            <a:lvl3pPr marL="1371600" lvl="2" indent="-228600" algn="l">
              <a:lnSpc>
                <a:spcPct val="115000"/>
              </a:lnSpc>
              <a:spcBef>
                <a:spcPts val="1600"/>
              </a:spcBef>
              <a:spcAft>
                <a:spcPts val="0"/>
              </a:spcAft>
              <a:buSzPts val="1400"/>
              <a:buNone/>
              <a:defRPr sz="1000">
                <a:solidFill>
                  <a:schemeClr val="lt1"/>
                </a:solidFill>
              </a:defRPr>
            </a:lvl3pPr>
            <a:lvl4pPr marL="1828800" lvl="3" indent="-228600" algn="l">
              <a:lnSpc>
                <a:spcPct val="115000"/>
              </a:lnSpc>
              <a:spcBef>
                <a:spcPts val="1600"/>
              </a:spcBef>
              <a:spcAft>
                <a:spcPts val="0"/>
              </a:spcAft>
              <a:buSzPts val="1400"/>
              <a:buNone/>
              <a:defRPr sz="1000">
                <a:solidFill>
                  <a:schemeClr val="lt1"/>
                </a:solidFill>
              </a:defRPr>
            </a:lvl4pPr>
            <a:lvl5pPr marL="2286000" lvl="4" indent="-228600" algn="l">
              <a:lnSpc>
                <a:spcPct val="115000"/>
              </a:lnSpc>
              <a:spcBef>
                <a:spcPts val="1600"/>
              </a:spcBef>
              <a:spcAft>
                <a:spcPts val="0"/>
              </a:spcAft>
              <a:buSzPts val="1400"/>
              <a:buNone/>
              <a:defRPr sz="1000">
                <a:solidFill>
                  <a:schemeClr val="lt1"/>
                </a:solidFil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173" name="Google Shape;173;p53"/>
          <p:cNvPicPr preferRelativeResize="0"/>
          <p:nvPr/>
        </p:nvPicPr>
        <p:blipFill rotWithShape="1">
          <a:blip r:embed="rId3">
            <a:alphaModFix/>
          </a:blip>
          <a:srcRect t="3343" r="15008" b="2996"/>
          <a:stretch/>
        </p:blipFill>
        <p:spPr>
          <a:xfrm>
            <a:off x="3815225" y="1378488"/>
            <a:ext cx="4940951" cy="296437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cSld name="1_Section header 2">
    <p:spTree>
      <p:nvGrpSpPr>
        <p:cNvPr id="1" name="Shape 174"/>
        <p:cNvGrpSpPr/>
        <p:nvPr/>
      </p:nvGrpSpPr>
      <p:grpSpPr>
        <a:xfrm>
          <a:off x="0" y="0"/>
          <a:ext cx="0" cy="0"/>
          <a:chOff x="0" y="0"/>
          <a:chExt cx="0" cy="0"/>
        </a:xfrm>
      </p:grpSpPr>
      <p:pic>
        <p:nvPicPr>
          <p:cNvPr id="175" name="Google Shape;175;p54"/>
          <p:cNvPicPr preferRelativeResize="0"/>
          <p:nvPr/>
        </p:nvPicPr>
        <p:blipFill rotWithShape="1">
          <a:blip r:embed="rId2">
            <a:alphaModFix/>
          </a:blip>
          <a:srcRect/>
          <a:stretch/>
        </p:blipFill>
        <p:spPr>
          <a:xfrm>
            <a:off x="3540212" y="2992650"/>
            <a:ext cx="2063574" cy="195450"/>
          </a:xfrm>
          <a:prstGeom prst="rect">
            <a:avLst/>
          </a:prstGeom>
          <a:noFill/>
          <a:ln>
            <a:noFill/>
          </a:ln>
        </p:spPr>
      </p:pic>
      <p:sp>
        <p:nvSpPr>
          <p:cNvPr id="176" name="Google Shape;176;p54"/>
          <p:cNvSpPr txBox="1">
            <a:spLocks noGrp="1"/>
          </p:cNvSpPr>
          <p:nvPr>
            <p:ph type="title"/>
          </p:nvPr>
        </p:nvSpPr>
        <p:spPr>
          <a:xfrm>
            <a:off x="1376598" y="2323678"/>
            <a:ext cx="639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3200" b="1" i="0" u="none" strike="noStrike" cap="non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RP">
  <p:cSld name="1_Title and two columns RP 4">
    <p:spTree>
      <p:nvGrpSpPr>
        <p:cNvPr id="1" name="Shape 177"/>
        <p:cNvGrpSpPr/>
        <p:nvPr/>
      </p:nvGrpSpPr>
      <p:grpSpPr>
        <a:xfrm>
          <a:off x="0" y="0"/>
          <a:ext cx="0" cy="0"/>
          <a:chOff x="0" y="0"/>
          <a:chExt cx="0" cy="0"/>
        </a:xfrm>
      </p:grpSpPr>
      <p:pic>
        <p:nvPicPr>
          <p:cNvPr id="178" name="Google Shape;178;p55"/>
          <p:cNvPicPr preferRelativeResize="0"/>
          <p:nvPr/>
        </p:nvPicPr>
        <p:blipFill rotWithShape="1">
          <a:blip r:embed="rId2">
            <a:alphaModFix/>
          </a:blip>
          <a:srcRect/>
          <a:stretch/>
        </p:blipFill>
        <p:spPr>
          <a:xfrm>
            <a:off x="457200" y="911912"/>
            <a:ext cx="1612884" cy="134775"/>
          </a:xfrm>
          <a:prstGeom prst="rect">
            <a:avLst/>
          </a:prstGeom>
          <a:noFill/>
          <a:ln>
            <a:noFill/>
          </a:ln>
        </p:spPr>
      </p:pic>
      <p:sp>
        <p:nvSpPr>
          <p:cNvPr id="179" name="Google Shape;179;p55"/>
          <p:cNvSpPr txBox="1">
            <a:spLocks noGrp="1"/>
          </p:cNvSpPr>
          <p:nvPr>
            <p:ph type="title"/>
          </p:nvPr>
        </p:nvSpPr>
        <p:spPr>
          <a:xfrm>
            <a:off x="356616" y="301112"/>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b="1" i="0" u="none" strike="noStrike" cap="non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0" name="Google Shape;180;p55"/>
          <p:cNvSpPr txBox="1">
            <a:spLocks noGrp="1"/>
          </p:cNvSpPr>
          <p:nvPr>
            <p:ph type="body" idx="1"/>
          </p:nvPr>
        </p:nvSpPr>
        <p:spPr>
          <a:xfrm>
            <a:off x="387349" y="1152525"/>
            <a:ext cx="8366126" cy="7891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800" b="0" i="0" u="none" strike="noStrike" cap="none">
                <a:solidFill>
                  <a:schemeClr val="dk2"/>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2pPr>
            <a:lvl3pPr marL="1371600" lvl="2"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3pPr>
            <a:lvl4pPr marL="1828800" lvl="3"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4pPr>
            <a:lvl5pPr marL="2286000" lvl="4"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81" name="Google Shape;181;p55"/>
          <p:cNvSpPr txBox="1">
            <a:spLocks noGrp="1"/>
          </p:cNvSpPr>
          <p:nvPr>
            <p:ph type="body" idx="2"/>
          </p:nvPr>
        </p:nvSpPr>
        <p:spPr>
          <a:xfrm>
            <a:off x="-66675" y="5400675"/>
            <a:ext cx="9144000" cy="4191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000">
                <a:solidFill>
                  <a:schemeClr val="lt1"/>
                </a:solidFill>
              </a:defRPr>
            </a:lvl1pPr>
            <a:lvl2pPr marL="914400" lvl="1" indent="-228600" algn="l">
              <a:lnSpc>
                <a:spcPct val="115000"/>
              </a:lnSpc>
              <a:spcBef>
                <a:spcPts val="1600"/>
              </a:spcBef>
              <a:spcAft>
                <a:spcPts val="0"/>
              </a:spcAft>
              <a:buSzPts val="1400"/>
              <a:buNone/>
              <a:defRPr sz="1000">
                <a:solidFill>
                  <a:schemeClr val="lt1"/>
                </a:solidFill>
              </a:defRPr>
            </a:lvl2pPr>
            <a:lvl3pPr marL="1371600" lvl="2" indent="-228600" algn="l">
              <a:lnSpc>
                <a:spcPct val="115000"/>
              </a:lnSpc>
              <a:spcBef>
                <a:spcPts val="1600"/>
              </a:spcBef>
              <a:spcAft>
                <a:spcPts val="0"/>
              </a:spcAft>
              <a:buSzPts val="1400"/>
              <a:buNone/>
              <a:defRPr sz="1000">
                <a:solidFill>
                  <a:schemeClr val="lt1"/>
                </a:solidFill>
              </a:defRPr>
            </a:lvl3pPr>
            <a:lvl4pPr marL="1828800" lvl="3" indent="-228600" algn="l">
              <a:lnSpc>
                <a:spcPct val="115000"/>
              </a:lnSpc>
              <a:spcBef>
                <a:spcPts val="1600"/>
              </a:spcBef>
              <a:spcAft>
                <a:spcPts val="0"/>
              </a:spcAft>
              <a:buSzPts val="1400"/>
              <a:buNone/>
              <a:defRPr sz="1000">
                <a:solidFill>
                  <a:schemeClr val="lt1"/>
                </a:solidFill>
              </a:defRPr>
            </a:lvl4pPr>
            <a:lvl5pPr marL="2286000" lvl="4" indent="-228600" algn="l">
              <a:lnSpc>
                <a:spcPct val="115000"/>
              </a:lnSpc>
              <a:spcBef>
                <a:spcPts val="1600"/>
              </a:spcBef>
              <a:spcAft>
                <a:spcPts val="0"/>
              </a:spcAft>
              <a:buSzPts val="1400"/>
              <a:buNone/>
              <a:defRPr sz="1000">
                <a:solidFill>
                  <a:schemeClr val="lt1"/>
                </a:solidFil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182" name="Google Shape;182;p55"/>
          <p:cNvPicPr preferRelativeResize="0"/>
          <p:nvPr/>
        </p:nvPicPr>
        <p:blipFill rotWithShape="1">
          <a:blip r:embed="rId3">
            <a:alphaModFix/>
          </a:blip>
          <a:srcRect t="2971" r="12102" b="2989"/>
          <a:stretch/>
        </p:blipFill>
        <p:spPr>
          <a:xfrm>
            <a:off x="1602275" y="1594075"/>
            <a:ext cx="5643749" cy="32869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1">
  <p:cSld name="1_One column text 1">
    <p:spTree>
      <p:nvGrpSpPr>
        <p:cNvPr id="1" name="Shape 183"/>
        <p:cNvGrpSpPr/>
        <p:nvPr/>
      </p:nvGrpSpPr>
      <p:grpSpPr>
        <a:xfrm>
          <a:off x="0" y="0"/>
          <a:ext cx="0" cy="0"/>
          <a:chOff x="0" y="0"/>
          <a:chExt cx="0" cy="0"/>
        </a:xfrm>
      </p:grpSpPr>
      <p:sp>
        <p:nvSpPr>
          <p:cNvPr id="184" name="Google Shape;184;p56"/>
          <p:cNvSpPr txBox="1">
            <a:spLocks noGrp="1"/>
          </p:cNvSpPr>
          <p:nvPr>
            <p:ph type="title"/>
          </p:nvPr>
        </p:nvSpPr>
        <p:spPr>
          <a:xfrm>
            <a:off x="0" y="5152107"/>
            <a:ext cx="9144000" cy="30658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000" b="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5" name="Google Shape;185;p56"/>
          <p:cNvSpPr>
            <a:spLocks noGrp="1"/>
          </p:cNvSpPr>
          <p:nvPr>
            <p:ph type="pic" idx="2"/>
          </p:nvPr>
        </p:nvSpPr>
        <p:spPr>
          <a:xfrm>
            <a:off x="187325" y="179750"/>
            <a:ext cx="8765198" cy="4389126"/>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RP">
  <p:cSld name="1_Title and two columns RP 5">
    <p:spTree>
      <p:nvGrpSpPr>
        <p:cNvPr id="1" name="Shape 186"/>
        <p:cNvGrpSpPr/>
        <p:nvPr/>
      </p:nvGrpSpPr>
      <p:grpSpPr>
        <a:xfrm>
          <a:off x="0" y="0"/>
          <a:ext cx="0" cy="0"/>
          <a:chOff x="0" y="0"/>
          <a:chExt cx="0" cy="0"/>
        </a:xfrm>
      </p:grpSpPr>
      <p:pic>
        <p:nvPicPr>
          <p:cNvPr id="187" name="Google Shape;187;p57"/>
          <p:cNvPicPr preferRelativeResize="0"/>
          <p:nvPr/>
        </p:nvPicPr>
        <p:blipFill rotWithShape="1">
          <a:blip r:embed="rId2">
            <a:alphaModFix/>
          </a:blip>
          <a:srcRect/>
          <a:stretch/>
        </p:blipFill>
        <p:spPr>
          <a:xfrm>
            <a:off x="457200" y="911912"/>
            <a:ext cx="1612884" cy="134775"/>
          </a:xfrm>
          <a:prstGeom prst="rect">
            <a:avLst/>
          </a:prstGeom>
          <a:noFill/>
          <a:ln>
            <a:noFill/>
          </a:ln>
        </p:spPr>
      </p:pic>
      <p:sp>
        <p:nvSpPr>
          <p:cNvPr id="188" name="Google Shape;188;p57"/>
          <p:cNvSpPr txBox="1">
            <a:spLocks noGrp="1"/>
          </p:cNvSpPr>
          <p:nvPr>
            <p:ph type="title"/>
          </p:nvPr>
        </p:nvSpPr>
        <p:spPr>
          <a:xfrm>
            <a:off x="356616" y="301112"/>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b="1" i="0" u="none" strike="noStrike" cap="non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9" name="Google Shape;189;p57"/>
          <p:cNvSpPr txBox="1">
            <a:spLocks noGrp="1"/>
          </p:cNvSpPr>
          <p:nvPr>
            <p:ph type="body" idx="1"/>
          </p:nvPr>
        </p:nvSpPr>
        <p:spPr>
          <a:xfrm>
            <a:off x="387350" y="1152525"/>
            <a:ext cx="4394200" cy="3416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sz="1800" b="0" i="0" u="none" strike="noStrike" cap="none">
                <a:solidFill>
                  <a:schemeClr val="dk2"/>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2pPr>
            <a:lvl3pPr marL="1371600" lvl="2"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3pPr>
            <a:lvl4pPr marL="1828800" lvl="3"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4pPr>
            <a:lvl5pPr marL="2286000" lvl="4" indent="-317500" algn="l">
              <a:lnSpc>
                <a:spcPct val="115000"/>
              </a:lnSpc>
              <a:spcBef>
                <a:spcPts val="1600"/>
              </a:spcBef>
              <a:spcAft>
                <a:spcPts val="0"/>
              </a:spcAft>
              <a:buSzPts val="1400"/>
              <a:buChar char="○"/>
              <a:defRPr sz="1800" b="0" i="0" u="none" strike="noStrike" cap="none">
                <a:solidFill>
                  <a:schemeClr val="dk2"/>
                </a:solidFill>
                <a:latin typeface="Arial"/>
                <a:ea typeface="Arial"/>
                <a:cs typeface="Arial"/>
                <a:sym typeface="Aria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0" name="Google Shape;190;p57"/>
          <p:cNvSpPr>
            <a:spLocks noGrp="1"/>
          </p:cNvSpPr>
          <p:nvPr>
            <p:ph type="pic" idx="2"/>
          </p:nvPr>
        </p:nvSpPr>
        <p:spPr>
          <a:xfrm>
            <a:off x="5629275" y="941388"/>
            <a:ext cx="2559050" cy="3954462"/>
          </a:xfrm>
          <a:prstGeom prst="rect">
            <a:avLst/>
          </a:prstGeom>
          <a:noFill/>
          <a:ln>
            <a:noFill/>
          </a:ln>
        </p:spPr>
      </p:sp>
      <p:sp>
        <p:nvSpPr>
          <p:cNvPr id="191" name="Google Shape;191;p57"/>
          <p:cNvSpPr txBox="1">
            <a:spLocks noGrp="1"/>
          </p:cNvSpPr>
          <p:nvPr>
            <p:ph type="body" idx="3"/>
          </p:nvPr>
        </p:nvSpPr>
        <p:spPr>
          <a:xfrm>
            <a:off x="0" y="5143500"/>
            <a:ext cx="9144000" cy="4191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000">
                <a:solidFill>
                  <a:schemeClr val="lt1"/>
                </a:solidFill>
              </a:defRPr>
            </a:lvl1pPr>
            <a:lvl2pPr marL="914400" lvl="1" indent="-228600" algn="l">
              <a:lnSpc>
                <a:spcPct val="115000"/>
              </a:lnSpc>
              <a:spcBef>
                <a:spcPts val="1600"/>
              </a:spcBef>
              <a:spcAft>
                <a:spcPts val="0"/>
              </a:spcAft>
              <a:buSzPts val="1400"/>
              <a:buNone/>
              <a:defRPr sz="1000">
                <a:solidFill>
                  <a:schemeClr val="lt1"/>
                </a:solidFill>
              </a:defRPr>
            </a:lvl2pPr>
            <a:lvl3pPr marL="1371600" lvl="2" indent="-228600" algn="l">
              <a:lnSpc>
                <a:spcPct val="115000"/>
              </a:lnSpc>
              <a:spcBef>
                <a:spcPts val="1600"/>
              </a:spcBef>
              <a:spcAft>
                <a:spcPts val="0"/>
              </a:spcAft>
              <a:buSzPts val="1400"/>
              <a:buNone/>
              <a:defRPr sz="1000">
                <a:solidFill>
                  <a:schemeClr val="lt1"/>
                </a:solidFill>
              </a:defRPr>
            </a:lvl3pPr>
            <a:lvl4pPr marL="1828800" lvl="3" indent="-228600" algn="l">
              <a:lnSpc>
                <a:spcPct val="115000"/>
              </a:lnSpc>
              <a:spcBef>
                <a:spcPts val="1600"/>
              </a:spcBef>
              <a:spcAft>
                <a:spcPts val="0"/>
              </a:spcAft>
              <a:buSzPts val="1400"/>
              <a:buNone/>
              <a:defRPr sz="1000">
                <a:solidFill>
                  <a:schemeClr val="lt1"/>
                </a:solidFill>
              </a:defRPr>
            </a:lvl4pPr>
            <a:lvl5pPr marL="2286000" lvl="4" indent="-228600" algn="l">
              <a:lnSpc>
                <a:spcPct val="115000"/>
              </a:lnSpc>
              <a:spcBef>
                <a:spcPts val="1600"/>
              </a:spcBef>
              <a:spcAft>
                <a:spcPts val="0"/>
              </a:spcAft>
              <a:buSzPts val="1400"/>
              <a:buNone/>
              <a:defRPr sz="1000">
                <a:solidFill>
                  <a:schemeClr val="lt1"/>
                </a:solidFil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BY Line">
  <p:cSld name="1_Title and body BY Line">
    <p:spTree>
      <p:nvGrpSpPr>
        <p:cNvPr id="1" name="Shape 17"/>
        <p:cNvGrpSpPr/>
        <p:nvPr/>
      </p:nvGrpSpPr>
      <p:grpSpPr>
        <a:xfrm>
          <a:off x="0" y="0"/>
          <a:ext cx="0" cy="0"/>
          <a:chOff x="0" y="0"/>
          <a:chExt cx="0" cy="0"/>
        </a:xfrm>
      </p:grpSpPr>
      <p:sp>
        <p:nvSpPr>
          <p:cNvPr id="18" name="Google Shape;18;p40"/>
          <p:cNvSpPr txBox="1">
            <a:spLocks noGrp="1"/>
          </p:cNvSpPr>
          <p:nvPr>
            <p:ph type="sldNum" idx="12"/>
          </p:nvPr>
        </p:nvSpPr>
        <p:spPr>
          <a:xfrm>
            <a:off x="8189878"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9" name="Google Shape;19;p40"/>
          <p:cNvPicPr preferRelativeResize="0"/>
          <p:nvPr/>
        </p:nvPicPr>
        <p:blipFill rotWithShape="1">
          <a:blip r:embed="rId2">
            <a:alphaModFix/>
          </a:blip>
          <a:srcRect r="25160"/>
          <a:stretch/>
        </p:blipFill>
        <p:spPr>
          <a:xfrm>
            <a:off x="7865053" y="2102775"/>
            <a:ext cx="1278949" cy="2830899"/>
          </a:xfrm>
          <a:prstGeom prst="rect">
            <a:avLst/>
          </a:prstGeom>
          <a:noFill/>
          <a:ln>
            <a:noFill/>
          </a:ln>
        </p:spPr>
      </p:pic>
      <p:pic>
        <p:nvPicPr>
          <p:cNvPr id="20" name="Google Shape;20;p40"/>
          <p:cNvPicPr preferRelativeResize="0"/>
          <p:nvPr/>
        </p:nvPicPr>
        <p:blipFill rotWithShape="1">
          <a:blip r:embed="rId3">
            <a:alphaModFix/>
          </a:blip>
          <a:srcRect/>
          <a:stretch/>
        </p:blipFill>
        <p:spPr>
          <a:xfrm>
            <a:off x="457200" y="1140275"/>
            <a:ext cx="1287626" cy="132052"/>
          </a:xfrm>
          <a:prstGeom prst="rect">
            <a:avLst/>
          </a:prstGeom>
          <a:noFill/>
          <a:ln>
            <a:noFill/>
          </a:ln>
        </p:spPr>
      </p:pic>
      <p:sp>
        <p:nvSpPr>
          <p:cNvPr id="21" name="Google Shape;21;p40"/>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0"/>
          <p:cNvSpPr txBox="1">
            <a:spLocks noGrp="1"/>
          </p:cNvSpPr>
          <p:nvPr>
            <p:ph type="body" idx="1"/>
          </p:nvPr>
        </p:nvSpPr>
        <p:spPr>
          <a:xfrm>
            <a:off x="457200" y="1371600"/>
            <a:ext cx="7813675" cy="3421063"/>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 you/Closeout 1">
  <p:cSld name="1_Thank you/Closeout 1">
    <p:spTree>
      <p:nvGrpSpPr>
        <p:cNvPr id="1" name="Shape 192"/>
        <p:cNvGrpSpPr/>
        <p:nvPr/>
      </p:nvGrpSpPr>
      <p:grpSpPr>
        <a:xfrm>
          <a:off x="0" y="0"/>
          <a:ext cx="0" cy="0"/>
          <a:chOff x="0" y="0"/>
          <a:chExt cx="0" cy="0"/>
        </a:xfrm>
      </p:grpSpPr>
      <p:pic>
        <p:nvPicPr>
          <p:cNvPr id="193" name="Google Shape;193;p58"/>
          <p:cNvPicPr preferRelativeResize="0"/>
          <p:nvPr/>
        </p:nvPicPr>
        <p:blipFill rotWithShape="1">
          <a:blip r:embed="rId2">
            <a:alphaModFix/>
          </a:blip>
          <a:srcRect/>
          <a:stretch/>
        </p:blipFill>
        <p:spPr>
          <a:xfrm>
            <a:off x="406200" y="471425"/>
            <a:ext cx="2374100" cy="641000"/>
          </a:xfrm>
          <a:prstGeom prst="rect">
            <a:avLst/>
          </a:prstGeom>
          <a:noFill/>
          <a:ln>
            <a:noFill/>
          </a:ln>
        </p:spPr>
      </p:pic>
      <p:sp>
        <p:nvSpPr>
          <p:cNvPr id="194" name="Google Shape;194;p58"/>
          <p:cNvSpPr txBox="1"/>
          <p:nvPr/>
        </p:nvSpPr>
        <p:spPr>
          <a:xfrm>
            <a:off x="6314700" y="224100"/>
            <a:ext cx="2517600" cy="5946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1600"/>
              </a:spcAft>
              <a:buClr>
                <a:srgbClr val="000000"/>
              </a:buClr>
              <a:buSzPts val="2800"/>
              <a:buFont typeface="Arial"/>
              <a:buNone/>
            </a:pPr>
            <a:r>
              <a:rPr lang="en-US" sz="2800" b="1" i="0" u="none" strike="noStrike" cap="none">
                <a:solidFill>
                  <a:srgbClr val="434343"/>
                </a:solidFill>
                <a:latin typeface="Arial"/>
                <a:ea typeface="Arial"/>
                <a:cs typeface="Arial"/>
                <a:sym typeface="Arial"/>
              </a:rPr>
              <a:t>rhntc.org</a:t>
            </a:r>
            <a:endParaRPr sz="2800" b="1" i="0" u="none" strike="noStrike" cap="none">
              <a:solidFill>
                <a:srgbClr val="434343"/>
              </a:solidFill>
              <a:latin typeface="Arial"/>
              <a:ea typeface="Arial"/>
              <a:cs typeface="Arial"/>
              <a:sym typeface="Arial"/>
            </a:endParaRPr>
          </a:p>
        </p:txBody>
      </p:sp>
      <p:pic>
        <p:nvPicPr>
          <p:cNvPr id="195" name="Google Shape;195;p58"/>
          <p:cNvPicPr preferRelativeResize="0"/>
          <p:nvPr/>
        </p:nvPicPr>
        <p:blipFill rotWithShape="1">
          <a:blip r:embed="rId3">
            <a:alphaModFix/>
          </a:blip>
          <a:srcRect/>
          <a:stretch/>
        </p:blipFill>
        <p:spPr>
          <a:xfrm rot="5400000">
            <a:off x="4201005" y="2131730"/>
            <a:ext cx="1087600" cy="90900"/>
          </a:xfrm>
          <a:prstGeom prst="rect">
            <a:avLst/>
          </a:prstGeom>
          <a:noFill/>
          <a:ln>
            <a:noFill/>
          </a:ln>
        </p:spPr>
      </p:pic>
      <p:sp>
        <p:nvSpPr>
          <p:cNvPr id="196" name="Google Shape;196;p58"/>
          <p:cNvSpPr txBox="1">
            <a:spLocks noGrp="1"/>
          </p:cNvSpPr>
          <p:nvPr>
            <p:ph type="title"/>
          </p:nvPr>
        </p:nvSpPr>
        <p:spPr>
          <a:xfrm>
            <a:off x="647441" y="1798490"/>
            <a:ext cx="3960000" cy="77326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4200" b="1" i="0" u="none" strike="noStrike" cap="non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7" name="Google Shape;197;p58"/>
          <p:cNvSpPr txBox="1">
            <a:spLocks noGrp="1"/>
          </p:cNvSpPr>
          <p:nvPr>
            <p:ph type="body" idx="1"/>
          </p:nvPr>
        </p:nvSpPr>
        <p:spPr>
          <a:xfrm>
            <a:off x="4968875" y="1844675"/>
            <a:ext cx="3486150" cy="8763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800" b="0" i="0" u="none" strike="noStrike" cap="none">
                <a:solidFill>
                  <a:srgbClr val="434343"/>
                </a:solidFill>
                <a:latin typeface="Arial"/>
                <a:ea typeface="Arial"/>
                <a:cs typeface="Arial"/>
                <a:sym typeface="Arial"/>
              </a:defRPr>
            </a:lvl1pPr>
            <a:lvl2pPr marL="914400" lvl="1" indent="-228600" algn="l">
              <a:lnSpc>
                <a:spcPct val="115000"/>
              </a:lnSpc>
              <a:spcBef>
                <a:spcPts val="1600"/>
              </a:spcBef>
              <a:spcAft>
                <a:spcPts val="0"/>
              </a:spcAft>
              <a:buSzPts val="1400"/>
              <a:buNone/>
              <a:defRPr sz="1800" b="0" i="0" u="none" strike="noStrike" cap="none">
                <a:solidFill>
                  <a:srgbClr val="434343"/>
                </a:solidFill>
                <a:latin typeface="Arial"/>
                <a:ea typeface="Arial"/>
                <a:cs typeface="Arial"/>
                <a:sym typeface="Arial"/>
              </a:defRPr>
            </a:lvl2pPr>
            <a:lvl3pPr marL="1371600" lvl="2" indent="-228600" algn="l">
              <a:lnSpc>
                <a:spcPct val="115000"/>
              </a:lnSpc>
              <a:spcBef>
                <a:spcPts val="1600"/>
              </a:spcBef>
              <a:spcAft>
                <a:spcPts val="0"/>
              </a:spcAft>
              <a:buSzPts val="1400"/>
              <a:buNone/>
              <a:defRPr sz="1800" b="0" i="0" u="none" strike="noStrike" cap="none">
                <a:solidFill>
                  <a:srgbClr val="434343"/>
                </a:solidFill>
                <a:latin typeface="Arial"/>
                <a:ea typeface="Arial"/>
                <a:cs typeface="Arial"/>
                <a:sym typeface="Arial"/>
              </a:defRPr>
            </a:lvl3pPr>
            <a:lvl4pPr marL="1828800" lvl="3" indent="-228600" algn="l">
              <a:lnSpc>
                <a:spcPct val="115000"/>
              </a:lnSpc>
              <a:spcBef>
                <a:spcPts val="1600"/>
              </a:spcBef>
              <a:spcAft>
                <a:spcPts val="0"/>
              </a:spcAft>
              <a:buSzPts val="1400"/>
              <a:buNone/>
              <a:defRPr sz="1800" b="0" i="0" u="none" strike="noStrike" cap="none">
                <a:solidFill>
                  <a:srgbClr val="434343"/>
                </a:solidFill>
                <a:latin typeface="Arial"/>
                <a:ea typeface="Arial"/>
                <a:cs typeface="Arial"/>
                <a:sym typeface="Arial"/>
              </a:defRPr>
            </a:lvl4pPr>
            <a:lvl5pPr marL="2286000" lvl="4" indent="-228600" algn="l">
              <a:lnSpc>
                <a:spcPct val="115000"/>
              </a:lnSpc>
              <a:spcBef>
                <a:spcPts val="1600"/>
              </a:spcBef>
              <a:spcAft>
                <a:spcPts val="0"/>
              </a:spcAft>
              <a:buSzPts val="1400"/>
              <a:buNone/>
              <a:defRPr sz="1800" b="0" i="0" u="none" strike="noStrike" cap="none">
                <a:solidFill>
                  <a:srgbClr val="434343"/>
                </a:solidFill>
                <a:latin typeface="Arial"/>
                <a:ea typeface="Arial"/>
                <a:cs typeface="Arial"/>
                <a:sym typeface="Aria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8" name="Google Shape;198;p58"/>
          <p:cNvSpPr txBox="1">
            <a:spLocks noGrp="1"/>
          </p:cNvSpPr>
          <p:nvPr>
            <p:ph type="body" idx="2"/>
          </p:nvPr>
        </p:nvSpPr>
        <p:spPr>
          <a:xfrm>
            <a:off x="912813" y="2879725"/>
            <a:ext cx="3743325" cy="909638"/>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sz="1600" b="0" i="0" u="sng" strike="noStrike" cap="none">
                <a:solidFill>
                  <a:schemeClr val="hlink"/>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9" name="Google Shape;199;p58"/>
          <p:cNvSpPr txBox="1">
            <a:spLocks noGrp="1"/>
          </p:cNvSpPr>
          <p:nvPr>
            <p:ph type="body" idx="3"/>
          </p:nvPr>
        </p:nvSpPr>
        <p:spPr>
          <a:xfrm>
            <a:off x="266700" y="4424363"/>
            <a:ext cx="7242175" cy="573087"/>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800"/>
              <a:buNone/>
              <a:defRPr sz="800" b="0" i="1" u="none" strike="noStrike" cap="none">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sz="800" b="0" i="1" u="none" strike="noStrike" cap="none">
                <a:solidFill>
                  <a:schemeClr val="dk1"/>
                </a:solidFill>
                <a:latin typeface="Arial"/>
                <a:ea typeface="Arial"/>
                <a:cs typeface="Arial"/>
                <a:sym typeface="Arial"/>
              </a:defRPr>
            </a:lvl2pPr>
            <a:lvl3pPr marL="1371600" lvl="2" indent="-228600" algn="l">
              <a:lnSpc>
                <a:spcPct val="100000"/>
              </a:lnSpc>
              <a:spcBef>
                <a:spcPts val="0"/>
              </a:spcBef>
              <a:spcAft>
                <a:spcPts val="0"/>
              </a:spcAft>
              <a:buSzPts val="1400"/>
              <a:buNone/>
              <a:defRPr sz="800" b="0" i="1" u="none" strike="noStrike" cap="none">
                <a:solidFill>
                  <a:schemeClr val="dk1"/>
                </a:solidFill>
                <a:latin typeface="Arial"/>
                <a:ea typeface="Arial"/>
                <a:cs typeface="Arial"/>
                <a:sym typeface="Arial"/>
              </a:defRPr>
            </a:lvl3pPr>
            <a:lvl4pPr marL="1828800" lvl="3" indent="-228600" algn="l">
              <a:lnSpc>
                <a:spcPct val="100000"/>
              </a:lnSpc>
              <a:spcBef>
                <a:spcPts val="0"/>
              </a:spcBef>
              <a:spcAft>
                <a:spcPts val="0"/>
              </a:spcAft>
              <a:buSzPts val="1400"/>
              <a:buNone/>
              <a:defRPr sz="800" b="0" i="1" u="none" strike="noStrike" cap="none">
                <a:solidFill>
                  <a:schemeClr val="dk1"/>
                </a:solidFill>
                <a:latin typeface="Arial"/>
                <a:ea typeface="Arial"/>
                <a:cs typeface="Arial"/>
                <a:sym typeface="Arial"/>
              </a:defRPr>
            </a:lvl4pPr>
            <a:lvl5pPr marL="2286000" lvl="4" indent="-228600" algn="l">
              <a:lnSpc>
                <a:spcPct val="100000"/>
              </a:lnSpc>
              <a:spcBef>
                <a:spcPts val="0"/>
              </a:spcBef>
              <a:spcAft>
                <a:spcPts val="0"/>
              </a:spcAft>
              <a:buSzPts val="1400"/>
              <a:buNone/>
              <a:defRPr sz="800" b="0" i="1" u="none" strike="noStrike" cap="none">
                <a:solidFill>
                  <a:schemeClr val="dk1"/>
                </a:solidFill>
                <a:latin typeface="Arial"/>
                <a:ea typeface="Arial"/>
                <a:cs typeface="Arial"/>
                <a:sym typeface="Aria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ow to Contact Us 1">
  <p:cSld name="1_How to Contact Us 1">
    <p:spTree>
      <p:nvGrpSpPr>
        <p:cNvPr id="1" name="Shape 200"/>
        <p:cNvGrpSpPr/>
        <p:nvPr/>
      </p:nvGrpSpPr>
      <p:grpSpPr>
        <a:xfrm>
          <a:off x="0" y="0"/>
          <a:ext cx="0" cy="0"/>
          <a:chOff x="0" y="0"/>
          <a:chExt cx="0" cy="0"/>
        </a:xfrm>
      </p:grpSpPr>
      <p:pic>
        <p:nvPicPr>
          <p:cNvPr id="201" name="Google Shape;201;p59"/>
          <p:cNvPicPr preferRelativeResize="0"/>
          <p:nvPr/>
        </p:nvPicPr>
        <p:blipFill rotWithShape="1">
          <a:blip r:embed="rId2">
            <a:alphaModFix/>
          </a:blip>
          <a:srcRect/>
          <a:stretch/>
        </p:blipFill>
        <p:spPr>
          <a:xfrm>
            <a:off x="466563" y="2320435"/>
            <a:ext cx="1282224" cy="744625"/>
          </a:xfrm>
          <a:prstGeom prst="rect">
            <a:avLst/>
          </a:prstGeom>
          <a:noFill/>
          <a:ln>
            <a:noFill/>
          </a:ln>
        </p:spPr>
      </p:pic>
      <p:pic>
        <p:nvPicPr>
          <p:cNvPr id="202" name="Google Shape;202;p59"/>
          <p:cNvPicPr preferRelativeResize="0"/>
          <p:nvPr/>
        </p:nvPicPr>
        <p:blipFill rotWithShape="1">
          <a:blip r:embed="rId3">
            <a:alphaModFix/>
          </a:blip>
          <a:srcRect/>
          <a:stretch/>
        </p:blipFill>
        <p:spPr>
          <a:xfrm>
            <a:off x="2519968" y="2093747"/>
            <a:ext cx="908376" cy="914000"/>
          </a:xfrm>
          <a:prstGeom prst="rect">
            <a:avLst/>
          </a:prstGeom>
          <a:noFill/>
          <a:ln>
            <a:noFill/>
          </a:ln>
        </p:spPr>
      </p:pic>
      <p:pic>
        <p:nvPicPr>
          <p:cNvPr id="203" name="Google Shape;203;p59"/>
          <p:cNvPicPr preferRelativeResize="0"/>
          <p:nvPr/>
        </p:nvPicPr>
        <p:blipFill rotWithShape="1">
          <a:blip r:embed="rId4">
            <a:alphaModFix/>
          </a:blip>
          <a:srcRect/>
          <a:stretch/>
        </p:blipFill>
        <p:spPr>
          <a:xfrm>
            <a:off x="4199524" y="2240875"/>
            <a:ext cx="1078889" cy="744613"/>
          </a:xfrm>
          <a:prstGeom prst="rect">
            <a:avLst/>
          </a:prstGeom>
          <a:noFill/>
          <a:ln>
            <a:noFill/>
          </a:ln>
        </p:spPr>
      </p:pic>
      <p:pic>
        <p:nvPicPr>
          <p:cNvPr id="204" name="Google Shape;204;p59"/>
          <p:cNvPicPr preferRelativeResize="0"/>
          <p:nvPr/>
        </p:nvPicPr>
        <p:blipFill rotWithShape="1">
          <a:blip r:embed="rId5">
            <a:alphaModFix/>
          </a:blip>
          <a:srcRect r="29952"/>
          <a:stretch/>
        </p:blipFill>
        <p:spPr>
          <a:xfrm rot="-5400000">
            <a:off x="6744400" y="-943749"/>
            <a:ext cx="1353249" cy="3200249"/>
          </a:xfrm>
          <a:prstGeom prst="rect">
            <a:avLst/>
          </a:prstGeom>
          <a:noFill/>
          <a:ln>
            <a:noFill/>
          </a:ln>
        </p:spPr>
      </p:pic>
      <p:pic>
        <p:nvPicPr>
          <p:cNvPr id="205" name="Google Shape;205;p59"/>
          <p:cNvPicPr preferRelativeResize="0"/>
          <p:nvPr/>
        </p:nvPicPr>
        <p:blipFill rotWithShape="1">
          <a:blip r:embed="rId6">
            <a:alphaModFix/>
          </a:blip>
          <a:srcRect/>
          <a:stretch/>
        </p:blipFill>
        <p:spPr>
          <a:xfrm>
            <a:off x="455725" y="1678925"/>
            <a:ext cx="1346475" cy="124825"/>
          </a:xfrm>
          <a:prstGeom prst="rect">
            <a:avLst/>
          </a:prstGeom>
          <a:noFill/>
          <a:ln>
            <a:noFill/>
          </a:ln>
        </p:spPr>
      </p:pic>
      <p:pic>
        <p:nvPicPr>
          <p:cNvPr id="206" name="Google Shape;206;p59"/>
          <p:cNvPicPr preferRelativeResize="0"/>
          <p:nvPr/>
        </p:nvPicPr>
        <p:blipFill rotWithShape="1">
          <a:blip r:embed="rId7">
            <a:alphaModFix/>
          </a:blip>
          <a:srcRect/>
          <a:stretch/>
        </p:blipFill>
        <p:spPr>
          <a:xfrm>
            <a:off x="7716600" y="2114751"/>
            <a:ext cx="571277" cy="914001"/>
          </a:xfrm>
          <a:prstGeom prst="rect">
            <a:avLst/>
          </a:prstGeom>
          <a:noFill/>
          <a:ln>
            <a:noFill/>
          </a:ln>
        </p:spPr>
      </p:pic>
      <p:pic>
        <p:nvPicPr>
          <p:cNvPr id="207" name="Google Shape;207;p59"/>
          <p:cNvPicPr preferRelativeResize="0"/>
          <p:nvPr/>
        </p:nvPicPr>
        <p:blipFill rotWithShape="1">
          <a:blip r:embed="rId8">
            <a:alphaModFix/>
          </a:blip>
          <a:srcRect/>
          <a:stretch/>
        </p:blipFill>
        <p:spPr>
          <a:xfrm>
            <a:off x="5934475" y="2182950"/>
            <a:ext cx="1126076" cy="870155"/>
          </a:xfrm>
          <a:prstGeom prst="rect">
            <a:avLst/>
          </a:prstGeom>
          <a:noFill/>
          <a:ln>
            <a:noFill/>
          </a:ln>
        </p:spPr>
      </p:pic>
      <p:sp>
        <p:nvSpPr>
          <p:cNvPr id="208" name="Google Shape;208;p59"/>
          <p:cNvSpPr txBox="1">
            <a:spLocks noGrp="1"/>
          </p:cNvSpPr>
          <p:nvPr>
            <p:ph type="title"/>
          </p:nvPr>
        </p:nvSpPr>
        <p:spPr>
          <a:xfrm>
            <a:off x="369774" y="1047732"/>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b="1" i="0" u="none" strike="noStrike" cap="none">
                <a:solidFill>
                  <a:srgbClr val="434343"/>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9" name="Google Shape;209;p59"/>
          <p:cNvSpPr txBox="1">
            <a:spLocks noGrp="1"/>
          </p:cNvSpPr>
          <p:nvPr>
            <p:ph type="body" idx="1"/>
          </p:nvPr>
        </p:nvSpPr>
        <p:spPr>
          <a:xfrm>
            <a:off x="225425" y="3124200"/>
            <a:ext cx="1890713" cy="1401763"/>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800"/>
              <a:buNone/>
              <a:defRPr sz="1400" b="0" i="0" u="none" strike="noStrike" cap="none">
                <a:solidFill>
                  <a:schemeClr val="dk2"/>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sz="1400" b="0" i="0" u="none" strike="noStrike" cap="none">
                <a:solidFill>
                  <a:schemeClr val="dk2"/>
                </a:solidFill>
                <a:latin typeface="Arial"/>
                <a:ea typeface="Arial"/>
                <a:cs typeface="Arial"/>
                <a:sym typeface="Arial"/>
              </a:defRPr>
            </a:lvl2pPr>
            <a:lvl3pPr marL="1371600" lvl="2" indent="-317500" algn="l">
              <a:lnSpc>
                <a:spcPct val="115000"/>
              </a:lnSpc>
              <a:spcBef>
                <a:spcPts val="1600"/>
              </a:spcBef>
              <a:spcAft>
                <a:spcPts val="0"/>
              </a:spcAft>
              <a:buSzPts val="1400"/>
              <a:buChar char="■"/>
              <a:defRPr sz="1400" b="0" i="0" u="none" strike="noStrike" cap="none">
                <a:solidFill>
                  <a:schemeClr val="dk2"/>
                </a:solidFill>
                <a:latin typeface="Arial"/>
                <a:ea typeface="Arial"/>
                <a:cs typeface="Arial"/>
                <a:sym typeface="Arial"/>
              </a:defRPr>
            </a:lvl3pPr>
            <a:lvl4pPr marL="1828800" lvl="3" indent="-317500" algn="l">
              <a:lnSpc>
                <a:spcPct val="115000"/>
              </a:lnSpc>
              <a:spcBef>
                <a:spcPts val="1600"/>
              </a:spcBef>
              <a:spcAft>
                <a:spcPts val="0"/>
              </a:spcAft>
              <a:buSzPts val="1400"/>
              <a:buChar char="●"/>
              <a:defRPr sz="1400" b="0" i="0" u="none" strike="noStrike" cap="none">
                <a:solidFill>
                  <a:schemeClr val="dk2"/>
                </a:solidFill>
                <a:latin typeface="Arial"/>
                <a:ea typeface="Arial"/>
                <a:cs typeface="Arial"/>
                <a:sym typeface="Arial"/>
              </a:defRPr>
            </a:lvl4pPr>
            <a:lvl5pPr marL="2286000" lvl="4" indent="-317500" algn="l">
              <a:lnSpc>
                <a:spcPct val="115000"/>
              </a:lnSpc>
              <a:spcBef>
                <a:spcPts val="1600"/>
              </a:spcBef>
              <a:spcAft>
                <a:spcPts val="0"/>
              </a:spcAft>
              <a:buSzPts val="1400"/>
              <a:buChar char="○"/>
              <a:defRPr sz="1400" b="0" i="0" u="none" strike="noStrike" cap="none">
                <a:solidFill>
                  <a:schemeClr val="dk2"/>
                </a:solidFill>
                <a:latin typeface="Arial"/>
                <a:ea typeface="Arial"/>
                <a:cs typeface="Arial"/>
                <a:sym typeface="Aria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0" name="Google Shape;210;p59"/>
          <p:cNvSpPr txBox="1">
            <a:spLocks noGrp="1"/>
          </p:cNvSpPr>
          <p:nvPr>
            <p:ph type="body" idx="2"/>
          </p:nvPr>
        </p:nvSpPr>
        <p:spPr>
          <a:xfrm>
            <a:off x="2122488" y="3113088"/>
            <a:ext cx="1703387" cy="14128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800"/>
              <a:buNone/>
              <a:defRPr sz="1400" b="0" i="0" u="none" strike="noStrike" cap="none">
                <a:solidFill>
                  <a:schemeClr val="dk2"/>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1" name="Google Shape;211;p59"/>
          <p:cNvSpPr txBox="1">
            <a:spLocks noGrp="1"/>
          </p:cNvSpPr>
          <p:nvPr>
            <p:ph type="body" idx="3"/>
          </p:nvPr>
        </p:nvSpPr>
        <p:spPr>
          <a:xfrm>
            <a:off x="3900488" y="3109913"/>
            <a:ext cx="1709737" cy="14128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800"/>
              <a:buNone/>
              <a:defRPr sz="1400" b="0" i="0" u="none" strike="noStrike" cap="none">
                <a:solidFill>
                  <a:schemeClr val="dk2"/>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2" name="Google Shape;212;p59"/>
          <p:cNvSpPr txBox="1">
            <a:spLocks noGrp="1"/>
          </p:cNvSpPr>
          <p:nvPr>
            <p:ph type="body" idx="4"/>
          </p:nvPr>
        </p:nvSpPr>
        <p:spPr>
          <a:xfrm>
            <a:off x="5610224" y="3113088"/>
            <a:ext cx="1694625" cy="1430337"/>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800"/>
              <a:buNone/>
              <a:defRPr sz="1400" b="0" i="0" u="none" strike="noStrike" cap="none">
                <a:solidFill>
                  <a:schemeClr val="dk2"/>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3" name="Google Shape;213;p59"/>
          <p:cNvSpPr txBox="1">
            <a:spLocks noGrp="1"/>
          </p:cNvSpPr>
          <p:nvPr>
            <p:ph type="body" idx="5"/>
          </p:nvPr>
        </p:nvSpPr>
        <p:spPr>
          <a:xfrm>
            <a:off x="7180263" y="3124200"/>
            <a:ext cx="1709737" cy="141287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400" b="0" i="0" u="none" strike="noStrike" cap="none">
                <a:solidFill>
                  <a:schemeClr val="dk2"/>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Photos 1">
  <p:cSld name="SECTION_HEADER_1_1_1_1">
    <p:bg>
      <p:bgPr>
        <a:solidFill>
          <a:schemeClr val="lt1"/>
        </a:solidFill>
        <a:effectLst/>
      </p:bgPr>
    </p:bg>
    <p:spTree>
      <p:nvGrpSpPr>
        <p:cNvPr id="1" name="Shape 214"/>
        <p:cNvGrpSpPr/>
        <p:nvPr/>
      </p:nvGrpSpPr>
      <p:grpSpPr>
        <a:xfrm>
          <a:off x="0" y="0"/>
          <a:ext cx="0" cy="0"/>
          <a:chOff x="0" y="0"/>
          <a:chExt cx="0" cy="0"/>
        </a:xfrm>
      </p:grpSpPr>
      <p:pic>
        <p:nvPicPr>
          <p:cNvPr id="215" name="Google Shape;215;p60"/>
          <p:cNvPicPr preferRelativeResize="0"/>
          <p:nvPr/>
        </p:nvPicPr>
        <p:blipFill rotWithShape="1">
          <a:blip r:embed="rId2">
            <a:alphaModFix/>
          </a:blip>
          <a:srcRect/>
          <a:stretch/>
        </p:blipFill>
        <p:spPr>
          <a:xfrm rot="1966834">
            <a:off x="1608456" y="1431484"/>
            <a:ext cx="2268038" cy="2399764"/>
          </a:xfrm>
          <a:prstGeom prst="rect">
            <a:avLst/>
          </a:prstGeom>
          <a:noFill/>
          <a:ln>
            <a:noFill/>
          </a:ln>
        </p:spPr>
      </p:pic>
      <p:pic>
        <p:nvPicPr>
          <p:cNvPr id="216" name="Google Shape;216;p60"/>
          <p:cNvPicPr preferRelativeResize="0"/>
          <p:nvPr/>
        </p:nvPicPr>
        <p:blipFill rotWithShape="1">
          <a:blip r:embed="rId3">
            <a:alphaModFix/>
          </a:blip>
          <a:srcRect/>
          <a:stretch/>
        </p:blipFill>
        <p:spPr>
          <a:xfrm rot="-7573368">
            <a:off x="4880537" y="1387888"/>
            <a:ext cx="2254993" cy="2367810"/>
          </a:xfrm>
          <a:prstGeom prst="rect">
            <a:avLst/>
          </a:prstGeom>
          <a:noFill/>
          <a:ln>
            <a:noFill/>
          </a:ln>
        </p:spPr>
      </p:pic>
      <p:sp>
        <p:nvSpPr>
          <p:cNvPr id="217" name="Google Shape;217;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18" name="Google Shape;218;p60"/>
          <p:cNvPicPr preferRelativeResize="0"/>
          <p:nvPr/>
        </p:nvPicPr>
        <p:blipFill rotWithShape="1">
          <a:blip r:embed="rId4">
            <a:alphaModFix/>
          </a:blip>
          <a:srcRect l="2821" t="19103" r="2818" b="19110"/>
          <a:stretch/>
        </p:blipFill>
        <p:spPr>
          <a:xfrm>
            <a:off x="5136506" y="1705959"/>
            <a:ext cx="1762500" cy="1762500"/>
          </a:xfrm>
          <a:prstGeom prst="ellipse">
            <a:avLst/>
          </a:prstGeom>
          <a:noFill/>
          <a:ln>
            <a:noFill/>
          </a:ln>
        </p:spPr>
      </p:pic>
      <p:pic>
        <p:nvPicPr>
          <p:cNvPr id="219" name="Google Shape;219;p60"/>
          <p:cNvPicPr preferRelativeResize="0"/>
          <p:nvPr/>
        </p:nvPicPr>
        <p:blipFill rotWithShape="1">
          <a:blip r:embed="rId5">
            <a:alphaModFix/>
          </a:blip>
          <a:srcRect t="11043" b="20363"/>
          <a:stretch/>
        </p:blipFill>
        <p:spPr>
          <a:xfrm>
            <a:off x="1825481" y="1690538"/>
            <a:ext cx="1711500" cy="1762500"/>
          </a:xfrm>
          <a:prstGeom prst="ellipse">
            <a:avLst/>
          </a:prstGeom>
          <a:noFill/>
          <a:ln>
            <a:noFill/>
          </a:ln>
        </p:spPr>
      </p:pic>
      <p:sp>
        <p:nvSpPr>
          <p:cNvPr id="220" name="Google Shape;220;p60"/>
          <p:cNvSpPr txBox="1">
            <a:spLocks noGrp="1"/>
          </p:cNvSpPr>
          <p:nvPr>
            <p:ph type="body" idx="1"/>
          </p:nvPr>
        </p:nvSpPr>
        <p:spPr>
          <a:xfrm>
            <a:off x="946067" y="3914228"/>
            <a:ext cx="3470100" cy="6798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800"/>
              <a:buNone/>
              <a:defRPr sz="1700" b="1" i="0" u="none" strike="noStrike" cap="none">
                <a:solidFill>
                  <a:schemeClr val="dk2"/>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21" name="Google Shape;221;p60"/>
          <p:cNvSpPr txBox="1">
            <a:spLocks noGrp="1"/>
          </p:cNvSpPr>
          <p:nvPr>
            <p:ph type="body" idx="2"/>
          </p:nvPr>
        </p:nvSpPr>
        <p:spPr>
          <a:xfrm>
            <a:off x="4571963" y="3908943"/>
            <a:ext cx="3470100" cy="6798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800"/>
              <a:buNone/>
              <a:defRPr sz="1700" b="1" i="0" u="none" strike="noStrike" cap="none">
                <a:solidFill>
                  <a:schemeClr val="dk2"/>
                </a:solidFill>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BY">
  <p:cSld name="TITLE_AND_BODY_3">
    <p:spTree>
      <p:nvGrpSpPr>
        <p:cNvPr id="1" name="Shape 222"/>
        <p:cNvGrpSpPr/>
        <p:nvPr/>
      </p:nvGrpSpPr>
      <p:grpSpPr>
        <a:xfrm>
          <a:off x="0" y="0"/>
          <a:ext cx="0" cy="0"/>
          <a:chOff x="0" y="0"/>
          <a:chExt cx="0" cy="0"/>
        </a:xfrm>
      </p:grpSpPr>
      <p:sp>
        <p:nvSpPr>
          <p:cNvPr id="223" name="Google Shape;223;p61"/>
          <p:cNvSpPr txBox="1">
            <a:spLocks noGrp="1"/>
          </p:cNvSpPr>
          <p:nvPr>
            <p:ph type="sldNum" idx="12"/>
          </p:nvPr>
        </p:nvSpPr>
        <p:spPr>
          <a:xfrm>
            <a:off x="8189878"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24" name="Google Shape;224;p61"/>
          <p:cNvPicPr preferRelativeResize="0"/>
          <p:nvPr/>
        </p:nvPicPr>
        <p:blipFill rotWithShape="1">
          <a:blip r:embed="rId2">
            <a:alphaModFix/>
          </a:blip>
          <a:srcRect r="25160"/>
          <a:stretch/>
        </p:blipFill>
        <p:spPr>
          <a:xfrm>
            <a:off x="7865053" y="2102775"/>
            <a:ext cx="1278949" cy="2830899"/>
          </a:xfrm>
          <a:prstGeom prst="rect">
            <a:avLst/>
          </a:prstGeom>
          <a:noFill/>
          <a:ln>
            <a:noFill/>
          </a:ln>
        </p:spPr>
      </p:pic>
      <p:sp>
        <p:nvSpPr>
          <p:cNvPr id="225" name="Google Shape;225;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6" name="Google Shape;226;p61"/>
          <p:cNvSpPr txBox="1">
            <a:spLocks noGrp="1"/>
          </p:cNvSpPr>
          <p:nvPr>
            <p:ph type="body" idx="1"/>
          </p:nvPr>
        </p:nvSpPr>
        <p:spPr>
          <a:xfrm>
            <a:off x="311944" y="1184672"/>
            <a:ext cx="7950900" cy="35958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227"/>
        <p:cNvGrpSpPr/>
        <p:nvPr/>
      </p:nvGrpSpPr>
      <p:grpSpPr>
        <a:xfrm>
          <a:off x="0" y="0"/>
          <a:ext cx="0" cy="0"/>
          <a:chOff x="0" y="0"/>
          <a:chExt cx="0" cy="0"/>
        </a:xfrm>
      </p:grpSpPr>
      <p:pic>
        <p:nvPicPr>
          <p:cNvPr id="228" name="Google Shape;228;p62"/>
          <p:cNvPicPr preferRelativeResize="0"/>
          <p:nvPr/>
        </p:nvPicPr>
        <p:blipFill rotWithShape="1">
          <a:blip r:embed="rId2">
            <a:alphaModFix/>
          </a:blip>
          <a:srcRect l="2195" r="1073" b="2123"/>
          <a:stretch/>
        </p:blipFill>
        <p:spPr>
          <a:xfrm>
            <a:off x="1531013" y="253238"/>
            <a:ext cx="6036845" cy="4538344"/>
          </a:xfrm>
          <a:prstGeom prst="rect">
            <a:avLst/>
          </a:prstGeom>
          <a:noFill/>
          <a:ln>
            <a:noFill/>
          </a:ln>
        </p:spPr>
      </p:pic>
      <p:sp>
        <p:nvSpPr>
          <p:cNvPr id="229" name="Google Shape;229;p62"/>
          <p:cNvSpPr txBox="1">
            <a:spLocks noGrp="1"/>
          </p:cNvSpPr>
          <p:nvPr>
            <p:ph type="title"/>
          </p:nvPr>
        </p:nvSpPr>
        <p:spPr>
          <a:xfrm>
            <a:off x="0" y="5309919"/>
            <a:ext cx="2052900" cy="226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0" name="Google Shape;230;p62"/>
          <p:cNvSpPr txBox="1">
            <a:spLocks noGrp="1"/>
          </p:cNvSpPr>
          <p:nvPr>
            <p:ph type="body" idx="1"/>
          </p:nvPr>
        </p:nvSpPr>
        <p:spPr>
          <a:xfrm>
            <a:off x="0" y="5664993"/>
            <a:ext cx="2950500" cy="10788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800"/>
              <a:buNone/>
              <a:defRPr sz="600">
                <a:solidFill>
                  <a:schemeClr val="lt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BY Line">
  <p:cSld name="1_Title and body BY Line 4">
    <p:spTree>
      <p:nvGrpSpPr>
        <p:cNvPr id="1" name="Shape 231"/>
        <p:cNvGrpSpPr/>
        <p:nvPr/>
      </p:nvGrpSpPr>
      <p:grpSpPr>
        <a:xfrm>
          <a:off x="0" y="0"/>
          <a:ext cx="0" cy="0"/>
          <a:chOff x="0" y="0"/>
          <a:chExt cx="0" cy="0"/>
        </a:xfrm>
      </p:grpSpPr>
      <p:sp>
        <p:nvSpPr>
          <p:cNvPr id="232" name="Google Shape;232;p63"/>
          <p:cNvSpPr txBox="1">
            <a:spLocks noGrp="1"/>
          </p:cNvSpPr>
          <p:nvPr>
            <p:ph type="sldNum" idx="12"/>
          </p:nvPr>
        </p:nvSpPr>
        <p:spPr>
          <a:xfrm>
            <a:off x="8189878"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33" name="Google Shape;233;p63"/>
          <p:cNvPicPr preferRelativeResize="0"/>
          <p:nvPr/>
        </p:nvPicPr>
        <p:blipFill rotWithShape="1">
          <a:blip r:embed="rId2">
            <a:alphaModFix/>
          </a:blip>
          <a:srcRect r="25160"/>
          <a:stretch/>
        </p:blipFill>
        <p:spPr>
          <a:xfrm>
            <a:off x="7865053" y="2102775"/>
            <a:ext cx="1278949" cy="2830899"/>
          </a:xfrm>
          <a:prstGeom prst="rect">
            <a:avLst/>
          </a:prstGeom>
          <a:noFill/>
          <a:ln>
            <a:noFill/>
          </a:ln>
        </p:spPr>
      </p:pic>
      <p:pic>
        <p:nvPicPr>
          <p:cNvPr id="234" name="Google Shape;234;p63"/>
          <p:cNvPicPr preferRelativeResize="0"/>
          <p:nvPr/>
        </p:nvPicPr>
        <p:blipFill rotWithShape="1">
          <a:blip r:embed="rId3">
            <a:alphaModFix/>
          </a:blip>
          <a:srcRect/>
          <a:stretch/>
        </p:blipFill>
        <p:spPr>
          <a:xfrm>
            <a:off x="457200" y="1140275"/>
            <a:ext cx="1287626" cy="132052"/>
          </a:xfrm>
          <a:prstGeom prst="rect">
            <a:avLst/>
          </a:prstGeom>
          <a:noFill/>
          <a:ln>
            <a:noFill/>
          </a:ln>
        </p:spPr>
      </p:pic>
      <p:sp>
        <p:nvSpPr>
          <p:cNvPr id="235" name="Google Shape;235;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6" name="Google Shape;236;p63"/>
          <p:cNvSpPr txBox="1">
            <a:spLocks noGrp="1"/>
          </p:cNvSpPr>
          <p:nvPr>
            <p:ph type="body" idx="1"/>
          </p:nvPr>
        </p:nvSpPr>
        <p:spPr>
          <a:xfrm>
            <a:off x="457201" y="1371601"/>
            <a:ext cx="4361400" cy="22671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37" name="Google Shape;237;p63"/>
          <p:cNvSpPr>
            <a:spLocks noGrp="1"/>
          </p:cNvSpPr>
          <p:nvPr>
            <p:ph type="pic" idx="2"/>
          </p:nvPr>
        </p:nvSpPr>
        <p:spPr>
          <a:xfrm>
            <a:off x="5089328" y="1140343"/>
            <a:ext cx="2505000" cy="3793200"/>
          </a:xfrm>
          <a:prstGeom prst="rect">
            <a:avLst/>
          </a:prstGeom>
          <a:noFill/>
          <a:ln>
            <a:noFill/>
          </a:ln>
        </p:spPr>
      </p:sp>
      <p:sp>
        <p:nvSpPr>
          <p:cNvPr id="238" name="Google Shape;238;p63"/>
          <p:cNvSpPr txBox="1">
            <a:spLocks noGrp="1"/>
          </p:cNvSpPr>
          <p:nvPr>
            <p:ph type="body" idx="3"/>
          </p:nvPr>
        </p:nvSpPr>
        <p:spPr>
          <a:xfrm>
            <a:off x="311944" y="4448175"/>
            <a:ext cx="4021800" cy="5727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1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39"/>
        <p:cNvGrpSpPr/>
        <p:nvPr/>
      </p:nvGrpSpPr>
      <p:grpSpPr>
        <a:xfrm>
          <a:off x="0" y="0"/>
          <a:ext cx="0" cy="0"/>
          <a:chOff x="0" y="0"/>
          <a:chExt cx="0" cy="0"/>
        </a:xfrm>
      </p:grpSpPr>
      <p:sp>
        <p:nvSpPr>
          <p:cNvPr id="240" name="Google Shape;240;p64"/>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1" name="Google Shape;241;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2" name="Google Shape;242;p64"/>
          <p:cNvSpPr txBox="1">
            <a:spLocks noGrp="1"/>
          </p:cNvSpPr>
          <p:nvPr>
            <p:ph type="body" idx="1"/>
          </p:nvPr>
        </p:nvSpPr>
        <p:spPr>
          <a:xfrm>
            <a:off x="457201" y="1371601"/>
            <a:ext cx="4361400" cy="22671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43" name="Google Shape;243;p64"/>
          <p:cNvSpPr>
            <a:spLocks noGrp="1"/>
          </p:cNvSpPr>
          <p:nvPr>
            <p:ph type="pic" idx="2"/>
          </p:nvPr>
        </p:nvSpPr>
        <p:spPr>
          <a:xfrm>
            <a:off x="4766119" y="1108013"/>
            <a:ext cx="3727200" cy="3699000"/>
          </a:xfrm>
          <a:prstGeom prst="rect">
            <a:avLst/>
          </a:prstGeom>
          <a:noFill/>
          <a:ln>
            <a:noFill/>
          </a:ln>
        </p:spPr>
      </p:sp>
      <p:sp>
        <p:nvSpPr>
          <p:cNvPr id="244" name="Google Shape;244;p64"/>
          <p:cNvSpPr txBox="1">
            <a:spLocks noGrp="1"/>
          </p:cNvSpPr>
          <p:nvPr>
            <p:ph type="body" idx="3"/>
          </p:nvPr>
        </p:nvSpPr>
        <p:spPr>
          <a:xfrm>
            <a:off x="311944" y="4448175"/>
            <a:ext cx="4021800" cy="5727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1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1 1">
  <p:cSld name="1_One column text 1 1">
    <p:spTree>
      <p:nvGrpSpPr>
        <p:cNvPr id="1" name="Shape 245"/>
        <p:cNvGrpSpPr/>
        <p:nvPr/>
      </p:nvGrpSpPr>
      <p:grpSpPr>
        <a:xfrm>
          <a:off x="0" y="0"/>
          <a:ext cx="0" cy="0"/>
          <a:chOff x="0" y="0"/>
          <a:chExt cx="0" cy="0"/>
        </a:xfrm>
      </p:grpSpPr>
      <p:sp>
        <p:nvSpPr>
          <p:cNvPr id="246" name="Google Shape;246;p65"/>
          <p:cNvSpPr>
            <a:spLocks noGrp="1"/>
          </p:cNvSpPr>
          <p:nvPr>
            <p:ph type="pic" idx="2"/>
          </p:nvPr>
        </p:nvSpPr>
        <p:spPr>
          <a:xfrm>
            <a:off x="4791075" y="304800"/>
            <a:ext cx="3514800" cy="4581600"/>
          </a:xfrm>
          <a:prstGeom prst="rect">
            <a:avLst/>
          </a:prstGeom>
          <a:noFill/>
          <a:ln>
            <a:noFill/>
          </a:ln>
        </p:spPr>
      </p:sp>
      <p:sp>
        <p:nvSpPr>
          <p:cNvPr id="247" name="Google Shape;247;p65"/>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48" name="Google Shape;248;p65"/>
          <p:cNvPicPr preferRelativeResize="0"/>
          <p:nvPr/>
        </p:nvPicPr>
        <p:blipFill rotWithShape="1">
          <a:blip r:embed="rId2">
            <a:alphaModFix/>
          </a:blip>
          <a:srcRect/>
          <a:stretch/>
        </p:blipFill>
        <p:spPr>
          <a:xfrm>
            <a:off x="457200" y="1237249"/>
            <a:ext cx="1264400" cy="130100"/>
          </a:xfrm>
          <a:prstGeom prst="rect">
            <a:avLst/>
          </a:prstGeom>
          <a:noFill/>
          <a:ln>
            <a:noFill/>
          </a:ln>
        </p:spPr>
      </p:pic>
      <p:sp>
        <p:nvSpPr>
          <p:cNvPr id="249" name="Google Shape;249;p65"/>
          <p:cNvSpPr txBox="1">
            <a:spLocks noGrp="1"/>
          </p:cNvSpPr>
          <p:nvPr>
            <p:ph type="title"/>
          </p:nvPr>
        </p:nvSpPr>
        <p:spPr>
          <a:xfrm>
            <a:off x="457200" y="5744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0" name="Google Shape;250;p65"/>
          <p:cNvSpPr txBox="1">
            <a:spLocks noGrp="1"/>
          </p:cNvSpPr>
          <p:nvPr>
            <p:ph type="body" idx="1"/>
          </p:nvPr>
        </p:nvSpPr>
        <p:spPr>
          <a:xfrm>
            <a:off x="457200" y="1738775"/>
            <a:ext cx="4695900" cy="2238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51" name="Google Shape;251;p65"/>
          <p:cNvSpPr txBox="1">
            <a:spLocks noGrp="1"/>
          </p:cNvSpPr>
          <p:nvPr>
            <p:ph type="body" idx="3"/>
          </p:nvPr>
        </p:nvSpPr>
        <p:spPr>
          <a:xfrm>
            <a:off x="352425" y="4568429"/>
            <a:ext cx="3838500" cy="3180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1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BY">
  <p:cSld name="1_Title and body BY">
    <p:spTree>
      <p:nvGrpSpPr>
        <p:cNvPr id="1" name="Shape 252"/>
        <p:cNvGrpSpPr/>
        <p:nvPr/>
      </p:nvGrpSpPr>
      <p:grpSpPr>
        <a:xfrm>
          <a:off x="0" y="0"/>
          <a:ext cx="0" cy="0"/>
          <a:chOff x="0" y="0"/>
          <a:chExt cx="0" cy="0"/>
        </a:xfrm>
      </p:grpSpPr>
      <p:sp>
        <p:nvSpPr>
          <p:cNvPr id="253" name="Google Shape;253;p66"/>
          <p:cNvSpPr>
            <a:spLocks noGrp="1"/>
          </p:cNvSpPr>
          <p:nvPr>
            <p:ph type="pic" idx="2"/>
          </p:nvPr>
        </p:nvSpPr>
        <p:spPr>
          <a:xfrm>
            <a:off x="4943475" y="401663"/>
            <a:ext cx="3352800" cy="4389300"/>
          </a:xfrm>
          <a:prstGeom prst="rect">
            <a:avLst/>
          </a:prstGeom>
          <a:noFill/>
          <a:ln>
            <a:noFill/>
          </a:ln>
        </p:spPr>
      </p:sp>
      <p:pic>
        <p:nvPicPr>
          <p:cNvPr id="254" name="Google Shape;254;p66"/>
          <p:cNvPicPr preferRelativeResize="0"/>
          <p:nvPr/>
        </p:nvPicPr>
        <p:blipFill rotWithShape="1">
          <a:blip r:embed="rId2">
            <a:alphaModFix/>
          </a:blip>
          <a:srcRect r="25160"/>
          <a:stretch/>
        </p:blipFill>
        <p:spPr>
          <a:xfrm>
            <a:off x="7865053" y="2102775"/>
            <a:ext cx="1278949" cy="2830899"/>
          </a:xfrm>
          <a:prstGeom prst="rect">
            <a:avLst/>
          </a:prstGeom>
          <a:noFill/>
          <a:ln>
            <a:noFill/>
          </a:ln>
        </p:spPr>
      </p:pic>
      <p:sp>
        <p:nvSpPr>
          <p:cNvPr id="255" name="Google Shape;255;p66"/>
          <p:cNvSpPr txBox="1">
            <a:spLocks noGrp="1"/>
          </p:cNvSpPr>
          <p:nvPr>
            <p:ph type="title"/>
          </p:nvPr>
        </p:nvSpPr>
        <p:spPr>
          <a:xfrm>
            <a:off x="311700" y="445025"/>
            <a:ext cx="4346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6" name="Google Shape;256;p66"/>
          <p:cNvSpPr txBox="1">
            <a:spLocks noGrp="1"/>
          </p:cNvSpPr>
          <p:nvPr>
            <p:ph type="body" idx="1"/>
          </p:nvPr>
        </p:nvSpPr>
        <p:spPr>
          <a:xfrm>
            <a:off x="247650" y="4429125"/>
            <a:ext cx="4410000" cy="5049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9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BP">
  <p:cSld name="TITLE_AND_BODY_1_3">
    <p:spTree>
      <p:nvGrpSpPr>
        <p:cNvPr id="1" name="Shape 257"/>
        <p:cNvGrpSpPr/>
        <p:nvPr/>
      </p:nvGrpSpPr>
      <p:grpSpPr>
        <a:xfrm>
          <a:off x="0" y="0"/>
          <a:ext cx="0" cy="0"/>
          <a:chOff x="0" y="0"/>
          <a:chExt cx="0" cy="0"/>
        </a:xfrm>
      </p:grpSpPr>
      <p:sp>
        <p:nvSpPr>
          <p:cNvPr id="258" name="Google Shape;258;p67"/>
          <p:cNvSpPr txBox="1">
            <a:spLocks noGrp="1"/>
          </p:cNvSpPr>
          <p:nvPr>
            <p:ph type="title"/>
          </p:nvPr>
        </p:nvSpPr>
        <p:spPr>
          <a:xfrm>
            <a:off x="364125" y="1106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9" name="Google Shape;259;p67"/>
          <p:cNvSpPr txBox="1">
            <a:spLocks noGrp="1"/>
          </p:cNvSpPr>
          <p:nvPr>
            <p:ph type="body" idx="1"/>
          </p:nvPr>
        </p:nvSpPr>
        <p:spPr>
          <a:xfrm>
            <a:off x="567425" y="2047425"/>
            <a:ext cx="7429800" cy="2621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60" name="Google Shape;260;p67"/>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61" name="Google Shape;261;p67"/>
          <p:cNvPicPr preferRelativeResize="0"/>
          <p:nvPr/>
        </p:nvPicPr>
        <p:blipFill rotWithShape="1">
          <a:blip r:embed="rId2">
            <a:alphaModFix/>
          </a:blip>
          <a:srcRect r="29952"/>
          <a:stretch/>
        </p:blipFill>
        <p:spPr>
          <a:xfrm rot="-5400000">
            <a:off x="6744400" y="-943749"/>
            <a:ext cx="1353249" cy="32002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hree Photos">
  <p:cSld name="1_Three Photos">
    <p:bg>
      <p:bgPr>
        <a:solidFill>
          <a:schemeClr val="lt1"/>
        </a:solidFill>
        <a:effectLst/>
      </p:bgPr>
    </p:bg>
    <p:spTree>
      <p:nvGrpSpPr>
        <p:cNvPr id="1" name="Shape 23"/>
        <p:cNvGrpSpPr/>
        <p:nvPr/>
      </p:nvGrpSpPr>
      <p:grpSpPr>
        <a:xfrm>
          <a:off x="0" y="0"/>
          <a:ext cx="0" cy="0"/>
          <a:chOff x="0" y="0"/>
          <a:chExt cx="0" cy="0"/>
        </a:xfrm>
      </p:grpSpPr>
      <p:pic>
        <p:nvPicPr>
          <p:cNvPr id="24" name="Google Shape;24;p41"/>
          <p:cNvPicPr preferRelativeResize="0"/>
          <p:nvPr/>
        </p:nvPicPr>
        <p:blipFill rotWithShape="1">
          <a:blip r:embed="rId2">
            <a:alphaModFix/>
          </a:blip>
          <a:srcRect/>
          <a:stretch/>
        </p:blipFill>
        <p:spPr>
          <a:xfrm rot="1967865">
            <a:off x="987656" y="1802160"/>
            <a:ext cx="1847191" cy="1955007"/>
          </a:xfrm>
          <a:prstGeom prst="rect">
            <a:avLst/>
          </a:prstGeom>
          <a:noFill/>
          <a:ln>
            <a:noFill/>
          </a:ln>
        </p:spPr>
      </p:pic>
      <p:pic>
        <p:nvPicPr>
          <p:cNvPr id="25" name="Google Shape;25;p41"/>
          <p:cNvPicPr preferRelativeResize="0"/>
          <p:nvPr/>
        </p:nvPicPr>
        <p:blipFill rotWithShape="1">
          <a:blip r:embed="rId3">
            <a:alphaModFix/>
          </a:blip>
          <a:srcRect/>
          <a:stretch/>
        </p:blipFill>
        <p:spPr>
          <a:xfrm rot="-7572287">
            <a:off x="3651855" y="1766864"/>
            <a:ext cx="1836998" cy="1928515"/>
          </a:xfrm>
          <a:prstGeom prst="rect">
            <a:avLst/>
          </a:prstGeom>
          <a:noFill/>
          <a:ln>
            <a:noFill/>
          </a:ln>
        </p:spPr>
      </p:pic>
      <p:pic>
        <p:nvPicPr>
          <p:cNvPr id="26" name="Google Shape;26;p41"/>
          <p:cNvPicPr preferRelativeResize="0"/>
          <p:nvPr/>
        </p:nvPicPr>
        <p:blipFill rotWithShape="1">
          <a:blip r:embed="rId2">
            <a:alphaModFix/>
          </a:blip>
          <a:srcRect/>
          <a:stretch/>
        </p:blipFill>
        <p:spPr>
          <a:xfrm rot="7765833">
            <a:off x="6275629" y="1867158"/>
            <a:ext cx="1847191" cy="1955007"/>
          </a:xfrm>
          <a:prstGeom prst="rect">
            <a:avLst/>
          </a:prstGeom>
          <a:noFill/>
          <a:ln>
            <a:noFill/>
          </a:ln>
        </p:spPr>
      </p:pic>
      <p:sp>
        <p:nvSpPr>
          <p:cNvPr id="27" name="Google Shape;27;p41"/>
          <p:cNvSpPr txBox="1">
            <a:spLocks noGrp="1"/>
          </p:cNvSpPr>
          <p:nvPr>
            <p:ph type="title"/>
          </p:nvPr>
        </p:nvSpPr>
        <p:spPr>
          <a:xfrm>
            <a:off x="744450" y="840598"/>
            <a:ext cx="7796409"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8" name="Google Shape;28;p41"/>
          <p:cNvPicPr preferRelativeResize="0"/>
          <p:nvPr/>
        </p:nvPicPr>
        <p:blipFill rotWithShape="1">
          <a:blip r:embed="rId4">
            <a:alphaModFix/>
          </a:blip>
          <a:srcRect t="-252" b="33604"/>
          <a:stretch/>
        </p:blipFill>
        <p:spPr>
          <a:xfrm>
            <a:off x="6518475" y="2128425"/>
            <a:ext cx="1420500" cy="1420500"/>
          </a:xfrm>
          <a:prstGeom prst="ellipse">
            <a:avLst/>
          </a:prstGeom>
          <a:noFill/>
          <a:ln>
            <a:noFill/>
          </a:ln>
        </p:spPr>
      </p:pic>
      <p:pic>
        <p:nvPicPr>
          <p:cNvPr id="29" name="Google Shape;29;p41"/>
          <p:cNvPicPr preferRelativeResize="0"/>
          <p:nvPr/>
        </p:nvPicPr>
        <p:blipFill rotWithShape="1">
          <a:blip r:embed="rId5">
            <a:alphaModFix/>
          </a:blip>
          <a:srcRect t="20312" b="9304"/>
          <a:stretch/>
        </p:blipFill>
        <p:spPr>
          <a:xfrm>
            <a:off x="1141675" y="2052225"/>
            <a:ext cx="1420500" cy="1420500"/>
          </a:xfrm>
          <a:prstGeom prst="ellipse">
            <a:avLst/>
          </a:prstGeom>
          <a:noFill/>
          <a:ln>
            <a:noFill/>
          </a:ln>
        </p:spPr>
      </p:pic>
      <p:pic>
        <p:nvPicPr>
          <p:cNvPr id="30" name="Google Shape;30;p41"/>
          <p:cNvPicPr preferRelativeResize="0"/>
          <p:nvPr/>
        </p:nvPicPr>
        <p:blipFill rotWithShape="1">
          <a:blip r:embed="rId6">
            <a:alphaModFix/>
          </a:blip>
          <a:srcRect l="11573" t="2548" r="11579" b="45970"/>
          <a:stretch/>
        </p:blipFill>
        <p:spPr>
          <a:xfrm>
            <a:off x="3863400" y="2066750"/>
            <a:ext cx="1420500" cy="1420500"/>
          </a:xfrm>
          <a:prstGeom prst="ellipse">
            <a:avLst/>
          </a:prstGeom>
          <a:noFill/>
          <a:ln>
            <a:noFill/>
          </a:ln>
        </p:spPr>
      </p:pic>
      <p:sp>
        <p:nvSpPr>
          <p:cNvPr id="31" name="Google Shape;31;p41"/>
          <p:cNvSpPr txBox="1">
            <a:spLocks noGrp="1"/>
          </p:cNvSpPr>
          <p:nvPr>
            <p:ph type="body" idx="1"/>
          </p:nvPr>
        </p:nvSpPr>
        <p:spPr>
          <a:xfrm>
            <a:off x="522288" y="3722688"/>
            <a:ext cx="2571750" cy="823912"/>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2" name="Google Shape;32;p41"/>
          <p:cNvSpPr txBox="1">
            <a:spLocks noGrp="1"/>
          </p:cNvSpPr>
          <p:nvPr>
            <p:ph type="body" idx="2"/>
          </p:nvPr>
        </p:nvSpPr>
        <p:spPr>
          <a:xfrm>
            <a:off x="3306763" y="3721100"/>
            <a:ext cx="2850300" cy="8239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3" name="Google Shape;33;p41"/>
          <p:cNvSpPr txBox="1">
            <a:spLocks noGrp="1"/>
          </p:cNvSpPr>
          <p:nvPr>
            <p:ph type="body" idx="3"/>
          </p:nvPr>
        </p:nvSpPr>
        <p:spPr>
          <a:xfrm>
            <a:off x="6464300" y="3721100"/>
            <a:ext cx="1682750" cy="823913"/>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800"/>
              <a:buNone/>
              <a:defRPr/>
            </a:lvl1pPr>
            <a:lvl2pPr marL="914400" lvl="1" indent="-228600" algn="l">
              <a:lnSpc>
                <a:spcPct val="115000"/>
              </a:lnSpc>
              <a:spcBef>
                <a:spcPts val="1600"/>
              </a:spcBef>
              <a:spcAft>
                <a:spcPts val="0"/>
              </a:spcAft>
              <a:buSzPts val="1400"/>
              <a:buNone/>
              <a:defRPr/>
            </a:lvl2pPr>
            <a:lvl3pPr marL="1371600" lvl="2" indent="-228600" algn="l">
              <a:lnSpc>
                <a:spcPct val="115000"/>
              </a:lnSpc>
              <a:spcBef>
                <a:spcPts val="1600"/>
              </a:spcBef>
              <a:spcAft>
                <a:spcPts val="0"/>
              </a:spcAft>
              <a:buSzPts val="1400"/>
              <a:buNone/>
              <a:defRPr/>
            </a:lvl3pPr>
            <a:lvl4pPr marL="1828800" lvl="3" indent="-228600" algn="l">
              <a:lnSpc>
                <a:spcPct val="115000"/>
              </a:lnSpc>
              <a:spcBef>
                <a:spcPts val="1600"/>
              </a:spcBef>
              <a:spcAft>
                <a:spcPts val="0"/>
              </a:spcAft>
              <a:buSzPts val="1400"/>
              <a:buNone/>
              <a:defRPr/>
            </a:lvl4pPr>
            <a:lvl5pPr marL="2286000" lvl="4" indent="-228600" algn="l">
              <a:lnSpc>
                <a:spcPct val="115000"/>
              </a:lnSpc>
              <a:spcBef>
                <a:spcPts val="1600"/>
              </a:spcBef>
              <a:spcAft>
                <a:spcPts val="0"/>
              </a:spcAft>
              <a:buSzPts val="1400"/>
              <a:buNone/>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RP">
  <p:cSld name="TITLE_AND_BODY_1_1_1_2">
    <p:spTree>
      <p:nvGrpSpPr>
        <p:cNvPr id="1" name="Shape 262"/>
        <p:cNvGrpSpPr/>
        <p:nvPr/>
      </p:nvGrpSpPr>
      <p:grpSpPr>
        <a:xfrm>
          <a:off x="0" y="0"/>
          <a:ext cx="0" cy="0"/>
          <a:chOff x="0" y="0"/>
          <a:chExt cx="0" cy="0"/>
        </a:xfrm>
      </p:grpSpPr>
      <p:sp>
        <p:nvSpPr>
          <p:cNvPr id="263" name="Google Shape;263;p68"/>
          <p:cNvSpPr txBox="1">
            <a:spLocks noGrp="1"/>
          </p:cNvSpPr>
          <p:nvPr>
            <p:ph type="title"/>
          </p:nvPr>
        </p:nvSpPr>
        <p:spPr>
          <a:xfrm>
            <a:off x="356616" y="12089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4" name="Google Shape;264;p68"/>
          <p:cNvSpPr txBox="1">
            <a:spLocks noGrp="1"/>
          </p:cNvSpPr>
          <p:nvPr>
            <p:ph type="body" idx="1"/>
          </p:nvPr>
        </p:nvSpPr>
        <p:spPr>
          <a:xfrm>
            <a:off x="604925" y="1909950"/>
            <a:ext cx="8151300" cy="2382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65" name="Google Shape;265;p68"/>
          <p:cNvSpPr txBox="1">
            <a:spLocks noGrp="1"/>
          </p:cNvSpPr>
          <p:nvPr>
            <p:ph type="sldNum" idx="12"/>
          </p:nvPr>
        </p:nvSpPr>
        <p:spPr>
          <a:xfrm>
            <a:off x="8686253"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66" name="Google Shape;266;p68"/>
          <p:cNvPicPr preferRelativeResize="0"/>
          <p:nvPr/>
        </p:nvPicPr>
        <p:blipFill rotWithShape="1">
          <a:blip r:embed="rId2">
            <a:alphaModFix/>
          </a:blip>
          <a:srcRect b="28999"/>
          <a:stretch/>
        </p:blipFill>
        <p:spPr>
          <a:xfrm>
            <a:off x="6064600" y="4005025"/>
            <a:ext cx="2836151" cy="113847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RPBY Line">
  <p:cSld name="TITLE_AND_BODY_1_1_1_1_1">
    <p:spTree>
      <p:nvGrpSpPr>
        <p:cNvPr id="1" name="Shape 267"/>
        <p:cNvGrpSpPr/>
        <p:nvPr/>
      </p:nvGrpSpPr>
      <p:grpSpPr>
        <a:xfrm>
          <a:off x="0" y="0"/>
          <a:ext cx="0" cy="0"/>
          <a:chOff x="0" y="0"/>
          <a:chExt cx="0" cy="0"/>
        </a:xfrm>
      </p:grpSpPr>
      <p:sp>
        <p:nvSpPr>
          <p:cNvPr id="268" name="Google Shape;268;p69"/>
          <p:cNvSpPr txBox="1">
            <a:spLocks noGrp="1"/>
          </p:cNvSpPr>
          <p:nvPr>
            <p:ph type="title"/>
          </p:nvPr>
        </p:nvSpPr>
        <p:spPr>
          <a:xfrm>
            <a:off x="356616" y="504825"/>
            <a:ext cx="6099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9" name="Google Shape;269;p69"/>
          <p:cNvSpPr txBox="1">
            <a:spLocks noGrp="1"/>
          </p:cNvSpPr>
          <p:nvPr>
            <p:ph type="body" idx="1"/>
          </p:nvPr>
        </p:nvSpPr>
        <p:spPr>
          <a:xfrm>
            <a:off x="594360" y="1469950"/>
            <a:ext cx="6610500" cy="2565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70" name="Google Shape;270;p69"/>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1" name="Google Shape;271;p69"/>
          <p:cNvPicPr preferRelativeResize="0"/>
          <p:nvPr/>
        </p:nvPicPr>
        <p:blipFill rotWithShape="1">
          <a:blip r:embed="rId2">
            <a:alphaModFix/>
          </a:blip>
          <a:srcRect b="28999"/>
          <a:stretch/>
        </p:blipFill>
        <p:spPr>
          <a:xfrm>
            <a:off x="153075" y="4088525"/>
            <a:ext cx="2628126" cy="1054975"/>
          </a:xfrm>
          <a:prstGeom prst="rect">
            <a:avLst/>
          </a:prstGeom>
          <a:noFill/>
          <a:ln>
            <a:noFill/>
          </a:ln>
        </p:spPr>
      </p:pic>
      <p:pic>
        <p:nvPicPr>
          <p:cNvPr id="272" name="Google Shape;272;p69"/>
          <p:cNvPicPr preferRelativeResize="0"/>
          <p:nvPr/>
        </p:nvPicPr>
        <p:blipFill rotWithShape="1">
          <a:blip r:embed="rId3">
            <a:alphaModFix/>
          </a:blip>
          <a:srcRect/>
          <a:stretch/>
        </p:blipFill>
        <p:spPr>
          <a:xfrm>
            <a:off x="457200" y="1097280"/>
            <a:ext cx="1487147" cy="134775"/>
          </a:xfrm>
          <a:prstGeom prst="rect">
            <a:avLst/>
          </a:prstGeom>
          <a:noFill/>
          <a:ln>
            <a:noFill/>
          </a:ln>
        </p:spPr>
      </p:pic>
      <p:pic>
        <p:nvPicPr>
          <p:cNvPr id="273" name="Google Shape;273;p69"/>
          <p:cNvPicPr preferRelativeResize="0"/>
          <p:nvPr/>
        </p:nvPicPr>
        <p:blipFill rotWithShape="1">
          <a:blip r:embed="rId4">
            <a:alphaModFix/>
          </a:blip>
          <a:srcRect l="49197" b="7347"/>
          <a:stretch/>
        </p:blipFill>
        <p:spPr>
          <a:xfrm rot="10797854">
            <a:off x="7223775" y="-24421"/>
            <a:ext cx="1939225" cy="371374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BP Line">
  <p:cSld name="TITLE_AND_BODY_1">
    <p:spTree>
      <p:nvGrpSpPr>
        <p:cNvPr id="1" name="Shape 274"/>
        <p:cNvGrpSpPr/>
        <p:nvPr/>
      </p:nvGrpSpPr>
      <p:grpSpPr>
        <a:xfrm>
          <a:off x="0" y="0"/>
          <a:ext cx="0" cy="0"/>
          <a:chOff x="0" y="0"/>
          <a:chExt cx="0" cy="0"/>
        </a:xfrm>
      </p:grpSpPr>
      <p:sp>
        <p:nvSpPr>
          <p:cNvPr id="275" name="Google Shape;275;p70"/>
          <p:cNvSpPr txBox="1">
            <a:spLocks noGrp="1"/>
          </p:cNvSpPr>
          <p:nvPr>
            <p:ph type="title"/>
          </p:nvPr>
        </p:nvSpPr>
        <p:spPr>
          <a:xfrm>
            <a:off x="364125" y="1106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6" name="Google Shape;276;p70"/>
          <p:cNvSpPr txBox="1">
            <a:spLocks noGrp="1"/>
          </p:cNvSpPr>
          <p:nvPr>
            <p:ph type="body" idx="1"/>
          </p:nvPr>
        </p:nvSpPr>
        <p:spPr>
          <a:xfrm>
            <a:off x="567425" y="2047425"/>
            <a:ext cx="7429800" cy="2621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77" name="Google Shape;277;p70"/>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8" name="Google Shape;278;p70"/>
          <p:cNvPicPr preferRelativeResize="0"/>
          <p:nvPr/>
        </p:nvPicPr>
        <p:blipFill rotWithShape="1">
          <a:blip r:embed="rId2">
            <a:alphaModFix/>
          </a:blip>
          <a:srcRect r="29952"/>
          <a:stretch/>
        </p:blipFill>
        <p:spPr>
          <a:xfrm rot="-5400000">
            <a:off x="6744400" y="-943749"/>
            <a:ext cx="1353249" cy="3200249"/>
          </a:xfrm>
          <a:prstGeom prst="rect">
            <a:avLst/>
          </a:prstGeom>
          <a:noFill/>
          <a:ln>
            <a:noFill/>
          </a:ln>
        </p:spPr>
      </p:pic>
      <p:pic>
        <p:nvPicPr>
          <p:cNvPr id="279" name="Google Shape;279;p70"/>
          <p:cNvPicPr preferRelativeResize="0"/>
          <p:nvPr/>
        </p:nvPicPr>
        <p:blipFill rotWithShape="1">
          <a:blip r:embed="rId3">
            <a:alphaModFix/>
          </a:blip>
          <a:srcRect/>
          <a:stretch/>
        </p:blipFill>
        <p:spPr>
          <a:xfrm>
            <a:off x="455725" y="1678925"/>
            <a:ext cx="1346475" cy="1248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amp;A">
  <p:cSld name="CUSTOM_2">
    <p:spTree>
      <p:nvGrpSpPr>
        <p:cNvPr id="1" name="Shape 280"/>
        <p:cNvGrpSpPr/>
        <p:nvPr/>
      </p:nvGrpSpPr>
      <p:grpSpPr>
        <a:xfrm>
          <a:off x="0" y="0"/>
          <a:ext cx="0" cy="0"/>
          <a:chOff x="0" y="0"/>
          <a:chExt cx="0" cy="0"/>
        </a:xfrm>
      </p:grpSpPr>
      <p:sp>
        <p:nvSpPr>
          <p:cNvPr id="281" name="Google Shape;281;p71"/>
          <p:cNvSpPr txBox="1">
            <a:spLocks noGrp="1"/>
          </p:cNvSpPr>
          <p:nvPr>
            <p:ph type="title"/>
          </p:nvPr>
        </p:nvSpPr>
        <p:spPr>
          <a:xfrm>
            <a:off x="828850" y="2047075"/>
            <a:ext cx="2587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2" name="Google Shape;282;p71"/>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83" name="Google Shape;283;p71"/>
          <p:cNvPicPr preferRelativeResize="0"/>
          <p:nvPr/>
        </p:nvPicPr>
        <p:blipFill rotWithShape="1">
          <a:blip r:embed="rId2">
            <a:alphaModFix/>
          </a:blip>
          <a:srcRect/>
          <a:stretch/>
        </p:blipFill>
        <p:spPr>
          <a:xfrm rot="-5400000">
            <a:off x="3299455" y="2456579"/>
            <a:ext cx="912600" cy="93584"/>
          </a:xfrm>
          <a:prstGeom prst="rect">
            <a:avLst/>
          </a:prstGeom>
          <a:noFill/>
          <a:ln>
            <a:noFill/>
          </a:ln>
        </p:spPr>
      </p:pic>
      <p:pic>
        <p:nvPicPr>
          <p:cNvPr id="284" name="Google Shape;284;p71"/>
          <p:cNvPicPr preferRelativeResize="0"/>
          <p:nvPr/>
        </p:nvPicPr>
        <p:blipFill rotWithShape="1">
          <a:blip r:embed="rId3">
            <a:alphaModFix/>
          </a:blip>
          <a:srcRect r="25160"/>
          <a:stretch/>
        </p:blipFill>
        <p:spPr>
          <a:xfrm>
            <a:off x="7865053" y="1014125"/>
            <a:ext cx="1278949" cy="2830899"/>
          </a:xfrm>
          <a:prstGeom prst="rect">
            <a:avLst/>
          </a:prstGeom>
          <a:noFill/>
          <a:ln>
            <a:noFill/>
          </a:ln>
        </p:spPr>
      </p:pic>
      <p:sp>
        <p:nvSpPr>
          <p:cNvPr id="285" name="Google Shape;285;p71"/>
          <p:cNvSpPr txBox="1">
            <a:spLocks noGrp="1"/>
          </p:cNvSpPr>
          <p:nvPr>
            <p:ph type="body" idx="1"/>
          </p:nvPr>
        </p:nvSpPr>
        <p:spPr>
          <a:xfrm>
            <a:off x="4095475" y="1977125"/>
            <a:ext cx="3099600" cy="11148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RP Line 2">
  <p:cSld name="TITLE_AND_BODY_1_1">
    <p:spTree>
      <p:nvGrpSpPr>
        <p:cNvPr id="1" name="Shape 286"/>
        <p:cNvGrpSpPr/>
        <p:nvPr/>
      </p:nvGrpSpPr>
      <p:grpSpPr>
        <a:xfrm>
          <a:off x="0" y="0"/>
          <a:ext cx="0" cy="0"/>
          <a:chOff x="0" y="0"/>
          <a:chExt cx="0" cy="0"/>
        </a:xfrm>
      </p:grpSpPr>
      <p:sp>
        <p:nvSpPr>
          <p:cNvPr id="287" name="Google Shape;287;p72"/>
          <p:cNvSpPr txBox="1">
            <a:spLocks noGrp="1"/>
          </p:cNvSpPr>
          <p:nvPr>
            <p:ph type="title"/>
          </p:nvPr>
        </p:nvSpPr>
        <p:spPr>
          <a:xfrm>
            <a:off x="356616" y="4154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8" name="Google Shape;288;p72"/>
          <p:cNvSpPr txBox="1">
            <a:spLocks noGrp="1"/>
          </p:cNvSpPr>
          <p:nvPr>
            <p:ph type="body" idx="1"/>
          </p:nvPr>
        </p:nvSpPr>
        <p:spPr>
          <a:xfrm>
            <a:off x="566928" y="1276375"/>
            <a:ext cx="8520600" cy="32925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89" name="Google Shape;289;p72"/>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90" name="Google Shape;290;p72"/>
          <p:cNvPicPr preferRelativeResize="0"/>
          <p:nvPr/>
        </p:nvPicPr>
        <p:blipFill rotWithShape="1">
          <a:blip r:embed="rId2">
            <a:alphaModFix/>
          </a:blip>
          <a:srcRect/>
          <a:stretch/>
        </p:blipFill>
        <p:spPr>
          <a:xfrm>
            <a:off x="457200" y="988112"/>
            <a:ext cx="1612884" cy="1347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RP Line">
  <p:cSld name="TITLE_AND_BODY_1_1_1">
    <p:spTree>
      <p:nvGrpSpPr>
        <p:cNvPr id="1" name="Shape 291"/>
        <p:cNvGrpSpPr/>
        <p:nvPr/>
      </p:nvGrpSpPr>
      <p:grpSpPr>
        <a:xfrm>
          <a:off x="0" y="0"/>
          <a:ext cx="0" cy="0"/>
          <a:chOff x="0" y="0"/>
          <a:chExt cx="0" cy="0"/>
        </a:xfrm>
      </p:grpSpPr>
      <p:sp>
        <p:nvSpPr>
          <p:cNvPr id="292" name="Google Shape;292;p73"/>
          <p:cNvSpPr txBox="1">
            <a:spLocks noGrp="1"/>
          </p:cNvSpPr>
          <p:nvPr>
            <p:ph type="title"/>
          </p:nvPr>
        </p:nvSpPr>
        <p:spPr>
          <a:xfrm>
            <a:off x="356616" y="12089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3" name="Google Shape;293;p73"/>
          <p:cNvSpPr txBox="1">
            <a:spLocks noGrp="1"/>
          </p:cNvSpPr>
          <p:nvPr>
            <p:ph type="body" idx="1"/>
          </p:nvPr>
        </p:nvSpPr>
        <p:spPr>
          <a:xfrm>
            <a:off x="585875" y="2090925"/>
            <a:ext cx="8151300" cy="2382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94" name="Google Shape;294;p73"/>
          <p:cNvSpPr txBox="1">
            <a:spLocks noGrp="1"/>
          </p:cNvSpPr>
          <p:nvPr>
            <p:ph type="sldNum" idx="12"/>
          </p:nvPr>
        </p:nvSpPr>
        <p:spPr>
          <a:xfrm>
            <a:off x="8686253"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95" name="Google Shape;295;p73"/>
          <p:cNvPicPr preferRelativeResize="0"/>
          <p:nvPr/>
        </p:nvPicPr>
        <p:blipFill rotWithShape="1">
          <a:blip r:embed="rId2">
            <a:alphaModFix/>
          </a:blip>
          <a:srcRect b="28999"/>
          <a:stretch/>
        </p:blipFill>
        <p:spPr>
          <a:xfrm>
            <a:off x="6064600" y="4005025"/>
            <a:ext cx="2836151" cy="1138475"/>
          </a:xfrm>
          <a:prstGeom prst="rect">
            <a:avLst/>
          </a:prstGeom>
          <a:noFill/>
          <a:ln>
            <a:noFill/>
          </a:ln>
        </p:spPr>
      </p:pic>
      <p:pic>
        <p:nvPicPr>
          <p:cNvPr id="296" name="Google Shape;296;p73"/>
          <p:cNvPicPr preferRelativeResize="0"/>
          <p:nvPr/>
        </p:nvPicPr>
        <p:blipFill rotWithShape="1">
          <a:blip r:embed="rId3">
            <a:alphaModFix/>
          </a:blip>
          <a:srcRect/>
          <a:stretch/>
        </p:blipFill>
        <p:spPr>
          <a:xfrm>
            <a:off x="457200" y="1783080"/>
            <a:ext cx="1612884" cy="1347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YRP Line">
  <p:cSld name="TITLE_AND_BODY_1_1_1_1">
    <p:spTree>
      <p:nvGrpSpPr>
        <p:cNvPr id="1" name="Shape 297"/>
        <p:cNvGrpSpPr/>
        <p:nvPr/>
      </p:nvGrpSpPr>
      <p:grpSpPr>
        <a:xfrm>
          <a:off x="0" y="0"/>
          <a:ext cx="0" cy="0"/>
          <a:chOff x="0" y="0"/>
          <a:chExt cx="0" cy="0"/>
        </a:xfrm>
      </p:grpSpPr>
      <p:sp>
        <p:nvSpPr>
          <p:cNvPr id="298" name="Google Shape;298;p74"/>
          <p:cNvSpPr txBox="1">
            <a:spLocks noGrp="1"/>
          </p:cNvSpPr>
          <p:nvPr>
            <p:ph type="title"/>
          </p:nvPr>
        </p:nvSpPr>
        <p:spPr>
          <a:xfrm>
            <a:off x="356616" y="1350350"/>
            <a:ext cx="6558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9" name="Google Shape;299;p74"/>
          <p:cNvSpPr txBox="1">
            <a:spLocks noGrp="1"/>
          </p:cNvSpPr>
          <p:nvPr>
            <p:ph type="body" idx="1"/>
          </p:nvPr>
        </p:nvSpPr>
        <p:spPr>
          <a:xfrm>
            <a:off x="594360" y="2202175"/>
            <a:ext cx="6823800" cy="236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00" name="Google Shape;300;p74"/>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01" name="Google Shape;301;p74"/>
          <p:cNvPicPr preferRelativeResize="0"/>
          <p:nvPr/>
        </p:nvPicPr>
        <p:blipFill rotWithShape="1">
          <a:blip r:embed="rId2">
            <a:alphaModFix/>
          </a:blip>
          <a:srcRect/>
          <a:stretch/>
        </p:blipFill>
        <p:spPr>
          <a:xfrm>
            <a:off x="457200" y="1923049"/>
            <a:ext cx="1264400" cy="130100"/>
          </a:xfrm>
          <a:prstGeom prst="rect">
            <a:avLst/>
          </a:prstGeom>
          <a:noFill/>
          <a:ln>
            <a:noFill/>
          </a:ln>
        </p:spPr>
      </p:pic>
      <p:pic>
        <p:nvPicPr>
          <p:cNvPr id="302" name="Google Shape;302;p74"/>
          <p:cNvPicPr preferRelativeResize="0"/>
          <p:nvPr/>
        </p:nvPicPr>
        <p:blipFill rotWithShape="1">
          <a:blip r:embed="rId3">
            <a:alphaModFix/>
          </a:blip>
          <a:srcRect l="26653" t="23283"/>
          <a:stretch/>
        </p:blipFill>
        <p:spPr>
          <a:xfrm rot="5397968">
            <a:off x="6680011" y="-149470"/>
            <a:ext cx="2345726" cy="259581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YRP ">
  <p:cSld name="TITLE_AND_BODY_1_1_1_1_4">
    <p:spTree>
      <p:nvGrpSpPr>
        <p:cNvPr id="1" name="Shape 303"/>
        <p:cNvGrpSpPr/>
        <p:nvPr/>
      </p:nvGrpSpPr>
      <p:grpSpPr>
        <a:xfrm>
          <a:off x="0" y="0"/>
          <a:ext cx="0" cy="0"/>
          <a:chOff x="0" y="0"/>
          <a:chExt cx="0" cy="0"/>
        </a:xfrm>
      </p:grpSpPr>
      <p:sp>
        <p:nvSpPr>
          <p:cNvPr id="304" name="Google Shape;304;p75"/>
          <p:cNvSpPr txBox="1">
            <a:spLocks noGrp="1"/>
          </p:cNvSpPr>
          <p:nvPr>
            <p:ph type="title"/>
          </p:nvPr>
        </p:nvSpPr>
        <p:spPr>
          <a:xfrm>
            <a:off x="356616" y="1350350"/>
            <a:ext cx="6558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5" name="Google Shape;305;p75"/>
          <p:cNvSpPr txBox="1">
            <a:spLocks noGrp="1"/>
          </p:cNvSpPr>
          <p:nvPr>
            <p:ph type="body" idx="1"/>
          </p:nvPr>
        </p:nvSpPr>
        <p:spPr>
          <a:xfrm>
            <a:off x="594360" y="2202175"/>
            <a:ext cx="6823800" cy="236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06" name="Google Shape;306;p75"/>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07" name="Google Shape;307;p75"/>
          <p:cNvPicPr preferRelativeResize="0"/>
          <p:nvPr/>
        </p:nvPicPr>
        <p:blipFill rotWithShape="1">
          <a:blip r:embed="rId2">
            <a:alphaModFix/>
          </a:blip>
          <a:srcRect l="26653" t="23283"/>
          <a:stretch/>
        </p:blipFill>
        <p:spPr>
          <a:xfrm rot="5397968">
            <a:off x="6680011" y="-149470"/>
            <a:ext cx="2345726" cy="259581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YR Line">
  <p:cSld name="TITLE_ONLY_1">
    <p:spTree>
      <p:nvGrpSpPr>
        <p:cNvPr id="1" name="Shape 308"/>
        <p:cNvGrpSpPr/>
        <p:nvPr/>
      </p:nvGrpSpPr>
      <p:grpSpPr>
        <a:xfrm>
          <a:off x="0" y="0"/>
          <a:ext cx="0" cy="0"/>
          <a:chOff x="0" y="0"/>
          <a:chExt cx="0" cy="0"/>
        </a:xfrm>
      </p:grpSpPr>
      <p:sp>
        <p:nvSpPr>
          <p:cNvPr id="309" name="Google Shape;309;p76"/>
          <p:cNvSpPr txBox="1">
            <a:spLocks noGrp="1"/>
          </p:cNvSpPr>
          <p:nvPr>
            <p:ph type="title"/>
          </p:nvPr>
        </p:nvSpPr>
        <p:spPr>
          <a:xfrm>
            <a:off x="356616"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0" name="Google Shape;310;p76"/>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1" name="Google Shape;311;p76"/>
          <p:cNvPicPr preferRelativeResize="0"/>
          <p:nvPr/>
        </p:nvPicPr>
        <p:blipFill rotWithShape="1">
          <a:blip r:embed="rId2">
            <a:alphaModFix/>
          </a:blip>
          <a:srcRect/>
          <a:stretch/>
        </p:blipFill>
        <p:spPr>
          <a:xfrm>
            <a:off x="457200" y="1008649"/>
            <a:ext cx="1264400" cy="1301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break">
  <p:cSld name="MAIN_POINT">
    <p:spTree>
      <p:nvGrpSpPr>
        <p:cNvPr id="1" name="Shape 312"/>
        <p:cNvGrpSpPr/>
        <p:nvPr/>
      </p:nvGrpSpPr>
      <p:grpSpPr>
        <a:xfrm>
          <a:off x="0" y="0"/>
          <a:ext cx="0" cy="0"/>
          <a:chOff x="0" y="0"/>
          <a:chExt cx="0" cy="0"/>
        </a:xfrm>
      </p:grpSpPr>
      <p:sp>
        <p:nvSpPr>
          <p:cNvPr id="313" name="Google Shape;313;p7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4" name="Google Shape;314;p77"/>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5" name="Google Shape;315;p77"/>
          <p:cNvPicPr preferRelativeResize="0"/>
          <p:nvPr/>
        </p:nvPicPr>
        <p:blipFill rotWithShape="1">
          <a:blip r:embed="rId2">
            <a:alphaModFix/>
          </a:blip>
          <a:srcRect/>
          <a:stretch/>
        </p:blipFill>
        <p:spPr>
          <a:xfrm>
            <a:off x="639800" y="3371775"/>
            <a:ext cx="2063574" cy="1954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4"/>
        <p:cNvGrpSpPr/>
        <p:nvPr/>
      </p:nvGrpSpPr>
      <p:grpSpPr>
        <a:xfrm>
          <a:off x="0" y="0"/>
          <a:ext cx="0" cy="0"/>
          <a:chOff x="0" y="0"/>
          <a:chExt cx="0" cy="0"/>
        </a:xfrm>
      </p:grpSpPr>
      <p:sp>
        <p:nvSpPr>
          <p:cNvPr id="35" name="Google Shape;35;p42"/>
          <p:cNvSpPr txBox="1">
            <a:spLocks noGrp="1"/>
          </p:cNvSpPr>
          <p:nvPr>
            <p:ph type="title"/>
          </p:nvPr>
        </p:nvSpPr>
        <p:spPr>
          <a:xfrm>
            <a:off x="311688" y="303788"/>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42"/>
          <p:cNvSpPr>
            <a:spLocks noGrp="1"/>
          </p:cNvSpPr>
          <p:nvPr>
            <p:ph type="pic" idx="2"/>
          </p:nvPr>
        </p:nvSpPr>
        <p:spPr>
          <a:xfrm>
            <a:off x="1655763" y="1101725"/>
            <a:ext cx="5632450" cy="3816350"/>
          </a:xfrm>
          <a:prstGeom prst="rect">
            <a:avLst/>
          </a:prstGeom>
          <a:noFill/>
          <a:ln>
            <a:noFill/>
          </a:ln>
        </p:spPr>
      </p:sp>
      <p:sp>
        <p:nvSpPr>
          <p:cNvPr id="37" name="Google Shape;37;p42"/>
          <p:cNvSpPr txBox="1">
            <a:spLocks noGrp="1"/>
          </p:cNvSpPr>
          <p:nvPr>
            <p:ph type="body" idx="1"/>
          </p:nvPr>
        </p:nvSpPr>
        <p:spPr>
          <a:xfrm>
            <a:off x="0" y="5174674"/>
            <a:ext cx="9144000" cy="4572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000">
                <a:solidFill>
                  <a:schemeClr val="lt1"/>
                </a:solidFill>
              </a:defRPr>
            </a:lvl1pPr>
            <a:lvl2pPr marL="914400" lvl="1" indent="-228600" algn="l">
              <a:lnSpc>
                <a:spcPct val="115000"/>
              </a:lnSpc>
              <a:spcBef>
                <a:spcPts val="1600"/>
              </a:spcBef>
              <a:spcAft>
                <a:spcPts val="0"/>
              </a:spcAft>
              <a:buSzPts val="1400"/>
              <a:buNone/>
              <a:defRPr sz="1000">
                <a:solidFill>
                  <a:schemeClr val="lt1"/>
                </a:solidFill>
              </a:defRPr>
            </a:lvl2pPr>
            <a:lvl3pPr marL="1371600" lvl="2" indent="-228600" algn="l">
              <a:lnSpc>
                <a:spcPct val="115000"/>
              </a:lnSpc>
              <a:spcBef>
                <a:spcPts val="1600"/>
              </a:spcBef>
              <a:spcAft>
                <a:spcPts val="0"/>
              </a:spcAft>
              <a:buSzPts val="1400"/>
              <a:buNone/>
              <a:defRPr sz="1000">
                <a:solidFill>
                  <a:schemeClr val="lt1"/>
                </a:solidFill>
              </a:defRPr>
            </a:lvl3pPr>
            <a:lvl4pPr marL="1828800" lvl="3" indent="-228600" algn="l">
              <a:lnSpc>
                <a:spcPct val="115000"/>
              </a:lnSpc>
              <a:spcBef>
                <a:spcPts val="1600"/>
              </a:spcBef>
              <a:spcAft>
                <a:spcPts val="0"/>
              </a:spcAft>
              <a:buSzPts val="1400"/>
              <a:buNone/>
              <a:defRPr sz="1000">
                <a:solidFill>
                  <a:schemeClr val="lt1"/>
                </a:solidFill>
              </a:defRPr>
            </a:lvl4pPr>
            <a:lvl5pPr marL="2286000" lvl="4" indent="-228600" algn="l">
              <a:lnSpc>
                <a:spcPct val="115000"/>
              </a:lnSpc>
              <a:spcBef>
                <a:spcPts val="1600"/>
              </a:spcBef>
              <a:spcAft>
                <a:spcPts val="0"/>
              </a:spcAft>
              <a:buSzPts val="1400"/>
              <a:buNone/>
              <a:defRPr sz="1000">
                <a:solidFill>
                  <a:schemeClr val="lt1"/>
                </a:solidFil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6"/>
        <p:cNvGrpSpPr/>
        <p:nvPr/>
      </p:nvGrpSpPr>
      <p:grpSpPr>
        <a:xfrm>
          <a:off x="0" y="0"/>
          <a:ext cx="0" cy="0"/>
          <a:chOff x="0" y="0"/>
          <a:chExt cx="0" cy="0"/>
        </a:xfrm>
      </p:grpSpPr>
      <p:sp>
        <p:nvSpPr>
          <p:cNvPr id="317" name="Google Shape;317;p7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8" name="Google Shape;318;p7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19" name="Google Shape;319;p7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0" name="Google Shape;320;p7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21" name="Google Shape;321;p78"/>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2"/>
        <p:cNvGrpSpPr/>
        <p:nvPr/>
      </p:nvGrpSpPr>
      <p:grpSpPr>
        <a:xfrm>
          <a:off x="0" y="0"/>
          <a:ext cx="0" cy="0"/>
          <a:chOff x="0" y="0"/>
          <a:chExt cx="0" cy="0"/>
        </a:xfrm>
      </p:grpSpPr>
      <p:sp>
        <p:nvSpPr>
          <p:cNvPr id="323" name="Google Shape;323;p7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24" name="Google Shape;324;p7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325" name="Google Shape;325;p79"/>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meline">
  <p:cSld name="CUSTOM_3">
    <p:spTree>
      <p:nvGrpSpPr>
        <p:cNvPr id="1" name="Shape 326"/>
        <p:cNvGrpSpPr/>
        <p:nvPr/>
      </p:nvGrpSpPr>
      <p:grpSpPr>
        <a:xfrm>
          <a:off x="0" y="0"/>
          <a:ext cx="0" cy="0"/>
          <a:chOff x="0" y="0"/>
          <a:chExt cx="0" cy="0"/>
        </a:xfrm>
      </p:grpSpPr>
      <p:sp>
        <p:nvSpPr>
          <p:cNvPr id="327" name="Google Shape;327;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pic>
        <p:nvPicPr>
          <p:cNvPr id="328" name="Google Shape;328;p80"/>
          <p:cNvPicPr preferRelativeResize="0"/>
          <p:nvPr/>
        </p:nvPicPr>
        <p:blipFill rotWithShape="1">
          <a:blip r:embed="rId2">
            <a:alphaModFix/>
          </a:blip>
          <a:srcRect/>
          <a:stretch/>
        </p:blipFill>
        <p:spPr>
          <a:xfrm>
            <a:off x="495300" y="2838450"/>
            <a:ext cx="7961338" cy="229355"/>
          </a:xfrm>
          <a:prstGeom prst="rect">
            <a:avLst/>
          </a:prstGeom>
          <a:noFill/>
          <a:ln>
            <a:noFill/>
          </a:ln>
        </p:spPr>
      </p:pic>
      <p:cxnSp>
        <p:nvCxnSpPr>
          <p:cNvPr id="329" name="Google Shape;329;p80"/>
          <p:cNvCxnSpPr/>
          <p:nvPr/>
        </p:nvCxnSpPr>
        <p:spPr>
          <a:xfrm>
            <a:off x="694325" y="2084250"/>
            <a:ext cx="0" cy="670200"/>
          </a:xfrm>
          <a:prstGeom prst="straightConnector1">
            <a:avLst/>
          </a:prstGeom>
          <a:noFill/>
          <a:ln w="28575" cap="flat" cmpd="sng">
            <a:solidFill>
              <a:schemeClr val="dk2"/>
            </a:solidFill>
            <a:prstDash val="solid"/>
            <a:round/>
            <a:headEnd type="none" w="sm" len="sm"/>
            <a:tailEnd type="none" w="sm" len="sm"/>
          </a:ln>
        </p:spPr>
      </p:cxnSp>
      <p:cxnSp>
        <p:nvCxnSpPr>
          <p:cNvPr id="330" name="Google Shape;330;p80"/>
          <p:cNvCxnSpPr/>
          <p:nvPr/>
        </p:nvCxnSpPr>
        <p:spPr>
          <a:xfrm>
            <a:off x="2554775" y="3164375"/>
            <a:ext cx="0" cy="670200"/>
          </a:xfrm>
          <a:prstGeom prst="straightConnector1">
            <a:avLst/>
          </a:prstGeom>
          <a:noFill/>
          <a:ln w="28575" cap="flat" cmpd="sng">
            <a:solidFill>
              <a:schemeClr val="dk2"/>
            </a:solidFill>
            <a:prstDash val="solid"/>
            <a:round/>
            <a:headEnd type="none" w="sm" len="sm"/>
            <a:tailEnd type="none" w="sm" len="sm"/>
          </a:ln>
        </p:spPr>
      </p:cxnSp>
      <p:cxnSp>
        <p:nvCxnSpPr>
          <p:cNvPr id="331" name="Google Shape;331;p80"/>
          <p:cNvCxnSpPr/>
          <p:nvPr/>
        </p:nvCxnSpPr>
        <p:spPr>
          <a:xfrm>
            <a:off x="4475975" y="2084250"/>
            <a:ext cx="0" cy="670200"/>
          </a:xfrm>
          <a:prstGeom prst="straightConnector1">
            <a:avLst/>
          </a:prstGeom>
          <a:noFill/>
          <a:ln w="28575" cap="flat" cmpd="sng">
            <a:solidFill>
              <a:schemeClr val="dk2"/>
            </a:solidFill>
            <a:prstDash val="solid"/>
            <a:round/>
            <a:headEnd type="none" w="sm" len="sm"/>
            <a:tailEnd type="none" w="sm" len="sm"/>
          </a:ln>
        </p:spPr>
      </p:cxnSp>
      <p:cxnSp>
        <p:nvCxnSpPr>
          <p:cNvPr id="332" name="Google Shape;332;p80"/>
          <p:cNvCxnSpPr/>
          <p:nvPr/>
        </p:nvCxnSpPr>
        <p:spPr>
          <a:xfrm>
            <a:off x="6429000" y="3164375"/>
            <a:ext cx="0" cy="670200"/>
          </a:xfrm>
          <a:prstGeom prst="straightConnector1">
            <a:avLst/>
          </a:prstGeom>
          <a:noFill/>
          <a:ln w="28575" cap="flat" cmpd="sng">
            <a:solidFill>
              <a:schemeClr val="dk2"/>
            </a:solidFill>
            <a:prstDash val="solid"/>
            <a:round/>
            <a:headEnd type="none" w="sm" len="sm"/>
            <a:tailEnd type="none" w="sm" len="sm"/>
          </a:ln>
        </p:spPr>
      </p:cxnSp>
      <p:sp>
        <p:nvSpPr>
          <p:cNvPr id="333" name="Google Shape;333;p80"/>
          <p:cNvSpPr txBox="1">
            <a:spLocks noGrp="1"/>
          </p:cNvSpPr>
          <p:nvPr>
            <p:ph type="body" idx="1"/>
          </p:nvPr>
        </p:nvSpPr>
        <p:spPr>
          <a:xfrm>
            <a:off x="665850" y="1603800"/>
            <a:ext cx="1691700" cy="1053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34" name="Google Shape;334;p80"/>
          <p:cNvSpPr txBox="1">
            <a:spLocks noGrp="1"/>
          </p:cNvSpPr>
          <p:nvPr>
            <p:ph type="body" idx="2"/>
          </p:nvPr>
        </p:nvSpPr>
        <p:spPr>
          <a:xfrm>
            <a:off x="2586700" y="3415850"/>
            <a:ext cx="1691700" cy="1053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35" name="Google Shape;335;p80"/>
          <p:cNvSpPr txBox="1">
            <a:spLocks noGrp="1"/>
          </p:cNvSpPr>
          <p:nvPr>
            <p:ph type="body" idx="3"/>
          </p:nvPr>
        </p:nvSpPr>
        <p:spPr>
          <a:xfrm>
            <a:off x="4533700" y="1603800"/>
            <a:ext cx="1691700" cy="1053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36" name="Google Shape;336;p80"/>
          <p:cNvSpPr txBox="1">
            <a:spLocks noGrp="1"/>
          </p:cNvSpPr>
          <p:nvPr>
            <p:ph type="body" idx="4"/>
          </p:nvPr>
        </p:nvSpPr>
        <p:spPr>
          <a:xfrm>
            <a:off x="6556675" y="3164375"/>
            <a:ext cx="1691700" cy="1053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 you/Closeout 1">
  <p:cSld name="BLANK_1">
    <p:spTree>
      <p:nvGrpSpPr>
        <p:cNvPr id="1" name="Shape 337"/>
        <p:cNvGrpSpPr/>
        <p:nvPr/>
      </p:nvGrpSpPr>
      <p:grpSpPr>
        <a:xfrm>
          <a:off x="0" y="0"/>
          <a:ext cx="0" cy="0"/>
          <a:chOff x="0" y="0"/>
          <a:chExt cx="0" cy="0"/>
        </a:xfrm>
      </p:grpSpPr>
      <p:sp>
        <p:nvSpPr>
          <p:cNvPr id="338" name="Google Shape;338;p81"/>
          <p:cNvSpPr txBox="1">
            <a:spLocks noGrp="1"/>
          </p:cNvSpPr>
          <p:nvPr>
            <p:ph type="body" idx="1"/>
          </p:nvPr>
        </p:nvSpPr>
        <p:spPr>
          <a:xfrm>
            <a:off x="263300" y="4348575"/>
            <a:ext cx="6051300" cy="594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39" name="Google Shape;339;p81"/>
          <p:cNvSpPr txBox="1">
            <a:spLocks noGrp="1"/>
          </p:cNvSpPr>
          <p:nvPr>
            <p:ph type="body" idx="2"/>
          </p:nvPr>
        </p:nvSpPr>
        <p:spPr>
          <a:xfrm>
            <a:off x="4970950" y="1946900"/>
            <a:ext cx="3231600" cy="641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40" name="Google Shape;340;p81"/>
          <p:cNvSpPr txBox="1">
            <a:spLocks noGrp="1"/>
          </p:cNvSpPr>
          <p:nvPr>
            <p:ph type="title"/>
          </p:nvPr>
        </p:nvSpPr>
        <p:spPr>
          <a:xfrm>
            <a:off x="849850" y="1800838"/>
            <a:ext cx="3806700" cy="742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
        <p:nvSpPr>
          <p:cNvPr id="341" name="Google Shape;341;p81"/>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42" name="Google Shape;342;p81"/>
          <p:cNvPicPr preferRelativeResize="0"/>
          <p:nvPr/>
        </p:nvPicPr>
        <p:blipFill rotWithShape="1">
          <a:blip r:embed="rId2">
            <a:alphaModFix/>
          </a:blip>
          <a:srcRect/>
          <a:stretch/>
        </p:blipFill>
        <p:spPr>
          <a:xfrm>
            <a:off x="406200" y="471425"/>
            <a:ext cx="2374100" cy="641000"/>
          </a:xfrm>
          <a:prstGeom prst="rect">
            <a:avLst/>
          </a:prstGeom>
          <a:noFill/>
          <a:ln>
            <a:noFill/>
          </a:ln>
        </p:spPr>
      </p:pic>
      <p:sp>
        <p:nvSpPr>
          <p:cNvPr id="343" name="Google Shape;343;p81"/>
          <p:cNvSpPr txBox="1"/>
          <p:nvPr/>
        </p:nvSpPr>
        <p:spPr>
          <a:xfrm>
            <a:off x="6314700" y="224100"/>
            <a:ext cx="2517600" cy="5946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1600"/>
              </a:spcAft>
              <a:buClr>
                <a:srgbClr val="000000"/>
              </a:buClr>
              <a:buSzPts val="2800"/>
              <a:buFont typeface="Arial"/>
              <a:buNone/>
            </a:pPr>
            <a:r>
              <a:rPr lang="en-US" sz="2800" b="1" i="0" u="none" strike="noStrike" cap="none">
                <a:solidFill>
                  <a:srgbClr val="434343"/>
                </a:solidFill>
                <a:latin typeface="Arial"/>
                <a:ea typeface="Arial"/>
                <a:cs typeface="Arial"/>
                <a:sym typeface="Arial"/>
              </a:rPr>
              <a:t>rhntc.org</a:t>
            </a:r>
            <a:endParaRPr sz="2800" b="1" i="0" u="none" strike="noStrike" cap="none">
              <a:solidFill>
                <a:srgbClr val="434343"/>
              </a:solidFill>
              <a:latin typeface="Arial"/>
              <a:ea typeface="Arial"/>
              <a:cs typeface="Arial"/>
              <a:sym typeface="Arial"/>
            </a:endParaRPr>
          </a:p>
        </p:txBody>
      </p:sp>
      <p:sp>
        <p:nvSpPr>
          <p:cNvPr id="344" name="Google Shape;344;p81"/>
          <p:cNvSpPr txBox="1">
            <a:spLocks noGrp="1"/>
          </p:cNvSpPr>
          <p:nvPr>
            <p:ph type="subTitle" idx="3"/>
          </p:nvPr>
        </p:nvSpPr>
        <p:spPr>
          <a:xfrm>
            <a:off x="849850" y="3231750"/>
            <a:ext cx="3170700" cy="879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600"/>
              <a:buNone/>
              <a:defRPr sz="16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345" name="Google Shape;345;p81"/>
          <p:cNvSpPr txBox="1"/>
          <p:nvPr/>
        </p:nvSpPr>
        <p:spPr>
          <a:xfrm>
            <a:off x="849850" y="2877350"/>
            <a:ext cx="3107100" cy="36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434343"/>
                </a:solidFill>
                <a:latin typeface="Arial"/>
                <a:ea typeface="Arial"/>
                <a:cs typeface="Arial"/>
                <a:sym typeface="Arial"/>
              </a:rPr>
              <a:t>CONTACT US</a:t>
            </a:r>
            <a:endParaRPr sz="100" b="0" i="0" u="none" strike="noStrike" cap="none">
              <a:solidFill>
                <a:srgbClr val="000000"/>
              </a:solidFill>
              <a:latin typeface="Arial"/>
              <a:ea typeface="Arial"/>
              <a:cs typeface="Arial"/>
              <a:sym typeface="Arial"/>
            </a:endParaRPr>
          </a:p>
        </p:txBody>
      </p:sp>
      <p:pic>
        <p:nvPicPr>
          <p:cNvPr id="346" name="Google Shape;346;p81"/>
          <p:cNvPicPr preferRelativeResize="0"/>
          <p:nvPr/>
        </p:nvPicPr>
        <p:blipFill rotWithShape="1">
          <a:blip r:embed="rId3">
            <a:alphaModFix/>
          </a:blip>
          <a:srcRect/>
          <a:stretch/>
        </p:blipFill>
        <p:spPr>
          <a:xfrm rot="5400000">
            <a:off x="4201005" y="2131730"/>
            <a:ext cx="1087600" cy="909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How to Contact Us">
  <p:cSld name="CUSTOM_4">
    <p:spTree>
      <p:nvGrpSpPr>
        <p:cNvPr id="1" name="Shape 347"/>
        <p:cNvGrpSpPr/>
        <p:nvPr/>
      </p:nvGrpSpPr>
      <p:grpSpPr>
        <a:xfrm>
          <a:off x="0" y="0"/>
          <a:ext cx="0" cy="0"/>
          <a:chOff x="0" y="0"/>
          <a:chExt cx="0" cy="0"/>
        </a:xfrm>
      </p:grpSpPr>
      <p:sp>
        <p:nvSpPr>
          <p:cNvPr id="348" name="Google Shape;348;p82"/>
          <p:cNvSpPr txBox="1">
            <a:spLocks noGrp="1"/>
          </p:cNvSpPr>
          <p:nvPr>
            <p:ph type="title"/>
          </p:nvPr>
        </p:nvSpPr>
        <p:spPr>
          <a:xfrm>
            <a:off x="356616" y="1115568"/>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pic>
        <p:nvPicPr>
          <p:cNvPr id="349" name="Google Shape;349;p82"/>
          <p:cNvPicPr preferRelativeResize="0"/>
          <p:nvPr/>
        </p:nvPicPr>
        <p:blipFill rotWithShape="1">
          <a:blip r:embed="rId2">
            <a:alphaModFix/>
          </a:blip>
          <a:srcRect/>
          <a:stretch/>
        </p:blipFill>
        <p:spPr>
          <a:xfrm>
            <a:off x="466563" y="2320435"/>
            <a:ext cx="1282224" cy="744625"/>
          </a:xfrm>
          <a:prstGeom prst="rect">
            <a:avLst/>
          </a:prstGeom>
          <a:noFill/>
          <a:ln>
            <a:noFill/>
          </a:ln>
        </p:spPr>
      </p:pic>
      <p:pic>
        <p:nvPicPr>
          <p:cNvPr id="350" name="Google Shape;350;p82"/>
          <p:cNvPicPr preferRelativeResize="0"/>
          <p:nvPr/>
        </p:nvPicPr>
        <p:blipFill rotWithShape="1">
          <a:blip r:embed="rId3">
            <a:alphaModFix/>
          </a:blip>
          <a:srcRect/>
          <a:stretch/>
        </p:blipFill>
        <p:spPr>
          <a:xfrm>
            <a:off x="2519968" y="2093747"/>
            <a:ext cx="908376" cy="914000"/>
          </a:xfrm>
          <a:prstGeom prst="rect">
            <a:avLst/>
          </a:prstGeom>
          <a:noFill/>
          <a:ln>
            <a:noFill/>
          </a:ln>
        </p:spPr>
      </p:pic>
      <p:pic>
        <p:nvPicPr>
          <p:cNvPr id="351" name="Google Shape;351;p82"/>
          <p:cNvPicPr preferRelativeResize="0"/>
          <p:nvPr/>
        </p:nvPicPr>
        <p:blipFill rotWithShape="1">
          <a:blip r:embed="rId4">
            <a:alphaModFix/>
          </a:blip>
          <a:srcRect/>
          <a:stretch/>
        </p:blipFill>
        <p:spPr>
          <a:xfrm>
            <a:off x="4199524" y="2240875"/>
            <a:ext cx="1078889" cy="744613"/>
          </a:xfrm>
          <a:prstGeom prst="rect">
            <a:avLst/>
          </a:prstGeom>
          <a:noFill/>
          <a:ln>
            <a:noFill/>
          </a:ln>
        </p:spPr>
      </p:pic>
      <p:pic>
        <p:nvPicPr>
          <p:cNvPr id="352" name="Google Shape;352;p82"/>
          <p:cNvPicPr preferRelativeResize="0"/>
          <p:nvPr/>
        </p:nvPicPr>
        <p:blipFill rotWithShape="1">
          <a:blip r:embed="rId5">
            <a:alphaModFix/>
          </a:blip>
          <a:srcRect/>
          <a:stretch/>
        </p:blipFill>
        <p:spPr>
          <a:xfrm>
            <a:off x="6049594" y="2263937"/>
            <a:ext cx="908376" cy="698478"/>
          </a:xfrm>
          <a:prstGeom prst="rect">
            <a:avLst/>
          </a:prstGeom>
          <a:noFill/>
          <a:ln>
            <a:noFill/>
          </a:ln>
        </p:spPr>
      </p:pic>
      <p:sp>
        <p:nvSpPr>
          <p:cNvPr id="353" name="Google Shape;353;p82"/>
          <p:cNvSpPr txBox="1">
            <a:spLocks noGrp="1"/>
          </p:cNvSpPr>
          <p:nvPr>
            <p:ph type="body" idx="1"/>
          </p:nvPr>
        </p:nvSpPr>
        <p:spPr>
          <a:xfrm>
            <a:off x="455725" y="3129325"/>
            <a:ext cx="1420200" cy="1220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54" name="Google Shape;354;p82"/>
          <p:cNvSpPr txBox="1">
            <a:spLocks noGrp="1"/>
          </p:cNvSpPr>
          <p:nvPr>
            <p:ph type="body" idx="2"/>
          </p:nvPr>
        </p:nvSpPr>
        <p:spPr>
          <a:xfrm>
            <a:off x="2264060" y="3129325"/>
            <a:ext cx="1420200" cy="1220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55" name="Google Shape;355;p82"/>
          <p:cNvSpPr txBox="1">
            <a:spLocks noGrp="1"/>
          </p:cNvSpPr>
          <p:nvPr>
            <p:ph type="body" idx="3"/>
          </p:nvPr>
        </p:nvSpPr>
        <p:spPr>
          <a:xfrm>
            <a:off x="4028869" y="3129325"/>
            <a:ext cx="1420200" cy="1220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56" name="Google Shape;356;p82"/>
          <p:cNvSpPr txBox="1">
            <a:spLocks noGrp="1"/>
          </p:cNvSpPr>
          <p:nvPr>
            <p:ph type="body" idx="4"/>
          </p:nvPr>
        </p:nvSpPr>
        <p:spPr>
          <a:xfrm>
            <a:off x="5738466" y="3129325"/>
            <a:ext cx="1420200" cy="1220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357" name="Google Shape;357;p82"/>
          <p:cNvPicPr preferRelativeResize="0"/>
          <p:nvPr/>
        </p:nvPicPr>
        <p:blipFill rotWithShape="1">
          <a:blip r:embed="rId6">
            <a:alphaModFix/>
          </a:blip>
          <a:srcRect r="29952"/>
          <a:stretch/>
        </p:blipFill>
        <p:spPr>
          <a:xfrm rot="-5400000">
            <a:off x="6744400" y="-943749"/>
            <a:ext cx="1353249" cy="3200249"/>
          </a:xfrm>
          <a:prstGeom prst="rect">
            <a:avLst/>
          </a:prstGeom>
          <a:noFill/>
          <a:ln>
            <a:noFill/>
          </a:ln>
        </p:spPr>
      </p:pic>
      <p:pic>
        <p:nvPicPr>
          <p:cNvPr id="358" name="Google Shape;358;p82"/>
          <p:cNvPicPr preferRelativeResize="0"/>
          <p:nvPr/>
        </p:nvPicPr>
        <p:blipFill rotWithShape="1">
          <a:blip r:embed="rId7">
            <a:alphaModFix/>
          </a:blip>
          <a:srcRect/>
          <a:stretch/>
        </p:blipFill>
        <p:spPr>
          <a:xfrm>
            <a:off x="455725" y="1678925"/>
            <a:ext cx="1346475" cy="124825"/>
          </a:xfrm>
          <a:prstGeom prst="rect">
            <a:avLst/>
          </a:prstGeom>
          <a:noFill/>
          <a:ln>
            <a:noFill/>
          </a:ln>
        </p:spPr>
      </p:pic>
      <p:pic>
        <p:nvPicPr>
          <p:cNvPr id="359" name="Google Shape;359;p82"/>
          <p:cNvPicPr preferRelativeResize="0"/>
          <p:nvPr/>
        </p:nvPicPr>
        <p:blipFill rotWithShape="1">
          <a:blip r:embed="rId8">
            <a:alphaModFix/>
          </a:blip>
          <a:srcRect/>
          <a:stretch/>
        </p:blipFill>
        <p:spPr>
          <a:xfrm>
            <a:off x="7729150" y="2131338"/>
            <a:ext cx="602325" cy="963699"/>
          </a:xfrm>
          <a:prstGeom prst="rect">
            <a:avLst/>
          </a:prstGeom>
          <a:noFill/>
          <a:ln>
            <a:noFill/>
          </a:ln>
        </p:spPr>
      </p:pic>
      <p:sp>
        <p:nvSpPr>
          <p:cNvPr id="360" name="Google Shape;360;p82"/>
          <p:cNvSpPr txBox="1">
            <a:spLocks noGrp="1"/>
          </p:cNvSpPr>
          <p:nvPr>
            <p:ph type="body" idx="5"/>
          </p:nvPr>
        </p:nvSpPr>
        <p:spPr>
          <a:xfrm>
            <a:off x="7320212" y="3129325"/>
            <a:ext cx="1420200" cy="1220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Photo">
  <p:cSld name="SECTION_HEADER_1_1_1">
    <p:bg>
      <p:bgPr>
        <a:solidFill>
          <a:schemeClr val="lt1"/>
        </a:solidFill>
        <a:effectLst/>
      </p:bgPr>
    </p:bg>
    <p:spTree>
      <p:nvGrpSpPr>
        <p:cNvPr id="1" name="Shape 361"/>
        <p:cNvGrpSpPr/>
        <p:nvPr/>
      </p:nvGrpSpPr>
      <p:grpSpPr>
        <a:xfrm>
          <a:off x="0" y="0"/>
          <a:ext cx="0" cy="0"/>
          <a:chOff x="0" y="0"/>
          <a:chExt cx="0" cy="0"/>
        </a:xfrm>
      </p:grpSpPr>
      <p:pic>
        <p:nvPicPr>
          <p:cNvPr id="362" name="Google Shape;362;p83"/>
          <p:cNvPicPr preferRelativeResize="0"/>
          <p:nvPr/>
        </p:nvPicPr>
        <p:blipFill rotWithShape="1">
          <a:blip r:embed="rId2">
            <a:alphaModFix/>
          </a:blip>
          <a:srcRect/>
          <a:stretch/>
        </p:blipFill>
        <p:spPr>
          <a:xfrm rot="1966834">
            <a:off x="1608456" y="1431484"/>
            <a:ext cx="2268038" cy="2399764"/>
          </a:xfrm>
          <a:prstGeom prst="rect">
            <a:avLst/>
          </a:prstGeom>
          <a:noFill/>
          <a:ln>
            <a:noFill/>
          </a:ln>
        </p:spPr>
      </p:pic>
      <p:sp>
        <p:nvSpPr>
          <p:cNvPr id="363" name="Google Shape;363;p83"/>
          <p:cNvSpPr txBox="1">
            <a:spLocks noGrp="1"/>
          </p:cNvSpPr>
          <p:nvPr>
            <p:ph type="title"/>
          </p:nvPr>
        </p:nvSpPr>
        <p:spPr>
          <a:xfrm>
            <a:off x="356616" y="54290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4" name="Google Shape;364;p83"/>
          <p:cNvSpPr txBox="1">
            <a:spLocks noGrp="1"/>
          </p:cNvSpPr>
          <p:nvPr>
            <p:ph type="body" idx="1"/>
          </p:nvPr>
        </p:nvSpPr>
        <p:spPr>
          <a:xfrm>
            <a:off x="1635032" y="3974897"/>
            <a:ext cx="2066100" cy="1011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hotos 1">
  <p:cSld name="SECTION_HEADER_1_2">
    <p:bg>
      <p:bgPr>
        <a:solidFill>
          <a:schemeClr val="lt1"/>
        </a:solidFill>
        <a:effectLst/>
      </p:bgPr>
    </p:bg>
    <p:spTree>
      <p:nvGrpSpPr>
        <p:cNvPr id="1" name="Shape 365"/>
        <p:cNvGrpSpPr/>
        <p:nvPr/>
      </p:nvGrpSpPr>
      <p:grpSpPr>
        <a:xfrm>
          <a:off x="0" y="0"/>
          <a:ext cx="0" cy="0"/>
          <a:chOff x="0" y="0"/>
          <a:chExt cx="0" cy="0"/>
        </a:xfrm>
      </p:grpSpPr>
      <p:pic>
        <p:nvPicPr>
          <p:cNvPr id="366" name="Google Shape;366;p84"/>
          <p:cNvPicPr preferRelativeResize="0"/>
          <p:nvPr/>
        </p:nvPicPr>
        <p:blipFill rotWithShape="1">
          <a:blip r:embed="rId2">
            <a:alphaModFix/>
          </a:blip>
          <a:srcRect/>
          <a:stretch/>
        </p:blipFill>
        <p:spPr>
          <a:xfrm rot="1967865">
            <a:off x="527156" y="1753610"/>
            <a:ext cx="1847191" cy="1955007"/>
          </a:xfrm>
          <a:prstGeom prst="rect">
            <a:avLst/>
          </a:prstGeom>
          <a:noFill/>
          <a:ln>
            <a:noFill/>
          </a:ln>
        </p:spPr>
      </p:pic>
      <p:pic>
        <p:nvPicPr>
          <p:cNvPr id="367" name="Google Shape;367;p84"/>
          <p:cNvPicPr preferRelativeResize="0"/>
          <p:nvPr/>
        </p:nvPicPr>
        <p:blipFill rotWithShape="1">
          <a:blip r:embed="rId3">
            <a:alphaModFix/>
          </a:blip>
          <a:srcRect/>
          <a:stretch/>
        </p:blipFill>
        <p:spPr>
          <a:xfrm rot="-7572287">
            <a:off x="2573824" y="1766864"/>
            <a:ext cx="1836998" cy="1928515"/>
          </a:xfrm>
          <a:prstGeom prst="rect">
            <a:avLst/>
          </a:prstGeom>
          <a:noFill/>
          <a:ln>
            <a:noFill/>
          </a:ln>
        </p:spPr>
      </p:pic>
      <p:pic>
        <p:nvPicPr>
          <p:cNvPr id="368" name="Google Shape;368;p84"/>
          <p:cNvPicPr preferRelativeResize="0"/>
          <p:nvPr/>
        </p:nvPicPr>
        <p:blipFill rotWithShape="1">
          <a:blip r:embed="rId3">
            <a:alphaModFix/>
          </a:blip>
          <a:srcRect/>
          <a:stretch/>
        </p:blipFill>
        <p:spPr>
          <a:xfrm rot="1373658">
            <a:off x="6756623" y="1789650"/>
            <a:ext cx="1837000" cy="1928517"/>
          </a:xfrm>
          <a:prstGeom prst="rect">
            <a:avLst/>
          </a:prstGeom>
          <a:noFill/>
          <a:ln>
            <a:noFill/>
          </a:ln>
        </p:spPr>
      </p:pic>
      <p:pic>
        <p:nvPicPr>
          <p:cNvPr id="369" name="Google Shape;369;p84"/>
          <p:cNvPicPr preferRelativeResize="0"/>
          <p:nvPr/>
        </p:nvPicPr>
        <p:blipFill rotWithShape="1">
          <a:blip r:embed="rId2">
            <a:alphaModFix/>
          </a:blip>
          <a:srcRect/>
          <a:stretch/>
        </p:blipFill>
        <p:spPr>
          <a:xfrm rot="-9110201">
            <a:off x="4661854" y="1753608"/>
            <a:ext cx="1847189" cy="1955008"/>
          </a:xfrm>
          <a:prstGeom prst="rect">
            <a:avLst/>
          </a:prstGeom>
          <a:noFill/>
          <a:ln>
            <a:noFill/>
          </a:ln>
        </p:spPr>
      </p:pic>
      <p:sp>
        <p:nvSpPr>
          <p:cNvPr id="370" name="Google Shape;370;p84"/>
          <p:cNvSpPr txBox="1">
            <a:spLocks noGrp="1"/>
          </p:cNvSpPr>
          <p:nvPr>
            <p:ph type="title"/>
          </p:nvPr>
        </p:nvSpPr>
        <p:spPr>
          <a:xfrm>
            <a:off x="381000" y="83645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1" name="Google Shape;371;p84"/>
          <p:cNvSpPr txBox="1">
            <a:spLocks noGrp="1"/>
          </p:cNvSpPr>
          <p:nvPr>
            <p:ph type="body" idx="1"/>
          </p:nvPr>
        </p:nvSpPr>
        <p:spPr>
          <a:xfrm>
            <a:off x="619125" y="3924300"/>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72" name="Google Shape;372;p84"/>
          <p:cNvSpPr txBox="1">
            <a:spLocks noGrp="1"/>
          </p:cNvSpPr>
          <p:nvPr>
            <p:ph type="body" idx="2"/>
          </p:nvPr>
        </p:nvSpPr>
        <p:spPr>
          <a:xfrm>
            <a:off x="2744575" y="3924300"/>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73" name="Google Shape;373;p84"/>
          <p:cNvSpPr txBox="1">
            <a:spLocks noGrp="1"/>
          </p:cNvSpPr>
          <p:nvPr>
            <p:ph type="body" idx="3"/>
          </p:nvPr>
        </p:nvSpPr>
        <p:spPr>
          <a:xfrm>
            <a:off x="4761500" y="3876675"/>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74" name="Google Shape;374;p84"/>
          <p:cNvSpPr txBox="1">
            <a:spLocks noGrp="1"/>
          </p:cNvSpPr>
          <p:nvPr>
            <p:ph type="body" idx="4"/>
          </p:nvPr>
        </p:nvSpPr>
        <p:spPr>
          <a:xfrm>
            <a:off x="6851175" y="4053075"/>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Break">
  <p:cSld name="CUSTOM">
    <p:spTree>
      <p:nvGrpSpPr>
        <p:cNvPr id="1" name="Shape 375"/>
        <p:cNvGrpSpPr/>
        <p:nvPr/>
      </p:nvGrpSpPr>
      <p:grpSpPr>
        <a:xfrm>
          <a:off x="0" y="0"/>
          <a:ext cx="0" cy="0"/>
          <a:chOff x="0" y="0"/>
          <a:chExt cx="0" cy="0"/>
        </a:xfrm>
      </p:grpSpPr>
      <p:pic>
        <p:nvPicPr>
          <p:cNvPr id="376" name="Google Shape;376;p85"/>
          <p:cNvPicPr preferRelativeResize="0"/>
          <p:nvPr/>
        </p:nvPicPr>
        <p:blipFill rotWithShape="1">
          <a:blip r:embed="rId2">
            <a:alphaModFix/>
          </a:blip>
          <a:srcRect/>
          <a:stretch/>
        </p:blipFill>
        <p:spPr>
          <a:xfrm>
            <a:off x="0" y="0"/>
            <a:ext cx="9144000" cy="5189301"/>
          </a:xfrm>
          <a:prstGeom prst="rect">
            <a:avLst/>
          </a:prstGeom>
          <a:noFill/>
          <a:ln>
            <a:noFill/>
          </a:ln>
        </p:spPr>
      </p:pic>
      <p:pic>
        <p:nvPicPr>
          <p:cNvPr id="377" name="Google Shape;377;p85"/>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378" name="Google Shape;378;p85"/>
          <p:cNvSpPr txBox="1">
            <a:spLocks noGrp="1"/>
          </p:cNvSpPr>
          <p:nvPr>
            <p:ph type="title"/>
          </p:nvPr>
        </p:nvSpPr>
        <p:spPr>
          <a:xfrm>
            <a:off x="311700" y="22526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Break">
  <p:cSld name="CUSTOM_1">
    <p:spTree>
      <p:nvGrpSpPr>
        <p:cNvPr id="1" name="Shape 379"/>
        <p:cNvGrpSpPr/>
        <p:nvPr/>
      </p:nvGrpSpPr>
      <p:grpSpPr>
        <a:xfrm>
          <a:off x="0" y="0"/>
          <a:ext cx="0" cy="0"/>
          <a:chOff x="0" y="0"/>
          <a:chExt cx="0" cy="0"/>
        </a:xfrm>
      </p:grpSpPr>
      <p:pic>
        <p:nvPicPr>
          <p:cNvPr id="380" name="Google Shape;380;p86"/>
          <p:cNvPicPr preferRelativeResize="0"/>
          <p:nvPr/>
        </p:nvPicPr>
        <p:blipFill rotWithShape="1">
          <a:blip r:embed="rId2">
            <a:alphaModFix/>
          </a:blip>
          <a:srcRect l="743" t="317" r="1252" b="603"/>
          <a:stretch/>
        </p:blipFill>
        <p:spPr>
          <a:xfrm rot="5400000">
            <a:off x="1985263" y="-2027438"/>
            <a:ext cx="5127799" cy="9182675"/>
          </a:xfrm>
          <a:prstGeom prst="rect">
            <a:avLst/>
          </a:prstGeom>
          <a:noFill/>
          <a:ln>
            <a:noFill/>
          </a:ln>
        </p:spPr>
      </p:pic>
      <p:pic>
        <p:nvPicPr>
          <p:cNvPr id="381" name="Google Shape;381;p86"/>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382" name="Google Shape;382;p86"/>
          <p:cNvSpPr txBox="1">
            <a:spLocks noGrp="1"/>
          </p:cNvSpPr>
          <p:nvPr>
            <p:ph type="title"/>
          </p:nvPr>
        </p:nvSpPr>
        <p:spPr>
          <a:xfrm>
            <a:off x="311700" y="22526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Break">
  <p:cSld name="CUSTOM_1_1">
    <p:bg>
      <p:bgPr>
        <a:solidFill>
          <a:schemeClr val="lt1"/>
        </a:solidFill>
        <a:effectLst/>
      </p:bgPr>
    </p:bg>
    <p:spTree>
      <p:nvGrpSpPr>
        <p:cNvPr id="1" name="Shape 383"/>
        <p:cNvGrpSpPr/>
        <p:nvPr/>
      </p:nvGrpSpPr>
      <p:grpSpPr>
        <a:xfrm>
          <a:off x="0" y="0"/>
          <a:ext cx="0" cy="0"/>
          <a:chOff x="0" y="0"/>
          <a:chExt cx="0" cy="0"/>
        </a:xfrm>
      </p:grpSpPr>
      <p:pic>
        <p:nvPicPr>
          <p:cNvPr id="384" name="Google Shape;384;p87"/>
          <p:cNvPicPr preferRelativeResize="0"/>
          <p:nvPr/>
        </p:nvPicPr>
        <p:blipFill rotWithShape="1">
          <a:blip r:embed="rId2">
            <a:alphaModFix/>
          </a:blip>
          <a:srcRect/>
          <a:stretch/>
        </p:blipFill>
        <p:spPr>
          <a:xfrm>
            <a:off x="0" y="0"/>
            <a:ext cx="9144000" cy="5143501"/>
          </a:xfrm>
          <a:prstGeom prst="rect">
            <a:avLst/>
          </a:prstGeom>
          <a:noFill/>
          <a:ln>
            <a:noFill/>
          </a:ln>
        </p:spPr>
      </p:pic>
      <p:pic>
        <p:nvPicPr>
          <p:cNvPr id="385" name="Google Shape;385;p87"/>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386" name="Google Shape;386;p87"/>
          <p:cNvSpPr txBox="1">
            <a:spLocks noGrp="1"/>
          </p:cNvSpPr>
          <p:nvPr>
            <p:ph type="title"/>
          </p:nvPr>
        </p:nvSpPr>
        <p:spPr>
          <a:xfrm>
            <a:off x="311700" y="22526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RPBY ">
  <p:cSld name="1_Title and body RPBY ">
    <p:spTree>
      <p:nvGrpSpPr>
        <p:cNvPr id="1" name="Shape 38"/>
        <p:cNvGrpSpPr/>
        <p:nvPr/>
      </p:nvGrpSpPr>
      <p:grpSpPr>
        <a:xfrm>
          <a:off x="0" y="0"/>
          <a:ext cx="0" cy="0"/>
          <a:chOff x="0" y="0"/>
          <a:chExt cx="0" cy="0"/>
        </a:xfrm>
      </p:grpSpPr>
      <p:pic>
        <p:nvPicPr>
          <p:cNvPr id="39" name="Google Shape;39;p43"/>
          <p:cNvPicPr preferRelativeResize="0"/>
          <p:nvPr/>
        </p:nvPicPr>
        <p:blipFill rotWithShape="1">
          <a:blip r:embed="rId2">
            <a:alphaModFix/>
          </a:blip>
          <a:srcRect b="28999"/>
          <a:stretch/>
        </p:blipFill>
        <p:spPr>
          <a:xfrm>
            <a:off x="153075" y="4088525"/>
            <a:ext cx="2628126" cy="1054975"/>
          </a:xfrm>
          <a:prstGeom prst="rect">
            <a:avLst/>
          </a:prstGeom>
          <a:noFill/>
          <a:ln>
            <a:noFill/>
          </a:ln>
        </p:spPr>
      </p:pic>
      <p:pic>
        <p:nvPicPr>
          <p:cNvPr id="40" name="Google Shape;40;p43"/>
          <p:cNvPicPr preferRelativeResize="0"/>
          <p:nvPr/>
        </p:nvPicPr>
        <p:blipFill rotWithShape="1">
          <a:blip r:embed="rId3">
            <a:alphaModFix/>
          </a:blip>
          <a:srcRect l="49197" b="7347"/>
          <a:stretch/>
        </p:blipFill>
        <p:spPr>
          <a:xfrm rot="10797854">
            <a:off x="7223775" y="-24421"/>
            <a:ext cx="1939225" cy="3713741"/>
          </a:xfrm>
          <a:prstGeom prst="rect">
            <a:avLst/>
          </a:prstGeom>
          <a:noFill/>
          <a:ln>
            <a:noFill/>
          </a:ln>
        </p:spPr>
      </p:pic>
      <p:sp>
        <p:nvSpPr>
          <p:cNvPr id="41" name="Google Shape;41;p43"/>
          <p:cNvSpPr txBox="1">
            <a:spLocks noGrp="1"/>
          </p:cNvSpPr>
          <p:nvPr>
            <p:ph type="title"/>
          </p:nvPr>
        </p:nvSpPr>
        <p:spPr>
          <a:xfrm>
            <a:off x="311700" y="51429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p43"/>
          <p:cNvSpPr>
            <a:spLocks noGrp="1"/>
          </p:cNvSpPr>
          <p:nvPr>
            <p:ph type="pic" idx="2"/>
          </p:nvPr>
        </p:nvSpPr>
        <p:spPr>
          <a:xfrm>
            <a:off x="3370263" y="1281113"/>
            <a:ext cx="1582737" cy="3178175"/>
          </a:xfrm>
          <a:prstGeom prst="rect">
            <a:avLst/>
          </a:prstGeom>
          <a:no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387"/>
        <p:cNvGrpSpPr/>
        <p:nvPr/>
      </p:nvGrpSpPr>
      <p:grpSpPr>
        <a:xfrm>
          <a:off x="0" y="0"/>
          <a:ext cx="0" cy="0"/>
          <a:chOff x="0" y="0"/>
          <a:chExt cx="0" cy="0"/>
        </a:xfrm>
      </p:grpSpPr>
      <p:sp>
        <p:nvSpPr>
          <p:cNvPr id="388" name="Google Shape;388;p88"/>
          <p:cNvSpPr txBox="1">
            <a:spLocks noGrp="1"/>
          </p:cNvSpPr>
          <p:nvPr>
            <p:ph type="title"/>
          </p:nvPr>
        </p:nvSpPr>
        <p:spPr>
          <a:xfrm>
            <a:off x="620110" y="847800"/>
            <a:ext cx="6356100" cy="164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700"/>
              <a:buFont typeface="Arial"/>
              <a:buNone/>
              <a:defRPr sz="2700" b="1" i="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9" name="Google Shape;389;p88"/>
          <p:cNvSpPr txBox="1">
            <a:spLocks noGrp="1"/>
          </p:cNvSpPr>
          <p:nvPr>
            <p:ph type="subTitle" idx="1"/>
          </p:nvPr>
        </p:nvSpPr>
        <p:spPr>
          <a:xfrm>
            <a:off x="620110" y="2934950"/>
            <a:ext cx="68580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a:lnSpc>
                <a:spcPct val="90000"/>
              </a:lnSpc>
              <a:spcBef>
                <a:spcPts val="400"/>
              </a:spcBef>
              <a:spcAft>
                <a:spcPts val="0"/>
              </a:spcAft>
              <a:buClr>
                <a:schemeClr val="lt2"/>
              </a:buClr>
              <a:buSzPts val="1500"/>
              <a:buNone/>
              <a:defRPr sz="1500"/>
            </a:lvl2pPr>
            <a:lvl3pPr lvl="2" algn="ctr">
              <a:lnSpc>
                <a:spcPct val="90000"/>
              </a:lnSpc>
              <a:spcBef>
                <a:spcPts val="1600"/>
              </a:spcBef>
              <a:spcAft>
                <a:spcPts val="0"/>
              </a:spcAft>
              <a:buClr>
                <a:schemeClr val="lt1"/>
              </a:buClr>
              <a:buSzPts val="1400"/>
              <a:buNone/>
              <a:defRPr sz="1400"/>
            </a:lvl3pPr>
            <a:lvl4pPr lvl="3" algn="ctr">
              <a:lnSpc>
                <a:spcPct val="90000"/>
              </a:lnSpc>
              <a:spcBef>
                <a:spcPts val="1600"/>
              </a:spcBef>
              <a:spcAft>
                <a:spcPts val="0"/>
              </a:spcAft>
              <a:buClr>
                <a:schemeClr val="accent1"/>
              </a:buClr>
              <a:buSzPts val="1200"/>
              <a:buNone/>
              <a:defRPr sz="1200"/>
            </a:lvl4pPr>
            <a:lvl5pPr lvl="4" algn="ctr">
              <a:lnSpc>
                <a:spcPct val="90000"/>
              </a:lnSpc>
              <a:spcBef>
                <a:spcPts val="1600"/>
              </a:spcBef>
              <a:spcAft>
                <a:spcPts val="0"/>
              </a:spcAft>
              <a:buClr>
                <a:schemeClr val="lt2"/>
              </a:buClr>
              <a:buSzPts val="1200"/>
              <a:buNone/>
              <a:defRPr sz="1200"/>
            </a:lvl5pPr>
            <a:lvl6pPr lvl="5" algn="ctr">
              <a:lnSpc>
                <a:spcPct val="90000"/>
              </a:lnSpc>
              <a:spcBef>
                <a:spcPts val="1600"/>
              </a:spcBef>
              <a:spcAft>
                <a:spcPts val="0"/>
              </a:spcAft>
              <a:buClr>
                <a:schemeClr val="lt1"/>
              </a:buClr>
              <a:buSzPts val="1200"/>
              <a:buNone/>
              <a:defRPr sz="1200"/>
            </a:lvl6pPr>
            <a:lvl7pPr lvl="6" algn="ctr">
              <a:lnSpc>
                <a:spcPct val="90000"/>
              </a:lnSpc>
              <a:spcBef>
                <a:spcPts val="1600"/>
              </a:spcBef>
              <a:spcAft>
                <a:spcPts val="0"/>
              </a:spcAft>
              <a:buClr>
                <a:schemeClr val="lt1"/>
              </a:buClr>
              <a:buSzPts val="1200"/>
              <a:buNone/>
              <a:defRPr sz="1200"/>
            </a:lvl7pPr>
            <a:lvl8pPr lvl="7" algn="ctr">
              <a:lnSpc>
                <a:spcPct val="90000"/>
              </a:lnSpc>
              <a:spcBef>
                <a:spcPts val="1600"/>
              </a:spcBef>
              <a:spcAft>
                <a:spcPts val="0"/>
              </a:spcAft>
              <a:buClr>
                <a:schemeClr val="lt1"/>
              </a:buClr>
              <a:buSzPts val="1200"/>
              <a:buNone/>
              <a:defRPr sz="1200"/>
            </a:lvl8pPr>
            <a:lvl9pPr lvl="8" algn="ctr">
              <a:lnSpc>
                <a:spcPct val="90000"/>
              </a:lnSpc>
              <a:spcBef>
                <a:spcPts val="1600"/>
              </a:spcBef>
              <a:spcAft>
                <a:spcPts val="1600"/>
              </a:spcAft>
              <a:buClr>
                <a:schemeClr val="lt1"/>
              </a:buClr>
              <a:buSzPts val="1200"/>
              <a:buNone/>
              <a:defRPr sz="1200"/>
            </a:lvl9pPr>
          </a:lstStyle>
          <a:p>
            <a:endParaRPr/>
          </a:p>
        </p:txBody>
      </p:sp>
      <p:cxnSp>
        <p:nvCxnSpPr>
          <p:cNvPr id="390" name="Google Shape;390;p88"/>
          <p:cNvCxnSpPr/>
          <p:nvPr/>
        </p:nvCxnSpPr>
        <p:spPr>
          <a:xfrm>
            <a:off x="706721" y="2857932"/>
            <a:ext cx="497700" cy="0"/>
          </a:xfrm>
          <a:prstGeom prst="straightConnector1">
            <a:avLst/>
          </a:prstGeom>
          <a:noFill/>
          <a:ln w="12700" cap="flat" cmpd="sng">
            <a:solidFill>
              <a:schemeClr val="lt2"/>
            </a:solidFill>
            <a:prstDash val="solid"/>
            <a:miter lim="800000"/>
            <a:headEnd type="none" w="sm" len="sm"/>
            <a:tailEnd type="none" w="sm" len="sm"/>
          </a:ln>
        </p:spPr>
      </p:cxnSp>
      <p:pic>
        <p:nvPicPr>
          <p:cNvPr id="391" name="Google Shape;391;p88"/>
          <p:cNvPicPr preferRelativeResize="0"/>
          <p:nvPr/>
        </p:nvPicPr>
        <p:blipFill rotWithShape="1">
          <a:blip r:embed="rId3">
            <a:alphaModFix/>
          </a:blip>
          <a:srcRect/>
          <a:stretch/>
        </p:blipFill>
        <p:spPr>
          <a:xfrm>
            <a:off x="620110" y="4513954"/>
            <a:ext cx="1930988" cy="376341"/>
          </a:xfrm>
          <a:prstGeom prst="rect">
            <a:avLst/>
          </a:prstGeom>
          <a:noFill/>
          <a:ln>
            <a:noFill/>
          </a:ln>
        </p:spPr>
      </p:pic>
      <p:sp>
        <p:nvSpPr>
          <p:cNvPr id="392" name="Google Shape;392;p88"/>
          <p:cNvSpPr txBox="1">
            <a:spLocks noGrp="1"/>
          </p:cNvSpPr>
          <p:nvPr>
            <p:ph type="ftr" idx="11"/>
          </p:nvPr>
        </p:nvSpPr>
        <p:spPr>
          <a:xfrm>
            <a:off x="620110" y="4213007"/>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lumn Content">
  <p:cSld name="Two Column Content">
    <p:spTree>
      <p:nvGrpSpPr>
        <p:cNvPr id="1" name="Shape 393"/>
        <p:cNvGrpSpPr/>
        <p:nvPr/>
      </p:nvGrpSpPr>
      <p:grpSpPr>
        <a:xfrm>
          <a:off x="0" y="0"/>
          <a:ext cx="0" cy="0"/>
          <a:chOff x="0" y="0"/>
          <a:chExt cx="0" cy="0"/>
        </a:xfrm>
      </p:grpSpPr>
      <p:sp>
        <p:nvSpPr>
          <p:cNvPr id="394" name="Google Shape;394;p89"/>
          <p:cNvSpPr txBox="1">
            <a:spLocks noGrp="1"/>
          </p:cNvSpPr>
          <p:nvPr>
            <p:ph type="title"/>
          </p:nvPr>
        </p:nvSpPr>
        <p:spPr>
          <a:xfrm>
            <a:off x="628650" y="906780"/>
            <a:ext cx="7886700" cy="447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2"/>
              </a:buClr>
              <a:buSzPts val="2100"/>
              <a:buFont typeface="Arial"/>
              <a:buNone/>
              <a:defRPr sz="21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5" name="Google Shape;395;p8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96" name="Google Shape;396;p8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7" name="Google Shape;397;p89"/>
          <p:cNvSpPr txBox="1">
            <a:spLocks noGrp="1"/>
          </p:cNvSpPr>
          <p:nvPr>
            <p:ph type="body" idx="1"/>
          </p:nvPr>
        </p:nvSpPr>
        <p:spPr>
          <a:xfrm>
            <a:off x="628650" y="1777603"/>
            <a:ext cx="3737100" cy="27192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chemeClr val="dk1"/>
              </a:buClr>
              <a:buSzPts val="1700"/>
              <a:buFont typeface="Arial"/>
              <a:buNone/>
              <a:defRPr/>
            </a:lvl1pPr>
            <a:lvl2pPr marL="914400" lvl="1" indent="-317500" algn="l">
              <a:lnSpc>
                <a:spcPct val="90000"/>
              </a:lnSpc>
              <a:spcBef>
                <a:spcPts val="400"/>
              </a:spcBef>
              <a:spcAft>
                <a:spcPts val="0"/>
              </a:spcAft>
              <a:buClr>
                <a:schemeClr val="dk2"/>
              </a:buClr>
              <a:buSzPts val="1400"/>
              <a:buChar char="○"/>
              <a:defRPr/>
            </a:lvl2pPr>
            <a:lvl3pPr marL="1371600" lvl="2" indent="-317500" algn="l">
              <a:lnSpc>
                <a:spcPct val="90000"/>
              </a:lnSpc>
              <a:spcBef>
                <a:spcPts val="1600"/>
              </a:spcBef>
              <a:spcAft>
                <a:spcPts val="0"/>
              </a:spcAft>
              <a:buClr>
                <a:schemeClr val="dk1"/>
              </a:buClr>
              <a:buSzPts val="1400"/>
              <a:buChar char="■"/>
              <a:defRPr/>
            </a:lvl3pPr>
            <a:lvl4pPr marL="1828800" lvl="3" indent="-317500" algn="l">
              <a:lnSpc>
                <a:spcPct val="90000"/>
              </a:lnSpc>
              <a:spcBef>
                <a:spcPts val="1600"/>
              </a:spcBef>
              <a:spcAft>
                <a:spcPts val="0"/>
              </a:spcAft>
              <a:buClr>
                <a:schemeClr val="accent1"/>
              </a:buClr>
              <a:buSzPts val="1400"/>
              <a:buChar char="●"/>
              <a:defRPr/>
            </a:lvl4pPr>
            <a:lvl5pPr marL="2286000" lvl="4" indent="-317500" algn="l">
              <a:lnSpc>
                <a:spcPct val="90000"/>
              </a:lnSpc>
              <a:spcBef>
                <a:spcPts val="1600"/>
              </a:spcBef>
              <a:spcAft>
                <a:spcPts val="0"/>
              </a:spcAft>
              <a:buClr>
                <a:schemeClr val="dk2"/>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398" name="Google Shape;398;p89"/>
          <p:cNvSpPr txBox="1">
            <a:spLocks noGrp="1"/>
          </p:cNvSpPr>
          <p:nvPr>
            <p:ph type="body" idx="2"/>
          </p:nvPr>
        </p:nvSpPr>
        <p:spPr>
          <a:xfrm>
            <a:off x="4778295" y="1777602"/>
            <a:ext cx="3737100" cy="2719200"/>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chemeClr val="dk1"/>
              </a:buClr>
              <a:buSzPts val="1700"/>
              <a:buFont typeface="Arial"/>
              <a:buNone/>
              <a:defRPr/>
            </a:lvl1pPr>
            <a:lvl2pPr marL="914400" lvl="1" indent="-317500" algn="l">
              <a:lnSpc>
                <a:spcPct val="90000"/>
              </a:lnSpc>
              <a:spcBef>
                <a:spcPts val="400"/>
              </a:spcBef>
              <a:spcAft>
                <a:spcPts val="0"/>
              </a:spcAft>
              <a:buClr>
                <a:schemeClr val="dk2"/>
              </a:buClr>
              <a:buSzPts val="1400"/>
              <a:buChar char="○"/>
              <a:defRPr/>
            </a:lvl2pPr>
            <a:lvl3pPr marL="1371600" lvl="2" indent="-317500" algn="l">
              <a:lnSpc>
                <a:spcPct val="90000"/>
              </a:lnSpc>
              <a:spcBef>
                <a:spcPts val="1600"/>
              </a:spcBef>
              <a:spcAft>
                <a:spcPts val="0"/>
              </a:spcAft>
              <a:buClr>
                <a:schemeClr val="dk1"/>
              </a:buClr>
              <a:buSzPts val="1400"/>
              <a:buChar char="■"/>
              <a:defRPr/>
            </a:lvl3pPr>
            <a:lvl4pPr marL="1828800" lvl="3" indent="-317500" algn="l">
              <a:lnSpc>
                <a:spcPct val="90000"/>
              </a:lnSpc>
              <a:spcBef>
                <a:spcPts val="1600"/>
              </a:spcBef>
              <a:spcAft>
                <a:spcPts val="0"/>
              </a:spcAft>
              <a:buClr>
                <a:schemeClr val="accent1"/>
              </a:buClr>
              <a:buSzPts val="1400"/>
              <a:buChar char="●"/>
              <a:defRPr/>
            </a:lvl4pPr>
            <a:lvl5pPr marL="2286000" lvl="4" indent="-317500" algn="l">
              <a:lnSpc>
                <a:spcPct val="90000"/>
              </a:lnSpc>
              <a:spcBef>
                <a:spcPts val="1600"/>
              </a:spcBef>
              <a:spcAft>
                <a:spcPts val="0"/>
              </a:spcAft>
              <a:buClr>
                <a:schemeClr val="dk2"/>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One Column Content">
  <p:cSld name="1_One Column Content">
    <p:spTree>
      <p:nvGrpSpPr>
        <p:cNvPr id="1" name="Shape 399"/>
        <p:cNvGrpSpPr/>
        <p:nvPr/>
      </p:nvGrpSpPr>
      <p:grpSpPr>
        <a:xfrm>
          <a:off x="0" y="0"/>
          <a:ext cx="0" cy="0"/>
          <a:chOff x="0" y="0"/>
          <a:chExt cx="0" cy="0"/>
        </a:xfrm>
      </p:grpSpPr>
      <p:sp>
        <p:nvSpPr>
          <p:cNvPr id="400" name="Google Shape;400;p90"/>
          <p:cNvSpPr txBox="1">
            <a:spLocks noGrp="1"/>
          </p:cNvSpPr>
          <p:nvPr>
            <p:ph type="body" idx="1"/>
          </p:nvPr>
        </p:nvSpPr>
        <p:spPr>
          <a:xfrm>
            <a:off x="407932" y="826436"/>
            <a:ext cx="7886700" cy="2721300"/>
          </a:xfrm>
          <a:prstGeom prst="rect">
            <a:avLst/>
          </a:prstGeom>
          <a:noFill/>
          <a:ln>
            <a:noFill/>
          </a:ln>
        </p:spPr>
        <p:txBody>
          <a:bodyPr spcFirstLastPara="1" wrap="square" lIns="68575" tIns="34275" rIns="68575" bIns="34275" anchor="t" anchorCtr="0">
            <a:normAutofit/>
          </a:bodyPr>
          <a:lstStyle>
            <a:lvl1pPr marL="457200" marR="0" lvl="0" indent="-336550" algn="l">
              <a:lnSpc>
                <a:spcPct val="90000"/>
              </a:lnSpc>
              <a:spcBef>
                <a:spcPts val="600"/>
              </a:spcBef>
              <a:spcAft>
                <a:spcPts val="0"/>
              </a:spcAft>
              <a:buClr>
                <a:schemeClr val="dk1"/>
              </a:buClr>
              <a:buSzPts val="1700"/>
              <a:buFont typeface="Arial"/>
              <a:buChar char="•"/>
              <a:defRPr/>
            </a:lvl1pPr>
            <a:lvl2pPr marL="914400" marR="0" lvl="1" indent="-323850" algn="l">
              <a:lnSpc>
                <a:spcPct val="90000"/>
              </a:lnSpc>
              <a:spcBef>
                <a:spcPts val="600"/>
              </a:spcBef>
              <a:spcAft>
                <a:spcPts val="0"/>
              </a:spcAft>
              <a:buClr>
                <a:schemeClr val="dk2"/>
              </a:buClr>
              <a:buSzPts val="1500"/>
              <a:buChar char="○"/>
              <a:defRPr/>
            </a:lvl2pPr>
            <a:lvl3pPr marL="1371600" marR="0" lvl="2" indent="-317500" algn="l">
              <a:lnSpc>
                <a:spcPct val="90000"/>
              </a:lnSpc>
              <a:spcBef>
                <a:spcPts val="600"/>
              </a:spcBef>
              <a:spcAft>
                <a:spcPts val="0"/>
              </a:spcAft>
              <a:buClr>
                <a:schemeClr val="dk1"/>
              </a:buClr>
              <a:buSzPts val="1400"/>
              <a:buChar char="■"/>
              <a:defRPr/>
            </a:lvl3pPr>
            <a:lvl4pPr marL="1828800" lvl="3" indent="-317500" algn="l">
              <a:lnSpc>
                <a:spcPct val="90000"/>
              </a:lnSpc>
              <a:spcBef>
                <a:spcPts val="400"/>
              </a:spcBef>
              <a:spcAft>
                <a:spcPts val="0"/>
              </a:spcAft>
              <a:buClr>
                <a:schemeClr val="accent1"/>
              </a:buClr>
              <a:buSzPts val="1400"/>
              <a:buChar char="●"/>
              <a:defRPr/>
            </a:lvl4pPr>
            <a:lvl5pPr marL="2286000" lvl="4" indent="-317500" algn="l">
              <a:lnSpc>
                <a:spcPct val="90000"/>
              </a:lnSpc>
              <a:spcBef>
                <a:spcPts val="1600"/>
              </a:spcBef>
              <a:spcAft>
                <a:spcPts val="0"/>
              </a:spcAft>
              <a:buClr>
                <a:schemeClr val="dk2"/>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401" name="Google Shape;401;p90"/>
          <p:cNvSpPr/>
          <p:nvPr/>
        </p:nvSpPr>
        <p:spPr>
          <a:xfrm>
            <a:off x="0" y="4643208"/>
            <a:ext cx="9144000" cy="508500"/>
          </a:xfrm>
          <a:prstGeom prst="rect">
            <a:avLst/>
          </a:prstGeom>
          <a:solidFill>
            <a:srgbClr val="000099"/>
          </a:solidFill>
          <a:ln w="12700" cap="flat" cmpd="sng">
            <a:solidFill>
              <a:srgbClr val="55555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02" name="Google Shape;402;p90"/>
          <p:cNvSpPr txBox="1">
            <a:spLocks noGrp="1"/>
          </p:cNvSpPr>
          <p:nvPr>
            <p:ph type="title"/>
          </p:nvPr>
        </p:nvSpPr>
        <p:spPr>
          <a:xfrm>
            <a:off x="407932" y="4097237"/>
            <a:ext cx="7886700" cy="447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0099"/>
              </a:buClr>
              <a:buSzPts val="2100"/>
              <a:buFont typeface="Arial"/>
              <a:buNone/>
              <a:defRPr sz="2100">
                <a:solidFill>
                  <a:srgbClr val="00009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3" name="Google Shape;403;p90"/>
          <p:cNvSpPr txBox="1">
            <a:spLocks noGrp="1"/>
          </p:cNvSpPr>
          <p:nvPr>
            <p:ph type="ftr" idx="11"/>
          </p:nvPr>
        </p:nvSpPr>
        <p:spPr>
          <a:xfrm>
            <a:off x="3823138" y="167089"/>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04" name="Google Shape;404;p90"/>
          <p:cNvSpPr txBox="1">
            <a:spLocks noGrp="1"/>
          </p:cNvSpPr>
          <p:nvPr>
            <p:ph type="sldNum" idx="12"/>
          </p:nvPr>
        </p:nvSpPr>
        <p:spPr>
          <a:xfrm>
            <a:off x="6909238" y="167609"/>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05" name="Google Shape;405;p90" descr="Graphical user interface, text, application&#10;&#10;Description automatically generated"/>
          <p:cNvPicPr preferRelativeResize="0"/>
          <p:nvPr/>
        </p:nvPicPr>
        <p:blipFill rotWithShape="1">
          <a:blip r:embed="rId2">
            <a:alphaModFix/>
          </a:blip>
          <a:srcRect/>
          <a:stretch/>
        </p:blipFill>
        <p:spPr>
          <a:xfrm>
            <a:off x="6811505" y="4686170"/>
            <a:ext cx="2155129" cy="40802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blipFill>
          <a:blip r:embed="rId2">
            <a:alphaModFix/>
          </a:blip>
          <a:stretch>
            <a:fillRect/>
          </a:stretch>
        </a:blipFill>
        <a:effectLst/>
      </p:bgPr>
    </p:bg>
    <p:spTree>
      <p:nvGrpSpPr>
        <p:cNvPr id="1" name="Shape 406"/>
        <p:cNvGrpSpPr/>
        <p:nvPr/>
      </p:nvGrpSpPr>
      <p:grpSpPr>
        <a:xfrm>
          <a:off x="0" y="0"/>
          <a:ext cx="0" cy="0"/>
          <a:chOff x="0" y="0"/>
          <a:chExt cx="0" cy="0"/>
        </a:xfrm>
      </p:grpSpPr>
      <p:sp>
        <p:nvSpPr>
          <p:cNvPr id="407" name="Google Shape;407;p91"/>
          <p:cNvSpPr txBox="1"/>
          <p:nvPr/>
        </p:nvSpPr>
        <p:spPr>
          <a:xfrm>
            <a:off x="9679898" y="1810062"/>
            <a:ext cx="138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408" name="Google Shape;408;p91"/>
          <p:cNvPicPr preferRelativeResize="0"/>
          <p:nvPr/>
        </p:nvPicPr>
        <p:blipFill rotWithShape="1">
          <a:blip r:embed="rId3">
            <a:alphaModFix/>
          </a:blip>
          <a:srcRect/>
          <a:stretch/>
        </p:blipFill>
        <p:spPr>
          <a:xfrm>
            <a:off x="3320740" y="3288462"/>
            <a:ext cx="495300" cy="28575"/>
          </a:xfrm>
          <a:prstGeom prst="rect">
            <a:avLst/>
          </a:prstGeom>
          <a:noFill/>
          <a:ln>
            <a:noFill/>
          </a:ln>
        </p:spPr>
      </p:pic>
      <p:sp>
        <p:nvSpPr>
          <p:cNvPr id="409" name="Google Shape;409;p91"/>
          <p:cNvSpPr txBox="1">
            <a:spLocks noGrp="1"/>
          </p:cNvSpPr>
          <p:nvPr>
            <p:ph type="ftr" idx="11"/>
          </p:nvPr>
        </p:nvSpPr>
        <p:spPr>
          <a:xfrm>
            <a:off x="3234128"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10" name="Google Shape;410;p91"/>
          <p:cNvSpPr txBox="1">
            <a:spLocks noGrp="1"/>
          </p:cNvSpPr>
          <p:nvPr>
            <p:ph type="ctrTitle"/>
          </p:nvPr>
        </p:nvSpPr>
        <p:spPr>
          <a:xfrm>
            <a:off x="3234128" y="1310255"/>
            <a:ext cx="54450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100"/>
              <a:buFont typeface="Arial"/>
              <a:buNone/>
              <a:defRPr sz="2100" b="1" i="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1" name="Google Shape;411;p91"/>
          <p:cNvSpPr txBox="1">
            <a:spLocks noGrp="1"/>
          </p:cNvSpPr>
          <p:nvPr>
            <p:ph type="subTitle" idx="1"/>
          </p:nvPr>
        </p:nvSpPr>
        <p:spPr>
          <a:xfrm>
            <a:off x="3234128" y="3384530"/>
            <a:ext cx="54450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Clr>
                <a:schemeClr val="lt1"/>
              </a:buClr>
              <a:buSzPts val="1800"/>
              <a:buNone/>
              <a:defRPr sz="1800" b="0" i="0">
                <a:solidFill>
                  <a:schemeClr val="lt1"/>
                </a:solidFill>
                <a:latin typeface="Arial"/>
                <a:ea typeface="Arial"/>
                <a:cs typeface="Arial"/>
                <a:sym typeface="Arial"/>
              </a:defRPr>
            </a:lvl1pPr>
            <a:lvl2pPr lvl="1" algn="ctr">
              <a:lnSpc>
                <a:spcPct val="90000"/>
              </a:lnSpc>
              <a:spcBef>
                <a:spcPts val="400"/>
              </a:spcBef>
              <a:spcAft>
                <a:spcPts val="0"/>
              </a:spcAft>
              <a:buClr>
                <a:schemeClr val="dk2"/>
              </a:buClr>
              <a:buSzPts val="1500"/>
              <a:buNone/>
              <a:defRPr sz="1500"/>
            </a:lvl2pPr>
            <a:lvl3pPr lvl="2" algn="ctr">
              <a:lnSpc>
                <a:spcPct val="90000"/>
              </a:lnSpc>
              <a:spcBef>
                <a:spcPts val="1600"/>
              </a:spcBef>
              <a:spcAft>
                <a:spcPts val="0"/>
              </a:spcAft>
              <a:buClr>
                <a:schemeClr val="dk1"/>
              </a:buClr>
              <a:buSzPts val="1400"/>
              <a:buNone/>
              <a:defRPr sz="1400"/>
            </a:lvl3pPr>
            <a:lvl4pPr lvl="3" algn="ctr">
              <a:lnSpc>
                <a:spcPct val="90000"/>
              </a:lnSpc>
              <a:spcBef>
                <a:spcPts val="1600"/>
              </a:spcBef>
              <a:spcAft>
                <a:spcPts val="0"/>
              </a:spcAft>
              <a:buClr>
                <a:schemeClr val="accent1"/>
              </a:buClr>
              <a:buSzPts val="1200"/>
              <a:buNone/>
              <a:defRPr sz="1200"/>
            </a:lvl4pPr>
            <a:lvl5pPr lvl="4" algn="ctr">
              <a:lnSpc>
                <a:spcPct val="90000"/>
              </a:lnSpc>
              <a:spcBef>
                <a:spcPts val="1600"/>
              </a:spcBef>
              <a:spcAft>
                <a:spcPts val="0"/>
              </a:spcAft>
              <a:buClr>
                <a:schemeClr val="dk2"/>
              </a:buClr>
              <a:buSzPts val="1200"/>
              <a:buNone/>
              <a:defRPr sz="1200"/>
            </a:lvl5pPr>
            <a:lvl6pPr lvl="5" algn="ctr">
              <a:lnSpc>
                <a:spcPct val="90000"/>
              </a:lnSpc>
              <a:spcBef>
                <a:spcPts val="1600"/>
              </a:spcBef>
              <a:spcAft>
                <a:spcPts val="0"/>
              </a:spcAft>
              <a:buClr>
                <a:schemeClr val="dk1"/>
              </a:buClr>
              <a:buSzPts val="1200"/>
              <a:buNone/>
              <a:defRPr sz="1200"/>
            </a:lvl6pPr>
            <a:lvl7pPr lvl="6" algn="ctr">
              <a:lnSpc>
                <a:spcPct val="90000"/>
              </a:lnSpc>
              <a:spcBef>
                <a:spcPts val="1600"/>
              </a:spcBef>
              <a:spcAft>
                <a:spcPts val="0"/>
              </a:spcAft>
              <a:buClr>
                <a:schemeClr val="dk1"/>
              </a:buClr>
              <a:buSzPts val="1200"/>
              <a:buNone/>
              <a:defRPr sz="1200"/>
            </a:lvl7pPr>
            <a:lvl8pPr lvl="7" algn="ctr">
              <a:lnSpc>
                <a:spcPct val="90000"/>
              </a:lnSpc>
              <a:spcBef>
                <a:spcPts val="1600"/>
              </a:spcBef>
              <a:spcAft>
                <a:spcPts val="0"/>
              </a:spcAft>
              <a:buClr>
                <a:schemeClr val="dk1"/>
              </a:buClr>
              <a:buSzPts val="1200"/>
              <a:buNone/>
              <a:defRPr sz="1200"/>
            </a:lvl8pPr>
            <a:lvl9pPr lvl="8" algn="ctr">
              <a:lnSpc>
                <a:spcPct val="90000"/>
              </a:lnSpc>
              <a:spcBef>
                <a:spcPts val="1600"/>
              </a:spcBef>
              <a:spcAft>
                <a:spcPts val="1600"/>
              </a:spcAft>
              <a:buClr>
                <a:schemeClr val="dk1"/>
              </a:buClr>
              <a:buSzPts val="1200"/>
              <a:buNone/>
              <a:defRPr sz="1200"/>
            </a:lvl9pPr>
          </a:lstStyle>
          <a:p>
            <a:endParaRPr/>
          </a:p>
        </p:txBody>
      </p:sp>
      <p:pic>
        <p:nvPicPr>
          <p:cNvPr id="412" name="Google Shape;412;p91" descr="A picture containing logo&#10;&#10;Description automatically generated"/>
          <p:cNvPicPr preferRelativeResize="0"/>
          <p:nvPr/>
        </p:nvPicPr>
        <p:blipFill rotWithShape="1">
          <a:blip r:embed="rId4">
            <a:alphaModFix/>
          </a:blip>
          <a:srcRect/>
          <a:stretch/>
        </p:blipFill>
        <p:spPr>
          <a:xfrm>
            <a:off x="3320740" y="415506"/>
            <a:ext cx="2036119" cy="39777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7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amp;A 1">
  <p:cSld name="CUSTOM_2_1">
    <p:spTree>
      <p:nvGrpSpPr>
        <p:cNvPr id="1" name="Shape 413"/>
        <p:cNvGrpSpPr/>
        <p:nvPr/>
      </p:nvGrpSpPr>
      <p:grpSpPr>
        <a:xfrm>
          <a:off x="0" y="0"/>
          <a:ext cx="0" cy="0"/>
          <a:chOff x="0" y="0"/>
          <a:chExt cx="0" cy="0"/>
        </a:xfrm>
      </p:grpSpPr>
      <p:sp>
        <p:nvSpPr>
          <p:cNvPr id="414" name="Google Shape;414;p92"/>
          <p:cNvSpPr txBox="1">
            <a:spLocks noGrp="1"/>
          </p:cNvSpPr>
          <p:nvPr>
            <p:ph type="title"/>
          </p:nvPr>
        </p:nvSpPr>
        <p:spPr>
          <a:xfrm>
            <a:off x="828850" y="2047075"/>
            <a:ext cx="2587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5" name="Google Shape;415;p92"/>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16" name="Google Shape;416;p92"/>
          <p:cNvPicPr preferRelativeResize="0"/>
          <p:nvPr/>
        </p:nvPicPr>
        <p:blipFill rotWithShape="1">
          <a:blip r:embed="rId2">
            <a:alphaModFix/>
          </a:blip>
          <a:srcRect/>
          <a:stretch/>
        </p:blipFill>
        <p:spPr>
          <a:xfrm rot="-5400000">
            <a:off x="3299455" y="2456579"/>
            <a:ext cx="912600" cy="93584"/>
          </a:xfrm>
          <a:prstGeom prst="rect">
            <a:avLst/>
          </a:prstGeom>
          <a:noFill/>
          <a:ln>
            <a:noFill/>
          </a:ln>
        </p:spPr>
      </p:pic>
      <p:pic>
        <p:nvPicPr>
          <p:cNvPr id="417" name="Google Shape;417;p92"/>
          <p:cNvPicPr preferRelativeResize="0"/>
          <p:nvPr/>
        </p:nvPicPr>
        <p:blipFill rotWithShape="1">
          <a:blip r:embed="rId3">
            <a:alphaModFix/>
          </a:blip>
          <a:srcRect r="25160"/>
          <a:stretch/>
        </p:blipFill>
        <p:spPr>
          <a:xfrm>
            <a:off x="7865053" y="1014125"/>
            <a:ext cx="1278949" cy="2830899"/>
          </a:xfrm>
          <a:prstGeom prst="rect">
            <a:avLst/>
          </a:prstGeom>
          <a:noFill/>
          <a:ln>
            <a:noFill/>
          </a:ln>
        </p:spPr>
      </p:pic>
      <p:sp>
        <p:nvSpPr>
          <p:cNvPr id="418" name="Google Shape;418;p92"/>
          <p:cNvSpPr txBox="1">
            <a:spLocks noGrp="1"/>
          </p:cNvSpPr>
          <p:nvPr>
            <p:ph type="body" idx="1"/>
          </p:nvPr>
        </p:nvSpPr>
        <p:spPr>
          <a:xfrm>
            <a:off x="4095475" y="1977125"/>
            <a:ext cx="3099600" cy="11148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419"/>
        <p:cNvGrpSpPr/>
        <p:nvPr/>
      </p:nvGrpSpPr>
      <p:grpSpPr>
        <a:xfrm>
          <a:off x="0" y="0"/>
          <a:ext cx="0" cy="0"/>
          <a:chOff x="0" y="0"/>
          <a:chExt cx="0" cy="0"/>
        </a:xfrm>
      </p:grpSpPr>
      <p:sp>
        <p:nvSpPr>
          <p:cNvPr id="420" name="Google Shape;420;p9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21" name="Google Shape;421;p9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422" name="Google Shape;422;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23"/>
        <p:cNvGrpSpPr/>
        <p:nvPr/>
      </p:nvGrpSpPr>
      <p:grpSpPr>
        <a:xfrm>
          <a:off x="0" y="0"/>
          <a:ext cx="0" cy="0"/>
          <a:chOff x="0" y="0"/>
          <a:chExt cx="0" cy="0"/>
        </a:xfrm>
      </p:grpSpPr>
      <p:pic>
        <p:nvPicPr>
          <p:cNvPr id="424" name="Google Shape;424;p94" descr="A drawing of a cartoon character&#10;&#10;Description automatically generated"/>
          <p:cNvPicPr preferRelativeResize="0"/>
          <p:nvPr/>
        </p:nvPicPr>
        <p:blipFill rotWithShape="1">
          <a:blip r:embed="rId2">
            <a:alphaModFix/>
          </a:blip>
          <a:srcRect/>
          <a:stretch/>
        </p:blipFill>
        <p:spPr>
          <a:xfrm>
            <a:off x="151353" y="4608042"/>
            <a:ext cx="838712" cy="44691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RPBY ">
  <p:cSld name="1_Title and body RPBY  2">
    <p:spTree>
      <p:nvGrpSpPr>
        <p:cNvPr id="1" name="Shape 43"/>
        <p:cNvGrpSpPr/>
        <p:nvPr/>
      </p:nvGrpSpPr>
      <p:grpSpPr>
        <a:xfrm>
          <a:off x="0" y="0"/>
          <a:ext cx="0" cy="0"/>
          <a:chOff x="0" y="0"/>
          <a:chExt cx="0" cy="0"/>
        </a:xfrm>
      </p:grpSpPr>
      <p:pic>
        <p:nvPicPr>
          <p:cNvPr id="44" name="Google Shape;44;p44"/>
          <p:cNvPicPr preferRelativeResize="0"/>
          <p:nvPr/>
        </p:nvPicPr>
        <p:blipFill rotWithShape="1">
          <a:blip r:embed="rId2">
            <a:alphaModFix/>
          </a:blip>
          <a:srcRect b="28999"/>
          <a:stretch/>
        </p:blipFill>
        <p:spPr>
          <a:xfrm>
            <a:off x="153075" y="4088525"/>
            <a:ext cx="2628126" cy="1054975"/>
          </a:xfrm>
          <a:prstGeom prst="rect">
            <a:avLst/>
          </a:prstGeom>
          <a:noFill/>
          <a:ln>
            <a:noFill/>
          </a:ln>
        </p:spPr>
      </p:pic>
      <p:pic>
        <p:nvPicPr>
          <p:cNvPr id="45" name="Google Shape;45;p44"/>
          <p:cNvPicPr preferRelativeResize="0"/>
          <p:nvPr/>
        </p:nvPicPr>
        <p:blipFill rotWithShape="1">
          <a:blip r:embed="rId3">
            <a:alphaModFix/>
          </a:blip>
          <a:srcRect l="49197" b="7347"/>
          <a:stretch/>
        </p:blipFill>
        <p:spPr>
          <a:xfrm rot="10797854">
            <a:off x="7223775" y="-24421"/>
            <a:ext cx="1939225" cy="3713741"/>
          </a:xfrm>
          <a:prstGeom prst="rect">
            <a:avLst/>
          </a:prstGeom>
          <a:noFill/>
          <a:ln>
            <a:noFill/>
          </a:ln>
        </p:spPr>
      </p:pic>
      <p:sp>
        <p:nvSpPr>
          <p:cNvPr id="46" name="Google Shape;46;p44"/>
          <p:cNvSpPr txBox="1">
            <a:spLocks noGrp="1"/>
          </p:cNvSpPr>
          <p:nvPr>
            <p:ph type="title"/>
          </p:nvPr>
        </p:nvSpPr>
        <p:spPr>
          <a:xfrm>
            <a:off x="311700" y="51429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 name="Google Shape;47;p44"/>
          <p:cNvSpPr txBox="1">
            <a:spLocks noGrp="1"/>
          </p:cNvSpPr>
          <p:nvPr>
            <p:ph type="body" idx="1"/>
          </p:nvPr>
        </p:nvSpPr>
        <p:spPr>
          <a:xfrm>
            <a:off x="0" y="5143500"/>
            <a:ext cx="9144000" cy="674688"/>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000">
                <a:solidFill>
                  <a:schemeClr val="lt1"/>
                </a:solidFill>
              </a:defRPr>
            </a:lvl1pPr>
            <a:lvl2pPr marL="914400" lvl="1" indent="-228600" algn="l">
              <a:lnSpc>
                <a:spcPct val="115000"/>
              </a:lnSpc>
              <a:spcBef>
                <a:spcPts val="1600"/>
              </a:spcBef>
              <a:spcAft>
                <a:spcPts val="0"/>
              </a:spcAft>
              <a:buSzPts val="1400"/>
              <a:buNone/>
              <a:defRPr sz="1000">
                <a:solidFill>
                  <a:schemeClr val="lt1"/>
                </a:solidFill>
              </a:defRPr>
            </a:lvl2pPr>
            <a:lvl3pPr marL="1371600" lvl="2" indent="-228600" algn="l">
              <a:lnSpc>
                <a:spcPct val="115000"/>
              </a:lnSpc>
              <a:spcBef>
                <a:spcPts val="1600"/>
              </a:spcBef>
              <a:spcAft>
                <a:spcPts val="0"/>
              </a:spcAft>
              <a:buSzPts val="1400"/>
              <a:buNone/>
              <a:defRPr sz="1000">
                <a:solidFill>
                  <a:schemeClr val="lt1"/>
                </a:solidFill>
              </a:defRPr>
            </a:lvl3pPr>
            <a:lvl4pPr marL="1828800" lvl="3" indent="-228600" algn="l">
              <a:lnSpc>
                <a:spcPct val="115000"/>
              </a:lnSpc>
              <a:spcBef>
                <a:spcPts val="1600"/>
              </a:spcBef>
              <a:spcAft>
                <a:spcPts val="0"/>
              </a:spcAft>
              <a:buSzPts val="1400"/>
              <a:buNone/>
              <a:defRPr sz="1000">
                <a:solidFill>
                  <a:schemeClr val="lt1"/>
                </a:solidFill>
              </a:defRPr>
            </a:lvl4pPr>
            <a:lvl5pPr marL="2286000" lvl="4" indent="-228600" algn="l">
              <a:lnSpc>
                <a:spcPct val="115000"/>
              </a:lnSpc>
              <a:spcBef>
                <a:spcPts val="1600"/>
              </a:spcBef>
              <a:spcAft>
                <a:spcPts val="0"/>
              </a:spcAft>
              <a:buSzPts val="1400"/>
              <a:buNone/>
              <a:defRPr sz="1000">
                <a:solidFill>
                  <a:schemeClr val="lt1"/>
                </a:solidFil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8" name="Google Shape;48;p44"/>
          <p:cNvSpPr>
            <a:spLocks noGrp="1"/>
          </p:cNvSpPr>
          <p:nvPr>
            <p:ph type="pic" idx="2"/>
          </p:nvPr>
        </p:nvSpPr>
        <p:spPr>
          <a:xfrm>
            <a:off x="2541588" y="1235075"/>
            <a:ext cx="1427162" cy="2863850"/>
          </a:xfrm>
          <a:prstGeom prst="rect">
            <a:avLst/>
          </a:prstGeom>
          <a:noFill/>
          <a:ln>
            <a:noFill/>
          </a:ln>
        </p:spPr>
      </p:sp>
      <p:sp>
        <p:nvSpPr>
          <p:cNvPr id="49" name="Google Shape;49;p44"/>
          <p:cNvSpPr>
            <a:spLocks noGrp="1"/>
          </p:cNvSpPr>
          <p:nvPr>
            <p:ph type="pic" idx="3"/>
          </p:nvPr>
        </p:nvSpPr>
        <p:spPr>
          <a:xfrm>
            <a:off x="4321175" y="1235075"/>
            <a:ext cx="2149475" cy="286385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RPBY ">
  <p:cSld name="1_Title and body RPBY  3">
    <p:spTree>
      <p:nvGrpSpPr>
        <p:cNvPr id="1" name="Shape 50"/>
        <p:cNvGrpSpPr/>
        <p:nvPr/>
      </p:nvGrpSpPr>
      <p:grpSpPr>
        <a:xfrm>
          <a:off x="0" y="0"/>
          <a:ext cx="0" cy="0"/>
          <a:chOff x="0" y="0"/>
          <a:chExt cx="0" cy="0"/>
        </a:xfrm>
      </p:grpSpPr>
      <p:pic>
        <p:nvPicPr>
          <p:cNvPr id="51" name="Google Shape;51;p45"/>
          <p:cNvPicPr preferRelativeResize="0"/>
          <p:nvPr/>
        </p:nvPicPr>
        <p:blipFill rotWithShape="1">
          <a:blip r:embed="rId2">
            <a:alphaModFix/>
          </a:blip>
          <a:srcRect b="28999"/>
          <a:stretch/>
        </p:blipFill>
        <p:spPr>
          <a:xfrm>
            <a:off x="153075" y="4088525"/>
            <a:ext cx="2628126" cy="1054975"/>
          </a:xfrm>
          <a:prstGeom prst="rect">
            <a:avLst/>
          </a:prstGeom>
          <a:noFill/>
          <a:ln>
            <a:noFill/>
          </a:ln>
        </p:spPr>
      </p:pic>
      <p:pic>
        <p:nvPicPr>
          <p:cNvPr id="52" name="Google Shape;52;p45"/>
          <p:cNvPicPr preferRelativeResize="0"/>
          <p:nvPr/>
        </p:nvPicPr>
        <p:blipFill rotWithShape="1">
          <a:blip r:embed="rId3">
            <a:alphaModFix/>
          </a:blip>
          <a:srcRect l="49197" b="7347"/>
          <a:stretch/>
        </p:blipFill>
        <p:spPr>
          <a:xfrm rot="10797854">
            <a:off x="7223775" y="-24421"/>
            <a:ext cx="1939225" cy="3713741"/>
          </a:xfrm>
          <a:prstGeom prst="rect">
            <a:avLst/>
          </a:prstGeom>
          <a:noFill/>
          <a:ln>
            <a:noFill/>
          </a:ln>
        </p:spPr>
      </p:pic>
      <p:sp>
        <p:nvSpPr>
          <p:cNvPr id="53" name="Google Shape;53;p45"/>
          <p:cNvSpPr txBox="1">
            <a:spLocks noGrp="1"/>
          </p:cNvSpPr>
          <p:nvPr>
            <p:ph type="title"/>
          </p:nvPr>
        </p:nvSpPr>
        <p:spPr>
          <a:xfrm>
            <a:off x="311700" y="51429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 name="Google Shape;54;p45"/>
          <p:cNvSpPr>
            <a:spLocks noGrp="1"/>
          </p:cNvSpPr>
          <p:nvPr>
            <p:ph type="pic" idx="2"/>
          </p:nvPr>
        </p:nvSpPr>
        <p:spPr>
          <a:xfrm>
            <a:off x="361098" y="1189038"/>
            <a:ext cx="1531201" cy="2041525"/>
          </a:xfrm>
          <a:prstGeom prst="rect">
            <a:avLst/>
          </a:prstGeom>
          <a:noFill/>
          <a:ln>
            <a:noFill/>
          </a:ln>
        </p:spPr>
      </p:sp>
      <p:sp>
        <p:nvSpPr>
          <p:cNvPr id="55" name="Google Shape;55;p45"/>
          <p:cNvSpPr>
            <a:spLocks noGrp="1"/>
          </p:cNvSpPr>
          <p:nvPr>
            <p:ph type="pic" idx="3"/>
          </p:nvPr>
        </p:nvSpPr>
        <p:spPr>
          <a:xfrm>
            <a:off x="1976438" y="1647825"/>
            <a:ext cx="1770062" cy="2362200"/>
          </a:xfrm>
          <a:prstGeom prst="rect">
            <a:avLst/>
          </a:prstGeom>
          <a:noFill/>
          <a:ln>
            <a:noFill/>
          </a:ln>
        </p:spPr>
      </p:sp>
      <p:sp>
        <p:nvSpPr>
          <p:cNvPr id="56" name="Google Shape;56;p45"/>
          <p:cNvSpPr>
            <a:spLocks noGrp="1"/>
          </p:cNvSpPr>
          <p:nvPr>
            <p:ph type="pic" idx="4"/>
          </p:nvPr>
        </p:nvSpPr>
        <p:spPr>
          <a:xfrm>
            <a:off x="3829050" y="1189038"/>
            <a:ext cx="1531938" cy="2041525"/>
          </a:xfrm>
          <a:prstGeom prst="rect">
            <a:avLst/>
          </a:prstGeom>
          <a:noFill/>
          <a:ln>
            <a:noFill/>
          </a:ln>
        </p:spPr>
      </p:sp>
      <p:sp>
        <p:nvSpPr>
          <p:cNvPr id="57" name="Google Shape;57;p45"/>
          <p:cNvSpPr>
            <a:spLocks noGrp="1"/>
          </p:cNvSpPr>
          <p:nvPr>
            <p:ph type="pic" idx="5"/>
          </p:nvPr>
        </p:nvSpPr>
        <p:spPr>
          <a:xfrm>
            <a:off x="5429250" y="1670050"/>
            <a:ext cx="1789113" cy="2252663"/>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RPBY ">
  <p:cSld name="1_Title and body RPBY  4">
    <p:spTree>
      <p:nvGrpSpPr>
        <p:cNvPr id="1" name="Shape 58"/>
        <p:cNvGrpSpPr/>
        <p:nvPr/>
      </p:nvGrpSpPr>
      <p:grpSpPr>
        <a:xfrm>
          <a:off x="0" y="0"/>
          <a:ext cx="0" cy="0"/>
          <a:chOff x="0" y="0"/>
          <a:chExt cx="0" cy="0"/>
        </a:xfrm>
      </p:grpSpPr>
      <p:pic>
        <p:nvPicPr>
          <p:cNvPr id="59" name="Google Shape;59;p46"/>
          <p:cNvPicPr preferRelativeResize="0"/>
          <p:nvPr/>
        </p:nvPicPr>
        <p:blipFill rotWithShape="1">
          <a:blip r:embed="rId2">
            <a:alphaModFix/>
          </a:blip>
          <a:srcRect b="28999"/>
          <a:stretch/>
        </p:blipFill>
        <p:spPr>
          <a:xfrm>
            <a:off x="153075" y="4088525"/>
            <a:ext cx="2628126" cy="1054975"/>
          </a:xfrm>
          <a:prstGeom prst="rect">
            <a:avLst/>
          </a:prstGeom>
          <a:noFill/>
          <a:ln>
            <a:noFill/>
          </a:ln>
        </p:spPr>
      </p:pic>
      <p:pic>
        <p:nvPicPr>
          <p:cNvPr id="60" name="Google Shape;60;p46"/>
          <p:cNvPicPr preferRelativeResize="0"/>
          <p:nvPr/>
        </p:nvPicPr>
        <p:blipFill rotWithShape="1">
          <a:blip r:embed="rId3">
            <a:alphaModFix/>
          </a:blip>
          <a:srcRect l="49197" b="7347"/>
          <a:stretch/>
        </p:blipFill>
        <p:spPr>
          <a:xfrm rot="10797854">
            <a:off x="7223775" y="-24421"/>
            <a:ext cx="1939225" cy="3713741"/>
          </a:xfrm>
          <a:prstGeom prst="rect">
            <a:avLst/>
          </a:prstGeom>
          <a:noFill/>
          <a:ln>
            <a:noFill/>
          </a:ln>
        </p:spPr>
      </p:pic>
      <p:sp>
        <p:nvSpPr>
          <p:cNvPr id="61" name="Google Shape;61;p46"/>
          <p:cNvSpPr txBox="1">
            <a:spLocks noGrp="1"/>
          </p:cNvSpPr>
          <p:nvPr>
            <p:ph type="title"/>
          </p:nvPr>
        </p:nvSpPr>
        <p:spPr>
          <a:xfrm>
            <a:off x="311700" y="51429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46"/>
          <p:cNvSpPr txBox="1">
            <a:spLocks noGrp="1"/>
          </p:cNvSpPr>
          <p:nvPr>
            <p:ph type="body" idx="1"/>
          </p:nvPr>
        </p:nvSpPr>
        <p:spPr>
          <a:xfrm>
            <a:off x="0" y="5143500"/>
            <a:ext cx="9144000" cy="674688"/>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1000">
                <a:solidFill>
                  <a:schemeClr val="lt1"/>
                </a:solidFill>
              </a:defRPr>
            </a:lvl1pPr>
            <a:lvl2pPr marL="914400" lvl="1" indent="-228600" algn="l">
              <a:lnSpc>
                <a:spcPct val="115000"/>
              </a:lnSpc>
              <a:spcBef>
                <a:spcPts val="1600"/>
              </a:spcBef>
              <a:spcAft>
                <a:spcPts val="0"/>
              </a:spcAft>
              <a:buSzPts val="1400"/>
              <a:buNone/>
              <a:defRPr sz="1000">
                <a:solidFill>
                  <a:schemeClr val="lt1"/>
                </a:solidFill>
              </a:defRPr>
            </a:lvl2pPr>
            <a:lvl3pPr marL="1371600" lvl="2" indent="-228600" algn="l">
              <a:lnSpc>
                <a:spcPct val="115000"/>
              </a:lnSpc>
              <a:spcBef>
                <a:spcPts val="1600"/>
              </a:spcBef>
              <a:spcAft>
                <a:spcPts val="0"/>
              </a:spcAft>
              <a:buSzPts val="1400"/>
              <a:buNone/>
              <a:defRPr sz="1000">
                <a:solidFill>
                  <a:schemeClr val="lt1"/>
                </a:solidFill>
              </a:defRPr>
            </a:lvl3pPr>
            <a:lvl4pPr marL="1828800" lvl="3" indent="-228600" algn="l">
              <a:lnSpc>
                <a:spcPct val="115000"/>
              </a:lnSpc>
              <a:spcBef>
                <a:spcPts val="1600"/>
              </a:spcBef>
              <a:spcAft>
                <a:spcPts val="0"/>
              </a:spcAft>
              <a:buSzPts val="1400"/>
              <a:buNone/>
              <a:defRPr sz="1000">
                <a:solidFill>
                  <a:schemeClr val="lt1"/>
                </a:solidFill>
              </a:defRPr>
            </a:lvl4pPr>
            <a:lvl5pPr marL="2286000" lvl="4" indent="-228600" algn="l">
              <a:lnSpc>
                <a:spcPct val="115000"/>
              </a:lnSpc>
              <a:spcBef>
                <a:spcPts val="1600"/>
              </a:spcBef>
              <a:spcAft>
                <a:spcPts val="0"/>
              </a:spcAft>
              <a:buSzPts val="1400"/>
              <a:buNone/>
              <a:defRPr sz="1000">
                <a:solidFill>
                  <a:schemeClr val="lt1"/>
                </a:solidFill>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 name="Google Shape;63;p46"/>
          <p:cNvSpPr>
            <a:spLocks noGrp="1"/>
          </p:cNvSpPr>
          <p:nvPr>
            <p:ph type="pic" idx="2"/>
          </p:nvPr>
        </p:nvSpPr>
        <p:spPr>
          <a:xfrm>
            <a:off x="2673350" y="1224976"/>
            <a:ext cx="4170363" cy="3083499"/>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BY Line">
  <p:cSld name="1_Title and body BY Line 2">
    <p:spTree>
      <p:nvGrpSpPr>
        <p:cNvPr id="1" name="Shape 64"/>
        <p:cNvGrpSpPr/>
        <p:nvPr/>
      </p:nvGrpSpPr>
      <p:grpSpPr>
        <a:xfrm>
          <a:off x="0" y="0"/>
          <a:ext cx="0" cy="0"/>
          <a:chOff x="0" y="0"/>
          <a:chExt cx="0" cy="0"/>
        </a:xfrm>
      </p:grpSpPr>
      <p:pic>
        <p:nvPicPr>
          <p:cNvPr id="65" name="Google Shape;65;p47"/>
          <p:cNvPicPr preferRelativeResize="0"/>
          <p:nvPr/>
        </p:nvPicPr>
        <p:blipFill rotWithShape="1">
          <a:blip r:embed="rId2">
            <a:alphaModFix/>
          </a:blip>
          <a:srcRect r="25160"/>
          <a:stretch/>
        </p:blipFill>
        <p:spPr>
          <a:xfrm>
            <a:off x="7865053" y="2102775"/>
            <a:ext cx="1278949" cy="2830899"/>
          </a:xfrm>
          <a:prstGeom prst="rect">
            <a:avLst/>
          </a:prstGeom>
          <a:noFill/>
          <a:ln>
            <a:noFill/>
          </a:ln>
        </p:spPr>
      </p:pic>
      <p:pic>
        <p:nvPicPr>
          <p:cNvPr id="66" name="Google Shape;66;p47"/>
          <p:cNvPicPr preferRelativeResize="0"/>
          <p:nvPr/>
        </p:nvPicPr>
        <p:blipFill rotWithShape="1">
          <a:blip r:embed="rId3">
            <a:alphaModFix/>
          </a:blip>
          <a:srcRect/>
          <a:stretch/>
        </p:blipFill>
        <p:spPr>
          <a:xfrm>
            <a:off x="457200" y="1140275"/>
            <a:ext cx="1287626" cy="132052"/>
          </a:xfrm>
          <a:prstGeom prst="rect">
            <a:avLst/>
          </a:prstGeom>
          <a:noFill/>
          <a:ln>
            <a:noFill/>
          </a:ln>
        </p:spPr>
      </p:pic>
      <p:sp>
        <p:nvSpPr>
          <p:cNvPr id="67" name="Google Shape;67;p47"/>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 name="Google Shape;68;p47"/>
          <p:cNvSpPr txBox="1">
            <a:spLocks noGrp="1"/>
          </p:cNvSpPr>
          <p:nvPr>
            <p:ph type="body" idx="1"/>
          </p:nvPr>
        </p:nvSpPr>
        <p:spPr>
          <a:xfrm>
            <a:off x="342900" y="1409701"/>
            <a:ext cx="4358325" cy="25665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9" name="Google Shape;69;p47"/>
          <p:cNvSpPr>
            <a:spLocks noGrp="1"/>
          </p:cNvSpPr>
          <p:nvPr>
            <p:ph type="pic" idx="2"/>
          </p:nvPr>
        </p:nvSpPr>
        <p:spPr>
          <a:xfrm>
            <a:off x="4700588" y="1190625"/>
            <a:ext cx="2768251" cy="3575050"/>
          </a:xfrm>
          <a:prstGeom prst="rect">
            <a:avLst/>
          </a:prstGeom>
          <a:noFill/>
          <a:ln>
            <a:noFill/>
          </a:ln>
        </p:spPr>
      </p:sp>
    </p:spTree>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8"/>
          <p:cNvSpPr/>
          <p:nvPr/>
        </p:nvSpPr>
        <p:spPr>
          <a:xfrm>
            <a:off x="213675" y="245000"/>
            <a:ext cx="8652300" cy="4683600"/>
          </a:xfrm>
          <a:prstGeom prst="rect">
            <a:avLst/>
          </a:prstGeom>
          <a:solidFill>
            <a:srgbClr val="073763">
              <a:alpha val="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3F3F3"/>
              </a:solidFill>
              <a:latin typeface="Arial"/>
              <a:ea typeface="Arial"/>
              <a:cs typeface="Arial"/>
              <a:sym typeface="Arial"/>
            </a:endParaRPr>
          </a:p>
        </p:txBody>
      </p:sp>
      <p:sp>
        <p:nvSpPr>
          <p:cNvPr id="7" name="Google Shape;7;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434343"/>
              </a:buClr>
              <a:buSzPts val="2800"/>
              <a:buFont typeface="Arial"/>
              <a:buNone/>
              <a:defRPr sz="2800" b="1" i="0" u="none" strike="noStrike" cap="none">
                <a:solidFill>
                  <a:srgbClr val="434343"/>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 name="Google Shape;8;p38"/>
          <p:cNvSpPr txBox="1">
            <a:spLocks noGrp="1"/>
          </p:cNvSpPr>
          <p:nvPr>
            <p:ph type="body" idx="1"/>
          </p:nvPr>
        </p:nvSpPr>
        <p:spPr>
          <a:xfrm>
            <a:off x="311700" y="1152475"/>
            <a:ext cx="8520600" cy="3990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 name="Google Shape;9;p38"/>
          <p:cNvSpPr txBox="1">
            <a:spLocks noGrp="1"/>
          </p:cNvSpPr>
          <p:nvPr>
            <p:ph type="sldNum" idx="12"/>
          </p:nvPr>
        </p:nvSpPr>
        <p:spPr>
          <a:xfrm>
            <a:off x="8472302" y="4568876"/>
            <a:ext cx="360000" cy="4011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ph.ca.gov/Programs/CFH/DMCAH/CDPH%20Document%20Library/PAMR/CA-PAMR-Report-1.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aferbirth.org/patient-safety-bundl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saferbirth.org/measurement-of-respectful-care-in-aim-statement/"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www.cmqcc.org/"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www.cmqcc.org/"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hyperlink" Target="https://www.cdc.gov/hearher/index.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hyperlink" Target="https://www.cmqcc.org/resources-toolkits/toolkits/improving-health-care-response-cardiovascular-disease-pregnancy-and" TargetMode="External"/><Relationship Id="rId3" Type="http://schemas.openxmlformats.org/officeDocument/2006/relationships/hyperlink" Target="https://rhntc.org/resources/address-cardiac-conditions-improve-maternal-health-job-aid" TargetMode="External"/><Relationship Id="rId7" Type="http://schemas.openxmlformats.org/officeDocument/2006/relationships/hyperlink" Target="https://www.cdc.gov/hearher/index.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rhntc.org/resources/recognizing-urgent-maternal-warning-signs-postpartum-period-meeting-package" TargetMode="External"/><Relationship Id="rId5" Type="http://schemas.openxmlformats.org/officeDocument/2006/relationships/hyperlink" Target="https://rhntc.org/resources/recognize-postpartum-warning-signs-poster" TargetMode="External"/><Relationship Id="rId4" Type="http://schemas.openxmlformats.org/officeDocument/2006/relationships/hyperlink" Target="https://rhntc.org/resources/high-impact-practices-address-cardiac-conditions-improve-maternal-health-outcomes-data"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rhntc@jsi.com" TargetMode="External"/><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hyperlink" Target="http://podcast.rhntc.org" TargetMode="External"/><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
          <p:cNvSpPr txBox="1">
            <a:spLocks noGrp="1"/>
          </p:cNvSpPr>
          <p:nvPr>
            <p:ph type="title"/>
          </p:nvPr>
        </p:nvSpPr>
        <p:spPr>
          <a:xfrm>
            <a:off x="453349" y="1563425"/>
            <a:ext cx="6637799" cy="1746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High Impact Practices to </a:t>
            </a:r>
            <a:br>
              <a:rPr lang="en-US"/>
            </a:br>
            <a:r>
              <a:rPr lang="en-US"/>
              <a:t>Address Cardiac Conditions and Improve Maternal Health Outcomes</a:t>
            </a:r>
            <a:endParaRPr/>
          </a:p>
        </p:txBody>
      </p:sp>
      <p:sp>
        <p:nvSpPr>
          <p:cNvPr id="430" name="Google Shape;430;p1"/>
          <p:cNvSpPr txBox="1">
            <a:spLocks noGrp="1"/>
          </p:cNvSpPr>
          <p:nvPr>
            <p:ph type="body" idx="1"/>
          </p:nvPr>
        </p:nvSpPr>
        <p:spPr>
          <a:xfrm>
            <a:off x="482600" y="3379788"/>
            <a:ext cx="4121150" cy="133826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US" sz="1600"/>
              <a:t>Diana Wolfe MD, MPH</a:t>
            </a:r>
            <a:endParaRPr/>
          </a:p>
          <a:p>
            <a:pPr marL="0" lvl="0" indent="0" algn="l" rtl="0">
              <a:lnSpc>
                <a:spcPct val="100000"/>
              </a:lnSpc>
              <a:spcBef>
                <a:spcPts val="0"/>
              </a:spcBef>
              <a:spcAft>
                <a:spcPts val="0"/>
              </a:spcAft>
              <a:buSzPts val="1800"/>
              <a:buNone/>
            </a:pPr>
            <a:r>
              <a:rPr lang="en-US" sz="1600"/>
              <a:t>Meg Sheahan MSN, CNM, MPH</a:t>
            </a:r>
            <a:endParaRPr/>
          </a:p>
          <a:p>
            <a:pPr marL="0" lvl="0" indent="0" algn="l" rtl="0">
              <a:lnSpc>
                <a:spcPct val="100000"/>
              </a:lnSpc>
              <a:spcBef>
                <a:spcPts val="0"/>
              </a:spcBef>
              <a:spcAft>
                <a:spcPts val="0"/>
              </a:spcAft>
              <a:buSzPts val="1800"/>
              <a:buNone/>
            </a:pPr>
            <a:r>
              <a:rPr lang="en-US" sz="1600"/>
              <a:t>Miasha Gilliam-El, RN</a:t>
            </a:r>
            <a:endParaRPr/>
          </a:p>
          <a:p>
            <a:pPr marL="0" lvl="0" indent="0" algn="l" rtl="0">
              <a:lnSpc>
                <a:spcPct val="100000"/>
              </a:lnSpc>
              <a:spcBef>
                <a:spcPts val="1600"/>
              </a:spcBef>
              <a:spcAft>
                <a:spcPts val="0"/>
              </a:spcAft>
              <a:buSzPts val="1800"/>
              <a:buNone/>
            </a:pPr>
            <a:r>
              <a:rPr lang="en-US" sz="1600"/>
              <a:t>December 14,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11"/>
          <p:cNvSpPr txBox="1">
            <a:spLocks noGrp="1"/>
          </p:cNvSpPr>
          <p:nvPr>
            <p:ph type="title"/>
          </p:nvPr>
        </p:nvSpPr>
        <p:spPr>
          <a:xfrm>
            <a:off x="311700" y="51429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Miasha Gilliam-El (4 of 4)</a:t>
            </a:r>
            <a:endParaRPr/>
          </a:p>
        </p:txBody>
      </p:sp>
      <p:pic>
        <p:nvPicPr>
          <p:cNvPr id="491" name="Google Shape;491;p11" descr="A family photo of nine including Miasha Gilliam-El."/>
          <p:cNvPicPr preferRelativeResize="0">
            <a:picLocks noGrp="1"/>
          </p:cNvPicPr>
          <p:nvPr>
            <p:ph type="pic" idx="2"/>
          </p:nvPr>
        </p:nvPicPr>
        <p:blipFill rotWithShape="1">
          <a:blip r:embed="rId3">
            <a:alphaModFix/>
          </a:blip>
          <a:srcRect t="198" b="198"/>
          <a:stretch/>
        </p:blipFill>
        <p:spPr>
          <a:xfrm>
            <a:off x="2673350" y="1225550"/>
            <a:ext cx="4170363" cy="3082925"/>
          </a:xfrm>
          <a:prstGeom prst="rect">
            <a:avLst/>
          </a:prstGeom>
          <a:noFill/>
          <a:ln>
            <a:noFill/>
          </a:ln>
          <a:effectLst>
            <a:outerShdw blurRad="57150" dist="76200" dir="4200000" algn="bl" rotWithShape="0">
              <a:srgbClr val="000000">
                <a:alpha val="3098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2"/>
          <p:cNvSpPr txBox="1">
            <a:spLocks noGrp="1"/>
          </p:cNvSpPr>
          <p:nvPr>
            <p:ph type="title"/>
          </p:nvPr>
        </p:nvSpPr>
        <p:spPr>
          <a:xfrm>
            <a:off x="364452" y="289560"/>
            <a:ext cx="8520600" cy="79074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2600"/>
              <a:t>Why focus on the outpatient sexual and reproductive health setting?</a:t>
            </a:r>
            <a:endParaRPr sz="2600"/>
          </a:p>
        </p:txBody>
      </p:sp>
      <p:sp>
        <p:nvSpPr>
          <p:cNvPr id="497" name="Google Shape;497;p12"/>
          <p:cNvSpPr txBox="1">
            <a:spLocks noGrp="1"/>
          </p:cNvSpPr>
          <p:nvPr>
            <p:ph type="body" idx="1"/>
          </p:nvPr>
        </p:nvSpPr>
        <p:spPr>
          <a:xfrm>
            <a:off x="457201" y="1465350"/>
            <a:ext cx="7490460" cy="332731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SzPts val="1800"/>
              <a:buNone/>
            </a:pPr>
            <a:r>
              <a:rPr lang="en-US" sz="1600">
                <a:latin typeface="Arial"/>
                <a:ea typeface="Arial"/>
                <a:cs typeface="Arial"/>
                <a:sym typeface="Arial"/>
              </a:rPr>
              <a:t>The 2018 California Pregnancy-Associated Mortality Review (CA-PAMR) found:</a:t>
            </a:r>
            <a:endParaRPr/>
          </a:p>
          <a:p>
            <a:pPr marL="457200" lvl="0" indent="-330200" algn="l" rtl="0">
              <a:lnSpc>
                <a:spcPct val="100000"/>
              </a:lnSpc>
              <a:spcBef>
                <a:spcPts val="1000"/>
              </a:spcBef>
              <a:spcAft>
                <a:spcPts val="0"/>
              </a:spcAft>
              <a:buSzPts val="1600"/>
              <a:buChar char="●"/>
            </a:pPr>
            <a:r>
              <a:rPr lang="en-US" sz="1600">
                <a:latin typeface="Arial"/>
                <a:ea typeface="Arial"/>
                <a:cs typeface="Arial"/>
                <a:sym typeface="Arial"/>
              </a:rPr>
              <a:t>A majority of pregnant and postpartum </a:t>
            </a:r>
            <a:r>
              <a:rPr lang="en-US"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women</a:t>
            </a:r>
            <a:r>
              <a:rPr lang="en-US" sz="1600">
                <a:latin typeface="Arial"/>
                <a:ea typeface="Arial"/>
                <a:cs typeface="Arial"/>
                <a:sym typeface="Arial"/>
              </a:rPr>
              <a:t> who died of cardiac conditions (2002-2006) did not have a cardiac condition diagnosis before death, but most had underlying risk factors, and had presented with signs and symptoms suggestive of cardiac disease.</a:t>
            </a:r>
            <a:endParaRPr/>
          </a:p>
          <a:p>
            <a:pPr marL="457200" lvl="0" indent="-330200" algn="l" rtl="0">
              <a:lnSpc>
                <a:spcPct val="100000"/>
              </a:lnSpc>
              <a:spcBef>
                <a:spcPts val="1000"/>
              </a:spcBef>
              <a:spcAft>
                <a:spcPts val="0"/>
              </a:spcAft>
              <a:buSzPts val="1600"/>
              <a:buChar char="●"/>
            </a:pPr>
            <a:r>
              <a:rPr lang="en-US" sz="1600">
                <a:latin typeface="Arial"/>
                <a:ea typeface="Arial"/>
                <a:cs typeface="Arial"/>
                <a:sym typeface="Arial"/>
              </a:rPr>
              <a:t>The majority of maternal deaths due to CVD occurred in the postpartum period.</a:t>
            </a:r>
            <a:endParaRPr/>
          </a:p>
          <a:p>
            <a:pPr marL="457200" lvl="0" indent="-330200" algn="l" rtl="0">
              <a:lnSpc>
                <a:spcPct val="100000"/>
              </a:lnSpc>
              <a:spcBef>
                <a:spcPts val="1000"/>
              </a:spcBef>
              <a:spcAft>
                <a:spcPts val="0"/>
              </a:spcAft>
              <a:buSzPts val="1600"/>
              <a:buChar char="●"/>
            </a:pPr>
            <a:r>
              <a:rPr lang="en-US" sz="1600">
                <a:latin typeface="Arial"/>
                <a:ea typeface="Arial"/>
                <a:cs typeface="Arial"/>
                <a:sym typeface="Arial"/>
              </a:rPr>
              <a:t>To reduce maternal morbidity and mortality, sexual and reproductive health providers must recognize maternal signs and symptoms as potentially cardiac in nature.</a:t>
            </a:r>
            <a:endParaRPr/>
          </a:p>
          <a:p>
            <a:pPr marL="0" lvl="0" indent="0" algn="l" rtl="0">
              <a:lnSpc>
                <a:spcPct val="100000"/>
              </a:lnSpc>
              <a:spcBef>
                <a:spcPts val="1000"/>
              </a:spcBef>
              <a:spcAft>
                <a:spcPts val="0"/>
              </a:spcAft>
              <a:buSzPts val="1800"/>
              <a:buNone/>
            </a:pPr>
            <a:r>
              <a:rPr lang="en-US" sz="1150" u="sng">
                <a:solidFill>
                  <a:schemeClr val="hlink"/>
                </a:solidFill>
                <a:latin typeface="Arial"/>
                <a:ea typeface="Arial"/>
                <a:cs typeface="Arial"/>
                <a:sym typeface="Arial"/>
                <a:hlinkClick r:id="rId3"/>
              </a:rPr>
              <a:t>https://www.cdph.ca.gov/Programs/CFH/DMCAH/CDPH%20Document%20Library/PAMR/CA-PAMR-Report-1.pdf </a:t>
            </a:r>
            <a:endParaRPr sz="1150">
              <a:solidFill>
                <a:srgbClr val="1F1F1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13"/>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600"/>
              <a:t>Opportunity to Improve Maternal Health Outcomes</a:t>
            </a:r>
            <a:endParaRPr sz="2600"/>
          </a:p>
        </p:txBody>
      </p:sp>
      <p:sp>
        <p:nvSpPr>
          <p:cNvPr id="503" name="Google Shape;503;p13"/>
          <p:cNvSpPr txBox="1">
            <a:spLocks noGrp="1"/>
          </p:cNvSpPr>
          <p:nvPr>
            <p:ph type="body" idx="1"/>
          </p:nvPr>
        </p:nvSpPr>
        <p:spPr>
          <a:xfrm>
            <a:off x="457200" y="1371600"/>
            <a:ext cx="7813675" cy="342106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SzPts val="1800"/>
              <a:buNone/>
            </a:pPr>
            <a:r>
              <a:rPr lang="en-US"/>
              <a:t>Sexual and reproductive health settings, including Title X clinics:</a:t>
            </a:r>
            <a:endParaRPr/>
          </a:p>
          <a:p>
            <a:pPr marL="457200" lvl="0" indent="-349250" algn="l" rtl="0">
              <a:lnSpc>
                <a:spcPct val="100000"/>
              </a:lnSpc>
              <a:spcBef>
                <a:spcPts val="1000"/>
              </a:spcBef>
              <a:spcAft>
                <a:spcPts val="0"/>
              </a:spcAft>
              <a:buSzPts val="1900"/>
              <a:buChar char="●"/>
            </a:pPr>
            <a:r>
              <a:rPr lang="en-US"/>
              <a:t>Are often clients’ only or usual source of care</a:t>
            </a:r>
            <a:endParaRPr/>
          </a:p>
          <a:p>
            <a:pPr marL="457200" lvl="0" indent="-349250" algn="l" rtl="0">
              <a:lnSpc>
                <a:spcPct val="100000"/>
              </a:lnSpc>
              <a:spcBef>
                <a:spcPts val="1000"/>
              </a:spcBef>
              <a:spcAft>
                <a:spcPts val="0"/>
              </a:spcAft>
              <a:buSzPts val="1900"/>
              <a:buChar char="●"/>
            </a:pPr>
            <a:r>
              <a:rPr lang="en-US"/>
              <a:t>Provide preconception care, pregnancy testing and options counseling, and contraception services</a:t>
            </a:r>
            <a:endParaRPr/>
          </a:p>
          <a:p>
            <a:pPr marL="457200" lvl="0" indent="-349250" algn="l" rtl="0">
              <a:lnSpc>
                <a:spcPct val="100000"/>
              </a:lnSpc>
              <a:spcBef>
                <a:spcPts val="1000"/>
              </a:spcBef>
              <a:spcAft>
                <a:spcPts val="0"/>
              </a:spcAft>
              <a:buSzPts val="1900"/>
              <a:buChar char="●"/>
            </a:pPr>
            <a:r>
              <a:rPr lang="en-US"/>
              <a:t>Engage with partners and the community</a:t>
            </a:r>
            <a:endParaRPr/>
          </a:p>
          <a:p>
            <a:pPr marL="914400" lvl="1" indent="-317500" algn="l" rtl="0">
              <a:lnSpc>
                <a:spcPct val="100000"/>
              </a:lnSpc>
              <a:spcBef>
                <a:spcPts val="1000"/>
              </a:spcBef>
              <a:spcAft>
                <a:spcPts val="0"/>
              </a:spcAft>
              <a:buSzPts val="1400"/>
              <a:buChar char="○"/>
            </a:pPr>
            <a:r>
              <a:rPr lang="en-US" sz="1800"/>
              <a:t>Provide effective referrals and linkages to care, including to prenatal and other services</a:t>
            </a:r>
            <a:endParaRPr/>
          </a:p>
          <a:p>
            <a:pPr marL="457200" lvl="0" indent="-342900" algn="l" rtl="0">
              <a:lnSpc>
                <a:spcPct val="100000"/>
              </a:lnSpc>
              <a:spcBef>
                <a:spcPts val="1000"/>
              </a:spcBef>
              <a:spcAft>
                <a:spcPts val="0"/>
              </a:spcAft>
              <a:buSzPts val="1800"/>
              <a:buChar char="●"/>
            </a:pPr>
            <a:r>
              <a:rPr lang="en-US"/>
              <a:t>Often see clients within a year of pregnancy</a:t>
            </a:r>
            <a:endParaRPr sz="25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14"/>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700"/>
              <a:t>Addressing Cardiac Conditions in the SRH Setting</a:t>
            </a:r>
            <a:endParaRPr sz="2700"/>
          </a:p>
        </p:txBody>
      </p:sp>
      <p:sp>
        <p:nvSpPr>
          <p:cNvPr id="509" name="Google Shape;509;p14"/>
          <p:cNvSpPr txBox="1">
            <a:spLocks noGrp="1"/>
          </p:cNvSpPr>
          <p:nvPr>
            <p:ph type="body" idx="1"/>
          </p:nvPr>
        </p:nvSpPr>
        <p:spPr>
          <a:xfrm>
            <a:off x="457200" y="1371600"/>
            <a:ext cx="7813675" cy="34210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1000"/>
              </a:spcBef>
              <a:spcAft>
                <a:spcPts val="0"/>
              </a:spcAft>
              <a:buSzPts val="1800"/>
              <a:buChar char="●"/>
            </a:pPr>
            <a:r>
              <a:rPr lang="en-US" b="1">
                <a:solidFill>
                  <a:schemeClr val="accent6"/>
                </a:solidFill>
              </a:rPr>
              <a:t>Involve</a:t>
            </a:r>
            <a:r>
              <a:rPr lang="en-US">
                <a:solidFill>
                  <a:schemeClr val="accent6"/>
                </a:solidFill>
              </a:rPr>
              <a:t> </a:t>
            </a:r>
            <a:r>
              <a:rPr lang="en-US" b="1">
                <a:solidFill>
                  <a:schemeClr val="accent6"/>
                </a:solidFill>
              </a:rPr>
              <a:t>multidisciplinary teams</a:t>
            </a:r>
            <a:r>
              <a:rPr lang="en-US">
                <a:solidFill>
                  <a:schemeClr val="accent6"/>
                </a:solidFill>
              </a:rPr>
              <a:t>,</a:t>
            </a:r>
            <a:r>
              <a:rPr lang="en-US"/>
              <a:t> including teams who care for clients in the postpartum period</a:t>
            </a:r>
            <a:endParaRPr/>
          </a:p>
          <a:p>
            <a:pPr marL="457200" lvl="0" indent="-342900" algn="l" rtl="0">
              <a:lnSpc>
                <a:spcPct val="100000"/>
              </a:lnSpc>
              <a:spcBef>
                <a:spcPts val="1000"/>
              </a:spcBef>
              <a:spcAft>
                <a:spcPts val="0"/>
              </a:spcAft>
              <a:buSzPts val="1800"/>
              <a:buChar char="●"/>
            </a:pPr>
            <a:r>
              <a:rPr lang="en-US"/>
              <a:t>Based on the priorities of your community, </a:t>
            </a:r>
            <a:r>
              <a:rPr lang="en-US" b="1">
                <a:solidFill>
                  <a:schemeClr val="accent6"/>
                </a:solidFill>
              </a:rPr>
              <a:t>start small</a:t>
            </a:r>
            <a:r>
              <a:rPr lang="en-US"/>
              <a:t> by testing a few ideas</a:t>
            </a:r>
            <a:endParaRPr/>
          </a:p>
          <a:p>
            <a:pPr marL="457200" lvl="0" indent="-342900" algn="l" rtl="0">
              <a:lnSpc>
                <a:spcPct val="100000"/>
              </a:lnSpc>
              <a:spcBef>
                <a:spcPts val="1000"/>
              </a:spcBef>
              <a:spcAft>
                <a:spcPts val="0"/>
              </a:spcAft>
              <a:buSzPts val="1800"/>
              <a:buChar char="●"/>
            </a:pPr>
            <a:r>
              <a:rPr lang="en-US"/>
              <a:t>Understand that every team will be at a </a:t>
            </a:r>
            <a:r>
              <a:rPr lang="en-US" b="1">
                <a:solidFill>
                  <a:schemeClr val="accent6"/>
                </a:solidFill>
              </a:rPr>
              <a:t>different point</a:t>
            </a:r>
            <a:r>
              <a:rPr lang="en-US"/>
              <a:t> in this work</a:t>
            </a:r>
            <a:endParaRPr/>
          </a:p>
          <a:p>
            <a:pPr marL="457200" lvl="0" indent="-342900" algn="l" rtl="0">
              <a:lnSpc>
                <a:spcPct val="100000"/>
              </a:lnSpc>
              <a:spcBef>
                <a:spcPts val="1000"/>
              </a:spcBef>
              <a:spcAft>
                <a:spcPts val="0"/>
              </a:spcAft>
              <a:buSzPts val="1800"/>
              <a:buChar char="●"/>
            </a:pPr>
            <a:r>
              <a:rPr lang="en-US"/>
              <a:t>Consider the evidence-based practices presented in the </a:t>
            </a:r>
            <a:br>
              <a:rPr lang="en-US"/>
            </a:br>
            <a:r>
              <a:rPr lang="en-US" b="1">
                <a:solidFill>
                  <a:schemeClr val="accent6"/>
                </a:solidFill>
              </a:rPr>
              <a:t>High Impact Practice Sets (HIPS)</a:t>
            </a:r>
            <a:r>
              <a:rPr lang="en-US" b="1"/>
              <a:t> </a:t>
            </a:r>
            <a:r>
              <a:rPr lang="en-US"/>
              <a:t>for a menu of options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15"/>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High Impact Practice Sets (HIPS)   (1 of 2)</a:t>
            </a:r>
            <a:endParaRPr/>
          </a:p>
        </p:txBody>
      </p:sp>
      <p:sp>
        <p:nvSpPr>
          <p:cNvPr id="515" name="Google Shape;515;p15"/>
          <p:cNvSpPr txBox="1">
            <a:spLocks noGrp="1"/>
          </p:cNvSpPr>
          <p:nvPr>
            <p:ph type="body" idx="1"/>
          </p:nvPr>
        </p:nvSpPr>
        <p:spPr>
          <a:xfrm>
            <a:off x="457200" y="1386840"/>
            <a:ext cx="7307579" cy="3390900"/>
          </a:xfrm>
          <a:prstGeom prst="rect">
            <a:avLst/>
          </a:prstGeom>
          <a:noFill/>
          <a:ln>
            <a:noFill/>
          </a:ln>
        </p:spPr>
        <p:txBody>
          <a:bodyPr spcFirstLastPara="1" wrap="square" lIns="91425" tIns="91425" rIns="91425" bIns="91425" anchor="t" anchorCtr="0">
            <a:noAutofit/>
          </a:bodyPr>
          <a:lstStyle/>
          <a:p>
            <a:pPr marL="342900" marR="0" lvl="0" indent="-279400" algn="l" rtl="0">
              <a:lnSpc>
                <a:spcPct val="100000"/>
              </a:lnSpc>
              <a:spcBef>
                <a:spcPts val="0"/>
              </a:spcBef>
              <a:spcAft>
                <a:spcPts val="0"/>
              </a:spcAft>
              <a:buClr>
                <a:srgbClr val="595959"/>
              </a:buClr>
              <a:buSzPts val="1800"/>
              <a:buFont typeface="Arial"/>
              <a:buChar char="●"/>
            </a:pPr>
            <a:r>
              <a:rPr lang="en-US" b="0" i="0" u="none" strike="noStrike" cap="none">
                <a:solidFill>
                  <a:srgbClr val="595959"/>
                </a:solidFill>
                <a:latin typeface="Arial"/>
                <a:ea typeface="Arial"/>
                <a:cs typeface="Arial"/>
                <a:sym typeface="Arial"/>
              </a:rPr>
              <a:t>RHNTC and ACOG adapted AIM’s Patient Safety Bundles* (PSBs) to create </a:t>
            </a:r>
            <a:r>
              <a:rPr lang="en-US">
                <a:solidFill>
                  <a:srgbClr val="595959"/>
                </a:solidFill>
              </a:rPr>
              <a:t>H</a:t>
            </a:r>
            <a:r>
              <a:rPr lang="en-US" b="0" i="0" u="none" strike="noStrike" cap="none">
                <a:solidFill>
                  <a:srgbClr val="595959"/>
                </a:solidFill>
                <a:latin typeface="Arial"/>
                <a:ea typeface="Arial"/>
                <a:cs typeface="Arial"/>
                <a:sym typeface="Arial"/>
              </a:rPr>
              <a:t>igh </a:t>
            </a:r>
            <a:r>
              <a:rPr lang="en-US">
                <a:solidFill>
                  <a:srgbClr val="595959"/>
                </a:solidFill>
              </a:rPr>
              <a:t>I</a:t>
            </a:r>
            <a:r>
              <a:rPr lang="en-US" b="0" i="0" u="none" strike="noStrike" cap="none">
                <a:solidFill>
                  <a:srgbClr val="595959"/>
                </a:solidFill>
                <a:latin typeface="Arial"/>
                <a:ea typeface="Arial"/>
                <a:cs typeface="Arial"/>
                <a:sym typeface="Arial"/>
              </a:rPr>
              <a:t>mpact </a:t>
            </a:r>
            <a:r>
              <a:rPr lang="en-US">
                <a:solidFill>
                  <a:srgbClr val="595959"/>
                </a:solidFill>
              </a:rPr>
              <a:t>P</a:t>
            </a:r>
            <a:r>
              <a:rPr lang="en-US" b="0" i="0" u="none" strike="noStrike" cap="none">
                <a:solidFill>
                  <a:srgbClr val="595959"/>
                </a:solidFill>
                <a:latin typeface="Arial"/>
                <a:ea typeface="Arial"/>
                <a:cs typeface="Arial"/>
                <a:sym typeface="Arial"/>
              </a:rPr>
              <a:t>ractice </a:t>
            </a:r>
            <a:r>
              <a:rPr lang="en-US">
                <a:solidFill>
                  <a:srgbClr val="595959"/>
                </a:solidFill>
              </a:rPr>
              <a:t>S</a:t>
            </a:r>
            <a:r>
              <a:rPr lang="en-US" b="0" i="0" u="none" strike="noStrike" cap="none">
                <a:solidFill>
                  <a:srgbClr val="595959"/>
                </a:solidFill>
                <a:latin typeface="Arial"/>
                <a:ea typeface="Arial"/>
                <a:cs typeface="Arial"/>
                <a:sym typeface="Arial"/>
              </a:rPr>
              <a:t>ets (HIPS)</a:t>
            </a:r>
            <a:endParaRPr/>
          </a:p>
          <a:p>
            <a:pPr marL="342900" marR="0" lvl="0" indent="-279400" algn="l" rtl="0">
              <a:lnSpc>
                <a:spcPct val="100000"/>
              </a:lnSpc>
              <a:spcBef>
                <a:spcPts val="800"/>
              </a:spcBef>
              <a:spcAft>
                <a:spcPts val="0"/>
              </a:spcAft>
              <a:buClr>
                <a:srgbClr val="595959"/>
              </a:buClr>
              <a:buSzPts val="1800"/>
              <a:buFont typeface="Arial"/>
              <a:buChar char="●"/>
            </a:pPr>
            <a:r>
              <a:rPr lang="en-US" b="0" i="0" u="none" strike="noStrike" cap="none">
                <a:solidFill>
                  <a:srgbClr val="595959"/>
                </a:solidFill>
                <a:latin typeface="Arial"/>
                <a:ea typeface="Arial"/>
                <a:cs typeface="Arial"/>
                <a:sym typeface="Arial"/>
              </a:rPr>
              <a:t>HIPS highlight evidence-based practices that can be implemented in the outpatient </a:t>
            </a:r>
            <a:r>
              <a:rPr lang="en-US">
                <a:solidFill>
                  <a:srgbClr val="595959"/>
                </a:solidFill>
              </a:rPr>
              <a:t>sexual and reproductive health</a:t>
            </a:r>
            <a:r>
              <a:rPr lang="en-US" b="0" i="0" u="none" strike="noStrike" cap="none">
                <a:solidFill>
                  <a:srgbClr val="595959"/>
                </a:solidFill>
                <a:latin typeface="Arial"/>
                <a:ea typeface="Arial"/>
                <a:cs typeface="Arial"/>
                <a:sym typeface="Arial"/>
              </a:rPr>
              <a:t> setting to improve maternal health outcomes</a:t>
            </a:r>
            <a:endParaRPr/>
          </a:p>
          <a:p>
            <a:pPr marL="342900" marR="0" lvl="0" indent="0" algn="l" rtl="0">
              <a:lnSpc>
                <a:spcPct val="100000"/>
              </a:lnSpc>
              <a:spcBef>
                <a:spcPts val="4600"/>
              </a:spcBef>
              <a:spcAft>
                <a:spcPts val="1800"/>
              </a:spcAft>
              <a:buClr>
                <a:srgbClr val="595959"/>
              </a:buClr>
              <a:buSzPts val="1800"/>
              <a:buNone/>
            </a:pPr>
            <a:r>
              <a:rPr lang="en-US" sz="1700" b="0" i="0" u="none" strike="noStrike" cap="none">
                <a:solidFill>
                  <a:srgbClr val="595959"/>
                </a:solidFill>
                <a:latin typeface="Arial"/>
                <a:ea typeface="Arial"/>
                <a:cs typeface="Arial"/>
                <a:sym typeface="Arial"/>
              </a:rPr>
              <a:t>*</a:t>
            </a:r>
            <a:r>
              <a:rPr lang="en-US" sz="1700" b="0" i="0" u="none" strike="noStrike" cap="none">
                <a:solidFill>
                  <a:srgbClr val="434343"/>
                </a:solidFill>
                <a:latin typeface="Arial"/>
                <a:ea typeface="Arial"/>
                <a:cs typeface="Arial"/>
                <a:sym typeface="Arial"/>
              </a:rPr>
              <a:t>Alliance for Innovation on Maternal Health (AIM) PSBs are collections of </a:t>
            </a:r>
            <a:r>
              <a:rPr lang="en-US" sz="1700" b="0" i="0" u="none" strike="noStrike" cap="none">
                <a:solidFill>
                  <a:srgbClr val="595959"/>
                </a:solidFill>
                <a:latin typeface="Arial"/>
                <a:ea typeface="Arial"/>
                <a:cs typeface="Arial"/>
                <a:sym typeface="Arial"/>
              </a:rPr>
              <a:t>clinical</a:t>
            </a:r>
            <a:r>
              <a:rPr lang="en-US" sz="1700">
                <a:solidFill>
                  <a:srgbClr val="595959"/>
                </a:solidFill>
              </a:rPr>
              <a:t> </a:t>
            </a:r>
            <a:r>
              <a:rPr lang="en-US" sz="1700" b="0" i="0" u="none" strike="noStrike" cap="none">
                <a:solidFill>
                  <a:srgbClr val="595959"/>
                </a:solidFill>
                <a:latin typeface="Arial"/>
                <a:ea typeface="Arial"/>
                <a:cs typeface="Arial"/>
                <a:sym typeface="Arial"/>
              </a:rPr>
              <a:t>condition</a:t>
            </a:r>
            <a:r>
              <a:rPr lang="en-US" sz="1700">
                <a:solidFill>
                  <a:srgbClr val="595959"/>
                </a:solidFill>
              </a:rPr>
              <a:t>-</a:t>
            </a:r>
            <a:r>
              <a:rPr lang="en-US" sz="1700" b="0" i="0" u="none" strike="noStrike" cap="none">
                <a:solidFill>
                  <a:srgbClr val="595959"/>
                </a:solidFill>
                <a:latin typeface="Arial"/>
                <a:ea typeface="Arial"/>
                <a:cs typeface="Arial"/>
                <a:sym typeface="Arial"/>
              </a:rPr>
              <a:t>specific</a:t>
            </a:r>
            <a:r>
              <a:rPr lang="en-US" sz="1700">
                <a:solidFill>
                  <a:srgbClr val="595959"/>
                </a:solidFill>
              </a:rPr>
              <a:t> </a:t>
            </a:r>
            <a:r>
              <a:rPr lang="en-US" sz="1700" b="0" i="0" u="none" strike="noStrike" cap="none">
                <a:solidFill>
                  <a:srgbClr val="595959"/>
                </a:solidFill>
                <a:latin typeface="Arial"/>
                <a:ea typeface="Arial"/>
                <a:cs typeface="Arial"/>
                <a:sym typeface="Arial"/>
              </a:rPr>
              <a:t>best practices </a:t>
            </a:r>
            <a:r>
              <a:rPr lang="en-US" sz="1700">
                <a:solidFill>
                  <a:srgbClr val="595959"/>
                </a:solidFill>
              </a:rPr>
              <a:t>to improve maternal and overall health outcomes</a:t>
            </a:r>
            <a:r>
              <a:rPr lang="en-US" sz="1700" b="0" i="0" u="none" strike="noStrike" cap="none">
                <a:solidFill>
                  <a:srgbClr val="595959"/>
                </a:solidFill>
                <a:latin typeface="Arial"/>
                <a:ea typeface="Arial"/>
                <a:cs typeface="Arial"/>
                <a:sym typeface="Arial"/>
              </a:rPr>
              <a:t>. </a:t>
            </a:r>
            <a:r>
              <a:rPr lang="en-US" sz="1700" b="0" i="0" u="sng" strike="noStrike" cap="none">
                <a:solidFill>
                  <a:srgbClr val="1172BA"/>
                </a:solidFill>
                <a:latin typeface="Arial"/>
                <a:ea typeface="Arial"/>
                <a:cs typeface="Arial"/>
                <a:sym typeface="Arial"/>
                <a:hlinkClick r:id="rId3">
                  <a:extLst>
                    <a:ext uri="{A12FA001-AC4F-418D-AE19-62706E023703}">
                      <ahyp:hlinkClr xmlns:ahyp="http://schemas.microsoft.com/office/drawing/2018/hyperlinkcolor" val="tx"/>
                    </a:ext>
                  </a:extLst>
                </a:hlinkClick>
              </a:rPr>
              <a:t>https://saferbirth.org/patient-safety-bundles/</a:t>
            </a:r>
            <a:endParaRPr sz="1700" b="0" i="0" u="none" strike="noStrike" cap="none">
              <a:solidFill>
                <a:srgbClr val="595959"/>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6"/>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High Impact Practice Sets (HIPS)   </a:t>
            </a:r>
            <a:r>
              <a:rPr lang="en-US">
                <a:solidFill>
                  <a:srgbClr val="1F1F1F"/>
                </a:solidFill>
              </a:rPr>
              <a:t>(2 of 2)</a:t>
            </a:r>
            <a:endParaRPr/>
          </a:p>
        </p:txBody>
      </p:sp>
      <p:sp>
        <p:nvSpPr>
          <p:cNvPr id="521" name="Google Shape;521;p16"/>
          <p:cNvSpPr txBox="1">
            <a:spLocks noGrp="1"/>
          </p:cNvSpPr>
          <p:nvPr>
            <p:ph type="body" idx="1"/>
          </p:nvPr>
        </p:nvSpPr>
        <p:spPr>
          <a:xfrm>
            <a:off x="342900" y="1409701"/>
            <a:ext cx="4358325" cy="2566500"/>
          </a:xfrm>
          <a:prstGeom prst="rect">
            <a:avLst/>
          </a:prstGeom>
          <a:noFill/>
          <a:ln>
            <a:noFill/>
          </a:ln>
        </p:spPr>
        <p:txBody>
          <a:bodyPr spcFirstLastPara="1" wrap="square" lIns="91425" tIns="91425" rIns="91425" bIns="91425" anchor="t" anchorCtr="0">
            <a:noAutofit/>
          </a:bodyPr>
          <a:lstStyle/>
          <a:p>
            <a:pPr marL="63500" marR="0" lvl="0" indent="0" algn="l" rtl="0">
              <a:lnSpc>
                <a:spcPct val="100000"/>
              </a:lnSpc>
              <a:spcBef>
                <a:spcPts val="0"/>
              </a:spcBef>
              <a:spcAft>
                <a:spcPts val="0"/>
              </a:spcAft>
              <a:buSzPts val="1800"/>
              <a:buNone/>
            </a:pPr>
            <a:r>
              <a:rPr lang="en-US">
                <a:solidFill>
                  <a:srgbClr val="595959"/>
                </a:solidFill>
              </a:rPr>
              <a:t>HIPS focus on five areas:</a:t>
            </a:r>
            <a:endParaRPr/>
          </a:p>
          <a:p>
            <a:pPr marL="685800" lvl="1" indent="-279400" algn="l" rtl="0">
              <a:lnSpc>
                <a:spcPct val="100000"/>
              </a:lnSpc>
              <a:spcBef>
                <a:spcPts val="800"/>
              </a:spcBef>
              <a:spcAft>
                <a:spcPts val="0"/>
              </a:spcAft>
              <a:buClr>
                <a:srgbClr val="595959"/>
              </a:buClr>
              <a:buSzPts val="1800"/>
              <a:buChar char="○"/>
            </a:pPr>
            <a:r>
              <a:rPr lang="en-US" sz="1800">
                <a:solidFill>
                  <a:srgbClr val="595959"/>
                </a:solidFill>
              </a:rPr>
              <a:t>Hypertension</a:t>
            </a:r>
            <a:endParaRPr/>
          </a:p>
          <a:p>
            <a:pPr marL="685800" lvl="1" indent="-279400" algn="l" rtl="0">
              <a:lnSpc>
                <a:spcPct val="100000"/>
              </a:lnSpc>
              <a:spcBef>
                <a:spcPts val="800"/>
              </a:spcBef>
              <a:spcAft>
                <a:spcPts val="0"/>
              </a:spcAft>
              <a:buClr>
                <a:srgbClr val="595959"/>
              </a:buClr>
              <a:buSzPts val="1800"/>
              <a:buChar char="○"/>
            </a:pPr>
            <a:r>
              <a:rPr lang="en-US" sz="1800">
                <a:solidFill>
                  <a:srgbClr val="595959"/>
                </a:solidFill>
              </a:rPr>
              <a:t>Cardiac conditions</a:t>
            </a:r>
            <a:endParaRPr/>
          </a:p>
          <a:p>
            <a:pPr marL="685800" lvl="1" indent="-279400" algn="l" rtl="0">
              <a:lnSpc>
                <a:spcPct val="100000"/>
              </a:lnSpc>
              <a:spcBef>
                <a:spcPts val="800"/>
              </a:spcBef>
              <a:spcAft>
                <a:spcPts val="0"/>
              </a:spcAft>
              <a:buClr>
                <a:srgbClr val="595959"/>
              </a:buClr>
              <a:buSzPts val="1800"/>
              <a:buChar char="○"/>
            </a:pPr>
            <a:r>
              <a:rPr lang="en-US" sz="1800">
                <a:solidFill>
                  <a:srgbClr val="595959"/>
                </a:solidFill>
              </a:rPr>
              <a:t>Substance use disorders</a:t>
            </a:r>
            <a:endParaRPr/>
          </a:p>
          <a:p>
            <a:pPr marL="685800" lvl="1" indent="-279400" algn="l" rtl="0">
              <a:lnSpc>
                <a:spcPct val="100000"/>
              </a:lnSpc>
              <a:spcBef>
                <a:spcPts val="800"/>
              </a:spcBef>
              <a:spcAft>
                <a:spcPts val="0"/>
              </a:spcAft>
              <a:buClr>
                <a:srgbClr val="595959"/>
              </a:buClr>
              <a:buSzPts val="1800"/>
              <a:buChar char="○"/>
            </a:pPr>
            <a:r>
              <a:rPr lang="en-US" sz="1800">
                <a:solidFill>
                  <a:srgbClr val="595959"/>
                </a:solidFill>
              </a:rPr>
              <a:t>Mental health conditions</a:t>
            </a:r>
            <a:endParaRPr/>
          </a:p>
          <a:p>
            <a:pPr marL="685800" lvl="1" indent="-279400" algn="l" rtl="0">
              <a:lnSpc>
                <a:spcPct val="100000"/>
              </a:lnSpc>
              <a:spcBef>
                <a:spcPts val="800"/>
              </a:spcBef>
              <a:spcAft>
                <a:spcPts val="800"/>
              </a:spcAft>
              <a:buClr>
                <a:srgbClr val="595959"/>
              </a:buClr>
              <a:buSzPts val="1800"/>
              <a:buChar char="○"/>
            </a:pPr>
            <a:r>
              <a:rPr lang="en-US" sz="1800">
                <a:solidFill>
                  <a:srgbClr val="595959"/>
                </a:solidFill>
              </a:rPr>
              <a:t>Postpartum transition</a:t>
            </a:r>
            <a:endParaRPr/>
          </a:p>
        </p:txBody>
      </p:sp>
      <p:pic>
        <p:nvPicPr>
          <p:cNvPr id="522" name="Google Shape;522;p16" descr="A screenshot of RHNTC's document titled: High Impact Practices for Outpatient Settings: Strengthen Hypertension Services to Improve Maternal Health."/>
          <p:cNvPicPr preferRelativeResize="0">
            <a:picLocks noGrp="1"/>
          </p:cNvPicPr>
          <p:nvPr>
            <p:ph type="pic" idx="2"/>
          </p:nvPr>
        </p:nvPicPr>
        <p:blipFill rotWithShape="1">
          <a:blip r:embed="rId3">
            <a:alphaModFix/>
          </a:blip>
          <a:srcRect t="95" b="94"/>
          <a:stretch/>
        </p:blipFill>
        <p:spPr>
          <a:xfrm>
            <a:off x="4839722" y="1239713"/>
            <a:ext cx="2063124" cy="2664074"/>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7"/>
          <p:cNvSpPr txBox="1">
            <a:spLocks noGrp="1"/>
          </p:cNvSpPr>
          <p:nvPr>
            <p:ph type="title"/>
          </p:nvPr>
        </p:nvSpPr>
        <p:spPr>
          <a:xfrm>
            <a:off x="628650" y="678180"/>
            <a:ext cx="8482604" cy="447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2100"/>
              <a:buNone/>
            </a:pPr>
            <a:r>
              <a:rPr lang="en-US"/>
              <a:t>The 5 Rs</a:t>
            </a:r>
            <a:endParaRPr/>
          </a:p>
        </p:txBody>
      </p:sp>
      <p:sp>
        <p:nvSpPr>
          <p:cNvPr id="528" name="Google Shape;528;p17"/>
          <p:cNvSpPr txBox="1">
            <a:spLocks noGrp="1"/>
          </p:cNvSpPr>
          <p:nvPr>
            <p:ph type="body" idx="1"/>
          </p:nvPr>
        </p:nvSpPr>
        <p:spPr>
          <a:xfrm>
            <a:off x="0" y="5143500"/>
            <a:ext cx="9144000" cy="685800"/>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1800"/>
              <a:buNone/>
            </a:pPr>
            <a:r>
              <a:rPr lang="en-US"/>
              <a:t>A diagram. Readiness, Recognition and Prevention, Response, Reporting and Systems Learning- all placed on an arrow point right to Respectful Care.</a:t>
            </a:r>
            <a:endParaRPr/>
          </a:p>
        </p:txBody>
      </p:sp>
      <p:sp>
        <p:nvSpPr>
          <p:cNvPr id="529" name="Google Shape;529;p17"/>
          <p:cNvSpPr txBox="1">
            <a:spLocks noGrp="1"/>
          </p:cNvSpPr>
          <p:nvPr>
            <p:ph type="body" idx="2"/>
          </p:nvPr>
        </p:nvSpPr>
        <p:spPr>
          <a:xfrm>
            <a:off x="498474" y="4214135"/>
            <a:ext cx="6157913" cy="685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800"/>
              <a:buNone/>
            </a:pPr>
            <a:r>
              <a:rPr lang="en-US"/>
              <a:t>Information/Data from Alliance for Innovation on Maternal Health. Measurement of Respectful Care in AIM Statement. Accessed November 20, 2023. </a:t>
            </a:r>
            <a:r>
              <a:rPr lang="en-US" sz="1100" u="sng">
                <a:solidFill>
                  <a:srgbClr val="1155CC"/>
                </a:solidFill>
                <a:hlinkClick r:id="rId3">
                  <a:extLst>
                    <a:ext uri="{A12FA001-AC4F-418D-AE19-62706E023703}">
                      <ahyp:hlinkClr xmlns:ahyp="http://schemas.microsoft.com/office/drawing/2018/hyperlinkcolor" val="tx"/>
                    </a:ext>
                  </a:extLst>
                </a:hlinkClick>
              </a:rPr>
              <a:t>https://saferbirth.org/measurement-of-respectful-care-in-aim-statement/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8"/>
          <p:cNvSpPr txBox="1">
            <a:spLocks noGrp="1"/>
          </p:cNvSpPr>
          <p:nvPr>
            <p:ph type="title"/>
          </p:nvPr>
        </p:nvSpPr>
        <p:spPr>
          <a:xfrm>
            <a:off x="356616" y="368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rgbClr val="1F1F1F"/>
                </a:solidFill>
              </a:rPr>
              <a:t>Readiness (1 of 3)</a:t>
            </a:r>
            <a:endParaRPr/>
          </a:p>
        </p:txBody>
      </p:sp>
      <p:sp>
        <p:nvSpPr>
          <p:cNvPr id="535" name="Google Shape;535;p18"/>
          <p:cNvSpPr txBox="1">
            <a:spLocks noGrp="1"/>
          </p:cNvSpPr>
          <p:nvPr>
            <p:ph type="body" idx="1"/>
          </p:nvPr>
        </p:nvSpPr>
        <p:spPr>
          <a:xfrm>
            <a:off x="454025" y="1160463"/>
            <a:ext cx="4184650" cy="24907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Train clinical staff to:</a:t>
            </a:r>
            <a:endParaRPr/>
          </a:p>
          <a:p>
            <a:pPr marL="457200" lvl="0" indent="-342900" algn="l" rtl="0">
              <a:lnSpc>
                <a:spcPct val="100000"/>
              </a:lnSpc>
              <a:spcBef>
                <a:spcPts val="1000"/>
              </a:spcBef>
              <a:spcAft>
                <a:spcPts val="0"/>
              </a:spcAft>
              <a:buSzPts val="1800"/>
              <a:buChar char="●"/>
            </a:pPr>
            <a:r>
              <a:rPr lang="en-US"/>
              <a:t>Conduct key screening tests for monitoring cardiovascular health according to guidelines.</a:t>
            </a:r>
            <a:endParaRPr/>
          </a:p>
          <a:p>
            <a:pPr marL="457200" lvl="0" indent="-342900" algn="l" rtl="0">
              <a:lnSpc>
                <a:spcPct val="100000"/>
              </a:lnSpc>
              <a:spcBef>
                <a:spcPts val="1000"/>
              </a:spcBef>
              <a:spcAft>
                <a:spcPts val="0"/>
              </a:spcAft>
              <a:buSzPts val="1800"/>
              <a:buChar char="●"/>
            </a:pPr>
            <a:r>
              <a:rPr lang="en-US"/>
              <a:t>Identify and respond to potential pregnancy-related cardiac conditions.</a:t>
            </a:r>
            <a:endParaRPr/>
          </a:p>
        </p:txBody>
      </p:sp>
      <p:sp>
        <p:nvSpPr>
          <p:cNvPr id="536" name="Google Shape;536;p18"/>
          <p:cNvSpPr txBox="1">
            <a:spLocks noGrp="1"/>
          </p:cNvSpPr>
          <p:nvPr>
            <p:ph type="body" idx="2"/>
          </p:nvPr>
        </p:nvSpPr>
        <p:spPr>
          <a:xfrm>
            <a:off x="4681702" y="333193"/>
            <a:ext cx="4244975" cy="1735293"/>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lt1"/>
              </a:buClr>
              <a:buSzPts val="1400"/>
              <a:buNone/>
            </a:pPr>
            <a:r>
              <a:rPr lang="en-US"/>
              <a:t>RED FLAGS </a:t>
            </a:r>
            <a:endParaRPr/>
          </a:p>
          <a:p>
            <a:pPr marL="0" lvl="0" indent="0" algn="ctr" rtl="0">
              <a:lnSpc>
                <a:spcPct val="90000"/>
              </a:lnSpc>
              <a:spcBef>
                <a:spcPts val="0"/>
              </a:spcBef>
              <a:spcAft>
                <a:spcPts val="0"/>
              </a:spcAft>
              <a:buClr>
                <a:schemeClr val="lt1"/>
              </a:buClr>
              <a:buSzPts val="1400"/>
              <a:buNone/>
            </a:pPr>
            <a:r>
              <a:rPr lang="en-US"/>
              <a:t>for Pregnant and Postpartum Individuals</a:t>
            </a:r>
            <a:endParaRPr/>
          </a:p>
          <a:p>
            <a:pPr marL="584200" lvl="1" indent="-120650" algn="l" rtl="0">
              <a:lnSpc>
                <a:spcPct val="90000"/>
              </a:lnSpc>
              <a:spcBef>
                <a:spcPts val="500"/>
              </a:spcBef>
              <a:spcAft>
                <a:spcPts val="0"/>
              </a:spcAft>
              <a:buClr>
                <a:schemeClr val="lt1"/>
              </a:buClr>
              <a:buSzPts val="1100"/>
              <a:buFont typeface="Arial"/>
              <a:buChar char="•"/>
            </a:pPr>
            <a:r>
              <a:rPr lang="en-US"/>
              <a:t>Shortness of breath at rest</a:t>
            </a:r>
            <a:endParaRPr/>
          </a:p>
          <a:p>
            <a:pPr marL="584200" lvl="1" indent="-120650" algn="l" rtl="0">
              <a:lnSpc>
                <a:spcPct val="90000"/>
              </a:lnSpc>
              <a:spcBef>
                <a:spcPts val="200"/>
              </a:spcBef>
              <a:spcAft>
                <a:spcPts val="0"/>
              </a:spcAft>
              <a:buClr>
                <a:schemeClr val="lt1"/>
              </a:buClr>
              <a:buSzPts val="1100"/>
              <a:buFont typeface="Arial"/>
              <a:buChar char="•"/>
            </a:pPr>
            <a:r>
              <a:rPr lang="en-US"/>
              <a:t>Severe orthopnea ≥ 4 pillows</a:t>
            </a:r>
            <a:endParaRPr/>
          </a:p>
          <a:p>
            <a:pPr marL="584200" lvl="1" indent="-120650" algn="l" rtl="0">
              <a:lnSpc>
                <a:spcPct val="90000"/>
              </a:lnSpc>
              <a:spcBef>
                <a:spcPts val="200"/>
              </a:spcBef>
              <a:spcAft>
                <a:spcPts val="0"/>
              </a:spcAft>
              <a:buClr>
                <a:schemeClr val="lt1"/>
              </a:buClr>
              <a:buSzPts val="1100"/>
              <a:buFont typeface="Arial"/>
              <a:buChar char="∙"/>
            </a:pPr>
            <a:r>
              <a:rPr lang="en-US"/>
              <a:t>Resting HR ≥120 bpm</a:t>
            </a:r>
            <a:endParaRPr/>
          </a:p>
          <a:p>
            <a:pPr marL="584200" lvl="1" indent="-120650" algn="l" rtl="0">
              <a:lnSpc>
                <a:spcPct val="90000"/>
              </a:lnSpc>
              <a:spcBef>
                <a:spcPts val="200"/>
              </a:spcBef>
              <a:spcAft>
                <a:spcPts val="0"/>
              </a:spcAft>
              <a:buClr>
                <a:schemeClr val="lt1"/>
              </a:buClr>
              <a:buSzPts val="1100"/>
              <a:buFont typeface="Arial"/>
              <a:buChar char="•"/>
            </a:pPr>
            <a:r>
              <a:rPr lang="en-US"/>
              <a:t>Resting systolic BP ≥160 mm Hg</a:t>
            </a:r>
            <a:endParaRPr/>
          </a:p>
          <a:p>
            <a:pPr marL="584200" lvl="1" indent="-120650" algn="l" rtl="0">
              <a:lnSpc>
                <a:spcPct val="90000"/>
              </a:lnSpc>
              <a:spcBef>
                <a:spcPts val="200"/>
              </a:spcBef>
              <a:spcAft>
                <a:spcPts val="0"/>
              </a:spcAft>
              <a:buClr>
                <a:schemeClr val="lt1"/>
              </a:buClr>
              <a:buSzPts val="1100"/>
              <a:buFont typeface="Arial"/>
              <a:buChar char="•"/>
            </a:pPr>
            <a:r>
              <a:rPr lang="en-US"/>
              <a:t>Resting RR ≥30</a:t>
            </a:r>
            <a:endParaRPr/>
          </a:p>
          <a:p>
            <a:pPr marL="584200" lvl="1" indent="-120650" algn="l" rtl="0">
              <a:lnSpc>
                <a:spcPct val="90000"/>
              </a:lnSpc>
              <a:spcBef>
                <a:spcPts val="200"/>
              </a:spcBef>
              <a:spcAft>
                <a:spcPts val="0"/>
              </a:spcAft>
              <a:buClr>
                <a:schemeClr val="lt1"/>
              </a:buClr>
              <a:buSzPts val="1100"/>
              <a:buFont typeface="Arial"/>
              <a:buChar char="•"/>
            </a:pPr>
            <a:r>
              <a:rPr lang="en-US"/>
              <a:t>Oxygen saturations ≤94% with or without personal </a:t>
            </a:r>
            <a:br>
              <a:rPr lang="en-US"/>
            </a:br>
            <a:r>
              <a:rPr lang="en-US"/>
              <a:t>history of CVD</a:t>
            </a:r>
            <a:endParaRPr/>
          </a:p>
        </p:txBody>
      </p:sp>
      <p:sp>
        <p:nvSpPr>
          <p:cNvPr id="537" name="Google Shape;537;p18"/>
          <p:cNvSpPr txBox="1">
            <a:spLocks noGrp="1"/>
          </p:cNvSpPr>
          <p:nvPr>
            <p:ph type="body" idx="3"/>
          </p:nvPr>
        </p:nvSpPr>
        <p:spPr>
          <a:xfrm>
            <a:off x="4688416" y="3063438"/>
            <a:ext cx="4244975" cy="1735293"/>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1700"/>
              <a:buFont typeface="Open Sans"/>
              <a:buNone/>
            </a:pPr>
            <a:r>
              <a:rPr lang="en-US" sz="1700" b="1">
                <a:solidFill>
                  <a:schemeClr val="lt1"/>
                </a:solidFill>
              </a:rPr>
              <a:t>PROMPT EVALUATION </a:t>
            </a:r>
            <a:r>
              <a:rPr lang="en-US" sz="1700" b="0">
                <a:solidFill>
                  <a:schemeClr val="lt1"/>
                </a:solidFill>
              </a:rPr>
              <a:t>and/or hospitalization for acute symptoms </a:t>
            </a:r>
            <a:endParaRPr sz="1700" b="0"/>
          </a:p>
          <a:p>
            <a:pPr marL="0" marR="0" lvl="0" indent="0" algn="ctr" rtl="0">
              <a:lnSpc>
                <a:spcPct val="90000"/>
              </a:lnSpc>
              <a:spcBef>
                <a:spcPts val="600"/>
              </a:spcBef>
              <a:spcAft>
                <a:spcPts val="0"/>
              </a:spcAft>
              <a:buClr>
                <a:schemeClr val="lt1"/>
              </a:buClr>
              <a:buSzPts val="1700"/>
              <a:buFont typeface="Open Sans"/>
              <a:buNone/>
            </a:pPr>
            <a:r>
              <a:rPr lang="en-US" sz="1700" b="0" i="1">
                <a:solidFill>
                  <a:schemeClr val="lt1"/>
                </a:solidFill>
              </a:rPr>
              <a:t>plus</a:t>
            </a:r>
            <a:endParaRPr sz="1700" b="0"/>
          </a:p>
          <a:p>
            <a:pPr marL="0" marR="0" lvl="0" indent="0" algn="ctr" rtl="0">
              <a:lnSpc>
                <a:spcPct val="90000"/>
              </a:lnSpc>
              <a:spcBef>
                <a:spcPts val="600"/>
              </a:spcBef>
              <a:spcAft>
                <a:spcPts val="0"/>
              </a:spcAft>
              <a:buClr>
                <a:schemeClr val="lt1"/>
              </a:buClr>
              <a:buSzPts val="1700"/>
              <a:buFont typeface="Open Sans"/>
              <a:buNone/>
            </a:pPr>
            <a:r>
              <a:rPr lang="en-US" sz="1700" b="1">
                <a:solidFill>
                  <a:schemeClr val="lt1"/>
                </a:solidFill>
              </a:rPr>
              <a:t>CONSULTATIONS</a:t>
            </a:r>
            <a:r>
              <a:rPr lang="en-US" sz="1700">
                <a:solidFill>
                  <a:schemeClr val="lt1"/>
                </a:solidFill>
              </a:rPr>
              <a:t> </a:t>
            </a:r>
            <a:r>
              <a:rPr lang="en-US" sz="1700" b="0">
                <a:solidFill>
                  <a:schemeClr val="lt1"/>
                </a:solidFill>
              </a:rPr>
              <a:t>with MFM and </a:t>
            </a:r>
            <a:br>
              <a:rPr lang="en-US" sz="1700" b="0">
                <a:solidFill>
                  <a:schemeClr val="lt1"/>
                </a:solidFill>
              </a:rPr>
            </a:br>
            <a:r>
              <a:rPr lang="en-US" sz="1700" b="0">
                <a:solidFill>
                  <a:schemeClr val="lt1"/>
                </a:solidFill>
              </a:rPr>
              <a:t>Primary Care/Cardiology</a:t>
            </a:r>
            <a:endParaRPr sz="1700" b="0"/>
          </a:p>
        </p:txBody>
      </p:sp>
      <p:sp>
        <p:nvSpPr>
          <p:cNvPr id="538" name="Google Shape;538;p18"/>
          <p:cNvSpPr txBox="1">
            <a:spLocks noGrp="1"/>
          </p:cNvSpPr>
          <p:nvPr>
            <p:ph type="body" idx="4"/>
          </p:nvPr>
        </p:nvSpPr>
        <p:spPr>
          <a:xfrm>
            <a:off x="636588" y="4084975"/>
            <a:ext cx="3636962" cy="74796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800"/>
              <a:buNone/>
            </a:pPr>
            <a:r>
              <a:rPr lang="en-US"/>
              <a:t>©California Department of Public Health, 2017; supported by Title V funds. Developed in partnership with California Maternal Quality Care Collaborative Cardiovascular Disease in Pregnancy and Postpartum Taskforce. Visit: </a:t>
            </a:r>
            <a:r>
              <a:rPr lang="en-US" sz="900" u="sng">
                <a:solidFill>
                  <a:srgbClr val="0000FF"/>
                </a:solidFill>
                <a:hlinkClick r:id="rId3">
                  <a:extLst>
                    <a:ext uri="{A12FA001-AC4F-418D-AE19-62706E023703}">
                      <ahyp:hlinkClr xmlns:ahyp="http://schemas.microsoft.com/office/drawing/2018/hyperlinkcolor" val="tx"/>
                    </a:ext>
                  </a:extLst>
                </a:hlinkClick>
              </a:rPr>
              <a:t>www.CMQCC.org</a:t>
            </a:r>
            <a:r>
              <a:rPr lang="en-US" sz="900">
                <a:solidFill>
                  <a:srgbClr val="0000FF"/>
                </a:solidFill>
              </a:rPr>
              <a:t> </a:t>
            </a:r>
            <a:r>
              <a:rPr lang="en-US"/>
              <a:t>for details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19"/>
          <p:cNvSpPr txBox="1">
            <a:spLocks noGrp="1"/>
          </p:cNvSpPr>
          <p:nvPr>
            <p:ph type="title"/>
          </p:nvPr>
        </p:nvSpPr>
        <p:spPr>
          <a:xfrm>
            <a:off x="311700" y="445025"/>
            <a:ext cx="2268452" cy="24846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200" b="1">
                <a:solidFill>
                  <a:srgbClr val="444746"/>
                </a:solidFill>
                <a:latin typeface="Arial"/>
                <a:ea typeface="Arial"/>
                <a:cs typeface="Arial"/>
                <a:sym typeface="Arial"/>
              </a:rPr>
              <a:t>Cardiovascular </a:t>
            </a:r>
            <a:br>
              <a:rPr lang="en-US" sz="2200" b="1">
                <a:solidFill>
                  <a:srgbClr val="444746"/>
                </a:solidFill>
                <a:latin typeface="Arial"/>
                <a:ea typeface="Arial"/>
                <a:cs typeface="Arial"/>
                <a:sym typeface="Arial"/>
              </a:rPr>
            </a:br>
            <a:r>
              <a:rPr lang="en-US" sz="2200">
                <a:solidFill>
                  <a:srgbClr val="444746"/>
                </a:solidFill>
              </a:rPr>
              <a:t>D</a:t>
            </a:r>
            <a:r>
              <a:rPr lang="en-US" sz="2200" b="1">
                <a:solidFill>
                  <a:srgbClr val="444746"/>
                </a:solidFill>
                <a:latin typeface="Arial"/>
                <a:ea typeface="Arial"/>
                <a:cs typeface="Arial"/>
                <a:sym typeface="Arial"/>
              </a:rPr>
              <a:t>isease </a:t>
            </a:r>
            <a:r>
              <a:rPr lang="en-US" sz="2200">
                <a:solidFill>
                  <a:srgbClr val="444746"/>
                </a:solidFill>
              </a:rPr>
              <a:t>A</a:t>
            </a:r>
            <a:r>
              <a:rPr lang="en-US" sz="2200" b="1">
                <a:solidFill>
                  <a:srgbClr val="444746"/>
                </a:solidFill>
                <a:latin typeface="Arial"/>
                <a:ea typeface="Arial"/>
                <a:cs typeface="Arial"/>
                <a:sym typeface="Arial"/>
              </a:rPr>
              <a:t>ssessment in </a:t>
            </a:r>
            <a:r>
              <a:rPr lang="en-US" sz="2200">
                <a:solidFill>
                  <a:srgbClr val="444746"/>
                </a:solidFill>
              </a:rPr>
              <a:t>P</a:t>
            </a:r>
            <a:r>
              <a:rPr lang="en-US" sz="2200" b="1">
                <a:solidFill>
                  <a:srgbClr val="444746"/>
                </a:solidFill>
                <a:latin typeface="Arial"/>
                <a:ea typeface="Arial"/>
                <a:cs typeface="Arial"/>
                <a:sym typeface="Arial"/>
              </a:rPr>
              <a:t>regnant and </a:t>
            </a:r>
            <a:r>
              <a:rPr lang="en-US" sz="2200">
                <a:solidFill>
                  <a:srgbClr val="444746"/>
                </a:solidFill>
              </a:rPr>
              <a:t>P</a:t>
            </a:r>
            <a:r>
              <a:rPr lang="en-US" sz="2200" b="1">
                <a:solidFill>
                  <a:srgbClr val="444746"/>
                </a:solidFill>
                <a:latin typeface="Arial"/>
                <a:ea typeface="Arial"/>
                <a:cs typeface="Arial"/>
                <a:sym typeface="Arial"/>
              </a:rPr>
              <a:t>ostpartum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Clients</a:t>
            </a:r>
            <a:endParaRPr/>
          </a:p>
        </p:txBody>
      </p:sp>
      <p:sp>
        <p:nvSpPr>
          <p:cNvPr id="544" name="Google Shape;544;p19"/>
          <p:cNvSpPr txBox="1">
            <a:spLocks noGrp="1"/>
          </p:cNvSpPr>
          <p:nvPr>
            <p:ph type="body" idx="1"/>
          </p:nvPr>
        </p:nvSpPr>
        <p:spPr>
          <a:xfrm>
            <a:off x="0" y="5164280"/>
            <a:ext cx="9144000" cy="506938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800"/>
              <a:buNone/>
            </a:pPr>
            <a:r>
              <a:rPr lang="en-US">
                <a:latin typeface="Arial"/>
                <a:ea typeface="Arial"/>
                <a:cs typeface="Arial"/>
                <a:sym typeface="Arial"/>
              </a:rPr>
              <a:t>A flowchart with labeled text boxes.</a:t>
            </a:r>
            <a:endParaRPr/>
          </a:p>
          <a:p>
            <a:pPr marL="0" marR="0" lvl="0" indent="0" algn="l" rtl="0">
              <a:lnSpc>
                <a:spcPct val="100000"/>
              </a:lnSpc>
              <a:spcBef>
                <a:spcPts val="0"/>
              </a:spcBef>
              <a:spcAft>
                <a:spcPts val="0"/>
              </a:spcAft>
              <a:buSzPts val="1800"/>
              <a:buNone/>
            </a:pPr>
            <a:r>
              <a:rPr lang="en-US">
                <a:latin typeface="Arial"/>
                <a:ea typeface="Arial"/>
                <a:cs typeface="Arial"/>
                <a:sym typeface="Arial"/>
              </a:rPr>
              <a:t>Text boxes labeled Symptoms, Vital Signs, and Risk Factors flow to a central text box: greater than or equal to 1 Symptom plus greater than or equal to 1 Vital Signs Abnormal plus less than or equal to 1 Risk Factor or ANY COMBINATION ADDING TO less than or equal to 4. A box labeled **Physical Exam flows to the central text box with an arrow labeled No and to Consultation indicated (MFM and Primary Care/Cardiology) with an arrow labeled Yes.</a:t>
            </a:r>
            <a:endParaRPr/>
          </a:p>
          <a:p>
            <a:pPr marL="0" marR="0" lvl="0" indent="0" algn="l" rtl="0">
              <a:lnSpc>
                <a:spcPct val="100000"/>
              </a:lnSpc>
              <a:spcBef>
                <a:spcPts val="0"/>
              </a:spcBef>
              <a:spcAft>
                <a:spcPts val="0"/>
              </a:spcAft>
              <a:buSzPts val="1800"/>
              <a:buNone/>
            </a:pPr>
            <a:r>
              <a:rPr lang="en-US">
                <a:latin typeface="Arial"/>
                <a:ea typeface="Arial"/>
                <a:cs typeface="Arial"/>
                <a:sym typeface="Arial"/>
              </a:rPr>
              <a:t>Text within labeled boxes:</a:t>
            </a:r>
            <a:endParaRPr/>
          </a:p>
          <a:p>
            <a:pPr marL="0" marR="0" lvl="0" indent="0" algn="l" rtl="0">
              <a:lnSpc>
                <a:spcPct val="100000"/>
              </a:lnSpc>
              <a:spcBef>
                <a:spcPts val="0"/>
              </a:spcBef>
              <a:spcAft>
                <a:spcPts val="0"/>
              </a:spcAft>
              <a:buSzPts val="1800"/>
              <a:buNone/>
            </a:pPr>
            <a:r>
              <a:rPr lang="en-US">
                <a:latin typeface="Arial"/>
                <a:ea typeface="Arial"/>
                <a:cs typeface="Arial"/>
                <a:sym typeface="Arial"/>
              </a:rPr>
              <a:t>Symptoms (*NYHA class is greater than or equal to II):</a:t>
            </a:r>
            <a:endParaRPr/>
          </a:p>
          <a:p>
            <a:pPr marL="342900" marR="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Suggestive of Heart Failure: Dyspnea, Mild orthopnea, Tachypnea, Asthma unresponsive to therapy.</a:t>
            </a:r>
            <a:endParaRPr/>
          </a:p>
          <a:p>
            <a:pPr marL="342900" marR="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Suggestive of Arrhythmia: Palpitations, Dizziness/syncope.</a:t>
            </a:r>
            <a:endParaRPr/>
          </a:p>
          <a:p>
            <a:pPr marL="342900" marR="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Suggestive of Coronary Artery.</a:t>
            </a:r>
            <a:endParaRPr/>
          </a:p>
          <a:p>
            <a:pPr marL="342900" marR="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Disease: Chest pain, Dyspnea.</a:t>
            </a:r>
            <a:endParaRPr/>
          </a:p>
          <a:p>
            <a:pPr marL="0" marR="0" lvl="0" indent="0" algn="l" rtl="0">
              <a:lnSpc>
                <a:spcPct val="100000"/>
              </a:lnSpc>
              <a:spcBef>
                <a:spcPts val="0"/>
              </a:spcBef>
              <a:spcAft>
                <a:spcPts val="0"/>
              </a:spcAft>
              <a:buSzPts val="1800"/>
              <a:buNone/>
            </a:pPr>
            <a:r>
              <a:rPr lang="en-US">
                <a:latin typeface="Arial"/>
                <a:ea typeface="Arial"/>
                <a:cs typeface="Arial"/>
                <a:sym typeface="Arial"/>
              </a:rPr>
              <a:t>Vital Signs:</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Resting HR greater than or equal to 100 bpm.</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Systolic BP is greater than or equal to 140 mm Hg.</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RR greater than or equal to 24.</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Oxygen sat less than or equal to 96%.</a:t>
            </a:r>
            <a:endParaRPr/>
          </a:p>
          <a:p>
            <a:pPr marL="0" marR="0" lvl="0" indent="0" algn="l" rtl="0">
              <a:lnSpc>
                <a:spcPct val="100000"/>
              </a:lnSpc>
              <a:spcBef>
                <a:spcPts val="0"/>
              </a:spcBef>
              <a:spcAft>
                <a:spcPts val="0"/>
              </a:spcAft>
              <a:buSzPts val="1800"/>
              <a:buNone/>
            </a:pPr>
            <a:r>
              <a:rPr lang="en-US">
                <a:latin typeface="Arial"/>
                <a:ea typeface="Arial"/>
                <a:cs typeface="Arial"/>
                <a:sym typeface="Arial"/>
              </a:rPr>
              <a:t>Risk Factors:</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Age is greater than or equal to 40 years.</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African American.</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Pre-pregnancy obesity (BMI greater than or equal to 35).</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Pre-existing diabetes.</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Hypertension.</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Substance use (nicotine, cocaine, alcohol, methamphetamines).</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History of chemotherapy.</a:t>
            </a:r>
            <a:endParaRPr/>
          </a:p>
          <a:p>
            <a:pPr marL="0" marR="0" lvl="0" indent="0" algn="l" rtl="0">
              <a:lnSpc>
                <a:spcPct val="100000"/>
              </a:lnSpc>
              <a:spcBef>
                <a:spcPts val="0"/>
              </a:spcBef>
              <a:spcAft>
                <a:spcPts val="0"/>
              </a:spcAft>
              <a:buSzPts val="1800"/>
              <a:buNone/>
            </a:pPr>
            <a:r>
              <a:rPr lang="en-US">
                <a:latin typeface="Arial"/>
                <a:ea typeface="Arial"/>
                <a:cs typeface="Arial"/>
                <a:sym typeface="Arial"/>
              </a:rPr>
              <a:t>**Physical Exam:</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ABNORMAL FINDINGS.</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Heart: Loud murmur or</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Lung: Basilar crackles.</a:t>
            </a:r>
            <a:endParaRPr/>
          </a:p>
          <a:p>
            <a:pPr marL="0" marR="0" lvl="0" indent="0" algn="l" rtl="0">
              <a:lnSpc>
                <a:spcPct val="100000"/>
              </a:lnSpc>
              <a:spcBef>
                <a:spcPts val="0"/>
              </a:spcBef>
              <a:spcAft>
                <a:spcPts val="0"/>
              </a:spcAft>
              <a:buSzPts val="1800"/>
              <a:buNone/>
            </a:pPr>
            <a:r>
              <a:rPr lang="en-US">
                <a:latin typeface="Arial"/>
                <a:ea typeface="Arial"/>
                <a:cs typeface="Arial"/>
                <a:sym typeface="Arial"/>
              </a:rPr>
              <a:t>The central text box flows to Consultation indicated and to a text box containing Obtain and Consider details.</a:t>
            </a:r>
            <a:endParaRPr/>
          </a:p>
          <a:p>
            <a:pPr marL="0" marR="0" lvl="0" indent="0" algn="l" rtl="0">
              <a:lnSpc>
                <a:spcPct val="100000"/>
              </a:lnSpc>
              <a:spcBef>
                <a:spcPts val="0"/>
              </a:spcBef>
              <a:spcAft>
                <a:spcPts val="0"/>
              </a:spcAft>
              <a:buSzPts val="1800"/>
              <a:buNone/>
            </a:pPr>
            <a:r>
              <a:rPr lang="en-US">
                <a:latin typeface="Arial"/>
                <a:ea typeface="Arial"/>
                <a:cs typeface="Arial"/>
                <a:sym typeface="Arial"/>
              </a:rPr>
              <a:t>Obtain: EKG and BNP.</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Echocardiogram plus or minus CXR if HF or valve disease is suspected, or if the BNP levels ar elevated.</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24 hour Holter monitor, if arrhythmia suspected.</a:t>
            </a:r>
            <a:endParaRPr/>
          </a:p>
          <a:p>
            <a:pPr marL="342900" lvl="0" indent="-342900" algn="l" rtl="0">
              <a:lnSpc>
                <a:spcPct val="100000"/>
              </a:lnSpc>
              <a:spcBef>
                <a:spcPts val="0"/>
              </a:spcBef>
              <a:spcAft>
                <a:spcPts val="0"/>
              </a:spcAft>
              <a:buClr>
                <a:schemeClr val="lt1"/>
              </a:buClr>
              <a:buSzPts val="1000"/>
              <a:buFont typeface="Noto Sans Symbols"/>
              <a:buChar char="∙"/>
            </a:pPr>
            <a:r>
              <a:rPr lang="en-US">
                <a:latin typeface="Arial"/>
                <a:ea typeface="Arial"/>
                <a:cs typeface="Arial"/>
                <a:sym typeface="Arial"/>
              </a:rPr>
              <a:t>Referral to cardiologist for possible treadmill echo verses CTA versus alternative testing if postpartum.</a:t>
            </a:r>
            <a:endParaRPr/>
          </a:p>
          <a:p>
            <a:pPr marL="0" marR="0" lvl="0" indent="0" algn="l" rtl="0">
              <a:lnSpc>
                <a:spcPct val="100000"/>
              </a:lnSpc>
              <a:spcBef>
                <a:spcPts val="0"/>
              </a:spcBef>
              <a:spcAft>
                <a:spcPts val="0"/>
              </a:spcAft>
              <a:buSzPts val="1800"/>
              <a:buNone/>
            </a:pPr>
            <a:r>
              <a:rPr lang="en-US">
                <a:latin typeface="Arial"/>
                <a:ea typeface="Arial"/>
                <a:cs typeface="Arial"/>
                <a:sym typeface="Arial"/>
              </a:rPr>
              <a:t>Consider: CXR, CBC, Comprehensive metabolic profile, Arterial blood gas, Drug screen, TSH, etc.</a:t>
            </a:r>
            <a:endParaRPr/>
          </a:p>
          <a:p>
            <a:pPr marL="0" marR="0" lvl="0" indent="0" algn="l" rtl="0">
              <a:lnSpc>
                <a:spcPct val="100000"/>
              </a:lnSpc>
              <a:spcBef>
                <a:spcPts val="0"/>
              </a:spcBef>
              <a:spcAft>
                <a:spcPts val="0"/>
              </a:spcAft>
              <a:buSzPts val="1800"/>
              <a:buNone/>
            </a:pPr>
            <a:r>
              <a:rPr lang="en-US">
                <a:latin typeface="Arial"/>
                <a:ea typeface="Arial"/>
                <a:cs typeface="Arial"/>
                <a:sym typeface="Arial"/>
              </a:rPr>
              <a:t>Follow-up within one week. </a:t>
            </a:r>
            <a:endParaRPr/>
          </a:p>
          <a:p>
            <a:pPr marL="0" marR="0" lvl="0" indent="0" algn="l" rtl="0">
              <a:lnSpc>
                <a:spcPct val="100000"/>
              </a:lnSpc>
              <a:spcBef>
                <a:spcPts val="0"/>
              </a:spcBef>
              <a:spcAft>
                <a:spcPts val="0"/>
              </a:spcAft>
              <a:buSzPts val="1800"/>
              <a:buNone/>
            </a:pPr>
            <a:r>
              <a:rPr lang="en-US">
                <a:latin typeface="Arial"/>
                <a:ea typeface="Arial"/>
                <a:cs typeface="Arial"/>
                <a:sym typeface="Arial"/>
              </a:rPr>
              <a:t>The Obtain and Consider text box flows to Results negative (signs and symptoms resolved, Reassurance and route follow-up) and Results abnormal (CVD highly suspected), which flows to Consultation indicated.</a:t>
            </a:r>
            <a:endParaRPr/>
          </a:p>
          <a:p>
            <a:pPr marL="0" marR="0" lvl="0" indent="0" algn="l" rtl="0">
              <a:lnSpc>
                <a:spcPct val="100000"/>
              </a:lnSpc>
              <a:spcBef>
                <a:spcPts val="0"/>
              </a:spcBef>
              <a:spcAft>
                <a:spcPts val="0"/>
              </a:spcAft>
              <a:buSzPts val="1800"/>
              <a:buNone/>
            </a:pPr>
            <a:r>
              <a:rPr lang="en-US">
                <a:latin typeface="Arial"/>
                <a:ea typeface="Arial"/>
                <a:cs typeface="Arial"/>
                <a:sym typeface="Arial"/>
              </a:rPr>
              <a:t>Copyright California Department of Public Health, 2017; supported by Title V funds. Developed in partnership with California Maternal Quality Care Collaborative Cardiovascular Disease in Pregnancy and Postpartum Taskforce. Visit: </a:t>
            </a:r>
            <a:r>
              <a:rPr lang="en-US" u="sng">
                <a:solidFill>
                  <a:schemeClr val="hlink"/>
                </a:solidFill>
                <a:latin typeface="Arial"/>
                <a:ea typeface="Arial"/>
                <a:cs typeface="Arial"/>
                <a:sym typeface="Arial"/>
                <a:hlinkClick r:id="rId3"/>
              </a:rPr>
              <a:t>www.CMQCC.org</a:t>
            </a:r>
            <a:r>
              <a:rPr lang="en-US">
                <a:latin typeface="Arial"/>
                <a:ea typeface="Arial"/>
                <a:cs typeface="Arial"/>
                <a:sym typeface="Arial"/>
              </a:rPr>
              <a:t> for details.</a:t>
            </a:r>
            <a:endParaRPr>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0"/>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Readiness (2 of 3)</a:t>
            </a:r>
            <a:endParaRPr/>
          </a:p>
        </p:txBody>
      </p:sp>
      <p:sp>
        <p:nvSpPr>
          <p:cNvPr id="550" name="Google Shape;550;p20"/>
          <p:cNvSpPr txBox="1">
            <a:spLocks noGrp="1"/>
          </p:cNvSpPr>
          <p:nvPr>
            <p:ph type="body" idx="1"/>
          </p:nvPr>
        </p:nvSpPr>
        <p:spPr>
          <a:xfrm>
            <a:off x="457200" y="1371600"/>
            <a:ext cx="7134225" cy="342106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a:p>
            <a:pPr marL="457200" lvl="0" indent="-342900" algn="l" rtl="0">
              <a:lnSpc>
                <a:spcPct val="100000"/>
              </a:lnSpc>
              <a:spcBef>
                <a:spcPts val="2000"/>
              </a:spcBef>
              <a:spcAft>
                <a:spcPts val="0"/>
              </a:spcAft>
              <a:buSzPts val="1800"/>
              <a:buChar char="●"/>
            </a:pPr>
            <a:r>
              <a:rPr lang="en-US"/>
              <a:t>Develop and maintain a standard policy and protocol to identify and respond to potential pregnancy-</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related</a:t>
            </a:r>
            <a:r>
              <a:rPr lang="en-US"/>
              <a:t> cardiac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conditions</a:t>
            </a:r>
            <a:r>
              <a:rPr lang="en-US"/>
              <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
          <p:cNvSpPr txBox="1">
            <a:spLocks noGrp="1"/>
          </p:cNvSpPr>
          <p:nvPr>
            <p:ph type="title"/>
          </p:nvPr>
        </p:nvSpPr>
        <p:spPr>
          <a:xfrm>
            <a:off x="744450" y="840598"/>
            <a:ext cx="779640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Meet Your Speakers</a:t>
            </a:r>
            <a:endParaRPr/>
          </a:p>
        </p:txBody>
      </p:sp>
      <p:sp>
        <p:nvSpPr>
          <p:cNvPr id="436" name="Google Shape;436;p3"/>
          <p:cNvSpPr txBox="1">
            <a:spLocks noGrp="1"/>
          </p:cNvSpPr>
          <p:nvPr>
            <p:ph type="body" idx="1"/>
          </p:nvPr>
        </p:nvSpPr>
        <p:spPr>
          <a:xfrm>
            <a:off x="522288" y="3722688"/>
            <a:ext cx="2571750" cy="823912"/>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900" b="1"/>
              <a:t>Meg Sheahan </a:t>
            </a:r>
            <a:endParaRPr/>
          </a:p>
          <a:p>
            <a:pPr marL="0" lvl="0" indent="0" algn="ctr" rtl="0">
              <a:lnSpc>
                <a:spcPct val="100000"/>
              </a:lnSpc>
              <a:spcBef>
                <a:spcPts val="0"/>
              </a:spcBef>
              <a:spcAft>
                <a:spcPts val="0"/>
              </a:spcAft>
              <a:buSzPts val="1800"/>
              <a:buNone/>
            </a:pPr>
            <a:r>
              <a:rPr lang="en-US" sz="1900" b="1"/>
              <a:t>MSN, CNM, MPH</a:t>
            </a:r>
            <a:endParaRPr/>
          </a:p>
        </p:txBody>
      </p:sp>
      <p:sp>
        <p:nvSpPr>
          <p:cNvPr id="437" name="Google Shape;437;p3"/>
          <p:cNvSpPr txBox="1">
            <a:spLocks noGrp="1"/>
          </p:cNvSpPr>
          <p:nvPr>
            <p:ph type="body" idx="2"/>
          </p:nvPr>
        </p:nvSpPr>
        <p:spPr>
          <a:xfrm>
            <a:off x="3306763" y="3704624"/>
            <a:ext cx="2850300" cy="82391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US" sz="1900" b="1"/>
              <a:t>Miasha Gilliam-El, RN</a:t>
            </a:r>
            <a:endParaRPr/>
          </a:p>
        </p:txBody>
      </p:sp>
      <p:sp>
        <p:nvSpPr>
          <p:cNvPr id="438" name="Google Shape;438;p3"/>
          <p:cNvSpPr txBox="1">
            <a:spLocks noGrp="1"/>
          </p:cNvSpPr>
          <p:nvPr>
            <p:ph type="body" idx="3"/>
          </p:nvPr>
        </p:nvSpPr>
        <p:spPr>
          <a:xfrm>
            <a:off x="6456062" y="3721100"/>
            <a:ext cx="1682750" cy="82391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US" sz="1900" b="1"/>
              <a:t>Diana Wolfe MD, MPH</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21"/>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Readiness (3 of 3)</a:t>
            </a:r>
            <a:endParaRPr/>
          </a:p>
        </p:txBody>
      </p:sp>
      <p:sp>
        <p:nvSpPr>
          <p:cNvPr id="556" name="Google Shape;556;p21"/>
          <p:cNvSpPr txBox="1">
            <a:spLocks noGrp="1"/>
          </p:cNvSpPr>
          <p:nvPr>
            <p:ph type="body" idx="1"/>
          </p:nvPr>
        </p:nvSpPr>
        <p:spPr>
          <a:xfrm>
            <a:off x="457200" y="1371600"/>
            <a:ext cx="7813675" cy="34210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Font typeface="Arial"/>
              <a:buChar char="●"/>
            </a:pPr>
            <a:r>
              <a:rPr lang="en-US"/>
              <a:t>Establish or strengthen your system for timely and effective consultation and referral or transfer to the appropriate level of care.</a:t>
            </a:r>
            <a:endParaRPr/>
          </a:p>
          <a:p>
            <a:pPr marL="457200" lvl="0" indent="-342900" algn="l" rtl="0">
              <a:lnSpc>
                <a:spcPct val="100000"/>
              </a:lnSpc>
              <a:spcBef>
                <a:spcPts val="2000"/>
              </a:spcBef>
              <a:spcAft>
                <a:spcPts val="0"/>
              </a:spcAft>
              <a:buSzPts val="1800"/>
              <a:buFont typeface="Arial"/>
              <a:buChar char="●"/>
            </a:pPr>
            <a:r>
              <a:rPr lang="en-US"/>
              <a:t>Develop and maintain a set of referral resources, and foster communication with other health and social service providers to enhance support for clients with or at risk for cardiac conditions.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22"/>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Recognition and Prevention (1 of 2)</a:t>
            </a:r>
            <a:endParaRPr/>
          </a:p>
        </p:txBody>
      </p:sp>
      <p:sp>
        <p:nvSpPr>
          <p:cNvPr id="562" name="Google Shape;562;p22"/>
          <p:cNvSpPr txBox="1">
            <a:spLocks noGrp="1"/>
          </p:cNvSpPr>
          <p:nvPr>
            <p:ph type="body" idx="1"/>
          </p:nvPr>
        </p:nvSpPr>
        <p:spPr>
          <a:xfrm>
            <a:off x="457200" y="1371600"/>
            <a:ext cx="7813675" cy="138112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US" sz="1800"/>
              <a:t>Obtain</a:t>
            </a:r>
            <a:r>
              <a:rPr lang="en-US"/>
              <a:t> the client’s</a:t>
            </a:r>
            <a:r>
              <a:rPr lang="en-US" sz="1800"/>
              <a:t> pregnancy and cardiac histor</a:t>
            </a:r>
            <a:r>
              <a:rPr lang="en-US"/>
              <a:t>ies.</a:t>
            </a:r>
            <a:endParaRPr sz="1800"/>
          </a:p>
          <a:p>
            <a:pPr marL="457200" lvl="0" indent="-342900" algn="l" rtl="0">
              <a:lnSpc>
                <a:spcPct val="100000"/>
              </a:lnSpc>
              <a:spcBef>
                <a:spcPts val="2400"/>
              </a:spcBef>
              <a:spcAft>
                <a:spcPts val="0"/>
              </a:spcAft>
              <a:buSzPts val="1800"/>
              <a:buChar char="●"/>
            </a:pPr>
            <a:r>
              <a:rPr lang="en-US" sz="1800"/>
              <a:t>Assess and document if </a:t>
            </a:r>
            <a:r>
              <a:rPr lang="en-US"/>
              <a:t>the</a:t>
            </a:r>
            <a:r>
              <a:rPr lang="en-US" sz="1800"/>
              <a:t> client is pregnant or has been pregnant within the past year.</a:t>
            </a:r>
            <a:endParaRPr/>
          </a:p>
        </p:txBody>
      </p:sp>
      <p:pic>
        <p:nvPicPr>
          <p:cNvPr id="563" name="Google Shape;563;p22" descr="Text: Ask: &quot;Are you pregnant, or have you been pregnant in the past 12 months?&quot;"/>
          <p:cNvPicPr preferRelativeResize="0">
            <a:picLocks noGrp="1"/>
          </p:cNvPicPr>
          <p:nvPr>
            <p:ph type="pic" idx="2"/>
          </p:nvPr>
        </p:nvPicPr>
        <p:blipFill rotWithShape="1">
          <a:blip r:embed="rId3">
            <a:alphaModFix/>
          </a:blip>
          <a:srcRect l="42" r="41"/>
          <a:stretch/>
        </p:blipFill>
        <p:spPr>
          <a:xfrm>
            <a:off x="644525" y="3021013"/>
            <a:ext cx="6580188" cy="9826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3"/>
          <p:cNvSpPr txBox="1">
            <a:spLocks noGrp="1"/>
          </p:cNvSpPr>
          <p:nvPr>
            <p:ph type="title"/>
          </p:nvPr>
        </p:nvSpPr>
        <p:spPr>
          <a:xfrm>
            <a:off x="356616" y="301112"/>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Recognition and Prevention (2 of 2)</a:t>
            </a:r>
            <a:endParaRPr/>
          </a:p>
        </p:txBody>
      </p:sp>
      <p:sp>
        <p:nvSpPr>
          <p:cNvPr id="569" name="Google Shape;569;p23"/>
          <p:cNvSpPr txBox="1">
            <a:spLocks noGrp="1"/>
          </p:cNvSpPr>
          <p:nvPr>
            <p:ph type="body" idx="1"/>
          </p:nvPr>
        </p:nvSpPr>
        <p:spPr>
          <a:xfrm>
            <a:off x="387350" y="1152525"/>
            <a:ext cx="4394200" cy="34163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US" sz="1800"/>
              <a:t>Assess if warning signs of cardiac conditions are present, and respond according to protocols.</a:t>
            </a:r>
            <a:endParaRPr/>
          </a:p>
        </p:txBody>
      </p:sp>
      <p:pic>
        <p:nvPicPr>
          <p:cNvPr id="570" name="Google Shape;570;p23" descr="A screenshot of RHNTC's infographic titled: Recognize Postpartum Warning Signs."/>
          <p:cNvPicPr preferRelativeResize="0">
            <a:picLocks noGrp="1"/>
          </p:cNvPicPr>
          <p:nvPr>
            <p:ph type="pic" idx="2"/>
          </p:nvPr>
        </p:nvPicPr>
        <p:blipFill rotWithShape="1">
          <a:blip r:embed="rId3">
            <a:alphaModFix/>
          </a:blip>
          <a:srcRect t="12" b="11"/>
          <a:stretch/>
        </p:blipFill>
        <p:spPr>
          <a:xfrm>
            <a:off x="5629275" y="941388"/>
            <a:ext cx="2559050" cy="3954462"/>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24"/>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Response</a:t>
            </a:r>
            <a:endParaRPr/>
          </a:p>
        </p:txBody>
      </p:sp>
      <p:sp>
        <p:nvSpPr>
          <p:cNvPr id="576" name="Google Shape;576;p24"/>
          <p:cNvSpPr txBox="1">
            <a:spLocks noGrp="1"/>
          </p:cNvSpPr>
          <p:nvPr>
            <p:ph type="body" idx="1"/>
          </p:nvPr>
        </p:nvSpPr>
        <p:spPr>
          <a:xfrm>
            <a:off x="457200" y="1371600"/>
            <a:ext cx="7813675" cy="34210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US"/>
              <a:t>Offer reproductive life planning discussions and resources, including access to a full range of contraceptive options for which the client is medically eligible.</a:t>
            </a:r>
            <a:endParaRPr/>
          </a:p>
          <a:p>
            <a:pPr marL="457200" lvl="0" indent="-342900" algn="l" rtl="0">
              <a:lnSpc>
                <a:spcPct val="100000"/>
              </a:lnSpc>
              <a:spcBef>
                <a:spcPts val="2000"/>
              </a:spcBef>
              <a:spcAft>
                <a:spcPts val="0"/>
              </a:spcAft>
              <a:buSzPts val="1800"/>
              <a:buChar char="●"/>
            </a:pPr>
            <a:r>
              <a:rPr lang="en-US"/>
              <a:t>Educate all clients who are pregnant, or who have been pregnant in the past year, on postpartum complications and early warning signs. Provide instructions of who to notify if they have concerns.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25"/>
          <p:cNvSpPr txBox="1">
            <a:spLocks noGrp="1"/>
          </p:cNvSpPr>
          <p:nvPr>
            <p:ph type="title"/>
          </p:nvPr>
        </p:nvSpPr>
        <p:spPr>
          <a:xfrm>
            <a:off x="356616" y="301112"/>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Reporting and Systems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Learning</a:t>
            </a:r>
            <a:endParaRPr/>
          </a:p>
        </p:txBody>
      </p:sp>
      <p:sp>
        <p:nvSpPr>
          <p:cNvPr id="582" name="Google Shape;582;p25"/>
          <p:cNvSpPr txBox="1">
            <a:spLocks noGrp="1"/>
          </p:cNvSpPr>
          <p:nvPr>
            <p:ph type="body" idx="1"/>
          </p:nvPr>
        </p:nvSpPr>
        <p:spPr>
          <a:xfrm>
            <a:off x="356624" y="1139649"/>
            <a:ext cx="3427800" cy="36900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595959"/>
              </a:buClr>
              <a:buSzPts val="1800"/>
              <a:buFont typeface="Arial"/>
              <a:buChar char="●"/>
            </a:pPr>
            <a:r>
              <a:rPr lang="en-US" sz="1800" b="0" i="0" u="none" strike="noStrike" cap="none">
                <a:solidFill>
                  <a:srgbClr val="595959"/>
                </a:solidFill>
                <a:latin typeface="Arial"/>
                <a:ea typeface="Arial"/>
                <a:cs typeface="Arial"/>
                <a:sym typeface="Arial"/>
              </a:rPr>
              <a:t>Monitor outcomes and process data related to cardiac conditions.</a:t>
            </a:r>
            <a:endParaRPr/>
          </a:p>
          <a:p>
            <a:pPr marL="114300" marR="0" lvl="0" indent="0" algn="l" rtl="0">
              <a:lnSpc>
                <a:spcPct val="100000"/>
              </a:lnSpc>
              <a:spcBef>
                <a:spcPts val="2000"/>
              </a:spcBef>
              <a:spcAft>
                <a:spcPts val="0"/>
              </a:spcAft>
              <a:buNone/>
            </a:pPr>
            <a:endParaRPr/>
          </a:p>
        </p:txBody>
      </p:sp>
      <p:sp>
        <p:nvSpPr>
          <p:cNvPr id="583" name="Google Shape;583;p25"/>
          <p:cNvSpPr txBox="1">
            <a:spLocks noGrp="1"/>
          </p:cNvSpPr>
          <p:nvPr>
            <p:ph type="body" idx="2"/>
          </p:nvPr>
        </p:nvSpPr>
        <p:spPr>
          <a:xfrm>
            <a:off x="0" y="5238750"/>
            <a:ext cx="9144000" cy="35052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800"/>
              <a:buNone/>
            </a:pPr>
            <a:r>
              <a:rPr lang="en-US"/>
              <a:t>A screenshot of two sections titled: High Impact Practice Set (HIPS) to Address Cardiac Conditions Measurement Tool; Policies and Procedures. </a:t>
            </a:r>
            <a:endParaRPr/>
          </a:p>
          <a:p>
            <a:pPr marL="114300" lvl="0" indent="0" algn="l" rtl="0">
              <a:lnSpc>
                <a:spcPct val="115000"/>
              </a:lnSpc>
              <a:spcBef>
                <a:spcPts val="0"/>
              </a:spcBef>
              <a:spcAft>
                <a:spcPts val="0"/>
              </a:spcAft>
              <a:buSzPts val="1800"/>
              <a:buNone/>
            </a:pPr>
            <a:r>
              <a:rPr lang="en-US"/>
              <a:t>High Impact Practice Set (HIPS) to Address Cardiac Conditions Measurement Tool. </a:t>
            </a:r>
            <a:endParaRPr/>
          </a:p>
          <a:p>
            <a:pPr marL="114300" lvl="0" indent="0" algn="l" rtl="0">
              <a:lnSpc>
                <a:spcPct val="115000"/>
              </a:lnSpc>
              <a:spcBef>
                <a:spcPts val="0"/>
              </a:spcBef>
              <a:spcAft>
                <a:spcPts val="0"/>
              </a:spcAft>
              <a:buSzPts val="1800"/>
              <a:buNone/>
            </a:pPr>
            <a:r>
              <a:rPr lang="en-US"/>
              <a:t>This tool is designed to assist sexual and reproductive health agency/service site staff in collecting and using data to address cardiac conditions during pregnancy and postpartum. Please fill in the shaded cells to the best of your ability. Reporting all data for all measures is not necessary to make improvements but is highly encouraged. If your agency has more than one service site, please use one Excel workbook for each individual site. For guidance, see the Data Entry Instructions worksheet tab below. </a:t>
            </a:r>
            <a:endParaRPr/>
          </a:p>
          <a:p>
            <a:pPr marL="114300" lvl="0" indent="0" algn="l" rtl="0">
              <a:lnSpc>
                <a:spcPct val="115000"/>
              </a:lnSpc>
              <a:spcBef>
                <a:spcPts val="0"/>
              </a:spcBef>
              <a:spcAft>
                <a:spcPts val="0"/>
              </a:spcAft>
              <a:buSzPts val="1800"/>
              <a:buNone/>
            </a:pPr>
            <a:r>
              <a:rPr lang="en-US"/>
              <a:t>Today's date: 8/31/2023.</a:t>
            </a:r>
            <a:endParaRPr/>
          </a:p>
          <a:p>
            <a:pPr marL="114300" lvl="0" indent="0" algn="l" rtl="0">
              <a:lnSpc>
                <a:spcPct val="115000"/>
              </a:lnSpc>
              <a:spcBef>
                <a:spcPts val="0"/>
              </a:spcBef>
              <a:spcAft>
                <a:spcPts val="0"/>
              </a:spcAft>
              <a:buSzPts val="1800"/>
              <a:buNone/>
            </a:pPr>
            <a:r>
              <a:rPr lang="en-US"/>
              <a:t>Period start date: 1/1/2023.</a:t>
            </a:r>
            <a:endParaRPr/>
          </a:p>
          <a:p>
            <a:pPr marL="114300" lvl="0" indent="0" algn="l" rtl="0">
              <a:lnSpc>
                <a:spcPct val="115000"/>
              </a:lnSpc>
              <a:spcBef>
                <a:spcPts val="0"/>
              </a:spcBef>
              <a:spcAft>
                <a:spcPts val="0"/>
              </a:spcAft>
              <a:buSzPts val="1800"/>
              <a:buNone/>
            </a:pPr>
            <a:r>
              <a:rPr lang="en-US"/>
              <a:t>Period end date: 3/31/2023.</a:t>
            </a:r>
            <a:endParaRPr/>
          </a:p>
          <a:p>
            <a:pPr marL="114300" lvl="0" indent="0" algn="l" rtl="0">
              <a:lnSpc>
                <a:spcPct val="115000"/>
              </a:lnSpc>
              <a:spcBef>
                <a:spcPts val="0"/>
              </a:spcBef>
              <a:spcAft>
                <a:spcPts val="0"/>
              </a:spcAft>
              <a:buSzPts val="1800"/>
              <a:buNone/>
            </a:pPr>
            <a:r>
              <a:rPr lang="en-US"/>
              <a:t>Agency/service site name: Agency/Service Site. This info populates automatically from the </a:t>
            </a:r>
            <a:r>
              <a:rPr lang="en-US" i="1"/>
              <a:t>Data Entry Instructions </a:t>
            </a:r>
            <a:r>
              <a:rPr lang="en-US"/>
              <a:t>worksheet.</a:t>
            </a:r>
            <a:endParaRPr/>
          </a:p>
          <a:p>
            <a:pPr marL="114300" lvl="0" indent="0" algn="l" rtl="0">
              <a:lnSpc>
                <a:spcPct val="115000"/>
              </a:lnSpc>
              <a:spcBef>
                <a:spcPts val="0"/>
              </a:spcBef>
              <a:spcAft>
                <a:spcPts val="0"/>
              </a:spcAft>
              <a:buSzPts val="1800"/>
              <a:buNone/>
            </a:pPr>
            <a:r>
              <a:rPr lang="en-US"/>
              <a:t>Your name: Full Name.</a:t>
            </a:r>
            <a:endParaRPr/>
          </a:p>
          <a:p>
            <a:pPr marL="114300" lvl="0" indent="0" algn="l" rtl="0">
              <a:lnSpc>
                <a:spcPct val="115000"/>
              </a:lnSpc>
              <a:spcBef>
                <a:spcPts val="0"/>
              </a:spcBef>
              <a:spcAft>
                <a:spcPts val="0"/>
              </a:spcAft>
              <a:buSzPts val="1800"/>
              <a:buNone/>
            </a:pPr>
            <a:r>
              <a:rPr lang="en-US"/>
              <a:t>Your title: Title.</a:t>
            </a:r>
            <a:endParaRPr/>
          </a:p>
          <a:p>
            <a:pPr marL="114300" lvl="0" indent="0" algn="l" rtl="0">
              <a:lnSpc>
                <a:spcPct val="115000"/>
              </a:lnSpc>
              <a:spcBef>
                <a:spcPts val="0"/>
              </a:spcBef>
              <a:spcAft>
                <a:spcPts val="0"/>
              </a:spcAft>
              <a:buSzPts val="1800"/>
              <a:buNone/>
            </a:pPr>
            <a:r>
              <a:rPr lang="en-US"/>
              <a:t>POLICIES AND PROCEDURES</a:t>
            </a:r>
            <a:endParaRPr/>
          </a:p>
          <a:p>
            <a:pPr marL="114300" marR="0" lvl="0" indent="0" algn="l" rtl="0">
              <a:lnSpc>
                <a:spcPct val="115000"/>
              </a:lnSpc>
              <a:spcBef>
                <a:spcPts val="0"/>
              </a:spcBef>
              <a:spcAft>
                <a:spcPts val="0"/>
              </a:spcAft>
              <a:buClr>
                <a:schemeClr val="dk2"/>
              </a:buClr>
              <a:buSzPts val="1800"/>
              <a:buFont typeface="Arial"/>
              <a:buNone/>
            </a:pPr>
            <a:r>
              <a:rPr lang="en-US"/>
              <a:t>1.a. </a:t>
            </a:r>
            <a:r>
              <a:rPr lang="en-US" sz="1000" b="0" i="0" u="none" strike="noStrike" cap="none">
                <a:solidFill>
                  <a:schemeClr val="lt1"/>
                </a:solidFill>
                <a:latin typeface="Arial"/>
                <a:ea typeface="Arial"/>
                <a:cs typeface="Arial"/>
                <a:sym typeface="Arial"/>
              </a:rPr>
              <a:t>Do you have a written policy or procedure containing </a:t>
            </a:r>
            <a:r>
              <a:rPr lang="en-US" sz="1000" b="0" i="1" u="none" strike="noStrike" cap="none">
                <a:solidFill>
                  <a:schemeClr val="lt1"/>
                </a:solidFill>
                <a:latin typeface="Arial"/>
                <a:ea typeface="Arial"/>
                <a:cs typeface="Arial"/>
                <a:sym typeface="Arial"/>
              </a:rPr>
              <a:t>all </a:t>
            </a:r>
            <a:r>
              <a:rPr lang="en-US" sz="1000" b="0" i="0" u="none" strike="noStrike" cap="none">
                <a:solidFill>
                  <a:schemeClr val="lt1"/>
                </a:solidFill>
                <a:latin typeface="Arial"/>
                <a:ea typeface="Arial"/>
                <a:cs typeface="Arial"/>
                <a:sym typeface="Arial"/>
              </a:rPr>
              <a:t>of the minimum recommended components? </a:t>
            </a:r>
            <a:endParaRPr/>
          </a:p>
          <a:p>
            <a:pPr marL="114300" marR="0" lvl="0" indent="0" algn="l" rtl="0">
              <a:lnSpc>
                <a:spcPct val="115000"/>
              </a:lnSpc>
              <a:spcBef>
                <a:spcPts val="0"/>
              </a:spcBef>
              <a:spcAft>
                <a:spcPts val="0"/>
              </a:spcAft>
              <a:buClr>
                <a:schemeClr val="dk2"/>
              </a:buClr>
              <a:buSzPts val="1800"/>
              <a:buFont typeface="Arial"/>
              <a:buNone/>
            </a:pPr>
            <a:r>
              <a:rPr lang="en-US"/>
              <a:t>Enter Yes or No</a:t>
            </a:r>
            <a:r>
              <a:rPr lang="en-US" sz="1000" b="0" i="0" u="none" strike="noStrike" cap="none">
                <a:solidFill>
                  <a:schemeClr val="lt1"/>
                </a:solidFill>
                <a:latin typeface="Arial"/>
                <a:ea typeface="Arial"/>
                <a:cs typeface="Arial"/>
                <a:sym typeface="Arial"/>
              </a:rPr>
              <a:t>: No.</a:t>
            </a:r>
            <a:endParaRPr/>
          </a:p>
          <a:p>
            <a:pPr marL="114300" lvl="0" indent="0" algn="l" rtl="0">
              <a:lnSpc>
                <a:spcPct val="115000"/>
              </a:lnSpc>
              <a:spcBef>
                <a:spcPts val="0"/>
              </a:spcBef>
              <a:spcAft>
                <a:spcPts val="0"/>
              </a:spcAft>
              <a:buSzPts val="1800"/>
              <a:buNone/>
            </a:pPr>
            <a:r>
              <a:rPr lang="en-US"/>
              <a:t>The minimum recommended include:</a:t>
            </a:r>
            <a:endParaRPr/>
          </a:p>
          <a:p>
            <a:pPr marL="114300" lvl="0" indent="0" algn="l" rtl="0">
              <a:lnSpc>
                <a:spcPct val="115000"/>
              </a:lnSpc>
              <a:spcBef>
                <a:spcPts val="0"/>
              </a:spcBef>
              <a:spcAft>
                <a:spcPts val="0"/>
              </a:spcAft>
              <a:buSzPts val="1800"/>
              <a:buNone/>
            </a:pPr>
            <a:r>
              <a:rPr lang="en-US"/>
              <a:t>• A standard protocol for the identification of potential pregnancy-related cardiac conditions and response</a:t>
            </a:r>
            <a:endParaRPr/>
          </a:p>
          <a:p>
            <a:pPr marL="114300" lvl="0" indent="0" algn="l" rtl="0">
              <a:lnSpc>
                <a:spcPct val="115000"/>
              </a:lnSpc>
              <a:spcBef>
                <a:spcPts val="0"/>
              </a:spcBef>
              <a:spcAft>
                <a:spcPts val="0"/>
              </a:spcAft>
              <a:buSzPts val="1800"/>
              <a:buNone/>
            </a:pPr>
            <a:r>
              <a:rPr lang="en-US"/>
              <a:t>• Coordination of appropriate consultation and</a:t>
            </a:r>
            <a:endParaRPr/>
          </a:p>
          <a:p>
            <a:pPr marL="114300" lvl="0" indent="0" algn="l" rtl="0">
              <a:lnSpc>
                <a:spcPct val="115000"/>
              </a:lnSpc>
              <a:spcBef>
                <a:spcPts val="0"/>
              </a:spcBef>
              <a:spcAft>
                <a:spcPts val="0"/>
              </a:spcAft>
              <a:buSzPts val="1800"/>
              <a:buNone/>
            </a:pPr>
            <a:r>
              <a:rPr lang="en-US" sz="1000" b="0" i="0" u="none" strike="noStrike" cap="none">
                <a:solidFill>
                  <a:schemeClr val="lt1"/>
                </a:solidFill>
                <a:latin typeface="Arial"/>
                <a:ea typeface="Arial"/>
                <a:cs typeface="Arial"/>
                <a:sym typeface="Arial"/>
              </a:rPr>
              <a:t>1.b. Date on which the written policy or policies containing all of the minimum</a:t>
            </a:r>
            <a:endParaRPr/>
          </a:p>
          <a:p>
            <a:pPr marL="114300" lvl="0" indent="0" algn="l" rtl="0">
              <a:lnSpc>
                <a:spcPct val="115000"/>
              </a:lnSpc>
              <a:spcBef>
                <a:spcPts val="0"/>
              </a:spcBef>
              <a:spcAft>
                <a:spcPts val="0"/>
              </a:spcAft>
              <a:buSzPts val="1800"/>
              <a:buNone/>
            </a:pPr>
            <a:r>
              <a:rPr lang="en-US"/>
              <a:t>recommended components was put in place or last updated.</a:t>
            </a:r>
            <a:endParaRPr/>
          </a:p>
          <a:p>
            <a:pPr marL="114300" lvl="0" indent="0" algn="l" rtl="0">
              <a:lnSpc>
                <a:spcPct val="115000"/>
              </a:lnSpc>
              <a:spcBef>
                <a:spcPts val="0"/>
              </a:spcBef>
              <a:spcAft>
                <a:spcPts val="0"/>
              </a:spcAft>
              <a:buSzPts val="1800"/>
              <a:buNone/>
            </a:pPr>
            <a:r>
              <a:rPr lang="en-US" sz="1000" b="0" i="0" u="none" strike="noStrike" cap="none">
                <a:solidFill>
                  <a:schemeClr val="lt1"/>
                </a:solidFill>
                <a:latin typeface="Arial"/>
                <a:ea typeface="Arial"/>
                <a:cs typeface="Arial"/>
                <a:sym typeface="Arial"/>
              </a:rPr>
              <a:t>Enter "mm/dd/yyyy" or "Not Yet In Place.“: 8/23/2023.</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26"/>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t>Respectful, Supportive, Client-</a:t>
            </a:r>
            <a:r>
              <a:rPr lang="en-US" sz="28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Centered</a:t>
            </a:r>
            <a:r>
              <a:rPr lang="en-US" sz="2800"/>
              <a:t> Care</a:t>
            </a:r>
            <a:endParaRPr/>
          </a:p>
        </p:txBody>
      </p:sp>
      <p:sp>
        <p:nvSpPr>
          <p:cNvPr id="589" name="Google Shape;589;p26"/>
          <p:cNvSpPr txBox="1">
            <a:spLocks noGrp="1"/>
          </p:cNvSpPr>
          <p:nvPr>
            <p:ph type="body" idx="1"/>
          </p:nvPr>
        </p:nvSpPr>
        <p:spPr>
          <a:xfrm>
            <a:off x="457201" y="1371600"/>
            <a:ext cx="7383780" cy="34210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US"/>
              <a:t>Screen for health related social needs. Link clients to resources.</a:t>
            </a:r>
            <a:endParaRPr/>
          </a:p>
          <a:p>
            <a:pPr marL="457200" lvl="0" indent="-342900" algn="l" rtl="0">
              <a:lnSpc>
                <a:spcPct val="100000"/>
              </a:lnSpc>
              <a:spcBef>
                <a:spcPts val="2000"/>
              </a:spcBef>
              <a:spcAft>
                <a:spcPts val="0"/>
              </a:spcAft>
              <a:buSzPts val="1800"/>
              <a:buChar char="●"/>
            </a:pPr>
            <a:r>
              <a:rPr lang="en-US"/>
              <a:t>Provide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patient-centered</a:t>
            </a:r>
            <a:r>
              <a:rPr lang="en-US"/>
              <a:t>, trauma-informed communication and care to support the client in understanding recommendations and options.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27"/>
          <p:cNvSpPr txBox="1">
            <a:spLocks noGrp="1"/>
          </p:cNvSpPr>
          <p:nvPr>
            <p:ph type="title"/>
          </p:nvPr>
        </p:nvSpPr>
        <p:spPr>
          <a:xfrm>
            <a:off x="1376598" y="2323678"/>
            <a:ext cx="639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a:t>Resources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28"/>
          <p:cNvSpPr txBox="1">
            <a:spLocks noGrp="1"/>
          </p:cNvSpPr>
          <p:nvPr>
            <p:ph type="title"/>
          </p:nvPr>
        </p:nvSpPr>
        <p:spPr>
          <a:xfrm>
            <a:off x="356616" y="301112"/>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RHNTC Resources (1 of 2)</a:t>
            </a:r>
            <a:endParaRPr/>
          </a:p>
        </p:txBody>
      </p:sp>
      <p:sp>
        <p:nvSpPr>
          <p:cNvPr id="600" name="Google Shape;600;p28"/>
          <p:cNvSpPr txBox="1">
            <a:spLocks noGrp="1"/>
          </p:cNvSpPr>
          <p:nvPr>
            <p:ph type="body" idx="1"/>
          </p:nvPr>
        </p:nvSpPr>
        <p:spPr>
          <a:xfrm>
            <a:off x="387350" y="1152525"/>
            <a:ext cx="4024630" cy="3416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High Impact Practice Set (HIPS) for Outpatient Settings: </a:t>
            </a:r>
            <a:endParaRPr/>
          </a:p>
          <a:p>
            <a:pPr marL="0" lvl="0" indent="0" algn="l" rtl="0">
              <a:lnSpc>
                <a:spcPct val="100000"/>
              </a:lnSpc>
              <a:spcBef>
                <a:spcPts val="0"/>
              </a:spcBef>
              <a:spcAft>
                <a:spcPts val="0"/>
              </a:spcAft>
              <a:buSzPts val="1400"/>
              <a:buNone/>
            </a:pPr>
            <a:r>
              <a:rPr lang="en-US"/>
              <a:t>Address Cardiac Conditions to Improve Maternal Health Job Aid</a:t>
            </a:r>
            <a:endParaRPr/>
          </a:p>
        </p:txBody>
      </p:sp>
      <p:pic>
        <p:nvPicPr>
          <p:cNvPr id="601" name="Google Shape;601;p28" descr="A screenshot of RHNTC's document titled: High Impact Practice Set (HIPS) for Outpatient Settings: Address Cardiac Conditions to Improve Maternal Health."/>
          <p:cNvPicPr preferRelativeResize="0">
            <a:picLocks noGrp="1"/>
          </p:cNvPicPr>
          <p:nvPr>
            <p:ph type="pic" idx="2"/>
          </p:nvPr>
        </p:nvPicPr>
        <p:blipFill rotWithShape="1">
          <a:blip r:embed="rId3">
            <a:alphaModFix/>
          </a:blip>
          <a:srcRect t="840" b="840"/>
          <a:stretch/>
        </p:blipFill>
        <p:spPr>
          <a:xfrm>
            <a:off x="5509046" y="706796"/>
            <a:ext cx="2269075" cy="28939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29"/>
          <p:cNvSpPr txBox="1">
            <a:spLocks noGrp="1"/>
          </p:cNvSpPr>
          <p:nvPr>
            <p:ph type="title"/>
          </p:nvPr>
        </p:nvSpPr>
        <p:spPr>
          <a:xfrm>
            <a:off x="356616" y="301112"/>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RHNTC Resources (2 of 2)</a:t>
            </a:r>
            <a:endParaRPr/>
          </a:p>
        </p:txBody>
      </p:sp>
      <p:sp>
        <p:nvSpPr>
          <p:cNvPr id="607" name="Google Shape;607;p29"/>
          <p:cNvSpPr txBox="1">
            <a:spLocks noGrp="1"/>
          </p:cNvSpPr>
          <p:nvPr>
            <p:ph type="body" idx="1"/>
          </p:nvPr>
        </p:nvSpPr>
        <p:spPr>
          <a:xfrm>
            <a:off x="388937" y="1066800"/>
            <a:ext cx="8366126" cy="504825"/>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800"/>
              <a:buNone/>
            </a:pPr>
            <a:r>
              <a:rPr lang="en-US"/>
              <a:t>HIPS to Address Cardiac Conditions Measurement Tool</a:t>
            </a:r>
            <a:endParaRPr/>
          </a:p>
        </p:txBody>
      </p:sp>
      <p:sp>
        <p:nvSpPr>
          <p:cNvPr id="608" name="Google Shape;608;p29"/>
          <p:cNvSpPr txBox="1">
            <a:spLocks noGrp="1"/>
          </p:cNvSpPr>
          <p:nvPr>
            <p:ph type="body" idx="2"/>
          </p:nvPr>
        </p:nvSpPr>
        <p:spPr>
          <a:xfrm>
            <a:off x="0" y="5229224"/>
            <a:ext cx="9144000" cy="3038476"/>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800"/>
              <a:buNone/>
            </a:pPr>
            <a:r>
              <a:rPr lang="en-US"/>
              <a:t>A screenshot of two sections titled: High Impact Practice Set (HIPS) to Address Cardiac Conditions Measurement Tool; Policies and Procedures.</a:t>
            </a:r>
            <a:endParaRPr/>
          </a:p>
          <a:p>
            <a:pPr marL="114300" lvl="0" indent="0" algn="l" rtl="0">
              <a:lnSpc>
                <a:spcPct val="115000"/>
              </a:lnSpc>
              <a:spcBef>
                <a:spcPts val="0"/>
              </a:spcBef>
              <a:spcAft>
                <a:spcPts val="0"/>
              </a:spcAft>
              <a:buSzPts val="1800"/>
              <a:buNone/>
            </a:pPr>
            <a:r>
              <a:rPr lang="en-US"/>
              <a:t>High Impact Practice Set (HIPS) to Address Cardiac Conditions Measurement Tool. </a:t>
            </a:r>
            <a:endParaRPr/>
          </a:p>
          <a:p>
            <a:pPr marL="114300" lvl="0" indent="0" algn="l" rtl="0">
              <a:lnSpc>
                <a:spcPct val="115000"/>
              </a:lnSpc>
              <a:spcBef>
                <a:spcPts val="0"/>
              </a:spcBef>
              <a:spcAft>
                <a:spcPts val="0"/>
              </a:spcAft>
              <a:buSzPts val="1800"/>
              <a:buNone/>
            </a:pPr>
            <a:r>
              <a:rPr lang="en-US"/>
              <a:t>This tool is designed to assist sexual and reproductive health agency/service site staff in collecting and using data to address cardiac conditions during pregnancy and postpartum. Please fill in the shaded cells to the best of your ability. Reporting all data for all measures is not necessary to make improvements but is highly encouraged. If your agency has more than one service site, please use one Excel workbook for each individual site. For guidance, see the Data Entry Instructions worksheet tab below. </a:t>
            </a:r>
            <a:endParaRPr/>
          </a:p>
          <a:p>
            <a:pPr marL="114300" lvl="0" indent="0" algn="l" rtl="0">
              <a:lnSpc>
                <a:spcPct val="115000"/>
              </a:lnSpc>
              <a:spcBef>
                <a:spcPts val="0"/>
              </a:spcBef>
              <a:spcAft>
                <a:spcPts val="0"/>
              </a:spcAft>
              <a:buSzPts val="1800"/>
              <a:buNone/>
            </a:pPr>
            <a:r>
              <a:rPr lang="en-US"/>
              <a:t>Today's date: 8/31/2023.</a:t>
            </a:r>
            <a:endParaRPr/>
          </a:p>
          <a:p>
            <a:pPr marL="114300" lvl="0" indent="0" algn="l" rtl="0">
              <a:lnSpc>
                <a:spcPct val="115000"/>
              </a:lnSpc>
              <a:spcBef>
                <a:spcPts val="0"/>
              </a:spcBef>
              <a:spcAft>
                <a:spcPts val="0"/>
              </a:spcAft>
              <a:buSzPts val="1800"/>
              <a:buNone/>
            </a:pPr>
            <a:r>
              <a:rPr lang="en-US"/>
              <a:t>Period start date: 1/1/2023.</a:t>
            </a:r>
            <a:endParaRPr/>
          </a:p>
          <a:p>
            <a:pPr marL="114300" lvl="0" indent="0" algn="l" rtl="0">
              <a:lnSpc>
                <a:spcPct val="115000"/>
              </a:lnSpc>
              <a:spcBef>
                <a:spcPts val="0"/>
              </a:spcBef>
              <a:spcAft>
                <a:spcPts val="0"/>
              </a:spcAft>
              <a:buSzPts val="1800"/>
              <a:buNone/>
            </a:pPr>
            <a:r>
              <a:rPr lang="en-US"/>
              <a:t>Period end date: 3/31/2023.</a:t>
            </a:r>
            <a:endParaRPr/>
          </a:p>
          <a:p>
            <a:pPr marL="114300" lvl="0" indent="0" algn="l" rtl="0">
              <a:lnSpc>
                <a:spcPct val="115000"/>
              </a:lnSpc>
              <a:spcBef>
                <a:spcPts val="0"/>
              </a:spcBef>
              <a:spcAft>
                <a:spcPts val="0"/>
              </a:spcAft>
              <a:buSzPts val="1800"/>
              <a:buNone/>
            </a:pPr>
            <a:r>
              <a:rPr lang="en-US"/>
              <a:t>Agency/service site name: Agency/Service Site. This info populates automatically from the </a:t>
            </a:r>
            <a:r>
              <a:rPr lang="en-US" i="1"/>
              <a:t>Data Entry Instructions </a:t>
            </a:r>
            <a:r>
              <a:rPr lang="en-US"/>
              <a:t>worksheet.</a:t>
            </a:r>
            <a:endParaRPr/>
          </a:p>
          <a:p>
            <a:pPr marL="114300" lvl="0" indent="0" algn="l" rtl="0">
              <a:lnSpc>
                <a:spcPct val="115000"/>
              </a:lnSpc>
              <a:spcBef>
                <a:spcPts val="0"/>
              </a:spcBef>
              <a:spcAft>
                <a:spcPts val="0"/>
              </a:spcAft>
              <a:buSzPts val="1800"/>
              <a:buNone/>
            </a:pPr>
            <a:r>
              <a:rPr lang="en-US"/>
              <a:t>Your name: Full Name.</a:t>
            </a:r>
            <a:endParaRPr/>
          </a:p>
          <a:p>
            <a:pPr marL="114300" lvl="0" indent="0" algn="l" rtl="0">
              <a:lnSpc>
                <a:spcPct val="115000"/>
              </a:lnSpc>
              <a:spcBef>
                <a:spcPts val="0"/>
              </a:spcBef>
              <a:spcAft>
                <a:spcPts val="0"/>
              </a:spcAft>
              <a:buSzPts val="1800"/>
              <a:buNone/>
            </a:pPr>
            <a:r>
              <a:rPr lang="en-US"/>
              <a:t>Your title: Title.</a:t>
            </a:r>
            <a:endParaRPr/>
          </a:p>
          <a:p>
            <a:pPr marL="114300" lvl="0" indent="0" algn="l" rtl="0">
              <a:lnSpc>
                <a:spcPct val="115000"/>
              </a:lnSpc>
              <a:spcBef>
                <a:spcPts val="0"/>
              </a:spcBef>
              <a:spcAft>
                <a:spcPts val="0"/>
              </a:spcAft>
              <a:buSzPts val="1800"/>
              <a:buNone/>
            </a:pPr>
            <a:r>
              <a:rPr lang="en-US"/>
              <a:t>POLICIES AND PROCEDURES</a:t>
            </a:r>
            <a:endParaRPr/>
          </a:p>
          <a:p>
            <a:pPr marL="114300" lvl="0" indent="0" algn="l" rtl="0">
              <a:lnSpc>
                <a:spcPct val="115000"/>
              </a:lnSpc>
              <a:spcBef>
                <a:spcPts val="0"/>
              </a:spcBef>
              <a:spcAft>
                <a:spcPts val="0"/>
              </a:spcAft>
              <a:buSzPts val="1800"/>
              <a:buNone/>
            </a:pPr>
            <a:r>
              <a:rPr lang="en-US"/>
              <a:t>1.a. Do you have a written policy or procedure containing </a:t>
            </a:r>
            <a:r>
              <a:rPr lang="en-US" i="1"/>
              <a:t>all </a:t>
            </a:r>
            <a:r>
              <a:rPr lang="en-US"/>
              <a:t>of the minimum recommended components? </a:t>
            </a:r>
            <a:endParaRPr/>
          </a:p>
          <a:p>
            <a:pPr marL="114300" lvl="0" indent="0" algn="l" rtl="0">
              <a:lnSpc>
                <a:spcPct val="115000"/>
              </a:lnSpc>
              <a:spcBef>
                <a:spcPts val="0"/>
              </a:spcBef>
              <a:spcAft>
                <a:spcPts val="0"/>
              </a:spcAft>
              <a:buSzPts val="1800"/>
              <a:buNone/>
            </a:pPr>
            <a:r>
              <a:rPr lang="en-US"/>
              <a:t>Enter Yes or No: No.</a:t>
            </a:r>
            <a:endParaRPr/>
          </a:p>
          <a:p>
            <a:pPr marL="114300" lvl="0" indent="0" algn="l" rtl="0">
              <a:lnSpc>
                <a:spcPct val="115000"/>
              </a:lnSpc>
              <a:spcBef>
                <a:spcPts val="0"/>
              </a:spcBef>
              <a:spcAft>
                <a:spcPts val="0"/>
              </a:spcAft>
              <a:buSzPts val="1800"/>
              <a:buNone/>
            </a:pPr>
            <a:r>
              <a:rPr lang="en-US"/>
              <a:t>The minimum recommended include:</a:t>
            </a:r>
            <a:endParaRPr/>
          </a:p>
          <a:p>
            <a:pPr marL="285750" lvl="0" indent="-171450" algn="l" rtl="0">
              <a:lnSpc>
                <a:spcPct val="115000"/>
              </a:lnSpc>
              <a:spcBef>
                <a:spcPts val="0"/>
              </a:spcBef>
              <a:spcAft>
                <a:spcPts val="0"/>
              </a:spcAft>
              <a:buClr>
                <a:schemeClr val="lt1"/>
              </a:buClr>
              <a:buSzPts val="1800"/>
              <a:buFont typeface="Arial"/>
              <a:buChar char="•"/>
            </a:pPr>
            <a:r>
              <a:rPr lang="en-US"/>
              <a:t>A standard protocol for the identification of potential pregnancy-related cardiac conditions and response</a:t>
            </a:r>
            <a:endParaRPr/>
          </a:p>
          <a:p>
            <a:pPr marL="285750" lvl="0" indent="-171450" algn="l" rtl="0">
              <a:lnSpc>
                <a:spcPct val="115000"/>
              </a:lnSpc>
              <a:spcBef>
                <a:spcPts val="0"/>
              </a:spcBef>
              <a:spcAft>
                <a:spcPts val="0"/>
              </a:spcAft>
              <a:buClr>
                <a:schemeClr val="lt1"/>
              </a:buClr>
              <a:buSzPts val="1800"/>
              <a:buFont typeface="Arial"/>
              <a:buChar char="•"/>
            </a:pPr>
            <a:r>
              <a:rPr lang="en-US"/>
              <a:t>Coordination of appropriate consultation and</a:t>
            </a:r>
            <a:endParaRPr/>
          </a:p>
          <a:p>
            <a:pPr marL="114300" lvl="0" indent="0" algn="l" rtl="0">
              <a:lnSpc>
                <a:spcPct val="115000"/>
              </a:lnSpc>
              <a:spcBef>
                <a:spcPts val="0"/>
              </a:spcBef>
              <a:spcAft>
                <a:spcPts val="0"/>
              </a:spcAft>
              <a:buSzPts val="1800"/>
              <a:buNone/>
            </a:pPr>
            <a:r>
              <a:rPr lang="en-US"/>
              <a:t>1.b. Date on which the written policy or policies containing all of the minimum</a:t>
            </a:r>
            <a:endParaRPr/>
          </a:p>
          <a:p>
            <a:pPr marL="114300" lvl="0" indent="0" algn="l" rtl="0">
              <a:lnSpc>
                <a:spcPct val="115000"/>
              </a:lnSpc>
              <a:spcBef>
                <a:spcPts val="0"/>
              </a:spcBef>
              <a:spcAft>
                <a:spcPts val="0"/>
              </a:spcAft>
              <a:buSzPts val="1800"/>
              <a:buNone/>
            </a:pPr>
            <a:r>
              <a:rPr lang="en-US"/>
              <a:t>recommended components was put in place or last updated.</a:t>
            </a:r>
            <a:endParaRPr/>
          </a:p>
          <a:p>
            <a:pPr marL="114300" lvl="0" indent="0" algn="l" rtl="0">
              <a:lnSpc>
                <a:spcPct val="115000"/>
              </a:lnSpc>
              <a:spcBef>
                <a:spcPts val="0"/>
              </a:spcBef>
              <a:spcAft>
                <a:spcPts val="0"/>
              </a:spcAft>
              <a:buSzPts val="1800"/>
              <a:buNone/>
            </a:pPr>
            <a:r>
              <a:rPr lang="en-US"/>
              <a:t>Enter "mm/dd/yyyy" or "Not Yet In Place.“: 8/23/2023.</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30"/>
          <p:cNvSpPr txBox="1">
            <a:spLocks noGrp="1"/>
          </p:cNvSpPr>
          <p:nvPr>
            <p:ph type="title"/>
          </p:nvPr>
        </p:nvSpPr>
        <p:spPr>
          <a:xfrm>
            <a:off x="0" y="5152107"/>
            <a:ext cx="9144000" cy="30658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Hear Her </a:t>
            </a:r>
            <a:endParaRPr/>
          </a:p>
        </p:txBody>
      </p:sp>
      <p:pic>
        <p:nvPicPr>
          <p:cNvPr id="614" name="Google Shape;614;p30"/>
          <p:cNvPicPr preferRelativeResize="0"/>
          <p:nvPr/>
        </p:nvPicPr>
        <p:blipFill>
          <a:blip r:embed="rId3">
            <a:alphaModFix/>
          </a:blip>
          <a:stretch>
            <a:fillRect/>
          </a:stretch>
        </p:blipFill>
        <p:spPr>
          <a:xfrm>
            <a:off x="152400" y="826050"/>
            <a:ext cx="8839200" cy="3351667"/>
          </a:xfrm>
          <a:prstGeom prst="rect">
            <a:avLst/>
          </a:prstGeom>
          <a:noFill/>
          <a:ln>
            <a:noFill/>
          </a:ln>
        </p:spPr>
      </p:pic>
      <p:sp>
        <p:nvSpPr>
          <p:cNvPr id="615" name="Google Shape;615;p30"/>
          <p:cNvSpPr txBox="1"/>
          <p:nvPr/>
        </p:nvSpPr>
        <p:spPr>
          <a:xfrm>
            <a:off x="411350" y="4530100"/>
            <a:ext cx="5634900" cy="3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chemeClr val="dk2"/>
                </a:solidFill>
              </a:rPr>
              <a:t>Source: </a:t>
            </a:r>
            <a:r>
              <a:rPr lang="en-US" sz="1100" u="sng">
                <a:solidFill>
                  <a:schemeClr val="hlink"/>
                </a:solidFill>
                <a:hlinkClick r:id="rId4"/>
              </a:rPr>
              <a:t>https://www.cdc.gov/hearher/index.html</a:t>
            </a:r>
            <a:r>
              <a:rPr lang="en-US" sz="1100">
                <a:solidFill>
                  <a:schemeClr val="dk2"/>
                </a:solidFill>
              </a:rPr>
              <a:t> </a:t>
            </a:r>
            <a:endParaRPr sz="11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Objectives</a:t>
            </a:r>
            <a:endParaRPr/>
          </a:p>
        </p:txBody>
      </p:sp>
      <p:sp>
        <p:nvSpPr>
          <p:cNvPr id="444" name="Google Shape;444;p4"/>
          <p:cNvSpPr txBox="1">
            <a:spLocks noGrp="1"/>
          </p:cNvSpPr>
          <p:nvPr>
            <p:ph type="body" idx="1"/>
          </p:nvPr>
        </p:nvSpPr>
        <p:spPr>
          <a:xfrm>
            <a:off x="457201" y="1289220"/>
            <a:ext cx="7351500" cy="354639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US"/>
              <a:t>By the end of this session, participants will be able to:</a:t>
            </a:r>
            <a:endParaRPr/>
          </a:p>
          <a:p>
            <a:pPr marL="457200" lvl="0" indent="-342900" algn="l" rtl="0">
              <a:lnSpc>
                <a:spcPct val="100000"/>
              </a:lnSpc>
              <a:spcBef>
                <a:spcPts val="800"/>
              </a:spcBef>
              <a:spcAft>
                <a:spcPts val="0"/>
              </a:spcAft>
              <a:buSzPts val="1800"/>
              <a:buChar char="●"/>
            </a:pPr>
            <a:r>
              <a:rPr lang="en-US"/>
              <a:t>Describe the impact of cardiac conditions on maternal health, including their impact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on</a:t>
            </a:r>
            <a:r>
              <a:rPr lang="en-US"/>
              <a:t> differences in maternal morbidity and mortality across populations</a:t>
            </a:r>
            <a:endParaRPr/>
          </a:p>
          <a:p>
            <a:pPr marL="457200" lvl="0" indent="-342900" algn="l" rtl="0">
              <a:lnSpc>
                <a:spcPct val="100000"/>
              </a:lnSpc>
              <a:spcBef>
                <a:spcPts val="800"/>
              </a:spcBef>
              <a:spcAft>
                <a:spcPts val="0"/>
              </a:spcAft>
              <a:buSzPts val="1800"/>
              <a:buChar char="●"/>
            </a:pPr>
            <a:r>
              <a:rPr lang="en-US"/>
              <a:t>Describe high impact practices that sexual and reproductive health providers can implement to address cardiac conditions for improved maternal and overall health outcomes</a:t>
            </a:r>
            <a:endParaRPr/>
          </a:p>
          <a:p>
            <a:pPr marL="457200" lvl="0" indent="-342900" algn="l" rtl="0">
              <a:lnSpc>
                <a:spcPct val="100000"/>
              </a:lnSpc>
              <a:spcBef>
                <a:spcPts val="800"/>
              </a:spcBef>
              <a:spcAft>
                <a:spcPts val="800"/>
              </a:spcAft>
              <a:buSzPts val="1800"/>
              <a:buChar char="●"/>
            </a:pPr>
            <a:r>
              <a:rPr lang="en-US"/>
              <a:t>Describe at least two resources that sexual and reproductive health providers can use to implement high impact practices for addressing cardiac conditions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31"/>
          <p:cNvSpPr txBox="1">
            <a:spLocks noGrp="1"/>
          </p:cNvSpPr>
          <p:nvPr>
            <p:ph type="title"/>
          </p:nvPr>
        </p:nvSpPr>
        <p:spPr>
          <a:xfrm>
            <a:off x="356616" y="301112"/>
            <a:ext cx="85206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1900"/>
              <a:t>Toolkit: Improving Health Care Response to Cardiovascular </a:t>
            </a:r>
            <a:br>
              <a:rPr lang="en-US" sz="1900"/>
            </a:br>
            <a:r>
              <a:rPr lang="en-US" sz="1900"/>
              <a:t>Disease in Pregnancy and Postpartum</a:t>
            </a:r>
            <a:endParaRPr sz="1900"/>
          </a:p>
        </p:txBody>
      </p:sp>
      <p:sp>
        <p:nvSpPr>
          <p:cNvPr id="621" name="Google Shape;621;p31"/>
          <p:cNvSpPr txBox="1">
            <a:spLocks noGrp="1"/>
          </p:cNvSpPr>
          <p:nvPr>
            <p:ph type="body" idx="1"/>
          </p:nvPr>
        </p:nvSpPr>
        <p:spPr>
          <a:xfrm>
            <a:off x="356869" y="984885"/>
            <a:ext cx="5083555" cy="4158615"/>
          </a:xfrm>
          <a:prstGeom prst="rect">
            <a:avLst/>
          </a:prstGeom>
          <a:noFill/>
          <a:ln>
            <a:noFill/>
          </a:ln>
        </p:spPr>
        <p:txBody>
          <a:bodyPr spcFirstLastPara="1" wrap="square" lIns="91425" tIns="91425" rIns="91425" bIns="91425" anchor="t" anchorCtr="0">
            <a:noAutofit/>
          </a:bodyPr>
          <a:lstStyle/>
          <a:p>
            <a:pPr marL="457200" lvl="0" indent="-320675" algn="l" rtl="0">
              <a:lnSpc>
                <a:spcPct val="100000"/>
              </a:lnSpc>
              <a:spcBef>
                <a:spcPts val="0"/>
              </a:spcBef>
              <a:spcAft>
                <a:spcPts val="0"/>
              </a:spcAft>
              <a:buClr>
                <a:srgbClr val="3F4444"/>
              </a:buClr>
              <a:buSzPts val="1450"/>
              <a:buChar char="●"/>
            </a:pPr>
            <a:r>
              <a:rPr lang="en-US" sz="1450">
                <a:solidFill>
                  <a:srgbClr val="3F4444"/>
                </a:solidFill>
              </a:rPr>
              <a:t>An algorithm for symptomatic or high-risk pregnant </a:t>
            </a:r>
            <a:br>
              <a:rPr lang="en-US" sz="1450">
                <a:solidFill>
                  <a:srgbClr val="3F4444"/>
                </a:solidFill>
              </a:rPr>
            </a:br>
            <a:r>
              <a:rPr lang="en-US" sz="1450">
                <a:solidFill>
                  <a:srgbClr val="3F4444"/>
                </a:solidFill>
              </a:rPr>
              <a:t>or postpartum clients to guide stratification and </a:t>
            </a:r>
            <a:br>
              <a:rPr lang="en-US" sz="1450">
                <a:solidFill>
                  <a:srgbClr val="3F4444"/>
                </a:solidFill>
              </a:rPr>
            </a:br>
            <a:r>
              <a:rPr lang="en-US" sz="1450">
                <a:solidFill>
                  <a:srgbClr val="3F4444"/>
                </a:solidFill>
              </a:rPr>
              <a:t>initial workup</a:t>
            </a:r>
            <a:endParaRPr/>
          </a:p>
          <a:p>
            <a:pPr marL="457200" lvl="0" indent="-320675" algn="l" rtl="0">
              <a:lnSpc>
                <a:spcPct val="100000"/>
              </a:lnSpc>
              <a:spcBef>
                <a:spcPts val="1000"/>
              </a:spcBef>
              <a:spcAft>
                <a:spcPts val="0"/>
              </a:spcAft>
              <a:buClr>
                <a:srgbClr val="3F4444"/>
              </a:buClr>
              <a:buSzPts val="1450"/>
              <a:buChar char="●"/>
            </a:pPr>
            <a:r>
              <a:rPr lang="en-US" sz="1450">
                <a:solidFill>
                  <a:srgbClr val="3F4444"/>
                </a:solidFill>
              </a:rPr>
              <a:t>Clinician resources on contraception counseling, cardiovascular medications, and breastfeeding</a:t>
            </a:r>
            <a:endParaRPr/>
          </a:p>
          <a:p>
            <a:pPr marL="457200" lvl="0" indent="-320675" algn="l" rtl="0">
              <a:lnSpc>
                <a:spcPct val="100000"/>
              </a:lnSpc>
              <a:spcBef>
                <a:spcPts val="1000"/>
              </a:spcBef>
              <a:spcAft>
                <a:spcPts val="0"/>
              </a:spcAft>
              <a:buClr>
                <a:srgbClr val="3F4444"/>
              </a:buClr>
              <a:buSzPts val="1450"/>
              <a:buChar char="●"/>
            </a:pPr>
            <a:r>
              <a:rPr lang="en-US" sz="1450">
                <a:solidFill>
                  <a:srgbClr val="3F444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Key</a:t>
            </a:r>
            <a:r>
              <a:rPr lang="en-US" sz="1450">
                <a:solidFill>
                  <a:srgbClr val="3F4444"/>
                </a:solidFill>
              </a:rPr>
              <a:t> points about differences across populations among cardiovascular diagnoses</a:t>
            </a:r>
            <a:endParaRPr/>
          </a:p>
          <a:p>
            <a:pPr marL="457200" lvl="0" indent="-320675" algn="l" rtl="0">
              <a:lnSpc>
                <a:spcPct val="100000"/>
              </a:lnSpc>
              <a:spcBef>
                <a:spcPts val="1000"/>
              </a:spcBef>
              <a:spcAft>
                <a:spcPts val="0"/>
              </a:spcAft>
              <a:buClr>
                <a:srgbClr val="3F4444"/>
              </a:buClr>
              <a:buSzPts val="1450"/>
              <a:buChar char="●"/>
            </a:pPr>
            <a:r>
              <a:rPr lang="en-US" sz="1450">
                <a:solidFill>
                  <a:srgbClr val="3F4444"/>
                </a:solidFill>
              </a:rPr>
              <a:t>Information and infographics for women diagnosed with, or at risk of, CVD </a:t>
            </a:r>
            <a:endParaRPr/>
          </a:p>
          <a:p>
            <a:pPr marL="457200" lvl="0" indent="-320675" algn="l" rtl="0">
              <a:lnSpc>
                <a:spcPct val="100000"/>
              </a:lnSpc>
              <a:spcBef>
                <a:spcPts val="1000"/>
              </a:spcBef>
              <a:spcAft>
                <a:spcPts val="0"/>
              </a:spcAft>
              <a:buClr>
                <a:srgbClr val="3F4444"/>
              </a:buClr>
              <a:buSzPts val="1450"/>
              <a:buChar char="●"/>
            </a:pPr>
            <a:r>
              <a:rPr lang="en-US" sz="1450">
                <a:solidFill>
                  <a:srgbClr val="3F4444"/>
                </a:solidFill>
              </a:rPr>
              <a:t>Info about future risk of CVD and long-term health issues</a:t>
            </a:r>
            <a:endParaRPr/>
          </a:p>
          <a:p>
            <a:pPr marL="457200" lvl="0" indent="-320675" algn="l" rtl="0">
              <a:lnSpc>
                <a:spcPct val="100000"/>
              </a:lnSpc>
              <a:spcBef>
                <a:spcPts val="1000"/>
              </a:spcBef>
              <a:spcAft>
                <a:spcPts val="0"/>
              </a:spcAft>
              <a:buClr>
                <a:srgbClr val="3F4444"/>
              </a:buClr>
              <a:buSzPts val="1450"/>
              <a:buChar char="●"/>
            </a:pPr>
            <a:r>
              <a:rPr lang="en-US" sz="1450">
                <a:solidFill>
                  <a:srgbClr val="3F4444"/>
                </a:solidFill>
              </a:rPr>
              <a:t>Educational handouts on contraceptive options and planning a pregnancy with CVD</a:t>
            </a:r>
            <a:endParaRPr/>
          </a:p>
          <a:p>
            <a:pPr marL="0" lvl="0" indent="0" algn="l" rtl="0">
              <a:lnSpc>
                <a:spcPct val="100000"/>
              </a:lnSpc>
              <a:spcBef>
                <a:spcPts val="1000"/>
              </a:spcBef>
              <a:spcAft>
                <a:spcPts val="800"/>
              </a:spcAft>
              <a:buSzPts val="1800"/>
              <a:buNone/>
            </a:pPr>
            <a:r>
              <a:rPr lang="en-US" sz="1000">
                <a:solidFill>
                  <a:srgbClr val="000000"/>
                </a:solidFill>
              </a:rPr>
              <a:t>https://www.cmqcc.org/resources-toolkits/toolkits/improving-health-care-response-cardiovascular-disease-pregnancy-and</a:t>
            </a:r>
            <a:endParaRPr sz="1600">
              <a:solidFill>
                <a:srgbClr val="3F4444"/>
              </a:solidFill>
            </a:endParaRPr>
          </a:p>
        </p:txBody>
      </p:sp>
      <p:pic>
        <p:nvPicPr>
          <p:cNvPr id="622" name="Google Shape;622;p31" descr="A screenshot of a cover page: A California Toolkit to Transform Maternity Care, Improving Health care Response to Cardiovascular Disease in Pregnancy and Postpartum. November 2017."/>
          <p:cNvPicPr preferRelativeResize="0">
            <a:picLocks noGrp="1"/>
          </p:cNvPicPr>
          <p:nvPr>
            <p:ph type="pic" idx="2"/>
          </p:nvPr>
        </p:nvPicPr>
        <p:blipFill rotWithShape="1">
          <a:blip r:embed="rId3">
            <a:alphaModFix/>
          </a:blip>
          <a:srcRect l="107" r="107"/>
          <a:stretch/>
        </p:blipFill>
        <p:spPr>
          <a:xfrm>
            <a:off x="5554663" y="938213"/>
            <a:ext cx="3201987" cy="3675062"/>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32"/>
          <p:cNvSpPr txBox="1">
            <a:spLocks noGrp="1"/>
          </p:cNvSpPr>
          <p:nvPr>
            <p:ph type="title"/>
          </p:nvPr>
        </p:nvSpPr>
        <p:spPr>
          <a:xfrm>
            <a:off x="1376598" y="2323678"/>
            <a:ext cx="639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a:t>Questions?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34"/>
          <p:cNvSpPr txBox="1">
            <a:spLocks noGrp="1"/>
          </p:cNvSpPr>
          <p:nvPr>
            <p:ph type="title"/>
          </p:nvPr>
        </p:nvSpPr>
        <p:spPr>
          <a:xfrm>
            <a:off x="807720" y="1828800"/>
            <a:ext cx="7475220" cy="105918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2800"/>
              <a:t>What’s one thing you’ll do—or do differently—as a result of this discussion?</a:t>
            </a:r>
            <a:endParaRPr sz="2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35"/>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Resource List</a:t>
            </a:r>
            <a:endParaRPr/>
          </a:p>
        </p:txBody>
      </p:sp>
      <p:sp>
        <p:nvSpPr>
          <p:cNvPr id="638" name="Google Shape;638;p35"/>
          <p:cNvSpPr txBox="1">
            <a:spLocks noGrp="1"/>
          </p:cNvSpPr>
          <p:nvPr>
            <p:ph type="body" idx="1"/>
          </p:nvPr>
        </p:nvSpPr>
        <p:spPr>
          <a:xfrm>
            <a:off x="525780" y="1379220"/>
            <a:ext cx="6722245" cy="350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1800"/>
              <a:buNone/>
            </a:pPr>
            <a:r>
              <a:rPr lang="en-US" u="sng">
                <a:solidFill>
                  <a:schemeClr val="hlink"/>
                </a:solidFill>
                <a:hlinkClick r:id="rId3"/>
              </a:rPr>
              <a:t>High Impact Practice Set (HIPS) for Outpatient Settings: Address Cardiac Conditions to Improve Maternal Health Job Aid</a:t>
            </a:r>
            <a:endParaRPr/>
          </a:p>
          <a:p>
            <a:pPr marL="0" lvl="0" indent="0" algn="l" rtl="0">
              <a:lnSpc>
                <a:spcPct val="100000"/>
              </a:lnSpc>
              <a:spcBef>
                <a:spcPts val="1200"/>
              </a:spcBef>
              <a:spcAft>
                <a:spcPts val="0"/>
              </a:spcAft>
              <a:buSzPts val="1800"/>
              <a:buNone/>
            </a:pPr>
            <a:r>
              <a:rPr lang="en-US" u="sng">
                <a:solidFill>
                  <a:schemeClr val="hlink"/>
                </a:solidFill>
                <a:hlinkClick r:id="rId4"/>
              </a:rPr>
              <a:t>HIPS to Address Cardiac Conditions Measurement Tool</a:t>
            </a:r>
            <a:endParaRPr u="sng">
              <a:solidFill>
                <a:schemeClr val="hlink"/>
              </a:solidFill>
            </a:endParaRPr>
          </a:p>
          <a:p>
            <a:pPr marL="0" lvl="0" indent="0" algn="l" rtl="0">
              <a:lnSpc>
                <a:spcPct val="100000"/>
              </a:lnSpc>
              <a:spcBef>
                <a:spcPts val="1200"/>
              </a:spcBef>
              <a:spcAft>
                <a:spcPts val="0"/>
              </a:spcAft>
              <a:buClr>
                <a:srgbClr val="595959"/>
              </a:buClr>
              <a:buSzPts val="1800"/>
              <a:buNone/>
            </a:pPr>
            <a:r>
              <a:rPr lang="en-US" u="sng">
                <a:solidFill>
                  <a:schemeClr val="hlink"/>
                </a:solidFill>
                <a:hlinkClick r:id="rId5"/>
              </a:rPr>
              <a:t>Recognize Postpartum Warning Signs Poster</a:t>
            </a:r>
            <a:endParaRPr u="sng">
              <a:solidFill>
                <a:schemeClr val="hlink"/>
              </a:solidFill>
            </a:endParaRPr>
          </a:p>
          <a:p>
            <a:pPr marL="0" lvl="0" indent="0" algn="l" rtl="0">
              <a:lnSpc>
                <a:spcPct val="100000"/>
              </a:lnSpc>
              <a:spcBef>
                <a:spcPts val="1200"/>
              </a:spcBef>
              <a:spcAft>
                <a:spcPts val="0"/>
              </a:spcAft>
              <a:buClr>
                <a:srgbClr val="595959"/>
              </a:buClr>
              <a:buSzPts val="1800"/>
              <a:buNone/>
            </a:pPr>
            <a:r>
              <a:rPr lang="en-US" u="sng">
                <a:solidFill>
                  <a:schemeClr val="hlink"/>
                </a:solidFill>
                <a:hlinkClick r:id="rId6"/>
              </a:rPr>
              <a:t>Recognizing Urgent Maternal Warning Signs in the Postpartum Period Meeting Package</a:t>
            </a:r>
            <a:endParaRPr u="sng">
              <a:solidFill>
                <a:schemeClr val="hlink"/>
              </a:solidFill>
            </a:endParaRPr>
          </a:p>
          <a:p>
            <a:pPr marL="0" lvl="0" indent="0" algn="l" rtl="0">
              <a:lnSpc>
                <a:spcPct val="100000"/>
              </a:lnSpc>
              <a:spcBef>
                <a:spcPts val="1200"/>
              </a:spcBef>
              <a:spcAft>
                <a:spcPts val="0"/>
              </a:spcAft>
              <a:buClr>
                <a:srgbClr val="595959"/>
              </a:buClr>
              <a:buSzPts val="1800"/>
              <a:buNone/>
            </a:pPr>
            <a:r>
              <a:rPr lang="en-US" u="sng">
                <a:solidFill>
                  <a:schemeClr val="hlink"/>
                </a:solidFill>
                <a:hlinkClick r:id="rId7"/>
              </a:rPr>
              <a:t>HEAR HER Campaign</a:t>
            </a:r>
            <a:endParaRPr u="sng">
              <a:solidFill>
                <a:schemeClr val="hlink"/>
              </a:solidFill>
            </a:endParaRPr>
          </a:p>
          <a:p>
            <a:pPr marL="0" lvl="0" indent="0" algn="l" rtl="0">
              <a:lnSpc>
                <a:spcPct val="100000"/>
              </a:lnSpc>
              <a:spcBef>
                <a:spcPts val="1200"/>
              </a:spcBef>
              <a:spcAft>
                <a:spcPts val="0"/>
              </a:spcAft>
              <a:buClr>
                <a:srgbClr val="595959"/>
              </a:buClr>
              <a:buSzPts val="1800"/>
              <a:buNone/>
            </a:pPr>
            <a:r>
              <a:rPr lang="en-US" u="sng">
                <a:solidFill>
                  <a:schemeClr val="hlink"/>
                </a:solidFill>
                <a:hlinkClick r:id="rId8"/>
              </a:rPr>
              <a:t>Improving Health Care Response to Cardiovascular Disease </a:t>
            </a:r>
            <a:br>
              <a:rPr lang="en-US" u="sng">
                <a:solidFill>
                  <a:schemeClr val="hlink"/>
                </a:solidFill>
                <a:hlinkClick r:id="rId8"/>
              </a:rPr>
            </a:br>
            <a:r>
              <a:rPr lang="en-US" u="sng">
                <a:solidFill>
                  <a:schemeClr val="hlink"/>
                </a:solidFill>
                <a:hlinkClick r:id="rId8"/>
              </a:rPr>
              <a:t>in Pregnancy and Postpartum</a:t>
            </a:r>
            <a:endParaRPr u="sng">
              <a:solidFill>
                <a:schemeClr val="hlink"/>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36"/>
          <p:cNvSpPr txBox="1">
            <a:spLocks noGrp="1"/>
          </p:cNvSpPr>
          <p:nvPr>
            <p:ph type="title"/>
          </p:nvPr>
        </p:nvSpPr>
        <p:spPr>
          <a:xfrm>
            <a:off x="647441" y="1798490"/>
            <a:ext cx="3960000" cy="77326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200">
                <a:latin typeface="Arial"/>
                <a:ea typeface="Arial"/>
                <a:cs typeface="Arial"/>
                <a:sym typeface="Arial"/>
              </a:rPr>
              <a:t>THANK YOU!</a:t>
            </a:r>
            <a:endParaRPr/>
          </a:p>
        </p:txBody>
      </p:sp>
      <p:sp>
        <p:nvSpPr>
          <p:cNvPr id="644" name="Google Shape;644;p36"/>
          <p:cNvSpPr txBox="1">
            <a:spLocks noGrp="1"/>
          </p:cNvSpPr>
          <p:nvPr>
            <p:ph type="body" idx="1"/>
          </p:nvPr>
        </p:nvSpPr>
        <p:spPr>
          <a:xfrm>
            <a:off x="4846955" y="1844675"/>
            <a:ext cx="3486150" cy="8763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800"/>
              <a:buNone/>
            </a:pPr>
            <a:r>
              <a:rPr lang="en-US">
                <a:solidFill>
                  <a:srgbClr val="434343"/>
                </a:solidFill>
                <a:latin typeface="Arial"/>
                <a:ea typeface="Arial"/>
                <a:cs typeface="Arial"/>
                <a:sym typeface="Arial"/>
              </a:rPr>
              <a:t>Please fill out the evaluation form after the webinar</a:t>
            </a:r>
            <a:r>
              <a:rPr lang="en-US">
                <a:solidFill>
                  <a:srgbClr val="434343"/>
                </a:solidFill>
              </a:rPr>
              <a:t>.</a:t>
            </a:r>
            <a:endParaRPr>
              <a:solidFill>
                <a:srgbClr val="434343"/>
              </a:solidFill>
              <a:latin typeface="Arial"/>
              <a:ea typeface="Arial"/>
              <a:cs typeface="Arial"/>
              <a:sym typeface="Arial"/>
            </a:endParaRPr>
          </a:p>
        </p:txBody>
      </p:sp>
      <p:sp>
        <p:nvSpPr>
          <p:cNvPr id="645" name="Google Shape;645;p36"/>
          <p:cNvSpPr txBox="1">
            <a:spLocks noGrp="1"/>
          </p:cNvSpPr>
          <p:nvPr>
            <p:ph type="body" idx="2"/>
          </p:nvPr>
        </p:nvSpPr>
        <p:spPr>
          <a:xfrm>
            <a:off x="912813" y="2879725"/>
            <a:ext cx="3743325" cy="909638"/>
          </a:xfrm>
          <a:prstGeom prst="rect">
            <a:avLst/>
          </a:prstGeom>
          <a:noFill/>
          <a:ln>
            <a:noFill/>
          </a:ln>
        </p:spPr>
        <p:txBody>
          <a:bodyPr spcFirstLastPara="1" wrap="square" lIns="91425" tIns="91425" rIns="91425" bIns="91425" anchor="t" anchorCtr="0">
            <a:noAutofit/>
          </a:bodyPr>
          <a:lstStyle/>
          <a:p>
            <a:pPr marL="63500" lvl="0" indent="0" algn="l" rtl="0">
              <a:lnSpc>
                <a:spcPct val="115000"/>
              </a:lnSpc>
              <a:spcBef>
                <a:spcPts val="0"/>
              </a:spcBef>
              <a:spcAft>
                <a:spcPts val="0"/>
              </a:spcAft>
              <a:buSzPts val="1800"/>
              <a:buNone/>
            </a:pPr>
            <a:r>
              <a:rPr lang="en-US" sz="1900" b="1" u="none">
                <a:solidFill>
                  <a:srgbClr val="434343"/>
                </a:solidFill>
              </a:rPr>
              <a:t>CONTACT US</a:t>
            </a:r>
            <a:endParaRPr/>
          </a:p>
          <a:p>
            <a:pPr marL="60325" lvl="0" indent="0" algn="l" rtl="0">
              <a:lnSpc>
                <a:spcPct val="115000"/>
              </a:lnSpc>
              <a:spcBef>
                <a:spcPts val="0"/>
              </a:spcBef>
              <a:spcAft>
                <a:spcPts val="0"/>
              </a:spcAft>
              <a:buClr>
                <a:schemeClr val="dk1"/>
              </a:buClr>
              <a:buSzPts val="1100"/>
              <a:buNone/>
            </a:pPr>
            <a:r>
              <a:rPr lang="en-US" u="sng">
                <a:solidFill>
                  <a:schemeClr val="hlink"/>
                </a:solidFill>
                <a:hlinkClick r:id="rId3"/>
              </a:rPr>
              <a:t>rhntc@jsi.com</a:t>
            </a:r>
            <a:r>
              <a:rPr lang="en-US"/>
              <a:t> </a:t>
            </a:r>
            <a:endParaRPr/>
          </a:p>
        </p:txBody>
      </p:sp>
      <p:sp>
        <p:nvSpPr>
          <p:cNvPr id="646" name="Google Shape;646;p36"/>
          <p:cNvSpPr txBox="1">
            <a:spLocks noGrp="1"/>
          </p:cNvSpPr>
          <p:nvPr>
            <p:ph type="body" idx="3"/>
          </p:nvPr>
        </p:nvSpPr>
        <p:spPr>
          <a:xfrm>
            <a:off x="152400" y="4424363"/>
            <a:ext cx="7242175" cy="573087"/>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1800"/>
              <a:buNone/>
            </a:pPr>
            <a:r>
              <a:rPr lang="en-US" sz="800" i="1">
                <a:solidFill>
                  <a:schemeClr val="dk1"/>
                </a:solidFill>
                <a:latin typeface="Arial"/>
                <a:ea typeface="Arial"/>
                <a:cs typeface="Arial"/>
                <a:sym typeface="Arial"/>
              </a:rPr>
              <a:t>This webinar was supported by the Office of Population Affairs (Grants FPTPA006030, TPSAH000006) and the Office on Women’s Health (Grant ASTWH2000-90-01-00). The views expressed do not necessarily reflect the official policies of the Department of Health and Human Services; nor does mention of trade names, commercial practices, or organizations imply endorsement by the U.S. Government.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37"/>
          <p:cNvSpPr txBox="1">
            <a:spLocks noGrp="1"/>
          </p:cNvSpPr>
          <p:nvPr>
            <p:ph type="title"/>
          </p:nvPr>
        </p:nvSpPr>
        <p:spPr>
          <a:xfrm>
            <a:off x="369774" y="1047732"/>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latin typeface="Arial"/>
                <a:ea typeface="Arial"/>
                <a:cs typeface="Arial"/>
                <a:sym typeface="Arial"/>
              </a:rPr>
              <a:t>Engage </a:t>
            </a:r>
            <a:r>
              <a:rPr lang="en-US"/>
              <a:t>W</a:t>
            </a:r>
            <a:r>
              <a:rPr lang="en-US">
                <a:latin typeface="Arial"/>
                <a:ea typeface="Arial"/>
                <a:cs typeface="Arial"/>
                <a:sym typeface="Arial"/>
              </a:rPr>
              <a:t>ith </a:t>
            </a:r>
            <a:r>
              <a:rPr lang="en-US"/>
              <a:t>U</a:t>
            </a:r>
            <a:r>
              <a:rPr lang="en-US">
                <a:latin typeface="Arial"/>
                <a:ea typeface="Arial"/>
                <a:cs typeface="Arial"/>
                <a:sym typeface="Arial"/>
              </a:rPr>
              <a:t>s </a:t>
            </a:r>
            <a:endParaRPr/>
          </a:p>
        </p:txBody>
      </p:sp>
      <p:sp>
        <p:nvSpPr>
          <p:cNvPr id="652" name="Google Shape;652;p37"/>
          <p:cNvSpPr txBox="1">
            <a:spLocks noGrp="1"/>
          </p:cNvSpPr>
          <p:nvPr>
            <p:ph type="body" idx="1"/>
          </p:nvPr>
        </p:nvSpPr>
        <p:spPr>
          <a:xfrm>
            <a:off x="95885" y="3124201"/>
            <a:ext cx="2017864" cy="1272540"/>
          </a:xfrm>
          <a:prstGeom prst="rect">
            <a:avLst/>
          </a:prstGeom>
          <a:noFill/>
          <a:ln>
            <a:noFill/>
          </a:ln>
        </p:spPr>
        <p:txBody>
          <a:bodyPr spcFirstLastPara="1" wrap="square" lIns="91425" tIns="91425" rIns="91425" bIns="91425" anchor="t" anchorCtr="0">
            <a:noAutofit/>
          </a:bodyPr>
          <a:lstStyle/>
          <a:p>
            <a:pPr marL="114300" lvl="0" indent="0" algn="ctr" rtl="0">
              <a:lnSpc>
                <a:spcPct val="115000"/>
              </a:lnSpc>
              <a:spcBef>
                <a:spcPts val="0"/>
              </a:spcBef>
              <a:spcAft>
                <a:spcPts val="0"/>
              </a:spcAft>
              <a:buSzPts val="1800"/>
              <a:buNone/>
            </a:pPr>
            <a:r>
              <a:rPr lang="en-US" sz="1400" b="1">
                <a:latin typeface="Arial"/>
                <a:ea typeface="Arial"/>
                <a:cs typeface="Arial"/>
                <a:sym typeface="Arial"/>
              </a:rPr>
              <a:t>Subscribe</a:t>
            </a:r>
            <a:r>
              <a:rPr lang="en-US" sz="1400">
                <a:latin typeface="Arial"/>
                <a:ea typeface="Arial"/>
                <a:cs typeface="Arial"/>
                <a:sym typeface="Arial"/>
              </a:rPr>
              <a:t> to the RHNTC </a:t>
            </a:r>
            <a:r>
              <a:rPr lang="en-US"/>
              <a:t>m</a:t>
            </a:r>
            <a:r>
              <a:rPr lang="en-US" sz="1400">
                <a:latin typeface="Arial"/>
                <a:ea typeface="Arial"/>
                <a:cs typeface="Arial"/>
                <a:sym typeface="Arial"/>
              </a:rPr>
              <a:t>onthly eNewsletter at rhntc.org/enewsletter</a:t>
            </a:r>
            <a:endParaRPr/>
          </a:p>
        </p:txBody>
      </p:sp>
      <p:sp>
        <p:nvSpPr>
          <p:cNvPr id="653" name="Google Shape;653;p37"/>
          <p:cNvSpPr txBox="1">
            <a:spLocks noGrp="1"/>
          </p:cNvSpPr>
          <p:nvPr>
            <p:ph type="body" idx="2"/>
          </p:nvPr>
        </p:nvSpPr>
        <p:spPr>
          <a:xfrm>
            <a:off x="2069148" y="3113088"/>
            <a:ext cx="1703387" cy="1412875"/>
          </a:xfrm>
          <a:prstGeom prst="rect">
            <a:avLst/>
          </a:prstGeom>
          <a:noFill/>
          <a:ln>
            <a:noFill/>
          </a:ln>
        </p:spPr>
        <p:txBody>
          <a:bodyPr spcFirstLastPara="1" wrap="square" lIns="91425" tIns="91425" rIns="91425" bIns="91425" anchor="t" anchorCtr="0">
            <a:noAutofit/>
          </a:bodyPr>
          <a:lstStyle/>
          <a:p>
            <a:pPr marL="114300" lvl="0" indent="0" algn="ctr" rtl="0">
              <a:lnSpc>
                <a:spcPct val="115000"/>
              </a:lnSpc>
              <a:spcBef>
                <a:spcPts val="0"/>
              </a:spcBef>
              <a:spcAft>
                <a:spcPts val="0"/>
              </a:spcAft>
              <a:buSzPts val="1800"/>
              <a:buNone/>
            </a:pPr>
            <a:r>
              <a:rPr lang="en-US" sz="1400" b="1">
                <a:latin typeface="Arial"/>
                <a:ea typeface="Arial"/>
                <a:cs typeface="Arial"/>
                <a:sym typeface="Arial"/>
              </a:rPr>
              <a:t>Contact us</a:t>
            </a:r>
            <a:r>
              <a:rPr lang="en-US" sz="1400">
                <a:latin typeface="Arial"/>
                <a:ea typeface="Arial"/>
                <a:cs typeface="Arial"/>
                <a:sym typeface="Arial"/>
              </a:rPr>
              <a:t> on rhntc.org</a:t>
            </a:r>
            <a:endParaRPr sz="1400">
              <a:solidFill>
                <a:schemeClr val="dk1"/>
              </a:solidFill>
              <a:latin typeface="Arial"/>
              <a:ea typeface="Arial"/>
              <a:cs typeface="Arial"/>
              <a:sym typeface="Arial"/>
            </a:endParaRPr>
          </a:p>
        </p:txBody>
      </p:sp>
      <p:sp>
        <p:nvSpPr>
          <p:cNvPr id="654" name="Google Shape;654;p37"/>
          <p:cNvSpPr txBox="1">
            <a:spLocks noGrp="1"/>
          </p:cNvSpPr>
          <p:nvPr>
            <p:ph type="body" idx="3"/>
          </p:nvPr>
        </p:nvSpPr>
        <p:spPr>
          <a:xfrm>
            <a:off x="3831908" y="3109913"/>
            <a:ext cx="1709737" cy="1412875"/>
          </a:xfrm>
          <a:prstGeom prst="rect">
            <a:avLst/>
          </a:prstGeom>
          <a:noFill/>
          <a:ln>
            <a:noFill/>
          </a:ln>
        </p:spPr>
        <p:txBody>
          <a:bodyPr spcFirstLastPara="1" wrap="square" lIns="91425" tIns="91425" rIns="91425" bIns="91425" anchor="t" anchorCtr="0">
            <a:noAutofit/>
          </a:bodyPr>
          <a:lstStyle/>
          <a:p>
            <a:pPr marL="114300" lvl="0" indent="0" algn="ctr" rtl="0">
              <a:lnSpc>
                <a:spcPct val="115000"/>
              </a:lnSpc>
              <a:spcBef>
                <a:spcPts val="0"/>
              </a:spcBef>
              <a:spcAft>
                <a:spcPts val="0"/>
              </a:spcAft>
              <a:buSzPts val="1800"/>
              <a:buNone/>
            </a:pPr>
            <a:r>
              <a:rPr lang="en-US" sz="1400" b="1">
                <a:latin typeface="Arial"/>
                <a:ea typeface="Arial"/>
                <a:cs typeface="Arial"/>
                <a:sym typeface="Arial"/>
              </a:rPr>
              <a:t>Sign up</a:t>
            </a:r>
            <a:r>
              <a:rPr lang="en-US" sz="1400">
                <a:latin typeface="Arial"/>
                <a:ea typeface="Arial"/>
                <a:cs typeface="Arial"/>
                <a:sym typeface="Arial"/>
              </a:rPr>
              <a:t> for an account on rhntc.org</a:t>
            </a:r>
            <a:endParaRPr sz="1400">
              <a:solidFill>
                <a:schemeClr val="dk1"/>
              </a:solidFill>
              <a:latin typeface="Arial"/>
              <a:ea typeface="Arial"/>
              <a:cs typeface="Arial"/>
              <a:sym typeface="Arial"/>
            </a:endParaRPr>
          </a:p>
        </p:txBody>
      </p:sp>
      <p:sp>
        <p:nvSpPr>
          <p:cNvPr id="655" name="Google Shape;655;p37"/>
          <p:cNvSpPr txBox="1">
            <a:spLocks noGrp="1"/>
          </p:cNvSpPr>
          <p:nvPr>
            <p:ph type="body" idx="4"/>
          </p:nvPr>
        </p:nvSpPr>
        <p:spPr>
          <a:xfrm>
            <a:off x="5549264" y="3128328"/>
            <a:ext cx="1694625" cy="1430337"/>
          </a:xfrm>
          <a:prstGeom prst="rect">
            <a:avLst/>
          </a:prstGeom>
          <a:noFill/>
          <a:ln>
            <a:noFill/>
          </a:ln>
        </p:spPr>
        <p:txBody>
          <a:bodyPr spcFirstLastPara="1" wrap="square" lIns="91425" tIns="91425" rIns="91425" bIns="91425" anchor="t" anchorCtr="0">
            <a:noAutofit/>
          </a:bodyPr>
          <a:lstStyle/>
          <a:p>
            <a:pPr marL="114300" lvl="0" indent="0" algn="ctr" rtl="0">
              <a:lnSpc>
                <a:spcPct val="115000"/>
              </a:lnSpc>
              <a:spcBef>
                <a:spcPts val="0"/>
              </a:spcBef>
              <a:spcAft>
                <a:spcPts val="0"/>
              </a:spcAft>
              <a:buSzPts val="1800"/>
              <a:buNone/>
            </a:pPr>
            <a:r>
              <a:rPr lang="en-US" sz="1400" b="1">
                <a:latin typeface="Arial"/>
                <a:ea typeface="Arial"/>
                <a:cs typeface="Arial"/>
                <a:sym typeface="Arial"/>
              </a:rPr>
              <a:t>Follow us</a:t>
            </a:r>
            <a:r>
              <a:rPr lang="en-US" sz="1400">
                <a:latin typeface="Arial"/>
                <a:ea typeface="Arial"/>
                <a:cs typeface="Arial"/>
                <a:sym typeface="Arial"/>
              </a:rPr>
              <a:t> on </a:t>
            </a:r>
            <a:r>
              <a:rPr lang="en-US" sz="1400"/>
              <a:t>LinkedIn</a:t>
            </a:r>
            <a:endParaRPr sz="1400">
              <a:latin typeface="Arial"/>
              <a:ea typeface="Arial"/>
              <a:cs typeface="Arial"/>
              <a:sym typeface="Arial"/>
            </a:endParaRPr>
          </a:p>
        </p:txBody>
      </p:sp>
      <p:sp>
        <p:nvSpPr>
          <p:cNvPr id="656" name="Google Shape;656;p37"/>
          <p:cNvSpPr txBox="1">
            <a:spLocks noGrp="1"/>
          </p:cNvSpPr>
          <p:nvPr>
            <p:ph type="body" idx="5"/>
          </p:nvPr>
        </p:nvSpPr>
        <p:spPr>
          <a:xfrm>
            <a:off x="7294563" y="3131820"/>
            <a:ext cx="1709737" cy="141287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US" sz="1400" b="1"/>
              <a:t>Subscribe</a:t>
            </a:r>
            <a:r>
              <a:rPr lang="en-US" sz="1400"/>
              <a:t> to the RHNTC podcast</a:t>
            </a:r>
            <a:br>
              <a:rPr lang="en-US" sz="1400"/>
            </a:br>
            <a:r>
              <a:rPr lang="en-US" sz="1400" u="sng">
                <a:solidFill>
                  <a:schemeClr val="hlink"/>
                </a:solidFill>
                <a:hlinkClick r:id="rId3"/>
              </a:rPr>
              <a:t>podcast.rhntc.org</a:t>
            </a:r>
            <a:endParaRPr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Maternal Mortality in the US</a:t>
            </a:r>
            <a:endParaRPr/>
          </a:p>
        </p:txBody>
      </p:sp>
      <p:sp>
        <p:nvSpPr>
          <p:cNvPr id="450" name="Google Shape;450;p5"/>
          <p:cNvSpPr txBox="1">
            <a:spLocks noGrp="1"/>
          </p:cNvSpPr>
          <p:nvPr>
            <p:ph type="body" idx="1"/>
          </p:nvPr>
        </p:nvSpPr>
        <p:spPr>
          <a:xfrm>
            <a:off x="457200" y="1371600"/>
            <a:ext cx="7813675" cy="34210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US"/>
              <a:t>Maternal mortality in the US is increasing</a:t>
            </a:r>
            <a:endParaRPr/>
          </a:p>
          <a:p>
            <a:pPr marL="457200" lvl="0" indent="-342900" algn="l" rtl="0">
              <a:lnSpc>
                <a:spcPct val="100000"/>
              </a:lnSpc>
              <a:spcBef>
                <a:spcPts val="2000"/>
              </a:spcBef>
              <a:spcAft>
                <a:spcPts val="0"/>
              </a:spcAft>
              <a:buSzPts val="1800"/>
              <a:buChar char="●"/>
            </a:pPr>
            <a:r>
              <a:rPr lang="en-US"/>
              <a:t>Maternal mortality rates are highest among non-Hispanic </a:t>
            </a:r>
            <a:br>
              <a:rPr lang="en-US"/>
            </a:br>
            <a:r>
              <a:rPr lang="en-US"/>
              <a:t>Black women and women over the age of 40</a:t>
            </a:r>
            <a:endParaRPr/>
          </a:p>
          <a:p>
            <a:pPr marL="457200" lvl="0" indent="-342900" algn="l" rtl="0">
              <a:lnSpc>
                <a:spcPct val="100000"/>
              </a:lnSpc>
              <a:spcBef>
                <a:spcPts val="2000"/>
              </a:spcBef>
              <a:spcAft>
                <a:spcPts val="0"/>
              </a:spcAft>
              <a:buSzPts val="1800"/>
              <a:buChar char="●"/>
            </a:pPr>
            <a:r>
              <a:rPr lang="en-US"/>
              <a:t>More than 80% of all pregnancy-related deaths (2018–2020), regardless of cause, were preventable, including those caused </a:t>
            </a:r>
            <a:br>
              <a:rPr lang="en-US"/>
            </a:br>
            <a:r>
              <a:rPr lang="en-US"/>
              <a:t>by cardiac conditions in pregnancy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
          <p:cNvSpPr txBox="1">
            <a:spLocks noGrp="1"/>
          </p:cNvSpPr>
          <p:nvPr>
            <p:ph type="title"/>
          </p:nvPr>
        </p:nvSpPr>
        <p:spPr>
          <a:xfrm>
            <a:off x="311688" y="303788"/>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200"/>
              <a:t>Maternal Mortality Rates, by Race and Hispanic Origin: </a:t>
            </a:r>
            <a:br>
              <a:rPr lang="en-US" sz="2200"/>
            </a:br>
            <a:r>
              <a:rPr lang="en-US" sz="2200"/>
              <a:t>United States, 2018–2021</a:t>
            </a:r>
            <a:endParaRPr/>
          </a:p>
        </p:txBody>
      </p:sp>
      <p:pic>
        <p:nvPicPr>
          <p:cNvPr id="456" name="Google Shape;456;p6" descr="A bar graph titled Maternal Mortality Rates, by Race and Hispanic Origin: &#10;United States, 2018–2021. Data is represented below. "/>
          <p:cNvPicPr preferRelativeResize="0">
            <a:picLocks noGrp="1"/>
          </p:cNvPicPr>
          <p:nvPr>
            <p:ph type="pic" idx="2"/>
          </p:nvPr>
        </p:nvPicPr>
        <p:blipFill rotWithShape="1">
          <a:blip r:embed="rId3">
            <a:alphaModFix/>
          </a:blip>
          <a:srcRect/>
          <a:stretch/>
        </p:blipFill>
        <p:spPr>
          <a:xfrm>
            <a:off x="1628442" y="1101725"/>
            <a:ext cx="5633192" cy="3779848"/>
          </a:xfrm>
          <a:prstGeom prst="rect">
            <a:avLst/>
          </a:prstGeom>
          <a:noFill/>
          <a:ln>
            <a:noFill/>
          </a:ln>
        </p:spPr>
      </p:pic>
      <p:sp>
        <p:nvSpPr>
          <p:cNvPr id="457" name="Google Shape;457;p6"/>
          <p:cNvSpPr txBox="1">
            <a:spLocks noGrp="1"/>
          </p:cNvSpPr>
          <p:nvPr>
            <p:ph type="body" idx="1"/>
          </p:nvPr>
        </p:nvSpPr>
        <p:spPr>
          <a:xfrm>
            <a:off x="0" y="5174674"/>
            <a:ext cx="9144000" cy="1233746"/>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800"/>
              <a:buNone/>
            </a:pPr>
            <a:r>
              <a:rPr lang="en-US"/>
              <a:t>A bar graph titled Maternal Mortality Rates, by Race and Hispanic Origin: United States, 2018–2021. X-axis is divided into four groups: Total, Non-Hispanic Black, Non-Hispanic White, Hispanic. Ranges from 2018 to 2021 in one-year increments. The Y-axis is labeled deaths per 100,000 live births and ranges from zero to 80 in increments of 20.  Legend: (1) Statistically significant increase from previous year (p&lt;0.05); Note, Race groups are single race; Source, National Center for Health Statistics, National vital Statistics System, Mortality. </a:t>
            </a:r>
            <a:endParaRPr/>
          </a:p>
          <a:p>
            <a:pPr marL="114300" lvl="0" indent="0" algn="l" rtl="0">
              <a:lnSpc>
                <a:spcPct val="115000"/>
              </a:lnSpc>
              <a:spcBef>
                <a:spcPts val="0"/>
              </a:spcBef>
              <a:spcAft>
                <a:spcPts val="0"/>
              </a:spcAft>
              <a:buSzPts val="1800"/>
              <a:buNone/>
            </a:pPr>
            <a:r>
              <a:rPr lang="en-US"/>
              <a:t>Total: 2018, 17.4; 2019, 20.1 </a:t>
            </a:r>
            <a:r>
              <a:rPr lang="en-US" sz="1000" b="0" i="0" u="none" strike="noStrike" cap="none">
                <a:solidFill>
                  <a:schemeClr val="lt1"/>
                </a:solidFill>
                <a:latin typeface="Arial"/>
                <a:ea typeface="Arial"/>
                <a:cs typeface="Arial"/>
                <a:sym typeface="Arial"/>
              </a:rPr>
              <a:t>(1)</a:t>
            </a:r>
            <a:r>
              <a:rPr lang="en-US"/>
              <a:t>; 2020, 23.8 </a:t>
            </a:r>
            <a:r>
              <a:rPr lang="en-US" sz="1000" b="0" i="0" u="none" strike="noStrike" cap="none">
                <a:solidFill>
                  <a:schemeClr val="lt1"/>
                </a:solidFill>
                <a:latin typeface="Arial"/>
                <a:ea typeface="Arial"/>
                <a:cs typeface="Arial"/>
                <a:sym typeface="Arial"/>
              </a:rPr>
              <a:t>(1)</a:t>
            </a:r>
            <a:r>
              <a:rPr lang="en-US"/>
              <a:t>; 2021, 32.9 </a:t>
            </a:r>
            <a:r>
              <a:rPr lang="en-US" sz="1000" b="0" i="0" u="none" strike="noStrike" cap="none">
                <a:solidFill>
                  <a:schemeClr val="lt1"/>
                </a:solidFill>
                <a:latin typeface="Arial"/>
                <a:ea typeface="Arial"/>
                <a:cs typeface="Arial"/>
                <a:sym typeface="Arial"/>
              </a:rPr>
              <a:t>(1)</a:t>
            </a:r>
            <a:r>
              <a:rPr lang="en-US"/>
              <a:t>. Non-Hispanic Black: 2018, 37.3; 2019, 44.0; 2020, 55.3 </a:t>
            </a:r>
            <a:r>
              <a:rPr lang="en-US" sz="1000" b="0" i="0" u="none" strike="noStrike" cap="none">
                <a:solidFill>
                  <a:schemeClr val="lt1"/>
                </a:solidFill>
                <a:latin typeface="Arial"/>
                <a:ea typeface="Arial"/>
                <a:cs typeface="Arial"/>
                <a:sym typeface="Arial"/>
              </a:rPr>
              <a:t>(1)</a:t>
            </a:r>
            <a:r>
              <a:rPr lang="en-US"/>
              <a:t>; 2021, 69.9 </a:t>
            </a:r>
            <a:r>
              <a:rPr lang="en-US" sz="1000" b="0" i="0" u="none" strike="noStrike" cap="none">
                <a:solidFill>
                  <a:schemeClr val="lt1"/>
                </a:solidFill>
                <a:latin typeface="Arial"/>
                <a:ea typeface="Arial"/>
                <a:cs typeface="Arial"/>
                <a:sym typeface="Arial"/>
              </a:rPr>
              <a:t>(1)</a:t>
            </a:r>
            <a:r>
              <a:rPr lang="en-US"/>
              <a:t>. Non-Hispanic White: 2018, 14.9; 2019, 17.9 </a:t>
            </a:r>
            <a:r>
              <a:rPr lang="en-US" sz="1000" b="0" i="0" u="none" strike="noStrike" cap="none">
                <a:solidFill>
                  <a:schemeClr val="lt1"/>
                </a:solidFill>
                <a:latin typeface="Arial"/>
                <a:ea typeface="Arial"/>
                <a:cs typeface="Arial"/>
                <a:sym typeface="Arial"/>
              </a:rPr>
              <a:t>(1)</a:t>
            </a:r>
            <a:r>
              <a:rPr lang="en-US"/>
              <a:t>; 2020, 19.1; 2021, 26.6 </a:t>
            </a:r>
            <a:r>
              <a:rPr lang="en-US" sz="1000" b="0" i="0" u="none" strike="noStrike" cap="none">
                <a:solidFill>
                  <a:schemeClr val="lt1"/>
                </a:solidFill>
                <a:latin typeface="Arial"/>
                <a:ea typeface="Arial"/>
                <a:cs typeface="Arial"/>
                <a:sym typeface="Arial"/>
              </a:rPr>
              <a:t>(1)</a:t>
            </a:r>
            <a:r>
              <a:rPr lang="en-US"/>
              <a:t>. Hispanic: 2018, 11.8; 2019, 12.6; 2020, 18.2 </a:t>
            </a:r>
            <a:r>
              <a:rPr lang="en-US" sz="1000" b="0" i="0" u="none" strike="noStrike" cap="none">
                <a:solidFill>
                  <a:schemeClr val="lt1"/>
                </a:solidFill>
                <a:latin typeface="Arial"/>
                <a:ea typeface="Arial"/>
                <a:cs typeface="Arial"/>
                <a:sym typeface="Arial"/>
              </a:rPr>
              <a:t>(1)</a:t>
            </a:r>
            <a:r>
              <a:rPr lang="en-US"/>
              <a:t>; 2021, 28.0 </a:t>
            </a:r>
            <a:r>
              <a:rPr lang="en-US" sz="1000" b="0" i="0" u="none" strike="noStrike" cap="none">
                <a:solidFill>
                  <a:schemeClr val="lt1"/>
                </a:solidFill>
                <a:latin typeface="Arial"/>
                <a:ea typeface="Arial"/>
                <a:cs typeface="Arial"/>
                <a:sym typeface="Arial"/>
              </a:rPr>
              <a:t>(1)</a:t>
            </a:r>
            <a:r>
              <a:rPr lang="en-US"/>
              <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
          <p:cNvSpPr txBox="1">
            <a:spLocks noGrp="1"/>
          </p:cNvSpPr>
          <p:nvPr>
            <p:ph type="title"/>
          </p:nvPr>
        </p:nvSpPr>
        <p:spPr>
          <a:xfrm>
            <a:off x="364452" y="50760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Cardiac Conditions and Maternal Mortality</a:t>
            </a:r>
            <a:endParaRPr/>
          </a:p>
        </p:txBody>
      </p:sp>
      <p:sp>
        <p:nvSpPr>
          <p:cNvPr id="463" name="Google Shape;463;p7"/>
          <p:cNvSpPr txBox="1">
            <a:spLocks noGrp="1"/>
          </p:cNvSpPr>
          <p:nvPr>
            <p:ph type="body" idx="1"/>
          </p:nvPr>
        </p:nvSpPr>
        <p:spPr>
          <a:xfrm>
            <a:off x="419101" y="1219200"/>
            <a:ext cx="7421880" cy="359664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US"/>
              <a:t>Cardiovascular disease (CVD) is the leading cause of maternal mortality and morbidity in the first year postpartum</a:t>
            </a:r>
            <a:endParaRPr/>
          </a:p>
          <a:p>
            <a:pPr marL="457200" lvl="0" indent="-342900" algn="l" rtl="0">
              <a:lnSpc>
                <a:spcPct val="100000"/>
              </a:lnSpc>
              <a:spcBef>
                <a:spcPts val="1000"/>
              </a:spcBef>
              <a:spcAft>
                <a:spcPts val="0"/>
              </a:spcAft>
              <a:buSzPts val="1800"/>
              <a:buChar char="●"/>
            </a:pPr>
            <a:r>
              <a:rPr lang="en-US"/>
              <a:t>Cardiac conditions account for approximately one third of all pregnancy-related deaths,</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with a disproportionate number of deaths among non-Hispanic Black people</a:t>
            </a:r>
            <a:endParaRPr/>
          </a:p>
          <a:p>
            <a:pPr marL="457200" lvl="0" indent="-342900" algn="l" rtl="0">
              <a:lnSpc>
                <a:spcPct val="100000"/>
              </a:lnSpc>
              <a:spcBef>
                <a:spcPts val="1000"/>
              </a:spcBef>
              <a:spcAft>
                <a:spcPts val="0"/>
              </a:spcAft>
              <a:buSzPts val="1800"/>
              <a:buChar char="●"/>
            </a:pPr>
            <a:r>
              <a:rPr lang="en-US"/>
              <a:t>Deaths from cardiac conditions continue to rise</a:t>
            </a:r>
            <a:endParaRPr/>
          </a:p>
          <a:p>
            <a:pPr marL="457200" lvl="0" indent="-342900" algn="l" rtl="0">
              <a:lnSpc>
                <a:spcPct val="100000"/>
              </a:lnSpc>
              <a:spcBef>
                <a:spcPts val="1000"/>
              </a:spcBef>
              <a:spcAft>
                <a:spcPts val="0"/>
              </a:spcAft>
              <a:buSzPts val="1800"/>
              <a:buChar char="●"/>
            </a:pPr>
            <a:r>
              <a:rPr lang="en-US"/>
              <a:t>More than 80% of all pregnancy-related deaths (2018–2020), regardless of cause, were preventable, including those caused by cardiac conditions in pregnancy</a:t>
            </a:r>
            <a:endParaRPr/>
          </a:p>
          <a:p>
            <a:pPr marL="457200" lvl="0" indent="-342900" algn="l" rtl="0">
              <a:lnSpc>
                <a:spcPct val="100000"/>
              </a:lnSpc>
              <a:spcBef>
                <a:spcPts val="1000"/>
              </a:spcBef>
              <a:spcAft>
                <a:spcPts val="1000"/>
              </a:spcAft>
              <a:buSzPts val="1800"/>
              <a:buChar char="●"/>
            </a:pPr>
            <a:r>
              <a:rPr lang="en-US"/>
              <a:t>Addressing CVD in pregnancy and postpartum requires early identification to coordinate care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8"/>
          <p:cNvSpPr txBox="1">
            <a:spLocks noGrp="1"/>
          </p:cNvSpPr>
          <p:nvPr>
            <p:ph type="title"/>
          </p:nvPr>
        </p:nvSpPr>
        <p:spPr>
          <a:xfrm>
            <a:off x="311700" y="51429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Miasha Gilliam-El (1 of 4)</a:t>
            </a:r>
            <a:endParaRPr/>
          </a:p>
        </p:txBody>
      </p:sp>
      <p:pic>
        <p:nvPicPr>
          <p:cNvPr id="469" name="Google Shape;469;p8" descr="A photograph of a young Miasha Gilliam-El."/>
          <p:cNvPicPr preferRelativeResize="0">
            <a:picLocks noGrp="1"/>
          </p:cNvPicPr>
          <p:nvPr>
            <p:ph type="pic" idx="2"/>
          </p:nvPr>
        </p:nvPicPr>
        <p:blipFill rotWithShape="1">
          <a:blip r:embed="rId3">
            <a:alphaModFix/>
          </a:blip>
          <a:srcRect l="1712" r="1711"/>
          <a:stretch/>
        </p:blipFill>
        <p:spPr>
          <a:xfrm>
            <a:off x="3370263" y="1281113"/>
            <a:ext cx="1582737" cy="3178175"/>
          </a:xfrm>
          <a:prstGeom prst="rect">
            <a:avLst/>
          </a:prstGeom>
          <a:noFill/>
          <a:ln>
            <a:noFill/>
          </a:ln>
          <a:effectLst>
            <a:outerShdw blurRad="57150" dist="66675" dir="5400000" algn="bl" rotWithShape="0">
              <a:srgbClr val="000000">
                <a:alpha val="33725"/>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9"/>
          <p:cNvSpPr txBox="1">
            <a:spLocks noGrp="1"/>
          </p:cNvSpPr>
          <p:nvPr>
            <p:ph type="title"/>
          </p:nvPr>
        </p:nvSpPr>
        <p:spPr>
          <a:xfrm>
            <a:off x="311700" y="51429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Miasha Gilliam-El (2 of 4)</a:t>
            </a:r>
            <a:endParaRPr/>
          </a:p>
        </p:txBody>
      </p:sp>
      <p:pic>
        <p:nvPicPr>
          <p:cNvPr id="475" name="Google Shape;475;p9" descr="A photograph, Miasha Gilliam-El lays in a hospital bed connected to a ventilator."/>
          <p:cNvPicPr preferRelativeResize="0">
            <a:picLocks noGrp="1"/>
          </p:cNvPicPr>
          <p:nvPr>
            <p:ph type="pic" idx="2"/>
          </p:nvPr>
        </p:nvPicPr>
        <p:blipFill rotWithShape="1">
          <a:blip r:embed="rId3">
            <a:alphaModFix/>
          </a:blip>
          <a:srcRect/>
          <a:stretch/>
        </p:blipFill>
        <p:spPr>
          <a:xfrm>
            <a:off x="2523843" y="1235075"/>
            <a:ext cx="1536325" cy="3011685"/>
          </a:xfrm>
          <a:prstGeom prst="rect">
            <a:avLst/>
          </a:prstGeom>
          <a:noFill/>
          <a:ln>
            <a:noFill/>
          </a:ln>
        </p:spPr>
      </p:pic>
      <p:pic>
        <p:nvPicPr>
          <p:cNvPr id="476" name="Google Shape;476;p9" descr="A hospital photo of Miasha Gilliam-El , a man and a newborn baby."/>
          <p:cNvPicPr preferRelativeResize="0">
            <a:picLocks noGrp="1"/>
          </p:cNvPicPr>
          <p:nvPr>
            <p:ph type="pic" idx="3"/>
          </p:nvPr>
        </p:nvPicPr>
        <p:blipFill rotWithShape="1">
          <a:blip r:embed="rId4">
            <a:alphaModFix/>
          </a:blip>
          <a:srcRect t="8" b="7"/>
          <a:stretch/>
        </p:blipFill>
        <p:spPr>
          <a:xfrm>
            <a:off x="4321175" y="1235075"/>
            <a:ext cx="2149475" cy="2863850"/>
          </a:xfrm>
          <a:prstGeom prst="rect">
            <a:avLst/>
          </a:prstGeom>
          <a:noFill/>
          <a:ln>
            <a:noFill/>
          </a:ln>
          <a:effectLst>
            <a:outerShdw blurRad="57150" dist="104775" dir="5400000" algn="bl" rotWithShape="0">
              <a:srgbClr val="000000">
                <a:alpha val="34901"/>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10"/>
          <p:cNvSpPr txBox="1">
            <a:spLocks noGrp="1"/>
          </p:cNvSpPr>
          <p:nvPr>
            <p:ph type="title"/>
          </p:nvPr>
        </p:nvSpPr>
        <p:spPr>
          <a:xfrm>
            <a:off x="311700" y="51429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Miasha Gilliam-El (3 of 4)</a:t>
            </a:r>
            <a:endParaRPr/>
          </a:p>
        </p:txBody>
      </p:sp>
      <p:pic>
        <p:nvPicPr>
          <p:cNvPr id="482" name="Google Shape;482;p10" descr="A photograph of Miasha Gilliam-El with a  young girl at a playground."/>
          <p:cNvPicPr preferRelativeResize="0">
            <a:picLocks noGrp="1"/>
          </p:cNvPicPr>
          <p:nvPr>
            <p:ph type="pic" idx="2"/>
          </p:nvPr>
        </p:nvPicPr>
        <p:blipFill rotWithShape="1">
          <a:blip r:embed="rId3">
            <a:alphaModFix/>
          </a:blip>
          <a:srcRect t="26" b="25"/>
          <a:stretch/>
        </p:blipFill>
        <p:spPr>
          <a:xfrm>
            <a:off x="360363" y="1189038"/>
            <a:ext cx="1531937" cy="2041525"/>
          </a:xfrm>
          <a:prstGeom prst="rect">
            <a:avLst/>
          </a:prstGeom>
          <a:noFill/>
          <a:ln>
            <a:noFill/>
          </a:ln>
          <a:effectLst>
            <a:outerShdw blurRad="57150" dist="95250" dir="4500000" algn="bl" rotWithShape="0">
              <a:srgbClr val="000000">
                <a:alpha val="33725"/>
              </a:srgbClr>
            </a:outerShdw>
          </a:effectLst>
        </p:spPr>
      </p:pic>
      <p:pic>
        <p:nvPicPr>
          <p:cNvPr id="483" name="Google Shape;483;p10" descr="A photograph of Miasha Gilliam-El."/>
          <p:cNvPicPr preferRelativeResize="0">
            <a:picLocks noGrp="1"/>
          </p:cNvPicPr>
          <p:nvPr>
            <p:ph type="pic" idx="3"/>
          </p:nvPr>
        </p:nvPicPr>
        <p:blipFill rotWithShape="1">
          <a:blip r:embed="rId4">
            <a:alphaModFix/>
          </a:blip>
          <a:srcRect l="45" r="45"/>
          <a:stretch/>
        </p:blipFill>
        <p:spPr>
          <a:xfrm>
            <a:off x="1976438" y="1647825"/>
            <a:ext cx="1770062" cy="2362200"/>
          </a:xfrm>
          <a:prstGeom prst="rect">
            <a:avLst/>
          </a:prstGeom>
          <a:noFill/>
          <a:ln>
            <a:noFill/>
          </a:ln>
          <a:effectLst>
            <a:outerShdw blurRad="57150" dist="95250" dir="4500000" algn="bl" rotWithShape="0">
              <a:srgbClr val="000000">
                <a:alpha val="33725"/>
              </a:srgbClr>
            </a:outerShdw>
          </a:effectLst>
        </p:spPr>
      </p:pic>
      <p:pic>
        <p:nvPicPr>
          <p:cNvPr id="484" name="Google Shape;484;p10" descr="A photograph of a toddler pushing a stroller."/>
          <p:cNvPicPr preferRelativeResize="0">
            <a:picLocks noGrp="1"/>
          </p:cNvPicPr>
          <p:nvPr>
            <p:ph type="pic" idx="4"/>
          </p:nvPr>
        </p:nvPicPr>
        <p:blipFill rotWithShape="1">
          <a:blip r:embed="rId5">
            <a:alphaModFix/>
          </a:blip>
          <a:srcRect t="26" b="25"/>
          <a:stretch/>
        </p:blipFill>
        <p:spPr>
          <a:xfrm>
            <a:off x="3829050" y="1189038"/>
            <a:ext cx="1531938" cy="2041525"/>
          </a:xfrm>
          <a:prstGeom prst="rect">
            <a:avLst/>
          </a:prstGeom>
          <a:noFill/>
          <a:ln>
            <a:noFill/>
          </a:ln>
          <a:effectLst>
            <a:outerShdw blurRad="57150" dist="95250" dir="4500000" algn="bl" rotWithShape="0">
              <a:srgbClr val="000000">
                <a:alpha val="33725"/>
              </a:srgbClr>
            </a:outerShdw>
          </a:effectLst>
        </p:spPr>
      </p:pic>
      <p:pic>
        <p:nvPicPr>
          <p:cNvPr id="485" name="Google Shape;485;p10" descr="A photograph of Miasha Gilliam-El hugging a boy smiling."/>
          <p:cNvPicPr preferRelativeResize="0">
            <a:picLocks noGrp="1"/>
          </p:cNvPicPr>
          <p:nvPr>
            <p:ph type="pic" idx="5"/>
          </p:nvPr>
        </p:nvPicPr>
        <p:blipFill rotWithShape="1">
          <a:blip r:embed="rId6">
            <a:alphaModFix/>
          </a:blip>
          <a:srcRect t="14588" b="14587"/>
          <a:stretch/>
        </p:blipFill>
        <p:spPr>
          <a:xfrm>
            <a:off x="5429250" y="1670050"/>
            <a:ext cx="1789113" cy="2252663"/>
          </a:xfrm>
          <a:prstGeom prst="rect">
            <a:avLst/>
          </a:prstGeom>
          <a:noFill/>
          <a:ln>
            <a:noFill/>
          </a:ln>
          <a:effectLst>
            <a:outerShdw blurRad="57150" dist="95250" dir="4500000" algn="bl" rotWithShape="0">
              <a:srgbClr val="000000">
                <a:alpha val="33725"/>
              </a:srgbClr>
            </a:outerShdw>
          </a:effectLst>
        </p:spPr>
      </p:pic>
    </p:spTree>
  </p:cSld>
  <p:clrMapOvr>
    <a:masterClrMapping/>
  </p:clrMapOvr>
</p:sld>
</file>

<file path=ppt/theme/theme1.xml><?xml version="1.0" encoding="utf-8"?>
<a:theme xmlns:a="http://schemas.openxmlformats.org/drawingml/2006/main" name="RHNTC Template Updated 062021">
  <a:themeElements>
    <a:clrScheme name="Simple Light">
      <a:dk1>
        <a:srgbClr val="21617C"/>
      </a:dk1>
      <a:lt1>
        <a:srgbClr val="FFFFFF"/>
      </a:lt1>
      <a:dk2>
        <a:srgbClr val="595959"/>
      </a:dk2>
      <a:lt2>
        <a:srgbClr val="EEEEEE"/>
      </a:lt2>
      <a:accent1>
        <a:srgbClr val="FBB040"/>
      </a:accent1>
      <a:accent2>
        <a:srgbClr val="2BAAE2"/>
      </a:accent2>
      <a:accent3>
        <a:srgbClr val="058D9E"/>
      </a:accent3>
      <a:accent4>
        <a:srgbClr val="C64A9B"/>
      </a:accent4>
      <a:accent5>
        <a:srgbClr val="EF4136"/>
      </a:accent5>
      <a:accent6>
        <a:srgbClr val="123661"/>
      </a:accent6>
      <a:hlink>
        <a:srgbClr val="1172B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5606</Words>
  <Application>Microsoft Office PowerPoint</Application>
  <PresentationFormat>On-screen Show (16:9)</PresentationFormat>
  <Paragraphs>330</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Anton</vt:lpstr>
      <vt:lpstr>Arial</vt:lpstr>
      <vt:lpstr>Open Sans</vt:lpstr>
      <vt:lpstr>Times New Roman</vt:lpstr>
      <vt:lpstr>Noto Sans Symbols</vt:lpstr>
      <vt:lpstr>Calibri</vt:lpstr>
      <vt:lpstr>Cambria</vt:lpstr>
      <vt:lpstr>Helvetica Neue</vt:lpstr>
      <vt:lpstr>Lato</vt:lpstr>
      <vt:lpstr>RHNTC Template Updated 062021</vt:lpstr>
      <vt:lpstr>High Impact Practices to  Address Cardiac Conditions and Improve Maternal Health Outcomes</vt:lpstr>
      <vt:lpstr>Meet Your Speakers</vt:lpstr>
      <vt:lpstr>Objectives</vt:lpstr>
      <vt:lpstr>Maternal Mortality in the US</vt:lpstr>
      <vt:lpstr>Maternal Mortality Rates, by Race and Hispanic Origin:  United States, 2018–2021</vt:lpstr>
      <vt:lpstr>Cardiac Conditions and Maternal Mortality</vt:lpstr>
      <vt:lpstr>Miasha Gilliam-El (1 of 4)</vt:lpstr>
      <vt:lpstr>Miasha Gilliam-El (2 of 4)</vt:lpstr>
      <vt:lpstr>Miasha Gilliam-El (3 of 4)</vt:lpstr>
      <vt:lpstr>Miasha Gilliam-El (4 of 4)</vt:lpstr>
      <vt:lpstr>Why focus on the outpatient sexual and reproductive health setting?</vt:lpstr>
      <vt:lpstr>Opportunity to Improve Maternal Health Outcomes</vt:lpstr>
      <vt:lpstr>Addressing Cardiac Conditions in the SRH Setting</vt:lpstr>
      <vt:lpstr>High Impact Practice Sets (HIPS)   (1 of 2)</vt:lpstr>
      <vt:lpstr>High Impact Practice Sets (HIPS)   (2 of 2)</vt:lpstr>
      <vt:lpstr>The 5 Rs</vt:lpstr>
      <vt:lpstr>Readiness (1 of 3)</vt:lpstr>
      <vt:lpstr>Cardiovascular  Disease Assessment in Pregnant and Postpartum Clients</vt:lpstr>
      <vt:lpstr>Readiness (2 of 3)</vt:lpstr>
      <vt:lpstr>Readiness (3 of 3)</vt:lpstr>
      <vt:lpstr>Recognition and Prevention (1 of 2)</vt:lpstr>
      <vt:lpstr>Recognition and Prevention (2 of 2)</vt:lpstr>
      <vt:lpstr>Response</vt:lpstr>
      <vt:lpstr>Reporting and Systems Learning</vt:lpstr>
      <vt:lpstr>Respectful, Supportive, Client-Centered Care</vt:lpstr>
      <vt:lpstr>Resources</vt:lpstr>
      <vt:lpstr>RHNTC Resources (1 of 2)</vt:lpstr>
      <vt:lpstr>RHNTC Resources (2 of 2)</vt:lpstr>
      <vt:lpstr>Hear Her </vt:lpstr>
      <vt:lpstr>Toolkit: Improving Health Care Response to Cardiovascular  Disease in Pregnancy and Postpartum</vt:lpstr>
      <vt:lpstr>Questions? </vt:lpstr>
      <vt:lpstr>What’s one thing you’ll do—or do differently—as a result of this discussion?</vt:lpstr>
      <vt:lpstr>Resource List</vt:lpstr>
      <vt:lpstr>THANK YOU!</vt:lpstr>
      <vt:lpstr>Engage With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Impact Practices to  Address Cardiac Conditions and Improve Maternal Health Outcomes</dc:title>
  <dc:creator>Sydney Pelley</dc:creator>
  <cp:lastModifiedBy>Jessie Daigneault</cp:lastModifiedBy>
  <cp:revision>1</cp:revision>
  <dcterms:modified xsi:type="dcterms:W3CDTF">2025-04-25T19:34:28Z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0x010100C3C5173460500B4E95D6E746241C127C</vt:lpwstr>
  </property>
</Properties>
</file>