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6" r:id="rId2"/>
  </p:sldMasterIdLst>
  <p:notesMasterIdLst>
    <p:notesMasterId r:id="rId4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Lato" panose="020B0604020202020204" pitchFamily="34" charset="0"/>
      <p:regular r:id="rId45"/>
      <p:bold r:id="rId46"/>
      <p:italic r:id="rId47"/>
      <p:boldItalic r:id="rId48"/>
    </p:embeddedFont>
    <p:embeddedFont>
      <p:font typeface="Open Sans" panose="020B0604020202020204" pitchFamily="34" charset="0"/>
      <p:regular r:id="rId49"/>
      <p:bold r:id="rId50"/>
      <p:italic r:id="rId51"/>
      <p:boldItalic r:id="rId52"/>
    </p:embeddedFont>
    <p:embeddedFont>
      <p:font typeface="Open Sans Light" panose="020B060402020202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j6+rqWWJTMRx9KOrOxX0E7BilQ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6.xml"/><Relationship Id="rId51" Type="http://schemas.openxmlformats.org/officeDocument/2006/relationships/font" Target="fonts/font1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57" Type="http://customschemas.google.com/relationships/presentationmetadata" Target="meta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aferbirth.org/wp-content/uploads/Postpartum-Discharge-Transition-Change-Package-Updated-May-2024.pdf"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rhntc.org/resources/recognize-postpartum-warning-signs-poster" TargetMode="External"/><Relationship Id="rId4" Type="http://schemas.openxmlformats.org/officeDocument/2006/relationships/hyperlink" Target="https://rhntc.org/resources/recognizing-urgent-maternal-warning-signs-postpartum-period-meeting-packag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womenspreventivehealth.or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rhntc.org/resources/growth-and-learning-mindset-psychological-safety-video"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nchs/nvss/vsrr/provisional-maternal-deaths-rates.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3" name="Google Shape;4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400"/>
              </a:spcBef>
              <a:spcAft>
                <a:spcPts val="0"/>
              </a:spcAft>
              <a:buSzPts val="1100"/>
              <a:buNone/>
            </a:pPr>
            <a:r>
              <a:rPr lang="en-US" b="1">
                <a:solidFill>
                  <a:srgbClr val="000000"/>
                </a:solidFill>
                <a:latin typeface="Arial"/>
                <a:ea typeface="Arial"/>
                <a:cs typeface="Arial"/>
                <a:sym typeface="Arial"/>
              </a:rPr>
              <a:t>Sydney Pelley:</a:t>
            </a:r>
            <a:endParaRPr b="1">
              <a:solidFill>
                <a:srgbClr val="000000"/>
              </a:solidFill>
              <a:latin typeface="Times New Roman"/>
              <a:ea typeface="Times New Roman"/>
              <a:cs typeface="Times New Roman"/>
              <a:sym typeface="Times New Roman"/>
            </a:endParaRPr>
          </a:p>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Welcome, everyone. My name is Sydney Pelley with the Reproductive Health National Training Center, and I am so excited to welcome you to today's webinar focused on high impact practices to enhance postpartum services and improve maternal health outcomes. The RHNTC developed the high impact practice set that we are going to discuss today in collaboration with the American College of Obstetricians and Gynecologists. The set is adapted from work developed by the Alliance for Innovation on Maternal Health, or AIM. First a few announcements. Everyone on the webinar is muted. We'll have time for questions at the end. So please type your questions into the chat at any time. A recording of today's webinar, this slide deck, and transcript will be available on rhntc.org within the next couple of days. To view closed captioning, click the CC icon at the bottom of your screen. Your feedback is extremely important in helping us to improve our work. Please take a second to open the evaluation link that's in the chat and consider completing the evaluation in real time. In order to obtain a certificate of completion, or CEUs, you have to complete the evaluation and must be logged into </a:t>
            </a:r>
            <a:r>
              <a:rPr lang="en-US"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rhntc.org</a:t>
            </a:r>
            <a:r>
              <a:rPr lang="en-US">
                <a:solidFill>
                  <a:srgbClr val="000000"/>
                </a:solidFill>
                <a:latin typeface="Arial"/>
                <a:ea typeface="Arial"/>
                <a:cs typeface="Arial"/>
                <a:sym typeface="Arial"/>
              </a:rPr>
              <a:t> when you do it. </a:t>
            </a:r>
            <a:endParaRPr>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1" name="Google Shape;52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Thank you so much, Meg.</a:t>
            </a:r>
            <a:endParaRPr>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 name="Google Shape;52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And so with that said, you know, I think a really important question to ask when we're seeing women is, have you been pregnant in the last year? Because that's incredibly crucial and I think it throws up a red flag for anyone to be like, okay, I really need to hone in and I need to listen. They've been pregnant in the last year. What are some of the symptoms they are? How is their demeanor? What are they going through? And I think it seems so general, but I think sometimes we skip over that and then we could potentially miss something. And so even just being able to ask that simple question, I think, has so much value and so much impact. Also, even a simple question of, you know, how many pregnancy and how many lived births? Because I think that also tells a story for your patients of, okay, we know that she's been pregnant four times but only has two live births. So whether that's been recent or not, you know, we know grief is not linear, it's up and down. And you don't know what they're going through in that moment, but you at least have a broad picture of potentially something that they have went through and can connect those dots to her. Another really important one that I think, we tend to always ask who your primary care is, but we don't always ask all the doctors that are being seen. And sometimes I know some networks, you know, you see that automatically 'cause they are all within the same, but sometimes that's not always the case. You might be seen in a different network. So there might be more doctors that she's being seen by. And I think the reason why that's so important is 'cause you get to connect all of us together. I think sometimes things can get missed because maybe you have to go see one specialist, but then your primary care is over here, and so you're kind of going back and forth. And when there isn't always unity between everyone, then it can create confusion, it can create something getting missed or just pain. I know that that happened one time during that year of me feeling like a crazy person. I went to go be seen and the doctors didn't quite talk to each other at that time and I just felt like I was going back and forth and I was like, "man, why do I keep going into this? What am I doing wrong? What am I not saying correctly?" And so I just think it helps bring unity between all of us. </a:t>
            </a:r>
            <a:endParaRPr>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400"/>
              </a:spcBef>
              <a:spcAft>
                <a:spcPts val="0"/>
              </a:spcAft>
              <a:buSzPts val="1100"/>
              <a:buNone/>
            </a:pPr>
            <a:r>
              <a:rPr lang="en-US" sz="1100">
                <a:solidFill>
                  <a:srgbClr val="000000"/>
                </a:solidFill>
                <a:latin typeface="Arial"/>
                <a:ea typeface="Arial"/>
                <a:cs typeface="Arial"/>
                <a:sym typeface="Arial"/>
              </a:rPr>
              <a:t>And so speaking of working together as a healthcare group, one thing that I think is incredibly important is be careful not to dismiss a symptom because it's not in your specialty. I think that is so crucial because oftentimes you might not know the answer or you might not know what's going on. And I think that that's wonderful because you can look and say, "you know, I really don't know, let's try to find out or let me recommend a doctor for that." Maybe you have to recommend a cardiologist for them that's in a network and you can be honest and truthful and say, "Hey, I just don't know, but let me recommend this doctor." And I think the beauty of that, too, is how can you make the connection with that other organization as well. Hey, we have doctors in our network, would you like me to go ahead and help you schedule that appointment? And I know that that seems like a lot because everyone is so busy and we have so much going on, but I think a lot of times when we're trying to connect other doctors or connect symptoms that are going on so they don't get missed, we tend to be like, well, here's the paper and go call when you get home. And if anybody is like me, when you get home, it's a whirlwind. Everything's coming at you, your life is completely changed. If you just had a baby, it's even crazier, right? And so a lot of times they don't and it falls through the cracks. And they don't wanna call. Maybe they're scared to call. Like, what if something is wrong with me? I know for me, I dealt with PTSD. And so even the thought of reaching that phone and grabbing for it was really difficult for me. I was terrified of what was gonna be said on the other end. So I think having us being able to connect together and being able to know, Hey, I have a doctor here that's ready to walk through this with me, it just gives us a peace of mind and it really helps guide us along the way. And I think also having these resources, because maybe there are symptoms that you're catching on to or maybe they do need to be referred to a counselor. Do we have resources and ready to go on a piece of paper for them when they're battling through these things? And not just giving them the piece of paper, but being able to walk them through it. And then I highly recommend then going back and asking them, "okay, now what did I just say?" Because then I think you gauge, did they catch everything that I just talked about? Did they actually hear what you were really saying? And it shows, again, that you truly care when they can repeat it back to you and they know that you heard it. </a:t>
            </a:r>
            <a:endParaRPr sz="1100">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8" name="Google Shape;53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And so the last thing that I wanna talk about is incredibly important, which is stop, listen, and ask. We get so busy and we're going 100 miles an hour, and sometimes we just have to step back and really stop and listen. In 2021, I actually had a miscarriage and I went back to see my doctor at six weeks. And I'll never forget the moment when she was kind of doing the doctor thing, right? Like, business mode, ready to go, going fast. And in my head I'm just kind of getting angry and angry, like, routine visit, fine. Like, it doesn't matter. We just gotta get done. And then she put her notebook down and she leaned back in her chair and crossed her legs and she looked at me and she said, "now how are you doing, really?" And I just lost it, because it was something I wouldn't have told her, I wouldn't have been vulnerable with her, but just that simple question had me then open up and tell her and be able to get that off my chest and say, here's what I'm going through, here's where I'm hurting. And then she's able to then connect me with resources to help me and move forward. My cardiologist, this might not be a popular opinion, but my cardiologist, he actually gave me, he gives out his personal phone number, and I know some of you can't do that. And granted, you gotta set boundaries and you can't tell people that it's not an emergency line, but what it does is it builds trust. And out of the many years that I've known him, I've only had to text him one time. And I know that he cares about me because he listens to me, he asked me questions and he makes himself available for me. And so I know we get busy, but I think if we can just stop and really hone in and ask these small questions, then we can really make change, and honestly, we can save lives. So thank you, again, for letting me speak. And Meg, I'll send it back to you.</a:t>
            </a:r>
            <a:endParaRPr>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3" name="Google Shape;54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Thank you, Jessica, so much. Thank you. So why focus on improving care for postpartum</a:t>
            </a:r>
            <a:r>
              <a:rPr lang="en-US"/>
              <a:t> women</a:t>
            </a:r>
            <a:r>
              <a:rPr lang="en-US">
                <a:solidFill>
                  <a:srgbClr val="000000"/>
                </a:solidFill>
                <a:latin typeface="Arial"/>
                <a:ea typeface="Arial"/>
                <a:cs typeface="Arial"/>
                <a:sym typeface="Arial"/>
              </a:rPr>
              <a:t>, specifically in the outpatient sexual and reproductive health settings? Well, we just heard a lot from Jessica, and there are a few good reasons. SRH providers are highly likely to encounter clients within one year of pregnancy. So they're providing postpartum care, whether it's called by that name or not. Also, SRH settings, including Title X agencies, are often the client's only or usual source of care. So if clients aren't receiving care and connection to resources and services from the SRH provider, they might not receive them at all. SRH providers are already offering most, if not all components, of postpartum care. So let's pull it together and make it kind of a cohesive organized plan. And then finally, SRH settings are highly engaged with clinical and social service providers and other community partners. So we're able to provide effective referrals and linkages to care. So there's a lot of need and opportunity here.</a:t>
            </a:r>
            <a:endParaRPr>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So if you're wondering where to begin, we've got some guidance for you. The high impact practice sets are a series of five sets of evidence-based practices to address the leading known causes of preventable severe maternal morbidity and mortality in the United States. The RHNTC and ACOG worked together to adapt patient safety bundles created by the Alliance for Innovation on Maternal Health to the outpatient sexual and reproductive health setting. The high impact practice sets are building blocks or like a roadmap to improving maternal health and reducing maternal mortality. </a:t>
            </a:r>
            <a:endParaRPr>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6" name="Google Shape;55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So as I just mentioned, the high impact practice sets address the leading known causes of preventable severe maternal morbidity and mortality in the US, including hypertension, cardiac conditions, substance use disorders, mental health conditions, and postpartum transition. To support programs in implementing the high impact practices on each topic, the RHNTC offers, like, a package. And this package includes a webinar, like this one, a job aid, like the one that you see on the slide here, and a measurement tool, which I'll explain in a bit. </a:t>
            </a:r>
            <a:endParaRPr>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3" name="Google Shape;56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Each high impact practice set is structured around what we call the five Rs. And this is how the Alliance for Innovation on Maternal Health structures their patient safety bundles. So this high impact practice set provides a framework for facilitating postpartum care, including readiness to address postpartum complications of pregnancy, recognize immediate care needs in order to prevent severe maternal morbidity and mortality, ensure timely and effective response to postpartum complications, and provide respectful, supportive, </a:t>
            </a:r>
            <a:r>
              <a:rPr lang="en-US"/>
              <a:t>client-centered </a:t>
            </a:r>
            <a:r>
              <a:rPr lang="en-US">
                <a:solidFill>
                  <a:srgbClr val="000000"/>
                </a:solidFill>
                <a:latin typeface="Arial"/>
                <a:ea typeface="Arial"/>
                <a:cs typeface="Arial"/>
                <a:sym typeface="Arial"/>
              </a:rPr>
              <a:t>care for all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women </a:t>
            </a:r>
            <a:r>
              <a:rPr lang="en-US">
                <a:solidFill>
                  <a:srgbClr val="000000"/>
                </a:solidFill>
                <a:latin typeface="Arial"/>
                <a:ea typeface="Arial"/>
                <a:cs typeface="Arial"/>
                <a:sym typeface="Arial"/>
              </a:rPr>
              <a:t>during the postpartum period. So with this, I'll pass it over to you, Sue. Thank you.</a:t>
            </a:r>
            <a:endParaRPr>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4" name="Google Shape;57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Sue Kendig:</a:t>
            </a:r>
            <a:endParaRPr b="1">
              <a:solidFill>
                <a:schemeClr val="dk1"/>
              </a:solidFill>
            </a:endParaRPr>
          </a:p>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Thank you, hi, everybody. And Jessica, thank you for sharing your story. And your daughter is beautiful. She looks just like you. That was great. I am going to spend the next time that we have going through the five different components of the patient safety bundle, the maternal safety bundle, and talk a little bit about how we implement this in practice. And as we've already heard, the sexual and reproductive health workforce and clinics are really key to providing care during that first year post-birth, which is considered the postpartum period. So if this is something that y'all haven't thought about before or maybe haven't thought about in a more systematic manner, this bundle and the change package will provide a framework to do that. So one of the first things we wanna think about is developing a set of referral resources. So, you know, we know that our communities each have sets of available resources to support their population. So it's really important that we not only identify resources that meet social and material needs, but also think about those resources, should someone come in with a medical need, a specialty need or a mental health or substance use disorder need. You know, become familiar with those resources, have current phone numbers, type of documents people might need to take with them to access the resources. So for example, sometime if a resource is county specific, they may require proof of an address, that sort of thing. It's really helpful for people to know that before they show up at the area, before they show up just in case, so that they have what they need to actually sign up for the resource. I've actually had patients show up, not know what they needed and quite frankly they just didn't go back because it was too hard. So we wanna make it as easy as possible. If you happen to have digitized resource and referral networks, like Unite Us, Findhelp, that sort of thing, sometimes those are very general resources and it's really important for those of us who are working with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women</a:t>
            </a:r>
            <a:r>
              <a:rPr lang="en-US">
                <a:solidFill>
                  <a:srgbClr val="000000"/>
                </a:solidFill>
                <a:latin typeface="Arial"/>
                <a:ea typeface="Arial"/>
                <a:cs typeface="Arial"/>
                <a:sym typeface="Arial"/>
              </a:rPr>
              <a:t> across the continuum that those services that are specific to this particular population also be included. So those are things that you'd wanna check on. We also wanna think about staff education on why and how to recognize urgent maternal warning signs in the postpartum period. And what I'm gonna stress is that everybody needs to have this education. It's not just for the clinicians and providers, but the people who are answering the phones, the community health workers, everyone who is touching the patient should have some basic knowledge of recognizing urgent maternal warning signs. And fortunately, the Reproductive Health National Training Center has just come up with a new recognizing postpartum warning signs poster in English and in Spanish. That's available to you in the RHNTC Postpartum War</a:t>
            </a:r>
            <a:r>
              <a:rPr lang="en-US"/>
              <a:t>ning Signs </a:t>
            </a:r>
            <a:r>
              <a:rPr lang="en-US">
                <a:solidFill>
                  <a:srgbClr val="000000"/>
                </a:solidFill>
                <a:latin typeface="Arial"/>
                <a:ea typeface="Arial"/>
                <a:cs typeface="Arial"/>
                <a:sym typeface="Arial"/>
              </a:rPr>
              <a:t>change package. And you can also be looking at the CDC's HEAR HER campaign. </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SOURCE: </a:t>
            </a:r>
            <a:r>
              <a:rPr lang="en-US" u="sng">
                <a:solidFill>
                  <a:schemeClr val="hlink"/>
                </a:solidFill>
                <a:hlinkClick r:id="rId3"/>
              </a:rPr>
              <a:t>https://saferbirth.org/wp-content/uploads/Postpartum-Discharge-Transition-Change-Package-Updated-May-2024.pdf</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RESOURCES: </a:t>
            </a:r>
            <a:endParaRPr/>
          </a:p>
          <a:p>
            <a:pPr marL="457200" lvl="0" indent="-298450" algn="l" rtl="0">
              <a:lnSpc>
                <a:spcPct val="100000"/>
              </a:lnSpc>
              <a:spcBef>
                <a:spcPts val="0"/>
              </a:spcBef>
              <a:spcAft>
                <a:spcPts val="0"/>
              </a:spcAft>
              <a:buClr>
                <a:schemeClr val="dk1"/>
              </a:buClr>
              <a:buSzPts val="1100"/>
              <a:buChar char="●"/>
            </a:pPr>
            <a:r>
              <a:rPr lang="en-US" u="sng">
                <a:solidFill>
                  <a:schemeClr val="hlink"/>
                </a:solidFill>
                <a:hlinkClick r:id="rId4"/>
              </a:rPr>
              <a:t>Recognizing Urgent Maternal Warning Signs in the Postpartum Period Meeting Package</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u="sng">
                <a:solidFill>
                  <a:schemeClr val="hlink"/>
                </a:solidFill>
                <a:hlinkClick r:id="rId5"/>
              </a:rPr>
              <a:t>Recognize Postpartum Warning Signs Poster</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 </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1" name="Google Shape;58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That being said, you know, as I mentioned earlier, it's really important to think about finding and utilizing those community resources. So again, identify what's there in your community, maintain the information about the resources, make sure it's up to date. Most people will kind of check on this annually. And also consider telehealth or other online resources. So for example, if your clinic happens to be in a more rural area, there may not be resources right next door. However, really leveraging telehealth communications, as well as vetting and looking at good online resources, again, something that the </a:t>
            </a:r>
            <a:r>
              <a:rPr lang="en-US"/>
              <a:t>meeting </a:t>
            </a:r>
            <a:r>
              <a:rPr lang="en-US">
                <a:solidFill>
                  <a:srgbClr val="000000"/>
                </a:solidFill>
                <a:latin typeface="Arial"/>
                <a:ea typeface="Arial"/>
                <a:cs typeface="Arial"/>
                <a:sym typeface="Arial"/>
              </a:rPr>
              <a:t>package can help you think about, is going to be really important.</a:t>
            </a:r>
            <a:endParaRPr>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I'm so happy to introduce our speakers. Meg is a Senior Clinical Consultant at the Reproductive Health National Training Center and a certified nurse midwife. She has been a hospital</a:t>
            </a:r>
            <a:r>
              <a:rPr lang="en-US"/>
              <a:t> </a:t>
            </a:r>
            <a:r>
              <a:rPr lang="en-US">
                <a:solidFill>
                  <a:srgbClr val="000000"/>
                </a:solidFill>
                <a:latin typeface="Arial"/>
                <a:ea typeface="Arial"/>
                <a:cs typeface="Arial"/>
                <a:sym typeface="Arial"/>
              </a:rPr>
              <a:t>and an outpatient care midwife over the past 15 plus years. Meg directed the Title X program in the US Virgin Islands for about 10 years before joining the RHNTC. </a:t>
            </a:r>
            <a:endParaRPr/>
          </a:p>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Jennifer Eslinger volunteers as a Patient Family Partner for MoMMAs Voices. And after being diagnosed and hospitalized with severe postpartum preeclampsia eight days after delivery, Jessica's goal is to share knowledge with others so they can be proactive in their healthcare during the postpartum period and letting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women</a:t>
            </a:r>
            <a:r>
              <a:rPr lang="en-US">
                <a:solidFill>
                  <a:srgbClr val="000000"/>
                </a:solidFill>
                <a:latin typeface="Arial"/>
                <a:ea typeface="Arial"/>
                <a:cs typeface="Arial"/>
                <a:sym typeface="Arial"/>
              </a:rPr>
              <a:t> who have experienced postpartum complications know that they're not alone in their recovery. </a:t>
            </a:r>
            <a:endParaRPr/>
          </a:p>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Sue Kendig is a board certified women's health nurse practitioner and attorney with over four decades of experience as a healthcare provider, educator, and strategist. Sue is a women's health integration specialist with SSM Health Maternal Services in St. Louis, Missouri. She's an adjunct professor at St. Louis University School of Public Health and serves as Director of Women's Health Nurse Practitioner Practice and Policy at the National Association of Nurse Practitioners in Women's Health. As NPWH liaison to the Alliance for Innovation in Maternal Health National Team, she co-led development of maternal safety bundles on perinatal mental health conditions and postpartum discharge transition.</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a:solidFill>
                <a:schemeClr val="dk1"/>
              </a:solidFill>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7" name="Google Shape;58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solidFill>
                  <a:srgbClr val="000000"/>
                </a:solidFill>
                <a:latin typeface="Arial"/>
                <a:ea typeface="Arial"/>
                <a:cs typeface="Arial"/>
                <a:sym typeface="Arial"/>
              </a:rPr>
              <a:t>So we also want to, as we are thinking about the readiness component, think about how we are implementing postpartum care. So as Meg already mentioned, many sexual and reproductive health clinics are the only point of care that </a:t>
            </a:r>
            <a:r>
              <a:rPr lang="en-US"/>
              <a:t>postpartum women </a:t>
            </a:r>
            <a:r>
              <a:rPr lang="en-US">
                <a:solidFill>
                  <a:srgbClr val="000000"/>
                </a:solidFill>
                <a:latin typeface="Arial"/>
                <a:ea typeface="Arial"/>
                <a:cs typeface="Arial"/>
                <a:sym typeface="Arial"/>
              </a:rPr>
              <a:t>access. So you may have someone who has not had their comprehensive postpartum visit. If this is something that your clinic's going to do, you may want to think about developing and implementing a standard comprehensive postpartum visit template. And that would include medical assessment as well as social assessment, assessment for material needs, certainly mental health and behavioral health. And you may wanna consider having an interdisciplinary team that helps to develop that comprehensive template with you or work with the providers in your community so that your template is sort of standardized for that community, if you will. If you are not planning to provide comprehensive postpartum visits, it would be good to have a discussion and perhaps a checklist of what you will do during the postpartum visit. Maybe it's as simple as ascertaining if the patient has had a postpartum visit and if not, what are the next steps to assure that they get into care to have that comprehensive visit.</a:t>
            </a:r>
            <a:endParaRPr/>
          </a:p>
          <a:p>
            <a:pPr marL="0" marR="0" lvl="0" indent="0" algn="l" rtl="0">
              <a:lnSpc>
                <a:spcPct val="100000"/>
              </a:lnSpc>
              <a:spcBef>
                <a:spcPts val="0"/>
              </a:spcBef>
              <a:spcAft>
                <a:spcPts val="0"/>
              </a:spcAft>
              <a:buClr>
                <a:srgbClr val="000000"/>
              </a:buClr>
              <a:buSzPts val="1100"/>
              <a:buFont typeface="Arial"/>
              <a:buNone/>
            </a:pPr>
            <a:endParaRPr>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r>
              <a:rPr lang="en-US">
                <a:solidFill>
                  <a:schemeClr val="dk1"/>
                </a:solidFill>
              </a:rPr>
              <a:t>SOURCE: https://saferbirth.org/wp-content/uploads/Postpartum-Discharge-Transition-Change-Package-Updated-May-2024.pdf</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3" name="Google Shape;59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Looking at recognition and prevention, which would be the next element in the bundle. You know, we really want to think about how we establish those systems of care. So we want to collaborate with our partners to establish care plans for the management of chronic health conditions. And this is going to be something that's really, really important. So for example, I mentioned before, if you are not planning to do the postpartum comprehensive postpartum visit yourself at your clinic, thinking about how you were going to get people to their postpartum visit. There was a recent study that found that simply scheduling the postpartum visit, preferably before the birth, prior to the due date, followed by targeted messaging and reminders as to the upcoming appointment and the importance of not only the postpartum visit, but that transition and follow-up in primary care during that first year postpartum. And again, you all would be part of that. It was found that that pre-scheduling and those targeted messages actually increased attendance of those visits by about 40%. So just simply asking the question, if someone who has recently given birth has had a postpartum visit, can actually help that person to access care if they have not had a visit. We also want to collaborate with our partners to offer contraceptive counseling services as part of facility-based childbirth care prior to discharge from their healthcare setting. So there are times that Title X providers or sexual and reproductive health partners from the community may actually partner with birth facilities to provide this information as part of facility-based childbirth care prior to discharge from the health facility. So that's something to certainly consider because, you know, we know that Title X providers don't generally see patients prenatally or during the hospital stay. You're still in a really unique position to provide support. You know, again, if you are providing the postpartum visit, also providing that information back to the birth provider could be helpful so that they know that the mom did have a postpartum visit. So sort of closing that loop post delivery if the person has had their postpartum visit with you. And again, if they have not completed their postpartum visit and for whatever reason they do not have a provider to go back to for that postpartum visit, maybe they don't have a primary care provider identified, maybe they don't have, maybe they're new in town, whatever, that resource and referral list that you came up with during the readiness phase can really help to facilitate those linkages. </a:t>
            </a:r>
            <a:endParaRPr>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And you've already heard about this one crucial question, asking the </a:t>
            </a:r>
            <a:r>
              <a:rPr lang="en-US"/>
              <a:t>patient</a:t>
            </a:r>
            <a:r>
              <a:rPr lang="en-US">
                <a:solidFill>
                  <a:srgbClr val="000000"/>
                </a:solidFill>
                <a:latin typeface="Arial"/>
                <a:ea typeface="Arial"/>
                <a:cs typeface="Arial"/>
                <a:sym typeface="Arial"/>
              </a:rPr>
              <a:t> if they are pregnant or if they have been pregnant in the past 12 months. You know, it's always amazed me as a clinician that patients think we all talk to each other. And we know, in reality, that we don't. So unless we ask the specific question, either the patient may not think that this is important information, because, you know, she may have given birth two months, six months ago and may be thinking, well, she's passed that, this isn't a postpartum visit, if you will, and may not have a good understanding about how those risks for maternal mortality and morbidity can extend for those 12 months postpartum. So asking the question is really important. Or they may simply think that you magically know this because healthcare providers theoretically talk to each other, and we know that isn't necessarily the case, particularly if we aren't all in the same system. So some of the things that can be done here is really embed triggers and alerts into the electronic health record system or utilizing checklists to simply stop and ask about pregnancy history, if they've been pregnant, if they have been pregnant, asking if they have had any of those common postpartum warning signs, that you'll already know about because you've looked at the CDC HEAR HER Campaign and you've referenced the Reproductive Health National Training Center warning signs document that'll be in your change package. So the bottom line is we want to make sure that we ask this of every </a:t>
            </a:r>
            <a:r>
              <a:rPr lang="en-US"/>
              <a:t>patient who could have been pregnant </a:t>
            </a:r>
            <a:r>
              <a:rPr lang="en-US">
                <a:solidFill>
                  <a:srgbClr val="000000"/>
                </a:solidFill>
                <a:latin typeface="Arial"/>
                <a:ea typeface="Arial"/>
                <a:cs typeface="Arial"/>
                <a:sym typeface="Arial"/>
              </a:rPr>
              <a:t>that comes in.</a:t>
            </a:r>
            <a:endParaRPr>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6" name="Google Shape;60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And here are some examples of why this is so important. And these are real case examples. You know, a client comes into a walk-in clinic, complaining of respiratory symptoms. Was not asked if they had been pregnant within the last year. They were treated for an upper respiratory infection. In reality, this patient was 2 months postpartum, was breastfeeding and had mastitis. So the diagnosis was missed simply because the question was not asked. In another example, a client comes to a family planning clinic for birth control and they're complaining of extreme fatigue, some shortness of breath when going up steps, et cetera, and they just make a comment, "I'm not so sure why I'm tired all the time." So without asking this crucial question about pregnancy, you wouldn't know that this patient was 6 months postpartum and experiencing cardiac symptoms. </a:t>
            </a:r>
            <a:endParaRPr/>
          </a:p>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And this is where it gets really concerning because, you know, if we have somebody who comes in and maybe we know that they have a few small children, of course they're going to have extreme fatigue. Shortness of breath. Well, you know, that probably needs unpacked a little bit more, doesn't it? But these are also symptoms that this person could be developing a cardiac issue, such as cardiomyopathy, which is one of the drivers of maternal mortality. Cardiac issues, as well as suicide and drug overdose tend to be the main causes of maternal mortality during that postpartum period. And many of those things are occurring at around that 6 month mark. So that mid to late postpartum period. So you want to know if she's been pregnant because that may make you look at symptoms a little bit differently and it would also speed up your referral, because this is somebody who you're probably not gonna say, "oh, here's a phone number. Call a primary care person at your leisure." You're going to wanna really facilitate getting them in. </a:t>
            </a:r>
            <a:endParaRPr/>
          </a:p>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The third case example, a young person comes in, presents for family planning services, they have high blood pressure. Without asking this crucial question, you wouldn't know that this patient was only 6 weeks postpartum, had experienced a pregnancy-induced hypertension, placing her at risk for future cardiac events, which could occur within that first year postpartum. So once again, this is a clear indication that this person needs follow-up. And if she may be looked at as, well, just go and see your primary care provider because you have high blood pressure. That may take weeks. This person probably needs to talk to somebody sooner because they are more at risk, because again, they are in that postpartum period. </a:t>
            </a:r>
            <a:endParaRPr>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2" name="Google Shape;61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So all of that being said, some other things that we want to do during this, with the recognition and prevention element is think about screening each person. And I just wanna point out here that really optimal postpartum care is an ongoing process. And at a minimum, we would like to see a 3 week postpartum visit as well as a 12 week postpartum visit. And during that time, care should include screening for mood and substance use disorders. And I already mentioned that those are some of the drivers of maternal mortality and morbidity during this first year postpartum. Looking at diabetes and cardiovascular disease risk. For example, if someone had gestational diabetes, once they deliver, we don't know if that was really gestational diabetes or if they were a diabetics that was newly identified. So if somebody tells you they had gestational diabetes and they're during that first year postpartum and they have not been checked, again, for diabetes, that's something that needs to occur. So again, looking at what the risk factors are and assessing where screenings have occurred and so forth. Thinking about additional elements of care that include screening for social </a:t>
            </a:r>
            <a:r>
              <a:rPr lang="en-US"/>
              <a:t>needs and </a:t>
            </a:r>
            <a:r>
              <a:rPr lang="en-US">
                <a:solidFill>
                  <a:srgbClr val="000000"/>
                </a:solidFill>
                <a:latin typeface="Arial"/>
                <a:ea typeface="Arial"/>
                <a:cs typeface="Arial"/>
                <a:sym typeface="Arial"/>
              </a:rPr>
              <a:t>linking to specialty care, management of specific pregnancy-related conditions, or emerging conditions that emerged during pregnancy, as well as anticipatory guidance, not only about parenthood and caring for the infant, but about caring for themselves, because the thing that's tricky about this year postpartum and the thing that I think is really important and where sexual and reproductive health professionals really stand out is that transition to well-woman care at the end of the year. So we wanna make sure we're not just talking about pregnancy and baby, but also how important that her health is as she continues, as she transitions to well-woman care. </a:t>
            </a:r>
            <a:endParaRPr>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8" name="Google Shape;61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So most of the time when we talk about </a:t>
            </a:r>
            <a:r>
              <a:rPr lang="en-US"/>
              <a:t>health related social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needs</a:t>
            </a:r>
            <a:r>
              <a:rPr lang="en-US">
                <a:solidFill>
                  <a:srgbClr val="000000"/>
                </a:solidFill>
                <a:latin typeface="Arial"/>
                <a:ea typeface="Arial"/>
                <a:cs typeface="Arial"/>
                <a:sym typeface="Arial"/>
              </a:rPr>
              <a:t> screening, we think about food insecurity, housing, transportation, economic security, and interpersonal safety. In fact, these are what I call the big five, and CMS is actually requiring hospitals to provide information on these big five, saying that they have screened for them and what they have noted, but I want you to about items beyond those big five that we think about. We know that people who are living with low income and material hardship, it really influences stress levels as well as mental illness. So making sure those mental health screenings are ongoing. Food insufficiency has been shown to really increase risk for depression, even after you adjust for unemployment, unstable housing and so forth. And interestingly, mothers who are experiencing diaper need exhibit higher depression scores than those with food insecurity. So thinking about those material needs and how it may impact other needs. </a:t>
            </a:r>
            <a:endParaRPr>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5" name="Google Shape;62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Okay, now moving on to response. Educating our clients who have been pregnant within the last 12 months on those urgent warning signs and how to access care. We've already talked about the HEAR HER campaign. Other tools you can have. The other tool I want to mention is the National Maternal Health Hotline. This is a hotline that is available to everybody across the country. And patients can access information about and linkages to healthcare providers within their own community. And again, it is available in both English and Spanish. Also looking at encouraging the presence of a designated support person. </a:t>
            </a:r>
            <a:endParaRPr/>
          </a:p>
          <a:p>
            <a:pPr marL="0" marR="0" lvl="0" indent="0" algn="l" rtl="0">
              <a:lnSpc>
                <a:spcPct val="100000"/>
              </a:lnSpc>
              <a:spcBef>
                <a:spcPts val="1400"/>
              </a:spcBef>
              <a:spcAft>
                <a:spcPts val="0"/>
              </a:spcAft>
              <a:buSzPts val="1100"/>
              <a:buNone/>
            </a:pPr>
            <a:endParaRPr>
              <a:solidFill>
                <a:srgbClr val="000000"/>
              </a:solidFill>
              <a:latin typeface="Times New Roman"/>
              <a:ea typeface="Times New Roman"/>
              <a:cs typeface="Times New Roman"/>
              <a:sym typeface="Times New Roman"/>
            </a:endParaRPr>
          </a:p>
          <a:p>
            <a:pPr marL="0" marR="0" lvl="0" indent="0" algn="l" rtl="0">
              <a:lnSpc>
                <a:spcPct val="100000"/>
              </a:lnSpc>
              <a:spcBef>
                <a:spcPts val="1400"/>
              </a:spcBef>
              <a:spcAft>
                <a:spcPts val="0"/>
              </a:spcAft>
              <a:buSzPts val="1100"/>
              <a:buNone/>
            </a:pPr>
            <a:r>
              <a:rPr lang="en-US">
                <a:solidFill>
                  <a:srgbClr val="000000"/>
                </a:solidFill>
                <a:latin typeface="Times New Roman"/>
                <a:ea typeface="Times New Roman"/>
                <a:cs typeface="Times New Roman"/>
                <a:sym typeface="Times New Roman"/>
              </a:rPr>
              <a:t>Resources: </a:t>
            </a:r>
            <a:r>
              <a:rPr lang="en-US">
                <a:solidFill>
                  <a:schemeClr val="dk1"/>
                </a:solidFill>
              </a:rPr>
              <a:t>Women’s Preventive Services Initiative (WPSI) Well woman chart provides a list of recommended screenings to be completed during the PP visit and subsequent well woman visits. </a:t>
            </a:r>
            <a:r>
              <a:rPr lang="en-US" u="sng">
                <a:solidFill>
                  <a:schemeClr val="dk1"/>
                </a:solidFill>
                <a:hlinkClick r:id="rId3">
                  <a:extLst>
                    <a:ext uri="{A12FA001-AC4F-418D-AE19-62706E023703}">
                      <ahyp:hlinkClr xmlns:ahyp="http://schemas.microsoft.com/office/drawing/2018/hyperlinkcolor" val="tx"/>
                    </a:ext>
                  </a:extLst>
                </a:hlinkClick>
              </a:rPr>
              <a:t>https://www.womenspreventivehealth.org/</a:t>
            </a:r>
            <a:r>
              <a:rPr lang="en-US">
                <a:solidFill>
                  <a:schemeClr val="dk1"/>
                </a:solidFill>
              </a:rPr>
              <a: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4" name="Google Shape;63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And the support person is designated by the patient, not the clinic. So making sure that if that person, if the patient would like that support person to be available, that the person is welcomed into the clinic. And we would want to consider policies that actually consider doulas and CHWs as a member of the healthcare team so we don't limit access, because if someone has a CHW that they would like to bring along, that they want their mom or sister to be there, that might also be something to consider and we don't want them to have to choose. Also offering those reproductive life planning discussions and resources. That might include shared medical decision making, making sure they're congruent with the patient goals, including things like contraceptive access and birth spacing. </a:t>
            </a:r>
            <a:endParaRPr>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0" name="Google Shape;64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a:solidFill>
                  <a:srgbClr val="000000"/>
                </a:solidFill>
                <a:latin typeface="Arial"/>
                <a:ea typeface="Arial"/>
                <a:cs typeface="Arial"/>
                <a:sym typeface="Arial"/>
              </a:rPr>
              <a:t>Okay, reporting and systems learning. We're kind of in the home stretch. We wanna regularly convene providers to share successful strategies and identify opportunities for prevention. So if there are any adverse events or near misses, it's important to unpack that. Now, Title X clinics and other outpatient clinics may not have access to data related to postpartum readmissions or a poor outcome. We do know what happens with our clinics. So perhaps looking at things like data around how many patients have not had a postpartum visit, how many patients come in where a medical issue such as high blood pressure is identified, and if there is a closed loop referral. Those kinds of things can really help to link back to improving patient outcomes and keep these clinics as part of that healthcare continuum. So you wanna monitor those outcomes and process the data, and </a:t>
            </a:r>
            <a:r>
              <a:rPr lang="en-US"/>
              <a:t>if you can,</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 </a:t>
            </a:r>
            <a:r>
              <a:rPr lang="en-US">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disaggregate the data by race and ethnicity.</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Resources: Agency for Healthcare Research and Quality (AHRQ) TeamSTEPPS: Briefs, Debriefs.  </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6" name="Google Shape;64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Okay, also creating a culture of safety. And what does that mean? Generally when there is a less than optimal outcome, it's usually a systems issue as opposed to a personal issue. So creating an environment where it is non-judgmental. When we can discuss if there was a near miss, if maybe a diagnosis was missed and so forth, and talk about how we can do better when the same situation occurs again. Emphasizing teamwork and considering processes and systems over individuals is something that can really create that culture of safety. And if you look at the Reproductive Health National Training Center's resource, A Growth and Learning Mindset for Psychological Safety video, that can give you a lot of really good tips to help implement this. </a:t>
            </a:r>
            <a:endParaRPr>
              <a:solidFill>
                <a:srgbClr val="000000"/>
              </a:solidFill>
              <a:latin typeface="Times New Roman"/>
              <a:ea typeface="Times New Roman"/>
              <a:cs typeface="Times New Roman"/>
              <a:sym typeface="Times New Roman"/>
            </a:endParaRPr>
          </a:p>
          <a:p>
            <a:pPr marL="0" marR="0" lvl="0" indent="0" algn="l" rtl="0">
              <a:lnSpc>
                <a:spcPct val="100000"/>
              </a:lnSpc>
              <a:spcBef>
                <a:spcPts val="1400"/>
              </a:spcBef>
              <a:spcAft>
                <a:spcPts val="0"/>
              </a:spcAft>
              <a:buSzPts val="1100"/>
              <a:buNone/>
            </a:pPr>
            <a:endParaRPr>
              <a:solidFill>
                <a:srgbClr val="000000"/>
              </a:solidFill>
              <a:highlight>
                <a:srgbClr val="FFFF00"/>
              </a:highlight>
              <a:latin typeface="Times New Roman"/>
              <a:ea typeface="Times New Roman"/>
              <a:cs typeface="Times New Roman"/>
              <a:sym typeface="Times New Roman"/>
            </a:endParaRPr>
          </a:p>
          <a:p>
            <a:pPr marL="0" marR="0" lvl="0" indent="0" algn="l" rtl="0">
              <a:lnSpc>
                <a:spcPct val="100000"/>
              </a:lnSpc>
              <a:spcBef>
                <a:spcPts val="1400"/>
              </a:spcBef>
              <a:spcAft>
                <a:spcPts val="0"/>
              </a:spcAft>
              <a:buSzPts val="1100"/>
              <a:buNone/>
            </a:pPr>
            <a:r>
              <a:rPr lang="en-US"/>
              <a:t>Resources: RHTNC’s </a:t>
            </a:r>
            <a:r>
              <a:rPr lang="en-US" u="sng">
                <a:solidFill>
                  <a:schemeClr val="hlink"/>
                </a:solidFill>
                <a:hlinkClick r:id="rId3"/>
              </a:rPr>
              <a:t>A Growth and Learning Mindset for Psychological Safety Video</a:t>
            </a:r>
            <a:endParaRPr/>
          </a:p>
          <a:p>
            <a:pPr marL="0" lvl="0" indent="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rPr>
              <a:t>Our intention is that by the end of this webinar you will be able to: </a:t>
            </a:r>
            <a:endParaRPr/>
          </a:p>
          <a:p>
            <a:pPr marL="457200" lvl="0" indent="-298450" algn="l" rtl="0">
              <a:lnSpc>
                <a:spcPct val="100000"/>
              </a:lnSpc>
              <a:spcBef>
                <a:spcPts val="800"/>
              </a:spcBef>
              <a:spcAft>
                <a:spcPts val="0"/>
              </a:spcAft>
              <a:buClr>
                <a:schemeClr val="dk1"/>
              </a:buClr>
              <a:buSzPts val="1100"/>
              <a:buChar char="●"/>
            </a:pPr>
            <a:r>
              <a:rPr lang="en-US">
                <a:solidFill>
                  <a:schemeClr val="dk1"/>
                </a:solidFill>
              </a:rPr>
              <a:t>Explain how postpartum services improve maternal health and impact differences in maternal morbidity and mortality across populations</a:t>
            </a:r>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Describe high impact practices that sexual and reproductive health providers can implement to enhance postpartum services for improved health outcomes</a:t>
            </a:r>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Identify two resources that sexual and reproductive health providers can use to enhance postpartum services</a:t>
            </a:r>
            <a:endParaRPr/>
          </a:p>
          <a:p>
            <a:pPr marL="457200" lvl="0" indent="0" algn="l" rtl="0">
              <a:lnSpc>
                <a:spcPct val="100000"/>
              </a:lnSpc>
              <a:spcBef>
                <a:spcPts val="800"/>
              </a:spcBef>
              <a:spcAft>
                <a:spcPts val="0"/>
              </a:spcAft>
              <a:buSzPts val="1100"/>
              <a:buNone/>
            </a:pPr>
            <a:endParaRPr>
              <a:solidFill>
                <a:schemeClr val="dk1"/>
              </a:solidFill>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2" name="Google Shape;652;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Okay, and our fifth element, even though it is the fifth element, it is one that's important. And if you look at the bundle, this language is incorporated throughout the bundle. We already talked about respecting the patient's right to identify their own support person and so forth. So we really want to recognize each postpartum</a:t>
            </a:r>
            <a:r>
              <a:rPr lang="en-US"/>
              <a:t> patient </a:t>
            </a:r>
            <a:r>
              <a:rPr lang="en-US">
                <a:solidFill>
                  <a:srgbClr val="000000"/>
                </a:solidFill>
                <a:latin typeface="Arial"/>
                <a:ea typeface="Arial"/>
                <a:cs typeface="Arial"/>
                <a:sym typeface="Arial"/>
              </a:rPr>
              <a:t>and their identified support network as member of our healthcare team and engage them in decision-making and care at every point. So encouraging those open conversations to assert, ascertain, and be certain that their concerns are adequately addressed. If a patient expresses something is off, maybe they're feeling like they hadn't been treated respectfully, they're not getting information they need, we need to consider </a:t>
            </a:r>
            <a:r>
              <a:rPr lang="en-US"/>
              <a:t>what might </a:t>
            </a:r>
            <a:r>
              <a:rPr lang="en-US">
                <a:solidFill>
                  <a:srgbClr val="000000"/>
                </a:solidFill>
                <a:latin typeface="Arial"/>
                <a:ea typeface="Arial"/>
                <a:cs typeface="Arial"/>
                <a:sym typeface="Arial"/>
              </a:rPr>
              <a:t>play a part in that. </a:t>
            </a:r>
            <a:endParaRPr>
              <a:latin typeface="Times New Roman"/>
              <a:ea typeface="Times New Roman"/>
              <a:cs typeface="Times New Roman"/>
              <a:sym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8" name="Google Shape;658;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400"/>
              </a:spcBef>
              <a:spcAft>
                <a:spcPts val="0"/>
              </a:spcAft>
              <a:buSzPts val="1100"/>
              <a:buNone/>
            </a:pPr>
            <a:r>
              <a:rPr lang="en-US" b="1">
                <a:solidFill>
                  <a:srgbClr val="000000"/>
                </a:solidFill>
                <a:latin typeface="Arial"/>
                <a:ea typeface="Arial"/>
                <a:cs typeface="Arial"/>
                <a:sym typeface="Arial"/>
              </a:rPr>
              <a:t>Meg Sheahan: </a:t>
            </a:r>
            <a:endParaRPr b="1">
              <a:solidFill>
                <a:srgbClr val="000000"/>
              </a:solidFill>
              <a:latin typeface="Times New Roman"/>
              <a:ea typeface="Times New Roman"/>
              <a:cs typeface="Times New Roman"/>
              <a:sym typeface="Times New Roman"/>
            </a:endParaRPr>
          </a:p>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Thank you, Sue. Thank you so much, thanks. So that's a lot of, it's a lot of information, such good information. We've got some great resources to support your implementation of these high impact practices that Sue discussed. So you don't need to feel like you need to have taken it all in right now. We will, and we have chatted the links into this resources. And of course they'll be available on rhntc.org. And they'll be in the slides that you can download off of the RHNTC website in a few days.</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3" name="Google Shape;663;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rgbClr val="000000"/>
                </a:solidFill>
                <a:latin typeface="Arial"/>
                <a:ea typeface="Arial"/>
                <a:cs typeface="Arial"/>
                <a:sym typeface="Arial"/>
              </a:rPr>
              <a:t>First is this job aid. It's available on the RHNTC website. And it basically presents the high impact practices that Sue just described and discussed for caring for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women</a:t>
            </a:r>
            <a:r>
              <a:rPr lang="en-US">
                <a:solidFill>
                  <a:srgbClr val="000000"/>
                </a:solidFill>
                <a:latin typeface="Arial"/>
                <a:ea typeface="Arial"/>
                <a:cs typeface="Arial"/>
                <a:sym typeface="Arial"/>
              </a:rPr>
              <a:t> in the postpartum period. And it's set up with action steps on the left, if you can see that left hand column there. Those are the action steps that Sue just discussed. And then in the column on the right, there are links to supportive resources that support your implementation of each action step. This is one of a series of five job aids that will be available, one for each of the HIPS topics that I mentioned earlier. And the set is organized around the five Rs that we discussed today. Your agency might not be able to implement every high impact practice right away, or, you know, in time. And that's absolutely okay, that's expected. Start with those that make sense. Start with the low hanging fruit that's feasible in your context. One thing that I would recommend is there are some high impact practices on this job aid that have little star icons by them. Take a close look at those because those are the high impact practices that we consider key. We consider them sort of the little hinges that swing the big doors. </a:t>
            </a:r>
            <a:endParaRPr>
              <a:latin typeface="Times New Roman"/>
              <a:ea typeface="Times New Roman"/>
              <a:cs typeface="Times New Roman"/>
              <a:sym typeface="Times New Roman"/>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US">
                <a:solidFill>
                  <a:schemeClr val="dk1"/>
                </a:solidFill>
              </a:rPr>
              <a:t>Resource: https://rhntc.org/resources/high-impact-practice-set-hips-outpatient-settings-ca</a:t>
            </a:r>
            <a:r>
              <a:rPr lang="en-US">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ring-people-</a:t>
            </a:r>
            <a:r>
              <a:rPr lang="en-US">
                <a:solidFill>
                  <a:schemeClr val="dk1"/>
                </a:solidFill>
              </a:rPr>
              <a:t>during-postpartum-period-job-aid</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0" name="Google Shape;670;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Next we've got a measurement tool. It's an Excel spreadsheet that we designed in collaboration with ACOG to help you collect and use data to track how your program provides postpartum services. So you don't need to kind of reinvent the wheel and figure out what should you be collecting, how should you be collecting it. That is sort of laid out in this sheet. And this sheet also allows disaggregation of data by race and ethnicity to help you identify and address</a:t>
            </a:r>
            <a:r>
              <a:rPr lang="en-US"/>
              <a:t> opportunities for improvement</a:t>
            </a:r>
            <a:r>
              <a:rPr lang="en-US">
                <a:solidFill>
                  <a:srgbClr val="000000"/>
                </a:solidFill>
                <a:latin typeface="Arial"/>
                <a:ea typeface="Arial"/>
                <a:cs typeface="Arial"/>
                <a:sym typeface="Arial"/>
              </a:rPr>
              <a:t>. Once you plug in your data, it does calculations for you and it even plugs your data into a descriptive narrative at the bottom that you can sort of copy and paste and plug into documents or reports or, you know, it'll just kind of help you summarize and understand what your data, you know, what your data is. All right, so I'm gonna pass it back to you, Sydney.</a:t>
            </a:r>
            <a:endParaRPr>
              <a:latin typeface="Times New Roman"/>
              <a:ea typeface="Times New Roman"/>
              <a:cs typeface="Times New Roman"/>
              <a:sym typeface="Times New Roman"/>
            </a:endParaRPr>
          </a:p>
          <a:p>
            <a:pPr marL="457200" lvl="0" indent="0" algn="l" rtl="0">
              <a:lnSpc>
                <a:spcPct val="100000"/>
              </a:lnSpc>
              <a:spcBef>
                <a:spcPts val="800"/>
              </a:spcBef>
              <a:spcAft>
                <a:spcPts val="0"/>
              </a:spcAft>
              <a:buSzPts val="1100"/>
              <a:buNone/>
            </a:pPr>
            <a:endParaRPr>
              <a:solidFill>
                <a:schemeClr val="dk1"/>
              </a:solidFill>
            </a:endParaRPr>
          </a:p>
          <a:p>
            <a:pPr marL="45720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US">
                <a:solidFill>
                  <a:schemeClr val="dk1"/>
                </a:solidFill>
              </a:rPr>
              <a:t>Resource: https://rhntc.org/resources/high-impact-practice-set-hips-outpatient-settings</a:t>
            </a:r>
            <a:r>
              <a:rPr lang="en-US">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-caring-people</a:t>
            </a:r>
            <a:r>
              <a:rPr lang="en-US">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a:t>
            </a:r>
            <a:r>
              <a:rPr lang="en-US">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during-postpartum-tool</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7" name="Google Shape;677;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3" name="Google Shape;683;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Ask for participants to chat in “What’s one thing you’ll do – or do differently – as a result of this discussion?”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8" name="Google Shape;688;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b="1"/>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4" name="Google Shape;694;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Thanks, Meg, with that, we'd really like to thank you for joining us today. I hope you'll join me in thanking our wonderful speakers and presenters. And as a reminder, all of the materials will be available in the next week or so on rhntc.org. We'd really like to take another moment to encourage you to please complete our evaluation. We really value your feedback and it does inform our future sessions. There are a number of ways to stay in touch. As you can see on the screen, you can subscribe to our monthly e-news, contact us through our website, sign up for account on our website, and also follow us on LinkedIn and X. And with that, we wanna thank you again for joining the webinar. And this concludes our session today. Have a wonderful day, everyone.</a:t>
            </a:r>
            <a:endParaRPr>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400"/>
              </a:spcBef>
              <a:spcAft>
                <a:spcPts val="0"/>
              </a:spcAft>
              <a:buSzPts val="1100"/>
              <a:buNone/>
            </a:pPr>
            <a:endParaRPr>
              <a:latin typeface="Times New Roman"/>
              <a:ea typeface="Times New Roman"/>
              <a:cs typeface="Times New Roman"/>
              <a:sym typeface="Times New Roman"/>
            </a:endParaRPr>
          </a:p>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The US is in the midst of a maternal mortality crisis. More American women die of pregnancy-related complications than any other developed country. American women are more than three times as likely as Canadian women and six times as likely as individuals in Scandinavia to die in the maternal period. In every other wealthy country and many less affluent ones, maternal mortality rates have been falling, not in the US. Our rate is rising precipitously. Many constructs drive maternal mortality in the US. More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women</a:t>
            </a:r>
            <a:r>
              <a:rPr lang="en-US">
                <a:solidFill>
                  <a:srgbClr val="000000"/>
                </a:solidFill>
                <a:latin typeface="Arial"/>
                <a:ea typeface="Arial"/>
                <a:cs typeface="Arial"/>
                <a:sym typeface="Arial"/>
              </a:rPr>
              <a:t> are becoming pregnant later in life with more complex medical histories. Half of all pregnancies in the US are unplanned. So many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women</a:t>
            </a:r>
            <a:r>
              <a:rPr lang="en-US"/>
              <a:t> </a:t>
            </a:r>
            <a:r>
              <a:rPr lang="en-US">
                <a:solidFill>
                  <a:srgbClr val="000000"/>
                </a:solidFill>
                <a:latin typeface="Arial"/>
                <a:ea typeface="Arial"/>
                <a:cs typeface="Arial"/>
                <a:sym typeface="Arial"/>
              </a:rPr>
              <a:t>don't address chronic health issues beforehand, leading to complications during pregnancy. These issues and others have led to more C-sections, which also carry risk. Also, our healthcare system is fragmented, it's challenging to navigate, especially for those who lack good health insurance. So these factors as well as a failure to recognize warning signs of the maternal period can cause delays in seeking and receiving appropriate care. </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https://www.npr.org/2017/05/12/528098789/u-s-has-the-worst-rate-of-maternal-deaths-in-the-developed-world</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This graph depicts maternal mortality rates by race and Hispanic origin from 2019 through provisionally September, 2023. And there's a lot to take in here. First, we see the rising maternal mortality rate is driven largely by precipitously rising rates in Black, Hispanic, and American Indian or Alaska native individuals. The maternal mortality rate of Black individuals, the purple line here, is three times the rate of white individuals, and even more so the rate of Asian and non-Hispanic individuals, the red and green lines respectively. And the rates of American Indian and Alaskan natives speak through that shocking orange line at the top. Rates spiked during the acute phase of COVID-19 during 2021 as a result of disruptions in access to healthcare, slow maternal vaccine uptake and worsening health </a:t>
            </a:r>
            <a:r>
              <a:rPr lang="en-US"/>
              <a:t>outcomes</a:t>
            </a:r>
            <a:r>
              <a:rPr lang="en-US">
                <a:solidFill>
                  <a:srgbClr val="000000"/>
                </a:solidFill>
                <a:latin typeface="Arial"/>
                <a:ea typeface="Arial"/>
                <a:cs typeface="Arial"/>
                <a:sym typeface="Arial"/>
              </a:rPr>
              <a:t>. And we see that spike go down in 2022, signifying a move away from pandemic-related poor maternal health outcomes, but we can't be lulled into thinking that our overall rate trend over time is going down. It isn't. This is really just a return to a baseline of sorts and it's one that's still higher than the pre-Covid rates. Not shown here, but also important, women who live in rural America are about 80% more likely to die from pregnancy-related causes. </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SOURCE: </a:t>
            </a:r>
            <a:r>
              <a:rPr lang="en-US" u="sng">
                <a:solidFill>
                  <a:schemeClr val="hlink"/>
                </a:solidFill>
                <a:hlinkClick r:id="rId3"/>
              </a:rPr>
              <a:t>https://www.cdc.gov/nchs/nvss/vsrr/provisional-maternal-deaths-rates.htm</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800"/>
              </a:spcBef>
              <a:spcAft>
                <a:spcPts val="0"/>
              </a:spcAft>
              <a:buSzPts val="1100"/>
              <a:buNone/>
            </a:pPr>
            <a:r>
              <a:rPr lang="en-US">
                <a:solidFill>
                  <a:schemeClr val="dk1"/>
                </a:solidFill>
              </a:rPr>
              <a:t>MEG</a:t>
            </a:r>
            <a:endParaRPr/>
          </a:p>
          <a:p>
            <a:pPr marL="0" lvl="0" indent="0" algn="l" rtl="0">
              <a:lnSpc>
                <a:spcPct val="100000"/>
              </a:lnSpc>
              <a:spcBef>
                <a:spcPts val="800"/>
              </a:spcBef>
              <a:spcAft>
                <a:spcPts val="0"/>
              </a:spcAft>
              <a:buSzPts val="1100"/>
              <a:buNone/>
            </a:pPr>
            <a:r>
              <a:rPr lang="en-US">
                <a:solidFill>
                  <a:schemeClr val="dk1"/>
                </a:solidFill>
              </a:rPr>
              <a:t>I hope I’ve already convinced you that strengthening care for postpartum </a:t>
            </a:r>
            <a:r>
              <a:rPr lang="en-US">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clients</a:t>
            </a:r>
            <a:r>
              <a:rPr lang="en-US">
                <a:solidFill>
                  <a:schemeClr val="dk1"/>
                </a:solidFill>
              </a:rPr>
              <a:t> is important. To fill in the picture a bit more…As we just discussed, differences in health outcomes across populations persist for pregnant and postpartum women. To effectively address maternal mortality, we have to address the postpartum period, which we define as the time immediately after pregnancy through one year after pregnancy, because more than half of all pregnancy-related deaths occur one week to one year after pregnancy. Further, 84% of pregnancy-related deaths are deemed preventable. Up to 40% of pregnant </a:t>
            </a:r>
            <a:r>
              <a:rPr lang="en-US">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women</a:t>
            </a:r>
            <a:r>
              <a:rPr lang="en-US">
                <a:solidFill>
                  <a:schemeClr val="dk1"/>
                </a:solidFill>
              </a:rPr>
              <a:t> don’t attend a routine postpartum visit, and few receive all recommended elements of postpartum care.</a:t>
            </a:r>
            <a:endParaRPr/>
          </a:p>
          <a:p>
            <a:pPr marL="0" lvl="0" indent="0" algn="l" rtl="0">
              <a:lnSpc>
                <a:spcPct val="100000"/>
              </a:lnSpc>
              <a:spcBef>
                <a:spcPts val="800"/>
              </a:spcBef>
              <a:spcAft>
                <a:spcPts val="0"/>
              </a:spcAft>
              <a:buSzPts val="1100"/>
              <a:buNone/>
            </a:pPr>
            <a:endParaRPr>
              <a:solidFill>
                <a:schemeClr val="dk1"/>
              </a:solidFill>
            </a:endParaRPr>
          </a:p>
          <a:p>
            <a:pPr marL="0" lvl="0" indent="0" algn="l" rtl="0">
              <a:lnSpc>
                <a:spcPct val="100000"/>
              </a:lnSpc>
              <a:spcBef>
                <a:spcPts val="800"/>
              </a:spcBef>
              <a:spcAft>
                <a:spcPts val="0"/>
              </a:spcAft>
              <a:buSzPts val="1100"/>
              <a:buNone/>
            </a:pPr>
            <a:endParaRPr>
              <a:solidFill>
                <a:schemeClr val="dk1"/>
              </a:solidFill>
            </a:endParaRPr>
          </a:p>
          <a:p>
            <a:pPr marL="0" lvl="0" indent="0" algn="l" rtl="0">
              <a:lnSpc>
                <a:spcPct val="100000"/>
              </a:lnSpc>
              <a:spcBef>
                <a:spcPts val="800"/>
              </a:spcBef>
              <a:spcAft>
                <a:spcPts val="0"/>
              </a:spcAft>
              <a:buSzPts val="1100"/>
              <a:buNone/>
            </a:pPr>
            <a:r>
              <a:rPr lang="en-US">
                <a:solidFill>
                  <a:schemeClr val="dk1"/>
                </a:solidFill>
              </a:rPr>
              <a:t>SOURCE: https://saferbirth.org/wp-content/uploads/Postpartum-Discharge-Transition-Change-Package-Updated-May-2024.pdf</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2" name="Google Shape;50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MEG</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sz="1100">
                <a:solidFill>
                  <a:schemeClr val="dk1"/>
                </a:solidFill>
              </a:rPr>
              <a:t>I think it’s important to drive this point home… 65% of pregnancy-related deaths occur in the postpartum period, with 53% occurring between 7 and 365 days postpartum, so this really underscores the important role of outpatient sexual and reproductive settings, who often see clients in this timeframe, and the crucial need to be ready to recognize and address pregnancy-related complications during the postpartum period. To note, in recognition of the timing of pregnancy-related complications, about 40 states have </a:t>
            </a:r>
            <a:r>
              <a:rPr lang="en-US">
                <a:solidFill>
                  <a:schemeClr val="dk1"/>
                </a:solidFill>
              </a:rPr>
              <a:t>expanded</a:t>
            </a:r>
            <a:r>
              <a:rPr lang="en-US" sz="1100">
                <a:solidFill>
                  <a:schemeClr val="dk1"/>
                </a:solidFill>
              </a:rPr>
              <a:t> Medicaid coverage for postpartum </a:t>
            </a:r>
            <a:r>
              <a:rPr lang="en-US">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clients</a:t>
            </a:r>
            <a:r>
              <a:rPr lang="en-US" sz="1100">
                <a:solidFill>
                  <a:schemeClr val="dk1"/>
                </a:solidFill>
              </a:rPr>
              <a:t> from 60 days to a full 12 months postpartum.</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9" name="Google Shape;50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The postpartum period presents some important opportunities. Postpartum </a:t>
            </a:r>
            <a:r>
              <a:rPr lang="en-US"/>
              <a:t>women and families </a:t>
            </a:r>
            <a:r>
              <a:rPr lang="en-US">
                <a:solidFill>
                  <a:srgbClr val="000000"/>
                </a:solidFill>
                <a:latin typeface="Arial"/>
                <a:ea typeface="Arial"/>
                <a:cs typeface="Arial"/>
                <a:sym typeface="Arial"/>
              </a:rPr>
              <a:t>have increased motivation to take care of themselves, they're more engaged with the healthcare system, and they're more likely to have health insurance during this time. About 40 states have expanded Medicaid coverage for postpartum</a:t>
            </a:r>
            <a:r>
              <a:rPr lang="en-US"/>
              <a:t>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clients</a:t>
            </a:r>
            <a:r>
              <a:rPr lang="en-US">
                <a:solidFill>
                  <a:srgbClr val="000000"/>
                </a:solidFill>
                <a:latin typeface="Arial"/>
                <a:ea typeface="Arial"/>
                <a:cs typeface="Arial"/>
                <a:sym typeface="Arial"/>
              </a:rPr>
              <a:t> from that traditional old 60 days to the full 12 months postpartum. Intervention during the postpartum period can result in health benefits to the postpartum </a:t>
            </a:r>
            <a:r>
              <a:rPr lang="en-US"/>
              <a:t>client</a:t>
            </a:r>
            <a:r>
              <a:rPr lang="en-US">
                <a:solidFill>
                  <a:srgbClr val="000000"/>
                </a:solidFill>
                <a:latin typeface="Arial"/>
                <a:ea typeface="Arial"/>
                <a:cs typeface="Arial"/>
                <a:sym typeface="Arial"/>
              </a:rPr>
              <a:t> and to their entire family for a long time to come. So this is why we have come together today to learn more about how we can improve our care for postpartum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women</a:t>
            </a:r>
            <a:r>
              <a:rPr lang="en-US">
                <a:solidFill>
                  <a:srgbClr val="000000"/>
                </a:solidFill>
                <a:latin typeface="Arial"/>
                <a:ea typeface="Arial"/>
                <a:cs typeface="Arial"/>
                <a:sym typeface="Arial"/>
              </a:rPr>
              <a:t> and improve maternal health outcomes. With this, I am very happy to pass it over to you, Jessica.</a:t>
            </a:r>
            <a:endParaRPr>
              <a:latin typeface="Times New Roman"/>
              <a:ea typeface="Times New Roman"/>
              <a:cs typeface="Times New Roman"/>
              <a:sym typeface="Times New Roman"/>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400"/>
              </a:spcBef>
              <a:spcAft>
                <a:spcPts val="0"/>
              </a:spcAft>
              <a:buSzPts val="1100"/>
              <a:buNone/>
            </a:pPr>
            <a:r>
              <a:rPr lang="en-US" b="1">
                <a:solidFill>
                  <a:srgbClr val="000000"/>
                </a:solidFill>
                <a:latin typeface="Arial"/>
                <a:ea typeface="Arial"/>
                <a:cs typeface="Arial"/>
                <a:sym typeface="Arial"/>
              </a:rPr>
              <a:t>Jessica Eslinger: </a:t>
            </a:r>
            <a:endParaRPr/>
          </a:p>
          <a:p>
            <a:pPr marL="0" marR="0" lvl="0" indent="0" algn="l" rtl="0">
              <a:lnSpc>
                <a:spcPct val="100000"/>
              </a:lnSpc>
              <a:spcBef>
                <a:spcPts val="1400"/>
              </a:spcBef>
              <a:spcAft>
                <a:spcPts val="0"/>
              </a:spcAft>
              <a:buSzPts val="1100"/>
              <a:buNone/>
            </a:pPr>
            <a:r>
              <a:rPr lang="en-US">
                <a:solidFill>
                  <a:srgbClr val="000000"/>
                </a:solidFill>
                <a:latin typeface="Arial"/>
                <a:ea typeface="Arial"/>
                <a:cs typeface="Arial"/>
                <a:sym typeface="Arial"/>
              </a:rPr>
              <a:t>And I'm just so honored and excited to be here just to be able to talk to all of you today. As she said, my name is Jessica Eslinger and I'm a Patient Family Advocate with MoMMAs Voices. And as you can see, if you can see this picture here, this is my wonderful family. This is my husband, who's my rock, my daughter who's seven, which is amazing dancer, and Lexi, which is the other girl that you seen in this picture, we took her in last year into our home. </a:t>
            </a:r>
            <a:endParaRPr>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cdc.gov/nchs/nvss/vsrr/provisional-maternal-deaths-rates.htm"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rhntc.org/enewsletter" TargetMode="External"/><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8"/>
        <p:cNvGrpSpPr/>
        <p:nvPr/>
      </p:nvGrpSpPr>
      <p:grpSpPr>
        <a:xfrm>
          <a:off x="0" y="0"/>
          <a:ext cx="0" cy="0"/>
          <a:chOff x="0" y="0"/>
          <a:chExt cx="0" cy="0"/>
        </a:xfrm>
      </p:grpSpPr>
      <p:pic>
        <p:nvPicPr>
          <p:cNvPr id="9" name="Google Shape;9;p44"/>
          <p:cNvPicPr preferRelativeResize="0"/>
          <p:nvPr/>
        </p:nvPicPr>
        <p:blipFill rotWithShape="1">
          <a:blip r:embed="rId2">
            <a:alphaModFix/>
          </a:blip>
          <a:srcRect/>
          <a:stretch/>
        </p:blipFill>
        <p:spPr>
          <a:xfrm>
            <a:off x="453350" y="581350"/>
            <a:ext cx="3094950" cy="835625"/>
          </a:xfrm>
          <a:prstGeom prst="rect">
            <a:avLst/>
          </a:prstGeom>
          <a:noFill/>
          <a:ln>
            <a:noFill/>
          </a:ln>
        </p:spPr>
      </p:pic>
      <p:cxnSp>
        <p:nvCxnSpPr>
          <p:cNvPr id="10" name="Google Shape;10;p44"/>
          <p:cNvCxnSpPr/>
          <p:nvPr/>
        </p:nvCxnSpPr>
        <p:spPr>
          <a:xfrm>
            <a:off x="453350" y="3075349"/>
            <a:ext cx="6427500" cy="0"/>
          </a:xfrm>
          <a:prstGeom prst="straightConnector1">
            <a:avLst/>
          </a:prstGeom>
          <a:noFill/>
          <a:ln w="38100" cap="flat" cmpd="sng">
            <a:solidFill>
              <a:schemeClr val="accent1"/>
            </a:solidFill>
            <a:prstDash val="solid"/>
            <a:round/>
            <a:headEnd type="none" w="sm" len="sm"/>
            <a:tailEnd type="none" w="sm" len="sm"/>
          </a:ln>
        </p:spPr>
      </p:cxnSp>
      <p:sp>
        <p:nvSpPr>
          <p:cNvPr id="11" name="Google Shape;11;p44"/>
          <p:cNvSpPr txBox="1">
            <a:spLocks noGrp="1"/>
          </p:cNvSpPr>
          <p:nvPr>
            <p:ph type="title"/>
          </p:nvPr>
        </p:nvSpPr>
        <p:spPr>
          <a:xfrm>
            <a:off x="453350" y="1672251"/>
            <a:ext cx="7191300" cy="140309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 name="Google Shape;12;p44"/>
          <p:cNvSpPr txBox="1">
            <a:spLocks noGrp="1"/>
          </p:cNvSpPr>
          <p:nvPr>
            <p:ph type="body" idx="1"/>
          </p:nvPr>
        </p:nvSpPr>
        <p:spPr>
          <a:xfrm>
            <a:off x="454025" y="3263900"/>
            <a:ext cx="8539163" cy="11144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 name="Google Shape;13;p44"/>
          <p:cNvSpPr txBox="1">
            <a:spLocks noGrp="1"/>
          </p:cNvSpPr>
          <p:nvPr>
            <p:ph type="dt" idx="10"/>
          </p:nvPr>
        </p:nvSpPr>
        <p:spPr>
          <a:xfrm>
            <a:off x="453350" y="4450587"/>
            <a:ext cx="22327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800">
                <a:solidFill>
                  <a:srgbClr val="43434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lleted List 1">
  <p:cSld name="1_Bulleted List 1 2">
    <p:spTree>
      <p:nvGrpSpPr>
        <p:cNvPr id="1" name="Shape 57"/>
        <p:cNvGrpSpPr/>
        <p:nvPr/>
      </p:nvGrpSpPr>
      <p:grpSpPr>
        <a:xfrm>
          <a:off x="0" y="0"/>
          <a:ext cx="0" cy="0"/>
          <a:chOff x="0" y="0"/>
          <a:chExt cx="0" cy="0"/>
        </a:xfrm>
      </p:grpSpPr>
      <p:pic>
        <p:nvPicPr>
          <p:cNvPr id="58" name="Google Shape;58;p55"/>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59" name="Google Shape;59;p55"/>
          <p:cNvSpPr txBox="1">
            <a:spLocks noGrp="1"/>
          </p:cNvSpPr>
          <p:nvPr>
            <p:ph type="title"/>
          </p:nvPr>
        </p:nvSpPr>
        <p:spPr>
          <a:xfrm>
            <a:off x="441550" y="391026"/>
            <a:ext cx="6126600" cy="64659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0" name="Google Shape;60;p55"/>
          <p:cNvSpPr txBox="1">
            <a:spLocks noGrp="1"/>
          </p:cNvSpPr>
          <p:nvPr>
            <p:ph type="body" idx="1"/>
          </p:nvPr>
        </p:nvSpPr>
        <p:spPr>
          <a:xfrm>
            <a:off x="306388" y="1498600"/>
            <a:ext cx="8159750" cy="1397000"/>
          </a:xfrm>
          <a:prstGeom prst="rect">
            <a:avLst/>
          </a:prstGeom>
          <a:noFill/>
          <a:ln>
            <a:noFill/>
          </a:ln>
        </p:spPr>
        <p:txBody>
          <a:bodyPr spcFirstLastPara="1" wrap="square" lIns="91425" tIns="45700" rIns="91425" bIns="45700" anchor="t" anchorCtr="0">
            <a:noAutofit/>
          </a:bodyPr>
          <a:lstStyle>
            <a:lvl1pPr marL="457200" marR="0" lvl="0" indent="-336550" algn="l" rtl="0">
              <a:lnSpc>
                <a:spcPct val="100000"/>
              </a:lnSpc>
              <a:spcBef>
                <a:spcPts val="0"/>
              </a:spcBef>
              <a:spcAft>
                <a:spcPts val="0"/>
              </a:spcAft>
              <a:buClr>
                <a:srgbClr val="000000"/>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36550" algn="l" rtl="0">
              <a:lnSpc>
                <a:spcPct val="100000"/>
              </a:lnSpc>
              <a:spcBef>
                <a:spcPts val="0"/>
              </a:spcBef>
              <a:spcAft>
                <a:spcPts val="0"/>
              </a:spcAft>
              <a:buClr>
                <a:srgbClr val="000000"/>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00000"/>
              </a:lnSpc>
              <a:spcBef>
                <a:spcPts val="0"/>
              </a:spcBef>
              <a:spcAft>
                <a:spcPts val="0"/>
              </a:spcAft>
              <a:buClr>
                <a:srgbClr val="000000"/>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00000"/>
              </a:lnSpc>
              <a:spcBef>
                <a:spcPts val="0"/>
              </a:spcBef>
              <a:spcAft>
                <a:spcPts val="0"/>
              </a:spcAft>
              <a:buClr>
                <a:srgbClr val="000000"/>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00000"/>
              </a:lnSpc>
              <a:spcBef>
                <a:spcPts val="0"/>
              </a:spcBef>
              <a:spcAft>
                <a:spcPts val="0"/>
              </a:spcAft>
              <a:buClr>
                <a:srgbClr val="000000"/>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1" name="Google Shape;61;p55"/>
          <p:cNvSpPr txBox="1">
            <a:spLocks noGrp="1"/>
          </p:cNvSpPr>
          <p:nvPr>
            <p:ph type="body" idx="2"/>
          </p:nvPr>
        </p:nvSpPr>
        <p:spPr>
          <a:xfrm>
            <a:off x="306388" y="3470275"/>
            <a:ext cx="8158162" cy="54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ulleted List 1">
  <p:cSld name="1_Bulleted List 1 3">
    <p:spTree>
      <p:nvGrpSpPr>
        <p:cNvPr id="1" name="Shape 62"/>
        <p:cNvGrpSpPr/>
        <p:nvPr/>
      </p:nvGrpSpPr>
      <p:grpSpPr>
        <a:xfrm>
          <a:off x="0" y="0"/>
          <a:ext cx="0" cy="0"/>
          <a:chOff x="0" y="0"/>
          <a:chExt cx="0" cy="0"/>
        </a:xfrm>
      </p:grpSpPr>
      <p:pic>
        <p:nvPicPr>
          <p:cNvPr id="63" name="Google Shape;63;p56"/>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64" name="Google Shape;64;p56"/>
          <p:cNvSpPr txBox="1">
            <a:spLocks noGrp="1"/>
          </p:cNvSpPr>
          <p:nvPr>
            <p:ph type="title"/>
          </p:nvPr>
        </p:nvSpPr>
        <p:spPr>
          <a:xfrm>
            <a:off x="458700" y="436550"/>
            <a:ext cx="6382800" cy="6010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5" name="Google Shape;65;p56"/>
          <p:cNvSpPr txBox="1">
            <a:spLocks noGrp="1"/>
          </p:cNvSpPr>
          <p:nvPr>
            <p:ph type="body" idx="1"/>
          </p:nvPr>
        </p:nvSpPr>
        <p:spPr>
          <a:xfrm>
            <a:off x="492125" y="1493838"/>
            <a:ext cx="4529138" cy="29257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8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800" b="0" i="0" u="none" strike="noStrike" cap="none">
                <a:solidFill>
                  <a:schemeClr val="dk2"/>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800" b="0" i="0" u="none" strike="noStrike" cap="none">
                <a:solidFill>
                  <a:schemeClr val="dk2"/>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800" b="0" i="0" u="none" strike="noStrike" cap="none">
                <a:solidFill>
                  <a:schemeClr val="dk2"/>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800" b="0" i="0" u="none" strike="noStrike" cap="none">
                <a:solidFill>
                  <a:schemeClr val="dk2"/>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6" name="Google Shape;66;p56"/>
          <p:cNvSpPr>
            <a:spLocks noGrp="1"/>
          </p:cNvSpPr>
          <p:nvPr>
            <p:ph type="pic" idx="2"/>
          </p:nvPr>
        </p:nvSpPr>
        <p:spPr>
          <a:xfrm>
            <a:off x="5364163" y="1552575"/>
            <a:ext cx="2439987" cy="3154363"/>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ed List 1">
  <p:cSld name="1_Bulleted List 1 4">
    <p:spTree>
      <p:nvGrpSpPr>
        <p:cNvPr id="1" name="Shape 67"/>
        <p:cNvGrpSpPr/>
        <p:nvPr/>
      </p:nvGrpSpPr>
      <p:grpSpPr>
        <a:xfrm>
          <a:off x="0" y="0"/>
          <a:ext cx="0" cy="0"/>
          <a:chOff x="0" y="0"/>
          <a:chExt cx="0" cy="0"/>
        </a:xfrm>
      </p:grpSpPr>
      <p:pic>
        <p:nvPicPr>
          <p:cNvPr id="68" name="Google Shape;68;p57"/>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69" name="Google Shape;69;p57"/>
          <p:cNvSpPr/>
          <p:nvPr/>
        </p:nvSpPr>
        <p:spPr>
          <a:xfrm rot="10800000">
            <a:off x="340975" y="1947775"/>
            <a:ext cx="6585600" cy="516900"/>
          </a:xfrm>
          <a:prstGeom prst="leftRightArrow">
            <a:avLst>
              <a:gd name="adj1" fmla="val 50000"/>
              <a:gd name="adj2" fmla="val 50000"/>
            </a:avLst>
          </a:prstGeom>
          <a:solidFill>
            <a:srgbClr val="43434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Open Sans"/>
              <a:buNone/>
            </a:pPr>
            <a:endParaRPr sz="1867" b="0" i="0" u="none" strike="noStrike" cap="none">
              <a:solidFill>
                <a:srgbClr val="FFFFFF"/>
              </a:solidFill>
              <a:latin typeface="Open Sans"/>
              <a:ea typeface="Open Sans"/>
              <a:cs typeface="Open Sans"/>
              <a:sym typeface="Open Sans"/>
            </a:endParaRPr>
          </a:p>
        </p:txBody>
      </p:sp>
      <p:sp>
        <p:nvSpPr>
          <p:cNvPr id="70" name="Google Shape;70;p57"/>
          <p:cNvSpPr/>
          <p:nvPr/>
        </p:nvSpPr>
        <p:spPr>
          <a:xfrm>
            <a:off x="7195287" y="1638734"/>
            <a:ext cx="1371600" cy="1371600"/>
          </a:xfrm>
          <a:prstGeom prst="ellipse">
            <a:avLst/>
          </a:prstGeom>
          <a:solidFill>
            <a:srgbClr val="058D9E"/>
          </a:solidFill>
          <a:ln w="38100" cap="flat" cmpd="sng">
            <a:solidFill>
              <a:srgbClr val="058D9E"/>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sp>
        <p:nvSpPr>
          <p:cNvPr id="71" name="Google Shape;71;p57"/>
          <p:cNvSpPr/>
          <p:nvPr/>
        </p:nvSpPr>
        <p:spPr>
          <a:xfrm>
            <a:off x="7454866" y="1913353"/>
            <a:ext cx="852431" cy="822335"/>
          </a:xfrm>
          <a:custGeom>
            <a:avLst/>
            <a:gdLst/>
            <a:ahLst/>
            <a:cxnLst/>
            <a:rect l="l" t="t" r="r" b="b"/>
            <a:pathLst>
              <a:path w="11193" h="11205" extrusionOk="0">
                <a:moveTo>
                  <a:pt x="3763" y="358"/>
                </a:moveTo>
                <a:cubicBezTo>
                  <a:pt x="4096" y="358"/>
                  <a:pt x="4346" y="632"/>
                  <a:pt x="4346" y="941"/>
                </a:cubicBezTo>
                <a:cubicBezTo>
                  <a:pt x="4346" y="1144"/>
                  <a:pt x="4239" y="1346"/>
                  <a:pt x="4061" y="1441"/>
                </a:cubicBezTo>
                <a:cubicBezTo>
                  <a:pt x="4013" y="1477"/>
                  <a:pt x="3977" y="1536"/>
                  <a:pt x="3977" y="1596"/>
                </a:cubicBezTo>
                <a:lnTo>
                  <a:pt x="3977" y="2001"/>
                </a:lnTo>
                <a:cubicBezTo>
                  <a:pt x="3977" y="2096"/>
                  <a:pt x="4049" y="2179"/>
                  <a:pt x="4156" y="2179"/>
                </a:cubicBezTo>
                <a:lnTo>
                  <a:pt x="5394" y="2179"/>
                </a:lnTo>
                <a:lnTo>
                  <a:pt x="5394" y="3406"/>
                </a:lnTo>
                <a:cubicBezTo>
                  <a:pt x="5394" y="3513"/>
                  <a:pt x="5466" y="3584"/>
                  <a:pt x="5573" y="3584"/>
                </a:cubicBezTo>
                <a:lnTo>
                  <a:pt x="5966" y="3584"/>
                </a:lnTo>
                <a:cubicBezTo>
                  <a:pt x="6025" y="3584"/>
                  <a:pt x="6085" y="3561"/>
                  <a:pt x="6120" y="3501"/>
                </a:cubicBezTo>
                <a:cubicBezTo>
                  <a:pt x="6228" y="3322"/>
                  <a:pt x="6418" y="3215"/>
                  <a:pt x="6620" y="3215"/>
                </a:cubicBezTo>
                <a:cubicBezTo>
                  <a:pt x="6954" y="3215"/>
                  <a:pt x="7204" y="3489"/>
                  <a:pt x="7204" y="3799"/>
                </a:cubicBezTo>
                <a:cubicBezTo>
                  <a:pt x="7204" y="4120"/>
                  <a:pt x="6942" y="4382"/>
                  <a:pt x="6620" y="4382"/>
                </a:cubicBezTo>
                <a:cubicBezTo>
                  <a:pt x="6418" y="4382"/>
                  <a:pt x="6228" y="4275"/>
                  <a:pt x="6120" y="4096"/>
                </a:cubicBezTo>
                <a:cubicBezTo>
                  <a:pt x="6085" y="4037"/>
                  <a:pt x="6025" y="4001"/>
                  <a:pt x="5966" y="4001"/>
                </a:cubicBezTo>
                <a:lnTo>
                  <a:pt x="5573" y="4001"/>
                </a:lnTo>
                <a:cubicBezTo>
                  <a:pt x="5466" y="4001"/>
                  <a:pt x="5394" y="4084"/>
                  <a:pt x="5394" y="4180"/>
                </a:cubicBezTo>
                <a:lnTo>
                  <a:pt x="5394" y="5418"/>
                </a:lnTo>
                <a:lnTo>
                  <a:pt x="4334" y="5418"/>
                </a:lnTo>
                <a:lnTo>
                  <a:pt x="4334" y="5299"/>
                </a:lnTo>
                <a:cubicBezTo>
                  <a:pt x="4573" y="5120"/>
                  <a:pt x="4704" y="4834"/>
                  <a:pt x="4704" y="4561"/>
                </a:cubicBezTo>
                <a:cubicBezTo>
                  <a:pt x="4704" y="4037"/>
                  <a:pt x="4287" y="3620"/>
                  <a:pt x="3775" y="3620"/>
                </a:cubicBezTo>
                <a:cubicBezTo>
                  <a:pt x="3251" y="3620"/>
                  <a:pt x="2834" y="4037"/>
                  <a:pt x="2834" y="4561"/>
                </a:cubicBezTo>
                <a:cubicBezTo>
                  <a:pt x="2834" y="4858"/>
                  <a:pt x="2965" y="5132"/>
                  <a:pt x="3203" y="5299"/>
                </a:cubicBezTo>
                <a:lnTo>
                  <a:pt x="3203" y="5430"/>
                </a:lnTo>
                <a:lnTo>
                  <a:pt x="2144" y="5430"/>
                </a:lnTo>
                <a:lnTo>
                  <a:pt x="2144" y="2179"/>
                </a:lnTo>
                <a:lnTo>
                  <a:pt x="3382" y="2179"/>
                </a:lnTo>
                <a:cubicBezTo>
                  <a:pt x="3489" y="2179"/>
                  <a:pt x="3561" y="2096"/>
                  <a:pt x="3561" y="2001"/>
                </a:cubicBezTo>
                <a:lnTo>
                  <a:pt x="3561" y="1596"/>
                </a:lnTo>
                <a:cubicBezTo>
                  <a:pt x="3561" y="1536"/>
                  <a:pt x="3537" y="1477"/>
                  <a:pt x="3465" y="1441"/>
                </a:cubicBezTo>
                <a:cubicBezTo>
                  <a:pt x="3299" y="1346"/>
                  <a:pt x="3191" y="1144"/>
                  <a:pt x="3191" y="941"/>
                </a:cubicBezTo>
                <a:cubicBezTo>
                  <a:pt x="3191" y="608"/>
                  <a:pt x="3453" y="358"/>
                  <a:pt x="3763" y="358"/>
                </a:cubicBezTo>
                <a:close/>
                <a:moveTo>
                  <a:pt x="9014" y="5811"/>
                </a:moveTo>
                <a:lnTo>
                  <a:pt x="9014" y="7799"/>
                </a:lnTo>
                <a:lnTo>
                  <a:pt x="9014" y="8025"/>
                </a:lnTo>
                <a:lnTo>
                  <a:pt x="9014" y="9049"/>
                </a:lnTo>
                <a:lnTo>
                  <a:pt x="7775" y="9049"/>
                </a:lnTo>
                <a:cubicBezTo>
                  <a:pt x="7668" y="9049"/>
                  <a:pt x="7597" y="9121"/>
                  <a:pt x="7597" y="9228"/>
                </a:cubicBezTo>
                <a:lnTo>
                  <a:pt x="7597" y="9633"/>
                </a:lnTo>
                <a:cubicBezTo>
                  <a:pt x="7597" y="9692"/>
                  <a:pt x="7621" y="9752"/>
                  <a:pt x="7680" y="9776"/>
                </a:cubicBezTo>
                <a:cubicBezTo>
                  <a:pt x="7859" y="9883"/>
                  <a:pt x="7966" y="10073"/>
                  <a:pt x="7966" y="10288"/>
                </a:cubicBezTo>
                <a:cubicBezTo>
                  <a:pt x="7966" y="10609"/>
                  <a:pt x="7704" y="10871"/>
                  <a:pt x="7382" y="10871"/>
                </a:cubicBezTo>
                <a:cubicBezTo>
                  <a:pt x="7061" y="10871"/>
                  <a:pt x="6811" y="10597"/>
                  <a:pt x="6811" y="10288"/>
                </a:cubicBezTo>
                <a:cubicBezTo>
                  <a:pt x="6811" y="10073"/>
                  <a:pt x="6906" y="9883"/>
                  <a:pt x="7085" y="9776"/>
                </a:cubicBezTo>
                <a:cubicBezTo>
                  <a:pt x="7144" y="9752"/>
                  <a:pt x="7180" y="9692"/>
                  <a:pt x="7180" y="9633"/>
                </a:cubicBezTo>
                <a:lnTo>
                  <a:pt x="7180" y="9228"/>
                </a:lnTo>
                <a:cubicBezTo>
                  <a:pt x="7180" y="9121"/>
                  <a:pt x="7109" y="9049"/>
                  <a:pt x="7001" y="9049"/>
                </a:cubicBezTo>
                <a:lnTo>
                  <a:pt x="5763" y="9049"/>
                </a:lnTo>
                <a:lnTo>
                  <a:pt x="5763" y="7811"/>
                </a:lnTo>
                <a:cubicBezTo>
                  <a:pt x="5763" y="7716"/>
                  <a:pt x="5692" y="7632"/>
                  <a:pt x="5585" y="7632"/>
                </a:cubicBezTo>
                <a:lnTo>
                  <a:pt x="5180" y="7632"/>
                </a:lnTo>
                <a:cubicBezTo>
                  <a:pt x="5120" y="7632"/>
                  <a:pt x="5061" y="7668"/>
                  <a:pt x="5037" y="7728"/>
                </a:cubicBezTo>
                <a:cubicBezTo>
                  <a:pt x="4930" y="7906"/>
                  <a:pt x="4739" y="8013"/>
                  <a:pt x="4525" y="8013"/>
                </a:cubicBezTo>
                <a:cubicBezTo>
                  <a:pt x="4203" y="8013"/>
                  <a:pt x="3953" y="7740"/>
                  <a:pt x="3953" y="7430"/>
                </a:cubicBezTo>
                <a:cubicBezTo>
                  <a:pt x="3953" y="7120"/>
                  <a:pt x="4215" y="6847"/>
                  <a:pt x="4525" y="6847"/>
                </a:cubicBezTo>
                <a:cubicBezTo>
                  <a:pt x="4739" y="6847"/>
                  <a:pt x="4930" y="6954"/>
                  <a:pt x="5037" y="7132"/>
                </a:cubicBezTo>
                <a:cubicBezTo>
                  <a:pt x="5061" y="7192"/>
                  <a:pt x="5120" y="7216"/>
                  <a:pt x="5180" y="7216"/>
                </a:cubicBezTo>
                <a:lnTo>
                  <a:pt x="5585" y="7216"/>
                </a:lnTo>
                <a:cubicBezTo>
                  <a:pt x="5692" y="7216"/>
                  <a:pt x="5763" y="7144"/>
                  <a:pt x="5763" y="7037"/>
                </a:cubicBezTo>
                <a:lnTo>
                  <a:pt x="5763" y="5811"/>
                </a:lnTo>
                <a:lnTo>
                  <a:pt x="6823" y="5811"/>
                </a:lnTo>
                <a:lnTo>
                  <a:pt x="6823" y="5942"/>
                </a:lnTo>
                <a:cubicBezTo>
                  <a:pt x="6585" y="6120"/>
                  <a:pt x="6454" y="6406"/>
                  <a:pt x="6454" y="6680"/>
                </a:cubicBezTo>
                <a:cubicBezTo>
                  <a:pt x="6454" y="7204"/>
                  <a:pt x="6870" y="7621"/>
                  <a:pt x="7382" y="7621"/>
                </a:cubicBezTo>
                <a:cubicBezTo>
                  <a:pt x="7906" y="7621"/>
                  <a:pt x="8323" y="7204"/>
                  <a:pt x="8323" y="6680"/>
                </a:cubicBezTo>
                <a:cubicBezTo>
                  <a:pt x="8323" y="6382"/>
                  <a:pt x="8192" y="6108"/>
                  <a:pt x="7954" y="5942"/>
                </a:cubicBezTo>
                <a:lnTo>
                  <a:pt x="7954" y="5811"/>
                </a:lnTo>
                <a:close/>
                <a:moveTo>
                  <a:pt x="3799" y="1"/>
                </a:moveTo>
                <a:cubicBezTo>
                  <a:pt x="3275" y="1"/>
                  <a:pt x="2858" y="417"/>
                  <a:pt x="2858" y="941"/>
                </a:cubicBezTo>
                <a:cubicBezTo>
                  <a:pt x="2858" y="1239"/>
                  <a:pt x="3001" y="1525"/>
                  <a:pt x="3239" y="1679"/>
                </a:cubicBezTo>
                <a:lnTo>
                  <a:pt x="3239" y="1822"/>
                </a:lnTo>
                <a:lnTo>
                  <a:pt x="2001" y="1822"/>
                </a:lnTo>
                <a:cubicBezTo>
                  <a:pt x="1894" y="1822"/>
                  <a:pt x="1822" y="1894"/>
                  <a:pt x="1822" y="2001"/>
                </a:cubicBezTo>
                <a:lnTo>
                  <a:pt x="1822" y="5608"/>
                </a:lnTo>
                <a:lnTo>
                  <a:pt x="1822" y="6847"/>
                </a:lnTo>
                <a:lnTo>
                  <a:pt x="1691" y="6847"/>
                </a:lnTo>
                <a:cubicBezTo>
                  <a:pt x="1513" y="6609"/>
                  <a:pt x="1227" y="6478"/>
                  <a:pt x="941" y="6478"/>
                </a:cubicBezTo>
                <a:cubicBezTo>
                  <a:pt x="417" y="6478"/>
                  <a:pt x="1" y="6894"/>
                  <a:pt x="1" y="7406"/>
                </a:cubicBezTo>
                <a:cubicBezTo>
                  <a:pt x="1" y="7930"/>
                  <a:pt x="417" y="8347"/>
                  <a:pt x="941" y="8347"/>
                </a:cubicBezTo>
                <a:cubicBezTo>
                  <a:pt x="1239" y="8347"/>
                  <a:pt x="1525" y="8216"/>
                  <a:pt x="1691" y="7978"/>
                </a:cubicBezTo>
                <a:lnTo>
                  <a:pt x="1822" y="7978"/>
                </a:lnTo>
                <a:lnTo>
                  <a:pt x="1822" y="9216"/>
                </a:lnTo>
                <a:cubicBezTo>
                  <a:pt x="1822" y="9311"/>
                  <a:pt x="1894" y="9395"/>
                  <a:pt x="2001" y="9395"/>
                </a:cubicBezTo>
                <a:lnTo>
                  <a:pt x="2620" y="9395"/>
                </a:lnTo>
                <a:cubicBezTo>
                  <a:pt x="2727" y="9395"/>
                  <a:pt x="2799" y="9311"/>
                  <a:pt x="2799" y="9216"/>
                </a:cubicBezTo>
                <a:cubicBezTo>
                  <a:pt x="2799" y="9109"/>
                  <a:pt x="2727" y="9037"/>
                  <a:pt x="2620" y="9037"/>
                </a:cubicBezTo>
                <a:lnTo>
                  <a:pt x="2179" y="9037"/>
                </a:lnTo>
                <a:lnTo>
                  <a:pt x="2179" y="7799"/>
                </a:lnTo>
                <a:cubicBezTo>
                  <a:pt x="2179" y="7692"/>
                  <a:pt x="2108" y="7621"/>
                  <a:pt x="2001" y="7621"/>
                </a:cubicBezTo>
                <a:lnTo>
                  <a:pt x="1596" y="7621"/>
                </a:lnTo>
                <a:cubicBezTo>
                  <a:pt x="1536" y="7621"/>
                  <a:pt x="1477" y="7644"/>
                  <a:pt x="1453" y="7704"/>
                </a:cubicBezTo>
                <a:cubicBezTo>
                  <a:pt x="1346" y="7882"/>
                  <a:pt x="1155" y="7990"/>
                  <a:pt x="941" y="7990"/>
                </a:cubicBezTo>
                <a:cubicBezTo>
                  <a:pt x="620" y="7990"/>
                  <a:pt x="358" y="7728"/>
                  <a:pt x="358" y="7406"/>
                </a:cubicBezTo>
                <a:cubicBezTo>
                  <a:pt x="358" y="7085"/>
                  <a:pt x="632" y="6835"/>
                  <a:pt x="941" y="6835"/>
                </a:cubicBezTo>
                <a:cubicBezTo>
                  <a:pt x="1155" y="6835"/>
                  <a:pt x="1346" y="6930"/>
                  <a:pt x="1453" y="7109"/>
                </a:cubicBezTo>
                <a:cubicBezTo>
                  <a:pt x="1477" y="7168"/>
                  <a:pt x="1536" y="7204"/>
                  <a:pt x="1596" y="7204"/>
                </a:cubicBezTo>
                <a:lnTo>
                  <a:pt x="2001" y="7204"/>
                </a:lnTo>
                <a:cubicBezTo>
                  <a:pt x="2108" y="7204"/>
                  <a:pt x="2179" y="7132"/>
                  <a:pt x="2179" y="7025"/>
                </a:cubicBezTo>
                <a:lnTo>
                  <a:pt x="2179" y="5787"/>
                </a:lnTo>
                <a:lnTo>
                  <a:pt x="3418" y="5787"/>
                </a:lnTo>
                <a:cubicBezTo>
                  <a:pt x="3513" y="5787"/>
                  <a:pt x="3596" y="5716"/>
                  <a:pt x="3596" y="5608"/>
                </a:cubicBezTo>
                <a:lnTo>
                  <a:pt x="3596" y="5204"/>
                </a:lnTo>
                <a:cubicBezTo>
                  <a:pt x="3596" y="5144"/>
                  <a:pt x="3561" y="5085"/>
                  <a:pt x="3501" y="5061"/>
                </a:cubicBezTo>
                <a:cubicBezTo>
                  <a:pt x="3322" y="4954"/>
                  <a:pt x="3215" y="4763"/>
                  <a:pt x="3215" y="4549"/>
                </a:cubicBezTo>
                <a:cubicBezTo>
                  <a:pt x="3215" y="4227"/>
                  <a:pt x="3489" y="3977"/>
                  <a:pt x="3799" y="3977"/>
                </a:cubicBezTo>
                <a:cubicBezTo>
                  <a:pt x="4132" y="3977"/>
                  <a:pt x="4382" y="4239"/>
                  <a:pt x="4382" y="4549"/>
                </a:cubicBezTo>
                <a:cubicBezTo>
                  <a:pt x="4382" y="4763"/>
                  <a:pt x="4275" y="4954"/>
                  <a:pt x="4096" y="5061"/>
                </a:cubicBezTo>
                <a:cubicBezTo>
                  <a:pt x="4037" y="5085"/>
                  <a:pt x="4013" y="5144"/>
                  <a:pt x="4013" y="5204"/>
                </a:cubicBezTo>
                <a:lnTo>
                  <a:pt x="4013" y="5608"/>
                </a:lnTo>
                <a:cubicBezTo>
                  <a:pt x="4013" y="5716"/>
                  <a:pt x="4084" y="5787"/>
                  <a:pt x="4192" y="5787"/>
                </a:cubicBezTo>
                <a:lnTo>
                  <a:pt x="5418" y="5787"/>
                </a:lnTo>
                <a:lnTo>
                  <a:pt x="5418" y="6847"/>
                </a:lnTo>
                <a:lnTo>
                  <a:pt x="5287" y="6847"/>
                </a:lnTo>
                <a:cubicBezTo>
                  <a:pt x="5108" y="6609"/>
                  <a:pt x="4823" y="6478"/>
                  <a:pt x="4549" y="6478"/>
                </a:cubicBezTo>
                <a:cubicBezTo>
                  <a:pt x="4025" y="6478"/>
                  <a:pt x="3608" y="6894"/>
                  <a:pt x="3608" y="7406"/>
                </a:cubicBezTo>
                <a:cubicBezTo>
                  <a:pt x="3608" y="7930"/>
                  <a:pt x="4025" y="8347"/>
                  <a:pt x="4549" y="8347"/>
                </a:cubicBezTo>
                <a:cubicBezTo>
                  <a:pt x="4846" y="8347"/>
                  <a:pt x="5120" y="8216"/>
                  <a:pt x="5287" y="7978"/>
                </a:cubicBezTo>
                <a:lnTo>
                  <a:pt x="5418" y="7978"/>
                </a:lnTo>
                <a:lnTo>
                  <a:pt x="5418" y="9037"/>
                </a:lnTo>
                <a:lnTo>
                  <a:pt x="3168" y="9037"/>
                </a:lnTo>
                <a:cubicBezTo>
                  <a:pt x="3072" y="9037"/>
                  <a:pt x="3001" y="9109"/>
                  <a:pt x="3001" y="9216"/>
                </a:cubicBezTo>
                <a:cubicBezTo>
                  <a:pt x="3001" y="9311"/>
                  <a:pt x="3072" y="9395"/>
                  <a:pt x="3168" y="9395"/>
                </a:cubicBezTo>
                <a:lnTo>
                  <a:pt x="6835" y="9395"/>
                </a:lnTo>
                <a:lnTo>
                  <a:pt x="6835" y="9526"/>
                </a:lnTo>
                <a:cubicBezTo>
                  <a:pt x="6597" y="9704"/>
                  <a:pt x="6466" y="9990"/>
                  <a:pt x="6466" y="10264"/>
                </a:cubicBezTo>
                <a:cubicBezTo>
                  <a:pt x="6466" y="10788"/>
                  <a:pt x="6882" y="11204"/>
                  <a:pt x="7406" y="11204"/>
                </a:cubicBezTo>
                <a:cubicBezTo>
                  <a:pt x="7918" y="11204"/>
                  <a:pt x="8335" y="10788"/>
                  <a:pt x="8335" y="10264"/>
                </a:cubicBezTo>
                <a:cubicBezTo>
                  <a:pt x="8335" y="9966"/>
                  <a:pt x="8204" y="9692"/>
                  <a:pt x="7966" y="9526"/>
                </a:cubicBezTo>
                <a:lnTo>
                  <a:pt x="7966" y="9395"/>
                </a:lnTo>
                <a:lnTo>
                  <a:pt x="9204" y="9395"/>
                </a:lnTo>
                <a:cubicBezTo>
                  <a:pt x="9311" y="9395"/>
                  <a:pt x="9383" y="9311"/>
                  <a:pt x="9383" y="9216"/>
                </a:cubicBezTo>
                <a:lnTo>
                  <a:pt x="9383" y="8002"/>
                </a:lnTo>
                <a:lnTo>
                  <a:pt x="9383" y="7787"/>
                </a:lnTo>
                <a:lnTo>
                  <a:pt x="9383" y="5596"/>
                </a:lnTo>
                <a:lnTo>
                  <a:pt x="9383" y="4358"/>
                </a:lnTo>
                <a:lnTo>
                  <a:pt x="9514" y="4358"/>
                </a:lnTo>
                <a:cubicBezTo>
                  <a:pt x="9692" y="4596"/>
                  <a:pt x="9978" y="4727"/>
                  <a:pt x="10264" y="4727"/>
                </a:cubicBezTo>
                <a:cubicBezTo>
                  <a:pt x="10776" y="4727"/>
                  <a:pt x="11192" y="4311"/>
                  <a:pt x="11192" y="3799"/>
                </a:cubicBezTo>
                <a:cubicBezTo>
                  <a:pt x="11192" y="3287"/>
                  <a:pt x="10776" y="2858"/>
                  <a:pt x="10264" y="2858"/>
                </a:cubicBezTo>
                <a:cubicBezTo>
                  <a:pt x="9966" y="2858"/>
                  <a:pt x="9680" y="2989"/>
                  <a:pt x="9514" y="3227"/>
                </a:cubicBezTo>
                <a:lnTo>
                  <a:pt x="9383" y="3227"/>
                </a:lnTo>
                <a:lnTo>
                  <a:pt x="9383" y="2001"/>
                </a:lnTo>
                <a:cubicBezTo>
                  <a:pt x="9383" y="1894"/>
                  <a:pt x="9311" y="1822"/>
                  <a:pt x="9204" y="1822"/>
                </a:cubicBezTo>
                <a:lnTo>
                  <a:pt x="8609" y="1822"/>
                </a:lnTo>
                <a:cubicBezTo>
                  <a:pt x="8502" y="1822"/>
                  <a:pt x="8430" y="1894"/>
                  <a:pt x="8430" y="2001"/>
                </a:cubicBezTo>
                <a:cubicBezTo>
                  <a:pt x="8430" y="2096"/>
                  <a:pt x="8502" y="2179"/>
                  <a:pt x="8609" y="2179"/>
                </a:cubicBezTo>
                <a:lnTo>
                  <a:pt x="9026" y="2179"/>
                </a:lnTo>
                <a:lnTo>
                  <a:pt x="9026" y="3406"/>
                </a:lnTo>
                <a:cubicBezTo>
                  <a:pt x="9026" y="3513"/>
                  <a:pt x="9097" y="3584"/>
                  <a:pt x="9204" y="3584"/>
                </a:cubicBezTo>
                <a:lnTo>
                  <a:pt x="9609" y="3584"/>
                </a:lnTo>
                <a:cubicBezTo>
                  <a:pt x="9668" y="3584"/>
                  <a:pt x="9728" y="3561"/>
                  <a:pt x="9752" y="3501"/>
                </a:cubicBezTo>
                <a:cubicBezTo>
                  <a:pt x="9859" y="3322"/>
                  <a:pt x="10049" y="3215"/>
                  <a:pt x="10264" y="3215"/>
                </a:cubicBezTo>
                <a:cubicBezTo>
                  <a:pt x="10585" y="3215"/>
                  <a:pt x="10835" y="3489"/>
                  <a:pt x="10835" y="3799"/>
                </a:cubicBezTo>
                <a:cubicBezTo>
                  <a:pt x="10835" y="4120"/>
                  <a:pt x="10573" y="4382"/>
                  <a:pt x="10264" y="4382"/>
                </a:cubicBezTo>
                <a:cubicBezTo>
                  <a:pt x="10049" y="4382"/>
                  <a:pt x="9859" y="4275"/>
                  <a:pt x="9752" y="4096"/>
                </a:cubicBezTo>
                <a:cubicBezTo>
                  <a:pt x="9728" y="4037"/>
                  <a:pt x="9668" y="4001"/>
                  <a:pt x="9609" y="4001"/>
                </a:cubicBezTo>
                <a:lnTo>
                  <a:pt x="9204" y="4001"/>
                </a:lnTo>
                <a:cubicBezTo>
                  <a:pt x="9097" y="4001"/>
                  <a:pt x="9026" y="4084"/>
                  <a:pt x="9026" y="4180"/>
                </a:cubicBezTo>
                <a:lnTo>
                  <a:pt x="9026" y="5418"/>
                </a:lnTo>
                <a:lnTo>
                  <a:pt x="7787" y="5418"/>
                </a:lnTo>
                <a:cubicBezTo>
                  <a:pt x="7680" y="5418"/>
                  <a:pt x="7609" y="5489"/>
                  <a:pt x="7609" y="5596"/>
                </a:cubicBezTo>
                <a:lnTo>
                  <a:pt x="7609" y="6001"/>
                </a:lnTo>
                <a:cubicBezTo>
                  <a:pt x="7609" y="6061"/>
                  <a:pt x="7644" y="6120"/>
                  <a:pt x="7704" y="6144"/>
                </a:cubicBezTo>
                <a:cubicBezTo>
                  <a:pt x="7883" y="6251"/>
                  <a:pt x="7978" y="6442"/>
                  <a:pt x="7978" y="6656"/>
                </a:cubicBezTo>
                <a:cubicBezTo>
                  <a:pt x="7978" y="6978"/>
                  <a:pt x="7716" y="7240"/>
                  <a:pt x="7406" y="7240"/>
                </a:cubicBezTo>
                <a:cubicBezTo>
                  <a:pt x="7073" y="7240"/>
                  <a:pt x="6823" y="6966"/>
                  <a:pt x="6823" y="6656"/>
                </a:cubicBezTo>
                <a:cubicBezTo>
                  <a:pt x="6823" y="6442"/>
                  <a:pt x="6930" y="6251"/>
                  <a:pt x="7109" y="6144"/>
                </a:cubicBezTo>
                <a:cubicBezTo>
                  <a:pt x="7168" y="6120"/>
                  <a:pt x="7192" y="6061"/>
                  <a:pt x="7192" y="6001"/>
                </a:cubicBezTo>
                <a:lnTo>
                  <a:pt x="7192" y="5596"/>
                </a:lnTo>
                <a:cubicBezTo>
                  <a:pt x="7192" y="5489"/>
                  <a:pt x="7121" y="5418"/>
                  <a:pt x="7013" y="5418"/>
                </a:cubicBezTo>
                <a:lnTo>
                  <a:pt x="5775" y="5418"/>
                </a:lnTo>
                <a:lnTo>
                  <a:pt x="5775" y="4358"/>
                </a:lnTo>
                <a:lnTo>
                  <a:pt x="5918" y="4358"/>
                </a:lnTo>
                <a:cubicBezTo>
                  <a:pt x="6097" y="4596"/>
                  <a:pt x="6370" y="4739"/>
                  <a:pt x="6656" y="4739"/>
                </a:cubicBezTo>
                <a:cubicBezTo>
                  <a:pt x="7180" y="4739"/>
                  <a:pt x="7597" y="4323"/>
                  <a:pt x="7597" y="3799"/>
                </a:cubicBezTo>
                <a:cubicBezTo>
                  <a:pt x="7597" y="3275"/>
                  <a:pt x="7180" y="2858"/>
                  <a:pt x="6656" y="2858"/>
                </a:cubicBezTo>
                <a:cubicBezTo>
                  <a:pt x="6359" y="2858"/>
                  <a:pt x="6073" y="2989"/>
                  <a:pt x="5918" y="3227"/>
                </a:cubicBezTo>
                <a:lnTo>
                  <a:pt x="5775" y="3227"/>
                </a:lnTo>
                <a:lnTo>
                  <a:pt x="5775" y="2179"/>
                </a:lnTo>
                <a:lnTo>
                  <a:pt x="8025" y="2179"/>
                </a:lnTo>
                <a:cubicBezTo>
                  <a:pt x="8133" y="2179"/>
                  <a:pt x="8204" y="2096"/>
                  <a:pt x="8204" y="2001"/>
                </a:cubicBezTo>
                <a:cubicBezTo>
                  <a:pt x="8204" y="1894"/>
                  <a:pt x="8133" y="1822"/>
                  <a:pt x="8025" y="1822"/>
                </a:cubicBezTo>
                <a:lnTo>
                  <a:pt x="4370" y="1822"/>
                </a:lnTo>
                <a:lnTo>
                  <a:pt x="4370" y="1679"/>
                </a:lnTo>
                <a:cubicBezTo>
                  <a:pt x="4608" y="1501"/>
                  <a:pt x="4739" y="1227"/>
                  <a:pt x="4739" y="941"/>
                </a:cubicBezTo>
                <a:cubicBezTo>
                  <a:pt x="4739" y="417"/>
                  <a:pt x="4323" y="1"/>
                  <a:pt x="379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grpSp>
        <p:nvGrpSpPr>
          <p:cNvPr id="72" name="Google Shape;72;p57"/>
          <p:cNvGrpSpPr/>
          <p:nvPr/>
        </p:nvGrpSpPr>
        <p:grpSpPr>
          <a:xfrm>
            <a:off x="762752" y="1838769"/>
            <a:ext cx="803300" cy="799347"/>
            <a:chOff x="686582" y="2029931"/>
            <a:chExt cx="914400" cy="909900"/>
          </a:xfrm>
        </p:grpSpPr>
        <p:sp>
          <p:nvSpPr>
            <p:cNvPr id="73" name="Google Shape;73;p57"/>
            <p:cNvSpPr/>
            <p:nvPr/>
          </p:nvSpPr>
          <p:spPr>
            <a:xfrm>
              <a:off x="686582" y="2029931"/>
              <a:ext cx="914400" cy="909900"/>
            </a:xfrm>
            <a:prstGeom prst="ellipse">
              <a:avLst/>
            </a:prstGeom>
            <a:solidFill>
              <a:srgbClr val="12366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grpSp>
          <p:nvGrpSpPr>
            <p:cNvPr id="74" name="Google Shape;74;p57"/>
            <p:cNvGrpSpPr/>
            <p:nvPr/>
          </p:nvGrpSpPr>
          <p:grpSpPr>
            <a:xfrm>
              <a:off x="842277" y="2166255"/>
              <a:ext cx="602988" cy="637238"/>
              <a:chOff x="3086313" y="2877049"/>
              <a:chExt cx="320142" cy="392581"/>
            </a:xfrm>
          </p:grpSpPr>
          <p:sp>
            <p:nvSpPr>
              <p:cNvPr id="75" name="Google Shape;75;p57"/>
              <p:cNvSpPr/>
              <p:nvPr/>
            </p:nvSpPr>
            <p:spPr>
              <a:xfrm>
                <a:off x="3125749" y="2915371"/>
                <a:ext cx="240505" cy="354259"/>
              </a:xfrm>
              <a:custGeom>
                <a:avLst/>
                <a:gdLst/>
                <a:ahLst/>
                <a:cxnLst/>
                <a:rect l="l" t="t" r="r" b="b"/>
                <a:pathLst>
                  <a:path w="7550" h="11121" extrusionOk="0">
                    <a:moveTo>
                      <a:pt x="3775" y="2929"/>
                    </a:moveTo>
                    <a:lnTo>
                      <a:pt x="3918" y="3120"/>
                    </a:lnTo>
                    <a:cubicBezTo>
                      <a:pt x="3871" y="3144"/>
                      <a:pt x="3823" y="3144"/>
                      <a:pt x="3775" y="3144"/>
                    </a:cubicBezTo>
                    <a:cubicBezTo>
                      <a:pt x="3740" y="3132"/>
                      <a:pt x="3692" y="3120"/>
                      <a:pt x="3644" y="3120"/>
                    </a:cubicBezTo>
                    <a:lnTo>
                      <a:pt x="3775" y="2929"/>
                    </a:lnTo>
                    <a:close/>
                    <a:moveTo>
                      <a:pt x="4168" y="3501"/>
                    </a:moveTo>
                    <a:lnTo>
                      <a:pt x="4299" y="3703"/>
                    </a:lnTo>
                    <a:cubicBezTo>
                      <a:pt x="4126" y="3751"/>
                      <a:pt x="3948" y="3775"/>
                      <a:pt x="3769" y="3775"/>
                    </a:cubicBezTo>
                    <a:cubicBezTo>
                      <a:pt x="3591" y="3775"/>
                      <a:pt x="3412" y="3751"/>
                      <a:pt x="3239" y="3703"/>
                    </a:cubicBezTo>
                    <a:lnTo>
                      <a:pt x="3382" y="3501"/>
                    </a:lnTo>
                    <a:cubicBezTo>
                      <a:pt x="3513" y="3560"/>
                      <a:pt x="3644" y="3572"/>
                      <a:pt x="3775" y="3572"/>
                    </a:cubicBezTo>
                    <a:cubicBezTo>
                      <a:pt x="3918" y="3572"/>
                      <a:pt x="4049" y="3537"/>
                      <a:pt x="4168" y="3501"/>
                    </a:cubicBezTo>
                    <a:close/>
                    <a:moveTo>
                      <a:pt x="3120" y="4132"/>
                    </a:moveTo>
                    <a:cubicBezTo>
                      <a:pt x="3275" y="4180"/>
                      <a:pt x="3418" y="4191"/>
                      <a:pt x="3561" y="4215"/>
                    </a:cubicBezTo>
                    <a:lnTo>
                      <a:pt x="3561" y="8109"/>
                    </a:lnTo>
                    <a:lnTo>
                      <a:pt x="3120" y="8109"/>
                    </a:lnTo>
                    <a:lnTo>
                      <a:pt x="3120" y="4132"/>
                    </a:lnTo>
                    <a:close/>
                    <a:moveTo>
                      <a:pt x="4430" y="4132"/>
                    </a:moveTo>
                    <a:lnTo>
                      <a:pt x="4430" y="8109"/>
                    </a:lnTo>
                    <a:lnTo>
                      <a:pt x="4001" y="8109"/>
                    </a:lnTo>
                    <a:lnTo>
                      <a:pt x="4001" y="4215"/>
                    </a:lnTo>
                    <a:cubicBezTo>
                      <a:pt x="4156" y="4191"/>
                      <a:pt x="4287" y="4180"/>
                      <a:pt x="4430" y="4132"/>
                    </a:cubicBezTo>
                    <a:close/>
                    <a:moveTo>
                      <a:pt x="3799" y="441"/>
                    </a:moveTo>
                    <a:cubicBezTo>
                      <a:pt x="4668" y="441"/>
                      <a:pt x="5490" y="786"/>
                      <a:pt x="6121" y="1394"/>
                    </a:cubicBezTo>
                    <a:cubicBezTo>
                      <a:pt x="6752" y="2025"/>
                      <a:pt x="7097" y="2858"/>
                      <a:pt x="7097" y="3751"/>
                    </a:cubicBezTo>
                    <a:cubicBezTo>
                      <a:pt x="7097" y="4620"/>
                      <a:pt x="6752" y="5442"/>
                      <a:pt x="6157" y="6073"/>
                    </a:cubicBezTo>
                    <a:cubicBezTo>
                      <a:pt x="5609" y="6632"/>
                      <a:pt x="5299" y="7347"/>
                      <a:pt x="5240" y="8109"/>
                    </a:cubicBezTo>
                    <a:lnTo>
                      <a:pt x="4883" y="8109"/>
                    </a:lnTo>
                    <a:lnTo>
                      <a:pt x="4883" y="3822"/>
                    </a:lnTo>
                    <a:cubicBezTo>
                      <a:pt x="4883" y="3775"/>
                      <a:pt x="4871" y="3739"/>
                      <a:pt x="4835" y="3703"/>
                    </a:cubicBezTo>
                    <a:lnTo>
                      <a:pt x="3978" y="2406"/>
                    </a:lnTo>
                    <a:cubicBezTo>
                      <a:pt x="3930" y="2346"/>
                      <a:pt x="3871" y="2310"/>
                      <a:pt x="3799" y="2310"/>
                    </a:cubicBezTo>
                    <a:cubicBezTo>
                      <a:pt x="3716" y="2310"/>
                      <a:pt x="3644" y="2334"/>
                      <a:pt x="3620" y="2406"/>
                    </a:cubicBezTo>
                    <a:lnTo>
                      <a:pt x="2751" y="3703"/>
                    </a:lnTo>
                    <a:cubicBezTo>
                      <a:pt x="2728" y="3739"/>
                      <a:pt x="2704" y="3775"/>
                      <a:pt x="2704" y="3822"/>
                    </a:cubicBezTo>
                    <a:lnTo>
                      <a:pt x="2704" y="8109"/>
                    </a:lnTo>
                    <a:lnTo>
                      <a:pt x="2347" y="8109"/>
                    </a:lnTo>
                    <a:cubicBezTo>
                      <a:pt x="2287" y="7347"/>
                      <a:pt x="1977" y="6632"/>
                      <a:pt x="1430" y="6073"/>
                    </a:cubicBezTo>
                    <a:cubicBezTo>
                      <a:pt x="834" y="5465"/>
                      <a:pt x="501" y="4656"/>
                      <a:pt x="489" y="3810"/>
                    </a:cubicBezTo>
                    <a:cubicBezTo>
                      <a:pt x="477" y="2929"/>
                      <a:pt x="823" y="2096"/>
                      <a:pt x="1430" y="1453"/>
                    </a:cubicBezTo>
                    <a:cubicBezTo>
                      <a:pt x="2049" y="822"/>
                      <a:pt x="2870" y="453"/>
                      <a:pt x="3751" y="441"/>
                    </a:cubicBezTo>
                    <a:close/>
                    <a:moveTo>
                      <a:pt x="5228" y="8561"/>
                    </a:moveTo>
                    <a:lnTo>
                      <a:pt x="5228" y="8835"/>
                    </a:lnTo>
                    <a:lnTo>
                      <a:pt x="5228" y="8883"/>
                    </a:lnTo>
                    <a:lnTo>
                      <a:pt x="2335" y="8883"/>
                    </a:lnTo>
                    <a:lnTo>
                      <a:pt x="2335" y="8835"/>
                    </a:lnTo>
                    <a:lnTo>
                      <a:pt x="2335" y="8561"/>
                    </a:lnTo>
                    <a:close/>
                    <a:moveTo>
                      <a:pt x="5121" y="9311"/>
                    </a:moveTo>
                    <a:cubicBezTo>
                      <a:pt x="4942" y="9752"/>
                      <a:pt x="4525" y="10026"/>
                      <a:pt x="4037" y="10026"/>
                    </a:cubicBezTo>
                    <a:lnTo>
                      <a:pt x="3525" y="10026"/>
                    </a:lnTo>
                    <a:cubicBezTo>
                      <a:pt x="3037" y="10026"/>
                      <a:pt x="2620" y="9728"/>
                      <a:pt x="2442" y="9311"/>
                    </a:cubicBezTo>
                    <a:close/>
                    <a:moveTo>
                      <a:pt x="4049" y="10478"/>
                    </a:moveTo>
                    <a:cubicBezTo>
                      <a:pt x="4061" y="10478"/>
                      <a:pt x="4109" y="10478"/>
                      <a:pt x="4132" y="10490"/>
                    </a:cubicBezTo>
                    <a:cubicBezTo>
                      <a:pt x="4132" y="10597"/>
                      <a:pt x="4049" y="10668"/>
                      <a:pt x="3954" y="10668"/>
                    </a:cubicBezTo>
                    <a:lnTo>
                      <a:pt x="3620" y="10668"/>
                    </a:lnTo>
                    <a:cubicBezTo>
                      <a:pt x="3513" y="10668"/>
                      <a:pt x="3442" y="10585"/>
                      <a:pt x="3442" y="10490"/>
                    </a:cubicBezTo>
                    <a:lnTo>
                      <a:pt x="3442" y="10478"/>
                    </a:lnTo>
                    <a:close/>
                    <a:moveTo>
                      <a:pt x="3762" y="0"/>
                    </a:moveTo>
                    <a:cubicBezTo>
                      <a:pt x="3746" y="0"/>
                      <a:pt x="3731" y="0"/>
                      <a:pt x="3716" y="0"/>
                    </a:cubicBezTo>
                    <a:cubicBezTo>
                      <a:pt x="1656" y="24"/>
                      <a:pt x="1" y="1739"/>
                      <a:pt x="13" y="3810"/>
                    </a:cubicBezTo>
                    <a:cubicBezTo>
                      <a:pt x="25" y="4775"/>
                      <a:pt x="406" y="5680"/>
                      <a:pt x="1073" y="6370"/>
                    </a:cubicBezTo>
                    <a:cubicBezTo>
                      <a:pt x="1596" y="6906"/>
                      <a:pt x="1870" y="7609"/>
                      <a:pt x="1870" y="8335"/>
                    </a:cubicBezTo>
                    <a:lnTo>
                      <a:pt x="1870" y="8835"/>
                    </a:lnTo>
                    <a:cubicBezTo>
                      <a:pt x="1870" y="9549"/>
                      <a:pt x="2335" y="10168"/>
                      <a:pt x="2966" y="10383"/>
                    </a:cubicBezTo>
                    <a:lnTo>
                      <a:pt x="2966" y="10490"/>
                    </a:lnTo>
                    <a:cubicBezTo>
                      <a:pt x="2966" y="10835"/>
                      <a:pt x="3239" y="11121"/>
                      <a:pt x="3585" y="11121"/>
                    </a:cubicBezTo>
                    <a:lnTo>
                      <a:pt x="3930" y="11121"/>
                    </a:lnTo>
                    <a:cubicBezTo>
                      <a:pt x="4275" y="11121"/>
                      <a:pt x="4549" y="10835"/>
                      <a:pt x="4549" y="10490"/>
                    </a:cubicBezTo>
                    <a:lnTo>
                      <a:pt x="4549" y="10383"/>
                    </a:lnTo>
                    <a:cubicBezTo>
                      <a:pt x="5192" y="10168"/>
                      <a:pt x="5645" y="9549"/>
                      <a:pt x="5645" y="8835"/>
                    </a:cubicBezTo>
                    <a:lnTo>
                      <a:pt x="5645" y="8335"/>
                    </a:lnTo>
                    <a:cubicBezTo>
                      <a:pt x="5645" y="7609"/>
                      <a:pt x="5918" y="6918"/>
                      <a:pt x="6442" y="6382"/>
                    </a:cubicBezTo>
                    <a:cubicBezTo>
                      <a:pt x="7133" y="5680"/>
                      <a:pt x="7502" y="4751"/>
                      <a:pt x="7502" y="3763"/>
                    </a:cubicBezTo>
                    <a:cubicBezTo>
                      <a:pt x="7550" y="2751"/>
                      <a:pt x="7145" y="1798"/>
                      <a:pt x="6418" y="1084"/>
                    </a:cubicBezTo>
                    <a:cubicBezTo>
                      <a:pt x="5715" y="380"/>
                      <a:pt x="4757" y="0"/>
                      <a:pt x="37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76" name="Google Shape;76;p57"/>
              <p:cNvSpPr/>
              <p:nvPr/>
            </p:nvSpPr>
            <p:spPr>
              <a:xfrm>
                <a:off x="3263076" y="2942511"/>
                <a:ext cx="79287" cy="99579"/>
              </a:xfrm>
              <a:custGeom>
                <a:avLst/>
                <a:gdLst/>
                <a:ahLst/>
                <a:cxnLst/>
                <a:rect l="l" t="t" r="r" b="b"/>
                <a:pathLst>
                  <a:path w="2489" h="3126" extrusionOk="0">
                    <a:moveTo>
                      <a:pt x="246" y="1"/>
                    </a:moveTo>
                    <a:cubicBezTo>
                      <a:pt x="146" y="1"/>
                      <a:pt x="56" y="59"/>
                      <a:pt x="36" y="161"/>
                    </a:cubicBezTo>
                    <a:cubicBezTo>
                      <a:pt x="0" y="280"/>
                      <a:pt x="60" y="399"/>
                      <a:pt x="179" y="422"/>
                    </a:cubicBezTo>
                    <a:cubicBezTo>
                      <a:pt x="1286" y="744"/>
                      <a:pt x="2048" y="1768"/>
                      <a:pt x="2048" y="2899"/>
                    </a:cubicBezTo>
                    <a:cubicBezTo>
                      <a:pt x="2048" y="3018"/>
                      <a:pt x="2143" y="3125"/>
                      <a:pt x="2262" y="3125"/>
                    </a:cubicBezTo>
                    <a:cubicBezTo>
                      <a:pt x="2381" y="3125"/>
                      <a:pt x="2488" y="3018"/>
                      <a:pt x="2488" y="2899"/>
                    </a:cubicBezTo>
                    <a:cubicBezTo>
                      <a:pt x="2488" y="1577"/>
                      <a:pt x="1595" y="387"/>
                      <a:pt x="298" y="6"/>
                    </a:cubicBezTo>
                    <a:cubicBezTo>
                      <a:pt x="280" y="2"/>
                      <a:pt x="263" y="1"/>
                      <a:pt x="24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77" name="Google Shape;77;p57"/>
              <p:cNvSpPr/>
              <p:nvPr/>
            </p:nvSpPr>
            <p:spPr>
              <a:xfrm>
                <a:off x="3237656" y="2939262"/>
                <a:ext cx="20897" cy="14462"/>
              </a:xfrm>
              <a:custGeom>
                <a:avLst/>
                <a:gdLst/>
                <a:ahLst/>
                <a:cxnLst/>
                <a:rect l="l" t="t" r="r" b="b"/>
                <a:pathLst>
                  <a:path w="656" h="454" extrusionOk="0">
                    <a:moveTo>
                      <a:pt x="227" y="1"/>
                    </a:moveTo>
                    <a:cubicBezTo>
                      <a:pt x="107" y="1"/>
                      <a:pt x="0" y="108"/>
                      <a:pt x="0" y="227"/>
                    </a:cubicBezTo>
                    <a:cubicBezTo>
                      <a:pt x="0" y="346"/>
                      <a:pt x="107" y="453"/>
                      <a:pt x="227" y="453"/>
                    </a:cubicBezTo>
                    <a:lnTo>
                      <a:pt x="417" y="453"/>
                    </a:lnTo>
                    <a:cubicBezTo>
                      <a:pt x="536" y="453"/>
                      <a:pt x="619" y="358"/>
                      <a:pt x="643" y="251"/>
                    </a:cubicBezTo>
                    <a:cubicBezTo>
                      <a:pt x="655" y="108"/>
                      <a:pt x="560" y="1"/>
                      <a:pt x="42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78" name="Google Shape;78;p57"/>
              <p:cNvSpPr/>
              <p:nvPr/>
            </p:nvSpPr>
            <p:spPr>
              <a:xfrm>
                <a:off x="3379888" y="3029539"/>
                <a:ext cx="26567" cy="14048"/>
              </a:xfrm>
              <a:custGeom>
                <a:avLst/>
                <a:gdLst/>
                <a:ahLst/>
                <a:cxnLst/>
                <a:rect l="l" t="t" r="r" b="b"/>
                <a:pathLst>
                  <a:path w="834" h="441" extrusionOk="0">
                    <a:moveTo>
                      <a:pt x="226" y="0"/>
                    </a:moveTo>
                    <a:cubicBezTo>
                      <a:pt x="107" y="0"/>
                      <a:pt x="0" y="107"/>
                      <a:pt x="0" y="226"/>
                    </a:cubicBezTo>
                    <a:cubicBezTo>
                      <a:pt x="0" y="346"/>
                      <a:pt x="107" y="441"/>
                      <a:pt x="226" y="441"/>
                    </a:cubicBezTo>
                    <a:lnTo>
                      <a:pt x="607" y="441"/>
                    </a:lnTo>
                    <a:cubicBezTo>
                      <a:pt x="726" y="441"/>
                      <a:pt x="834" y="346"/>
                      <a:pt x="834" y="226"/>
                    </a:cubicBezTo>
                    <a:cubicBezTo>
                      <a:pt x="822" y="107"/>
                      <a:pt x="726" y="0"/>
                      <a:pt x="60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79" name="Google Shape;79;p57"/>
              <p:cNvSpPr/>
              <p:nvPr/>
            </p:nvSpPr>
            <p:spPr>
              <a:xfrm>
                <a:off x="3086313" y="3029539"/>
                <a:ext cx="26599" cy="14048"/>
              </a:xfrm>
              <a:custGeom>
                <a:avLst/>
                <a:gdLst/>
                <a:ahLst/>
                <a:cxnLst/>
                <a:rect l="l" t="t" r="r" b="b"/>
                <a:pathLst>
                  <a:path w="835" h="441" extrusionOk="0">
                    <a:moveTo>
                      <a:pt x="227" y="0"/>
                    </a:moveTo>
                    <a:cubicBezTo>
                      <a:pt x="108" y="0"/>
                      <a:pt x="1" y="107"/>
                      <a:pt x="1" y="226"/>
                    </a:cubicBezTo>
                    <a:cubicBezTo>
                      <a:pt x="1" y="346"/>
                      <a:pt x="108" y="441"/>
                      <a:pt x="227" y="441"/>
                    </a:cubicBezTo>
                    <a:lnTo>
                      <a:pt x="608" y="441"/>
                    </a:lnTo>
                    <a:cubicBezTo>
                      <a:pt x="727" y="441"/>
                      <a:pt x="834" y="346"/>
                      <a:pt x="834" y="226"/>
                    </a:cubicBezTo>
                    <a:cubicBezTo>
                      <a:pt x="834" y="107"/>
                      <a:pt x="727" y="0"/>
                      <a:pt x="60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80" name="Google Shape;80;p57"/>
              <p:cNvSpPr/>
              <p:nvPr/>
            </p:nvSpPr>
            <p:spPr>
              <a:xfrm>
                <a:off x="3359788" y="2953469"/>
                <a:ext cx="26567" cy="20355"/>
              </a:xfrm>
              <a:custGeom>
                <a:avLst/>
                <a:gdLst/>
                <a:ahLst/>
                <a:cxnLst/>
                <a:rect l="l" t="t" r="r" b="b"/>
                <a:pathLst>
                  <a:path w="834" h="639" extrusionOk="0">
                    <a:moveTo>
                      <a:pt x="594" y="0"/>
                    </a:moveTo>
                    <a:cubicBezTo>
                      <a:pt x="555" y="0"/>
                      <a:pt x="514" y="13"/>
                      <a:pt x="476" y="43"/>
                    </a:cubicBezTo>
                    <a:lnTo>
                      <a:pt x="155" y="233"/>
                    </a:lnTo>
                    <a:cubicBezTo>
                      <a:pt x="48" y="293"/>
                      <a:pt x="0" y="424"/>
                      <a:pt x="83" y="531"/>
                    </a:cubicBezTo>
                    <a:cubicBezTo>
                      <a:pt x="119" y="602"/>
                      <a:pt x="203" y="638"/>
                      <a:pt x="274" y="638"/>
                    </a:cubicBezTo>
                    <a:cubicBezTo>
                      <a:pt x="310" y="638"/>
                      <a:pt x="345" y="614"/>
                      <a:pt x="381" y="602"/>
                    </a:cubicBezTo>
                    <a:lnTo>
                      <a:pt x="703" y="412"/>
                    </a:lnTo>
                    <a:cubicBezTo>
                      <a:pt x="810" y="352"/>
                      <a:pt x="834" y="221"/>
                      <a:pt x="774" y="114"/>
                    </a:cubicBezTo>
                    <a:cubicBezTo>
                      <a:pt x="735" y="45"/>
                      <a:pt x="667" y="0"/>
                      <a:pt x="59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81" name="Google Shape;81;p57"/>
              <p:cNvSpPr/>
              <p:nvPr/>
            </p:nvSpPr>
            <p:spPr>
              <a:xfrm>
                <a:off x="3106413" y="3100034"/>
                <a:ext cx="26599" cy="20164"/>
              </a:xfrm>
              <a:custGeom>
                <a:avLst/>
                <a:gdLst/>
                <a:ahLst/>
                <a:cxnLst/>
                <a:rect l="l" t="t" r="r" b="b"/>
                <a:pathLst>
                  <a:path w="835" h="633" extrusionOk="0">
                    <a:moveTo>
                      <a:pt x="590" y="0"/>
                    </a:moveTo>
                    <a:cubicBezTo>
                      <a:pt x="550" y="0"/>
                      <a:pt x="511" y="12"/>
                      <a:pt x="477" y="38"/>
                    </a:cubicBezTo>
                    <a:lnTo>
                      <a:pt x="144" y="228"/>
                    </a:lnTo>
                    <a:cubicBezTo>
                      <a:pt x="36" y="288"/>
                      <a:pt x="1" y="419"/>
                      <a:pt x="72" y="526"/>
                    </a:cubicBezTo>
                    <a:cubicBezTo>
                      <a:pt x="108" y="597"/>
                      <a:pt x="191" y="633"/>
                      <a:pt x="263" y="633"/>
                    </a:cubicBezTo>
                    <a:cubicBezTo>
                      <a:pt x="310" y="633"/>
                      <a:pt x="334" y="609"/>
                      <a:pt x="370" y="597"/>
                    </a:cubicBezTo>
                    <a:lnTo>
                      <a:pt x="691" y="407"/>
                    </a:lnTo>
                    <a:cubicBezTo>
                      <a:pt x="787" y="347"/>
                      <a:pt x="834" y="216"/>
                      <a:pt x="775" y="109"/>
                    </a:cubicBezTo>
                    <a:cubicBezTo>
                      <a:pt x="736" y="40"/>
                      <a:pt x="663" y="0"/>
                      <a:pt x="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82" name="Google Shape;82;p57"/>
              <p:cNvSpPr/>
              <p:nvPr/>
            </p:nvSpPr>
            <p:spPr>
              <a:xfrm>
                <a:off x="3308565" y="2897277"/>
                <a:ext cx="22044" cy="24178"/>
              </a:xfrm>
              <a:custGeom>
                <a:avLst/>
                <a:gdLst/>
                <a:ahLst/>
                <a:cxnLst/>
                <a:rect l="l" t="t" r="r" b="b"/>
                <a:pathLst>
                  <a:path w="692" h="759" extrusionOk="0">
                    <a:moveTo>
                      <a:pt x="441" y="1"/>
                    </a:moveTo>
                    <a:cubicBezTo>
                      <a:pt x="369" y="1"/>
                      <a:pt x="301" y="35"/>
                      <a:pt x="263" y="104"/>
                    </a:cubicBezTo>
                    <a:lnTo>
                      <a:pt x="60" y="438"/>
                    </a:lnTo>
                    <a:cubicBezTo>
                      <a:pt x="1" y="533"/>
                      <a:pt x="37" y="676"/>
                      <a:pt x="144" y="735"/>
                    </a:cubicBezTo>
                    <a:cubicBezTo>
                      <a:pt x="167" y="747"/>
                      <a:pt x="215" y="759"/>
                      <a:pt x="239" y="759"/>
                    </a:cubicBezTo>
                    <a:cubicBezTo>
                      <a:pt x="322" y="759"/>
                      <a:pt x="394" y="711"/>
                      <a:pt x="441" y="652"/>
                    </a:cubicBezTo>
                    <a:lnTo>
                      <a:pt x="632" y="330"/>
                    </a:lnTo>
                    <a:cubicBezTo>
                      <a:pt x="691" y="223"/>
                      <a:pt x="656" y="92"/>
                      <a:pt x="560" y="33"/>
                    </a:cubicBezTo>
                    <a:cubicBezTo>
                      <a:pt x="522" y="11"/>
                      <a:pt x="481" y="1"/>
                      <a:pt x="44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83" name="Google Shape;83;p57"/>
              <p:cNvSpPr/>
              <p:nvPr/>
            </p:nvSpPr>
            <p:spPr>
              <a:xfrm>
                <a:off x="3239153" y="2877049"/>
                <a:ext cx="14080" cy="26599"/>
              </a:xfrm>
              <a:custGeom>
                <a:avLst/>
                <a:gdLst/>
                <a:ahLst/>
                <a:cxnLst/>
                <a:rect l="l" t="t" r="r" b="b"/>
                <a:pathLst>
                  <a:path w="442" h="835" extrusionOk="0">
                    <a:moveTo>
                      <a:pt x="215" y="1"/>
                    </a:moveTo>
                    <a:cubicBezTo>
                      <a:pt x="96" y="1"/>
                      <a:pt x="1" y="96"/>
                      <a:pt x="1" y="215"/>
                    </a:cubicBezTo>
                    <a:lnTo>
                      <a:pt x="1" y="608"/>
                    </a:lnTo>
                    <a:cubicBezTo>
                      <a:pt x="1" y="727"/>
                      <a:pt x="96" y="834"/>
                      <a:pt x="215" y="834"/>
                    </a:cubicBezTo>
                    <a:cubicBezTo>
                      <a:pt x="334" y="834"/>
                      <a:pt x="441" y="727"/>
                      <a:pt x="441" y="608"/>
                    </a:cubicBezTo>
                    <a:lnTo>
                      <a:pt x="441" y="215"/>
                    </a:lnTo>
                    <a:cubicBezTo>
                      <a:pt x="441" y="96"/>
                      <a:pt x="358" y="1"/>
                      <a:pt x="21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84" name="Google Shape;84;p57"/>
              <p:cNvSpPr/>
              <p:nvPr/>
            </p:nvSpPr>
            <p:spPr>
              <a:xfrm>
                <a:off x="3161809" y="2897500"/>
                <a:ext cx="22394" cy="24337"/>
              </a:xfrm>
              <a:custGeom>
                <a:avLst/>
                <a:gdLst/>
                <a:ahLst/>
                <a:cxnLst/>
                <a:rect l="l" t="t" r="r" b="b"/>
                <a:pathLst>
                  <a:path w="703" h="764" extrusionOk="0">
                    <a:moveTo>
                      <a:pt x="262" y="0"/>
                    </a:moveTo>
                    <a:cubicBezTo>
                      <a:pt x="222" y="0"/>
                      <a:pt x="181" y="12"/>
                      <a:pt x="143" y="38"/>
                    </a:cubicBezTo>
                    <a:cubicBezTo>
                      <a:pt x="48" y="97"/>
                      <a:pt x="0" y="228"/>
                      <a:pt x="72" y="335"/>
                    </a:cubicBezTo>
                    <a:lnTo>
                      <a:pt x="262" y="669"/>
                    </a:lnTo>
                    <a:cubicBezTo>
                      <a:pt x="310" y="740"/>
                      <a:pt x="381" y="764"/>
                      <a:pt x="464" y="764"/>
                    </a:cubicBezTo>
                    <a:cubicBezTo>
                      <a:pt x="500" y="764"/>
                      <a:pt x="536" y="752"/>
                      <a:pt x="560" y="740"/>
                    </a:cubicBezTo>
                    <a:cubicBezTo>
                      <a:pt x="667" y="681"/>
                      <a:pt x="703" y="550"/>
                      <a:pt x="643" y="442"/>
                    </a:cubicBezTo>
                    <a:lnTo>
                      <a:pt x="441" y="109"/>
                    </a:lnTo>
                    <a:cubicBezTo>
                      <a:pt x="402" y="40"/>
                      <a:pt x="334" y="0"/>
                      <a:pt x="2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85" name="Google Shape;85;p57"/>
              <p:cNvSpPr/>
              <p:nvPr/>
            </p:nvSpPr>
            <p:spPr>
              <a:xfrm>
                <a:off x="3106413" y="2953151"/>
                <a:ext cx="26599" cy="19909"/>
              </a:xfrm>
              <a:custGeom>
                <a:avLst/>
                <a:gdLst/>
                <a:ahLst/>
                <a:cxnLst/>
                <a:rect l="l" t="t" r="r" b="b"/>
                <a:pathLst>
                  <a:path w="835" h="625" extrusionOk="0">
                    <a:moveTo>
                      <a:pt x="246" y="0"/>
                    </a:moveTo>
                    <a:cubicBezTo>
                      <a:pt x="168" y="0"/>
                      <a:pt x="92" y="40"/>
                      <a:pt x="60" y="112"/>
                    </a:cubicBezTo>
                    <a:cubicBezTo>
                      <a:pt x="1" y="208"/>
                      <a:pt x="25" y="350"/>
                      <a:pt x="132" y="410"/>
                    </a:cubicBezTo>
                    <a:lnTo>
                      <a:pt x="453" y="600"/>
                    </a:lnTo>
                    <a:cubicBezTo>
                      <a:pt x="489" y="612"/>
                      <a:pt x="537" y="624"/>
                      <a:pt x="560" y="624"/>
                    </a:cubicBezTo>
                    <a:cubicBezTo>
                      <a:pt x="632" y="624"/>
                      <a:pt x="715" y="589"/>
                      <a:pt x="751" y="529"/>
                    </a:cubicBezTo>
                    <a:cubicBezTo>
                      <a:pt x="834" y="422"/>
                      <a:pt x="787" y="291"/>
                      <a:pt x="679" y="231"/>
                    </a:cubicBezTo>
                    <a:lnTo>
                      <a:pt x="358" y="29"/>
                    </a:lnTo>
                    <a:cubicBezTo>
                      <a:pt x="323" y="10"/>
                      <a:pt x="284" y="0"/>
                      <a:pt x="24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86" name="Google Shape;86;p57"/>
              <p:cNvSpPr/>
              <p:nvPr/>
            </p:nvSpPr>
            <p:spPr>
              <a:xfrm>
                <a:off x="3360520" y="3099811"/>
                <a:ext cx="25834" cy="20005"/>
              </a:xfrm>
              <a:custGeom>
                <a:avLst/>
                <a:gdLst/>
                <a:ahLst/>
                <a:cxnLst/>
                <a:rect l="l" t="t" r="r" b="b"/>
                <a:pathLst>
                  <a:path w="811" h="628" extrusionOk="0">
                    <a:moveTo>
                      <a:pt x="239" y="1"/>
                    </a:moveTo>
                    <a:cubicBezTo>
                      <a:pt x="167" y="1"/>
                      <a:pt x="99" y="35"/>
                      <a:pt x="60" y="104"/>
                    </a:cubicBezTo>
                    <a:cubicBezTo>
                      <a:pt x="1" y="211"/>
                      <a:pt x="25" y="342"/>
                      <a:pt x="132" y="402"/>
                    </a:cubicBezTo>
                    <a:lnTo>
                      <a:pt x="453" y="592"/>
                    </a:lnTo>
                    <a:cubicBezTo>
                      <a:pt x="489" y="604"/>
                      <a:pt x="537" y="628"/>
                      <a:pt x="561" y="628"/>
                    </a:cubicBezTo>
                    <a:cubicBezTo>
                      <a:pt x="632" y="628"/>
                      <a:pt x="715" y="580"/>
                      <a:pt x="751" y="521"/>
                    </a:cubicBezTo>
                    <a:cubicBezTo>
                      <a:pt x="811" y="426"/>
                      <a:pt x="787" y="283"/>
                      <a:pt x="680" y="223"/>
                    </a:cubicBezTo>
                    <a:lnTo>
                      <a:pt x="358" y="33"/>
                    </a:lnTo>
                    <a:cubicBezTo>
                      <a:pt x="320" y="11"/>
                      <a:pt x="279" y="1"/>
                      <a:pt x="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grpSp>
      </p:grpSp>
      <p:sp>
        <p:nvSpPr>
          <p:cNvPr id="87" name="Google Shape;87;p57"/>
          <p:cNvSpPr/>
          <p:nvPr/>
        </p:nvSpPr>
        <p:spPr>
          <a:xfrm>
            <a:off x="2347469" y="1806545"/>
            <a:ext cx="803300" cy="799347"/>
          </a:xfrm>
          <a:prstGeom prst="ellipse">
            <a:avLst/>
          </a:prstGeom>
          <a:solidFill>
            <a:srgbClr val="FBB040"/>
          </a:solidFill>
          <a:ln w="9525" cap="flat" cmpd="sng">
            <a:solidFill>
              <a:srgbClr val="FBB04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grpSp>
        <p:nvGrpSpPr>
          <p:cNvPr id="88" name="Google Shape;88;p57"/>
          <p:cNvGrpSpPr/>
          <p:nvPr/>
        </p:nvGrpSpPr>
        <p:grpSpPr>
          <a:xfrm>
            <a:off x="3932202" y="1811923"/>
            <a:ext cx="803300" cy="788610"/>
            <a:chOff x="4471096" y="2043902"/>
            <a:chExt cx="914400" cy="909900"/>
          </a:xfrm>
        </p:grpSpPr>
        <p:sp>
          <p:nvSpPr>
            <p:cNvPr id="89" name="Google Shape;89;p57"/>
            <p:cNvSpPr/>
            <p:nvPr/>
          </p:nvSpPr>
          <p:spPr>
            <a:xfrm>
              <a:off x="4471096" y="2043902"/>
              <a:ext cx="914400" cy="909900"/>
            </a:xfrm>
            <a:prstGeom prst="ellipse">
              <a:avLst/>
            </a:prstGeom>
            <a:solidFill>
              <a:srgbClr val="2BAAE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grpSp>
          <p:nvGrpSpPr>
            <p:cNvPr id="90" name="Google Shape;90;p57"/>
            <p:cNvGrpSpPr/>
            <p:nvPr/>
          </p:nvGrpSpPr>
          <p:grpSpPr>
            <a:xfrm>
              <a:off x="4651332" y="2240387"/>
              <a:ext cx="553930" cy="516916"/>
              <a:chOff x="8123045" y="3361169"/>
              <a:chExt cx="256105" cy="311658"/>
            </a:xfrm>
          </p:grpSpPr>
          <p:sp>
            <p:nvSpPr>
              <p:cNvPr id="91" name="Google Shape;91;p57"/>
              <p:cNvSpPr/>
              <p:nvPr/>
            </p:nvSpPr>
            <p:spPr>
              <a:xfrm>
                <a:off x="8123045" y="3361169"/>
                <a:ext cx="256105" cy="311658"/>
              </a:xfrm>
              <a:custGeom>
                <a:avLst/>
                <a:gdLst/>
                <a:ahLst/>
                <a:cxnLst/>
                <a:rect l="l" t="t" r="r" b="b"/>
                <a:pathLst>
                  <a:path w="8752" h="11038" extrusionOk="0">
                    <a:moveTo>
                      <a:pt x="6216" y="322"/>
                    </a:moveTo>
                    <a:cubicBezTo>
                      <a:pt x="6323" y="322"/>
                      <a:pt x="6406" y="405"/>
                      <a:pt x="6406" y="512"/>
                    </a:cubicBezTo>
                    <a:lnTo>
                      <a:pt x="6406" y="1215"/>
                    </a:lnTo>
                    <a:cubicBezTo>
                      <a:pt x="6406" y="1310"/>
                      <a:pt x="6323" y="1405"/>
                      <a:pt x="6216" y="1405"/>
                    </a:cubicBezTo>
                    <a:lnTo>
                      <a:pt x="5311" y="1405"/>
                    </a:lnTo>
                    <a:cubicBezTo>
                      <a:pt x="5216" y="1405"/>
                      <a:pt x="5144" y="1477"/>
                      <a:pt x="5144" y="1572"/>
                    </a:cubicBezTo>
                    <a:cubicBezTo>
                      <a:pt x="5144" y="1893"/>
                      <a:pt x="4882" y="2144"/>
                      <a:pt x="4561" y="2144"/>
                    </a:cubicBezTo>
                    <a:lnTo>
                      <a:pt x="4203" y="2144"/>
                    </a:lnTo>
                    <a:cubicBezTo>
                      <a:pt x="3882" y="2144"/>
                      <a:pt x="3632" y="1882"/>
                      <a:pt x="3632" y="1572"/>
                    </a:cubicBezTo>
                    <a:cubicBezTo>
                      <a:pt x="3632" y="1477"/>
                      <a:pt x="3549" y="1405"/>
                      <a:pt x="3465" y="1405"/>
                    </a:cubicBezTo>
                    <a:lnTo>
                      <a:pt x="2560" y="1405"/>
                    </a:lnTo>
                    <a:cubicBezTo>
                      <a:pt x="2453" y="1405"/>
                      <a:pt x="2358" y="1310"/>
                      <a:pt x="2358" y="1215"/>
                    </a:cubicBezTo>
                    <a:lnTo>
                      <a:pt x="2346" y="512"/>
                    </a:lnTo>
                    <a:cubicBezTo>
                      <a:pt x="2346" y="405"/>
                      <a:pt x="2441" y="322"/>
                      <a:pt x="2537" y="322"/>
                    </a:cubicBezTo>
                    <a:close/>
                    <a:moveTo>
                      <a:pt x="2525" y="0"/>
                    </a:moveTo>
                    <a:cubicBezTo>
                      <a:pt x="2239" y="0"/>
                      <a:pt x="2025" y="227"/>
                      <a:pt x="2025" y="512"/>
                    </a:cubicBezTo>
                    <a:lnTo>
                      <a:pt x="632" y="512"/>
                    </a:lnTo>
                    <a:cubicBezTo>
                      <a:pt x="274" y="512"/>
                      <a:pt x="1" y="798"/>
                      <a:pt x="1" y="1143"/>
                    </a:cubicBezTo>
                    <a:lnTo>
                      <a:pt x="1" y="7656"/>
                    </a:lnTo>
                    <a:cubicBezTo>
                      <a:pt x="1" y="7739"/>
                      <a:pt x="72" y="7823"/>
                      <a:pt x="155" y="7823"/>
                    </a:cubicBezTo>
                    <a:cubicBezTo>
                      <a:pt x="251" y="7823"/>
                      <a:pt x="322" y="7739"/>
                      <a:pt x="322" y="7656"/>
                    </a:cubicBezTo>
                    <a:lnTo>
                      <a:pt x="322" y="1143"/>
                    </a:lnTo>
                    <a:cubicBezTo>
                      <a:pt x="322" y="965"/>
                      <a:pt x="477" y="822"/>
                      <a:pt x="655" y="822"/>
                    </a:cubicBezTo>
                    <a:lnTo>
                      <a:pt x="1036" y="822"/>
                    </a:lnTo>
                    <a:lnTo>
                      <a:pt x="1036" y="9918"/>
                    </a:lnTo>
                    <a:cubicBezTo>
                      <a:pt x="1036" y="10002"/>
                      <a:pt x="1108" y="10085"/>
                      <a:pt x="1203" y="10085"/>
                    </a:cubicBezTo>
                    <a:lnTo>
                      <a:pt x="7573" y="10085"/>
                    </a:lnTo>
                    <a:cubicBezTo>
                      <a:pt x="7656" y="10085"/>
                      <a:pt x="7728" y="10002"/>
                      <a:pt x="7728" y="9918"/>
                    </a:cubicBezTo>
                    <a:lnTo>
                      <a:pt x="7728" y="822"/>
                    </a:lnTo>
                    <a:lnTo>
                      <a:pt x="8121" y="822"/>
                    </a:lnTo>
                    <a:cubicBezTo>
                      <a:pt x="8299" y="822"/>
                      <a:pt x="8442" y="965"/>
                      <a:pt x="8442" y="1143"/>
                    </a:cubicBezTo>
                    <a:lnTo>
                      <a:pt x="8442" y="10395"/>
                    </a:lnTo>
                    <a:cubicBezTo>
                      <a:pt x="8442" y="10573"/>
                      <a:pt x="8299" y="10716"/>
                      <a:pt x="8121" y="10716"/>
                    </a:cubicBezTo>
                    <a:lnTo>
                      <a:pt x="667" y="10716"/>
                    </a:lnTo>
                    <a:cubicBezTo>
                      <a:pt x="489" y="10716"/>
                      <a:pt x="334" y="10573"/>
                      <a:pt x="334" y="10395"/>
                    </a:cubicBezTo>
                    <a:lnTo>
                      <a:pt x="334" y="8418"/>
                    </a:lnTo>
                    <a:cubicBezTo>
                      <a:pt x="334" y="8323"/>
                      <a:pt x="263" y="8251"/>
                      <a:pt x="167" y="8251"/>
                    </a:cubicBezTo>
                    <a:cubicBezTo>
                      <a:pt x="84" y="8251"/>
                      <a:pt x="12" y="8323"/>
                      <a:pt x="12" y="8418"/>
                    </a:cubicBezTo>
                    <a:lnTo>
                      <a:pt x="12" y="10395"/>
                    </a:lnTo>
                    <a:cubicBezTo>
                      <a:pt x="12" y="10752"/>
                      <a:pt x="298" y="11037"/>
                      <a:pt x="644" y="11037"/>
                    </a:cubicBezTo>
                    <a:lnTo>
                      <a:pt x="8109" y="11037"/>
                    </a:lnTo>
                    <a:cubicBezTo>
                      <a:pt x="8466" y="11037"/>
                      <a:pt x="8740" y="10752"/>
                      <a:pt x="8740" y="10395"/>
                    </a:cubicBezTo>
                    <a:lnTo>
                      <a:pt x="8740" y="1143"/>
                    </a:lnTo>
                    <a:cubicBezTo>
                      <a:pt x="8752" y="810"/>
                      <a:pt x="8454" y="512"/>
                      <a:pt x="8109" y="512"/>
                    </a:cubicBezTo>
                    <a:lnTo>
                      <a:pt x="7299" y="512"/>
                    </a:lnTo>
                    <a:cubicBezTo>
                      <a:pt x="7216" y="512"/>
                      <a:pt x="7144" y="584"/>
                      <a:pt x="7144" y="679"/>
                    </a:cubicBezTo>
                    <a:cubicBezTo>
                      <a:pt x="7144" y="762"/>
                      <a:pt x="7216" y="834"/>
                      <a:pt x="7299" y="834"/>
                    </a:cubicBezTo>
                    <a:lnTo>
                      <a:pt x="7406" y="834"/>
                    </a:lnTo>
                    <a:lnTo>
                      <a:pt x="7406" y="9764"/>
                    </a:lnTo>
                    <a:lnTo>
                      <a:pt x="1370" y="9764"/>
                    </a:lnTo>
                    <a:lnTo>
                      <a:pt x="1370" y="834"/>
                    </a:lnTo>
                    <a:lnTo>
                      <a:pt x="2037" y="834"/>
                    </a:lnTo>
                    <a:lnTo>
                      <a:pt x="2037" y="1215"/>
                    </a:lnTo>
                    <a:cubicBezTo>
                      <a:pt x="2037" y="1489"/>
                      <a:pt x="2263" y="1715"/>
                      <a:pt x="2537" y="1715"/>
                    </a:cubicBezTo>
                    <a:lnTo>
                      <a:pt x="3299" y="1715"/>
                    </a:lnTo>
                    <a:cubicBezTo>
                      <a:pt x="3370" y="2132"/>
                      <a:pt x="3751" y="2465"/>
                      <a:pt x="4192" y="2465"/>
                    </a:cubicBezTo>
                    <a:lnTo>
                      <a:pt x="4549" y="2465"/>
                    </a:lnTo>
                    <a:cubicBezTo>
                      <a:pt x="5001" y="2465"/>
                      <a:pt x="5370" y="2132"/>
                      <a:pt x="5442" y="1715"/>
                    </a:cubicBezTo>
                    <a:lnTo>
                      <a:pt x="6204" y="1715"/>
                    </a:lnTo>
                    <a:cubicBezTo>
                      <a:pt x="6489" y="1715"/>
                      <a:pt x="6704" y="1489"/>
                      <a:pt x="6704" y="1215"/>
                    </a:cubicBezTo>
                    <a:lnTo>
                      <a:pt x="6704" y="512"/>
                    </a:lnTo>
                    <a:cubicBezTo>
                      <a:pt x="6704" y="227"/>
                      <a:pt x="6489" y="0"/>
                      <a:pt x="620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sp>
            <p:nvSpPr>
              <p:cNvPr id="92" name="Google Shape;92;p57"/>
              <p:cNvSpPr/>
              <p:nvPr/>
            </p:nvSpPr>
            <p:spPr>
              <a:xfrm>
                <a:off x="8185752" y="3441072"/>
                <a:ext cx="130686" cy="88827"/>
              </a:xfrm>
              <a:custGeom>
                <a:avLst/>
                <a:gdLst/>
                <a:ahLst/>
                <a:cxnLst/>
                <a:rect l="l" t="t" r="r" b="b"/>
                <a:pathLst>
                  <a:path w="4466" h="3146" extrusionOk="0">
                    <a:moveTo>
                      <a:pt x="2742" y="1"/>
                    </a:moveTo>
                    <a:cubicBezTo>
                      <a:pt x="2676" y="1"/>
                      <a:pt x="2609" y="43"/>
                      <a:pt x="2584" y="123"/>
                    </a:cubicBezTo>
                    <a:lnTo>
                      <a:pt x="1989" y="2433"/>
                    </a:lnTo>
                    <a:lnTo>
                      <a:pt x="1429" y="778"/>
                    </a:lnTo>
                    <a:cubicBezTo>
                      <a:pt x="1403" y="705"/>
                      <a:pt x="1335" y="665"/>
                      <a:pt x="1268" y="665"/>
                    </a:cubicBezTo>
                    <a:cubicBezTo>
                      <a:pt x="1216" y="665"/>
                      <a:pt x="1163" y="690"/>
                      <a:pt x="1132" y="742"/>
                    </a:cubicBezTo>
                    <a:lnTo>
                      <a:pt x="656" y="1600"/>
                    </a:lnTo>
                    <a:lnTo>
                      <a:pt x="155" y="1600"/>
                    </a:lnTo>
                    <a:cubicBezTo>
                      <a:pt x="72" y="1600"/>
                      <a:pt x="1" y="1671"/>
                      <a:pt x="1" y="1754"/>
                    </a:cubicBezTo>
                    <a:cubicBezTo>
                      <a:pt x="1" y="1850"/>
                      <a:pt x="72" y="1921"/>
                      <a:pt x="155" y="1921"/>
                    </a:cubicBezTo>
                    <a:lnTo>
                      <a:pt x="739" y="1921"/>
                    </a:lnTo>
                    <a:cubicBezTo>
                      <a:pt x="798" y="1921"/>
                      <a:pt x="846" y="1897"/>
                      <a:pt x="894" y="1838"/>
                    </a:cubicBezTo>
                    <a:lnTo>
                      <a:pt x="1227" y="1219"/>
                    </a:lnTo>
                    <a:lnTo>
                      <a:pt x="1858" y="3040"/>
                    </a:lnTo>
                    <a:cubicBezTo>
                      <a:pt x="1887" y="3110"/>
                      <a:pt x="1951" y="3146"/>
                      <a:pt x="2013" y="3146"/>
                    </a:cubicBezTo>
                    <a:cubicBezTo>
                      <a:pt x="2079" y="3146"/>
                      <a:pt x="2143" y="3107"/>
                      <a:pt x="2168" y="3028"/>
                    </a:cubicBezTo>
                    <a:lnTo>
                      <a:pt x="2763" y="683"/>
                    </a:lnTo>
                    <a:lnTo>
                      <a:pt x="3168" y="1802"/>
                    </a:lnTo>
                    <a:cubicBezTo>
                      <a:pt x="3192" y="1861"/>
                      <a:pt x="3251" y="1909"/>
                      <a:pt x="3311" y="1909"/>
                    </a:cubicBezTo>
                    <a:lnTo>
                      <a:pt x="4287" y="1909"/>
                    </a:lnTo>
                    <a:cubicBezTo>
                      <a:pt x="4370" y="1909"/>
                      <a:pt x="4442" y="1838"/>
                      <a:pt x="4442" y="1742"/>
                    </a:cubicBezTo>
                    <a:cubicBezTo>
                      <a:pt x="4466" y="1671"/>
                      <a:pt x="4382" y="1600"/>
                      <a:pt x="4299" y="1600"/>
                    </a:cubicBezTo>
                    <a:lnTo>
                      <a:pt x="3454" y="1600"/>
                    </a:lnTo>
                    <a:lnTo>
                      <a:pt x="2894" y="111"/>
                    </a:lnTo>
                    <a:cubicBezTo>
                      <a:pt x="2865" y="37"/>
                      <a:pt x="2804" y="1"/>
                      <a:pt x="274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sp>
            <p:nvSpPr>
              <p:cNvPr id="93" name="Google Shape;93;p57"/>
              <p:cNvSpPr/>
              <p:nvPr/>
            </p:nvSpPr>
            <p:spPr>
              <a:xfrm>
                <a:off x="8201076" y="3561857"/>
                <a:ext cx="130335" cy="9092"/>
              </a:xfrm>
              <a:custGeom>
                <a:avLst/>
                <a:gdLst/>
                <a:ahLst/>
                <a:cxnLst/>
                <a:rect l="l" t="t" r="r" b="b"/>
                <a:pathLst>
                  <a:path w="4454" h="322" extrusionOk="0">
                    <a:moveTo>
                      <a:pt x="167" y="0"/>
                    </a:moveTo>
                    <a:cubicBezTo>
                      <a:pt x="72" y="0"/>
                      <a:pt x="1" y="72"/>
                      <a:pt x="1" y="155"/>
                    </a:cubicBezTo>
                    <a:cubicBezTo>
                      <a:pt x="1" y="250"/>
                      <a:pt x="72" y="322"/>
                      <a:pt x="167" y="322"/>
                    </a:cubicBezTo>
                    <a:lnTo>
                      <a:pt x="4287" y="322"/>
                    </a:lnTo>
                    <a:cubicBezTo>
                      <a:pt x="4370" y="322"/>
                      <a:pt x="4454" y="250"/>
                      <a:pt x="4454" y="155"/>
                    </a:cubicBezTo>
                    <a:cubicBezTo>
                      <a:pt x="4454" y="72"/>
                      <a:pt x="4370" y="0"/>
                      <a:pt x="428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sp>
            <p:nvSpPr>
              <p:cNvPr id="94" name="Google Shape;94;p57"/>
              <p:cNvSpPr/>
              <p:nvPr/>
            </p:nvSpPr>
            <p:spPr>
              <a:xfrm>
                <a:off x="8201076" y="3601527"/>
                <a:ext cx="130335" cy="9431"/>
              </a:xfrm>
              <a:custGeom>
                <a:avLst/>
                <a:gdLst/>
                <a:ahLst/>
                <a:cxnLst/>
                <a:rect l="l" t="t" r="r" b="b"/>
                <a:pathLst>
                  <a:path w="4454" h="334" extrusionOk="0">
                    <a:moveTo>
                      <a:pt x="167" y="0"/>
                    </a:moveTo>
                    <a:cubicBezTo>
                      <a:pt x="72" y="0"/>
                      <a:pt x="1" y="84"/>
                      <a:pt x="1" y="167"/>
                    </a:cubicBezTo>
                    <a:cubicBezTo>
                      <a:pt x="1" y="262"/>
                      <a:pt x="72" y="334"/>
                      <a:pt x="167" y="334"/>
                    </a:cubicBezTo>
                    <a:lnTo>
                      <a:pt x="4287" y="334"/>
                    </a:lnTo>
                    <a:cubicBezTo>
                      <a:pt x="4370" y="334"/>
                      <a:pt x="4454" y="262"/>
                      <a:pt x="4454" y="167"/>
                    </a:cubicBezTo>
                    <a:cubicBezTo>
                      <a:pt x="4454" y="84"/>
                      <a:pt x="4370" y="0"/>
                      <a:pt x="428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grpSp>
      </p:grpSp>
      <p:grpSp>
        <p:nvGrpSpPr>
          <p:cNvPr id="95" name="Google Shape;95;p57"/>
          <p:cNvGrpSpPr/>
          <p:nvPr/>
        </p:nvGrpSpPr>
        <p:grpSpPr>
          <a:xfrm>
            <a:off x="5528320" y="1806543"/>
            <a:ext cx="803300" cy="799347"/>
            <a:chOff x="5717593" y="2043902"/>
            <a:chExt cx="914400" cy="909900"/>
          </a:xfrm>
        </p:grpSpPr>
        <p:sp>
          <p:nvSpPr>
            <p:cNvPr id="96" name="Google Shape;96;p57"/>
            <p:cNvSpPr/>
            <p:nvPr/>
          </p:nvSpPr>
          <p:spPr>
            <a:xfrm>
              <a:off x="5717593" y="2043902"/>
              <a:ext cx="914400" cy="909900"/>
            </a:xfrm>
            <a:prstGeom prst="ellipse">
              <a:avLst/>
            </a:prstGeom>
            <a:solidFill>
              <a:srgbClr val="C64A9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sp>
          <p:nvSpPr>
            <p:cNvPr id="97" name="Google Shape;97;p57"/>
            <p:cNvSpPr/>
            <p:nvPr/>
          </p:nvSpPr>
          <p:spPr>
            <a:xfrm>
              <a:off x="5873312" y="2416352"/>
              <a:ext cx="602980" cy="343058"/>
            </a:xfrm>
            <a:custGeom>
              <a:avLst/>
              <a:gdLst/>
              <a:ahLst/>
              <a:cxnLst/>
              <a:rect l="l" t="t" r="r" b="b"/>
              <a:pathLst>
                <a:path w="11800" h="7359" extrusionOk="0">
                  <a:moveTo>
                    <a:pt x="3180" y="3298"/>
                  </a:moveTo>
                  <a:lnTo>
                    <a:pt x="3180" y="7001"/>
                  </a:lnTo>
                  <a:lnTo>
                    <a:pt x="1691" y="7001"/>
                  </a:lnTo>
                  <a:lnTo>
                    <a:pt x="1691" y="3298"/>
                  </a:lnTo>
                  <a:close/>
                  <a:moveTo>
                    <a:pt x="6680" y="2370"/>
                  </a:moveTo>
                  <a:lnTo>
                    <a:pt x="6680" y="7001"/>
                  </a:lnTo>
                  <a:lnTo>
                    <a:pt x="5192" y="7001"/>
                  </a:lnTo>
                  <a:lnTo>
                    <a:pt x="5192" y="2370"/>
                  </a:lnTo>
                  <a:close/>
                  <a:moveTo>
                    <a:pt x="10180" y="345"/>
                  </a:moveTo>
                  <a:lnTo>
                    <a:pt x="10180" y="7001"/>
                  </a:lnTo>
                  <a:lnTo>
                    <a:pt x="8692" y="7001"/>
                  </a:lnTo>
                  <a:lnTo>
                    <a:pt x="8692" y="345"/>
                  </a:lnTo>
                  <a:close/>
                  <a:moveTo>
                    <a:pt x="8502" y="0"/>
                  </a:moveTo>
                  <a:cubicBezTo>
                    <a:pt x="8406" y="0"/>
                    <a:pt x="8323" y="84"/>
                    <a:pt x="8323" y="179"/>
                  </a:cubicBezTo>
                  <a:lnTo>
                    <a:pt x="8323" y="7001"/>
                  </a:lnTo>
                  <a:lnTo>
                    <a:pt x="7013" y="7001"/>
                  </a:lnTo>
                  <a:lnTo>
                    <a:pt x="7013" y="2203"/>
                  </a:lnTo>
                  <a:cubicBezTo>
                    <a:pt x="7013" y="2120"/>
                    <a:pt x="6930" y="2024"/>
                    <a:pt x="6835" y="2024"/>
                  </a:cubicBezTo>
                  <a:lnTo>
                    <a:pt x="4989" y="2024"/>
                  </a:lnTo>
                  <a:cubicBezTo>
                    <a:pt x="4894" y="2024"/>
                    <a:pt x="4811" y="2108"/>
                    <a:pt x="4811" y="2203"/>
                  </a:cubicBezTo>
                  <a:lnTo>
                    <a:pt x="4811" y="7001"/>
                  </a:lnTo>
                  <a:lnTo>
                    <a:pt x="3501" y="7001"/>
                  </a:lnTo>
                  <a:lnTo>
                    <a:pt x="3501" y="3132"/>
                  </a:lnTo>
                  <a:cubicBezTo>
                    <a:pt x="3501" y="3036"/>
                    <a:pt x="3418" y="2953"/>
                    <a:pt x="3322" y="2953"/>
                  </a:cubicBezTo>
                  <a:lnTo>
                    <a:pt x="1477" y="2953"/>
                  </a:lnTo>
                  <a:cubicBezTo>
                    <a:pt x="1382" y="2953"/>
                    <a:pt x="1298" y="3024"/>
                    <a:pt x="1298" y="3132"/>
                  </a:cubicBezTo>
                  <a:lnTo>
                    <a:pt x="1298" y="7001"/>
                  </a:lnTo>
                  <a:lnTo>
                    <a:pt x="179" y="7001"/>
                  </a:lnTo>
                  <a:cubicBezTo>
                    <a:pt x="84" y="7001"/>
                    <a:pt x="1" y="7073"/>
                    <a:pt x="1" y="7180"/>
                  </a:cubicBezTo>
                  <a:cubicBezTo>
                    <a:pt x="1" y="7287"/>
                    <a:pt x="72" y="7358"/>
                    <a:pt x="179" y="7358"/>
                  </a:cubicBezTo>
                  <a:lnTo>
                    <a:pt x="11597" y="7358"/>
                  </a:lnTo>
                  <a:cubicBezTo>
                    <a:pt x="11681" y="7358"/>
                    <a:pt x="11776" y="7287"/>
                    <a:pt x="11776" y="7180"/>
                  </a:cubicBezTo>
                  <a:cubicBezTo>
                    <a:pt x="11800" y="7073"/>
                    <a:pt x="11728" y="7001"/>
                    <a:pt x="11633" y="7001"/>
                  </a:cubicBezTo>
                  <a:lnTo>
                    <a:pt x="10526" y="7001"/>
                  </a:lnTo>
                  <a:lnTo>
                    <a:pt x="10526" y="179"/>
                  </a:lnTo>
                  <a:cubicBezTo>
                    <a:pt x="10526" y="95"/>
                    <a:pt x="10442" y="0"/>
                    <a:pt x="1034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FFFFFF"/>
                </a:solidFill>
                <a:latin typeface="Arial"/>
                <a:ea typeface="Arial"/>
                <a:cs typeface="Arial"/>
                <a:sym typeface="Arial"/>
              </a:endParaRPr>
            </a:p>
          </p:txBody>
        </p:sp>
        <p:sp>
          <p:nvSpPr>
            <p:cNvPr id="98" name="Google Shape;98;p57"/>
            <p:cNvSpPr/>
            <p:nvPr/>
          </p:nvSpPr>
          <p:spPr>
            <a:xfrm>
              <a:off x="5883633" y="2210354"/>
              <a:ext cx="574415" cy="316486"/>
            </a:xfrm>
            <a:custGeom>
              <a:avLst/>
              <a:gdLst/>
              <a:ahLst/>
              <a:cxnLst/>
              <a:rect l="l" t="t" r="r" b="b"/>
              <a:pathLst>
                <a:path w="11241" h="6789" extrusionOk="0">
                  <a:moveTo>
                    <a:pt x="10668" y="0"/>
                  </a:moveTo>
                  <a:cubicBezTo>
                    <a:pt x="10653" y="0"/>
                    <a:pt x="10637" y="1"/>
                    <a:pt x="10621" y="2"/>
                  </a:cubicBezTo>
                  <a:lnTo>
                    <a:pt x="9145" y="181"/>
                  </a:lnTo>
                  <a:cubicBezTo>
                    <a:pt x="8847" y="216"/>
                    <a:pt x="8633" y="490"/>
                    <a:pt x="8669" y="788"/>
                  </a:cubicBezTo>
                  <a:cubicBezTo>
                    <a:pt x="8691" y="1064"/>
                    <a:pt x="8938" y="1268"/>
                    <a:pt x="9211" y="1268"/>
                  </a:cubicBezTo>
                  <a:cubicBezTo>
                    <a:pt x="9232" y="1268"/>
                    <a:pt x="9254" y="1267"/>
                    <a:pt x="9276" y="1264"/>
                  </a:cubicBezTo>
                  <a:lnTo>
                    <a:pt x="9395" y="1252"/>
                  </a:lnTo>
                  <a:lnTo>
                    <a:pt x="9395" y="1252"/>
                  </a:lnTo>
                  <a:cubicBezTo>
                    <a:pt x="7597" y="3348"/>
                    <a:pt x="5442" y="4443"/>
                    <a:pt x="3918" y="4979"/>
                  </a:cubicBezTo>
                  <a:cubicBezTo>
                    <a:pt x="2025" y="5657"/>
                    <a:pt x="561" y="5717"/>
                    <a:pt x="537" y="5717"/>
                  </a:cubicBezTo>
                  <a:cubicBezTo>
                    <a:pt x="239" y="5729"/>
                    <a:pt x="1" y="5967"/>
                    <a:pt x="25" y="6265"/>
                  </a:cubicBezTo>
                  <a:cubicBezTo>
                    <a:pt x="37" y="6562"/>
                    <a:pt x="275" y="6789"/>
                    <a:pt x="561" y="6789"/>
                  </a:cubicBezTo>
                  <a:lnTo>
                    <a:pt x="572" y="6789"/>
                  </a:lnTo>
                  <a:cubicBezTo>
                    <a:pt x="632" y="6789"/>
                    <a:pt x="2192" y="6729"/>
                    <a:pt x="4263" y="6003"/>
                  </a:cubicBezTo>
                  <a:cubicBezTo>
                    <a:pt x="5418" y="5586"/>
                    <a:pt x="6514" y="5050"/>
                    <a:pt x="7490" y="4383"/>
                  </a:cubicBezTo>
                  <a:cubicBezTo>
                    <a:pt x="7561" y="4324"/>
                    <a:pt x="7597" y="4217"/>
                    <a:pt x="7538" y="4145"/>
                  </a:cubicBezTo>
                  <a:cubicBezTo>
                    <a:pt x="7501" y="4093"/>
                    <a:pt x="7445" y="4065"/>
                    <a:pt x="7391" y="4065"/>
                  </a:cubicBezTo>
                  <a:cubicBezTo>
                    <a:pt x="7358" y="4065"/>
                    <a:pt x="7326" y="4075"/>
                    <a:pt x="7299" y="4098"/>
                  </a:cubicBezTo>
                  <a:cubicBezTo>
                    <a:pt x="6335" y="4753"/>
                    <a:pt x="5275" y="5288"/>
                    <a:pt x="4144" y="5693"/>
                  </a:cubicBezTo>
                  <a:cubicBezTo>
                    <a:pt x="2132" y="6408"/>
                    <a:pt x="632" y="6467"/>
                    <a:pt x="561" y="6467"/>
                  </a:cubicBezTo>
                  <a:cubicBezTo>
                    <a:pt x="453" y="6467"/>
                    <a:pt x="358" y="6372"/>
                    <a:pt x="358" y="6265"/>
                  </a:cubicBezTo>
                  <a:cubicBezTo>
                    <a:pt x="358" y="6169"/>
                    <a:pt x="441" y="6074"/>
                    <a:pt x="561" y="6062"/>
                  </a:cubicBezTo>
                  <a:cubicBezTo>
                    <a:pt x="572" y="6062"/>
                    <a:pt x="2085" y="6003"/>
                    <a:pt x="4037" y="5300"/>
                  </a:cubicBezTo>
                  <a:cubicBezTo>
                    <a:pt x="5680" y="4717"/>
                    <a:pt x="8026" y="3514"/>
                    <a:pt x="9943" y="1133"/>
                  </a:cubicBezTo>
                  <a:cubicBezTo>
                    <a:pt x="10035" y="1018"/>
                    <a:pt x="9949" y="847"/>
                    <a:pt x="9813" y="847"/>
                  </a:cubicBezTo>
                  <a:cubicBezTo>
                    <a:pt x="9809" y="847"/>
                    <a:pt x="9804" y="847"/>
                    <a:pt x="9800" y="847"/>
                  </a:cubicBezTo>
                  <a:lnTo>
                    <a:pt x="9252" y="931"/>
                  </a:lnTo>
                  <a:cubicBezTo>
                    <a:pt x="9244" y="932"/>
                    <a:pt x="9236" y="932"/>
                    <a:pt x="9228" y="932"/>
                  </a:cubicBezTo>
                  <a:cubicBezTo>
                    <a:pt x="9139" y="932"/>
                    <a:pt x="9049" y="874"/>
                    <a:pt x="9038" y="776"/>
                  </a:cubicBezTo>
                  <a:cubicBezTo>
                    <a:pt x="9014" y="657"/>
                    <a:pt x="9085" y="550"/>
                    <a:pt x="9204" y="538"/>
                  </a:cubicBezTo>
                  <a:lnTo>
                    <a:pt x="10681" y="359"/>
                  </a:lnTo>
                  <a:cubicBezTo>
                    <a:pt x="10688" y="358"/>
                    <a:pt x="10696" y="358"/>
                    <a:pt x="10703" y="358"/>
                  </a:cubicBezTo>
                  <a:cubicBezTo>
                    <a:pt x="10812" y="358"/>
                    <a:pt x="10895" y="438"/>
                    <a:pt x="10895" y="550"/>
                  </a:cubicBezTo>
                  <a:lnTo>
                    <a:pt x="10895" y="2026"/>
                  </a:lnTo>
                  <a:cubicBezTo>
                    <a:pt x="10895" y="2133"/>
                    <a:pt x="10812" y="2217"/>
                    <a:pt x="10705" y="2217"/>
                  </a:cubicBezTo>
                  <a:cubicBezTo>
                    <a:pt x="10598" y="2217"/>
                    <a:pt x="10514" y="2133"/>
                    <a:pt x="10514" y="2026"/>
                  </a:cubicBezTo>
                  <a:lnTo>
                    <a:pt x="10514" y="1586"/>
                  </a:lnTo>
                  <a:cubicBezTo>
                    <a:pt x="10514" y="1502"/>
                    <a:pt x="10467" y="1443"/>
                    <a:pt x="10407" y="1419"/>
                  </a:cubicBezTo>
                  <a:cubicBezTo>
                    <a:pt x="10387" y="1409"/>
                    <a:pt x="10368" y="1405"/>
                    <a:pt x="10349" y="1405"/>
                  </a:cubicBezTo>
                  <a:cubicBezTo>
                    <a:pt x="10298" y="1405"/>
                    <a:pt x="10251" y="1435"/>
                    <a:pt x="10217" y="1478"/>
                  </a:cubicBezTo>
                  <a:cubicBezTo>
                    <a:pt x="9574" y="2264"/>
                    <a:pt x="8835" y="2979"/>
                    <a:pt x="8026" y="3610"/>
                  </a:cubicBezTo>
                  <a:cubicBezTo>
                    <a:pt x="7954" y="3669"/>
                    <a:pt x="7942" y="3764"/>
                    <a:pt x="8002" y="3848"/>
                  </a:cubicBezTo>
                  <a:cubicBezTo>
                    <a:pt x="8036" y="3888"/>
                    <a:pt x="8081" y="3910"/>
                    <a:pt x="8129" y="3910"/>
                  </a:cubicBezTo>
                  <a:cubicBezTo>
                    <a:pt x="8166" y="3910"/>
                    <a:pt x="8204" y="3897"/>
                    <a:pt x="8240" y="3872"/>
                  </a:cubicBezTo>
                  <a:cubicBezTo>
                    <a:pt x="8931" y="3336"/>
                    <a:pt x="9585" y="2729"/>
                    <a:pt x="10169" y="2062"/>
                  </a:cubicBezTo>
                  <a:cubicBezTo>
                    <a:pt x="10181" y="2336"/>
                    <a:pt x="10419" y="2574"/>
                    <a:pt x="10705" y="2574"/>
                  </a:cubicBezTo>
                  <a:cubicBezTo>
                    <a:pt x="11002" y="2574"/>
                    <a:pt x="11240" y="2336"/>
                    <a:pt x="11240" y="2038"/>
                  </a:cubicBezTo>
                  <a:lnTo>
                    <a:pt x="11240" y="573"/>
                  </a:lnTo>
                  <a:cubicBezTo>
                    <a:pt x="11240" y="395"/>
                    <a:pt x="11169" y="240"/>
                    <a:pt x="11050" y="133"/>
                  </a:cubicBezTo>
                  <a:cubicBezTo>
                    <a:pt x="10943" y="47"/>
                    <a:pt x="10807" y="0"/>
                    <a:pt x="1066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FFFFFF"/>
                </a:solidFill>
                <a:latin typeface="Arial"/>
                <a:ea typeface="Arial"/>
                <a:cs typeface="Arial"/>
                <a:sym typeface="Arial"/>
              </a:endParaRPr>
            </a:p>
          </p:txBody>
        </p:sp>
      </p:grpSp>
      <p:pic>
        <p:nvPicPr>
          <p:cNvPr id="99" name="Google Shape;99;p57"/>
          <p:cNvPicPr preferRelativeResize="0"/>
          <p:nvPr/>
        </p:nvPicPr>
        <p:blipFill rotWithShape="1">
          <a:blip r:embed="rId3">
            <a:alphaModFix/>
          </a:blip>
          <a:srcRect/>
          <a:stretch/>
        </p:blipFill>
        <p:spPr>
          <a:xfrm>
            <a:off x="2444263" y="1901575"/>
            <a:ext cx="609724" cy="609301"/>
          </a:xfrm>
          <a:prstGeom prst="rect">
            <a:avLst/>
          </a:prstGeom>
          <a:noFill/>
          <a:ln>
            <a:noFill/>
          </a:ln>
        </p:spPr>
      </p:pic>
      <p:sp>
        <p:nvSpPr>
          <p:cNvPr id="100" name="Google Shape;100;p57"/>
          <p:cNvSpPr txBox="1">
            <a:spLocks noGrp="1"/>
          </p:cNvSpPr>
          <p:nvPr>
            <p:ph type="title"/>
          </p:nvPr>
        </p:nvSpPr>
        <p:spPr>
          <a:xfrm>
            <a:off x="458701" y="506300"/>
            <a:ext cx="5459100" cy="6010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1" name="Google Shape;101;p57"/>
          <p:cNvSpPr txBox="1">
            <a:spLocks noGrp="1"/>
          </p:cNvSpPr>
          <p:nvPr>
            <p:ph type="body" idx="1"/>
          </p:nvPr>
        </p:nvSpPr>
        <p:spPr>
          <a:xfrm>
            <a:off x="555625" y="2600325"/>
            <a:ext cx="1314450" cy="5270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633" b="1"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2" name="Google Shape;102;p57"/>
          <p:cNvSpPr txBox="1">
            <a:spLocks noGrp="1"/>
          </p:cNvSpPr>
          <p:nvPr>
            <p:ph type="body" idx="2"/>
          </p:nvPr>
        </p:nvSpPr>
        <p:spPr>
          <a:xfrm>
            <a:off x="1944688" y="2609850"/>
            <a:ext cx="1585912" cy="5127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633" b="1"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3" name="Google Shape;103;p57"/>
          <p:cNvSpPr txBox="1">
            <a:spLocks noGrp="1"/>
          </p:cNvSpPr>
          <p:nvPr>
            <p:ph type="body" idx="3"/>
          </p:nvPr>
        </p:nvSpPr>
        <p:spPr>
          <a:xfrm>
            <a:off x="3676650" y="2600325"/>
            <a:ext cx="1314450" cy="51276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SzPts val="1400"/>
              <a:buNone/>
              <a:defRPr sz="1633" b="1"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4" name="Google Shape;104;p57"/>
          <p:cNvSpPr txBox="1">
            <a:spLocks noGrp="1"/>
          </p:cNvSpPr>
          <p:nvPr>
            <p:ph type="body" idx="4"/>
          </p:nvPr>
        </p:nvSpPr>
        <p:spPr>
          <a:xfrm>
            <a:off x="5053013" y="2609850"/>
            <a:ext cx="1720850" cy="5032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633" b="1"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5" name="Google Shape;105;p57"/>
          <p:cNvSpPr txBox="1">
            <a:spLocks noGrp="1"/>
          </p:cNvSpPr>
          <p:nvPr>
            <p:ph type="body" idx="5"/>
          </p:nvPr>
        </p:nvSpPr>
        <p:spPr>
          <a:xfrm>
            <a:off x="6978650" y="3009900"/>
            <a:ext cx="1789113" cy="5127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2200" b="1" i="0" u="none" strike="noStrike" cap="none">
                <a:solidFill>
                  <a:srgbClr val="058D9E"/>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6" name="Google Shape;106;p57"/>
          <p:cNvSpPr txBox="1">
            <a:spLocks noGrp="1"/>
          </p:cNvSpPr>
          <p:nvPr>
            <p:ph type="body" idx="6"/>
          </p:nvPr>
        </p:nvSpPr>
        <p:spPr>
          <a:xfrm>
            <a:off x="471488" y="4076700"/>
            <a:ext cx="6175375" cy="7032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000" b="0" i="0" u="none" strike="noStrike" cap="none">
                <a:solidFill>
                  <a:srgbClr val="595959"/>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000" b="0" i="0" u="none" strike="noStrike" cap="none">
                <a:solidFill>
                  <a:srgbClr val="595959"/>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000" b="0" i="0" u="none" strike="noStrike" cap="none">
                <a:solidFill>
                  <a:srgbClr val="595959"/>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000" b="0" i="0" u="none" strike="noStrike" cap="none">
                <a:solidFill>
                  <a:srgbClr val="595959"/>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000" b="0" i="0" u="none" strike="noStrike" cap="none">
                <a:solidFill>
                  <a:srgbClr val="595959"/>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1">
  <p:cSld name="1_Title and body 1">
    <p:spTree>
      <p:nvGrpSpPr>
        <p:cNvPr id="1" name="Shape 107"/>
        <p:cNvGrpSpPr/>
        <p:nvPr/>
      </p:nvGrpSpPr>
      <p:grpSpPr>
        <a:xfrm>
          <a:off x="0" y="0"/>
          <a:ext cx="0" cy="0"/>
          <a:chOff x="0" y="0"/>
          <a:chExt cx="0" cy="0"/>
        </a:xfrm>
      </p:grpSpPr>
      <p:pic>
        <p:nvPicPr>
          <p:cNvPr id="108" name="Google Shape;108;p58"/>
          <p:cNvPicPr preferRelativeResize="0"/>
          <p:nvPr/>
        </p:nvPicPr>
        <p:blipFill rotWithShape="1">
          <a:blip r:embed="rId2">
            <a:alphaModFix/>
          </a:blip>
          <a:srcRect/>
          <a:stretch/>
        </p:blipFill>
        <p:spPr>
          <a:xfrm>
            <a:off x="6691250" y="506300"/>
            <a:ext cx="1967875" cy="531325"/>
          </a:xfrm>
          <a:prstGeom prst="rect">
            <a:avLst/>
          </a:prstGeom>
          <a:noFill/>
          <a:ln>
            <a:noFill/>
          </a:ln>
        </p:spPr>
      </p:pic>
      <p:grpSp>
        <p:nvGrpSpPr>
          <p:cNvPr id="109" name="Google Shape;109;p58"/>
          <p:cNvGrpSpPr/>
          <p:nvPr/>
        </p:nvGrpSpPr>
        <p:grpSpPr>
          <a:xfrm>
            <a:off x="595159" y="550991"/>
            <a:ext cx="681319" cy="677966"/>
            <a:chOff x="686582" y="2029931"/>
            <a:chExt cx="914400" cy="909900"/>
          </a:xfrm>
        </p:grpSpPr>
        <p:sp>
          <p:nvSpPr>
            <p:cNvPr id="110" name="Google Shape;110;p58"/>
            <p:cNvSpPr/>
            <p:nvPr/>
          </p:nvSpPr>
          <p:spPr>
            <a:xfrm>
              <a:off x="686582" y="2029931"/>
              <a:ext cx="914400" cy="909900"/>
            </a:xfrm>
            <a:prstGeom prst="ellipse">
              <a:avLst/>
            </a:prstGeom>
            <a:solidFill>
              <a:srgbClr val="12366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grpSp>
          <p:nvGrpSpPr>
            <p:cNvPr id="111" name="Google Shape;111;p58"/>
            <p:cNvGrpSpPr/>
            <p:nvPr/>
          </p:nvGrpSpPr>
          <p:grpSpPr>
            <a:xfrm>
              <a:off x="842277" y="2166255"/>
              <a:ext cx="602988" cy="637238"/>
              <a:chOff x="3086313" y="2877049"/>
              <a:chExt cx="320142" cy="392581"/>
            </a:xfrm>
          </p:grpSpPr>
          <p:sp>
            <p:nvSpPr>
              <p:cNvPr id="112" name="Google Shape;112;p58"/>
              <p:cNvSpPr/>
              <p:nvPr/>
            </p:nvSpPr>
            <p:spPr>
              <a:xfrm>
                <a:off x="3125749" y="2915371"/>
                <a:ext cx="240505" cy="354259"/>
              </a:xfrm>
              <a:custGeom>
                <a:avLst/>
                <a:gdLst/>
                <a:ahLst/>
                <a:cxnLst/>
                <a:rect l="l" t="t" r="r" b="b"/>
                <a:pathLst>
                  <a:path w="7550" h="11121" extrusionOk="0">
                    <a:moveTo>
                      <a:pt x="3775" y="2929"/>
                    </a:moveTo>
                    <a:lnTo>
                      <a:pt x="3918" y="3120"/>
                    </a:lnTo>
                    <a:cubicBezTo>
                      <a:pt x="3871" y="3144"/>
                      <a:pt x="3823" y="3144"/>
                      <a:pt x="3775" y="3144"/>
                    </a:cubicBezTo>
                    <a:cubicBezTo>
                      <a:pt x="3740" y="3132"/>
                      <a:pt x="3692" y="3120"/>
                      <a:pt x="3644" y="3120"/>
                    </a:cubicBezTo>
                    <a:lnTo>
                      <a:pt x="3775" y="2929"/>
                    </a:lnTo>
                    <a:close/>
                    <a:moveTo>
                      <a:pt x="4168" y="3501"/>
                    </a:moveTo>
                    <a:lnTo>
                      <a:pt x="4299" y="3703"/>
                    </a:lnTo>
                    <a:cubicBezTo>
                      <a:pt x="4126" y="3751"/>
                      <a:pt x="3948" y="3775"/>
                      <a:pt x="3769" y="3775"/>
                    </a:cubicBezTo>
                    <a:cubicBezTo>
                      <a:pt x="3591" y="3775"/>
                      <a:pt x="3412" y="3751"/>
                      <a:pt x="3239" y="3703"/>
                    </a:cubicBezTo>
                    <a:lnTo>
                      <a:pt x="3382" y="3501"/>
                    </a:lnTo>
                    <a:cubicBezTo>
                      <a:pt x="3513" y="3560"/>
                      <a:pt x="3644" y="3572"/>
                      <a:pt x="3775" y="3572"/>
                    </a:cubicBezTo>
                    <a:cubicBezTo>
                      <a:pt x="3918" y="3572"/>
                      <a:pt x="4049" y="3537"/>
                      <a:pt x="4168" y="3501"/>
                    </a:cubicBezTo>
                    <a:close/>
                    <a:moveTo>
                      <a:pt x="3120" y="4132"/>
                    </a:moveTo>
                    <a:cubicBezTo>
                      <a:pt x="3275" y="4180"/>
                      <a:pt x="3418" y="4191"/>
                      <a:pt x="3561" y="4215"/>
                    </a:cubicBezTo>
                    <a:lnTo>
                      <a:pt x="3561" y="8109"/>
                    </a:lnTo>
                    <a:lnTo>
                      <a:pt x="3120" y="8109"/>
                    </a:lnTo>
                    <a:lnTo>
                      <a:pt x="3120" y="4132"/>
                    </a:lnTo>
                    <a:close/>
                    <a:moveTo>
                      <a:pt x="4430" y="4132"/>
                    </a:moveTo>
                    <a:lnTo>
                      <a:pt x="4430" y="8109"/>
                    </a:lnTo>
                    <a:lnTo>
                      <a:pt x="4001" y="8109"/>
                    </a:lnTo>
                    <a:lnTo>
                      <a:pt x="4001" y="4215"/>
                    </a:lnTo>
                    <a:cubicBezTo>
                      <a:pt x="4156" y="4191"/>
                      <a:pt x="4287" y="4180"/>
                      <a:pt x="4430" y="4132"/>
                    </a:cubicBezTo>
                    <a:close/>
                    <a:moveTo>
                      <a:pt x="3799" y="441"/>
                    </a:moveTo>
                    <a:cubicBezTo>
                      <a:pt x="4668" y="441"/>
                      <a:pt x="5490" y="786"/>
                      <a:pt x="6121" y="1394"/>
                    </a:cubicBezTo>
                    <a:cubicBezTo>
                      <a:pt x="6752" y="2025"/>
                      <a:pt x="7097" y="2858"/>
                      <a:pt x="7097" y="3751"/>
                    </a:cubicBezTo>
                    <a:cubicBezTo>
                      <a:pt x="7097" y="4620"/>
                      <a:pt x="6752" y="5442"/>
                      <a:pt x="6157" y="6073"/>
                    </a:cubicBezTo>
                    <a:cubicBezTo>
                      <a:pt x="5609" y="6632"/>
                      <a:pt x="5299" y="7347"/>
                      <a:pt x="5240" y="8109"/>
                    </a:cubicBezTo>
                    <a:lnTo>
                      <a:pt x="4883" y="8109"/>
                    </a:lnTo>
                    <a:lnTo>
                      <a:pt x="4883" y="3822"/>
                    </a:lnTo>
                    <a:cubicBezTo>
                      <a:pt x="4883" y="3775"/>
                      <a:pt x="4871" y="3739"/>
                      <a:pt x="4835" y="3703"/>
                    </a:cubicBezTo>
                    <a:lnTo>
                      <a:pt x="3978" y="2406"/>
                    </a:lnTo>
                    <a:cubicBezTo>
                      <a:pt x="3930" y="2346"/>
                      <a:pt x="3871" y="2310"/>
                      <a:pt x="3799" y="2310"/>
                    </a:cubicBezTo>
                    <a:cubicBezTo>
                      <a:pt x="3716" y="2310"/>
                      <a:pt x="3644" y="2334"/>
                      <a:pt x="3620" y="2406"/>
                    </a:cubicBezTo>
                    <a:lnTo>
                      <a:pt x="2751" y="3703"/>
                    </a:lnTo>
                    <a:cubicBezTo>
                      <a:pt x="2728" y="3739"/>
                      <a:pt x="2704" y="3775"/>
                      <a:pt x="2704" y="3822"/>
                    </a:cubicBezTo>
                    <a:lnTo>
                      <a:pt x="2704" y="8109"/>
                    </a:lnTo>
                    <a:lnTo>
                      <a:pt x="2347" y="8109"/>
                    </a:lnTo>
                    <a:cubicBezTo>
                      <a:pt x="2287" y="7347"/>
                      <a:pt x="1977" y="6632"/>
                      <a:pt x="1430" y="6073"/>
                    </a:cubicBezTo>
                    <a:cubicBezTo>
                      <a:pt x="834" y="5465"/>
                      <a:pt x="501" y="4656"/>
                      <a:pt x="489" y="3810"/>
                    </a:cubicBezTo>
                    <a:cubicBezTo>
                      <a:pt x="477" y="2929"/>
                      <a:pt x="823" y="2096"/>
                      <a:pt x="1430" y="1453"/>
                    </a:cubicBezTo>
                    <a:cubicBezTo>
                      <a:pt x="2049" y="822"/>
                      <a:pt x="2870" y="453"/>
                      <a:pt x="3751" y="441"/>
                    </a:cubicBezTo>
                    <a:close/>
                    <a:moveTo>
                      <a:pt x="5228" y="8561"/>
                    </a:moveTo>
                    <a:lnTo>
                      <a:pt x="5228" y="8835"/>
                    </a:lnTo>
                    <a:lnTo>
                      <a:pt x="5228" y="8883"/>
                    </a:lnTo>
                    <a:lnTo>
                      <a:pt x="2335" y="8883"/>
                    </a:lnTo>
                    <a:lnTo>
                      <a:pt x="2335" y="8835"/>
                    </a:lnTo>
                    <a:lnTo>
                      <a:pt x="2335" y="8561"/>
                    </a:lnTo>
                    <a:close/>
                    <a:moveTo>
                      <a:pt x="5121" y="9311"/>
                    </a:moveTo>
                    <a:cubicBezTo>
                      <a:pt x="4942" y="9752"/>
                      <a:pt x="4525" y="10026"/>
                      <a:pt x="4037" y="10026"/>
                    </a:cubicBezTo>
                    <a:lnTo>
                      <a:pt x="3525" y="10026"/>
                    </a:lnTo>
                    <a:cubicBezTo>
                      <a:pt x="3037" y="10026"/>
                      <a:pt x="2620" y="9728"/>
                      <a:pt x="2442" y="9311"/>
                    </a:cubicBezTo>
                    <a:close/>
                    <a:moveTo>
                      <a:pt x="4049" y="10478"/>
                    </a:moveTo>
                    <a:cubicBezTo>
                      <a:pt x="4061" y="10478"/>
                      <a:pt x="4109" y="10478"/>
                      <a:pt x="4132" y="10490"/>
                    </a:cubicBezTo>
                    <a:cubicBezTo>
                      <a:pt x="4132" y="10597"/>
                      <a:pt x="4049" y="10668"/>
                      <a:pt x="3954" y="10668"/>
                    </a:cubicBezTo>
                    <a:lnTo>
                      <a:pt x="3620" y="10668"/>
                    </a:lnTo>
                    <a:cubicBezTo>
                      <a:pt x="3513" y="10668"/>
                      <a:pt x="3442" y="10585"/>
                      <a:pt x="3442" y="10490"/>
                    </a:cubicBezTo>
                    <a:lnTo>
                      <a:pt x="3442" y="10478"/>
                    </a:lnTo>
                    <a:close/>
                    <a:moveTo>
                      <a:pt x="3762" y="0"/>
                    </a:moveTo>
                    <a:cubicBezTo>
                      <a:pt x="3746" y="0"/>
                      <a:pt x="3731" y="0"/>
                      <a:pt x="3716" y="0"/>
                    </a:cubicBezTo>
                    <a:cubicBezTo>
                      <a:pt x="1656" y="24"/>
                      <a:pt x="1" y="1739"/>
                      <a:pt x="13" y="3810"/>
                    </a:cubicBezTo>
                    <a:cubicBezTo>
                      <a:pt x="25" y="4775"/>
                      <a:pt x="406" y="5680"/>
                      <a:pt x="1073" y="6370"/>
                    </a:cubicBezTo>
                    <a:cubicBezTo>
                      <a:pt x="1596" y="6906"/>
                      <a:pt x="1870" y="7609"/>
                      <a:pt x="1870" y="8335"/>
                    </a:cubicBezTo>
                    <a:lnTo>
                      <a:pt x="1870" y="8835"/>
                    </a:lnTo>
                    <a:cubicBezTo>
                      <a:pt x="1870" y="9549"/>
                      <a:pt x="2335" y="10168"/>
                      <a:pt x="2966" y="10383"/>
                    </a:cubicBezTo>
                    <a:lnTo>
                      <a:pt x="2966" y="10490"/>
                    </a:lnTo>
                    <a:cubicBezTo>
                      <a:pt x="2966" y="10835"/>
                      <a:pt x="3239" y="11121"/>
                      <a:pt x="3585" y="11121"/>
                    </a:cubicBezTo>
                    <a:lnTo>
                      <a:pt x="3930" y="11121"/>
                    </a:lnTo>
                    <a:cubicBezTo>
                      <a:pt x="4275" y="11121"/>
                      <a:pt x="4549" y="10835"/>
                      <a:pt x="4549" y="10490"/>
                    </a:cubicBezTo>
                    <a:lnTo>
                      <a:pt x="4549" y="10383"/>
                    </a:lnTo>
                    <a:cubicBezTo>
                      <a:pt x="5192" y="10168"/>
                      <a:pt x="5645" y="9549"/>
                      <a:pt x="5645" y="8835"/>
                    </a:cubicBezTo>
                    <a:lnTo>
                      <a:pt x="5645" y="8335"/>
                    </a:lnTo>
                    <a:cubicBezTo>
                      <a:pt x="5645" y="7609"/>
                      <a:pt x="5918" y="6918"/>
                      <a:pt x="6442" y="6382"/>
                    </a:cubicBezTo>
                    <a:cubicBezTo>
                      <a:pt x="7133" y="5680"/>
                      <a:pt x="7502" y="4751"/>
                      <a:pt x="7502" y="3763"/>
                    </a:cubicBezTo>
                    <a:cubicBezTo>
                      <a:pt x="7550" y="2751"/>
                      <a:pt x="7145" y="1798"/>
                      <a:pt x="6418" y="1084"/>
                    </a:cubicBezTo>
                    <a:cubicBezTo>
                      <a:pt x="5715" y="380"/>
                      <a:pt x="4757" y="0"/>
                      <a:pt x="37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113" name="Google Shape;113;p58"/>
              <p:cNvSpPr/>
              <p:nvPr/>
            </p:nvSpPr>
            <p:spPr>
              <a:xfrm>
                <a:off x="3263076" y="2942511"/>
                <a:ext cx="79287" cy="99579"/>
              </a:xfrm>
              <a:custGeom>
                <a:avLst/>
                <a:gdLst/>
                <a:ahLst/>
                <a:cxnLst/>
                <a:rect l="l" t="t" r="r" b="b"/>
                <a:pathLst>
                  <a:path w="2489" h="3126" extrusionOk="0">
                    <a:moveTo>
                      <a:pt x="246" y="1"/>
                    </a:moveTo>
                    <a:cubicBezTo>
                      <a:pt x="146" y="1"/>
                      <a:pt x="56" y="59"/>
                      <a:pt x="36" y="161"/>
                    </a:cubicBezTo>
                    <a:cubicBezTo>
                      <a:pt x="0" y="280"/>
                      <a:pt x="60" y="399"/>
                      <a:pt x="179" y="422"/>
                    </a:cubicBezTo>
                    <a:cubicBezTo>
                      <a:pt x="1286" y="744"/>
                      <a:pt x="2048" y="1768"/>
                      <a:pt x="2048" y="2899"/>
                    </a:cubicBezTo>
                    <a:cubicBezTo>
                      <a:pt x="2048" y="3018"/>
                      <a:pt x="2143" y="3125"/>
                      <a:pt x="2262" y="3125"/>
                    </a:cubicBezTo>
                    <a:cubicBezTo>
                      <a:pt x="2381" y="3125"/>
                      <a:pt x="2488" y="3018"/>
                      <a:pt x="2488" y="2899"/>
                    </a:cubicBezTo>
                    <a:cubicBezTo>
                      <a:pt x="2488" y="1577"/>
                      <a:pt x="1595" y="387"/>
                      <a:pt x="298" y="6"/>
                    </a:cubicBezTo>
                    <a:cubicBezTo>
                      <a:pt x="280" y="2"/>
                      <a:pt x="263" y="1"/>
                      <a:pt x="24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114" name="Google Shape;114;p58"/>
              <p:cNvSpPr/>
              <p:nvPr/>
            </p:nvSpPr>
            <p:spPr>
              <a:xfrm>
                <a:off x="3237656" y="2939262"/>
                <a:ext cx="20897" cy="14462"/>
              </a:xfrm>
              <a:custGeom>
                <a:avLst/>
                <a:gdLst/>
                <a:ahLst/>
                <a:cxnLst/>
                <a:rect l="l" t="t" r="r" b="b"/>
                <a:pathLst>
                  <a:path w="656" h="454" extrusionOk="0">
                    <a:moveTo>
                      <a:pt x="227" y="1"/>
                    </a:moveTo>
                    <a:cubicBezTo>
                      <a:pt x="107" y="1"/>
                      <a:pt x="0" y="108"/>
                      <a:pt x="0" y="227"/>
                    </a:cubicBezTo>
                    <a:cubicBezTo>
                      <a:pt x="0" y="346"/>
                      <a:pt x="107" y="453"/>
                      <a:pt x="227" y="453"/>
                    </a:cubicBezTo>
                    <a:lnTo>
                      <a:pt x="417" y="453"/>
                    </a:lnTo>
                    <a:cubicBezTo>
                      <a:pt x="536" y="453"/>
                      <a:pt x="619" y="358"/>
                      <a:pt x="643" y="251"/>
                    </a:cubicBezTo>
                    <a:cubicBezTo>
                      <a:pt x="655" y="108"/>
                      <a:pt x="560" y="1"/>
                      <a:pt x="42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115" name="Google Shape;115;p58"/>
              <p:cNvSpPr/>
              <p:nvPr/>
            </p:nvSpPr>
            <p:spPr>
              <a:xfrm>
                <a:off x="3379888" y="3029539"/>
                <a:ext cx="26567" cy="14048"/>
              </a:xfrm>
              <a:custGeom>
                <a:avLst/>
                <a:gdLst/>
                <a:ahLst/>
                <a:cxnLst/>
                <a:rect l="l" t="t" r="r" b="b"/>
                <a:pathLst>
                  <a:path w="834" h="441" extrusionOk="0">
                    <a:moveTo>
                      <a:pt x="226" y="0"/>
                    </a:moveTo>
                    <a:cubicBezTo>
                      <a:pt x="107" y="0"/>
                      <a:pt x="0" y="107"/>
                      <a:pt x="0" y="226"/>
                    </a:cubicBezTo>
                    <a:cubicBezTo>
                      <a:pt x="0" y="346"/>
                      <a:pt x="107" y="441"/>
                      <a:pt x="226" y="441"/>
                    </a:cubicBezTo>
                    <a:lnTo>
                      <a:pt x="607" y="441"/>
                    </a:lnTo>
                    <a:cubicBezTo>
                      <a:pt x="726" y="441"/>
                      <a:pt x="834" y="346"/>
                      <a:pt x="834" y="226"/>
                    </a:cubicBezTo>
                    <a:cubicBezTo>
                      <a:pt x="822" y="107"/>
                      <a:pt x="726" y="0"/>
                      <a:pt x="60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116" name="Google Shape;116;p58"/>
              <p:cNvSpPr/>
              <p:nvPr/>
            </p:nvSpPr>
            <p:spPr>
              <a:xfrm>
                <a:off x="3086313" y="3029539"/>
                <a:ext cx="26599" cy="14048"/>
              </a:xfrm>
              <a:custGeom>
                <a:avLst/>
                <a:gdLst/>
                <a:ahLst/>
                <a:cxnLst/>
                <a:rect l="l" t="t" r="r" b="b"/>
                <a:pathLst>
                  <a:path w="835" h="441" extrusionOk="0">
                    <a:moveTo>
                      <a:pt x="227" y="0"/>
                    </a:moveTo>
                    <a:cubicBezTo>
                      <a:pt x="108" y="0"/>
                      <a:pt x="1" y="107"/>
                      <a:pt x="1" y="226"/>
                    </a:cubicBezTo>
                    <a:cubicBezTo>
                      <a:pt x="1" y="346"/>
                      <a:pt x="108" y="441"/>
                      <a:pt x="227" y="441"/>
                    </a:cubicBezTo>
                    <a:lnTo>
                      <a:pt x="608" y="441"/>
                    </a:lnTo>
                    <a:cubicBezTo>
                      <a:pt x="727" y="441"/>
                      <a:pt x="834" y="346"/>
                      <a:pt x="834" y="226"/>
                    </a:cubicBezTo>
                    <a:cubicBezTo>
                      <a:pt x="834" y="107"/>
                      <a:pt x="727" y="0"/>
                      <a:pt x="60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117" name="Google Shape;117;p58"/>
              <p:cNvSpPr/>
              <p:nvPr/>
            </p:nvSpPr>
            <p:spPr>
              <a:xfrm>
                <a:off x="3359788" y="2953469"/>
                <a:ext cx="26567" cy="20355"/>
              </a:xfrm>
              <a:custGeom>
                <a:avLst/>
                <a:gdLst/>
                <a:ahLst/>
                <a:cxnLst/>
                <a:rect l="l" t="t" r="r" b="b"/>
                <a:pathLst>
                  <a:path w="834" h="639" extrusionOk="0">
                    <a:moveTo>
                      <a:pt x="594" y="0"/>
                    </a:moveTo>
                    <a:cubicBezTo>
                      <a:pt x="555" y="0"/>
                      <a:pt x="514" y="13"/>
                      <a:pt x="476" y="43"/>
                    </a:cubicBezTo>
                    <a:lnTo>
                      <a:pt x="155" y="233"/>
                    </a:lnTo>
                    <a:cubicBezTo>
                      <a:pt x="48" y="293"/>
                      <a:pt x="0" y="424"/>
                      <a:pt x="83" y="531"/>
                    </a:cubicBezTo>
                    <a:cubicBezTo>
                      <a:pt x="119" y="602"/>
                      <a:pt x="203" y="638"/>
                      <a:pt x="274" y="638"/>
                    </a:cubicBezTo>
                    <a:cubicBezTo>
                      <a:pt x="310" y="638"/>
                      <a:pt x="345" y="614"/>
                      <a:pt x="381" y="602"/>
                    </a:cubicBezTo>
                    <a:lnTo>
                      <a:pt x="703" y="412"/>
                    </a:lnTo>
                    <a:cubicBezTo>
                      <a:pt x="810" y="352"/>
                      <a:pt x="834" y="221"/>
                      <a:pt x="774" y="114"/>
                    </a:cubicBezTo>
                    <a:cubicBezTo>
                      <a:pt x="735" y="45"/>
                      <a:pt x="667" y="0"/>
                      <a:pt x="59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118" name="Google Shape;118;p58"/>
              <p:cNvSpPr/>
              <p:nvPr/>
            </p:nvSpPr>
            <p:spPr>
              <a:xfrm>
                <a:off x="3106413" y="3100034"/>
                <a:ext cx="26599" cy="20164"/>
              </a:xfrm>
              <a:custGeom>
                <a:avLst/>
                <a:gdLst/>
                <a:ahLst/>
                <a:cxnLst/>
                <a:rect l="l" t="t" r="r" b="b"/>
                <a:pathLst>
                  <a:path w="835" h="633" extrusionOk="0">
                    <a:moveTo>
                      <a:pt x="590" y="0"/>
                    </a:moveTo>
                    <a:cubicBezTo>
                      <a:pt x="550" y="0"/>
                      <a:pt x="511" y="12"/>
                      <a:pt x="477" y="38"/>
                    </a:cubicBezTo>
                    <a:lnTo>
                      <a:pt x="144" y="228"/>
                    </a:lnTo>
                    <a:cubicBezTo>
                      <a:pt x="36" y="288"/>
                      <a:pt x="1" y="419"/>
                      <a:pt x="72" y="526"/>
                    </a:cubicBezTo>
                    <a:cubicBezTo>
                      <a:pt x="108" y="597"/>
                      <a:pt x="191" y="633"/>
                      <a:pt x="263" y="633"/>
                    </a:cubicBezTo>
                    <a:cubicBezTo>
                      <a:pt x="310" y="633"/>
                      <a:pt x="334" y="609"/>
                      <a:pt x="370" y="597"/>
                    </a:cubicBezTo>
                    <a:lnTo>
                      <a:pt x="691" y="407"/>
                    </a:lnTo>
                    <a:cubicBezTo>
                      <a:pt x="787" y="347"/>
                      <a:pt x="834" y="216"/>
                      <a:pt x="775" y="109"/>
                    </a:cubicBezTo>
                    <a:cubicBezTo>
                      <a:pt x="736" y="40"/>
                      <a:pt x="663" y="0"/>
                      <a:pt x="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119" name="Google Shape;119;p58"/>
              <p:cNvSpPr/>
              <p:nvPr/>
            </p:nvSpPr>
            <p:spPr>
              <a:xfrm>
                <a:off x="3308565" y="2897277"/>
                <a:ext cx="22044" cy="24178"/>
              </a:xfrm>
              <a:custGeom>
                <a:avLst/>
                <a:gdLst/>
                <a:ahLst/>
                <a:cxnLst/>
                <a:rect l="l" t="t" r="r" b="b"/>
                <a:pathLst>
                  <a:path w="692" h="759" extrusionOk="0">
                    <a:moveTo>
                      <a:pt x="441" y="1"/>
                    </a:moveTo>
                    <a:cubicBezTo>
                      <a:pt x="369" y="1"/>
                      <a:pt x="301" y="35"/>
                      <a:pt x="263" y="104"/>
                    </a:cubicBezTo>
                    <a:lnTo>
                      <a:pt x="60" y="438"/>
                    </a:lnTo>
                    <a:cubicBezTo>
                      <a:pt x="1" y="533"/>
                      <a:pt x="37" y="676"/>
                      <a:pt x="144" y="735"/>
                    </a:cubicBezTo>
                    <a:cubicBezTo>
                      <a:pt x="167" y="747"/>
                      <a:pt x="215" y="759"/>
                      <a:pt x="239" y="759"/>
                    </a:cubicBezTo>
                    <a:cubicBezTo>
                      <a:pt x="322" y="759"/>
                      <a:pt x="394" y="711"/>
                      <a:pt x="441" y="652"/>
                    </a:cubicBezTo>
                    <a:lnTo>
                      <a:pt x="632" y="330"/>
                    </a:lnTo>
                    <a:cubicBezTo>
                      <a:pt x="691" y="223"/>
                      <a:pt x="656" y="92"/>
                      <a:pt x="560" y="33"/>
                    </a:cubicBezTo>
                    <a:cubicBezTo>
                      <a:pt x="522" y="11"/>
                      <a:pt x="481" y="1"/>
                      <a:pt x="44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120" name="Google Shape;120;p58"/>
              <p:cNvSpPr/>
              <p:nvPr/>
            </p:nvSpPr>
            <p:spPr>
              <a:xfrm>
                <a:off x="3239153" y="2877049"/>
                <a:ext cx="14080" cy="26599"/>
              </a:xfrm>
              <a:custGeom>
                <a:avLst/>
                <a:gdLst/>
                <a:ahLst/>
                <a:cxnLst/>
                <a:rect l="l" t="t" r="r" b="b"/>
                <a:pathLst>
                  <a:path w="442" h="835" extrusionOk="0">
                    <a:moveTo>
                      <a:pt x="215" y="1"/>
                    </a:moveTo>
                    <a:cubicBezTo>
                      <a:pt x="96" y="1"/>
                      <a:pt x="1" y="96"/>
                      <a:pt x="1" y="215"/>
                    </a:cubicBezTo>
                    <a:lnTo>
                      <a:pt x="1" y="608"/>
                    </a:lnTo>
                    <a:cubicBezTo>
                      <a:pt x="1" y="727"/>
                      <a:pt x="96" y="834"/>
                      <a:pt x="215" y="834"/>
                    </a:cubicBezTo>
                    <a:cubicBezTo>
                      <a:pt x="334" y="834"/>
                      <a:pt x="441" y="727"/>
                      <a:pt x="441" y="608"/>
                    </a:cubicBezTo>
                    <a:lnTo>
                      <a:pt x="441" y="215"/>
                    </a:lnTo>
                    <a:cubicBezTo>
                      <a:pt x="441" y="96"/>
                      <a:pt x="358" y="1"/>
                      <a:pt x="21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121" name="Google Shape;121;p58"/>
              <p:cNvSpPr/>
              <p:nvPr/>
            </p:nvSpPr>
            <p:spPr>
              <a:xfrm>
                <a:off x="3161809" y="2897500"/>
                <a:ext cx="22394" cy="24337"/>
              </a:xfrm>
              <a:custGeom>
                <a:avLst/>
                <a:gdLst/>
                <a:ahLst/>
                <a:cxnLst/>
                <a:rect l="l" t="t" r="r" b="b"/>
                <a:pathLst>
                  <a:path w="703" h="764" extrusionOk="0">
                    <a:moveTo>
                      <a:pt x="262" y="0"/>
                    </a:moveTo>
                    <a:cubicBezTo>
                      <a:pt x="222" y="0"/>
                      <a:pt x="181" y="12"/>
                      <a:pt x="143" y="38"/>
                    </a:cubicBezTo>
                    <a:cubicBezTo>
                      <a:pt x="48" y="97"/>
                      <a:pt x="0" y="228"/>
                      <a:pt x="72" y="335"/>
                    </a:cubicBezTo>
                    <a:lnTo>
                      <a:pt x="262" y="669"/>
                    </a:lnTo>
                    <a:cubicBezTo>
                      <a:pt x="310" y="740"/>
                      <a:pt x="381" y="764"/>
                      <a:pt x="464" y="764"/>
                    </a:cubicBezTo>
                    <a:cubicBezTo>
                      <a:pt x="500" y="764"/>
                      <a:pt x="536" y="752"/>
                      <a:pt x="560" y="740"/>
                    </a:cubicBezTo>
                    <a:cubicBezTo>
                      <a:pt x="667" y="681"/>
                      <a:pt x="703" y="550"/>
                      <a:pt x="643" y="442"/>
                    </a:cubicBezTo>
                    <a:lnTo>
                      <a:pt x="441" y="109"/>
                    </a:lnTo>
                    <a:cubicBezTo>
                      <a:pt x="402" y="40"/>
                      <a:pt x="334" y="0"/>
                      <a:pt x="2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122" name="Google Shape;122;p58"/>
              <p:cNvSpPr/>
              <p:nvPr/>
            </p:nvSpPr>
            <p:spPr>
              <a:xfrm>
                <a:off x="3106413" y="2953151"/>
                <a:ext cx="26599" cy="19909"/>
              </a:xfrm>
              <a:custGeom>
                <a:avLst/>
                <a:gdLst/>
                <a:ahLst/>
                <a:cxnLst/>
                <a:rect l="l" t="t" r="r" b="b"/>
                <a:pathLst>
                  <a:path w="835" h="625" extrusionOk="0">
                    <a:moveTo>
                      <a:pt x="246" y="0"/>
                    </a:moveTo>
                    <a:cubicBezTo>
                      <a:pt x="168" y="0"/>
                      <a:pt x="92" y="40"/>
                      <a:pt x="60" y="112"/>
                    </a:cubicBezTo>
                    <a:cubicBezTo>
                      <a:pt x="1" y="208"/>
                      <a:pt x="25" y="350"/>
                      <a:pt x="132" y="410"/>
                    </a:cubicBezTo>
                    <a:lnTo>
                      <a:pt x="453" y="600"/>
                    </a:lnTo>
                    <a:cubicBezTo>
                      <a:pt x="489" y="612"/>
                      <a:pt x="537" y="624"/>
                      <a:pt x="560" y="624"/>
                    </a:cubicBezTo>
                    <a:cubicBezTo>
                      <a:pt x="632" y="624"/>
                      <a:pt x="715" y="589"/>
                      <a:pt x="751" y="529"/>
                    </a:cubicBezTo>
                    <a:cubicBezTo>
                      <a:pt x="834" y="422"/>
                      <a:pt x="787" y="291"/>
                      <a:pt x="679" y="231"/>
                    </a:cubicBezTo>
                    <a:lnTo>
                      <a:pt x="358" y="29"/>
                    </a:lnTo>
                    <a:cubicBezTo>
                      <a:pt x="323" y="10"/>
                      <a:pt x="284" y="0"/>
                      <a:pt x="24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123" name="Google Shape;123;p58"/>
              <p:cNvSpPr/>
              <p:nvPr/>
            </p:nvSpPr>
            <p:spPr>
              <a:xfrm>
                <a:off x="3360520" y="3099811"/>
                <a:ext cx="25834" cy="20005"/>
              </a:xfrm>
              <a:custGeom>
                <a:avLst/>
                <a:gdLst/>
                <a:ahLst/>
                <a:cxnLst/>
                <a:rect l="l" t="t" r="r" b="b"/>
                <a:pathLst>
                  <a:path w="811" h="628" extrusionOk="0">
                    <a:moveTo>
                      <a:pt x="239" y="1"/>
                    </a:moveTo>
                    <a:cubicBezTo>
                      <a:pt x="167" y="1"/>
                      <a:pt x="99" y="35"/>
                      <a:pt x="60" y="104"/>
                    </a:cubicBezTo>
                    <a:cubicBezTo>
                      <a:pt x="1" y="211"/>
                      <a:pt x="25" y="342"/>
                      <a:pt x="132" y="402"/>
                    </a:cubicBezTo>
                    <a:lnTo>
                      <a:pt x="453" y="592"/>
                    </a:lnTo>
                    <a:cubicBezTo>
                      <a:pt x="489" y="604"/>
                      <a:pt x="537" y="628"/>
                      <a:pt x="561" y="628"/>
                    </a:cubicBezTo>
                    <a:cubicBezTo>
                      <a:pt x="632" y="628"/>
                      <a:pt x="715" y="580"/>
                      <a:pt x="751" y="521"/>
                    </a:cubicBezTo>
                    <a:cubicBezTo>
                      <a:pt x="811" y="426"/>
                      <a:pt x="787" y="283"/>
                      <a:pt x="680" y="223"/>
                    </a:cubicBezTo>
                    <a:lnTo>
                      <a:pt x="358" y="33"/>
                    </a:lnTo>
                    <a:cubicBezTo>
                      <a:pt x="320" y="11"/>
                      <a:pt x="279" y="1"/>
                      <a:pt x="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grpSp>
      </p:grpSp>
      <p:cxnSp>
        <p:nvCxnSpPr>
          <p:cNvPr id="124" name="Google Shape;124;p58"/>
          <p:cNvCxnSpPr/>
          <p:nvPr/>
        </p:nvCxnSpPr>
        <p:spPr>
          <a:xfrm>
            <a:off x="-7725" y="1348925"/>
            <a:ext cx="5011200" cy="21300"/>
          </a:xfrm>
          <a:prstGeom prst="straightConnector1">
            <a:avLst/>
          </a:prstGeom>
          <a:noFill/>
          <a:ln w="38100" cap="flat" cmpd="sng">
            <a:solidFill>
              <a:srgbClr val="123661"/>
            </a:solidFill>
            <a:prstDash val="solid"/>
            <a:round/>
            <a:headEnd type="none" w="sm" len="sm"/>
            <a:tailEnd type="none" w="sm" len="sm"/>
          </a:ln>
        </p:spPr>
      </p:cxnSp>
      <p:pic>
        <p:nvPicPr>
          <p:cNvPr id="125" name="Google Shape;125;p58"/>
          <p:cNvPicPr preferRelativeResize="0"/>
          <p:nvPr/>
        </p:nvPicPr>
        <p:blipFill rotWithShape="1">
          <a:blip r:embed="rId3">
            <a:alphaModFix/>
          </a:blip>
          <a:srcRect/>
          <a:stretch/>
        </p:blipFill>
        <p:spPr>
          <a:xfrm>
            <a:off x="5787025" y="-37925"/>
            <a:ext cx="3356974" cy="5188751"/>
          </a:xfrm>
          <a:prstGeom prst="rect">
            <a:avLst/>
          </a:prstGeom>
          <a:noFill/>
          <a:ln>
            <a:noFill/>
          </a:ln>
        </p:spPr>
      </p:pic>
      <p:sp>
        <p:nvSpPr>
          <p:cNvPr id="126" name="Google Shape;126;p58"/>
          <p:cNvSpPr txBox="1">
            <a:spLocks noGrp="1"/>
          </p:cNvSpPr>
          <p:nvPr>
            <p:ph type="title"/>
          </p:nvPr>
        </p:nvSpPr>
        <p:spPr>
          <a:xfrm>
            <a:off x="1346125" y="704461"/>
            <a:ext cx="4440900" cy="60721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7" name="Google Shape;127;p58"/>
          <p:cNvSpPr txBox="1">
            <a:spLocks noGrp="1"/>
          </p:cNvSpPr>
          <p:nvPr>
            <p:ph type="body" idx="1"/>
          </p:nvPr>
        </p:nvSpPr>
        <p:spPr>
          <a:xfrm>
            <a:off x="458700" y="1559100"/>
            <a:ext cx="4673688" cy="17238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8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8" name="Google Shape;128;p58"/>
          <p:cNvSpPr txBox="1">
            <a:spLocks noGrp="1"/>
          </p:cNvSpPr>
          <p:nvPr>
            <p:ph type="body" idx="2"/>
          </p:nvPr>
        </p:nvSpPr>
        <p:spPr>
          <a:xfrm>
            <a:off x="0" y="5151438"/>
            <a:ext cx="9143999" cy="660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1">
  <p:cSld name="1_Title and body 1 2">
    <p:spTree>
      <p:nvGrpSpPr>
        <p:cNvPr id="1" name="Shape 129"/>
        <p:cNvGrpSpPr/>
        <p:nvPr/>
      </p:nvGrpSpPr>
      <p:grpSpPr>
        <a:xfrm>
          <a:off x="0" y="0"/>
          <a:ext cx="0" cy="0"/>
          <a:chOff x="0" y="0"/>
          <a:chExt cx="0" cy="0"/>
        </a:xfrm>
      </p:grpSpPr>
      <p:pic>
        <p:nvPicPr>
          <p:cNvPr id="130" name="Google Shape;130;p59"/>
          <p:cNvPicPr preferRelativeResize="0"/>
          <p:nvPr/>
        </p:nvPicPr>
        <p:blipFill rotWithShape="1">
          <a:blip r:embed="rId2">
            <a:alphaModFix/>
          </a:blip>
          <a:srcRect/>
          <a:stretch/>
        </p:blipFill>
        <p:spPr>
          <a:xfrm>
            <a:off x="6691250" y="506300"/>
            <a:ext cx="1967875" cy="531325"/>
          </a:xfrm>
          <a:prstGeom prst="rect">
            <a:avLst/>
          </a:prstGeom>
          <a:noFill/>
          <a:ln>
            <a:noFill/>
          </a:ln>
        </p:spPr>
      </p:pic>
      <p:pic>
        <p:nvPicPr>
          <p:cNvPr id="131" name="Google Shape;131;p59"/>
          <p:cNvPicPr preferRelativeResize="0"/>
          <p:nvPr/>
        </p:nvPicPr>
        <p:blipFill rotWithShape="1">
          <a:blip r:embed="rId3">
            <a:alphaModFix/>
          </a:blip>
          <a:srcRect/>
          <a:stretch/>
        </p:blipFill>
        <p:spPr>
          <a:xfrm>
            <a:off x="6245400" y="1593223"/>
            <a:ext cx="1951650" cy="1835050"/>
          </a:xfrm>
          <a:prstGeom prst="rect">
            <a:avLst/>
          </a:prstGeom>
          <a:noFill/>
          <a:ln>
            <a:noFill/>
          </a:ln>
        </p:spPr>
      </p:pic>
      <p:sp>
        <p:nvSpPr>
          <p:cNvPr id="132" name="Google Shape;132;p59"/>
          <p:cNvSpPr txBox="1">
            <a:spLocks noGrp="1"/>
          </p:cNvSpPr>
          <p:nvPr>
            <p:ph type="title"/>
          </p:nvPr>
        </p:nvSpPr>
        <p:spPr>
          <a:xfrm>
            <a:off x="458701" y="331773"/>
            <a:ext cx="545910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3" name="Google Shape;133;p59"/>
          <p:cNvSpPr txBox="1">
            <a:spLocks noGrp="1"/>
          </p:cNvSpPr>
          <p:nvPr>
            <p:ph type="body" idx="1"/>
          </p:nvPr>
        </p:nvSpPr>
        <p:spPr>
          <a:xfrm>
            <a:off x="458788" y="1489075"/>
            <a:ext cx="5173662" cy="17176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7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700" b="0" i="0" u="none" strike="noStrike" cap="none">
                <a:solidFill>
                  <a:schemeClr val="dk2"/>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700" b="0" i="0" u="none" strike="noStrike" cap="none">
                <a:solidFill>
                  <a:schemeClr val="dk2"/>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700" b="0" i="0" u="none" strike="noStrike" cap="none">
                <a:solidFill>
                  <a:schemeClr val="dk2"/>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700" b="0" i="0" u="none" strike="noStrike" cap="none">
                <a:solidFill>
                  <a:schemeClr val="dk2"/>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1">
  <p:cSld name="1_Title and body 1 3">
    <p:spTree>
      <p:nvGrpSpPr>
        <p:cNvPr id="1" name="Shape 134"/>
        <p:cNvGrpSpPr/>
        <p:nvPr/>
      </p:nvGrpSpPr>
      <p:grpSpPr>
        <a:xfrm>
          <a:off x="0" y="0"/>
          <a:ext cx="0" cy="0"/>
          <a:chOff x="0" y="0"/>
          <a:chExt cx="0" cy="0"/>
        </a:xfrm>
      </p:grpSpPr>
      <p:pic>
        <p:nvPicPr>
          <p:cNvPr id="135" name="Google Shape;135;p60"/>
          <p:cNvPicPr preferRelativeResize="0"/>
          <p:nvPr/>
        </p:nvPicPr>
        <p:blipFill rotWithShape="1">
          <a:blip r:embed="rId2">
            <a:alphaModFix/>
          </a:blip>
          <a:srcRect/>
          <a:stretch/>
        </p:blipFill>
        <p:spPr>
          <a:xfrm>
            <a:off x="6691250" y="506300"/>
            <a:ext cx="1967875" cy="531325"/>
          </a:xfrm>
          <a:prstGeom prst="rect">
            <a:avLst/>
          </a:prstGeom>
          <a:noFill/>
          <a:ln>
            <a:noFill/>
          </a:ln>
        </p:spPr>
      </p:pic>
      <p:grpSp>
        <p:nvGrpSpPr>
          <p:cNvPr id="136" name="Google Shape;136;p60"/>
          <p:cNvGrpSpPr/>
          <p:nvPr/>
        </p:nvGrpSpPr>
        <p:grpSpPr>
          <a:xfrm>
            <a:off x="595159" y="550991"/>
            <a:ext cx="681319" cy="677966"/>
            <a:chOff x="686582" y="2029931"/>
            <a:chExt cx="914400" cy="909900"/>
          </a:xfrm>
        </p:grpSpPr>
        <p:sp>
          <p:nvSpPr>
            <p:cNvPr id="137" name="Google Shape;137;p60"/>
            <p:cNvSpPr/>
            <p:nvPr/>
          </p:nvSpPr>
          <p:spPr>
            <a:xfrm>
              <a:off x="686582" y="2029931"/>
              <a:ext cx="914400" cy="909900"/>
            </a:xfrm>
            <a:prstGeom prst="ellipse">
              <a:avLst/>
            </a:prstGeom>
            <a:solidFill>
              <a:srgbClr val="12366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grpSp>
          <p:nvGrpSpPr>
            <p:cNvPr id="138" name="Google Shape;138;p60"/>
            <p:cNvGrpSpPr/>
            <p:nvPr/>
          </p:nvGrpSpPr>
          <p:grpSpPr>
            <a:xfrm>
              <a:off x="842277" y="2166255"/>
              <a:ext cx="602988" cy="637238"/>
              <a:chOff x="3086313" y="2877049"/>
              <a:chExt cx="320142" cy="392581"/>
            </a:xfrm>
          </p:grpSpPr>
          <p:sp>
            <p:nvSpPr>
              <p:cNvPr id="139" name="Google Shape;139;p60"/>
              <p:cNvSpPr/>
              <p:nvPr/>
            </p:nvSpPr>
            <p:spPr>
              <a:xfrm>
                <a:off x="3125749" y="2915371"/>
                <a:ext cx="240505" cy="354259"/>
              </a:xfrm>
              <a:custGeom>
                <a:avLst/>
                <a:gdLst/>
                <a:ahLst/>
                <a:cxnLst/>
                <a:rect l="l" t="t" r="r" b="b"/>
                <a:pathLst>
                  <a:path w="7550" h="11121" extrusionOk="0">
                    <a:moveTo>
                      <a:pt x="3775" y="2929"/>
                    </a:moveTo>
                    <a:lnTo>
                      <a:pt x="3918" y="3120"/>
                    </a:lnTo>
                    <a:cubicBezTo>
                      <a:pt x="3871" y="3144"/>
                      <a:pt x="3823" y="3144"/>
                      <a:pt x="3775" y="3144"/>
                    </a:cubicBezTo>
                    <a:cubicBezTo>
                      <a:pt x="3740" y="3132"/>
                      <a:pt x="3692" y="3120"/>
                      <a:pt x="3644" y="3120"/>
                    </a:cubicBezTo>
                    <a:lnTo>
                      <a:pt x="3775" y="2929"/>
                    </a:lnTo>
                    <a:close/>
                    <a:moveTo>
                      <a:pt x="4168" y="3501"/>
                    </a:moveTo>
                    <a:lnTo>
                      <a:pt x="4299" y="3703"/>
                    </a:lnTo>
                    <a:cubicBezTo>
                      <a:pt x="4126" y="3751"/>
                      <a:pt x="3948" y="3775"/>
                      <a:pt x="3769" y="3775"/>
                    </a:cubicBezTo>
                    <a:cubicBezTo>
                      <a:pt x="3591" y="3775"/>
                      <a:pt x="3412" y="3751"/>
                      <a:pt x="3239" y="3703"/>
                    </a:cubicBezTo>
                    <a:lnTo>
                      <a:pt x="3382" y="3501"/>
                    </a:lnTo>
                    <a:cubicBezTo>
                      <a:pt x="3513" y="3560"/>
                      <a:pt x="3644" y="3572"/>
                      <a:pt x="3775" y="3572"/>
                    </a:cubicBezTo>
                    <a:cubicBezTo>
                      <a:pt x="3918" y="3572"/>
                      <a:pt x="4049" y="3537"/>
                      <a:pt x="4168" y="3501"/>
                    </a:cubicBezTo>
                    <a:close/>
                    <a:moveTo>
                      <a:pt x="3120" y="4132"/>
                    </a:moveTo>
                    <a:cubicBezTo>
                      <a:pt x="3275" y="4180"/>
                      <a:pt x="3418" y="4191"/>
                      <a:pt x="3561" y="4215"/>
                    </a:cubicBezTo>
                    <a:lnTo>
                      <a:pt x="3561" y="8109"/>
                    </a:lnTo>
                    <a:lnTo>
                      <a:pt x="3120" y="8109"/>
                    </a:lnTo>
                    <a:lnTo>
                      <a:pt x="3120" y="4132"/>
                    </a:lnTo>
                    <a:close/>
                    <a:moveTo>
                      <a:pt x="4430" y="4132"/>
                    </a:moveTo>
                    <a:lnTo>
                      <a:pt x="4430" y="8109"/>
                    </a:lnTo>
                    <a:lnTo>
                      <a:pt x="4001" y="8109"/>
                    </a:lnTo>
                    <a:lnTo>
                      <a:pt x="4001" y="4215"/>
                    </a:lnTo>
                    <a:cubicBezTo>
                      <a:pt x="4156" y="4191"/>
                      <a:pt x="4287" y="4180"/>
                      <a:pt x="4430" y="4132"/>
                    </a:cubicBezTo>
                    <a:close/>
                    <a:moveTo>
                      <a:pt x="3799" y="441"/>
                    </a:moveTo>
                    <a:cubicBezTo>
                      <a:pt x="4668" y="441"/>
                      <a:pt x="5490" y="786"/>
                      <a:pt x="6121" y="1394"/>
                    </a:cubicBezTo>
                    <a:cubicBezTo>
                      <a:pt x="6752" y="2025"/>
                      <a:pt x="7097" y="2858"/>
                      <a:pt x="7097" y="3751"/>
                    </a:cubicBezTo>
                    <a:cubicBezTo>
                      <a:pt x="7097" y="4620"/>
                      <a:pt x="6752" y="5442"/>
                      <a:pt x="6157" y="6073"/>
                    </a:cubicBezTo>
                    <a:cubicBezTo>
                      <a:pt x="5609" y="6632"/>
                      <a:pt x="5299" y="7347"/>
                      <a:pt x="5240" y="8109"/>
                    </a:cubicBezTo>
                    <a:lnTo>
                      <a:pt x="4883" y="8109"/>
                    </a:lnTo>
                    <a:lnTo>
                      <a:pt x="4883" y="3822"/>
                    </a:lnTo>
                    <a:cubicBezTo>
                      <a:pt x="4883" y="3775"/>
                      <a:pt x="4871" y="3739"/>
                      <a:pt x="4835" y="3703"/>
                    </a:cubicBezTo>
                    <a:lnTo>
                      <a:pt x="3978" y="2406"/>
                    </a:lnTo>
                    <a:cubicBezTo>
                      <a:pt x="3930" y="2346"/>
                      <a:pt x="3871" y="2310"/>
                      <a:pt x="3799" y="2310"/>
                    </a:cubicBezTo>
                    <a:cubicBezTo>
                      <a:pt x="3716" y="2310"/>
                      <a:pt x="3644" y="2334"/>
                      <a:pt x="3620" y="2406"/>
                    </a:cubicBezTo>
                    <a:lnTo>
                      <a:pt x="2751" y="3703"/>
                    </a:lnTo>
                    <a:cubicBezTo>
                      <a:pt x="2728" y="3739"/>
                      <a:pt x="2704" y="3775"/>
                      <a:pt x="2704" y="3822"/>
                    </a:cubicBezTo>
                    <a:lnTo>
                      <a:pt x="2704" y="8109"/>
                    </a:lnTo>
                    <a:lnTo>
                      <a:pt x="2347" y="8109"/>
                    </a:lnTo>
                    <a:cubicBezTo>
                      <a:pt x="2287" y="7347"/>
                      <a:pt x="1977" y="6632"/>
                      <a:pt x="1430" y="6073"/>
                    </a:cubicBezTo>
                    <a:cubicBezTo>
                      <a:pt x="834" y="5465"/>
                      <a:pt x="501" y="4656"/>
                      <a:pt x="489" y="3810"/>
                    </a:cubicBezTo>
                    <a:cubicBezTo>
                      <a:pt x="477" y="2929"/>
                      <a:pt x="823" y="2096"/>
                      <a:pt x="1430" y="1453"/>
                    </a:cubicBezTo>
                    <a:cubicBezTo>
                      <a:pt x="2049" y="822"/>
                      <a:pt x="2870" y="453"/>
                      <a:pt x="3751" y="441"/>
                    </a:cubicBezTo>
                    <a:close/>
                    <a:moveTo>
                      <a:pt x="5228" y="8561"/>
                    </a:moveTo>
                    <a:lnTo>
                      <a:pt x="5228" y="8835"/>
                    </a:lnTo>
                    <a:lnTo>
                      <a:pt x="5228" y="8883"/>
                    </a:lnTo>
                    <a:lnTo>
                      <a:pt x="2335" y="8883"/>
                    </a:lnTo>
                    <a:lnTo>
                      <a:pt x="2335" y="8835"/>
                    </a:lnTo>
                    <a:lnTo>
                      <a:pt x="2335" y="8561"/>
                    </a:lnTo>
                    <a:close/>
                    <a:moveTo>
                      <a:pt x="5121" y="9311"/>
                    </a:moveTo>
                    <a:cubicBezTo>
                      <a:pt x="4942" y="9752"/>
                      <a:pt x="4525" y="10026"/>
                      <a:pt x="4037" y="10026"/>
                    </a:cubicBezTo>
                    <a:lnTo>
                      <a:pt x="3525" y="10026"/>
                    </a:lnTo>
                    <a:cubicBezTo>
                      <a:pt x="3037" y="10026"/>
                      <a:pt x="2620" y="9728"/>
                      <a:pt x="2442" y="9311"/>
                    </a:cubicBezTo>
                    <a:close/>
                    <a:moveTo>
                      <a:pt x="4049" y="10478"/>
                    </a:moveTo>
                    <a:cubicBezTo>
                      <a:pt x="4061" y="10478"/>
                      <a:pt x="4109" y="10478"/>
                      <a:pt x="4132" y="10490"/>
                    </a:cubicBezTo>
                    <a:cubicBezTo>
                      <a:pt x="4132" y="10597"/>
                      <a:pt x="4049" y="10668"/>
                      <a:pt x="3954" y="10668"/>
                    </a:cubicBezTo>
                    <a:lnTo>
                      <a:pt x="3620" y="10668"/>
                    </a:lnTo>
                    <a:cubicBezTo>
                      <a:pt x="3513" y="10668"/>
                      <a:pt x="3442" y="10585"/>
                      <a:pt x="3442" y="10490"/>
                    </a:cubicBezTo>
                    <a:lnTo>
                      <a:pt x="3442" y="10478"/>
                    </a:lnTo>
                    <a:close/>
                    <a:moveTo>
                      <a:pt x="3762" y="0"/>
                    </a:moveTo>
                    <a:cubicBezTo>
                      <a:pt x="3746" y="0"/>
                      <a:pt x="3731" y="0"/>
                      <a:pt x="3716" y="0"/>
                    </a:cubicBezTo>
                    <a:cubicBezTo>
                      <a:pt x="1656" y="24"/>
                      <a:pt x="1" y="1739"/>
                      <a:pt x="13" y="3810"/>
                    </a:cubicBezTo>
                    <a:cubicBezTo>
                      <a:pt x="25" y="4775"/>
                      <a:pt x="406" y="5680"/>
                      <a:pt x="1073" y="6370"/>
                    </a:cubicBezTo>
                    <a:cubicBezTo>
                      <a:pt x="1596" y="6906"/>
                      <a:pt x="1870" y="7609"/>
                      <a:pt x="1870" y="8335"/>
                    </a:cubicBezTo>
                    <a:lnTo>
                      <a:pt x="1870" y="8835"/>
                    </a:lnTo>
                    <a:cubicBezTo>
                      <a:pt x="1870" y="9549"/>
                      <a:pt x="2335" y="10168"/>
                      <a:pt x="2966" y="10383"/>
                    </a:cubicBezTo>
                    <a:lnTo>
                      <a:pt x="2966" y="10490"/>
                    </a:lnTo>
                    <a:cubicBezTo>
                      <a:pt x="2966" y="10835"/>
                      <a:pt x="3239" y="11121"/>
                      <a:pt x="3585" y="11121"/>
                    </a:cubicBezTo>
                    <a:lnTo>
                      <a:pt x="3930" y="11121"/>
                    </a:lnTo>
                    <a:cubicBezTo>
                      <a:pt x="4275" y="11121"/>
                      <a:pt x="4549" y="10835"/>
                      <a:pt x="4549" y="10490"/>
                    </a:cubicBezTo>
                    <a:lnTo>
                      <a:pt x="4549" y="10383"/>
                    </a:lnTo>
                    <a:cubicBezTo>
                      <a:pt x="5192" y="10168"/>
                      <a:pt x="5645" y="9549"/>
                      <a:pt x="5645" y="8835"/>
                    </a:cubicBezTo>
                    <a:lnTo>
                      <a:pt x="5645" y="8335"/>
                    </a:lnTo>
                    <a:cubicBezTo>
                      <a:pt x="5645" y="7609"/>
                      <a:pt x="5918" y="6918"/>
                      <a:pt x="6442" y="6382"/>
                    </a:cubicBezTo>
                    <a:cubicBezTo>
                      <a:pt x="7133" y="5680"/>
                      <a:pt x="7502" y="4751"/>
                      <a:pt x="7502" y="3763"/>
                    </a:cubicBezTo>
                    <a:cubicBezTo>
                      <a:pt x="7550" y="2751"/>
                      <a:pt x="7145" y="1798"/>
                      <a:pt x="6418" y="1084"/>
                    </a:cubicBezTo>
                    <a:cubicBezTo>
                      <a:pt x="5715" y="380"/>
                      <a:pt x="4757" y="0"/>
                      <a:pt x="37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140" name="Google Shape;140;p60"/>
              <p:cNvSpPr/>
              <p:nvPr/>
            </p:nvSpPr>
            <p:spPr>
              <a:xfrm>
                <a:off x="3263076" y="2942511"/>
                <a:ext cx="79287" cy="99579"/>
              </a:xfrm>
              <a:custGeom>
                <a:avLst/>
                <a:gdLst/>
                <a:ahLst/>
                <a:cxnLst/>
                <a:rect l="l" t="t" r="r" b="b"/>
                <a:pathLst>
                  <a:path w="2489" h="3126" extrusionOk="0">
                    <a:moveTo>
                      <a:pt x="246" y="1"/>
                    </a:moveTo>
                    <a:cubicBezTo>
                      <a:pt x="146" y="1"/>
                      <a:pt x="56" y="59"/>
                      <a:pt x="36" y="161"/>
                    </a:cubicBezTo>
                    <a:cubicBezTo>
                      <a:pt x="0" y="280"/>
                      <a:pt x="60" y="399"/>
                      <a:pt x="179" y="422"/>
                    </a:cubicBezTo>
                    <a:cubicBezTo>
                      <a:pt x="1286" y="744"/>
                      <a:pt x="2048" y="1768"/>
                      <a:pt x="2048" y="2899"/>
                    </a:cubicBezTo>
                    <a:cubicBezTo>
                      <a:pt x="2048" y="3018"/>
                      <a:pt x="2143" y="3125"/>
                      <a:pt x="2262" y="3125"/>
                    </a:cubicBezTo>
                    <a:cubicBezTo>
                      <a:pt x="2381" y="3125"/>
                      <a:pt x="2488" y="3018"/>
                      <a:pt x="2488" y="2899"/>
                    </a:cubicBezTo>
                    <a:cubicBezTo>
                      <a:pt x="2488" y="1577"/>
                      <a:pt x="1595" y="387"/>
                      <a:pt x="298" y="6"/>
                    </a:cubicBezTo>
                    <a:cubicBezTo>
                      <a:pt x="280" y="2"/>
                      <a:pt x="263" y="1"/>
                      <a:pt x="24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141" name="Google Shape;141;p60"/>
              <p:cNvSpPr/>
              <p:nvPr/>
            </p:nvSpPr>
            <p:spPr>
              <a:xfrm>
                <a:off x="3237656" y="2939262"/>
                <a:ext cx="20897" cy="14462"/>
              </a:xfrm>
              <a:custGeom>
                <a:avLst/>
                <a:gdLst/>
                <a:ahLst/>
                <a:cxnLst/>
                <a:rect l="l" t="t" r="r" b="b"/>
                <a:pathLst>
                  <a:path w="656" h="454" extrusionOk="0">
                    <a:moveTo>
                      <a:pt x="227" y="1"/>
                    </a:moveTo>
                    <a:cubicBezTo>
                      <a:pt x="107" y="1"/>
                      <a:pt x="0" y="108"/>
                      <a:pt x="0" y="227"/>
                    </a:cubicBezTo>
                    <a:cubicBezTo>
                      <a:pt x="0" y="346"/>
                      <a:pt x="107" y="453"/>
                      <a:pt x="227" y="453"/>
                    </a:cubicBezTo>
                    <a:lnTo>
                      <a:pt x="417" y="453"/>
                    </a:lnTo>
                    <a:cubicBezTo>
                      <a:pt x="536" y="453"/>
                      <a:pt x="619" y="358"/>
                      <a:pt x="643" y="251"/>
                    </a:cubicBezTo>
                    <a:cubicBezTo>
                      <a:pt x="655" y="108"/>
                      <a:pt x="560" y="1"/>
                      <a:pt x="42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142" name="Google Shape;142;p60"/>
              <p:cNvSpPr/>
              <p:nvPr/>
            </p:nvSpPr>
            <p:spPr>
              <a:xfrm>
                <a:off x="3379888" y="3029539"/>
                <a:ext cx="26567" cy="14048"/>
              </a:xfrm>
              <a:custGeom>
                <a:avLst/>
                <a:gdLst/>
                <a:ahLst/>
                <a:cxnLst/>
                <a:rect l="l" t="t" r="r" b="b"/>
                <a:pathLst>
                  <a:path w="834" h="441" extrusionOk="0">
                    <a:moveTo>
                      <a:pt x="226" y="0"/>
                    </a:moveTo>
                    <a:cubicBezTo>
                      <a:pt x="107" y="0"/>
                      <a:pt x="0" y="107"/>
                      <a:pt x="0" y="226"/>
                    </a:cubicBezTo>
                    <a:cubicBezTo>
                      <a:pt x="0" y="346"/>
                      <a:pt x="107" y="441"/>
                      <a:pt x="226" y="441"/>
                    </a:cubicBezTo>
                    <a:lnTo>
                      <a:pt x="607" y="441"/>
                    </a:lnTo>
                    <a:cubicBezTo>
                      <a:pt x="726" y="441"/>
                      <a:pt x="834" y="346"/>
                      <a:pt x="834" y="226"/>
                    </a:cubicBezTo>
                    <a:cubicBezTo>
                      <a:pt x="822" y="107"/>
                      <a:pt x="726" y="0"/>
                      <a:pt x="60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143" name="Google Shape;143;p60"/>
              <p:cNvSpPr/>
              <p:nvPr/>
            </p:nvSpPr>
            <p:spPr>
              <a:xfrm>
                <a:off x="3086313" y="3029539"/>
                <a:ext cx="26599" cy="14048"/>
              </a:xfrm>
              <a:custGeom>
                <a:avLst/>
                <a:gdLst/>
                <a:ahLst/>
                <a:cxnLst/>
                <a:rect l="l" t="t" r="r" b="b"/>
                <a:pathLst>
                  <a:path w="835" h="441" extrusionOk="0">
                    <a:moveTo>
                      <a:pt x="227" y="0"/>
                    </a:moveTo>
                    <a:cubicBezTo>
                      <a:pt x="108" y="0"/>
                      <a:pt x="1" y="107"/>
                      <a:pt x="1" y="226"/>
                    </a:cubicBezTo>
                    <a:cubicBezTo>
                      <a:pt x="1" y="346"/>
                      <a:pt x="108" y="441"/>
                      <a:pt x="227" y="441"/>
                    </a:cubicBezTo>
                    <a:lnTo>
                      <a:pt x="608" y="441"/>
                    </a:lnTo>
                    <a:cubicBezTo>
                      <a:pt x="727" y="441"/>
                      <a:pt x="834" y="346"/>
                      <a:pt x="834" y="226"/>
                    </a:cubicBezTo>
                    <a:cubicBezTo>
                      <a:pt x="834" y="107"/>
                      <a:pt x="727" y="0"/>
                      <a:pt x="60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144" name="Google Shape;144;p60"/>
              <p:cNvSpPr/>
              <p:nvPr/>
            </p:nvSpPr>
            <p:spPr>
              <a:xfrm>
                <a:off x="3359788" y="2953469"/>
                <a:ext cx="26567" cy="20355"/>
              </a:xfrm>
              <a:custGeom>
                <a:avLst/>
                <a:gdLst/>
                <a:ahLst/>
                <a:cxnLst/>
                <a:rect l="l" t="t" r="r" b="b"/>
                <a:pathLst>
                  <a:path w="834" h="639" extrusionOk="0">
                    <a:moveTo>
                      <a:pt x="594" y="0"/>
                    </a:moveTo>
                    <a:cubicBezTo>
                      <a:pt x="555" y="0"/>
                      <a:pt x="514" y="13"/>
                      <a:pt x="476" y="43"/>
                    </a:cubicBezTo>
                    <a:lnTo>
                      <a:pt x="155" y="233"/>
                    </a:lnTo>
                    <a:cubicBezTo>
                      <a:pt x="48" y="293"/>
                      <a:pt x="0" y="424"/>
                      <a:pt x="83" y="531"/>
                    </a:cubicBezTo>
                    <a:cubicBezTo>
                      <a:pt x="119" y="602"/>
                      <a:pt x="203" y="638"/>
                      <a:pt x="274" y="638"/>
                    </a:cubicBezTo>
                    <a:cubicBezTo>
                      <a:pt x="310" y="638"/>
                      <a:pt x="345" y="614"/>
                      <a:pt x="381" y="602"/>
                    </a:cubicBezTo>
                    <a:lnTo>
                      <a:pt x="703" y="412"/>
                    </a:lnTo>
                    <a:cubicBezTo>
                      <a:pt x="810" y="352"/>
                      <a:pt x="834" y="221"/>
                      <a:pt x="774" y="114"/>
                    </a:cubicBezTo>
                    <a:cubicBezTo>
                      <a:pt x="735" y="45"/>
                      <a:pt x="667" y="0"/>
                      <a:pt x="59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145" name="Google Shape;145;p60"/>
              <p:cNvSpPr/>
              <p:nvPr/>
            </p:nvSpPr>
            <p:spPr>
              <a:xfrm>
                <a:off x="3106413" y="3100034"/>
                <a:ext cx="26599" cy="20164"/>
              </a:xfrm>
              <a:custGeom>
                <a:avLst/>
                <a:gdLst/>
                <a:ahLst/>
                <a:cxnLst/>
                <a:rect l="l" t="t" r="r" b="b"/>
                <a:pathLst>
                  <a:path w="835" h="633" extrusionOk="0">
                    <a:moveTo>
                      <a:pt x="590" y="0"/>
                    </a:moveTo>
                    <a:cubicBezTo>
                      <a:pt x="550" y="0"/>
                      <a:pt x="511" y="12"/>
                      <a:pt x="477" y="38"/>
                    </a:cubicBezTo>
                    <a:lnTo>
                      <a:pt x="144" y="228"/>
                    </a:lnTo>
                    <a:cubicBezTo>
                      <a:pt x="36" y="288"/>
                      <a:pt x="1" y="419"/>
                      <a:pt x="72" y="526"/>
                    </a:cubicBezTo>
                    <a:cubicBezTo>
                      <a:pt x="108" y="597"/>
                      <a:pt x="191" y="633"/>
                      <a:pt x="263" y="633"/>
                    </a:cubicBezTo>
                    <a:cubicBezTo>
                      <a:pt x="310" y="633"/>
                      <a:pt x="334" y="609"/>
                      <a:pt x="370" y="597"/>
                    </a:cubicBezTo>
                    <a:lnTo>
                      <a:pt x="691" y="407"/>
                    </a:lnTo>
                    <a:cubicBezTo>
                      <a:pt x="787" y="347"/>
                      <a:pt x="834" y="216"/>
                      <a:pt x="775" y="109"/>
                    </a:cubicBezTo>
                    <a:cubicBezTo>
                      <a:pt x="736" y="40"/>
                      <a:pt x="663" y="0"/>
                      <a:pt x="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146" name="Google Shape;146;p60"/>
              <p:cNvSpPr/>
              <p:nvPr/>
            </p:nvSpPr>
            <p:spPr>
              <a:xfrm>
                <a:off x="3308565" y="2897277"/>
                <a:ext cx="22044" cy="24178"/>
              </a:xfrm>
              <a:custGeom>
                <a:avLst/>
                <a:gdLst/>
                <a:ahLst/>
                <a:cxnLst/>
                <a:rect l="l" t="t" r="r" b="b"/>
                <a:pathLst>
                  <a:path w="692" h="759" extrusionOk="0">
                    <a:moveTo>
                      <a:pt x="441" y="1"/>
                    </a:moveTo>
                    <a:cubicBezTo>
                      <a:pt x="369" y="1"/>
                      <a:pt x="301" y="35"/>
                      <a:pt x="263" y="104"/>
                    </a:cubicBezTo>
                    <a:lnTo>
                      <a:pt x="60" y="438"/>
                    </a:lnTo>
                    <a:cubicBezTo>
                      <a:pt x="1" y="533"/>
                      <a:pt x="37" y="676"/>
                      <a:pt x="144" y="735"/>
                    </a:cubicBezTo>
                    <a:cubicBezTo>
                      <a:pt x="167" y="747"/>
                      <a:pt x="215" y="759"/>
                      <a:pt x="239" y="759"/>
                    </a:cubicBezTo>
                    <a:cubicBezTo>
                      <a:pt x="322" y="759"/>
                      <a:pt x="394" y="711"/>
                      <a:pt x="441" y="652"/>
                    </a:cubicBezTo>
                    <a:lnTo>
                      <a:pt x="632" y="330"/>
                    </a:lnTo>
                    <a:cubicBezTo>
                      <a:pt x="691" y="223"/>
                      <a:pt x="656" y="92"/>
                      <a:pt x="560" y="33"/>
                    </a:cubicBezTo>
                    <a:cubicBezTo>
                      <a:pt x="522" y="11"/>
                      <a:pt x="481" y="1"/>
                      <a:pt x="44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147" name="Google Shape;147;p60"/>
              <p:cNvSpPr/>
              <p:nvPr/>
            </p:nvSpPr>
            <p:spPr>
              <a:xfrm>
                <a:off x="3239153" y="2877049"/>
                <a:ext cx="14080" cy="26599"/>
              </a:xfrm>
              <a:custGeom>
                <a:avLst/>
                <a:gdLst/>
                <a:ahLst/>
                <a:cxnLst/>
                <a:rect l="l" t="t" r="r" b="b"/>
                <a:pathLst>
                  <a:path w="442" h="835" extrusionOk="0">
                    <a:moveTo>
                      <a:pt x="215" y="1"/>
                    </a:moveTo>
                    <a:cubicBezTo>
                      <a:pt x="96" y="1"/>
                      <a:pt x="1" y="96"/>
                      <a:pt x="1" y="215"/>
                    </a:cubicBezTo>
                    <a:lnTo>
                      <a:pt x="1" y="608"/>
                    </a:lnTo>
                    <a:cubicBezTo>
                      <a:pt x="1" y="727"/>
                      <a:pt x="96" y="834"/>
                      <a:pt x="215" y="834"/>
                    </a:cubicBezTo>
                    <a:cubicBezTo>
                      <a:pt x="334" y="834"/>
                      <a:pt x="441" y="727"/>
                      <a:pt x="441" y="608"/>
                    </a:cubicBezTo>
                    <a:lnTo>
                      <a:pt x="441" y="215"/>
                    </a:lnTo>
                    <a:cubicBezTo>
                      <a:pt x="441" y="96"/>
                      <a:pt x="358" y="1"/>
                      <a:pt x="21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148" name="Google Shape;148;p60"/>
              <p:cNvSpPr/>
              <p:nvPr/>
            </p:nvSpPr>
            <p:spPr>
              <a:xfrm>
                <a:off x="3161809" y="2897500"/>
                <a:ext cx="22394" cy="24337"/>
              </a:xfrm>
              <a:custGeom>
                <a:avLst/>
                <a:gdLst/>
                <a:ahLst/>
                <a:cxnLst/>
                <a:rect l="l" t="t" r="r" b="b"/>
                <a:pathLst>
                  <a:path w="703" h="764" extrusionOk="0">
                    <a:moveTo>
                      <a:pt x="262" y="0"/>
                    </a:moveTo>
                    <a:cubicBezTo>
                      <a:pt x="222" y="0"/>
                      <a:pt x="181" y="12"/>
                      <a:pt x="143" y="38"/>
                    </a:cubicBezTo>
                    <a:cubicBezTo>
                      <a:pt x="48" y="97"/>
                      <a:pt x="0" y="228"/>
                      <a:pt x="72" y="335"/>
                    </a:cubicBezTo>
                    <a:lnTo>
                      <a:pt x="262" y="669"/>
                    </a:lnTo>
                    <a:cubicBezTo>
                      <a:pt x="310" y="740"/>
                      <a:pt x="381" y="764"/>
                      <a:pt x="464" y="764"/>
                    </a:cubicBezTo>
                    <a:cubicBezTo>
                      <a:pt x="500" y="764"/>
                      <a:pt x="536" y="752"/>
                      <a:pt x="560" y="740"/>
                    </a:cubicBezTo>
                    <a:cubicBezTo>
                      <a:pt x="667" y="681"/>
                      <a:pt x="703" y="550"/>
                      <a:pt x="643" y="442"/>
                    </a:cubicBezTo>
                    <a:lnTo>
                      <a:pt x="441" y="109"/>
                    </a:lnTo>
                    <a:cubicBezTo>
                      <a:pt x="402" y="40"/>
                      <a:pt x="334" y="0"/>
                      <a:pt x="2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149" name="Google Shape;149;p60"/>
              <p:cNvSpPr/>
              <p:nvPr/>
            </p:nvSpPr>
            <p:spPr>
              <a:xfrm>
                <a:off x="3106413" y="2953151"/>
                <a:ext cx="26599" cy="19909"/>
              </a:xfrm>
              <a:custGeom>
                <a:avLst/>
                <a:gdLst/>
                <a:ahLst/>
                <a:cxnLst/>
                <a:rect l="l" t="t" r="r" b="b"/>
                <a:pathLst>
                  <a:path w="835" h="625" extrusionOk="0">
                    <a:moveTo>
                      <a:pt x="246" y="0"/>
                    </a:moveTo>
                    <a:cubicBezTo>
                      <a:pt x="168" y="0"/>
                      <a:pt x="92" y="40"/>
                      <a:pt x="60" y="112"/>
                    </a:cubicBezTo>
                    <a:cubicBezTo>
                      <a:pt x="1" y="208"/>
                      <a:pt x="25" y="350"/>
                      <a:pt x="132" y="410"/>
                    </a:cubicBezTo>
                    <a:lnTo>
                      <a:pt x="453" y="600"/>
                    </a:lnTo>
                    <a:cubicBezTo>
                      <a:pt x="489" y="612"/>
                      <a:pt x="537" y="624"/>
                      <a:pt x="560" y="624"/>
                    </a:cubicBezTo>
                    <a:cubicBezTo>
                      <a:pt x="632" y="624"/>
                      <a:pt x="715" y="589"/>
                      <a:pt x="751" y="529"/>
                    </a:cubicBezTo>
                    <a:cubicBezTo>
                      <a:pt x="834" y="422"/>
                      <a:pt x="787" y="291"/>
                      <a:pt x="679" y="231"/>
                    </a:cubicBezTo>
                    <a:lnTo>
                      <a:pt x="358" y="29"/>
                    </a:lnTo>
                    <a:cubicBezTo>
                      <a:pt x="323" y="10"/>
                      <a:pt x="284" y="0"/>
                      <a:pt x="24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sp>
            <p:nvSpPr>
              <p:cNvPr id="150" name="Google Shape;150;p60"/>
              <p:cNvSpPr/>
              <p:nvPr/>
            </p:nvSpPr>
            <p:spPr>
              <a:xfrm>
                <a:off x="3360520" y="3099811"/>
                <a:ext cx="25834" cy="20005"/>
              </a:xfrm>
              <a:custGeom>
                <a:avLst/>
                <a:gdLst/>
                <a:ahLst/>
                <a:cxnLst/>
                <a:rect l="l" t="t" r="r" b="b"/>
                <a:pathLst>
                  <a:path w="811" h="628" extrusionOk="0">
                    <a:moveTo>
                      <a:pt x="239" y="1"/>
                    </a:moveTo>
                    <a:cubicBezTo>
                      <a:pt x="167" y="1"/>
                      <a:pt x="99" y="35"/>
                      <a:pt x="60" y="104"/>
                    </a:cubicBezTo>
                    <a:cubicBezTo>
                      <a:pt x="1" y="211"/>
                      <a:pt x="25" y="342"/>
                      <a:pt x="132" y="402"/>
                    </a:cubicBezTo>
                    <a:lnTo>
                      <a:pt x="453" y="592"/>
                    </a:lnTo>
                    <a:cubicBezTo>
                      <a:pt x="489" y="604"/>
                      <a:pt x="537" y="628"/>
                      <a:pt x="561" y="628"/>
                    </a:cubicBezTo>
                    <a:cubicBezTo>
                      <a:pt x="632" y="628"/>
                      <a:pt x="715" y="580"/>
                      <a:pt x="751" y="521"/>
                    </a:cubicBezTo>
                    <a:cubicBezTo>
                      <a:pt x="811" y="426"/>
                      <a:pt x="787" y="283"/>
                      <a:pt x="680" y="223"/>
                    </a:cubicBezTo>
                    <a:lnTo>
                      <a:pt x="358" y="33"/>
                    </a:lnTo>
                    <a:cubicBezTo>
                      <a:pt x="320" y="11"/>
                      <a:pt x="279" y="1"/>
                      <a:pt x="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123661"/>
                  </a:solidFill>
                  <a:latin typeface="Arial"/>
                  <a:ea typeface="Arial"/>
                  <a:cs typeface="Arial"/>
                  <a:sym typeface="Arial"/>
                </a:endParaRPr>
              </a:p>
            </p:txBody>
          </p:sp>
        </p:grpSp>
      </p:grpSp>
      <p:cxnSp>
        <p:nvCxnSpPr>
          <p:cNvPr id="151" name="Google Shape;151;p60"/>
          <p:cNvCxnSpPr/>
          <p:nvPr/>
        </p:nvCxnSpPr>
        <p:spPr>
          <a:xfrm>
            <a:off x="-7725" y="1348925"/>
            <a:ext cx="5011200" cy="21300"/>
          </a:xfrm>
          <a:prstGeom prst="straightConnector1">
            <a:avLst/>
          </a:prstGeom>
          <a:noFill/>
          <a:ln w="38100" cap="flat" cmpd="sng">
            <a:solidFill>
              <a:srgbClr val="123661"/>
            </a:solidFill>
            <a:prstDash val="solid"/>
            <a:round/>
            <a:headEnd type="none" w="sm" len="sm"/>
            <a:tailEnd type="none" w="sm" len="sm"/>
          </a:ln>
        </p:spPr>
      </p:cxnSp>
      <p:sp>
        <p:nvSpPr>
          <p:cNvPr id="152" name="Google Shape;152;p60"/>
          <p:cNvSpPr txBox="1">
            <a:spLocks noGrp="1"/>
          </p:cNvSpPr>
          <p:nvPr>
            <p:ph type="title"/>
          </p:nvPr>
        </p:nvSpPr>
        <p:spPr>
          <a:xfrm>
            <a:off x="1346125" y="704461"/>
            <a:ext cx="4440900" cy="60721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3" name="Google Shape;153;p60"/>
          <p:cNvSpPr txBox="1">
            <a:spLocks noGrp="1"/>
          </p:cNvSpPr>
          <p:nvPr>
            <p:ph type="body" idx="1"/>
          </p:nvPr>
        </p:nvSpPr>
        <p:spPr>
          <a:xfrm>
            <a:off x="458700" y="1559100"/>
            <a:ext cx="4673688" cy="17238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20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1">
  <p:cSld name="1_Title and body 1 4">
    <p:spTree>
      <p:nvGrpSpPr>
        <p:cNvPr id="1" name="Shape 154"/>
        <p:cNvGrpSpPr/>
        <p:nvPr/>
      </p:nvGrpSpPr>
      <p:grpSpPr>
        <a:xfrm>
          <a:off x="0" y="0"/>
          <a:ext cx="0" cy="0"/>
          <a:chOff x="0" y="0"/>
          <a:chExt cx="0" cy="0"/>
        </a:xfrm>
      </p:grpSpPr>
      <p:pic>
        <p:nvPicPr>
          <p:cNvPr id="155" name="Google Shape;155;p61"/>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156" name="Google Shape;156;p61"/>
          <p:cNvSpPr/>
          <p:nvPr/>
        </p:nvSpPr>
        <p:spPr>
          <a:xfrm>
            <a:off x="458682" y="702968"/>
            <a:ext cx="681319" cy="677966"/>
          </a:xfrm>
          <a:prstGeom prst="ellipse">
            <a:avLst/>
          </a:prstGeom>
          <a:solidFill>
            <a:srgbClr val="FBB040"/>
          </a:solidFill>
          <a:ln w="9525" cap="flat" cmpd="sng">
            <a:solidFill>
              <a:srgbClr val="FBB04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cxnSp>
        <p:nvCxnSpPr>
          <p:cNvPr id="157" name="Google Shape;157;p61"/>
          <p:cNvCxnSpPr/>
          <p:nvPr/>
        </p:nvCxnSpPr>
        <p:spPr>
          <a:xfrm>
            <a:off x="7725" y="1577600"/>
            <a:ext cx="5205000" cy="1800"/>
          </a:xfrm>
          <a:prstGeom prst="straightConnector1">
            <a:avLst/>
          </a:prstGeom>
          <a:noFill/>
          <a:ln w="38100" cap="flat" cmpd="sng">
            <a:solidFill>
              <a:schemeClr val="accent4"/>
            </a:solidFill>
            <a:prstDash val="solid"/>
            <a:round/>
            <a:headEnd type="none" w="sm" len="sm"/>
            <a:tailEnd type="none" w="sm" len="sm"/>
          </a:ln>
        </p:spPr>
      </p:cxnSp>
      <p:pic>
        <p:nvPicPr>
          <p:cNvPr id="158" name="Google Shape;158;p61"/>
          <p:cNvPicPr preferRelativeResize="0"/>
          <p:nvPr/>
        </p:nvPicPr>
        <p:blipFill rotWithShape="1">
          <a:blip r:embed="rId3">
            <a:alphaModFix/>
          </a:blip>
          <a:srcRect/>
          <a:stretch/>
        </p:blipFill>
        <p:spPr>
          <a:xfrm>
            <a:off x="564449" y="807211"/>
            <a:ext cx="469776" cy="469475"/>
          </a:xfrm>
          <a:prstGeom prst="rect">
            <a:avLst/>
          </a:prstGeom>
          <a:noFill/>
          <a:ln>
            <a:noFill/>
          </a:ln>
        </p:spPr>
      </p:pic>
      <p:sp>
        <p:nvSpPr>
          <p:cNvPr id="159" name="Google Shape;159;p61"/>
          <p:cNvSpPr txBox="1">
            <a:spLocks noGrp="1"/>
          </p:cNvSpPr>
          <p:nvPr>
            <p:ph type="title"/>
          </p:nvPr>
        </p:nvSpPr>
        <p:spPr>
          <a:xfrm>
            <a:off x="1326474" y="504500"/>
            <a:ext cx="4803599" cy="107129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60" name="Google Shape;160;p61"/>
          <p:cNvSpPr txBox="1">
            <a:spLocks noGrp="1"/>
          </p:cNvSpPr>
          <p:nvPr>
            <p:ph type="body" idx="1"/>
          </p:nvPr>
        </p:nvSpPr>
        <p:spPr>
          <a:xfrm>
            <a:off x="458682" y="1715100"/>
            <a:ext cx="7803300" cy="1720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20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1">
  <p:cSld name="1_Title and body 1 5">
    <p:spTree>
      <p:nvGrpSpPr>
        <p:cNvPr id="1" name="Shape 161"/>
        <p:cNvGrpSpPr/>
        <p:nvPr/>
      </p:nvGrpSpPr>
      <p:grpSpPr>
        <a:xfrm>
          <a:off x="0" y="0"/>
          <a:ext cx="0" cy="0"/>
          <a:chOff x="0" y="0"/>
          <a:chExt cx="0" cy="0"/>
        </a:xfrm>
      </p:grpSpPr>
      <p:pic>
        <p:nvPicPr>
          <p:cNvPr id="162" name="Google Shape;162;p62"/>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163" name="Google Shape;163;p62"/>
          <p:cNvSpPr/>
          <p:nvPr/>
        </p:nvSpPr>
        <p:spPr>
          <a:xfrm>
            <a:off x="458682" y="702968"/>
            <a:ext cx="681319" cy="677966"/>
          </a:xfrm>
          <a:prstGeom prst="ellipse">
            <a:avLst/>
          </a:prstGeom>
          <a:solidFill>
            <a:srgbClr val="FBB040"/>
          </a:solidFill>
          <a:ln w="9525" cap="flat" cmpd="sng">
            <a:solidFill>
              <a:srgbClr val="FBB04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cxnSp>
        <p:nvCxnSpPr>
          <p:cNvPr id="164" name="Google Shape;164;p62"/>
          <p:cNvCxnSpPr/>
          <p:nvPr/>
        </p:nvCxnSpPr>
        <p:spPr>
          <a:xfrm>
            <a:off x="7725" y="1577600"/>
            <a:ext cx="5205000" cy="1800"/>
          </a:xfrm>
          <a:prstGeom prst="straightConnector1">
            <a:avLst/>
          </a:prstGeom>
          <a:noFill/>
          <a:ln w="38100" cap="flat" cmpd="sng">
            <a:solidFill>
              <a:schemeClr val="accent4"/>
            </a:solidFill>
            <a:prstDash val="solid"/>
            <a:round/>
            <a:headEnd type="none" w="sm" len="sm"/>
            <a:tailEnd type="none" w="sm" len="sm"/>
          </a:ln>
        </p:spPr>
      </p:cxnSp>
      <p:pic>
        <p:nvPicPr>
          <p:cNvPr id="165" name="Google Shape;165;p62"/>
          <p:cNvPicPr preferRelativeResize="0"/>
          <p:nvPr/>
        </p:nvPicPr>
        <p:blipFill rotWithShape="1">
          <a:blip r:embed="rId3">
            <a:alphaModFix/>
          </a:blip>
          <a:srcRect/>
          <a:stretch/>
        </p:blipFill>
        <p:spPr>
          <a:xfrm>
            <a:off x="564449" y="807211"/>
            <a:ext cx="469776" cy="469475"/>
          </a:xfrm>
          <a:prstGeom prst="rect">
            <a:avLst/>
          </a:prstGeom>
          <a:noFill/>
          <a:ln>
            <a:noFill/>
          </a:ln>
        </p:spPr>
      </p:pic>
      <p:sp>
        <p:nvSpPr>
          <p:cNvPr id="166" name="Google Shape;166;p62"/>
          <p:cNvSpPr txBox="1">
            <a:spLocks noGrp="1"/>
          </p:cNvSpPr>
          <p:nvPr>
            <p:ph type="title"/>
          </p:nvPr>
        </p:nvSpPr>
        <p:spPr>
          <a:xfrm>
            <a:off x="1326474" y="504500"/>
            <a:ext cx="4803599" cy="107129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67" name="Google Shape;167;p62"/>
          <p:cNvSpPr txBox="1">
            <a:spLocks noGrp="1"/>
          </p:cNvSpPr>
          <p:nvPr>
            <p:ph type="body" idx="1"/>
          </p:nvPr>
        </p:nvSpPr>
        <p:spPr>
          <a:xfrm>
            <a:off x="458682" y="1715100"/>
            <a:ext cx="7803300" cy="1720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2000" b="0" i="0" u="none" strike="noStrike" cap="none">
                <a:solidFill>
                  <a:srgbClr val="434343"/>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68" name="Google Shape;168;p62"/>
          <p:cNvSpPr>
            <a:spLocks noGrp="1"/>
          </p:cNvSpPr>
          <p:nvPr>
            <p:ph type="pic" idx="2"/>
          </p:nvPr>
        </p:nvSpPr>
        <p:spPr>
          <a:xfrm>
            <a:off x="1033463" y="2978150"/>
            <a:ext cx="6669087" cy="1001875"/>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
  <p:cSld name="1_Title and body 1 6">
    <p:spTree>
      <p:nvGrpSpPr>
        <p:cNvPr id="1" name="Shape 169"/>
        <p:cNvGrpSpPr/>
        <p:nvPr/>
      </p:nvGrpSpPr>
      <p:grpSpPr>
        <a:xfrm>
          <a:off x="0" y="0"/>
          <a:ext cx="0" cy="0"/>
          <a:chOff x="0" y="0"/>
          <a:chExt cx="0" cy="0"/>
        </a:xfrm>
      </p:grpSpPr>
      <p:pic>
        <p:nvPicPr>
          <p:cNvPr id="170" name="Google Shape;170;p63"/>
          <p:cNvPicPr preferRelativeResize="0"/>
          <p:nvPr/>
        </p:nvPicPr>
        <p:blipFill rotWithShape="1">
          <a:blip r:embed="rId2">
            <a:alphaModFix/>
          </a:blip>
          <a:srcRect/>
          <a:stretch/>
        </p:blipFill>
        <p:spPr>
          <a:xfrm>
            <a:off x="6691250" y="506300"/>
            <a:ext cx="1967875" cy="531325"/>
          </a:xfrm>
          <a:prstGeom prst="rect">
            <a:avLst/>
          </a:prstGeom>
          <a:noFill/>
          <a:ln>
            <a:noFill/>
          </a:ln>
        </p:spPr>
      </p:pic>
      <p:grpSp>
        <p:nvGrpSpPr>
          <p:cNvPr id="171" name="Google Shape;171;p63"/>
          <p:cNvGrpSpPr/>
          <p:nvPr/>
        </p:nvGrpSpPr>
        <p:grpSpPr>
          <a:xfrm>
            <a:off x="525598" y="557242"/>
            <a:ext cx="681319" cy="668867"/>
            <a:chOff x="4471096" y="2043902"/>
            <a:chExt cx="914400" cy="909900"/>
          </a:xfrm>
        </p:grpSpPr>
        <p:sp>
          <p:nvSpPr>
            <p:cNvPr id="172" name="Google Shape;172;p63"/>
            <p:cNvSpPr/>
            <p:nvPr/>
          </p:nvSpPr>
          <p:spPr>
            <a:xfrm>
              <a:off x="4471096" y="2043902"/>
              <a:ext cx="914400" cy="909900"/>
            </a:xfrm>
            <a:prstGeom prst="ellipse">
              <a:avLst/>
            </a:prstGeom>
            <a:solidFill>
              <a:srgbClr val="2BAAE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grpSp>
          <p:nvGrpSpPr>
            <p:cNvPr id="173" name="Google Shape;173;p63"/>
            <p:cNvGrpSpPr/>
            <p:nvPr/>
          </p:nvGrpSpPr>
          <p:grpSpPr>
            <a:xfrm>
              <a:off x="4651332" y="2240387"/>
              <a:ext cx="553930" cy="516916"/>
              <a:chOff x="8123045" y="3361169"/>
              <a:chExt cx="256105" cy="311658"/>
            </a:xfrm>
          </p:grpSpPr>
          <p:sp>
            <p:nvSpPr>
              <p:cNvPr id="174" name="Google Shape;174;p63"/>
              <p:cNvSpPr/>
              <p:nvPr/>
            </p:nvSpPr>
            <p:spPr>
              <a:xfrm>
                <a:off x="8123045" y="3361169"/>
                <a:ext cx="256105" cy="311658"/>
              </a:xfrm>
              <a:custGeom>
                <a:avLst/>
                <a:gdLst/>
                <a:ahLst/>
                <a:cxnLst/>
                <a:rect l="l" t="t" r="r" b="b"/>
                <a:pathLst>
                  <a:path w="8752" h="11038" extrusionOk="0">
                    <a:moveTo>
                      <a:pt x="6216" y="322"/>
                    </a:moveTo>
                    <a:cubicBezTo>
                      <a:pt x="6323" y="322"/>
                      <a:pt x="6406" y="405"/>
                      <a:pt x="6406" y="512"/>
                    </a:cubicBezTo>
                    <a:lnTo>
                      <a:pt x="6406" y="1215"/>
                    </a:lnTo>
                    <a:cubicBezTo>
                      <a:pt x="6406" y="1310"/>
                      <a:pt x="6323" y="1405"/>
                      <a:pt x="6216" y="1405"/>
                    </a:cubicBezTo>
                    <a:lnTo>
                      <a:pt x="5311" y="1405"/>
                    </a:lnTo>
                    <a:cubicBezTo>
                      <a:pt x="5216" y="1405"/>
                      <a:pt x="5144" y="1477"/>
                      <a:pt x="5144" y="1572"/>
                    </a:cubicBezTo>
                    <a:cubicBezTo>
                      <a:pt x="5144" y="1893"/>
                      <a:pt x="4882" y="2144"/>
                      <a:pt x="4561" y="2144"/>
                    </a:cubicBezTo>
                    <a:lnTo>
                      <a:pt x="4203" y="2144"/>
                    </a:lnTo>
                    <a:cubicBezTo>
                      <a:pt x="3882" y="2144"/>
                      <a:pt x="3632" y="1882"/>
                      <a:pt x="3632" y="1572"/>
                    </a:cubicBezTo>
                    <a:cubicBezTo>
                      <a:pt x="3632" y="1477"/>
                      <a:pt x="3549" y="1405"/>
                      <a:pt x="3465" y="1405"/>
                    </a:cubicBezTo>
                    <a:lnTo>
                      <a:pt x="2560" y="1405"/>
                    </a:lnTo>
                    <a:cubicBezTo>
                      <a:pt x="2453" y="1405"/>
                      <a:pt x="2358" y="1310"/>
                      <a:pt x="2358" y="1215"/>
                    </a:cubicBezTo>
                    <a:lnTo>
                      <a:pt x="2346" y="512"/>
                    </a:lnTo>
                    <a:cubicBezTo>
                      <a:pt x="2346" y="405"/>
                      <a:pt x="2441" y="322"/>
                      <a:pt x="2537" y="322"/>
                    </a:cubicBezTo>
                    <a:close/>
                    <a:moveTo>
                      <a:pt x="2525" y="0"/>
                    </a:moveTo>
                    <a:cubicBezTo>
                      <a:pt x="2239" y="0"/>
                      <a:pt x="2025" y="227"/>
                      <a:pt x="2025" y="512"/>
                    </a:cubicBezTo>
                    <a:lnTo>
                      <a:pt x="632" y="512"/>
                    </a:lnTo>
                    <a:cubicBezTo>
                      <a:pt x="274" y="512"/>
                      <a:pt x="1" y="798"/>
                      <a:pt x="1" y="1143"/>
                    </a:cubicBezTo>
                    <a:lnTo>
                      <a:pt x="1" y="7656"/>
                    </a:lnTo>
                    <a:cubicBezTo>
                      <a:pt x="1" y="7739"/>
                      <a:pt x="72" y="7823"/>
                      <a:pt x="155" y="7823"/>
                    </a:cubicBezTo>
                    <a:cubicBezTo>
                      <a:pt x="251" y="7823"/>
                      <a:pt x="322" y="7739"/>
                      <a:pt x="322" y="7656"/>
                    </a:cubicBezTo>
                    <a:lnTo>
                      <a:pt x="322" y="1143"/>
                    </a:lnTo>
                    <a:cubicBezTo>
                      <a:pt x="322" y="965"/>
                      <a:pt x="477" y="822"/>
                      <a:pt x="655" y="822"/>
                    </a:cubicBezTo>
                    <a:lnTo>
                      <a:pt x="1036" y="822"/>
                    </a:lnTo>
                    <a:lnTo>
                      <a:pt x="1036" y="9918"/>
                    </a:lnTo>
                    <a:cubicBezTo>
                      <a:pt x="1036" y="10002"/>
                      <a:pt x="1108" y="10085"/>
                      <a:pt x="1203" y="10085"/>
                    </a:cubicBezTo>
                    <a:lnTo>
                      <a:pt x="7573" y="10085"/>
                    </a:lnTo>
                    <a:cubicBezTo>
                      <a:pt x="7656" y="10085"/>
                      <a:pt x="7728" y="10002"/>
                      <a:pt x="7728" y="9918"/>
                    </a:cubicBezTo>
                    <a:lnTo>
                      <a:pt x="7728" y="822"/>
                    </a:lnTo>
                    <a:lnTo>
                      <a:pt x="8121" y="822"/>
                    </a:lnTo>
                    <a:cubicBezTo>
                      <a:pt x="8299" y="822"/>
                      <a:pt x="8442" y="965"/>
                      <a:pt x="8442" y="1143"/>
                    </a:cubicBezTo>
                    <a:lnTo>
                      <a:pt x="8442" y="10395"/>
                    </a:lnTo>
                    <a:cubicBezTo>
                      <a:pt x="8442" y="10573"/>
                      <a:pt x="8299" y="10716"/>
                      <a:pt x="8121" y="10716"/>
                    </a:cubicBezTo>
                    <a:lnTo>
                      <a:pt x="667" y="10716"/>
                    </a:lnTo>
                    <a:cubicBezTo>
                      <a:pt x="489" y="10716"/>
                      <a:pt x="334" y="10573"/>
                      <a:pt x="334" y="10395"/>
                    </a:cubicBezTo>
                    <a:lnTo>
                      <a:pt x="334" y="8418"/>
                    </a:lnTo>
                    <a:cubicBezTo>
                      <a:pt x="334" y="8323"/>
                      <a:pt x="263" y="8251"/>
                      <a:pt x="167" y="8251"/>
                    </a:cubicBezTo>
                    <a:cubicBezTo>
                      <a:pt x="84" y="8251"/>
                      <a:pt x="12" y="8323"/>
                      <a:pt x="12" y="8418"/>
                    </a:cubicBezTo>
                    <a:lnTo>
                      <a:pt x="12" y="10395"/>
                    </a:lnTo>
                    <a:cubicBezTo>
                      <a:pt x="12" y="10752"/>
                      <a:pt x="298" y="11037"/>
                      <a:pt x="644" y="11037"/>
                    </a:cubicBezTo>
                    <a:lnTo>
                      <a:pt x="8109" y="11037"/>
                    </a:lnTo>
                    <a:cubicBezTo>
                      <a:pt x="8466" y="11037"/>
                      <a:pt x="8740" y="10752"/>
                      <a:pt x="8740" y="10395"/>
                    </a:cubicBezTo>
                    <a:lnTo>
                      <a:pt x="8740" y="1143"/>
                    </a:lnTo>
                    <a:cubicBezTo>
                      <a:pt x="8752" y="810"/>
                      <a:pt x="8454" y="512"/>
                      <a:pt x="8109" y="512"/>
                    </a:cubicBezTo>
                    <a:lnTo>
                      <a:pt x="7299" y="512"/>
                    </a:lnTo>
                    <a:cubicBezTo>
                      <a:pt x="7216" y="512"/>
                      <a:pt x="7144" y="584"/>
                      <a:pt x="7144" y="679"/>
                    </a:cubicBezTo>
                    <a:cubicBezTo>
                      <a:pt x="7144" y="762"/>
                      <a:pt x="7216" y="834"/>
                      <a:pt x="7299" y="834"/>
                    </a:cubicBezTo>
                    <a:lnTo>
                      <a:pt x="7406" y="834"/>
                    </a:lnTo>
                    <a:lnTo>
                      <a:pt x="7406" y="9764"/>
                    </a:lnTo>
                    <a:lnTo>
                      <a:pt x="1370" y="9764"/>
                    </a:lnTo>
                    <a:lnTo>
                      <a:pt x="1370" y="834"/>
                    </a:lnTo>
                    <a:lnTo>
                      <a:pt x="2037" y="834"/>
                    </a:lnTo>
                    <a:lnTo>
                      <a:pt x="2037" y="1215"/>
                    </a:lnTo>
                    <a:cubicBezTo>
                      <a:pt x="2037" y="1489"/>
                      <a:pt x="2263" y="1715"/>
                      <a:pt x="2537" y="1715"/>
                    </a:cubicBezTo>
                    <a:lnTo>
                      <a:pt x="3299" y="1715"/>
                    </a:lnTo>
                    <a:cubicBezTo>
                      <a:pt x="3370" y="2132"/>
                      <a:pt x="3751" y="2465"/>
                      <a:pt x="4192" y="2465"/>
                    </a:cubicBezTo>
                    <a:lnTo>
                      <a:pt x="4549" y="2465"/>
                    </a:lnTo>
                    <a:cubicBezTo>
                      <a:pt x="5001" y="2465"/>
                      <a:pt x="5370" y="2132"/>
                      <a:pt x="5442" y="1715"/>
                    </a:cubicBezTo>
                    <a:lnTo>
                      <a:pt x="6204" y="1715"/>
                    </a:lnTo>
                    <a:cubicBezTo>
                      <a:pt x="6489" y="1715"/>
                      <a:pt x="6704" y="1489"/>
                      <a:pt x="6704" y="1215"/>
                    </a:cubicBezTo>
                    <a:lnTo>
                      <a:pt x="6704" y="512"/>
                    </a:lnTo>
                    <a:cubicBezTo>
                      <a:pt x="6704" y="227"/>
                      <a:pt x="6489" y="0"/>
                      <a:pt x="620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sp>
            <p:nvSpPr>
              <p:cNvPr id="175" name="Google Shape;175;p63"/>
              <p:cNvSpPr/>
              <p:nvPr/>
            </p:nvSpPr>
            <p:spPr>
              <a:xfrm>
                <a:off x="8185752" y="3441072"/>
                <a:ext cx="130686" cy="88827"/>
              </a:xfrm>
              <a:custGeom>
                <a:avLst/>
                <a:gdLst/>
                <a:ahLst/>
                <a:cxnLst/>
                <a:rect l="l" t="t" r="r" b="b"/>
                <a:pathLst>
                  <a:path w="4466" h="3146" extrusionOk="0">
                    <a:moveTo>
                      <a:pt x="2742" y="1"/>
                    </a:moveTo>
                    <a:cubicBezTo>
                      <a:pt x="2676" y="1"/>
                      <a:pt x="2609" y="43"/>
                      <a:pt x="2584" y="123"/>
                    </a:cubicBezTo>
                    <a:lnTo>
                      <a:pt x="1989" y="2433"/>
                    </a:lnTo>
                    <a:lnTo>
                      <a:pt x="1429" y="778"/>
                    </a:lnTo>
                    <a:cubicBezTo>
                      <a:pt x="1403" y="705"/>
                      <a:pt x="1335" y="665"/>
                      <a:pt x="1268" y="665"/>
                    </a:cubicBezTo>
                    <a:cubicBezTo>
                      <a:pt x="1216" y="665"/>
                      <a:pt x="1163" y="690"/>
                      <a:pt x="1132" y="742"/>
                    </a:cubicBezTo>
                    <a:lnTo>
                      <a:pt x="656" y="1600"/>
                    </a:lnTo>
                    <a:lnTo>
                      <a:pt x="155" y="1600"/>
                    </a:lnTo>
                    <a:cubicBezTo>
                      <a:pt x="72" y="1600"/>
                      <a:pt x="1" y="1671"/>
                      <a:pt x="1" y="1754"/>
                    </a:cubicBezTo>
                    <a:cubicBezTo>
                      <a:pt x="1" y="1850"/>
                      <a:pt x="72" y="1921"/>
                      <a:pt x="155" y="1921"/>
                    </a:cubicBezTo>
                    <a:lnTo>
                      <a:pt x="739" y="1921"/>
                    </a:lnTo>
                    <a:cubicBezTo>
                      <a:pt x="798" y="1921"/>
                      <a:pt x="846" y="1897"/>
                      <a:pt x="894" y="1838"/>
                    </a:cubicBezTo>
                    <a:lnTo>
                      <a:pt x="1227" y="1219"/>
                    </a:lnTo>
                    <a:lnTo>
                      <a:pt x="1858" y="3040"/>
                    </a:lnTo>
                    <a:cubicBezTo>
                      <a:pt x="1887" y="3110"/>
                      <a:pt x="1951" y="3146"/>
                      <a:pt x="2013" y="3146"/>
                    </a:cubicBezTo>
                    <a:cubicBezTo>
                      <a:pt x="2079" y="3146"/>
                      <a:pt x="2143" y="3107"/>
                      <a:pt x="2168" y="3028"/>
                    </a:cubicBezTo>
                    <a:lnTo>
                      <a:pt x="2763" y="683"/>
                    </a:lnTo>
                    <a:lnTo>
                      <a:pt x="3168" y="1802"/>
                    </a:lnTo>
                    <a:cubicBezTo>
                      <a:pt x="3192" y="1861"/>
                      <a:pt x="3251" y="1909"/>
                      <a:pt x="3311" y="1909"/>
                    </a:cubicBezTo>
                    <a:lnTo>
                      <a:pt x="4287" y="1909"/>
                    </a:lnTo>
                    <a:cubicBezTo>
                      <a:pt x="4370" y="1909"/>
                      <a:pt x="4442" y="1838"/>
                      <a:pt x="4442" y="1742"/>
                    </a:cubicBezTo>
                    <a:cubicBezTo>
                      <a:pt x="4466" y="1671"/>
                      <a:pt x="4382" y="1600"/>
                      <a:pt x="4299" y="1600"/>
                    </a:cubicBezTo>
                    <a:lnTo>
                      <a:pt x="3454" y="1600"/>
                    </a:lnTo>
                    <a:lnTo>
                      <a:pt x="2894" y="111"/>
                    </a:lnTo>
                    <a:cubicBezTo>
                      <a:pt x="2865" y="37"/>
                      <a:pt x="2804" y="1"/>
                      <a:pt x="274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sp>
            <p:nvSpPr>
              <p:cNvPr id="176" name="Google Shape;176;p63"/>
              <p:cNvSpPr/>
              <p:nvPr/>
            </p:nvSpPr>
            <p:spPr>
              <a:xfrm>
                <a:off x="8201076" y="3561857"/>
                <a:ext cx="130335" cy="9092"/>
              </a:xfrm>
              <a:custGeom>
                <a:avLst/>
                <a:gdLst/>
                <a:ahLst/>
                <a:cxnLst/>
                <a:rect l="l" t="t" r="r" b="b"/>
                <a:pathLst>
                  <a:path w="4454" h="322" extrusionOk="0">
                    <a:moveTo>
                      <a:pt x="167" y="0"/>
                    </a:moveTo>
                    <a:cubicBezTo>
                      <a:pt x="72" y="0"/>
                      <a:pt x="1" y="72"/>
                      <a:pt x="1" y="155"/>
                    </a:cubicBezTo>
                    <a:cubicBezTo>
                      <a:pt x="1" y="250"/>
                      <a:pt x="72" y="322"/>
                      <a:pt x="167" y="322"/>
                    </a:cubicBezTo>
                    <a:lnTo>
                      <a:pt x="4287" y="322"/>
                    </a:lnTo>
                    <a:cubicBezTo>
                      <a:pt x="4370" y="322"/>
                      <a:pt x="4454" y="250"/>
                      <a:pt x="4454" y="155"/>
                    </a:cubicBezTo>
                    <a:cubicBezTo>
                      <a:pt x="4454" y="72"/>
                      <a:pt x="4370" y="0"/>
                      <a:pt x="428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sp>
            <p:nvSpPr>
              <p:cNvPr id="177" name="Google Shape;177;p63"/>
              <p:cNvSpPr/>
              <p:nvPr/>
            </p:nvSpPr>
            <p:spPr>
              <a:xfrm>
                <a:off x="8201076" y="3601527"/>
                <a:ext cx="130335" cy="9431"/>
              </a:xfrm>
              <a:custGeom>
                <a:avLst/>
                <a:gdLst/>
                <a:ahLst/>
                <a:cxnLst/>
                <a:rect l="l" t="t" r="r" b="b"/>
                <a:pathLst>
                  <a:path w="4454" h="334" extrusionOk="0">
                    <a:moveTo>
                      <a:pt x="167" y="0"/>
                    </a:moveTo>
                    <a:cubicBezTo>
                      <a:pt x="72" y="0"/>
                      <a:pt x="1" y="84"/>
                      <a:pt x="1" y="167"/>
                    </a:cubicBezTo>
                    <a:cubicBezTo>
                      <a:pt x="1" y="262"/>
                      <a:pt x="72" y="334"/>
                      <a:pt x="167" y="334"/>
                    </a:cubicBezTo>
                    <a:lnTo>
                      <a:pt x="4287" y="334"/>
                    </a:lnTo>
                    <a:cubicBezTo>
                      <a:pt x="4370" y="334"/>
                      <a:pt x="4454" y="262"/>
                      <a:pt x="4454" y="167"/>
                    </a:cubicBezTo>
                    <a:cubicBezTo>
                      <a:pt x="4454" y="84"/>
                      <a:pt x="4370" y="0"/>
                      <a:pt x="428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grpSp>
      </p:grpSp>
      <p:cxnSp>
        <p:nvCxnSpPr>
          <p:cNvPr id="178" name="Google Shape;178;p63"/>
          <p:cNvCxnSpPr/>
          <p:nvPr/>
        </p:nvCxnSpPr>
        <p:spPr>
          <a:xfrm>
            <a:off x="-7725" y="1348925"/>
            <a:ext cx="4793400" cy="12600"/>
          </a:xfrm>
          <a:prstGeom prst="straightConnector1">
            <a:avLst/>
          </a:prstGeom>
          <a:noFill/>
          <a:ln w="38100" cap="flat" cmpd="sng">
            <a:solidFill>
              <a:srgbClr val="00B0F0"/>
            </a:solidFill>
            <a:prstDash val="solid"/>
            <a:round/>
            <a:headEnd type="none" w="sm" len="sm"/>
            <a:tailEnd type="none" w="sm" len="sm"/>
          </a:ln>
        </p:spPr>
      </p:cxnSp>
      <p:sp>
        <p:nvSpPr>
          <p:cNvPr id="179" name="Google Shape;179;p63"/>
          <p:cNvSpPr/>
          <p:nvPr/>
        </p:nvSpPr>
        <p:spPr>
          <a:xfrm>
            <a:off x="5749250" y="1593600"/>
            <a:ext cx="2859600" cy="2111100"/>
          </a:xfrm>
          <a:prstGeom prst="roundRect">
            <a:avLst>
              <a:gd name="adj" fmla="val 16667"/>
            </a:avLst>
          </a:prstGeom>
          <a:solidFill>
            <a:srgbClr val="9D1F6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endParaRPr sz="2000" b="0" i="0" u="none" strike="noStrike" cap="none">
              <a:solidFill>
                <a:srgbClr val="000000"/>
              </a:solidFill>
              <a:latin typeface="Arial"/>
              <a:ea typeface="Arial"/>
              <a:cs typeface="Arial"/>
              <a:sym typeface="Arial"/>
            </a:endParaRPr>
          </a:p>
        </p:txBody>
      </p:sp>
      <p:sp>
        <p:nvSpPr>
          <p:cNvPr id="180" name="Google Shape;180;p63"/>
          <p:cNvSpPr txBox="1">
            <a:spLocks noGrp="1"/>
          </p:cNvSpPr>
          <p:nvPr>
            <p:ph type="title"/>
          </p:nvPr>
        </p:nvSpPr>
        <p:spPr>
          <a:xfrm>
            <a:off x="1326474" y="504150"/>
            <a:ext cx="4803599" cy="7625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81" name="Google Shape;181;p63"/>
          <p:cNvSpPr txBox="1">
            <a:spLocks noGrp="1"/>
          </p:cNvSpPr>
          <p:nvPr>
            <p:ph type="body" idx="1"/>
          </p:nvPr>
        </p:nvSpPr>
        <p:spPr>
          <a:xfrm>
            <a:off x="458682" y="1470796"/>
            <a:ext cx="4650900" cy="1720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20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82" name="Google Shape;182;p63"/>
          <p:cNvSpPr>
            <a:spLocks noGrp="1"/>
          </p:cNvSpPr>
          <p:nvPr>
            <p:ph type="pic" idx="2"/>
          </p:nvPr>
        </p:nvSpPr>
        <p:spPr>
          <a:xfrm>
            <a:off x="995363" y="3779800"/>
            <a:ext cx="3576637" cy="1095401"/>
          </a:xfrm>
          <a:prstGeom prst="rect">
            <a:avLst/>
          </a:prstGeom>
          <a:noFill/>
          <a:ln>
            <a:noFill/>
          </a:ln>
        </p:spPr>
      </p:sp>
      <p:sp>
        <p:nvSpPr>
          <p:cNvPr id="183" name="Google Shape;183;p63"/>
          <p:cNvSpPr txBox="1">
            <a:spLocks noGrp="1"/>
          </p:cNvSpPr>
          <p:nvPr>
            <p:ph type="body" idx="3"/>
          </p:nvPr>
        </p:nvSpPr>
        <p:spPr>
          <a:xfrm>
            <a:off x="5861050" y="1703388"/>
            <a:ext cx="2673350" cy="1892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2000" b="1" i="0" u="none" strike="noStrike" cap="none">
                <a:solidFill>
                  <a:srgbClr val="FFFFFF"/>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2000" b="1" i="0" u="none" strike="noStrike" cap="none">
                <a:solidFill>
                  <a:srgbClr val="FFFFFF"/>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2000" b="1" i="0" u="none" strike="noStrike" cap="none">
                <a:solidFill>
                  <a:srgbClr val="FFFFFF"/>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2000" b="1" i="0" u="none" strike="noStrike" cap="none">
                <a:solidFill>
                  <a:srgbClr val="FFFFFF"/>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2000" b="1" i="0" u="none" strike="noStrike" cap="none">
                <a:solidFill>
                  <a:srgbClr val="FFFFFF"/>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84" name="Google Shape;184;p63"/>
          <p:cNvSpPr txBox="1">
            <a:spLocks noGrp="1"/>
          </p:cNvSpPr>
          <p:nvPr>
            <p:ph type="body" idx="4"/>
          </p:nvPr>
        </p:nvSpPr>
        <p:spPr>
          <a:xfrm>
            <a:off x="5645150" y="3824288"/>
            <a:ext cx="2962275" cy="5270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200" b="0" i="0" u="none" strike="noStrike" cap="none">
                <a:solidFill>
                  <a:srgbClr val="434343"/>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200" b="0" i="0" u="none" strike="noStrike" cap="none">
                <a:solidFill>
                  <a:srgbClr val="434343"/>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200" b="0" i="0" u="none" strike="noStrike" cap="none">
                <a:solidFill>
                  <a:srgbClr val="434343"/>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200" b="0" i="0" u="none" strike="noStrike" cap="none">
                <a:solidFill>
                  <a:srgbClr val="434343"/>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200" b="0" i="0" u="none" strike="noStrike" cap="none">
                <a:solidFill>
                  <a:srgbClr val="434343"/>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1">
  <p:cSld name="1_Title and body 1 7">
    <p:spTree>
      <p:nvGrpSpPr>
        <p:cNvPr id="1" name="Shape 185"/>
        <p:cNvGrpSpPr/>
        <p:nvPr/>
      </p:nvGrpSpPr>
      <p:grpSpPr>
        <a:xfrm>
          <a:off x="0" y="0"/>
          <a:ext cx="0" cy="0"/>
          <a:chOff x="0" y="0"/>
          <a:chExt cx="0" cy="0"/>
        </a:xfrm>
      </p:grpSpPr>
      <p:pic>
        <p:nvPicPr>
          <p:cNvPr id="186" name="Google Shape;186;p64"/>
          <p:cNvPicPr preferRelativeResize="0"/>
          <p:nvPr/>
        </p:nvPicPr>
        <p:blipFill rotWithShape="1">
          <a:blip r:embed="rId2">
            <a:alphaModFix/>
          </a:blip>
          <a:srcRect/>
          <a:stretch/>
        </p:blipFill>
        <p:spPr>
          <a:xfrm>
            <a:off x="6691250" y="506300"/>
            <a:ext cx="1967875" cy="531325"/>
          </a:xfrm>
          <a:prstGeom prst="rect">
            <a:avLst/>
          </a:prstGeom>
          <a:noFill/>
          <a:ln>
            <a:noFill/>
          </a:ln>
        </p:spPr>
      </p:pic>
      <p:grpSp>
        <p:nvGrpSpPr>
          <p:cNvPr id="187" name="Google Shape;187;p64"/>
          <p:cNvGrpSpPr/>
          <p:nvPr/>
        </p:nvGrpSpPr>
        <p:grpSpPr>
          <a:xfrm>
            <a:off x="525598" y="557242"/>
            <a:ext cx="681319" cy="668867"/>
            <a:chOff x="4471096" y="2043902"/>
            <a:chExt cx="914400" cy="909900"/>
          </a:xfrm>
        </p:grpSpPr>
        <p:sp>
          <p:nvSpPr>
            <p:cNvPr id="188" name="Google Shape;188;p64"/>
            <p:cNvSpPr/>
            <p:nvPr/>
          </p:nvSpPr>
          <p:spPr>
            <a:xfrm>
              <a:off x="4471096" y="2043902"/>
              <a:ext cx="914400" cy="909900"/>
            </a:xfrm>
            <a:prstGeom prst="ellipse">
              <a:avLst/>
            </a:prstGeom>
            <a:solidFill>
              <a:srgbClr val="2BAAE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grpSp>
          <p:nvGrpSpPr>
            <p:cNvPr id="189" name="Google Shape;189;p64"/>
            <p:cNvGrpSpPr/>
            <p:nvPr/>
          </p:nvGrpSpPr>
          <p:grpSpPr>
            <a:xfrm>
              <a:off x="4651332" y="2240387"/>
              <a:ext cx="553930" cy="516916"/>
              <a:chOff x="8123045" y="3361169"/>
              <a:chExt cx="256105" cy="311658"/>
            </a:xfrm>
          </p:grpSpPr>
          <p:sp>
            <p:nvSpPr>
              <p:cNvPr id="190" name="Google Shape;190;p64"/>
              <p:cNvSpPr/>
              <p:nvPr/>
            </p:nvSpPr>
            <p:spPr>
              <a:xfrm>
                <a:off x="8123045" y="3361169"/>
                <a:ext cx="256105" cy="311658"/>
              </a:xfrm>
              <a:custGeom>
                <a:avLst/>
                <a:gdLst/>
                <a:ahLst/>
                <a:cxnLst/>
                <a:rect l="l" t="t" r="r" b="b"/>
                <a:pathLst>
                  <a:path w="8752" h="11038" extrusionOk="0">
                    <a:moveTo>
                      <a:pt x="6216" y="322"/>
                    </a:moveTo>
                    <a:cubicBezTo>
                      <a:pt x="6323" y="322"/>
                      <a:pt x="6406" y="405"/>
                      <a:pt x="6406" y="512"/>
                    </a:cubicBezTo>
                    <a:lnTo>
                      <a:pt x="6406" y="1215"/>
                    </a:lnTo>
                    <a:cubicBezTo>
                      <a:pt x="6406" y="1310"/>
                      <a:pt x="6323" y="1405"/>
                      <a:pt x="6216" y="1405"/>
                    </a:cubicBezTo>
                    <a:lnTo>
                      <a:pt x="5311" y="1405"/>
                    </a:lnTo>
                    <a:cubicBezTo>
                      <a:pt x="5216" y="1405"/>
                      <a:pt x="5144" y="1477"/>
                      <a:pt x="5144" y="1572"/>
                    </a:cubicBezTo>
                    <a:cubicBezTo>
                      <a:pt x="5144" y="1893"/>
                      <a:pt x="4882" y="2144"/>
                      <a:pt x="4561" y="2144"/>
                    </a:cubicBezTo>
                    <a:lnTo>
                      <a:pt x="4203" y="2144"/>
                    </a:lnTo>
                    <a:cubicBezTo>
                      <a:pt x="3882" y="2144"/>
                      <a:pt x="3632" y="1882"/>
                      <a:pt x="3632" y="1572"/>
                    </a:cubicBezTo>
                    <a:cubicBezTo>
                      <a:pt x="3632" y="1477"/>
                      <a:pt x="3549" y="1405"/>
                      <a:pt x="3465" y="1405"/>
                    </a:cubicBezTo>
                    <a:lnTo>
                      <a:pt x="2560" y="1405"/>
                    </a:lnTo>
                    <a:cubicBezTo>
                      <a:pt x="2453" y="1405"/>
                      <a:pt x="2358" y="1310"/>
                      <a:pt x="2358" y="1215"/>
                    </a:cubicBezTo>
                    <a:lnTo>
                      <a:pt x="2346" y="512"/>
                    </a:lnTo>
                    <a:cubicBezTo>
                      <a:pt x="2346" y="405"/>
                      <a:pt x="2441" y="322"/>
                      <a:pt x="2537" y="322"/>
                    </a:cubicBezTo>
                    <a:close/>
                    <a:moveTo>
                      <a:pt x="2525" y="0"/>
                    </a:moveTo>
                    <a:cubicBezTo>
                      <a:pt x="2239" y="0"/>
                      <a:pt x="2025" y="227"/>
                      <a:pt x="2025" y="512"/>
                    </a:cubicBezTo>
                    <a:lnTo>
                      <a:pt x="632" y="512"/>
                    </a:lnTo>
                    <a:cubicBezTo>
                      <a:pt x="274" y="512"/>
                      <a:pt x="1" y="798"/>
                      <a:pt x="1" y="1143"/>
                    </a:cubicBezTo>
                    <a:lnTo>
                      <a:pt x="1" y="7656"/>
                    </a:lnTo>
                    <a:cubicBezTo>
                      <a:pt x="1" y="7739"/>
                      <a:pt x="72" y="7823"/>
                      <a:pt x="155" y="7823"/>
                    </a:cubicBezTo>
                    <a:cubicBezTo>
                      <a:pt x="251" y="7823"/>
                      <a:pt x="322" y="7739"/>
                      <a:pt x="322" y="7656"/>
                    </a:cubicBezTo>
                    <a:lnTo>
                      <a:pt x="322" y="1143"/>
                    </a:lnTo>
                    <a:cubicBezTo>
                      <a:pt x="322" y="965"/>
                      <a:pt x="477" y="822"/>
                      <a:pt x="655" y="822"/>
                    </a:cubicBezTo>
                    <a:lnTo>
                      <a:pt x="1036" y="822"/>
                    </a:lnTo>
                    <a:lnTo>
                      <a:pt x="1036" y="9918"/>
                    </a:lnTo>
                    <a:cubicBezTo>
                      <a:pt x="1036" y="10002"/>
                      <a:pt x="1108" y="10085"/>
                      <a:pt x="1203" y="10085"/>
                    </a:cubicBezTo>
                    <a:lnTo>
                      <a:pt x="7573" y="10085"/>
                    </a:lnTo>
                    <a:cubicBezTo>
                      <a:pt x="7656" y="10085"/>
                      <a:pt x="7728" y="10002"/>
                      <a:pt x="7728" y="9918"/>
                    </a:cubicBezTo>
                    <a:lnTo>
                      <a:pt x="7728" y="822"/>
                    </a:lnTo>
                    <a:lnTo>
                      <a:pt x="8121" y="822"/>
                    </a:lnTo>
                    <a:cubicBezTo>
                      <a:pt x="8299" y="822"/>
                      <a:pt x="8442" y="965"/>
                      <a:pt x="8442" y="1143"/>
                    </a:cubicBezTo>
                    <a:lnTo>
                      <a:pt x="8442" y="10395"/>
                    </a:lnTo>
                    <a:cubicBezTo>
                      <a:pt x="8442" y="10573"/>
                      <a:pt x="8299" y="10716"/>
                      <a:pt x="8121" y="10716"/>
                    </a:cubicBezTo>
                    <a:lnTo>
                      <a:pt x="667" y="10716"/>
                    </a:lnTo>
                    <a:cubicBezTo>
                      <a:pt x="489" y="10716"/>
                      <a:pt x="334" y="10573"/>
                      <a:pt x="334" y="10395"/>
                    </a:cubicBezTo>
                    <a:lnTo>
                      <a:pt x="334" y="8418"/>
                    </a:lnTo>
                    <a:cubicBezTo>
                      <a:pt x="334" y="8323"/>
                      <a:pt x="263" y="8251"/>
                      <a:pt x="167" y="8251"/>
                    </a:cubicBezTo>
                    <a:cubicBezTo>
                      <a:pt x="84" y="8251"/>
                      <a:pt x="12" y="8323"/>
                      <a:pt x="12" y="8418"/>
                    </a:cubicBezTo>
                    <a:lnTo>
                      <a:pt x="12" y="10395"/>
                    </a:lnTo>
                    <a:cubicBezTo>
                      <a:pt x="12" y="10752"/>
                      <a:pt x="298" y="11037"/>
                      <a:pt x="644" y="11037"/>
                    </a:cubicBezTo>
                    <a:lnTo>
                      <a:pt x="8109" y="11037"/>
                    </a:lnTo>
                    <a:cubicBezTo>
                      <a:pt x="8466" y="11037"/>
                      <a:pt x="8740" y="10752"/>
                      <a:pt x="8740" y="10395"/>
                    </a:cubicBezTo>
                    <a:lnTo>
                      <a:pt x="8740" y="1143"/>
                    </a:lnTo>
                    <a:cubicBezTo>
                      <a:pt x="8752" y="810"/>
                      <a:pt x="8454" y="512"/>
                      <a:pt x="8109" y="512"/>
                    </a:cubicBezTo>
                    <a:lnTo>
                      <a:pt x="7299" y="512"/>
                    </a:lnTo>
                    <a:cubicBezTo>
                      <a:pt x="7216" y="512"/>
                      <a:pt x="7144" y="584"/>
                      <a:pt x="7144" y="679"/>
                    </a:cubicBezTo>
                    <a:cubicBezTo>
                      <a:pt x="7144" y="762"/>
                      <a:pt x="7216" y="834"/>
                      <a:pt x="7299" y="834"/>
                    </a:cubicBezTo>
                    <a:lnTo>
                      <a:pt x="7406" y="834"/>
                    </a:lnTo>
                    <a:lnTo>
                      <a:pt x="7406" y="9764"/>
                    </a:lnTo>
                    <a:lnTo>
                      <a:pt x="1370" y="9764"/>
                    </a:lnTo>
                    <a:lnTo>
                      <a:pt x="1370" y="834"/>
                    </a:lnTo>
                    <a:lnTo>
                      <a:pt x="2037" y="834"/>
                    </a:lnTo>
                    <a:lnTo>
                      <a:pt x="2037" y="1215"/>
                    </a:lnTo>
                    <a:cubicBezTo>
                      <a:pt x="2037" y="1489"/>
                      <a:pt x="2263" y="1715"/>
                      <a:pt x="2537" y="1715"/>
                    </a:cubicBezTo>
                    <a:lnTo>
                      <a:pt x="3299" y="1715"/>
                    </a:lnTo>
                    <a:cubicBezTo>
                      <a:pt x="3370" y="2132"/>
                      <a:pt x="3751" y="2465"/>
                      <a:pt x="4192" y="2465"/>
                    </a:cubicBezTo>
                    <a:lnTo>
                      <a:pt x="4549" y="2465"/>
                    </a:lnTo>
                    <a:cubicBezTo>
                      <a:pt x="5001" y="2465"/>
                      <a:pt x="5370" y="2132"/>
                      <a:pt x="5442" y="1715"/>
                    </a:cubicBezTo>
                    <a:lnTo>
                      <a:pt x="6204" y="1715"/>
                    </a:lnTo>
                    <a:cubicBezTo>
                      <a:pt x="6489" y="1715"/>
                      <a:pt x="6704" y="1489"/>
                      <a:pt x="6704" y="1215"/>
                    </a:cubicBezTo>
                    <a:lnTo>
                      <a:pt x="6704" y="512"/>
                    </a:lnTo>
                    <a:cubicBezTo>
                      <a:pt x="6704" y="227"/>
                      <a:pt x="6489" y="0"/>
                      <a:pt x="620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sp>
            <p:nvSpPr>
              <p:cNvPr id="191" name="Google Shape;191;p64"/>
              <p:cNvSpPr/>
              <p:nvPr/>
            </p:nvSpPr>
            <p:spPr>
              <a:xfrm>
                <a:off x="8185752" y="3441072"/>
                <a:ext cx="130686" cy="88827"/>
              </a:xfrm>
              <a:custGeom>
                <a:avLst/>
                <a:gdLst/>
                <a:ahLst/>
                <a:cxnLst/>
                <a:rect l="l" t="t" r="r" b="b"/>
                <a:pathLst>
                  <a:path w="4466" h="3146" extrusionOk="0">
                    <a:moveTo>
                      <a:pt x="2742" y="1"/>
                    </a:moveTo>
                    <a:cubicBezTo>
                      <a:pt x="2676" y="1"/>
                      <a:pt x="2609" y="43"/>
                      <a:pt x="2584" y="123"/>
                    </a:cubicBezTo>
                    <a:lnTo>
                      <a:pt x="1989" y="2433"/>
                    </a:lnTo>
                    <a:lnTo>
                      <a:pt x="1429" y="778"/>
                    </a:lnTo>
                    <a:cubicBezTo>
                      <a:pt x="1403" y="705"/>
                      <a:pt x="1335" y="665"/>
                      <a:pt x="1268" y="665"/>
                    </a:cubicBezTo>
                    <a:cubicBezTo>
                      <a:pt x="1216" y="665"/>
                      <a:pt x="1163" y="690"/>
                      <a:pt x="1132" y="742"/>
                    </a:cubicBezTo>
                    <a:lnTo>
                      <a:pt x="656" y="1600"/>
                    </a:lnTo>
                    <a:lnTo>
                      <a:pt x="155" y="1600"/>
                    </a:lnTo>
                    <a:cubicBezTo>
                      <a:pt x="72" y="1600"/>
                      <a:pt x="1" y="1671"/>
                      <a:pt x="1" y="1754"/>
                    </a:cubicBezTo>
                    <a:cubicBezTo>
                      <a:pt x="1" y="1850"/>
                      <a:pt x="72" y="1921"/>
                      <a:pt x="155" y="1921"/>
                    </a:cubicBezTo>
                    <a:lnTo>
                      <a:pt x="739" y="1921"/>
                    </a:lnTo>
                    <a:cubicBezTo>
                      <a:pt x="798" y="1921"/>
                      <a:pt x="846" y="1897"/>
                      <a:pt x="894" y="1838"/>
                    </a:cubicBezTo>
                    <a:lnTo>
                      <a:pt x="1227" y="1219"/>
                    </a:lnTo>
                    <a:lnTo>
                      <a:pt x="1858" y="3040"/>
                    </a:lnTo>
                    <a:cubicBezTo>
                      <a:pt x="1887" y="3110"/>
                      <a:pt x="1951" y="3146"/>
                      <a:pt x="2013" y="3146"/>
                    </a:cubicBezTo>
                    <a:cubicBezTo>
                      <a:pt x="2079" y="3146"/>
                      <a:pt x="2143" y="3107"/>
                      <a:pt x="2168" y="3028"/>
                    </a:cubicBezTo>
                    <a:lnTo>
                      <a:pt x="2763" y="683"/>
                    </a:lnTo>
                    <a:lnTo>
                      <a:pt x="3168" y="1802"/>
                    </a:lnTo>
                    <a:cubicBezTo>
                      <a:pt x="3192" y="1861"/>
                      <a:pt x="3251" y="1909"/>
                      <a:pt x="3311" y="1909"/>
                    </a:cubicBezTo>
                    <a:lnTo>
                      <a:pt x="4287" y="1909"/>
                    </a:lnTo>
                    <a:cubicBezTo>
                      <a:pt x="4370" y="1909"/>
                      <a:pt x="4442" y="1838"/>
                      <a:pt x="4442" y="1742"/>
                    </a:cubicBezTo>
                    <a:cubicBezTo>
                      <a:pt x="4466" y="1671"/>
                      <a:pt x="4382" y="1600"/>
                      <a:pt x="4299" y="1600"/>
                    </a:cubicBezTo>
                    <a:lnTo>
                      <a:pt x="3454" y="1600"/>
                    </a:lnTo>
                    <a:lnTo>
                      <a:pt x="2894" y="111"/>
                    </a:lnTo>
                    <a:cubicBezTo>
                      <a:pt x="2865" y="37"/>
                      <a:pt x="2804" y="1"/>
                      <a:pt x="274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sp>
            <p:nvSpPr>
              <p:cNvPr id="192" name="Google Shape;192;p64"/>
              <p:cNvSpPr/>
              <p:nvPr/>
            </p:nvSpPr>
            <p:spPr>
              <a:xfrm>
                <a:off x="8201076" y="3561857"/>
                <a:ext cx="130335" cy="9092"/>
              </a:xfrm>
              <a:custGeom>
                <a:avLst/>
                <a:gdLst/>
                <a:ahLst/>
                <a:cxnLst/>
                <a:rect l="l" t="t" r="r" b="b"/>
                <a:pathLst>
                  <a:path w="4454" h="322" extrusionOk="0">
                    <a:moveTo>
                      <a:pt x="167" y="0"/>
                    </a:moveTo>
                    <a:cubicBezTo>
                      <a:pt x="72" y="0"/>
                      <a:pt x="1" y="72"/>
                      <a:pt x="1" y="155"/>
                    </a:cubicBezTo>
                    <a:cubicBezTo>
                      <a:pt x="1" y="250"/>
                      <a:pt x="72" y="322"/>
                      <a:pt x="167" y="322"/>
                    </a:cubicBezTo>
                    <a:lnTo>
                      <a:pt x="4287" y="322"/>
                    </a:lnTo>
                    <a:cubicBezTo>
                      <a:pt x="4370" y="322"/>
                      <a:pt x="4454" y="250"/>
                      <a:pt x="4454" y="155"/>
                    </a:cubicBezTo>
                    <a:cubicBezTo>
                      <a:pt x="4454" y="72"/>
                      <a:pt x="4370" y="0"/>
                      <a:pt x="428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sp>
            <p:nvSpPr>
              <p:cNvPr id="193" name="Google Shape;193;p64"/>
              <p:cNvSpPr/>
              <p:nvPr/>
            </p:nvSpPr>
            <p:spPr>
              <a:xfrm>
                <a:off x="8201076" y="3601527"/>
                <a:ext cx="130335" cy="9431"/>
              </a:xfrm>
              <a:custGeom>
                <a:avLst/>
                <a:gdLst/>
                <a:ahLst/>
                <a:cxnLst/>
                <a:rect l="l" t="t" r="r" b="b"/>
                <a:pathLst>
                  <a:path w="4454" h="334" extrusionOk="0">
                    <a:moveTo>
                      <a:pt x="167" y="0"/>
                    </a:moveTo>
                    <a:cubicBezTo>
                      <a:pt x="72" y="0"/>
                      <a:pt x="1" y="84"/>
                      <a:pt x="1" y="167"/>
                    </a:cubicBezTo>
                    <a:cubicBezTo>
                      <a:pt x="1" y="262"/>
                      <a:pt x="72" y="334"/>
                      <a:pt x="167" y="334"/>
                    </a:cubicBezTo>
                    <a:lnTo>
                      <a:pt x="4287" y="334"/>
                    </a:lnTo>
                    <a:cubicBezTo>
                      <a:pt x="4370" y="334"/>
                      <a:pt x="4454" y="262"/>
                      <a:pt x="4454" y="167"/>
                    </a:cubicBezTo>
                    <a:cubicBezTo>
                      <a:pt x="4454" y="84"/>
                      <a:pt x="4370" y="0"/>
                      <a:pt x="428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grpSp>
      </p:grpSp>
      <p:cxnSp>
        <p:nvCxnSpPr>
          <p:cNvPr id="194" name="Google Shape;194;p64"/>
          <p:cNvCxnSpPr/>
          <p:nvPr/>
        </p:nvCxnSpPr>
        <p:spPr>
          <a:xfrm>
            <a:off x="-7725" y="1348925"/>
            <a:ext cx="4793400" cy="12600"/>
          </a:xfrm>
          <a:prstGeom prst="straightConnector1">
            <a:avLst/>
          </a:prstGeom>
          <a:noFill/>
          <a:ln w="38100" cap="flat" cmpd="sng">
            <a:solidFill>
              <a:srgbClr val="00B0F0"/>
            </a:solidFill>
            <a:prstDash val="solid"/>
            <a:round/>
            <a:headEnd type="none" w="sm" len="sm"/>
            <a:tailEnd type="none" w="sm" len="sm"/>
          </a:ln>
        </p:spPr>
      </p:cxnSp>
      <p:sp>
        <p:nvSpPr>
          <p:cNvPr id="195" name="Google Shape;195;p64"/>
          <p:cNvSpPr txBox="1">
            <a:spLocks noGrp="1"/>
          </p:cNvSpPr>
          <p:nvPr>
            <p:ph type="title"/>
          </p:nvPr>
        </p:nvSpPr>
        <p:spPr>
          <a:xfrm>
            <a:off x="1326474" y="504150"/>
            <a:ext cx="4803599" cy="7625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96" name="Google Shape;196;p64"/>
          <p:cNvSpPr txBox="1">
            <a:spLocks noGrp="1"/>
          </p:cNvSpPr>
          <p:nvPr>
            <p:ph type="body" idx="1"/>
          </p:nvPr>
        </p:nvSpPr>
        <p:spPr>
          <a:xfrm>
            <a:off x="458682" y="1484374"/>
            <a:ext cx="7449290" cy="170692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20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ed List">
  <p:cSld name="1_Bulleted List">
    <p:spTree>
      <p:nvGrpSpPr>
        <p:cNvPr id="1" name="Shape 14"/>
        <p:cNvGrpSpPr/>
        <p:nvPr/>
      </p:nvGrpSpPr>
      <p:grpSpPr>
        <a:xfrm>
          <a:off x="0" y="0"/>
          <a:ext cx="0" cy="0"/>
          <a:chOff x="0" y="0"/>
          <a:chExt cx="0" cy="0"/>
        </a:xfrm>
      </p:grpSpPr>
      <p:pic>
        <p:nvPicPr>
          <p:cNvPr id="15" name="Google Shape;15;p45"/>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16" name="Google Shape;16;p45"/>
          <p:cNvSpPr txBox="1">
            <a:spLocks noGrp="1"/>
          </p:cNvSpPr>
          <p:nvPr>
            <p:ph type="title"/>
          </p:nvPr>
        </p:nvSpPr>
        <p:spPr>
          <a:xfrm>
            <a:off x="457200" y="506301"/>
            <a:ext cx="545910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7" name="Google Shape;17;p45"/>
          <p:cNvSpPr txBox="1">
            <a:spLocks noGrp="1"/>
          </p:cNvSpPr>
          <p:nvPr>
            <p:ph type="body" idx="1"/>
          </p:nvPr>
        </p:nvSpPr>
        <p:spPr>
          <a:xfrm>
            <a:off x="457200" y="1385888"/>
            <a:ext cx="7402513" cy="36401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500" b="1"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1">
  <p:cSld name="1_Title and body 1 8">
    <p:spTree>
      <p:nvGrpSpPr>
        <p:cNvPr id="1" name="Shape 197"/>
        <p:cNvGrpSpPr/>
        <p:nvPr/>
      </p:nvGrpSpPr>
      <p:grpSpPr>
        <a:xfrm>
          <a:off x="0" y="0"/>
          <a:ext cx="0" cy="0"/>
          <a:chOff x="0" y="0"/>
          <a:chExt cx="0" cy="0"/>
        </a:xfrm>
      </p:grpSpPr>
      <p:pic>
        <p:nvPicPr>
          <p:cNvPr id="198" name="Google Shape;198;p65"/>
          <p:cNvPicPr preferRelativeResize="0"/>
          <p:nvPr/>
        </p:nvPicPr>
        <p:blipFill rotWithShape="1">
          <a:blip r:embed="rId2">
            <a:alphaModFix/>
          </a:blip>
          <a:srcRect/>
          <a:stretch/>
        </p:blipFill>
        <p:spPr>
          <a:xfrm>
            <a:off x="6691250" y="506300"/>
            <a:ext cx="1967875" cy="531325"/>
          </a:xfrm>
          <a:prstGeom prst="rect">
            <a:avLst/>
          </a:prstGeom>
          <a:noFill/>
          <a:ln>
            <a:noFill/>
          </a:ln>
        </p:spPr>
      </p:pic>
      <p:grpSp>
        <p:nvGrpSpPr>
          <p:cNvPr id="199" name="Google Shape;199;p65"/>
          <p:cNvGrpSpPr/>
          <p:nvPr/>
        </p:nvGrpSpPr>
        <p:grpSpPr>
          <a:xfrm>
            <a:off x="556715" y="774380"/>
            <a:ext cx="681319" cy="677966"/>
            <a:chOff x="5717593" y="2043902"/>
            <a:chExt cx="914400" cy="909900"/>
          </a:xfrm>
        </p:grpSpPr>
        <p:sp>
          <p:nvSpPr>
            <p:cNvPr id="200" name="Google Shape;200;p65"/>
            <p:cNvSpPr/>
            <p:nvPr/>
          </p:nvSpPr>
          <p:spPr>
            <a:xfrm>
              <a:off x="5717593" y="2043902"/>
              <a:ext cx="914400" cy="909900"/>
            </a:xfrm>
            <a:prstGeom prst="ellipse">
              <a:avLst/>
            </a:prstGeom>
            <a:solidFill>
              <a:srgbClr val="C64A9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sp>
          <p:nvSpPr>
            <p:cNvPr id="201" name="Google Shape;201;p65"/>
            <p:cNvSpPr/>
            <p:nvPr/>
          </p:nvSpPr>
          <p:spPr>
            <a:xfrm>
              <a:off x="5873312" y="2416352"/>
              <a:ext cx="602980" cy="343058"/>
            </a:xfrm>
            <a:custGeom>
              <a:avLst/>
              <a:gdLst/>
              <a:ahLst/>
              <a:cxnLst/>
              <a:rect l="l" t="t" r="r" b="b"/>
              <a:pathLst>
                <a:path w="11800" h="7359" extrusionOk="0">
                  <a:moveTo>
                    <a:pt x="3180" y="3298"/>
                  </a:moveTo>
                  <a:lnTo>
                    <a:pt x="3180" y="7001"/>
                  </a:lnTo>
                  <a:lnTo>
                    <a:pt x="1691" y="7001"/>
                  </a:lnTo>
                  <a:lnTo>
                    <a:pt x="1691" y="3298"/>
                  </a:lnTo>
                  <a:close/>
                  <a:moveTo>
                    <a:pt x="6680" y="2370"/>
                  </a:moveTo>
                  <a:lnTo>
                    <a:pt x="6680" y="7001"/>
                  </a:lnTo>
                  <a:lnTo>
                    <a:pt x="5192" y="7001"/>
                  </a:lnTo>
                  <a:lnTo>
                    <a:pt x="5192" y="2370"/>
                  </a:lnTo>
                  <a:close/>
                  <a:moveTo>
                    <a:pt x="10180" y="345"/>
                  </a:moveTo>
                  <a:lnTo>
                    <a:pt x="10180" y="7001"/>
                  </a:lnTo>
                  <a:lnTo>
                    <a:pt x="8692" y="7001"/>
                  </a:lnTo>
                  <a:lnTo>
                    <a:pt x="8692" y="345"/>
                  </a:lnTo>
                  <a:close/>
                  <a:moveTo>
                    <a:pt x="8502" y="0"/>
                  </a:moveTo>
                  <a:cubicBezTo>
                    <a:pt x="8406" y="0"/>
                    <a:pt x="8323" y="84"/>
                    <a:pt x="8323" y="179"/>
                  </a:cubicBezTo>
                  <a:lnTo>
                    <a:pt x="8323" y="7001"/>
                  </a:lnTo>
                  <a:lnTo>
                    <a:pt x="7013" y="7001"/>
                  </a:lnTo>
                  <a:lnTo>
                    <a:pt x="7013" y="2203"/>
                  </a:lnTo>
                  <a:cubicBezTo>
                    <a:pt x="7013" y="2120"/>
                    <a:pt x="6930" y="2024"/>
                    <a:pt x="6835" y="2024"/>
                  </a:cubicBezTo>
                  <a:lnTo>
                    <a:pt x="4989" y="2024"/>
                  </a:lnTo>
                  <a:cubicBezTo>
                    <a:pt x="4894" y="2024"/>
                    <a:pt x="4811" y="2108"/>
                    <a:pt x="4811" y="2203"/>
                  </a:cubicBezTo>
                  <a:lnTo>
                    <a:pt x="4811" y="7001"/>
                  </a:lnTo>
                  <a:lnTo>
                    <a:pt x="3501" y="7001"/>
                  </a:lnTo>
                  <a:lnTo>
                    <a:pt x="3501" y="3132"/>
                  </a:lnTo>
                  <a:cubicBezTo>
                    <a:pt x="3501" y="3036"/>
                    <a:pt x="3418" y="2953"/>
                    <a:pt x="3322" y="2953"/>
                  </a:cubicBezTo>
                  <a:lnTo>
                    <a:pt x="1477" y="2953"/>
                  </a:lnTo>
                  <a:cubicBezTo>
                    <a:pt x="1382" y="2953"/>
                    <a:pt x="1298" y="3024"/>
                    <a:pt x="1298" y="3132"/>
                  </a:cubicBezTo>
                  <a:lnTo>
                    <a:pt x="1298" y="7001"/>
                  </a:lnTo>
                  <a:lnTo>
                    <a:pt x="179" y="7001"/>
                  </a:lnTo>
                  <a:cubicBezTo>
                    <a:pt x="84" y="7001"/>
                    <a:pt x="1" y="7073"/>
                    <a:pt x="1" y="7180"/>
                  </a:cubicBezTo>
                  <a:cubicBezTo>
                    <a:pt x="1" y="7287"/>
                    <a:pt x="72" y="7358"/>
                    <a:pt x="179" y="7358"/>
                  </a:cubicBezTo>
                  <a:lnTo>
                    <a:pt x="11597" y="7358"/>
                  </a:lnTo>
                  <a:cubicBezTo>
                    <a:pt x="11681" y="7358"/>
                    <a:pt x="11776" y="7287"/>
                    <a:pt x="11776" y="7180"/>
                  </a:cubicBezTo>
                  <a:cubicBezTo>
                    <a:pt x="11800" y="7073"/>
                    <a:pt x="11728" y="7001"/>
                    <a:pt x="11633" y="7001"/>
                  </a:cubicBezTo>
                  <a:lnTo>
                    <a:pt x="10526" y="7001"/>
                  </a:lnTo>
                  <a:lnTo>
                    <a:pt x="10526" y="179"/>
                  </a:lnTo>
                  <a:cubicBezTo>
                    <a:pt x="10526" y="95"/>
                    <a:pt x="10442" y="0"/>
                    <a:pt x="1034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FFFFFF"/>
                </a:solidFill>
                <a:latin typeface="Arial"/>
                <a:ea typeface="Arial"/>
                <a:cs typeface="Arial"/>
                <a:sym typeface="Arial"/>
              </a:endParaRPr>
            </a:p>
          </p:txBody>
        </p:sp>
        <p:sp>
          <p:nvSpPr>
            <p:cNvPr id="202" name="Google Shape;202;p65"/>
            <p:cNvSpPr/>
            <p:nvPr/>
          </p:nvSpPr>
          <p:spPr>
            <a:xfrm>
              <a:off x="5883633" y="2210354"/>
              <a:ext cx="574415" cy="316486"/>
            </a:xfrm>
            <a:custGeom>
              <a:avLst/>
              <a:gdLst/>
              <a:ahLst/>
              <a:cxnLst/>
              <a:rect l="l" t="t" r="r" b="b"/>
              <a:pathLst>
                <a:path w="11241" h="6789" extrusionOk="0">
                  <a:moveTo>
                    <a:pt x="10668" y="0"/>
                  </a:moveTo>
                  <a:cubicBezTo>
                    <a:pt x="10653" y="0"/>
                    <a:pt x="10637" y="1"/>
                    <a:pt x="10621" y="2"/>
                  </a:cubicBezTo>
                  <a:lnTo>
                    <a:pt x="9145" y="181"/>
                  </a:lnTo>
                  <a:cubicBezTo>
                    <a:pt x="8847" y="216"/>
                    <a:pt x="8633" y="490"/>
                    <a:pt x="8669" y="788"/>
                  </a:cubicBezTo>
                  <a:cubicBezTo>
                    <a:pt x="8691" y="1064"/>
                    <a:pt x="8938" y="1268"/>
                    <a:pt x="9211" y="1268"/>
                  </a:cubicBezTo>
                  <a:cubicBezTo>
                    <a:pt x="9232" y="1268"/>
                    <a:pt x="9254" y="1267"/>
                    <a:pt x="9276" y="1264"/>
                  </a:cubicBezTo>
                  <a:lnTo>
                    <a:pt x="9395" y="1252"/>
                  </a:lnTo>
                  <a:lnTo>
                    <a:pt x="9395" y="1252"/>
                  </a:lnTo>
                  <a:cubicBezTo>
                    <a:pt x="7597" y="3348"/>
                    <a:pt x="5442" y="4443"/>
                    <a:pt x="3918" y="4979"/>
                  </a:cubicBezTo>
                  <a:cubicBezTo>
                    <a:pt x="2025" y="5657"/>
                    <a:pt x="561" y="5717"/>
                    <a:pt x="537" y="5717"/>
                  </a:cubicBezTo>
                  <a:cubicBezTo>
                    <a:pt x="239" y="5729"/>
                    <a:pt x="1" y="5967"/>
                    <a:pt x="25" y="6265"/>
                  </a:cubicBezTo>
                  <a:cubicBezTo>
                    <a:pt x="37" y="6562"/>
                    <a:pt x="275" y="6789"/>
                    <a:pt x="561" y="6789"/>
                  </a:cubicBezTo>
                  <a:lnTo>
                    <a:pt x="572" y="6789"/>
                  </a:lnTo>
                  <a:cubicBezTo>
                    <a:pt x="632" y="6789"/>
                    <a:pt x="2192" y="6729"/>
                    <a:pt x="4263" y="6003"/>
                  </a:cubicBezTo>
                  <a:cubicBezTo>
                    <a:pt x="5418" y="5586"/>
                    <a:pt x="6514" y="5050"/>
                    <a:pt x="7490" y="4383"/>
                  </a:cubicBezTo>
                  <a:cubicBezTo>
                    <a:pt x="7561" y="4324"/>
                    <a:pt x="7597" y="4217"/>
                    <a:pt x="7538" y="4145"/>
                  </a:cubicBezTo>
                  <a:cubicBezTo>
                    <a:pt x="7501" y="4093"/>
                    <a:pt x="7445" y="4065"/>
                    <a:pt x="7391" y="4065"/>
                  </a:cubicBezTo>
                  <a:cubicBezTo>
                    <a:pt x="7358" y="4065"/>
                    <a:pt x="7326" y="4075"/>
                    <a:pt x="7299" y="4098"/>
                  </a:cubicBezTo>
                  <a:cubicBezTo>
                    <a:pt x="6335" y="4753"/>
                    <a:pt x="5275" y="5288"/>
                    <a:pt x="4144" y="5693"/>
                  </a:cubicBezTo>
                  <a:cubicBezTo>
                    <a:pt x="2132" y="6408"/>
                    <a:pt x="632" y="6467"/>
                    <a:pt x="561" y="6467"/>
                  </a:cubicBezTo>
                  <a:cubicBezTo>
                    <a:pt x="453" y="6467"/>
                    <a:pt x="358" y="6372"/>
                    <a:pt x="358" y="6265"/>
                  </a:cubicBezTo>
                  <a:cubicBezTo>
                    <a:pt x="358" y="6169"/>
                    <a:pt x="441" y="6074"/>
                    <a:pt x="561" y="6062"/>
                  </a:cubicBezTo>
                  <a:cubicBezTo>
                    <a:pt x="572" y="6062"/>
                    <a:pt x="2085" y="6003"/>
                    <a:pt x="4037" y="5300"/>
                  </a:cubicBezTo>
                  <a:cubicBezTo>
                    <a:pt x="5680" y="4717"/>
                    <a:pt x="8026" y="3514"/>
                    <a:pt x="9943" y="1133"/>
                  </a:cubicBezTo>
                  <a:cubicBezTo>
                    <a:pt x="10035" y="1018"/>
                    <a:pt x="9949" y="847"/>
                    <a:pt x="9813" y="847"/>
                  </a:cubicBezTo>
                  <a:cubicBezTo>
                    <a:pt x="9809" y="847"/>
                    <a:pt x="9804" y="847"/>
                    <a:pt x="9800" y="847"/>
                  </a:cubicBezTo>
                  <a:lnTo>
                    <a:pt x="9252" y="931"/>
                  </a:lnTo>
                  <a:cubicBezTo>
                    <a:pt x="9244" y="932"/>
                    <a:pt x="9236" y="932"/>
                    <a:pt x="9228" y="932"/>
                  </a:cubicBezTo>
                  <a:cubicBezTo>
                    <a:pt x="9139" y="932"/>
                    <a:pt x="9049" y="874"/>
                    <a:pt x="9038" y="776"/>
                  </a:cubicBezTo>
                  <a:cubicBezTo>
                    <a:pt x="9014" y="657"/>
                    <a:pt x="9085" y="550"/>
                    <a:pt x="9204" y="538"/>
                  </a:cubicBezTo>
                  <a:lnTo>
                    <a:pt x="10681" y="359"/>
                  </a:lnTo>
                  <a:cubicBezTo>
                    <a:pt x="10688" y="358"/>
                    <a:pt x="10696" y="358"/>
                    <a:pt x="10703" y="358"/>
                  </a:cubicBezTo>
                  <a:cubicBezTo>
                    <a:pt x="10812" y="358"/>
                    <a:pt x="10895" y="438"/>
                    <a:pt x="10895" y="550"/>
                  </a:cubicBezTo>
                  <a:lnTo>
                    <a:pt x="10895" y="2026"/>
                  </a:lnTo>
                  <a:cubicBezTo>
                    <a:pt x="10895" y="2133"/>
                    <a:pt x="10812" y="2217"/>
                    <a:pt x="10705" y="2217"/>
                  </a:cubicBezTo>
                  <a:cubicBezTo>
                    <a:pt x="10598" y="2217"/>
                    <a:pt x="10514" y="2133"/>
                    <a:pt x="10514" y="2026"/>
                  </a:cubicBezTo>
                  <a:lnTo>
                    <a:pt x="10514" y="1586"/>
                  </a:lnTo>
                  <a:cubicBezTo>
                    <a:pt x="10514" y="1502"/>
                    <a:pt x="10467" y="1443"/>
                    <a:pt x="10407" y="1419"/>
                  </a:cubicBezTo>
                  <a:cubicBezTo>
                    <a:pt x="10387" y="1409"/>
                    <a:pt x="10368" y="1405"/>
                    <a:pt x="10349" y="1405"/>
                  </a:cubicBezTo>
                  <a:cubicBezTo>
                    <a:pt x="10298" y="1405"/>
                    <a:pt x="10251" y="1435"/>
                    <a:pt x="10217" y="1478"/>
                  </a:cubicBezTo>
                  <a:cubicBezTo>
                    <a:pt x="9574" y="2264"/>
                    <a:pt x="8835" y="2979"/>
                    <a:pt x="8026" y="3610"/>
                  </a:cubicBezTo>
                  <a:cubicBezTo>
                    <a:pt x="7954" y="3669"/>
                    <a:pt x="7942" y="3764"/>
                    <a:pt x="8002" y="3848"/>
                  </a:cubicBezTo>
                  <a:cubicBezTo>
                    <a:pt x="8036" y="3888"/>
                    <a:pt x="8081" y="3910"/>
                    <a:pt x="8129" y="3910"/>
                  </a:cubicBezTo>
                  <a:cubicBezTo>
                    <a:pt x="8166" y="3910"/>
                    <a:pt x="8204" y="3897"/>
                    <a:pt x="8240" y="3872"/>
                  </a:cubicBezTo>
                  <a:cubicBezTo>
                    <a:pt x="8931" y="3336"/>
                    <a:pt x="9585" y="2729"/>
                    <a:pt x="10169" y="2062"/>
                  </a:cubicBezTo>
                  <a:cubicBezTo>
                    <a:pt x="10181" y="2336"/>
                    <a:pt x="10419" y="2574"/>
                    <a:pt x="10705" y="2574"/>
                  </a:cubicBezTo>
                  <a:cubicBezTo>
                    <a:pt x="11002" y="2574"/>
                    <a:pt x="11240" y="2336"/>
                    <a:pt x="11240" y="2038"/>
                  </a:cubicBezTo>
                  <a:lnTo>
                    <a:pt x="11240" y="573"/>
                  </a:lnTo>
                  <a:cubicBezTo>
                    <a:pt x="11240" y="395"/>
                    <a:pt x="11169" y="240"/>
                    <a:pt x="11050" y="133"/>
                  </a:cubicBezTo>
                  <a:cubicBezTo>
                    <a:pt x="10943" y="47"/>
                    <a:pt x="10807" y="0"/>
                    <a:pt x="1066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FFFFFF"/>
                </a:solidFill>
                <a:latin typeface="Arial"/>
                <a:ea typeface="Arial"/>
                <a:cs typeface="Arial"/>
                <a:sym typeface="Arial"/>
              </a:endParaRPr>
            </a:p>
          </p:txBody>
        </p:sp>
      </p:grpSp>
      <p:cxnSp>
        <p:nvCxnSpPr>
          <p:cNvPr id="203" name="Google Shape;203;p65"/>
          <p:cNvCxnSpPr/>
          <p:nvPr/>
        </p:nvCxnSpPr>
        <p:spPr>
          <a:xfrm>
            <a:off x="-7725" y="1633550"/>
            <a:ext cx="5298900" cy="0"/>
          </a:xfrm>
          <a:prstGeom prst="straightConnector1">
            <a:avLst/>
          </a:prstGeom>
          <a:noFill/>
          <a:ln w="38100" cap="flat" cmpd="sng">
            <a:solidFill>
              <a:schemeClr val="accent3"/>
            </a:solidFill>
            <a:prstDash val="solid"/>
            <a:round/>
            <a:headEnd type="none" w="sm" len="sm"/>
            <a:tailEnd type="none" w="sm" len="sm"/>
          </a:ln>
        </p:spPr>
      </p:cxnSp>
      <p:sp>
        <p:nvSpPr>
          <p:cNvPr id="204" name="Google Shape;204;p65"/>
          <p:cNvSpPr txBox="1">
            <a:spLocks noGrp="1"/>
          </p:cNvSpPr>
          <p:nvPr>
            <p:ph type="title"/>
          </p:nvPr>
        </p:nvSpPr>
        <p:spPr>
          <a:xfrm>
            <a:off x="1294200" y="504151"/>
            <a:ext cx="545910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05" name="Google Shape;205;p65"/>
          <p:cNvSpPr txBox="1">
            <a:spLocks noGrp="1"/>
          </p:cNvSpPr>
          <p:nvPr>
            <p:ph type="body" idx="1"/>
          </p:nvPr>
        </p:nvSpPr>
        <p:spPr>
          <a:xfrm>
            <a:off x="458700" y="1881674"/>
            <a:ext cx="6750300" cy="1720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20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1">
  <p:cSld name="1_Title and body 1 9">
    <p:spTree>
      <p:nvGrpSpPr>
        <p:cNvPr id="1" name="Shape 206"/>
        <p:cNvGrpSpPr/>
        <p:nvPr/>
      </p:nvGrpSpPr>
      <p:grpSpPr>
        <a:xfrm>
          <a:off x="0" y="0"/>
          <a:ext cx="0" cy="0"/>
          <a:chOff x="0" y="0"/>
          <a:chExt cx="0" cy="0"/>
        </a:xfrm>
      </p:grpSpPr>
      <p:pic>
        <p:nvPicPr>
          <p:cNvPr id="207" name="Google Shape;207;p66"/>
          <p:cNvPicPr preferRelativeResize="0"/>
          <p:nvPr/>
        </p:nvPicPr>
        <p:blipFill rotWithShape="1">
          <a:blip r:embed="rId2">
            <a:alphaModFix/>
          </a:blip>
          <a:srcRect/>
          <a:stretch/>
        </p:blipFill>
        <p:spPr>
          <a:xfrm>
            <a:off x="6691250" y="506300"/>
            <a:ext cx="1967875" cy="531325"/>
          </a:xfrm>
          <a:prstGeom prst="rect">
            <a:avLst/>
          </a:prstGeom>
          <a:noFill/>
          <a:ln>
            <a:noFill/>
          </a:ln>
        </p:spPr>
      </p:pic>
      <p:pic>
        <p:nvPicPr>
          <p:cNvPr id="208" name="Google Shape;208;p66"/>
          <p:cNvPicPr preferRelativeResize="0"/>
          <p:nvPr/>
        </p:nvPicPr>
        <p:blipFill rotWithShape="1">
          <a:blip r:embed="rId3">
            <a:alphaModFix/>
          </a:blip>
          <a:srcRect/>
          <a:stretch/>
        </p:blipFill>
        <p:spPr>
          <a:xfrm>
            <a:off x="5478425" y="1478449"/>
            <a:ext cx="2933349" cy="2579975"/>
          </a:xfrm>
          <a:prstGeom prst="rect">
            <a:avLst/>
          </a:prstGeom>
          <a:noFill/>
          <a:ln>
            <a:noFill/>
          </a:ln>
        </p:spPr>
      </p:pic>
      <p:sp>
        <p:nvSpPr>
          <p:cNvPr id="209" name="Google Shape;209;p66"/>
          <p:cNvSpPr txBox="1">
            <a:spLocks noGrp="1"/>
          </p:cNvSpPr>
          <p:nvPr>
            <p:ph type="title"/>
          </p:nvPr>
        </p:nvSpPr>
        <p:spPr>
          <a:xfrm>
            <a:off x="458700" y="506300"/>
            <a:ext cx="545910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10" name="Google Shape;210;p66"/>
          <p:cNvSpPr txBox="1">
            <a:spLocks noGrp="1"/>
          </p:cNvSpPr>
          <p:nvPr>
            <p:ph type="body" idx="1"/>
          </p:nvPr>
        </p:nvSpPr>
        <p:spPr>
          <a:xfrm>
            <a:off x="458700" y="1406701"/>
            <a:ext cx="4718700" cy="17204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21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2100" b="0" i="0" u="none" strike="noStrike" cap="none">
                <a:solidFill>
                  <a:schemeClr val="dk2"/>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2100" b="0" i="0" u="none" strike="noStrike" cap="none">
                <a:solidFill>
                  <a:schemeClr val="dk2"/>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2100" b="0" i="0" u="none" strike="noStrike" cap="none">
                <a:solidFill>
                  <a:schemeClr val="dk2"/>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2100" b="0" i="0" u="none" strike="noStrike" cap="none">
                <a:solidFill>
                  <a:schemeClr val="dk2"/>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1">
  <p:cSld name="1_Title and body 1 10">
    <p:spTree>
      <p:nvGrpSpPr>
        <p:cNvPr id="1" name="Shape 211"/>
        <p:cNvGrpSpPr/>
        <p:nvPr/>
      </p:nvGrpSpPr>
      <p:grpSpPr>
        <a:xfrm>
          <a:off x="0" y="0"/>
          <a:ext cx="0" cy="0"/>
          <a:chOff x="0" y="0"/>
          <a:chExt cx="0" cy="0"/>
        </a:xfrm>
      </p:grpSpPr>
      <p:pic>
        <p:nvPicPr>
          <p:cNvPr id="212" name="Google Shape;212;p67"/>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213" name="Google Shape;213;p67"/>
          <p:cNvSpPr/>
          <p:nvPr/>
        </p:nvSpPr>
        <p:spPr>
          <a:xfrm>
            <a:off x="558925" y="794350"/>
            <a:ext cx="681300" cy="681300"/>
          </a:xfrm>
          <a:prstGeom prst="ellipse">
            <a:avLst/>
          </a:prstGeom>
          <a:solidFill>
            <a:srgbClr val="058D9E"/>
          </a:solidFill>
          <a:ln w="38100" cap="flat" cmpd="sng">
            <a:solidFill>
              <a:srgbClr val="058D9E"/>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sp>
        <p:nvSpPr>
          <p:cNvPr id="214" name="Google Shape;214;p67"/>
          <p:cNvSpPr/>
          <p:nvPr/>
        </p:nvSpPr>
        <p:spPr>
          <a:xfrm>
            <a:off x="687894" y="930791"/>
            <a:ext cx="423515" cy="408562"/>
          </a:xfrm>
          <a:custGeom>
            <a:avLst/>
            <a:gdLst/>
            <a:ahLst/>
            <a:cxnLst/>
            <a:rect l="l" t="t" r="r" b="b"/>
            <a:pathLst>
              <a:path w="11193" h="11205" extrusionOk="0">
                <a:moveTo>
                  <a:pt x="3763" y="358"/>
                </a:moveTo>
                <a:cubicBezTo>
                  <a:pt x="4096" y="358"/>
                  <a:pt x="4346" y="632"/>
                  <a:pt x="4346" y="941"/>
                </a:cubicBezTo>
                <a:cubicBezTo>
                  <a:pt x="4346" y="1144"/>
                  <a:pt x="4239" y="1346"/>
                  <a:pt x="4061" y="1441"/>
                </a:cubicBezTo>
                <a:cubicBezTo>
                  <a:pt x="4013" y="1477"/>
                  <a:pt x="3977" y="1536"/>
                  <a:pt x="3977" y="1596"/>
                </a:cubicBezTo>
                <a:lnTo>
                  <a:pt x="3977" y="2001"/>
                </a:lnTo>
                <a:cubicBezTo>
                  <a:pt x="3977" y="2096"/>
                  <a:pt x="4049" y="2179"/>
                  <a:pt x="4156" y="2179"/>
                </a:cubicBezTo>
                <a:lnTo>
                  <a:pt x="5394" y="2179"/>
                </a:lnTo>
                <a:lnTo>
                  <a:pt x="5394" y="3406"/>
                </a:lnTo>
                <a:cubicBezTo>
                  <a:pt x="5394" y="3513"/>
                  <a:pt x="5466" y="3584"/>
                  <a:pt x="5573" y="3584"/>
                </a:cubicBezTo>
                <a:lnTo>
                  <a:pt x="5966" y="3584"/>
                </a:lnTo>
                <a:cubicBezTo>
                  <a:pt x="6025" y="3584"/>
                  <a:pt x="6085" y="3561"/>
                  <a:pt x="6120" y="3501"/>
                </a:cubicBezTo>
                <a:cubicBezTo>
                  <a:pt x="6228" y="3322"/>
                  <a:pt x="6418" y="3215"/>
                  <a:pt x="6620" y="3215"/>
                </a:cubicBezTo>
                <a:cubicBezTo>
                  <a:pt x="6954" y="3215"/>
                  <a:pt x="7204" y="3489"/>
                  <a:pt x="7204" y="3799"/>
                </a:cubicBezTo>
                <a:cubicBezTo>
                  <a:pt x="7204" y="4120"/>
                  <a:pt x="6942" y="4382"/>
                  <a:pt x="6620" y="4382"/>
                </a:cubicBezTo>
                <a:cubicBezTo>
                  <a:pt x="6418" y="4382"/>
                  <a:pt x="6228" y="4275"/>
                  <a:pt x="6120" y="4096"/>
                </a:cubicBezTo>
                <a:cubicBezTo>
                  <a:pt x="6085" y="4037"/>
                  <a:pt x="6025" y="4001"/>
                  <a:pt x="5966" y="4001"/>
                </a:cubicBezTo>
                <a:lnTo>
                  <a:pt x="5573" y="4001"/>
                </a:lnTo>
                <a:cubicBezTo>
                  <a:pt x="5466" y="4001"/>
                  <a:pt x="5394" y="4084"/>
                  <a:pt x="5394" y="4180"/>
                </a:cubicBezTo>
                <a:lnTo>
                  <a:pt x="5394" y="5418"/>
                </a:lnTo>
                <a:lnTo>
                  <a:pt x="4334" y="5418"/>
                </a:lnTo>
                <a:lnTo>
                  <a:pt x="4334" y="5299"/>
                </a:lnTo>
                <a:cubicBezTo>
                  <a:pt x="4573" y="5120"/>
                  <a:pt x="4704" y="4834"/>
                  <a:pt x="4704" y="4561"/>
                </a:cubicBezTo>
                <a:cubicBezTo>
                  <a:pt x="4704" y="4037"/>
                  <a:pt x="4287" y="3620"/>
                  <a:pt x="3775" y="3620"/>
                </a:cubicBezTo>
                <a:cubicBezTo>
                  <a:pt x="3251" y="3620"/>
                  <a:pt x="2834" y="4037"/>
                  <a:pt x="2834" y="4561"/>
                </a:cubicBezTo>
                <a:cubicBezTo>
                  <a:pt x="2834" y="4858"/>
                  <a:pt x="2965" y="5132"/>
                  <a:pt x="3203" y="5299"/>
                </a:cubicBezTo>
                <a:lnTo>
                  <a:pt x="3203" y="5430"/>
                </a:lnTo>
                <a:lnTo>
                  <a:pt x="2144" y="5430"/>
                </a:lnTo>
                <a:lnTo>
                  <a:pt x="2144" y="2179"/>
                </a:lnTo>
                <a:lnTo>
                  <a:pt x="3382" y="2179"/>
                </a:lnTo>
                <a:cubicBezTo>
                  <a:pt x="3489" y="2179"/>
                  <a:pt x="3561" y="2096"/>
                  <a:pt x="3561" y="2001"/>
                </a:cubicBezTo>
                <a:lnTo>
                  <a:pt x="3561" y="1596"/>
                </a:lnTo>
                <a:cubicBezTo>
                  <a:pt x="3561" y="1536"/>
                  <a:pt x="3537" y="1477"/>
                  <a:pt x="3465" y="1441"/>
                </a:cubicBezTo>
                <a:cubicBezTo>
                  <a:pt x="3299" y="1346"/>
                  <a:pt x="3191" y="1144"/>
                  <a:pt x="3191" y="941"/>
                </a:cubicBezTo>
                <a:cubicBezTo>
                  <a:pt x="3191" y="608"/>
                  <a:pt x="3453" y="358"/>
                  <a:pt x="3763" y="358"/>
                </a:cubicBezTo>
                <a:close/>
                <a:moveTo>
                  <a:pt x="9014" y="5811"/>
                </a:moveTo>
                <a:lnTo>
                  <a:pt x="9014" y="7799"/>
                </a:lnTo>
                <a:lnTo>
                  <a:pt x="9014" y="8025"/>
                </a:lnTo>
                <a:lnTo>
                  <a:pt x="9014" y="9049"/>
                </a:lnTo>
                <a:lnTo>
                  <a:pt x="7775" y="9049"/>
                </a:lnTo>
                <a:cubicBezTo>
                  <a:pt x="7668" y="9049"/>
                  <a:pt x="7597" y="9121"/>
                  <a:pt x="7597" y="9228"/>
                </a:cubicBezTo>
                <a:lnTo>
                  <a:pt x="7597" y="9633"/>
                </a:lnTo>
                <a:cubicBezTo>
                  <a:pt x="7597" y="9692"/>
                  <a:pt x="7621" y="9752"/>
                  <a:pt x="7680" y="9776"/>
                </a:cubicBezTo>
                <a:cubicBezTo>
                  <a:pt x="7859" y="9883"/>
                  <a:pt x="7966" y="10073"/>
                  <a:pt x="7966" y="10288"/>
                </a:cubicBezTo>
                <a:cubicBezTo>
                  <a:pt x="7966" y="10609"/>
                  <a:pt x="7704" y="10871"/>
                  <a:pt x="7382" y="10871"/>
                </a:cubicBezTo>
                <a:cubicBezTo>
                  <a:pt x="7061" y="10871"/>
                  <a:pt x="6811" y="10597"/>
                  <a:pt x="6811" y="10288"/>
                </a:cubicBezTo>
                <a:cubicBezTo>
                  <a:pt x="6811" y="10073"/>
                  <a:pt x="6906" y="9883"/>
                  <a:pt x="7085" y="9776"/>
                </a:cubicBezTo>
                <a:cubicBezTo>
                  <a:pt x="7144" y="9752"/>
                  <a:pt x="7180" y="9692"/>
                  <a:pt x="7180" y="9633"/>
                </a:cubicBezTo>
                <a:lnTo>
                  <a:pt x="7180" y="9228"/>
                </a:lnTo>
                <a:cubicBezTo>
                  <a:pt x="7180" y="9121"/>
                  <a:pt x="7109" y="9049"/>
                  <a:pt x="7001" y="9049"/>
                </a:cubicBezTo>
                <a:lnTo>
                  <a:pt x="5763" y="9049"/>
                </a:lnTo>
                <a:lnTo>
                  <a:pt x="5763" y="7811"/>
                </a:lnTo>
                <a:cubicBezTo>
                  <a:pt x="5763" y="7716"/>
                  <a:pt x="5692" y="7632"/>
                  <a:pt x="5585" y="7632"/>
                </a:cubicBezTo>
                <a:lnTo>
                  <a:pt x="5180" y="7632"/>
                </a:lnTo>
                <a:cubicBezTo>
                  <a:pt x="5120" y="7632"/>
                  <a:pt x="5061" y="7668"/>
                  <a:pt x="5037" y="7728"/>
                </a:cubicBezTo>
                <a:cubicBezTo>
                  <a:pt x="4930" y="7906"/>
                  <a:pt x="4739" y="8013"/>
                  <a:pt x="4525" y="8013"/>
                </a:cubicBezTo>
                <a:cubicBezTo>
                  <a:pt x="4203" y="8013"/>
                  <a:pt x="3953" y="7740"/>
                  <a:pt x="3953" y="7430"/>
                </a:cubicBezTo>
                <a:cubicBezTo>
                  <a:pt x="3953" y="7120"/>
                  <a:pt x="4215" y="6847"/>
                  <a:pt x="4525" y="6847"/>
                </a:cubicBezTo>
                <a:cubicBezTo>
                  <a:pt x="4739" y="6847"/>
                  <a:pt x="4930" y="6954"/>
                  <a:pt x="5037" y="7132"/>
                </a:cubicBezTo>
                <a:cubicBezTo>
                  <a:pt x="5061" y="7192"/>
                  <a:pt x="5120" y="7216"/>
                  <a:pt x="5180" y="7216"/>
                </a:cubicBezTo>
                <a:lnTo>
                  <a:pt x="5585" y="7216"/>
                </a:lnTo>
                <a:cubicBezTo>
                  <a:pt x="5692" y="7216"/>
                  <a:pt x="5763" y="7144"/>
                  <a:pt x="5763" y="7037"/>
                </a:cubicBezTo>
                <a:lnTo>
                  <a:pt x="5763" y="5811"/>
                </a:lnTo>
                <a:lnTo>
                  <a:pt x="6823" y="5811"/>
                </a:lnTo>
                <a:lnTo>
                  <a:pt x="6823" y="5942"/>
                </a:lnTo>
                <a:cubicBezTo>
                  <a:pt x="6585" y="6120"/>
                  <a:pt x="6454" y="6406"/>
                  <a:pt x="6454" y="6680"/>
                </a:cubicBezTo>
                <a:cubicBezTo>
                  <a:pt x="6454" y="7204"/>
                  <a:pt x="6870" y="7621"/>
                  <a:pt x="7382" y="7621"/>
                </a:cubicBezTo>
                <a:cubicBezTo>
                  <a:pt x="7906" y="7621"/>
                  <a:pt x="8323" y="7204"/>
                  <a:pt x="8323" y="6680"/>
                </a:cubicBezTo>
                <a:cubicBezTo>
                  <a:pt x="8323" y="6382"/>
                  <a:pt x="8192" y="6108"/>
                  <a:pt x="7954" y="5942"/>
                </a:cubicBezTo>
                <a:lnTo>
                  <a:pt x="7954" y="5811"/>
                </a:lnTo>
                <a:close/>
                <a:moveTo>
                  <a:pt x="3799" y="1"/>
                </a:moveTo>
                <a:cubicBezTo>
                  <a:pt x="3275" y="1"/>
                  <a:pt x="2858" y="417"/>
                  <a:pt x="2858" y="941"/>
                </a:cubicBezTo>
                <a:cubicBezTo>
                  <a:pt x="2858" y="1239"/>
                  <a:pt x="3001" y="1525"/>
                  <a:pt x="3239" y="1679"/>
                </a:cubicBezTo>
                <a:lnTo>
                  <a:pt x="3239" y="1822"/>
                </a:lnTo>
                <a:lnTo>
                  <a:pt x="2001" y="1822"/>
                </a:lnTo>
                <a:cubicBezTo>
                  <a:pt x="1894" y="1822"/>
                  <a:pt x="1822" y="1894"/>
                  <a:pt x="1822" y="2001"/>
                </a:cubicBezTo>
                <a:lnTo>
                  <a:pt x="1822" y="5608"/>
                </a:lnTo>
                <a:lnTo>
                  <a:pt x="1822" y="6847"/>
                </a:lnTo>
                <a:lnTo>
                  <a:pt x="1691" y="6847"/>
                </a:lnTo>
                <a:cubicBezTo>
                  <a:pt x="1513" y="6609"/>
                  <a:pt x="1227" y="6478"/>
                  <a:pt x="941" y="6478"/>
                </a:cubicBezTo>
                <a:cubicBezTo>
                  <a:pt x="417" y="6478"/>
                  <a:pt x="1" y="6894"/>
                  <a:pt x="1" y="7406"/>
                </a:cubicBezTo>
                <a:cubicBezTo>
                  <a:pt x="1" y="7930"/>
                  <a:pt x="417" y="8347"/>
                  <a:pt x="941" y="8347"/>
                </a:cubicBezTo>
                <a:cubicBezTo>
                  <a:pt x="1239" y="8347"/>
                  <a:pt x="1525" y="8216"/>
                  <a:pt x="1691" y="7978"/>
                </a:cubicBezTo>
                <a:lnTo>
                  <a:pt x="1822" y="7978"/>
                </a:lnTo>
                <a:lnTo>
                  <a:pt x="1822" y="9216"/>
                </a:lnTo>
                <a:cubicBezTo>
                  <a:pt x="1822" y="9311"/>
                  <a:pt x="1894" y="9395"/>
                  <a:pt x="2001" y="9395"/>
                </a:cubicBezTo>
                <a:lnTo>
                  <a:pt x="2620" y="9395"/>
                </a:lnTo>
                <a:cubicBezTo>
                  <a:pt x="2727" y="9395"/>
                  <a:pt x="2799" y="9311"/>
                  <a:pt x="2799" y="9216"/>
                </a:cubicBezTo>
                <a:cubicBezTo>
                  <a:pt x="2799" y="9109"/>
                  <a:pt x="2727" y="9037"/>
                  <a:pt x="2620" y="9037"/>
                </a:cubicBezTo>
                <a:lnTo>
                  <a:pt x="2179" y="9037"/>
                </a:lnTo>
                <a:lnTo>
                  <a:pt x="2179" y="7799"/>
                </a:lnTo>
                <a:cubicBezTo>
                  <a:pt x="2179" y="7692"/>
                  <a:pt x="2108" y="7621"/>
                  <a:pt x="2001" y="7621"/>
                </a:cubicBezTo>
                <a:lnTo>
                  <a:pt x="1596" y="7621"/>
                </a:lnTo>
                <a:cubicBezTo>
                  <a:pt x="1536" y="7621"/>
                  <a:pt x="1477" y="7644"/>
                  <a:pt x="1453" y="7704"/>
                </a:cubicBezTo>
                <a:cubicBezTo>
                  <a:pt x="1346" y="7882"/>
                  <a:pt x="1155" y="7990"/>
                  <a:pt x="941" y="7990"/>
                </a:cubicBezTo>
                <a:cubicBezTo>
                  <a:pt x="620" y="7990"/>
                  <a:pt x="358" y="7728"/>
                  <a:pt x="358" y="7406"/>
                </a:cubicBezTo>
                <a:cubicBezTo>
                  <a:pt x="358" y="7085"/>
                  <a:pt x="632" y="6835"/>
                  <a:pt x="941" y="6835"/>
                </a:cubicBezTo>
                <a:cubicBezTo>
                  <a:pt x="1155" y="6835"/>
                  <a:pt x="1346" y="6930"/>
                  <a:pt x="1453" y="7109"/>
                </a:cubicBezTo>
                <a:cubicBezTo>
                  <a:pt x="1477" y="7168"/>
                  <a:pt x="1536" y="7204"/>
                  <a:pt x="1596" y="7204"/>
                </a:cubicBezTo>
                <a:lnTo>
                  <a:pt x="2001" y="7204"/>
                </a:lnTo>
                <a:cubicBezTo>
                  <a:pt x="2108" y="7204"/>
                  <a:pt x="2179" y="7132"/>
                  <a:pt x="2179" y="7025"/>
                </a:cubicBezTo>
                <a:lnTo>
                  <a:pt x="2179" y="5787"/>
                </a:lnTo>
                <a:lnTo>
                  <a:pt x="3418" y="5787"/>
                </a:lnTo>
                <a:cubicBezTo>
                  <a:pt x="3513" y="5787"/>
                  <a:pt x="3596" y="5716"/>
                  <a:pt x="3596" y="5608"/>
                </a:cubicBezTo>
                <a:lnTo>
                  <a:pt x="3596" y="5204"/>
                </a:lnTo>
                <a:cubicBezTo>
                  <a:pt x="3596" y="5144"/>
                  <a:pt x="3561" y="5085"/>
                  <a:pt x="3501" y="5061"/>
                </a:cubicBezTo>
                <a:cubicBezTo>
                  <a:pt x="3322" y="4954"/>
                  <a:pt x="3215" y="4763"/>
                  <a:pt x="3215" y="4549"/>
                </a:cubicBezTo>
                <a:cubicBezTo>
                  <a:pt x="3215" y="4227"/>
                  <a:pt x="3489" y="3977"/>
                  <a:pt x="3799" y="3977"/>
                </a:cubicBezTo>
                <a:cubicBezTo>
                  <a:pt x="4132" y="3977"/>
                  <a:pt x="4382" y="4239"/>
                  <a:pt x="4382" y="4549"/>
                </a:cubicBezTo>
                <a:cubicBezTo>
                  <a:pt x="4382" y="4763"/>
                  <a:pt x="4275" y="4954"/>
                  <a:pt x="4096" y="5061"/>
                </a:cubicBezTo>
                <a:cubicBezTo>
                  <a:pt x="4037" y="5085"/>
                  <a:pt x="4013" y="5144"/>
                  <a:pt x="4013" y="5204"/>
                </a:cubicBezTo>
                <a:lnTo>
                  <a:pt x="4013" y="5608"/>
                </a:lnTo>
                <a:cubicBezTo>
                  <a:pt x="4013" y="5716"/>
                  <a:pt x="4084" y="5787"/>
                  <a:pt x="4192" y="5787"/>
                </a:cubicBezTo>
                <a:lnTo>
                  <a:pt x="5418" y="5787"/>
                </a:lnTo>
                <a:lnTo>
                  <a:pt x="5418" y="6847"/>
                </a:lnTo>
                <a:lnTo>
                  <a:pt x="5287" y="6847"/>
                </a:lnTo>
                <a:cubicBezTo>
                  <a:pt x="5108" y="6609"/>
                  <a:pt x="4823" y="6478"/>
                  <a:pt x="4549" y="6478"/>
                </a:cubicBezTo>
                <a:cubicBezTo>
                  <a:pt x="4025" y="6478"/>
                  <a:pt x="3608" y="6894"/>
                  <a:pt x="3608" y="7406"/>
                </a:cubicBezTo>
                <a:cubicBezTo>
                  <a:pt x="3608" y="7930"/>
                  <a:pt x="4025" y="8347"/>
                  <a:pt x="4549" y="8347"/>
                </a:cubicBezTo>
                <a:cubicBezTo>
                  <a:pt x="4846" y="8347"/>
                  <a:pt x="5120" y="8216"/>
                  <a:pt x="5287" y="7978"/>
                </a:cubicBezTo>
                <a:lnTo>
                  <a:pt x="5418" y="7978"/>
                </a:lnTo>
                <a:lnTo>
                  <a:pt x="5418" y="9037"/>
                </a:lnTo>
                <a:lnTo>
                  <a:pt x="3168" y="9037"/>
                </a:lnTo>
                <a:cubicBezTo>
                  <a:pt x="3072" y="9037"/>
                  <a:pt x="3001" y="9109"/>
                  <a:pt x="3001" y="9216"/>
                </a:cubicBezTo>
                <a:cubicBezTo>
                  <a:pt x="3001" y="9311"/>
                  <a:pt x="3072" y="9395"/>
                  <a:pt x="3168" y="9395"/>
                </a:cubicBezTo>
                <a:lnTo>
                  <a:pt x="6835" y="9395"/>
                </a:lnTo>
                <a:lnTo>
                  <a:pt x="6835" y="9526"/>
                </a:lnTo>
                <a:cubicBezTo>
                  <a:pt x="6597" y="9704"/>
                  <a:pt x="6466" y="9990"/>
                  <a:pt x="6466" y="10264"/>
                </a:cubicBezTo>
                <a:cubicBezTo>
                  <a:pt x="6466" y="10788"/>
                  <a:pt x="6882" y="11204"/>
                  <a:pt x="7406" y="11204"/>
                </a:cubicBezTo>
                <a:cubicBezTo>
                  <a:pt x="7918" y="11204"/>
                  <a:pt x="8335" y="10788"/>
                  <a:pt x="8335" y="10264"/>
                </a:cubicBezTo>
                <a:cubicBezTo>
                  <a:pt x="8335" y="9966"/>
                  <a:pt x="8204" y="9692"/>
                  <a:pt x="7966" y="9526"/>
                </a:cubicBezTo>
                <a:lnTo>
                  <a:pt x="7966" y="9395"/>
                </a:lnTo>
                <a:lnTo>
                  <a:pt x="9204" y="9395"/>
                </a:lnTo>
                <a:cubicBezTo>
                  <a:pt x="9311" y="9395"/>
                  <a:pt x="9383" y="9311"/>
                  <a:pt x="9383" y="9216"/>
                </a:cubicBezTo>
                <a:lnTo>
                  <a:pt x="9383" y="8002"/>
                </a:lnTo>
                <a:lnTo>
                  <a:pt x="9383" y="7787"/>
                </a:lnTo>
                <a:lnTo>
                  <a:pt x="9383" y="5596"/>
                </a:lnTo>
                <a:lnTo>
                  <a:pt x="9383" y="4358"/>
                </a:lnTo>
                <a:lnTo>
                  <a:pt x="9514" y="4358"/>
                </a:lnTo>
                <a:cubicBezTo>
                  <a:pt x="9692" y="4596"/>
                  <a:pt x="9978" y="4727"/>
                  <a:pt x="10264" y="4727"/>
                </a:cubicBezTo>
                <a:cubicBezTo>
                  <a:pt x="10776" y="4727"/>
                  <a:pt x="11192" y="4311"/>
                  <a:pt x="11192" y="3799"/>
                </a:cubicBezTo>
                <a:cubicBezTo>
                  <a:pt x="11192" y="3287"/>
                  <a:pt x="10776" y="2858"/>
                  <a:pt x="10264" y="2858"/>
                </a:cubicBezTo>
                <a:cubicBezTo>
                  <a:pt x="9966" y="2858"/>
                  <a:pt x="9680" y="2989"/>
                  <a:pt x="9514" y="3227"/>
                </a:cubicBezTo>
                <a:lnTo>
                  <a:pt x="9383" y="3227"/>
                </a:lnTo>
                <a:lnTo>
                  <a:pt x="9383" y="2001"/>
                </a:lnTo>
                <a:cubicBezTo>
                  <a:pt x="9383" y="1894"/>
                  <a:pt x="9311" y="1822"/>
                  <a:pt x="9204" y="1822"/>
                </a:cubicBezTo>
                <a:lnTo>
                  <a:pt x="8609" y="1822"/>
                </a:lnTo>
                <a:cubicBezTo>
                  <a:pt x="8502" y="1822"/>
                  <a:pt x="8430" y="1894"/>
                  <a:pt x="8430" y="2001"/>
                </a:cubicBezTo>
                <a:cubicBezTo>
                  <a:pt x="8430" y="2096"/>
                  <a:pt x="8502" y="2179"/>
                  <a:pt x="8609" y="2179"/>
                </a:cubicBezTo>
                <a:lnTo>
                  <a:pt x="9026" y="2179"/>
                </a:lnTo>
                <a:lnTo>
                  <a:pt x="9026" y="3406"/>
                </a:lnTo>
                <a:cubicBezTo>
                  <a:pt x="9026" y="3513"/>
                  <a:pt x="9097" y="3584"/>
                  <a:pt x="9204" y="3584"/>
                </a:cubicBezTo>
                <a:lnTo>
                  <a:pt x="9609" y="3584"/>
                </a:lnTo>
                <a:cubicBezTo>
                  <a:pt x="9668" y="3584"/>
                  <a:pt x="9728" y="3561"/>
                  <a:pt x="9752" y="3501"/>
                </a:cubicBezTo>
                <a:cubicBezTo>
                  <a:pt x="9859" y="3322"/>
                  <a:pt x="10049" y="3215"/>
                  <a:pt x="10264" y="3215"/>
                </a:cubicBezTo>
                <a:cubicBezTo>
                  <a:pt x="10585" y="3215"/>
                  <a:pt x="10835" y="3489"/>
                  <a:pt x="10835" y="3799"/>
                </a:cubicBezTo>
                <a:cubicBezTo>
                  <a:pt x="10835" y="4120"/>
                  <a:pt x="10573" y="4382"/>
                  <a:pt x="10264" y="4382"/>
                </a:cubicBezTo>
                <a:cubicBezTo>
                  <a:pt x="10049" y="4382"/>
                  <a:pt x="9859" y="4275"/>
                  <a:pt x="9752" y="4096"/>
                </a:cubicBezTo>
                <a:cubicBezTo>
                  <a:pt x="9728" y="4037"/>
                  <a:pt x="9668" y="4001"/>
                  <a:pt x="9609" y="4001"/>
                </a:cubicBezTo>
                <a:lnTo>
                  <a:pt x="9204" y="4001"/>
                </a:lnTo>
                <a:cubicBezTo>
                  <a:pt x="9097" y="4001"/>
                  <a:pt x="9026" y="4084"/>
                  <a:pt x="9026" y="4180"/>
                </a:cubicBezTo>
                <a:lnTo>
                  <a:pt x="9026" y="5418"/>
                </a:lnTo>
                <a:lnTo>
                  <a:pt x="7787" y="5418"/>
                </a:lnTo>
                <a:cubicBezTo>
                  <a:pt x="7680" y="5418"/>
                  <a:pt x="7609" y="5489"/>
                  <a:pt x="7609" y="5596"/>
                </a:cubicBezTo>
                <a:lnTo>
                  <a:pt x="7609" y="6001"/>
                </a:lnTo>
                <a:cubicBezTo>
                  <a:pt x="7609" y="6061"/>
                  <a:pt x="7644" y="6120"/>
                  <a:pt x="7704" y="6144"/>
                </a:cubicBezTo>
                <a:cubicBezTo>
                  <a:pt x="7883" y="6251"/>
                  <a:pt x="7978" y="6442"/>
                  <a:pt x="7978" y="6656"/>
                </a:cubicBezTo>
                <a:cubicBezTo>
                  <a:pt x="7978" y="6978"/>
                  <a:pt x="7716" y="7240"/>
                  <a:pt x="7406" y="7240"/>
                </a:cubicBezTo>
                <a:cubicBezTo>
                  <a:pt x="7073" y="7240"/>
                  <a:pt x="6823" y="6966"/>
                  <a:pt x="6823" y="6656"/>
                </a:cubicBezTo>
                <a:cubicBezTo>
                  <a:pt x="6823" y="6442"/>
                  <a:pt x="6930" y="6251"/>
                  <a:pt x="7109" y="6144"/>
                </a:cubicBezTo>
                <a:cubicBezTo>
                  <a:pt x="7168" y="6120"/>
                  <a:pt x="7192" y="6061"/>
                  <a:pt x="7192" y="6001"/>
                </a:cubicBezTo>
                <a:lnTo>
                  <a:pt x="7192" y="5596"/>
                </a:lnTo>
                <a:cubicBezTo>
                  <a:pt x="7192" y="5489"/>
                  <a:pt x="7121" y="5418"/>
                  <a:pt x="7013" y="5418"/>
                </a:cubicBezTo>
                <a:lnTo>
                  <a:pt x="5775" y="5418"/>
                </a:lnTo>
                <a:lnTo>
                  <a:pt x="5775" y="4358"/>
                </a:lnTo>
                <a:lnTo>
                  <a:pt x="5918" y="4358"/>
                </a:lnTo>
                <a:cubicBezTo>
                  <a:pt x="6097" y="4596"/>
                  <a:pt x="6370" y="4739"/>
                  <a:pt x="6656" y="4739"/>
                </a:cubicBezTo>
                <a:cubicBezTo>
                  <a:pt x="7180" y="4739"/>
                  <a:pt x="7597" y="4323"/>
                  <a:pt x="7597" y="3799"/>
                </a:cubicBezTo>
                <a:cubicBezTo>
                  <a:pt x="7597" y="3275"/>
                  <a:pt x="7180" y="2858"/>
                  <a:pt x="6656" y="2858"/>
                </a:cubicBezTo>
                <a:cubicBezTo>
                  <a:pt x="6359" y="2858"/>
                  <a:pt x="6073" y="2989"/>
                  <a:pt x="5918" y="3227"/>
                </a:cubicBezTo>
                <a:lnTo>
                  <a:pt x="5775" y="3227"/>
                </a:lnTo>
                <a:lnTo>
                  <a:pt x="5775" y="2179"/>
                </a:lnTo>
                <a:lnTo>
                  <a:pt x="8025" y="2179"/>
                </a:lnTo>
                <a:cubicBezTo>
                  <a:pt x="8133" y="2179"/>
                  <a:pt x="8204" y="2096"/>
                  <a:pt x="8204" y="2001"/>
                </a:cubicBezTo>
                <a:cubicBezTo>
                  <a:pt x="8204" y="1894"/>
                  <a:pt x="8133" y="1822"/>
                  <a:pt x="8025" y="1822"/>
                </a:cubicBezTo>
                <a:lnTo>
                  <a:pt x="4370" y="1822"/>
                </a:lnTo>
                <a:lnTo>
                  <a:pt x="4370" y="1679"/>
                </a:lnTo>
                <a:cubicBezTo>
                  <a:pt x="4608" y="1501"/>
                  <a:pt x="4739" y="1227"/>
                  <a:pt x="4739" y="941"/>
                </a:cubicBezTo>
                <a:cubicBezTo>
                  <a:pt x="4739" y="417"/>
                  <a:pt x="4323" y="1"/>
                  <a:pt x="379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Open Sans"/>
              <a:buNone/>
            </a:pPr>
            <a:endParaRPr sz="1867" b="0" i="0" u="none" strike="noStrike" cap="none">
              <a:solidFill>
                <a:srgbClr val="000000"/>
              </a:solidFill>
              <a:latin typeface="Arial"/>
              <a:ea typeface="Arial"/>
              <a:cs typeface="Arial"/>
              <a:sym typeface="Arial"/>
            </a:endParaRPr>
          </a:p>
        </p:txBody>
      </p:sp>
      <p:cxnSp>
        <p:nvCxnSpPr>
          <p:cNvPr id="215" name="Google Shape;215;p67"/>
          <p:cNvCxnSpPr/>
          <p:nvPr/>
        </p:nvCxnSpPr>
        <p:spPr>
          <a:xfrm>
            <a:off x="-7725" y="1633550"/>
            <a:ext cx="5530500" cy="0"/>
          </a:xfrm>
          <a:prstGeom prst="straightConnector1">
            <a:avLst/>
          </a:prstGeom>
          <a:noFill/>
          <a:ln w="38100" cap="flat" cmpd="sng">
            <a:solidFill>
              <a:schemeClr val="dk1"/>
            </a:solidFill>
            <a:prstDash val="solid"/>
            <a:round/>
            <a:headEnd type="none" w="sm" len="sm"/>
            <a:tailEnd type="none" w="sm" len="sm"/>
          </a:ln>
        </p:spPr>
      </p:cxnSp>
      <p:sp>
        <p:nvSpPr>
          <p:cNvPr id="216" name="Google Shape;216;p67"/>
          <p:cNvSpPr txBox="1">
            <a:spLocks noGrp="1"/>
          </p:cNvSpPr>
          <p:nvPr>
            <p:ph type="title"/>
          </p:nvPr>
        </p:nvSpPr>
        <p:spPr>
          <a:xfrm>
            <a:off x="1294200" y="504151"/>
            <a:ext cx="545910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9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17" name="Google Shape;217;p67"/>
          <p:cNvSpPr txBox="1">
            <a:spLocks noGrp="1"/>
          </p:cNvSpPr>
          <p:nvPr>
            <p:ph type="body" idx="1"/>
          </p:nvPr>
        </p:nvSpPr>
        <p:spPr>
          <a:xfrm>
            <a:off x="458700" y="1812050"/>
            <a:ext cx="7206300" cy="172049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20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p:cSld name="1_Blank 4">
    <p:spTree>
      <p:nvGrpSpPr>
        <p:cNvPr id="1" name="Shape 218"/>
        <p:cNvGrpSpPr/>
        <p:nvPr/>
      </p:nvGrpSpPr>
      <p:grpSpPr>
        <a:xfrm>
          <a:off x="0" y="0"/>
          <a:ext cx="0" cy="0"/>
          <a:chOff x="0" y="0"/>
          <a:chExt cx="0" cy="0"/>
        </a:xfrm>
      </p:grpSpPr>
      <p:pic>
        <p:nvPicPr>
          <p:cNvPr id="219" name="Google Shape;219;p68"/>
          <p:cNvPicPr preferRelativeResize="0"/>
          <p:nvPr/>
        </p:nvPicPr>
        <p:blipFill rotWithShape="1">
          <a:blip r:embed="rId2">
            <a:alphaModFix/>
          </a:blip>
          <a:srcRect t="1869" b="3656"/>
          <a:stretch/>
        </p:blipFill>
        <p:spPr>
          <a:xfrm>
            <a:off x="1231074" y="1043425"/>
            <a:ext cx="6442924" cy="3289801"/>
          </a:xfrm>
          <a:prstGeom prst="rect">
            <a:avLst/>
          </a:prstGeom>
          <a:noFill/>
          <a:ln>
            <a:noFill/>
          </a:ln>
        </p:spPr>
      </p:pic>
      <p:sp>
        <p:nvSpPr>
          <p:cNvPr id="220" name="Google Shape;220;p68"/>
          <p:cNvSpPr txBox="1"/>
          <p:nvPr/>
        </p:nvSpPr>
        <p:spPr>
          <a:xfrm>
            <a:off x="119900" y="4859650"/>
            <a:ext cx="5347500" cy="33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Arial"/>
                <a:ea typeface="Arial"/>
                <a:cs typeface="Arial"/>
                <a:sym typeface="Arial"/>
              </a:rPr>
              <a:t>Thank you to Vijaya Hogan, DrPH for the use of this slide</a:t>
            </a:r>
            <a:endParaRPr sz="800" b="0" i="0" u="none" strike="noStrike" cap="none">
              <a:solidFill>
                <a:srgbClr val="595959"/>
              </a:solidFill>
              <a:latin typeface="Arial"/>
              <a:ea typeface="Arial"/>
              <a:cs typeface="Arial"/>
              <a:sym typeface="Arial"/>
            </a:endParaRPr>
          </a:p>
        </p:txBody>
      </p:sp>
      <p:sp>
        <p:nvSpPr>
          <p:cNvPr id="221" name="Google Shape;221;p68"/>
          <p:cNvSpPr txBox="1">
            <a:spLocks noGrp="1"/>
          </p:cNvSpPr>
          <p:nvPr>
            <p:ph type="title"/>
          </p:nvPr>
        </p:nvSpPr>
        <p:spPr>
          <a:xfrm>
            <a:off x="458700" y="173101"/>
            <a:ext cx="8502900" cy="6093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22" name="Google Shape;222;p68"/>
          <p:cNvSpPr txBox="1">
            <a:spLocks noGrp="1"/>
          </p:cNvSpPr>
          <p:nvPr>
            <p:ph type="body" idx="1"/>
          </p:nvPr>
        </p:nvSpPr>
        <p:spPr>
          <a:xfrm>
            <a:off x="0" y="5158998"/>
            <a:ext cx="9144000" cy="1063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divider">
  <p:cSld name="1_Section divider 2">
    <p:spTree>
      <p:nvGrpSpPr>
        <p:cNvPr id="1" name="Shape 223"/>
        <p:cNvGrpSpPr/>
        <p:nvPr/>
      </p:nvGrpSpPr>
      <p:grpSpPr>
        <a:xfrm>
          <a:off x="0" y="0"/>
          <a:ext cx="0" cy="0"/>
          <a:chOff x="0" y="0"/>
          <a:chExt cx="0" cy="0"/>
        </a:xfrm>
      </p:grpSpPr>
      <p:cxnSp>
        <p:nvCxnSpPr>
          <p:cNvPr id="224" name="Google Shape;224;p69"/>
          <p:cNvCxnSpPr/>
          <p:nvPr/>
        </p:nvCxnSpPr>
        <p:spPr>
          <a:xfrm>
            <a:off x="459675" y="2706775"/>
            <a:ext cx="3831900" cy="11400"/>
          </a:xfrm>
          <a:prstGeom prst="straightConnector1">
            <a:avLst/>
          </a:prstGeom>
          <a:noFill/>
          <a:ln w="28575" cap="flat" cmpd="sng">
            <a:solidFill>
              <a:schemeClr val="accent1"/>
            </a:solidFill>
            <a:prstDash val="solid"/>
            <a:round/>
            <a:headEnd type="none" w="sm" len="sm"/>
            <a:tailEnd type="none" w="sm" len="sm"/>
          </a:ln>
        </p:spPr>
      </p:cxnSp>
      <p:sp>
        <p:nvSpPr>
          <p:cNvPr id="225" name="Google Shape;225;p69"/>
          <p:cNvSpPr txBox="1"/>
          <p:nvPr/>
        </p:nvSpPr>
        <p:spPr>
          <a:xfrm>
            <a:off x="459675" y="2970650"/>
            <a:ext cx="3773100" cy="157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595959"/>
              </a:solidFill>
              <a:latin typeface="Arial"/>
              <a:ea typeface="Arial"/>
              <a:cs typeface="Arial"/>
              <a:sym typeface="Arial"/>
            </a:endParaRPr>
          </a:p>
        </p:txBody>
      </p:sp>
      <p:pic>
        <p:nvPicPr>
          <p:cNvPr id="226" name="Google Shape;226;p69"/>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227" name="Google Shape;227;p69"/>
          <p:cNvSpPr txBox="1">
            <a:spLocks noGrp="1"/>
          </p:cNvSpPr>
          <p:nvPr>
            <p:ph type="title"/>
          </p:nvPr>
        </p:nvSpPr>
        <p:spPr>
          <a:xfrm>
            <a:off x="453350" y="1488550"/>
            <a:ext cx="3831900" cy="1403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ulleted List 1">
  <p:cSld name="1_Bulleted List 1 5">
    <p:spTree>
      <p:nvGrpSpPr>
        <p:cNvPr id="1" name="Shape 228"/>
        <p:cNvGrpSpPr/>
        <p:nvPr/>
      </p:nvGrpSpPr>
      <p:grpSpPr>
        <a:xfrm>
          <a:off x="0" y="0"/>
          <a:ext cx="0" cy="0"/>
          <a:chOff x="0" y="0"/>
          <a:chExt cx="0" cy="0"/>
        </a:xfrm>
      </p:grpSpPr>
      <p:pic>
        <p:nvPicPr>
          <p:cNvPr id="229" name="Google Shape;229;p70"/>
          <p:cNvPicPr preferRelativeResize="0"/>
          <p:nvPr/>
        </p:nvPicPr>
        <p:blipFill rotWithShape="1">
          <a:blip r:embed="rId2">
            <a:alphaModFix/>
          </a:blip>
          <a:srcRect/>
          <a:stretch/>
        </p:blipFill>
        <p:spPr>
          <a:xfrm>
            <a:off x="6691250" y="506300"/>
            <a:ext cx="1967875" cy="531325"/>
          </a:xfrm>
          <a:prstGeom prst="rect">
            <a:avLst/>
          </a:prstGeom>
          <a:noFill/>
          <a:ln>
            <a:noFill/>
          </a:ln>
        </p:spPr>
      </p:pic>
      <p:pic>
        <p:nvPicPr>
          <p:cNvPr id="230" name="Google Shape;230;p70"/>
          <p:cNvPicPr preferRelativeResize="0"/>
          <p:nvPr/>
        </p:nvPicPr>
        <p:blipFill rotWithShape="1">
          <a:blip r:embed="rId3">
            <a:alphaModFix/>
          </a:blip>
          <a:srcRect l="-1517" t="-3609" r="15287" b="-2874"/>
          <a:stretch/>
        </p:blipFill>
        <p:spPr>
          <a:xfrm>
            <a:off x="4346325" y="1652300"/>
            <a:ext cx="4328616" cy="2265176"/>
          </a:xfrm>
          <a:prstGeom prst="rect">
            <a:avLst/>
          </a:prstGeom>
          <a:noFill/>
          <a:ln>
            <a:noFill/>
          </a:ln>
          <a:effectLst>
            <a:outerShdw blurRad="57150" dist="19050" dir="5400000" algn="bl" rotWithShape="0">
              <a:srgbClr val="000000">
                <a:alpha val="49803"/>
              </a:srgbClr>
            </a:outerShdw>
          </a:effectLst>
        </p:spPr>
      </p:pic>
      <p:sp>
        <p:nvSpPr>
          <p:cNvPr id="231" name="Google Shape;231;p70"/>
          <p:cNvSpPr txBox="1">
            <a:spLocks noGrp="1"/>
          </p:cNvSpPr>
          <p:nvPr>
            <p:ph type="title"/>
          </p:nvPr>
        </p:nvSpPr>
        <p:spPr>
          <a:xfrm>
            <a:off x="458700" y="436550"/>
            <a:ext cx="6382800" cy="6010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32" name="Google Shape;232;p70"/>
          <p:cNvSpPr txBox="1">
            <a:spLocks noGrp="1"/>
          </p:cNvSpPr>
          <p:nvPr>
            <p:ph type="body" idx="1"/>
          </p:nvPr>
        </p:nvSpPr>
        <p:spPr>
          <a:xfrm>
            <a:off x="469059" y="1617425"/>
            <a:ext cx="3555441" cy="256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800" b="1" i="0" u="sng" strike="noStrike" cap="none">
                <a:solidFill>
                  <a:schemeClr val="hlink"/>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800" b="1" i="0" u="sng" strike="noStrike" cap="none">
                <a:solidFill>
                  <a:schemeClr val="hlink"/>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800" b="1" i="0" u="sng" strike="noStrike" cap="none">
                <a:solidFill>
                  <a:schemeClr val="hlink"/>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800" b="1" i="0" u="sng" strike="noStrike" cap="none">
                <a:solidFill>
                  <a:schemeClr val="hlink"/>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800" b="1" i="0" u="sng" strike="noStrike" cap="none">
                <a:solidFill>
                  <a:schemeClr val="hlink"/>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33" name="Google Shape;233;p70"/>
          <p:cNvSpPr txBox="1">
            <a:spLocks noGrp="1"/>
          </p:cNvSpPr>
          <p:nvPr>
            <p:ph type="body" idx="2"/>
          </p:nvPr>
        </p:nvSpPr>
        <p:spPr>
          <a:xfrm>
            <a:off x="0" y="5143500"/>
            <a:ext cx="9144001" cy="10128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_3">
  <p:cSld name="1_BLANK_3">
    <p:spTree>
      <p:nvGrpSpPr>
        <p:cNvPr id="1" name="Shape 234"/>
        <p:cNvGrpSpPr/>
        <p:nvPr/>
      </p:nvGrpSpPr>
      <p:grpSpPr>
        <a:xfrm>
          <a:off x="0" y="0"/>
          <a:ext cx="0" cy="0"/>
          <a:chOff x="0" y="0"/>
          <a:chExt cx="0" cy="0"/>
        </a:xfrm>
      </p:grpSpPr>
      <p:pic>
        <p:nvPicPr>
          <p:cNvPr id="235" name="Google Shape;235;p71"/>
          <p:cNvPicPr preferRelativeResize="0"/>
          <p:nvPr/>
        </p:nvPicPr>
        <p:blipFill rotWithShape="1">
          <a:blip r:embed="rId2">
            <a:alphaModFix/>
          </a:blip>
          <a:srcRect/>
          <a:stretch/>
        </p:blipFill>
        <p:spPr>
          <a:xfrm>
            <a:off x="3950763" y="703775"/>
            <a:ext cx="1242476" cy="1296474"/>
          </a:xfrm>
          <a:prstGeom prst="rect">
            <a:avLst/>
          </a:prstGeom>
          <a:noFill/>
          <a:ln>
            <a:noFill/>
          </a:ln>
        </p:spPr>
      </p:pic>
      <p:sp>
        <p:nvSpPr>
          <p:cNvPr id="236" name="Google Shape;236;p71"/>
          <p:cNvSpPr txBox="1">
            <a:spLocks noGrp="1"/>
          </p:cNvSpPr>
          <p:nvPr>
            <p:ph type="title"/>
          </p:nvPr>
        </p:nvSpPr>
        <p:spPr>
          <a:xfrm>
            <a:off x="1358550" y="2193875"/>
            <a:ext cx="6426900" cy="1403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estions">
  <p:cSld name="CAPTION_ONLY_1_1">
    <p:spTree>
      <p:nvGrpSpPr>
        <p:cNvPr id="1" name="Shape 237"/>
        <p:cNvGrpSpPr/>
        <p:nvPr/>
      </p:nvGrpSpPr>
      <p:grpSpPr>
        <a:xfrm>
          <a:off x="0" y="0"/>
          <a:ext cx="0" cy="0"/>
          <a:chOff x="0" y="0"/>
          <a:chExt cx="0" cy="0"/>
        </a:xfrm>
      </p:grpSpPr>
      <p:pic>
        <p:nvPicPr>
          <p:cNvPr id="238" name="Google Shape;238;p72"/>
          <p:cNvPicPr preferRelativeResize="0"/>
          <p:nvPr/>
        </p:nvPicPr>
        <p:blipFill rotWithShape="1">
          <a:blip r:embed="rId2">
            <a:alphaModFix/>
          </a:blip>
          <a:srcRect/>
          <a:stretch/>
        </p:blipFill>
        <p:spPr>
          <a:xfrm>
            <a:off x="6691250" y="506300"/>
            <a:ext cx="1967875" cy="531325"/>
          </a:xfrm>
          <a:prstGeom prst="rect">
            <a:avLst/>
          </a:prstGeom>
          <a:noFill/>
          <a:ln>
            <a:noFill/>
          </a:ln>
        </p:spPr>
      </p:pic>
      <p:cxnSp>
        <p:nvCxnSpPr>
          <p:cNvPr id="239" name="Google Shape;239;p72"/>
          <p:cNvCxnSpPr/>
          <p:nvPr/>
        </p:nvCxnSpPr>
        <p:spPr>
          <a:xfrm>
            <a:off x="2295150" y="2561575"/>
            <a:ext cx="4553700" cy="0"/>
          </a:xfrm>
          <a:prstGeom prst="straightConnector1">
            <a:avLst/>
          </a:prstGeom>
          <a:noFill/>
          <a:ln w="28575" cap="flat" cmpd="sng">
            <a:solidFill>
              <a:schemeClr val="accent1"/>
            </a:solidFill>
            <a:prstDash val="solid"/>
            <a:round/>
            <a:headEnd type="none" w="sm" len="sm"/>
            <a:tailEnd type="none" w="sm" len="sm"/>
          </a:ln>
        </p:spPr>
      </p:cxnSp>
      <p:sp>
        <p:nvSpPr>
          <p:cNvPr id="240" name="Google Shape;240;p72"/>
          <p:cNvSpPr txBox="1">
            <a:spLocks noGrp="1"/>
          </p:cNvSpPr>
          <p:nvPr>
            <p:ph type="title"/>
          </p:nvPr>
        </p:nvSpPr>
        <p:spPr>
          <a:xfrm>
            <a:off x="1988850" y="1407750"/>
            <a:ext cx="5071350" cy="1164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7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1" name="Google Shape;241;p72"/>
          <p:cNvSpPr txBox="1">
            <a:spLocks noGrp="1"/>
          </p:cNvSpPr>
          <p:nvPr>
            <p:ph type="body" idx="1"/>
          </p:nvPr>
        </p:nvSpPr>
        <p:spPr>
          <a:xfrm>
            <a:off x="2079625" y="2571750"/>
            <a:ext cx="4979988" cy="52319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SzPts val="1400"/>
              <a:buNone/>
              <a:defRPr sz="2200" b="0" i="0" u="none" strike="noStrike" cap="none">
                <a:solidFill>
                  <a:schemeClr val="dk1"/>
                </a:solidFill>
                <a:latin typeface="Arial"/>
                <a:ea typeface="Arial"/>
                <a:cs typeface="Arial"/>
                <a:sym typeface="Arial"/>
              </a:defRPr>
            </a:lvl1pPr>
            <a:lvl2pPr marL="914400" marR="0" lvl="1" indent="-228600" algn="ctr" rtl="0">
              <a:lnSpc>
                <a:spcPct val="100000"/>
              </a:lnSpc>
              <a:spcBef>
                <a:spcPts val="0"/>
              </a:spcBef>
              <a:spcAft>
                <a:spcPts val="0"/>
              </a:spcAft>
              <a:buSzPts val="1400"/>
              <a:buNone/>
              <a:defRPr sz="2200" b="0" i="0" u="none" strike="noStrike" cap="none">
                <a:solidFill>
                  <a:schemeClr val="dk1"/>
                </a:solidFill>
                <a:latin typeface="Arial"/>
                <a:ea typeface="Arial"/>
                <a:cs typeface="Arial"/>
                <a:sym typeface="Arial"/>
              </a:defRPr>
            </a:lvl2pPr>
            <a:lvl3pPr marL="1371600" marR="0" lvl="2" indent="-228600" algn="ctr" rtl="0">
              <a:lnSpc>
                <a:spcPct val="100000"/>
              </a:lnSpc>
              <a:spcBef>
                <a:spcPts val="0"/>
              </a:spcBef>
              <a:spcAft>
                <a:spcPts val="0"/>
              </a:spcAft>
              <a:buSzPts val="1400"/>
              <a:buNone/>
              <a:defRPr sz="2200" b="0" i="0" u="none" strike="noStrike" cap="none">
                <a:solidFill>
                  <a:schemeClr val="dk1"/>
                </a:solidFill>
                <a:latin typeface="Arial"/>
                <a:ea typeface="Arial"/>
                <a:cs typeface="Arial"/>
                <a:sym typeface="Arial"/>
              </a:defRPr>
            </a:lvl3pPr>
            <a:lvl4pPr marL="1828800" marR="0" lvl="3" indent="-228600" algn="ctr" rtl="0">
              <a:lnSpc>
                <a:spcPct val="100000"/>
              </a:lnSpc>
              <a:spcBef>
                <a:spcPts val="0"/>
              </a:spcBef>
              <a:spcAft>
                <a:spcPts val="0"/>
              </a:spcAft>
              <a:buSzPts val="1400"/>
              <a:buNone/>
              <a:defRPr sz="2200" b="0" i="0" u="none" strike="noStrike" cap="none">
                <a:solidFill>
                  <a:schemeClr val="dk1"/>
                </a:solidFill>
                <a:latin typeface="Arial"/>
                <a:ea typeface="Arial"/>
                <a:cs typeface="Arial"/>
                <a:sym typeface="Arial"/>
              </a:defRPr>
            </a:lvl4pPr>
            <a:lvl5pPr marL="2286000" marR="0" lvl="4" indent="-228600" algn="ctr" rtl="0">
              <a:lnSpc>
                <a:spcPct val="100000"/>
              </a:lnSpc>
              <a:spcBef>
                <a:spcPts val="0"/>
              </a:spcBef>
              <a:spcAft>
                <a:spcPts val="0"/>
              </a:spcAft>
              <a:buSzPts val="1400"/>
              <a:buNone/>
              <a:defRPr sz="2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tay In Touch">
  <p:cSld name="1_Stay In Touch">
    <p:spTree>
      <p:nvGrpSpPr>
        <p:cNvPr id="1" name="Shape 242"/>
        <p:cNvGrpSpPr/>
        <p:nvPr/>
      </p:nvGrpSpPr>
      <p:grpSpPr>
        <a:xfrm>
          <a:off x="0" y="0"/>
          <a:ext cx="0" cy="0"/>
          <a:chOff x="0" y="0"/>
          <a:chExt cx="0" cy="0"/>
        </a:xfrm>
      </p:grpSpPr>
      <p:pic>
        <p:nvPicPr>
          <p:cNvPr id="243" name="Google Shape;243;p73"/>
          <p:cNvPicPr preferRelativeResize="0"/>
          <p:nvPr/>
        </p:nvPicPr>
        <p:blipFill rotWithShape="1">
          <a:blip r:embed="rId2">
            <a:alphaModFix/>
          </a:blip>
          <a:srcRect/>
          <a:stretch/>
        </p:blipFill>
        <p:spPr>
          <a:xfrm>
            <a:off x="6691250" y="506300"/>
            <a:ext cx="1967875" cy="531325"/>
          </a:xfrm>
          <a:prstGeom prst="rect">
            <a:avLst/>
          </a:prstGeom>
          <a:noFill/>
          <a:ln>
            <a:noFill/>
          </a:ln>
        </p:spPr>
      </p:pic>
      <p:grpSp>
        <p:nvGrpSpPr>
          <p:cNvPr id="244" name="Google Shape;244;p73"/>
          <p:cNvGrpSpPr/>
          <p:nvPr/>
        </p:nvGrpSpPr>
        <p:grpSpPr>
          <a:xfrm>
            <a:off x="982125" y="3012398"/>
            <a:ext cx="669000" cy="669000"/>
            <a:chOff x="1387595" y="3307348"/>
            <a:chExt cx="669000" cy="669000"/>
          </a:xfrm>
        </p:grpSpPr>
        <p:sp>
          <p:nvSpPr>
            <p:cNvPr id="245" name="Google Shape;245;p73"/>
            <p:cNvSpPr/>
            <p:nvPr/>
          </p:nvSpPr>
          <p:spPr>
            <a:xfrm>
              <a:off x="1387595" y="3307348"/>
              <a:ext cx="669000" cy="669000"/>
            </a:xfrm>
            <a:prstGeom prst="ellipse">
              <a:avLst/>
            </a:prstGeom>
            <a:solidFill>
              <a:srgbClr val="FBB04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246" name="Google Shape;246;p73"/>
            <p:cNvPicPr preferRelativeResize="0"/>
            <p:nvPr/>
          </p:nvPicPr>
          <p:blipFill rotWithShape="1">
            <a:blip r:embed="rId3">
              <a:alphaModFix/>
            </a:blip>
            <a:srcRect/>
            <a:stretch/>
          </p:blipFill>
          <p:spPr>
            <a:xfrm>
              <a:off x="1505062" y="3465863"/>
              <a:ext cx="434025" cy="351926"/>
            </a:xfrm>
            <a:prstGeom prst="rect">
              <a:avLst/>
            </a:prstGeom>
            <a:noFill/>
            <a:ln>
              <a:noFill/>
            </a:ln>
          </p:spPr>
        </p:pic>
      </p:grpSp>
      <p:grpSp>
        <p:nvGrpSpPr>
          <p:cNvPr id="247" name="Google Shape;247;p73"/>
          <p:cNvGrpSpPr/>
          <p:nvPr/>
        </p:nvGrpSpPr>
        <p:grpSpPr>
          <a:xfrm>
            <a:off x="4148325" y="3012398"/>
            <a:ext cx="669000" cy="669000"/>
            <a:chOff x="5261570" y="3340973"/>
            <a:chExt cx="669000" cy="669000"/>
          </a:xfrm>
        </p:grpSpPr>
        <p:sp>
          <p:nvSpPr>
            <p:cNvPr id="248" name="Google Shape;248;p73"/>
            <p:cNvSpPr/>
            <p:nvPr/>
          </p:nvSpPr>
          <p:spPr>
            <a:xfrm>
              <a:off x="5261570" y="3340973"/>
              <a:ext cx="669000" cy="6690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249" name="Google Shape;249;p73"/>
            <p:cNvPicPr preferRelativeResize="0"/>
            <p:nvPr/>
          </p:nvPicPr>
          <p:blipFill rotWithShape="1">
            <a:blip r:embed="rId4">
              <a:alphaModFix/>
            </a:blip>
            <a:srcRect r="10"/>
            <a:stretch/>
          </p:blipFill>
          <p:spPr>
            <a:xfrm>
              <a:off x="5379044" y="3458425"/>
              <a:ext cx="434025" cy="434047"/>
            </a:xfrm>
            <a:prstGeom prst="rect">
              <a:avLst/>
            </a:prstGeom>
            <a:noFill/>
            <a:ln>
              <a:noFill/>
            </a:ln>
          </p:spPr>
        </p:pic>
      </p:grpSp>
      <p:grpSp>
        <p:nvGrpSpPr>
          <p:cNvPr id="250" name="Google Shape;250;p73"/>
          <p:cNvGrpSpPr/>
          <p:nvPr/>
        </p:nvGrpSpPr>
        <p:grpSpPr>
          <a:xfrm>
            <a:off x="5673900" y="3012398"/>
            <a:ext cx="669000" cy="669000"/>
            <a:chOff x="6975795" y="3340973"/>
            <a:chExt cx="669000" cy="669000"/>
          </a:xfrm>
        </p:grpSpPr>
        <p:sp>
          <p:nvSpPr>
            <p:cNvPr id="251" name="Google Shape;251;p73"/>
            <p:cNvSpPr/>
            <p:nvPr/>
          </p:nvSpPr>
          <p:spPr>
            <a:xfrm>
              <a:off x="6975795" y="3340973"/>
              <a:ext cx="669000" cy="6690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252" name="Google Shape;252;p73"/>
            <p:cNvPicPr preferRelativeResize="0"/>
            <p:nvPr/>
          </p:nvPicPr>
          <p:blipFill rotWithShape="1">
            <a:blip r:embed="rId5">
              <a:alphaModFix/>
            </a:blip>
            <a:srcRect/>
            <a:stretch/>
          </p:blipFill>
          <p:spPr>
            <a:xfrm>
              <a:off x="7143229" y="3497083"/>
              <a:ext cx="334104" cy="316519"/>
            </a:xfrm>
            <a:prstGeom prst="rect">
              <a:avLst/>
            </a:prstGeom>
            <a:noFill/>
            <a:ln>
              <a:noFill/>
            </a:ln>
          </p:spPr>
        </p:pic>
      </p:grpSp>
      <p:grpSp>
        <p:nvGrpSpPr>
          <p:cNvPr id="253" name="Google Shape;253;p73"/>
          <p:cNvGrpSpPr/>
          <p:nvPr/>
        </p:nvGrpSpPr>
        <p:grpSpPr>
          <a:xfrm>
            <a:off x="2682475" y="3012398"/>
            <a:ext cx="668951" cy="668951"/>
            <a:chOff x="1187875" y="2179751"/>
            <a:chExt cx="1053300" cy="1053300"/>
          </a:xfrm>
        </p:grpSpPr>
        <p:sp>
          <p:nvSpPr>
            <p:cNvPr id="254" name="Google Shape;254;p73"/>
            <p:cNvSpPr/>
            <p:nvPr/>
          </p:nvSpPr>
          <p:spPr>
            <a:xfrm>
              <a:off x="1187875" y="2179751"/>
              <a:ext cx="1053300" cy="10533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255" name="Google Shape;255;p73"/>
            <p:cNvPicPr preferRelativeResize="0"/>
            <p:nvPr/>
          </p:nvPicPr>
          <p:blipFill rotWithShape="1">
            <a:blip r:embed="rId6">
              <a:alphaModFix/>
            </a:blip>
            <a:srcRect/>
            <a:stretch/>
          </p:blipFill>
          <p:spPr>
            <a:xfrm>
              <a:off x="1436012" y="2406486"/>
              <a:ext cx="557025" cy="599838"/>
            </a:xfrm>
            <a:prstGeom prst="rect">
              <a:avLst/>
            </a:prstGeom>
            <a:noFill/>
            <a:ln>
              <a:noFill/>
            </a:ln>
          </p:spPr>
        </p:pic>
      </p:grpSp>
      <p:grpSp>
        <p:nvGrpSpPr>
          <p:cNvPr id="256" name="Google Shape;256;p73"/>
          <p:cNvGrpSpPr/>
          <p:nvPr/>
        </p:nvGrpSpPr>
        <p:grpSpPr>
          <a:xfrm>
            <a:off x="7309750" y="3012398"/>
            <a:ext cx="668951" cy="668951"/>
            <a:chOff x="3976338" y="2179751"/>
            <a:chExt cx="1053300" cy="1053300"/>
          </a:xfrm>
        </p:grpSpPr>
        <p:sp>
          <p:nvSpPr>
            <p:cNvPr id="257" name="Google Shape;257;p73"/>
            <p:cNvSpPr/>
            <p:nvPr/>
          </p:nvSpPr>
          <p:spPr>
            <a:xfrm>
              <a:off x="3976338" y="2179751"/>
              <a:ext cx="1053300" cy="1053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258" name="Google Shape;258;p73"/>
            <p:cNvPicPr preferRelativeResize="0"/>
            <p:nvPr/>
          </p:nvPicPr>
          <p:blipFill rotWithShape="1">
            <a:blip r:embed="rId7">
              <a:alphaModFix/>
            </a:blip>
            <a:srcRect/>
            <a:stretch/>
          </p:blipFill>
          <p:spPr>
            <a:xfrm>
              <a:off x="4281957" y="2480519"/>
              <a:ext cx="442062" cy="451773"/>
            </a:xfrm>
            <a:prstGeom prst="rect">
              <a:avLst/>
            </a:prstGeom>
            <a:noFill/>
            <a:ln>
              <a:noFill/>
            </a:ln>
          </p:spPr>
        </p:pic>
      </p:grpSp>
      <p:sp>
        <p:nvSpPr>
          <p:cNvPr id="259" name="Google Shape;259;p73"/>
          <p:cNvSpPr txBox="1">
            <a:spLocks noGrp="1"/>
          </p:cNvSpPr>
          <p:nvPr>
            <p:ph type="title"/>
          </p:nvPr>
        </p:nvSpPr>
        <p:spPr>
          <a:xfrm>
            <a:off x="1388401" y="1402425"/>
            <a:ext cx="6367200" cy="1413601"/>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7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0" name="Google Shape;260;p73"/>
          <p:cNvSpPr txBox="1">
            <a:spLocks noGrp="1"/>
          </p:cNvSpPr>
          <p:nvPr>
            <p:ph type="body" idx="1"/>
          </p:nvPr>
        </p:nvSpPr>
        <p:spPr>
          <a:xfrm>
            <a:off x="482188" y="3757613"/>
            <a:ext cx="1668876" cy="8651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1" name="Google Shape;261;p73"/>
          <p:cNvSpPr txBox="1">
            <a:spLocks noGrp="1"/>
          </p:cNvSpPr>
          <p:nvPr>
            <p:ph type="body" idx="2"/>
          </p:nvPr>
        </p:nvSpPr>
        <p:spPr>
          <a:xfrm>
            <a:off x="2476500" y="3757613"/>
            <a:ext cx="1081088" cy="4968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2" name="Google Shape;262;p73"/>
          <p:cNvSpPr txBox="1">
            <a:spLocks noGrp="1"/>
          </p:cNvSpPr>
          <p:nvPr>
            <p:ph type="body" idx="3"/>
          </p:nvPr>
        </p:nvSpPr>
        <p:spPr>
          <a:xfrm>
            <a:off x="3883025" y="3757613"/>
            <a:ext cx="1200150" cy="8636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3" name="Google Shape;263;p73"/>
          <p:cNvSpPr txBox="1">
            <a:spLocks noGrp="1"/>
          </p:cNvSpPr>
          <p:nvPr>
            <p:ph type="body" idx="4"/>
          </p:nvPr>
        </p:nvSpPr>
        <p:spPr>
          <a:xfrm>
            <a:off x="5408613" y="3757613"/>
            <a:ext cx="1200150" cy="4968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4" name="Google Shape;264;p73"/>
          <p:cNvSpPr txBox="1">
            <a:spLocks noGrp="1"/>
          </p:cNvSpPr>
          <p:nvPr>
            <p:ph type="body" idx="5"/>
          </p:nvPr>
        </p:nvSpPr>
        <p:spPr>
          <a:xfrm>
            <a:off x="6934200" y="3783013"/>
            <a:ext cx="1409700" cy="4968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p:cSld name="1_Title slide 2">
    <p:spTree>
      <p:nvGrpSpPr>
        <p:cNvPr id="1" name="Shape 265"/>
        <p:cNvGrpSpPr/>
        <p:nvPr/>
      </p:nvGrpSpPr>
      <p:grpSpPr>
        <a:xfrm>
          <a:off x="0" y="0"/>
          <a:ext cx="0" cy="0"/>
          <a:chOff x="0" y="0"/>
          <a:chExt cx="0" cy="0"/>
        </a:xfrm>
      </p:grpSpPr>
      <p:pic>
        <p:nvPicPr>
          <p:cNvPr id="266" name="Google Shape;266;p74"/>
          <p:cNvPicPr preferRelativeResize="0"/>
          <p:nvPr/>
        </p:nvPicPr>
        <p:blipFill rotWithShape="1">
          <a:blip r:embed="rId2">
            <a:alphaModFix/>
          </a:blip>
          <a:srcRect/>
          <a:stretch/>
        </p:blipFill>
        <p:spPr>
          <a:xfrm>
            <a:off x="453350" y="581350"/>
            <a:ext cx="3094950" cy="835625"/>
          </a:xfrm>
          <a:prstGeom prst="rect">
            <a:avLst/>
          </a:prstGeom>
          <a:noFill/>
          <a:ln>
            <a:noFill/>
          </a:ln>
        </p:spPr>
      </p:pic>
      <p:cxnSp>
        <p:nvCxnSpPr>
          <p:cNvPr id="267" name="Google Shape;267;p74"/>
          <p:cNvCxnSpPr/>
          <p:nvPr/>
        </p:nvCxnSpPr>
        <p:spPr>
          <a:xfrm>
            <a:off x="453350" y="3075349"/>
            <a:ext cx="6427500" cy="0"/>
          </a:xfrm>
          <a:prstGeom prst="straightConnector1">
            <a:avLst/>
          </a:prstGeom>
          <a:noFill/>
          <a:ln w="38100" cap="flat" cmpd="sng">
            <a:solidFill>
              <a:schemeClr val="accent1"/>
            </a:solidFill>
            <a:prstDash val="solid"/>
            <a:round/>
            <a:headEnd type="none" w="sm" len="sm"/>
            <a:tailEnd type="none" w="sm" len="sm"/>
          </a:ln>
        </p:spPr>
      </p:cxnSp>
      <p:sp>
        <p:nvSpPr>
          <p:cNvPr id="268" name="Google Shape;268;p74"/>
          <p:cNvSpPr txBox="1">
            <a:spLocks noGrp="1"/>
          </p:cNvSpPr>
          <p:nvPr>
            <p:ph type="title"/>
          </p:nvPr>
        </p:nvSpPr>
        <p:spPr>
          <a:xfrm>
            <a:off x="453350" y="1672251"/>
            <a:ext cx="7191300" cy="140309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9" name="Google Shape;269;p74"/>
          <p:cNvSpPr txBox="1">
            <a:spLocks noGrp="1"/>
          </p:cNvSpPr>
          <p:nvPr>
            <p:ph type="body" idx="1"/>
          </p:nvPr>
        </p:nvSpPr>
        <p:spPr>
          <a:xfrm>
            <a:off x="454025" y="3263900"/>
            <a:ext cx="8539163" cy="11144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ur Team 3 1">
  <p:cSld name="1_Our Team 3 1">
    <p:spTree>
      <p:nvGrpSpPr>
        <p:cNvPr id="1" name="Shape 18"/>
        <p:cNvGrpSpPr/>
        <p:nvPr/>
      </p:nvGrpSpPr>
      <p:grpSpPr>
        <a:xfrm>
          <a:off x="0" y="0"/>
          <a:ext cx="0" cy="0"/>
          <a:chOff x="0" y="0"/>
          <a:chExt cx="0" cy="0"/>
        </a:xfrm>
      </p:grpSpPr>
      <p:pic>
        <p:nvPicPr>
          <p:cNvPr id="19" name="Google Shape;19;p46"/>
          <p:cNvPicPr preferRelativeResize="0"/>
          <p:nvPr/>
        </p:nvPicPr>
        <p:blipFill rotWithShape="1">
          <a:blip r:embed="rId2">
            <a:alphaModFix/>
          </a:blip>
          <a:srcRect/>
          <a:stretch/>
        </p:blipFill>
        <p:spPr>
          <a:xfrm>
            <a:off x="6488354" y="1863004"/>
            <a:ext cx="1696492" cy="1696492"/>
          </a:xfrm>
          <a:prstGeom prst="rect">
            <a:avLst/>
          </a:prstGeom>
          <a:noFill/>
          <a:ln>
            <a:noFill/>
          </a:ln>
        </p:spPr>
      </p:pic>
      <p:pic>
        <p:nvPicPr>
          <p:cNvPr id="20" name="Google Shape;20;p46"/>
          <p:cNvPicPr preferRelativeResize="0"/>
          <p:nvPr/>
        </p:nvPicPr>
        <p:blipFill rotWithShape="1">
          <a:blip r:embed="rId2">
            <a:alphaModFix/>
          </a:blip>
          <a:srcRect/>
          <a:stretch/>
        </p:blipFill>
        <p:spPr>
          <a:xfrm>
            <a:off x="3771791" y="1863004"/>
            <a:ext cx="1696492" cy="1696492"/>
          </a:xfrm>
          <a:prstGeom prst="rect">
            <a:avLst/>
          </a:prstGeom>
          <a:noFill/>
          <a:ln>
            <a:noFill/>
          </a:ln>
        </p:spPr>
      </p:pic>
      <p:pic>
        <p:nvPicPr>
          <p:cNvPr id="21" name="Google Shape;21;p46"/>
          <p:cNvPicPr preferRelativeResize="0"/>
          <p:nvPr/>
        </p:nvPicPr>
        <p:blipFill rotWithShape="1">
          <a:blip r:embed="rId2">
            <a:alphaModFix/>
          </a:blip>
          <a:srcRect/>
          <a:stretch/>
        </p:blipFill>
        <p:spPr>
          <a:xfrm>
            <a:off x="1022454" y="1863004"/>
            <a:ext cx="1696492" cy="1696492"/>
          </a:xfrm>
          <a:prstGeom prst="rect">
            <a:avLst/>
          </a:prstGeom>
          <a:noFill/>
          <a:ln>
            <a:noFill/>
          </a:ln>
        </p:spPr>
      </p:pic>
      <p:pic>
        <p:nvPicPr>
          <p:cNvPr id="22" name="Google Shape;22;p46"/>
          <p:cNvPicPr preferRelativeResize="0"/>
          <p:nvPr/>
        </p:nvPicPr>
        <p:blipFill rotWithShape="1">
          <a:blip r:embed="rId3">
            <a:alphaModFix/>
          </a:blip>
          <a:srcRect/>
          <a:stretch/>
        </p:blipFill>
        <p:spPr>
          <a:xfrm>
            <a:off x="6691250" y="506300"/>
            <a:ext cx="1967875" cy="531325"/>
          </a:xfrm>
          <a:prstGeom prst="rect">
            <a:avLst/>
          </a:prstGeom>
          <a:noFill/>
          <a:ln>
            <a:noFill/>
          </a:ln>
        </p:spPr>
      </p:pic>
      <p:pic>
        <p:nvPicPr>
          <p:cNvPr id="23" name="Google Shape;23;p46"/>
          <p:cNvPicPr preferRelativeResize="0"/>
          <p:nvPr/>
        </p:nvPicPr>
        <p:blipFill rotWithShape="1">
          <a:blip r:embed="rId4">
            <a:alphaModFix/>
          </a:blip>
          <a:srcRect t="16626" b="16626"/>
          <a:stretch/>
        </p:blipFill>
        <p:spPr>
          <a:xfrm>
            <a:off x="1169300" y="2009850"/>
            <a:ext cx="1368900" cy="1368900"/>
          </a:xfrm>
          <a:prstGeom prst="ellipse">
            <a:avLst/>
          </a:prstGeom>
          <a:noFill/>
          <a:ln>
            <a:noFill/>
          </a:ln>
        </p:spPr>
      </p:pic>
      <p:pic>
        <p:nvPicPr>
          <p:cNvPr id="24" name="Google Shape;24;p46" title="HS_Jessica_Eslinger.jpg"/>
          <p:cNvPicPr preferRelativeResize="0"/>
          <p:nvPr/>
        </p:nvPicPr>
        <p:blipFill rotWithShape="1">
          <a:blip r:embed="rId5">
            <a:alphaModFix/>
          </a:blip>
          <a:srcRect l="18616" t="2883" r="10436" b="2891"/>
          <a:stretch/>
        </p:blipFill>
        <p:spPr>
          <a:xfrm>
            <a:off x="3938848" y="2008500"/>
            <a:ext cx="1371600" cy="1371600"/>
          </a:xfrm>
          <a:prstGeom prst="ellipse">
            <a:avLst/>
          </a:prstGeom>
          <a:noFill/>
          <a:ln>
            <a:noFill/>
          </a:ln>
        </p:spPr>
      </p:pic>
      <p:pic>
        <p:nvPicPr>
          <p:cNvPr id="25" name="Google Shape;25;p46"/>
          <p:cNvPicPr preferRelativeResize="0"/>
          <p:nvPr/>
        </p:nvPicPr>
        <p:blipFill rotWithShape="1">
          <a:blip r:embed="rId6">
            <a:alphaModFix/>
          </a:blip>
          <a:srcRect t="6639" b="26698"/>
          <a:stretch/>
        </p:blipFill>
        <p:spPr>
          <a:xfrm>
            <a:off x="6642625" y="2008500"/>
            <a:ext cx="1371600" cy="1371600"/>
          </a:xfrm>
          <a:prstGeom prst="ellipse">
            <a:avLst/>
          </a:prstGeom>
          <a:noFill/>
          <a:ln>
            <a:noFill/>
          </a:ln>
        </p:spPr>
      </p:pic>
      <p:sp>
        <p:nvSpPr>
          <p:cNvPr id="26" name="Google Shape;26;p46"/>
          <p:cNvSpPr txBox="1">
            <a:spLocks noGrp="1"/>
          </p:cNvSpPr>
          <p:nvPr>
            <p:ph type="title"/>
          </p:nvPr>
        </p:nvSpPr>
        <p:spPr>
          <a:xfrm>
            <a:off x="458700" y="506300"/>
            <a:ext cx="545910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7" name="Google Shape;27;p46"/>
          <p:cNvSpPr txBox="1">
            <a:spLocks noGrp="1"/>
          </p:cNvSpPr>
          <p:nvPr>
            <p:ph type="body" idx="1"/>
          </p:nvPr>
        </p:nvSpPr>
        <p:spPr>
          <a:xfrm>
            <a:off x="741363" y="3678238"/>
            <a:ext cx="2209800" cy="8239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700" b="0" i="0" u="none" strike="noStrike" cap="none">
                <a:solidFill>
                  <a:srgbClr val="434343"/>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8" name="Google Shape;28;p46"/>
          <p:cNvSpPr txBox="1">
            <a:spLocks noGrp="1"/>
          </p:cNvSpPr>
          <p:nvPr>
            <p:ph type="body" idx="2"/>
          </p:nvPr>
        </p:nvSpPr>
        <p:spPr>
          <a:xfrm>
            <a:off x="3171579" y="3677525"/>
            <a:ext cx="2906142" cy="8239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700" b="0" i="0" u="none" strike="noStrike" cap="none">
                <a:solidFill>
                  <a:srgbClr val="434343"/>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9" name="Google Shape;29;p46"/>
          <p:cNvSpPr txBox="1">
            <a:spLocks noGrp="1"/>
          </p:cNvSpPr>
          <p:nvPr>
            <p:ph type="body" idx="3"/>
          </p:nvPr>
        </p:nvSpPr>
        <p:spPr>
          <a:xfrm>
            <a:off x="5852175" y="3669741"/>
            <a:ext cx="3079500" cy="8239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700" b="0" i="0" u="none" strike="noStrike" cap="none">
                <a:solidFill>
                  <a:srgbClr val="434343"/>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70"/>
        <p:cNvGrpSpPr/>
        <p:nvPr/>
      </p:nvGrpSpPr>
      <p:grpSpPr>
        <a:xfrm>
          <a:off x="0" y="0"/>
          <a:ext cx="0" cy="0"/>
          <a:chOff x="0" y="0"/>
          <a:chExt cx="0" cy="0"/>
        </a:xfrm>
      </p:grpSpPr>
      <p:sp>
        <p:nvSpPr>
          <p:cNvPr id="271" name="Google Shape;271;p75"/>
          <p:cNvSpPr txBox="1"/>
          <p:nvPr/>
        </p:nvSpPr>
        <p:spPr>
          <a:xfrm>
            <a:off x="459675" y="2742050"/>
            <a:ext cx="3773100" cy="157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595959"/>
              </a:solidFill>
              <a:latin typeface="Arial"/>
              <a:ea typeface="Arial"/>
              <a:cs typeface="Arial"/>
              <a:sym typeface="Arial"/>
            </a:endParaRPr>
          </a:p>
        </p:txBody>
      </p:sp>
      <p:sp>
        <p:nvSpPr>
          <p:cNvPr id="272" name="Google Shape;272;p75"/>
          <p:cNvSpPr txBox="1">
            <a:spLocks noGrp="1"/>
          </p:cNvSpPr>
          <p:nvPr>
            <p:ph type="title"/>
          </p:nvPr>
        </p:nvSpPr>
        <p:spPr>
          <a:xfrm>
            <a:off x="453350" y="878950"/>
            <a:ext cx="7028700" cy="1403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9pPr>
          </a:lstStyle>
          <a:p>
            <a:endParaRPr/>
          </a:p>
        </p:txBody>
      </p:sp>
      <p:sp>
        <p:nvSpPr>
          <p:cNvPr id="273" name="Google Shape;273;p75"/>
          <p:cNvSpPr txBox="1">
            <a:spLocks noGrp="1"/>
          </p:cNvSpPr>
          <p:nvPr>
            <p:ph type="subTitle" idx="1"/>
          </p:nvPr>
        </p:nvSpPr>
        <p:spPr>
          <a:xfrm>
            <a:off x="453350" y="2742050"/>
            <a:ext cx="4189500" cy="1720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pic>
        <p:nvPicPr>
          <p:cNvPr id="274" name="Google Shape;274;p75"/>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hoto Divider">
  <p:cSld name="CUSTOM_2">
    <p:spTree>
      <p:nvGrpSpPr>
        <p:cNvPr id="1" name="Shape 275"/>
        <p:cNvGrpSpPr/>
        <p:nvPr/>
      </p:nvGrpSpPr>
      <p:grpSpPr>
        <a:xfrm>
          <a:off x="0" y="0"/>
          <a:ext cx="0" cy="0"/>
          <a:chOff x="0" y="0"/>
          <a:chExt cx="0" cy="0"/>
        </a:xfrm>
      </p:grpSpPr>
      <p:sp>
        <p:nvSpPr>
          <p:cNvPr id="276" name="Google Shape;276;p76"/>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277" name="Google Shape;277;p76"/>
          <p:cNvSpPr>
            <a:spLocks noGrp="1"/>
          </p:cNvSpPr>
          <p:nvPr>
            <p:ph type="pic" idx="2"/>
          </p:nvPr>
        </p:nvSpPr>
        <p:spPr>
          <a:xfrm>
            <a:off x="601575" y="1529025"/>
            <a:ext cx="7106100" cy="3045600"/>
          </a:xfrm>
          <a:prstGeom prst="rect">
            <a:avLst/>
          </a:prstGeom>
          <a:noFill/>
          <a:ln>
            <a:noFill/>
          </a:ln>
        </p:spPr>
      </p:sp>
      <p:pic>
        <p:nvPicPr>
          <p:cNvPr id="278" name="Google Shape;278;p76"/>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ext and Photo - WITH icon space">
  <p:cSld name="CUSTOM_2_1">
    <p:spTree>
      <p:nvGrpSpPr>
        <p:cNvPr id="1" name="Shape 279"/>
        <p:cNvGrpSpPr/>
        <p:nvPr/>
      </p:nvGrpSpPr>
      <p:grpSpPr>
        <a:xfrm>
          <a:off x="0" y="0"/>
          <a:ext cx="0" cy="0"/>
          <a:chOff x="0" y="0"/>
          <a:chExt cx="0" cy="0"/>
        </a:xfrm>
      </p:grpSpPr>
      <p:sp>
        <p:nvSpPr>
          <p:cNvPr id="280" name="Google Shape;280;p77"/>
          <p:cNvSpPr>
            <a:spLocks noGrp="1"/>
          </p:cNvSpPr>
          <p:nvPr>
            <p:ph type="pic" idx="2"/>
          </p:nvPr>
        </p:nvSpPr>
        <p:spPr>
          <a:xfrm>
            <a:off x="5350775" y="1493975"/>
            <a:ext cx="3358800" cy="2907900"/>
          </a:xfrm>
          <a:prstGeom prst="rect">
            <a:avLst/>
          </a:prstGeom>
          <a:noFill/>
          <a:ln>
            <a:noFill/>
          </a:ln>
        </p:spPr>
      </p:sp>
      <p:sp>
        <p:nvSpPr>
          <p:cNvPr id="281" name="Google Shape;281;p77"/>
          <p:cNvSpPr txBox="1">
            <a:spLocks noGrp="1"/>
          </p:cNvSpPr>
          <p:nvPr>
            <p:ph type="body" idx="1"/>
          </p:nvPr>
        </p:nvSpPr>
        <p:spPr>
          <a:xfrm>
            <a:off x="1568150" y="1483375"/>
            <a:ext cx="3189300" cy="29079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82" name="Google Shape;282;p77"/>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pic>
        <p:nvPicPr>
          <p:cNvPr id="283" name="Google Shape;283;p77"/>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ext and Photo - NO icon space">
  <p:cSld name="CUSTOM_2_1_1">
    <p:spTree>
      <p:nvGrpSpPr>
        <p:cNvPr id="1" name="Shape 284"/>
        <p:cNvGrpSpPr/>
        <p:nvPr/>
      </p:nvGrpSpPr>
      <p:grpSpPr>
        <a:xfrm>
          <a:off x="0" y="0"/>
          <a:ext cx="0" cy="0"/>
          <a:chOff x="0" y="0"/>
          <a:chExt cx="0" cy="0"/>
        </a:xfrm>
      </p:grpSpPr>
      <p:sp>
        <p:nvSpPr>
          <p:cNvPr id="285" name="Google Shape;285;p78"/>
          <p:cNvSpPr>
            <a:spLocks noGrp="1"/>
          </p:cNvSpPr>
          <p:nvPr>
            <p:ph type="pic" idx="2"/>
          </p:nvPr>
        </p:nvSpPr>
        <p:spPr>
          <a:xfrm>
            <a:off x="5350775" y="1493975"/>
            <a:ext cx="3358800" cy="2907900"/>
          </a:xfrm>
          <a:prstGeom prst="rect">
            <a:avLst/>
          </a:prstGeom>
          <a:noFill/>
          <a:ln>
            <a:noFill/>
          </a:ln>
        </p:spPr>
      </p:sp>
      <p:sp>
        <p:nvSpPr>
          <p:cNvPr id="286" name="Google Shape;286;p78"/>
          <p:cNvSpPr txBox="1">
            <a:spLocks noGrp="1"/>
          </p:cNvSpPr>
          <p:nvPr>
            <p:ph type="body" idx="1"/>
          </p:nvPr>
        </p:nvSpPr>
        <p:spPr>
          <a:xfrm>
            <a:off x="458700" y="1483375"/>
            <a:ext cx="4479000" cy="29079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87" name="Google Shape;287;p78"/>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pic>
        <p:nvPicPr>
          <p:cNvPr id="288" name="Google Shape;288;p78"/>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 column text">
  <p:cSld name="CUSTOM_2_1_1_1">
    <p:spTree>
      <p:nvGrpSpPr>
        <p:cNvPr id="1" name="Shape 289"/>
        <p:cNvGrpSpPr/>
        <p:nvPr/>
      </p:nvGrpSpPr>
      <p:grpSpPr>
        <a:xfrm>
          <a:off x="0" y="0"/>
          <a:ext cx="0" cy="0"/>
          <a:chOff x="0" y="0"/>
          <a:chExt cx="0" cy="0"/>
        </a:xfrm>
      </p:grpSpPr>
      <p:sp>
        <p:nvSpPr>
          <p:cNvPr id="290" name="Google Shape;290;p79"/>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pic>
        <p:nvPicPr>
          <p:cNvPr id="291" name="Google Shape;291;p79"/>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292" name="Google Shape;292;p79"/>
          <p:cNvSpPr txBox="1">
            <a:spLocks noGrp="1"/>
          </p:cNvSpPr>
          <p:nvPr>
            <p:ph type="body" idx="1"/>
          </p:nvPr>
        </p:nvSpPr>
        <p:spPr>
          <a:xfrm>
            <a:off x="458700" y="1483375"/>
            <a:ext cx="3906600" cy="29079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93" name="Google Shape;293;p79"/>
          <p:cNvSpPr txBox="1">
            <a:spLocks noGrp="1"/>
          </p:cNvSpPr>
          <p:nvPr>
            <p:ph type="body" idx="2"/>
          </p:nvPr>
        </p:nvSpPr>
        <p:spPr>
          <a:xfrm>
            <a:off x="4752525" y="1483375"/>
            <a:ext cx="3906600" cy="29079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act Us">
  <p:cSld name="CAPTION_ONLY_1">
    <p:spTree>
      <p:nvGrpSpPr>
        <p:cNvPr id="1" name="Shape 294"/>
        <p:cNvGrpSpPr/>
        <p:nvPr/>
      </p:nvGrpSpPr>
      <p:grpSpPr>
        <a:xfrm>
          <a:off x="0" y="0"/>
          <a:ext cx="0" cy="0"/>
          <a:chOff x="0" y="0"/>
          <a:chExt cx="0" cy="0"/>
        </a:xfrm>
      </p:grpSpPr>
      <p:sp>
        <p:nvSpPr>
          <p:cNvPr id="295" name="Google Shape;295;p80"/>
          <p:cNvSpPr txBox="1">
            <a:spLocks noGrp="1"/>
          </p:cNvSpPr>
          <p:nvPr>
            <p:ph type="body" idx="1"/>
          </p:nvPr>
        </p:nvSpPr>
        <p:spPr>
          <a:xfrm>
            <a:off x="2036075" y="2668950"/>
            <a:ext cx="2004900" cy="2398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04800" algn="l" rtl="0">
              <a:lnSpc>
                <a:spcPct val="100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298450" algn="l" rtl="0">
              <a:lnSpc>
                <a:spcPct val="100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7pPr>
            <a:lvl8pPr marL="3657600" marR="0" lvl="7" indent="-292100" algn="l" rtl="0">
              <a:lnSpc>
                <a:spcPct val="100000"/>
              </a:lnSpc>
              <a:spcBef>
                <a:spcPts val="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8pPr>
            <a:lvl9pPr marL="4114800" marR="0" lvl="8" indent="-285750" algn="l" rtl="0">
              <a:lnSpc>
                <a:spcPct val="100000"/>
              </a:lnSpc>
              <a:spcBef>
                <a:spcPts val="0"/>
              </a:spcBef>
              <a:spcAft>
                <a:spcPts val="0"/>
              </a:spcAft>
              <a:buClr>
                <a:schemeClr val="dk2"/>
              </a:buClr>
              <a:buSzPts val="900"/>
              <a:buFont typeface="Arial"/>
              <a:buChar char="■"/>
              <a:defRPr sz="900" b="0" i="0" u="none" strike="noStrike" cap="none">
                <a:solidFill>
                  <a:schemeClr val="dk2"/>
                </a:solidFill>
                <a:latin typeface="Arial"/>
                <a:ea typeface="Arial"/>
                <a:cs typeface="Arial"/>
                <a:sym typeface="Arial"/>
              </a:defRPr>
            </a:lvl9pPr>
          </a:lstStyle>
          <a:p>
            <a:endParaRPr/>
          </a:p>
        </p:txBody>
      </p:sp>
      <p:sp>
        <p:nvSpPr>
          <p:cNvPr id="296" name="Google Shape;296;p80"/>
          <p:cNvSpPr txBox="1">
            <a:spLocks noGrp="1"/>
          </p:cNvSpPr>
          <p:nvPr>
            <p:ph type="body" idx="2"/>
          </p:nvPr>
        </p:nvSpPr>
        <p:spPr>
          <a:xfrm>
            <a:off x="4636550" y="2668950"/>
            <a:ext cx="2054400" cy="1898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97" name="Google Shape;297;p80"/>
          <p:cNvSpPr txBox="1"/>
          <p:nvPr/>
        </p:nvSpPr>
        <p:spPr>
          <a:xfrm>
            <a:off x="2036075" y="1407750"/>
            <a:ext cx="5166300" cy="14136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7F7F7"/>
              </a:buClr>
              <a:buSzPts val="2400"/>
              <a:buFont typeface="Open Sans Light"/>
              <a:buNone/>
            </a:pPr>
            <a:r>
              <a:rPr lang="en-US" sz="7000" b="1" i="0" u="none" strike="noStrike" cap="none">
                <a:solidFill>
                  <a:schemeClr val="dk1"/>
                </a:solidFill>
                <a:latin typeface="Arial"/>
                <a:ea typeface="Arial"/>
                <a:cs typeface="Arial"/>
                <a:sym typeface="Arial"/>
              </a:rPr>
              <a:t>Thank You!</a:t>
            </a:r>
            <a:endParaRPr sz="7000" b="1" i="0" u="none" strike="noStrike" cap="none">
              <a:solidFill>
                <a:schemeClr val="dk1"/>
              </a:solidFill>
              <a:latin typeface="Arial"/>
              <a:ea typeface="Arial"/>
              <a:cs typeface="Arial"/>
              <a:sym typeface="Arial"/>
            </a:endParaRPr>
          </a:p>
        </p:txBody>
      </p:sp>
      <p:cxnSp>
        <p:nvCxnSpPr>
          <p:cNvPr id="298" name="Google Shape;298;p80"/>
          <p:cNvCxnSpPr/>
          <p:nvPr/>
        </p:nvCxnSpPr>
        <p:spPr>
          <a:xfrm>
            <a:off x="2036075" y="2561575"/>
            <a:ext cx="4798500" cy="0"/>
          </a:xfrm>
          <a:prstGeom prst="straightConnector1">
            <a:avLst/>
          </a:prstGeom>
          <a:noFill/>
          <a:ln w="28575" cap="flat" cmpd="sng">
            <a:solidFill>
              <a:schemeClr val="accent1"/>
            </a:solidFill>
            <a:prstDash val="solid"/>
            <a:round/>
            <a:headEnd type="none" w="sm" len="sm"/>
            <a:tailEnd type="none" w="sm" len="sm"/>
          </a:ln>
        </p:spPr>
      </p:cxnSp>
      <p:pic>
        <p:nvPicPr>
          <p:cNvPr id="299" name="Google Shape;299;p80"/>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ur Team">
  <p:cSld name="CUSTOM">
    <p:spTree>
      <p:nvGrpSpPr>
        <p:cNvPr id="1" name="Shape 300"/>
        <p:cNvGrpSpPr/>
        <p:nvPr/>
      </p:nvGrpSpPr>
      <p:grpSpPr>
        <a:xfrm>
          <a:off x="0" y="0"/>
          <a:ext cx="0" cy="0"/>
          <a:chOff x="0" y="0"/>
          <a:chExt cx="0" cy="0"/>
        </a:xfrm>
      </p:grpSpPr>
      <p:pic>
        <p:nvPicPr>
          <p:cNvPr id="301" name="Google Shape;301;p81"/>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302" name="Google Shape;302;p81"/>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303" name="Google Shape;303;p81"/>
          <p:cNvSpPr txBox="1">
            <a:spLocks noGrp="1"/>
          </p:cNvSpPr>
          <p:nvPr>
            <p:ph type="body" idx="1"/>
          </p:nvPr>
        </p:nvSpPr>
        <p:spPr>
          <a:xfrm>
            <a:off x="1645275" y="3616200"/>
            <a:ext cx="2330400" cy="2420700"/>
          </a:xfrm>
          <a:prstGeom prst="rect">
            <a:avLst/>
          </a:prstGeom>
          <a:noFill/>
          <a:ln>
            <a:noFill/>
          </a:ln>
        </p:spPr>
        <p:txBody>
          <a:bodyPr spcFirstLastPara="1" wrap="square" lIns="91425" tIns="91425" rIns="91425" bIns="91425" anchor="t" anchorCtr="0">
            <a:noAutofit/>
          </a:bodyPr>
          <a:lstStyle>
            <a:lvl1pPr marL="457200" marR="0" lvl="0" indent="-342900" algn="ctr"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ctr"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304" name="Google Shape;304;p81"/>
          <p:cNvSpPr txBox="1">
            <a:spLocks noGrp="1"/>
          </p:cNvSpPr>
          <p:nvPr>
            <p:ph type="body" idx="2"/>
          </p:nvPr>
        </p:nvSpPr>
        <p:spPr>
          <a:xfrm>
            <a:off x="5015925" y="3616200"/>
            <a:ext cx="2330400" cy="2420700"/>
          </a:xfrm>
          <a:prstGeom prst="rect">
            <a:avLst/>
          </a:prstGeom>
          <a:noFill/>
          <a:ln>
            <a:noFill/>
          </a:ln>
        </p:spPr>
        <p:txBody>
          <a:bodyPr spcFirstLastPara="1" wrap="square" lIns="91425" tIns="91425" rIns="91425" bIns="91425" anchor="t" anchorCtr="0">
            <a:noAutofit/>
          </a:bodyPr>
          <a:lstStyle>
            <a:lvl1pPr marL="457200" marR="0" lvl="0" indent="-342900" algn="ctr"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ctr"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5"/>
        <p:cNvGrpSpPr/>
        <p:nvPr/>
      </p:nvGrpSpPr>
      <p:grpSpPr>
        <a:xfrm>
          <a:off x="0" y="0"/>
          <a:ext cx="0" cy="0"/>
          <a:chOff x="0" y="0"/>
          <a:chExt cx="0" cy="0"/>
        </a:xfrm>
      </p:grpSpPr>
      <p:sp>
        <p:nvSpPr>
          <p:cNvPr id="306" name="Google Shape;306;p82"/>
          <p:cNvSpPr txBox="1">
            <a:spLocks noGrp="1"/>
          </p:cNvSpPr>
          <p:nvPr>
            <p:ph type="title"/>
          </p:nvPr>
        </p:nvSpPr>
        <p:spPr>
          <a:xfrm>
            <a:off x="356616" y="368825"/>
            <a:ext cx="8520600" cy="572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07" name="Google Shape;307;p82"/>
          <p:cNvSpPr txBox="1">
            <a:spLocks noGrp="1"/>
          </p:cNvSpPr>
          <p:nvPr>
            <p:ph type="body" idx="1"/>
          </p:nvPr>
        </p:nvSpPr>
        <p:spPr>
          <a:xfrm>
            <a:off x="387900" y="1152475"/>
            <a:ext cx="39999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308" name="Google Shape;308;p82"/>
          <p:cNvSpPr txBox="1">
            <a:spLocks noGrp="1"/>
          </p:cNvSpPr>
          <p:nvPr>
            <p:ph type="body" idx="2"/>
          </p:nvPr>
        </p:nvSpPr>
        <p:spPr>
          <a:xfrm>
            <a:off x="4908600" y="1152475"/>
            <a:ext cx="39999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309" name="Google Shape;309;p82"/>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ulleted List">
  <p:cSld name="1_Bulleted List">
    <p:spTree>
      <p:nvGrpSpPr>
        <p:cNvPr id="1" name="Shape 312"/>
        <p:cNvGrpSpPr/>
        <p:nvPr/>
      </p:nvGrpSpPr>
      <p:grpSpPr>
        <a:xfrm>
          <a:off x="0" y="0"/>
          <a:ext cx="0" cy="0"/>
          <a:chOff x="0" y="0"/>
          <a:chExt cx="0" cy="0"/>
        </a:xfrm>
      </p:grpSpPr>
      <p:pic>
        <p:nvPicPr>
          <p:cNvPr id="313" name="Google Shape;313;p48"/>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314" name="Google Shape;314;p48"/>
          <p:cNvSpPr txBox="1">
            <a:spLocks noGrp="1"/>
          </p:cNvSpPr>
          <p:nvPr>
            <p:ph type="title"/>
          </p:nvPr>
        </p:nvSpPr>
        <p:spPr>
          <a:xfrm>
            <a:off x="458700" y="506299"/>
            <a:ext cx="635670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15" name="Google Shape;315;p48"/>
          <p:cNvPicPr preferRelativeResize="0"/>
          <p:nvPr/>
        </p:nvPicPr>
        <p:blipFill rotWithShape="1">
          <a:blip r:embed="rId3">
            <a:alphaModFix/>
          </a:blip>
          <a:srcRect/>
          <a:stretch/>
        </p:blipFill>
        <p:spPr>
          <a:xfrm>
            <a:off x="626575" y="1318875"/>
            <a:ext cx="6427825" cy="3509601"/>
          </a:xfrm>
          <a:prstGeom prst="rect">
            <a:avLst/>
          </a:prstGeom>
          <a:noFill/>
          <a:ln>
            <a:noFill/>
          </a:ln>
        </p:spPr>
      </p:pic>
      <p:sp>
        <p:nvSpPr>
          <p:cNvPr id="316" name="Google Shape;316;p48"/>
          <p:cNvSpPr txBox="1">
            <a:spLocks noGrp="1"/>
          </p:cNvSpPr>
          <p:nvPr>
            <p:ph type="body" idx="1"/>
          </p:nvPr>
        </p:nvSpPr>
        <p:spPr>
          <a:xfrm>
            <a:off x="0" y="5164281"/>
            <a:ext cx="9144000" cy="682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7"/>
        <p:cNvGrpSpPr/>
        <p:nvPr/>
      </p:nvGrpSpPr>
      <p:grpSpPr>
        <a:xfrm>
          <a:off x="0" y="0"/>
          <a:ext cx="0" cy="0"/>
          <a:chOff x="0" y="0"/>
          <a:chExt cx="0" cy="0"/>
        </a:xfrm>
      </p:grpSpPr>
      <p:pic>
        <p:nvPicPr>
          <p:cNvPr id="318" name="Google Shape;318;p83"/>
          <p:cNvPicPr preferRelativeResize="0"/>
          <p:nvPr/>
        </p:nvPicPr>
        <p:blipFill rotWithShape="1">
          <a:blip r:embed="rId2">
            <a:alphaModFix/>
          </a:blip>
          <a:srcRect/>
          <a:stretch/>
        </p:blipFill>
        <p:spPr>
          <a:xfrm>
            <a:off x="453350" y="581350"/>
            <a:ext cx="3094950" cy="835625"/>
          </a:xfrm>
          <a:prstGeom prst="rect">
            <a:avLst/>
          </a:prstGeom>
          <a:noFill/>
          <a:ln>
            <a:noFill/>
          </a:ln>
        </p:spPr>
      </p:pic>
      <p:sp>
        <p:nvSpPr>
          <p:cNvPr id="319" name="Google Shape;319;p83"/>
          <p:cNvSpPr txBox="1">
            <a:spLocks noGrp="1"/>
          </p:cNvSpPr>
          <p:nvPr>
            <p:ph type="title"/>
          </p:nvPr>
        </p:nvSpPr>
        <p:spPr>
          <a:xfrm>
            <a:off x="453350" y="1551750"/>
            <a:ext cx="6618000" cy="1403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320" name="Google Shape;320;p83"/>
          <p:cNvSpPr txBox="1">
            <a:spLocks noGrp="1"/>
          </p:cNvSpPr>
          <p:nvPr>
            <p:ph type="subTitle" idx="1"/>
          </p:nvPr>
        </p:nvSpPr>
        <p:spPr>
          <a:xfrm>
            <a:off x="453350" y="3272050"/>
            <a:ext cx="4189500" cy="111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30"/>
        <p:cNvGrpSpPr/>
        <p:nvPr/>
      </p:nvGrpSpPr>
      <p:grpSpPr>
        <a:xfrm>
          <a:off x="0" y="0"/>
          <a:ext cx="0" cy="0"/>
          <a:chOff x="0" y="0"/>
          <a:chExt cx="0" cy="0"/>
        </a:xfrm>
      </p:grpSpPr>
      <p:pic>
        <p:nvPicPr>
          <p:cNvPr id="31" name="Google Shape;31;p49"/>
          <p:cNvPicPr preferRelativeResize="0"/>
          <p:nvPr/>
        </p:nvPicPr>
        <p:blipFill rotWithShape="1">
          <a:blip r:embed="rId2">
            <a:alphaModFix/>
          </a:blip>
          <a:srcRect t="2552"/>
          <a:stretch/>
        </p:blipFill>
        <p:spPr>
          <a:xfrm>
            <a:off x="759825" y="1085725"/>
            <a:ext cx="7489976" cy="3457300"/>
          </a:xfrm>
          <a:prstGeom prst="rect">
            <a:avLst/>
          </a:prstGeom>
          <a:noFill/>
          <a:ln>
            <a:noFill/>
          </a:ln>
        </p:spPr>
      </p:pic>
      <p:sp>
        <p:nvSpPr>
          <p:cNvPr id="32" name="Google Shape;32;p49"/>
          <p:cNvSpPr txBox="1"/>
          <p:nvPr/>
        </p:nvSpPr>
        <p:spPr>
          <a:xfrm>
            <a:off x="759825" y="4741750"/>
            <a:ext cx="7782900" cy="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2"/>
                </a:solidFill>
                <a:latin typeface="Arial"/>
                <a:ea typeface="Arial"/>
                <a:cs typeface="Arial"/>
                <a:sym typeface="Arial"/>
              </a:rPr>
              <a:t>Source: </a:t>
            </a:r>
            <a:r>
              <a:rPr lang="en-US" sz="1000" b="0" i="0" u="sng" strike="noStrike" cap="none">
                <a:solidFill>
                  <a:schemeClr val="hlink"/>
                </a:solidFill>
                <a:latin typeface="Arial"/>
                <a:ea typeface="Arial"/>
                <a:cs typeface="Arial"/>
                <a:sym typeface="Arial"/>
                <a:hlinkClick r:id="rId3"/>
              </a:rPr>
              <a:t>https://www.cdc.gov/nchs/nvss/vsrr/provisional-maternal-deaths-rates.htm</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49"/>
          <p:cNvSpPr txBox="1">
            <a:spLocks noGrp="1"/>
          </p:cNvSpPr>
          <p:nvPr>
            <p:ph type="title"/>
          </p:nvPr>
        </p:nvSpPr>
        <p:spPr>
          <a:xfrm>
            <a:off x="458700" y="277700"/>
            <a:ext cx="7886700" cy="609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4" name="Google Shape;34;p49"/>
          <p:cNvSpPr txBox="1">
            <a:spLocks noGrp="1"/>
          </p:cNvSpPr>
          <p:nvPr>
            <p:ph type="body" idx="1"/>
          </p:nvPr>
        </p:nvSpPr>
        <p:spPr>
          <a:xfrm>
            <a:off x="0" y="5143500"/>
            <a:ext cx="9144000" cy="6969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000" b="0" i="0" u="none" strike="noStrike" cap="none">
                <a:solidFill>
                  <a:schemeClr val="lt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spTree>
      <p:nvGrpSpPr>
        <p:cNvPr id="1" name="Shape 321"/>
        <p:cNvGrpSpPr/>
        <p:nvPr/>
      </p:nvGrpSpPr>
      <p:grpSpPr>
        <a:xfrm>
          <a:off x="0" y="0"/>
          <a:ext cx="0" cy="0"/>
          <a:chOff x="0" y="0"/>
          <a:chExt cx="0" cy="0"/>
        </a:xfrm>
      </p:grpSpPr>
      <p:cxnSp>
        <p:nvCxnSpPr>
          <p:cNvPr id="322" name="Google Shape;322;p84"/>
          <p:cNvCxnSpPr/>
          <p:nvPr/>
        </p:nvCxnSpPr>
        <p:spPr>
          <a:xfrm>
            <a:off x="459675" y="2706775"/>
            <a:ext cx="3831900" cy="11400"/>
          </a:xfrm>
          <a:prstGeom prst="straightConnector1">
            <a:avLst/>
          </a:prstGeom>
          <a:noFill/>
          <a:ln w="28575" cap="flat" cmpd="sng">
            <a:solidFill>
              <a:schemeClr val="accent1"/>
            </a:solidFill>
            <a:prstDash val="solid"/>
            <a:round/>
            <a:headEnd type="none" w="sm" len="sm"/>
            <a:tailEnd type="none" w="sm" len="sm"/>
          </a:ln>
        </p:spPr>
      </p:cxnSp>
      <p:sp>
        <p:nvSpPr>
          <p:cNvPr id="323" name="Google Shape;323;p84"/>
          <p:cNvSpPr txBox="1"/>
          <p:nvPr/>
        </p:nvSpPr>
        <p:spPr>
          <a:xfrm>
            <a:off x="459675" y="2970650"/>
            <a:ext cx="3773100" cy="157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595959"/>
              </a:solidFill>
              <a:latin typeface="Arial"/>
              <a:ea typeface="Arial"/>
              <a:cs typeface="Arial"/>
              <a:sym typeface="Arial"/>
            </a:endParaRPr>
          </a:p>
        </p:txBody>
      </p:sp>
      <p:sp>
        <p:nvSpPr>
          <p:cNvPr id="324" name="Google Shape;324;p84"/>
          <p:cNvSpPr txBox="1">
            <a:spLocks noGrp="1"/>
          </p:cNvSpPr>
          <p:nvPr>
            <p:ph type="title"/>
          </p:nvPr>
        </p:nvSpPr>
        <p:spPr>
          <a:xfrm>
            <a:off x="453350" y="1107550"/>
            <a:ext cx="3831900" cy="1403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9pPr>
          </a:lstStyle>
          <a:p>
            <a:endParaRPr/>
          </a:p>
        </p:txBody>
      </p:sp>
      <p:sp>
        <p:nvSpPr>
          <p:cNvPr id="325" name="Google Shape;325;p84"/>
          <p:cNvSpPr txBox="1">
            <a:spLocks noGrp="1"/>
          </p:cNvSpPr>
          <p:nvPr>
            <p:ph type="subTitle" idx="1"/>
          </p:nvPr>
        </p:nvSpPr>
        <p:spPr>
          <a:xfrm>
            <a:off x="453350" y="2970650"/>
            <a:ext cx="4189500" cy="1720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pic>
        <p:nvPicPr>
          <p:cNvPr id="326" name="Google Shape;326;p84"/>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327"/>
        <p:cNvGrpSpPr/>
        <p:nvPr/>
      </p:nvGrpSpPr>
      <p:grpSpPr>
        <a:xfrm>
          <a:off x="0" y="0"/>
          <a:ext cx="0" cy="0"/>
          <a:chOff x="0" y="0"/>
          <a:chExt cx="0" cy="0"/>
        </a:xfrm>
      </p:grpSpPr>
      <p:sp>
        <p:nvSpPr>
          <p:cNvPr id="328" name="Google Shape;328;p85"/>
          <p:cNvSpPr txBox="1"/>
          <p:nvPr/>
        </p:nvSpPr>
        <p:spPr>
          <a:xfrm>
            <a:off x="459675" y="2742050"/>
            <a:ext cx="3773100" cy="157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595959"/>
              </a:solidFill>
              <a:latin typeface="Arial"/>
              <a:ea typeface="Arial"/>
              <a:cs typeface="Arial"/>
              <a:sym typeface="Arial"/>
            </a:endParaRPr>
          </a:p>
        </p:txBody>
      </p:sp>
      <p:sp>
        <p:nvSpPr>
          <p:cNvPr id="329" name="Google Shape;329;p85"/>
          <p:cNvSpPr txBox="1">
            <a:spLocks noGrp="1"/>
          </p:cNvSpPr>
          <p:nvPr>
            <p:ph type="title"/>
          </p:nvPr>
        </p:nvSpPr>
        <p:spPr>
          <a:xfrm>
            <a:off x="453350" y="878950"/>
            <a:ext cx="7028700" cy="1403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9pPr>
          </a:lstStyle>
          <a:p>
            <a:endParaRPr/>
          </a:p>
        </p:txBody>
      </p:sp>
      <p:sp>
        <p:nvSpPr>
          <p:cNvPr id="330" name="Google Shape;330;p85"/>
          <p:cNvSpPr txBox="1">
            <a:spLocks noGrp="1"/>
          </p:cNvSpPr>
          <p:nvPr>
            <p:ph type="subTitle" idx="1"/>
          </p:nvPr>
        </p:nvSpPr>
        <p:spPr>
          <a:xfrm>
            <a:off x="453350" y="2742050"/>
            <a:ext cx="4189500" cy="1720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pic>
        <p:nvPicPr>
          <p:cNvPr id="331" name="Google Shape;331;p85"/>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2"/>
        <p:cNvGrpSpPr/>
        <p:nvPr/>
      </p:nvGrpSpPr>
      <p:grpSpPr>
        <a:xfrm>
          <a:off x="0" y="0"/>
          <a:ext cx="0" cy="0"/>
          <a:chOff x="0" y="0"/>
          <a:chExt cx="0" cy="0"/>
        </a:xfrm>
      </p:grpSpPr>
      <p:sp>
        <p:nvSpPr>
          <p:cNvPr id="333" name="Google Shape;333;p86"/>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9pPr>
          </a:lstStyle>
          <a:p>
            <a:endParaRPr/>
          </a:p>
        </p:txBody>
      </p:sp>
      <p:sp>
        <p:nvSpPr>
          <p:cNvPr id="334" name="Google Shape;334;p86"/>
          <p:cNvSpPr txBox="1">
            <a:spLocks noGrp="1"/>
          </p:cNvSpPr>
          <p:nvPr>
            <p:ph type="subTitle" idx="1"/>
          </p:nvPr>
        </p:nvSpPr>
        <p:spPr>
          <a:xfrm>
            <a:off x="458700" y="1711500"/>
            <a:ext cx="4189500" cy="1720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pic>
        <p:nvPicPr>
          <p:cNvPr id="335" name="Google Shape;335;p86"/>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hoto Divider">
  <p:cSld name="CUSTOM_2">
    <p:spTree>
      <p:nvGrpSpPr>
        <p:cNvPr id="1" name="Shape 336"/>
        <p:cNvGrpSpPr/>
        <p:nvPr/>
      </p:nvGrpSpPr>
      <p:grpSpPr>
        <a:xfrm>
          <a:off x="0" y="0"/>
          <a:ext cx="0" cy="0"/>
          <a:chOff x="0" y="0"/>
          <a:chExt cx="0" cy="0"/>
        </a:xfrm>
      </p:grpSpPr>
      <p:sp>
        <p:nvSpPr>
          <p:cNvPr id="337" name="Google Shape;337;p87"/>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338" name="Google Shape;338;p87"/>
          <p:cNvSpPr>
            <a:spLocks noGrp="1"/>
          </p:cNvSpPr>
          <p:nvPr>
            <p:ph type="pic" idx="2"/>
          </p:nvPr>
        </p:nvSpPr>
        <p:spPr>
          <a:xfrm>
            <a:off x="601575" y="1529025"/>
            <a:ext cx="7106100" cy="3045600"/>
          </a:xfrm>
          <a:prstGeom prst="rect">
            <a:avLst/>
          </a:prstGeom>
          <a:noFill/>
          <a:ln>
            <a:noFill/>
          </a:ln>
        </p:spPr>
      </p:sp>
      <p:pic>
        <p:nvPicPr>
          <p:cNvPr id="339" name="Google Shape;339;p87"/>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act Us">
  <p:cSld name="CAPTION_ONLY_1">
    <p:spTree>
      <p:nvGrpSpPr>
        <p:cNvPr id="1" name="Shape 340"/>
        <p:cNvGrpSpPr/>
        <p:nvPr/>
      </p:nvGrpSpPr>
      <p:grpSpPr>
        <a:xfrm>
          <a:off x="0" y="0"/>
          <a:ext cx="0" cy="0"/>
          <a:chOff x="0" y="0"/>
          <a:chExt cx="0" cy="0"/>
        </a:xfrm>
      </p:grpSpPr>
      <p:sp>
        <p:nvSpPr>
          <p:cNvPr id="341" name="Google Shape;341;p88"/>
          <p:cNvSpPr txBox="1">
            <a:spLocks noGrp="1"/>
          </p:cNvSpPr>
          <p:nvPr>
            <p:ph type="body" idx="1"/>
          </p:nvPr>
        </p:nvSpPr>
        <p:spPr>
          <a:xfrm>
            <a:off x="2036075" y="2668950"/>
            <a:ext cx="2004900" cy="2398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04800" algn="l" rtl="0">
              <a:lnSpc>
                <a:spcPct val="100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298450" algn="l" rtl="0">
              <a:lnSpc>
                <a:spcPct val="100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7pPr>
            <a:lvl8pPr marL="3657600" marR="0" lvl="7" indent="-292100" algn="l" rtl="0">
              <a:lnSpc>
                <a:spcPct val="100000"/>
              </a:lnSpc>
              <a:spcBef>
                <a:spcPts val="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8pPr>
            <a:lvl9pPr marL="4114800" marR="0" lvl="8" indent="-285750" algn="l" rtl="0">
              <a:lnSpc>
                <a:spcPct val="100000"/>
              </a:lnSpc>
              <a:spcBef>
                <a:spcPts val="0"/>
              </a:spcBef>
              <a:spcAft>
                <a:spcPts val="0"/>
              </a:spcAft>
              <a:buClr>
                <a:schemeClr val="dk2"/>
              </a:buClr>
              <a:buSzPts val="900"/>
              <a:buFont typeface="Arial"/>
              <a:buChar char="■"/>
              <a:defRPr sz="900" b="0" i="0" u="none" strike="noStrike" cap="none">
                <a:solidFill>
                  <a:schemeClr val="dk2"/>
                </a:solidFill>
                <a:latin typeface="Arial"/>
                <a:ea typeface="Arial"/>
                <a:cs typeface="Arial"/>
                <a:sym typeface="Arial"/>
              </a:defRPr>
            </a:lvl9pPr>
          </a:lstStyle>
          <a:p>
            <a:endParaRPr/>
          </a:p>
        </p:txBody>
      </p:sp>
      <p:sp>
        <p:nvSpPr>
          <p:cNvPr id="342" name="Google Shape;342;p88"/>
          <p:cNvSpPr txBox="1">
            <a:spLocks noGrp="1"/>
          </p:cNvSpPr>
          <p:nvPr>
            <p:ph type="body" idx="2"/>
          </p:nvPr>
        </p:nvSpPr>
        <p:spPr>
          <a:xfrm>
            <a:off x="4636550" y="2668950"/>
            <a:ext cx="2054400" cy="1898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343" name="Google Shape;343;p88"/>
          <p:cNvSpPr txBox="1"/>
          <p:nvPr/>
        </p:nvSpPr>
        <p:spPr>
          <a:xfrm>
            <a:off x="2036075" y="1407750"/>
            <a:ext cx="5166300" cy="14136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7F7F7"/>
              </a:buClr>
              <a:buSzPts val="2400"/>
              <a:buFont typeface="Open Sans Light"/>
              <a:buNone/>
            </a:pPr>
            <a:r>
              <a:rPr lang="en-US" sz="7000" b="1" i="0" u="none" strike="noStrike" cap="none">
                <a:solidFill>
                  <a:schemeClr val="dk1"/>
                </a:solidFill>
                <a:latin typeface="Arial"/>
                <a:ea typeface="Arial"/>
                <a:cs typeface="Arial"/>
                <a:sym typeface="Arial"/>
              </a:rPr>
              <a:t>Thank You!</a:t>
            </a:r>
            <a:endParaRPr sz="7000" b="1" i="0" u="none" strike="noStrike" cap="none">
              <a:solidFill>
                <a:schemeClr val="dk1"/>
              </a:solidFill>
              <a:latin typeface="Arial"/>
              <a:ea typeface="Arial"/>
              <a:cs typeface="Arial"/>
              <a:sym typeface="Arial"/>
            </a:endParaRPr>
          </a:p>
        </p:txBody>
      </p:sp>
      <p:cxnSp>
        <p:nvCxnSpPr>
          <p:cNvPr id="344" name="Google Shape;344;p88"/>
          <p:cNvCxnSpPr/>
          <p:nvPr/>
        </p:nvCxnSpPr>
        <p:spPr>
          <a:xfrm>
            <a:off x="2036075" y="2561575"/>
            <a:ext cx="4798500" cy="0"/>
          </a:xfrm>
          <a:prstGeom prst="straightConnector1">
            <a:avLst/>
          </a:prstGeom>
          <a:noFill/>
          <a:ln w="28575" cap="flat" cmpd="sng">
            <a:solidFill>
              <a:schemeClr val="accent1"/>
            </a:solidFill>
            <a:prstDash val="solid"/>
            <a:round/>
            <a:headEnd type="none" w="sm" len="sm"/>
            <a:tailEnd type="none" w="sm" len="sm"/>
          </a:ln>
        </p:spPr>
      </p:cxnSp>
      <p:pic>
        <p:nvPicPr>
          <p:cNvPr id="345" name="Google Shape;345;p88"/>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346" name="Google Shape;346;p88"/>
          <p:cNvSpPr txBox="1"/>
          <p:nvPr/>
        </p:nvSpPr>
        <p:spPr>
          <a:xfrm>
            <a:off x="854100" y="4104225"/>
            <a:ext cx="74358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1" i="0" u="none" strike="noStrike" cap="none">
                <a:solidFill>
                  <a:schemeClr val="dk1"/>
                </a:solidFill>
                <a:highlight>
                  <a:srgbClr val="FFFFFF"/>
                </a:highlight>
                <a:latin typeface="Arial"/>
                <a:ea typeface="Arial"/>
                <a:cs typeface="Arial"/>
                <a:sym typeface="Arial"/>
              </a:rPr>
              <a:t>Please fill out the evaluation form after the webinar!</a:t>
            </a:r>
            <a:endParaRPr sz="2300" b="1"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uestions">
  <p:cSld name="CAPTION_ONLY_1_1">
    <p:spTree>
      <p:nvGrpSpPr>
        <p:cNvPr id="1" name="Shape 347"/>
        <p:cNvGrpSpPr/>
        <p:nvPr/>
      </p:nvGrpSpPr>
      <p:grpSpPr>
        <a:xfrm>
          <a:off x="0" y="0"/>
          <a:ext cx="0" cy="0"/>
          <a:chOff x="0" y="0"/>
          <a:chExt cx="0" cy="0"/>
        </a:xfrm>
      </p:grpSpPr>
      <p:pic>
        <p:nvPicPr>
          <p:cNvPr id="348" name="Google Shape;348;p89"/>
          <p:cNvPicPr preferRelativeResize="0"/>
          <p:nvPr/>
        </p:nvPicPr>
        <p:blipFill rotWithShape="1">
          <a:blip r:embed="rId2">
            <a:alphaModFix/>
          </a:blip>
          <a:srcRect/>
          <a:stretch/>
        </p:blipFill>
        <p:spPr>
          <a:xfrm>
            <a:off x="6691250" y="506300"/>
            <a:ext cx="1967875" cy="531325"/>
          </a:xfrm>
          <a:prstGeom prst="rect">
            <a:avLst/>
          </a:prstGeom>
          <a:noFill/>
          <a:ln>
            <a:noFill/>
          </a:ln>
        </p:spPr>
      </p:pic>
      <p:grpSp>
        <p:nvGrpSpPr>
          <p:cNvPr id="349" name="Google Shape;349;p89"/>
          <p:cNvGrpSpPr/>
          <p:nvPr/>
        </p:nvGrpSpPr>
        <p:grpSpPr>
          <a:xfrm>
            <a:off x="1988850" y="1407750"/>
            <a:ext cx="5166300" cy="1695675"/>
            <a:chOff x="1988850" y="1483950"/>
            <a:chExt cx="5166300" cy="1695675"/>
          </a:xfrm>
        </p:grpSpPr>
        <p:cxnSp>
          <p:nvCxnSpPr>
            <p:cNvPr id="350" name="Google Shape;350;p89"/>
            <p:cNvCxnSpPr/>
            <p:nvPr/>
          </p:nvCxnSpPr>
          <p:spPr>
            <a:xfrm>
              <a:off x="2295150" y="2637775"/>
              <a:ext cx="4553700" cy="0"/>
            </a:xfrm>
            <a:prstGeom prst="straightConnector1">
              <a:avLst/>
            </a:prstGeom>
            <a:noFill/>
            <a:ln w="28575" cap="flat" cmpd="sng">
              <a:solidFill>
                <a:schemeClr val="accent1"/>
              </a:solidFill>
              <a:prstDash val="solid"/>
              <a:round/>
              <a:headEnd type="none" w="sm" len="sm"/>
              <a:tailEnd type="none" w="sm" len="sm"/>
            </a:ln>
          </p:spPr>
        </p:cxnSp>
        <p:sp>
          <p:nvSpPr>
            <p:cNvPr id="351" name="Google Shape;351;p89"/>
            <p:cNvSpPr txBox="1"/>
            <p:nvPr/>
          </p:nvSpPr>
          <p:spPr>
            <a:xfrm>
              <a:off x="2083800" y="2656425"/>
              <a:ext cx="49764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What questions do you have for us?</a:t>
              </a:r>
              <a:endParaRPr sz="2200" b="0" i="0" u="none" strike="noStrike" cap="none">
                <a:solidFill>
                  <a:schemeClr val="dk1"/>
                </a:solidFill>
                <a:latin typeface="Arial"/>
                <a:ea typeface="Arial"/>
                <a:cs typeface="Arial"/>
                <a:sym typeface="Arial"/>
              </a:endParaRPr>
            </a:p>
          </p:txBody>
        </p:sp>
        <p:sp>
          <p:nvSpPr>
            <p:cNvPr id="352" name="Google Shape;352;p89"/>
            <p:cNvSpPr txBox="1"/>
            <p:nvPr/>
          </p:nvSpPr>
          <p:spPr>
            <a:xfrm>
              <a:off x="1988850" y="1483950"/>
              <a:ext cx="5166300" cy="14136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F7F7F7"/>
                </a:buClr>
                <a:buSzPts val="2400"/>
                <a:buFont typeface="Open Sans Light"/>
                <a:buNone/>
              </a:pPr>
              <a:r>
                <a:rPr lang="en-US" sz="7000" b="1" i="0" u="none" strike="noStrike" cap="none">
                  <a:solidFill>
                    <a:schemeClr val="dk1"/>
                  </a:solidFill>
                  <a:latin typeface="Arial"/>
                  <a:ea typeface="Arial"/>
                  <a:cs typeface="Arial"/>
                  <a:sym typeface="Arial"/>
                </a:rPr>
                <a:t>Q&amp;A:</a:t>
              </a:r>
              <a:endParaRPr sz="7500" b="1"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tay In Touch">
  <p:cSld name="CAPTION_ONLY_1_1_1">
    <p:spTree>
      <p:nvGrpSpPr>
        <p:cNvPr id="1" name="Shape 353"/>
        <p:cNvGrpSpPr/>
        <p:nvPr/>
      </p:nvGrpSpPr>
      <p:grpSpPr>
        <a:xfrm>
          <a:off x="0" y="0"/>
          <a:ext cx="0" cy="0"/>
          <a:chOff x="0" y="0"/>
          <a:chExt cx="0" cy="0"/>
        </a:xfrm>
      </p:grpSpPr>
      <p:pic>
        <p:nvPicPr>
          <p:cNvPr id="354" name="Google Shape;354;p90"/>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355" name="Google Shape;355;p90"/>
          <p:cNvSpPr txBox="1"/>
          <p:nvPr/>
        </p:nvSpPr>
        <p:spPr>
          <a:xfrm>
            <a:off x="1388400" y="1407750"/>
            <a:ext cx="6367200" cy="14136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F7F7F7"/>
              </a:buClr>
              <a:buSzPts val="2400"/>
              <a:buFont typeface="Open Sans Light"/>
              <a:buNone/>
            </a:pPr>
            <a:r>
              <a:rPr lang="en-US" sz="7000" b="1" i="0" u="none" strike="noStrike" cap="none">
                <a:solidFill>
                  <a:schemeClr val="dk1"/>
                </a:solidFill>
                <a:latin typeface="Arial"/>
                <a:ea typeface="Arial"/>
                <a:cs typeface="Arial"/>
                <a:sym typeface="Arial"/>
              </a:rPr>
              <a:t>Stay in Touch!</a:t>
            </a:r>
            <a:endParaRPr sz="7000" b="1" i="0" u="none" strike="noStrike" cap="none">
              <a:solidFill>
                <a:schemeClr val="dk1"/>
              </a:solidFill>
              <a:latin typeface="Arial"/>
              <a:ea typeface="Arial"/>
              <a:cs typeface="Arial"/>
              <a:sym typeface="Arial"/>
            </a:endParaRPr>
          </a:p>
        </p:txBody>
      </p:sp>
      <p:grpSp>
        <p:nvGrpSpPr>
          <p:cNvPr id="356" name="Google Shape;356;p90"/>
          <p:cNvGrpSpPr/>
          <p:nvPr/>
        </p:nvGrpSpPr>
        <p:grpSpPr>
          <a:xfrm>
            <a:off x="482325" y="3012398"/>
            <a:ext cx="1668600" cy="1609977"/>
            <a:chOff x="482325" y="3012398"/>
            <a:chExt cx="1668600" cy="1609977"/>
          </a:xfrm>
        </p:grpSpPr>
        <p:sp>
          <p:nvSpPr>
            <p:cNvPr id="357" name="Google Shape;357;p90"/>
            <p:cNvSpPr txBox="1"/>
            <p:nvPr/>
          </p:nvSpPr>
          <p:spPr>
            <a:xfrm>
              <a:off x="482325" y="3758075"/>
              <a:ext cx="1668600" cy="86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000000"/>
                </a:buClr>
                <a:buSzPts val="1200"/>
                <a:buFont typeface="Arial"/>
                <a:buNone/>
              </a:pPr>
              <a:r>
                <a:rPr lang="en-US" sz="1200" b="1" i="0" u="none" strike="noStrike" cap="none">
                  <a:solidFill>
                    <a:schemeClr val="dk2"/>
                  </a:solidFill>
                  <a:latin typeface="Arial"/>
                  <a:ea typeface="Arial"/>
                  <a:cs typeface="Arial"/>
                  <a:sym typeface="Arial"/>
                </a:rPr>
                <a:t>Subscribe</a:t>
              </a:r>
              <a:r>
                <a:rPr lang="en-US" sz="1200" b="0" i="0" u="none" strike="noStrike" cap="none">
                  <a:solidFill>
                    <a:schemeClr val="dk2"/>
                  </a:solidFill>
                  <a:latin typeface="Arial"/>
                  <a:ea typeface="Arial"/>
                  <a:cs typeface="Arial"/>
                  <a:sym typeface="Arial"/>
                </a:rPr>
                <a:t> to the </a:t>
              </a:r>
              <a:br>
                <a:rPr lang="en-US" sz="1200" b="0" i="0" u="none" strike="noStrike" cap="none">
                  <a:solidFill>
                    <a:schemeClr val="dk2"/>
                  </a:solidFill>
                  <a:latin typeface="Arial"/>
                  <a:ea typeface="Arial"/>
                  <a:cs typeface="Arial"/>
                  <a:sym typeface="Arial"/>
                </a:rPr>
              </a:br>
              <a:r>
                <a:rPr lang="en-US" sz="1200" b="0" i="0" u="none" strike="noStrike" cap="none">
                  <a:solidFill>
                    <a:schemeClr val="dk2"/>
                  </a:solidFill>
                  <a:latin typeface="Arial"/>
                  <a:ea typeface="Arial"/>
                  <a:cs typeface="Arial"/>
                  <a:sym typeface="Arial"/>
                </a:rPr>
                <a:t>RHNTC Monthly eNewsletter at </a:t>
              </a:r>
              <a:r>
                <a:rPr lang="en-US" sz="12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rhntc.org/enewsletter</a:t>
              </a:r>
              <a:endParaRPr sz="1200" b="0" i="0" u="none" strike="noStrike" cap="none">
                <a:solidFill>
                  <a:schemeClr val="dk1"/>
                </a:solidFill>
                <a:latin typeface="Arial"/>
                <a:ea typeface="Arial"/>
                <a:cs typeface="Arial"/>
                <a:sym typeface="Arial"/>
              </a:endParaRPr>
            </a:p>
          </p:txBody>
        </p:sp>
        <p:grpSp>
          <p:nvGrpSpPr>
            <p:cNvPr id="358" name="Google Shape;358;p90"/>
            <p:cNvGrpSpPr/>
            <p:nvPr/>
          </p:nvGrpSpPr>
          <p:grpSpPr>
            <a:xfrm>
              <a:off x="982125" y="3012398"/>
              <a:ext cx="669000" cy="669000"/>
              <a:chOff x="1387595" y="3307348"/>
              <a:chExt cx="669000" cy="669000"/>
            </a:xfrm>
          </p:grpSpPr>
          <p:sp>
            <p:nvSpPr>
              <p:cNvPr id="359" name="Google Shape;359;p90"/>
              <p:cNvSpPr/>
              <p:nvPr/>
            </p:nvSpPr>
            <p:spPr>
              <a:xfrm>
                <a:off x="1387595" y="3307348"/>
                <a:ext cx="669000" cy="669000"/>
              </a:xfrm>
              <a:prstGeom prst="ellipse">
                <a:avLst/>
              </a:prstGeom>
              <a:solidFill>
                <a:srgbClr val="FBB04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360" name="Google Shape;360;p90"/>
              <p:cNvPicPr preferRelativeResize="0"/>
              <p:nvPr/>
            </p:nvPicPr>
            <p:blipFill rotWithShape="1">
              <a:blip r:embed="rId4">
                <a:alphaModFix/>
              </a:blip>
              <a:srcRect/>
              <a:stretch/>
            </p:blipFill>
            <p:spPr>
              <a:xfrm>
                <a:off x="1505062" y="3465863"/>
                <a:ext cx="434025" cy="351926"/>
              </a:xfrm>
              <a:prstGeom prst="rect">
                <a:avLst/>
              </a:prstGeom>
              <a:noFill/>
              <a:ln>
                <a:noFill/>
              </a:ln>
            </p:spPr>
          </p:pic>
        </p:grpSp>
      </p:grpSp>
      <p:grpSp>
        <p:nvGrpSpPr>
          <p:cNvPr id="361" name="Google Shape;361;p90"/>
          <p:cNvGrpSpPr/>
          <p:nvPr/>
        </p:nvGrpSpPr>
        <p:grpSpPr>
          <a:xfrm>
            <a:off x="3882975" y="3012398"/>
            <a:ext cx="1199700" cy="1609977"/>
            <a:chOff x="4218173" y="3317198"/>
            <a:chExt cx="1199700" cy="1609977"/>
          </a:xfrm>
        </p:grpSpPr>
        <p:sp>
          <p:nvSpPr>
            <p:cNvPr id="362" name="Google Shape;362;p90"/>
            <p:cNvSpPr txBox="1"/>
            <p:nvPr/>
          </p:nvSpPr>
          <p:spPr>
            <a:xfrm>
              <a:off x="4218173" y="4062875"/>
              <a:ext cx="1199700" cy="86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000000"/>
                </a:buClr>
                <a:buSzPts val="1200"/>
                <a:buFont typeface="Arial"/>
                <a:buNone/>
              </a:pPr>
              <a:r>
                <a:rPr lang="en-US" sz="1200" b="1" i="0" u="none" strike="noStrike" cap="none">
                  <a:solidFill>
                    <a:schemeClr val="dk2"/>
                  </a:solidFill>
                  <a:latin typeface="Arial"/>
                  <a:ea typeface="Arial"/>
                  <a:cs typeface="Arial"/>
                  <a:sym typeface="Arial"/>
                </a:rPr>
                <a:t>Sign up</a:t>
              </a:r>
              <a:r>
                <a:rPr lang="en-US" sz="1200" b="0" i="0" u="none" strike="noStrike" cap="none">
                  <a:solidFill>
                    <a:schemeClr val="dk2"/>
                  </a:solidFill>
                  <a:latin typeface="Arial"/>
                  <a:ea typeface="Arial"/>
                  <a:cs typeface="Arial"/>
                  <a:sym typeface="Arial"/>
                </a:rPr>
                <a:t> for an account on rhntc.org</a:t>
              </a:r>
              <a:endParaRPr sz="1200" b="0" i="0" u="none" strike="noStrike" cap="none">
                <a:solidFill>
                  <a:schemeClr val="dk2"/>
                </a:solidFill>
                <a:latin typeface="Arial"/>
                <a:ea typeface="Arial"/>
                <a:cs typeface="Arial"/>
                <a:sym typeface="Arial"/>
              </a:endParaRPr>
            </a:p>
          </p:txBody>
        </p:sp>
        <p:grpSp>
          <p:nvGrpSpPr>
            <p:cNvPr id="363" name="Google Shape;363;p90"/>
            <p:cNvGrpSpPr/>
            <p:nvPr/>
          </p:nvGrpSpPr>
          <p:grpSpPr>
            <a:xfrm>
              <a:off x="4483523" y="3317198"/>
              <a:ext cx="669000" cy="669000"/>
              <a:chOff x="5261570" y="3340973"/>
              <a:chExt cx="669000" cy="669000"/>
            </a:xfrm>
          </p:grpSpPr>
          <p:sp>
            <p:nvSpPr>
              <p:cNvPr id="364" name="Google Shape;364;p90"/>
              <p:cNvSpPr/>
              <p:nvPr/>
            </p:nvSpPr>
            <p:spPr>
              <a:xfrm>
                <a:off x="5261570" y="3340973"/>
                <a:ext cx="669000" cy="6690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365" name="Google Shape;365;p90"/>
              <p:cNvPicPr preferRelativeResize="0"/>
              <p:nvPr/>
            </p:nvPicPr>
            <p:blipFill rotWithShape="1">
              <a:blip r:embed="rId5">
                <a:alphaModFix/>
              </a:blip>
              <a:srcRect r="10"/>
              <a:stretch/>
            </p:blipFill>
            <p:spPr>
              <a:xfrm>
                <a:off x="5379044" y="3458425"/>
                <a:ext cx="434025" cy="434047"/>
              </a:xfrm>
              <a:prstGeom prst="rect">
                <a:avLst/>
              </a:prstGeom>
              <a:noFill/>
              <a:ln>
                <a:noFill/>
              </a:ln>
            </p:spPr>
          </p:pic>
        </p:grpSp>
      </p:grpSp>
      <p:grpSp>
        <p:nvGrpSpPr>
          <p:cNvPr id="366" name="Google Shape;366;p90"/>
          <p:cNvGrpSpPr/>
          <p:nvPr/>
        </p:nvGrpSpPr>
        <p:grpSpPr>
          <a:xfrm>
            <a:off x="5408550" y="3012398"/>
            <a:ext cx="1199700" cy="1242777"/>
            <a:chOff x="5533725" y="3317198"/>
            <a:chExt cx="1199700" cy="1242777"/>
          </a:xfrm>
        </p:grpSpPr>
        <p:sp>
          <p:nvSpPr>
            <p:cNvPr id="367" name="Google Shape;367;p90"/>
            <p:cNvSpPr txBox="1"/>
            <p:nvPr/>
          </p:nvSpPr>
          <p:spPr>
            <a:xfrm>
              <a:off x="5533725" y="4062875"/>
              <a:ext cx="1199700" cy="49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000000"/>
                </a:buClr>
                <a:buSzPts val="1200"/>
                <a:buFont typeface="Arial"/>
                <a:buNone/>
              </a:pPr>
              <a:r>
                <a:rPr lang="en-US" sz="1200" b="1" i="0" u="none" strike="noStrike" cap="none">
                  <a:solidFill>
                    <a:schemeClr val="dk2"/>
                  </a:solidFill>
                  <a:latin typeface="Arial"/>
                  <a:ea typeface="Arial"/>
                  <a:cs typeface="Arial"/>
                  <a:sym typeface="Arial"/>
                </a:rPr>
                <a:t>Follow us</a:t>
              </a:r>
              <a:r>
                <a:rPr lang="en-US" sz="1200" b="0" i="0" u="none" strike="noStrike" cap="none">
                  <a:solidFill>
                    <a:schemeClr val="dk2"/>
                  </a:solidFill>
                  <a:latin typeface="Arial"/>
                  <a:ea typeface="Arial"/>
                  <a:cs typeface="Arial"/>
                  <a:sym typeface="Arial"/>
                </a:rPr>
                <a:t> </a:t>
              </a:r>
              <a:br>
                <a:rPr lang="en-US" sz="1200" b="0" i="0" u="none" strike="noStrike" cap="none">
                  <a:solidFill>
                    <a:schemeClr val="dk2"/>
                  </a:solidFill>
                  <a:latin typeface="Arial"/>
                  <a:ea typeface="Arial"/>
                  <a:cs typeface="Arial"/>
                  <a:sym typeface="Arial"/>
                </a:rPr>
              </a:br>
              <a:r>
                <a:rPr lang="en-US" sz="1200" b="0" i="0" u="none" strike="noStrike" cap="none">
                  <a:solidFill>
                    <a:schemeClr val="dk2"/>
                  </a:solidFill>
                  <a:latin typeface="Arial"/>
                  <a:ea typeface="Arial"/>
                  <a:cs typeface="Arial"/>
                  <a:sym typeface="Arial"/>
                </a:rPr>
                <a:t>on LinkedIn</a:t>
              </a:r>
              <a:endParaRPr sz="1200" b="0" i="0" u="none" strike="noStrike" cap="none">
                <a:solidFill>
                  <a:schemeClr val="dk2"/>
                </a:solidFill>
                <a:latin typeface="Arial"/>
                <a:ea typeface="Arial"/>
                <a:cs typeface="Arial"/>
                <a:sym typeface="Arial"/>
              </a:endParaRPr>
            </a:p>
          </p:txBody>
        </p:sp>
        <p:grpSp>
          <p:nvGrpSpPr>
            <p:cNvPr id="368" name="Google Shape;368;p90"/>
            <p:cNvGrpSpPr/>
            <p:nvPr/>
          </p:nvGrpSpPr>
          <p:grpSpPr>
            <a:xfrm>
              <a:off x="5799075" y="3317198"/>
              <a:ext cx="669000" cy="669000"/>
              <a:chOff x="6975795" y="3340973"/>
              <a:chExt cx="669000" cy="669000"/>
            </a:xfrm>
          </p:grpSpPr>
          <p:sp>
            <p:nvSpPr>
              <p:cNvPr id="369" name="Google Shape;369;p90"/>
              <p:cNvSpPr/>
              <p:nvPr/>
            </p:nvSpPr>
            <p:spPr>
              <a:xfrm>
                <a:off x="6975795" y="3340973"/>
                <a:ext cx="669000" cy="6690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370" name="Google Shape;370;p90"/>
              <p:cNvPicPr preferRelativeResize="0"/>
              <p:nvPr/>
            </p:nvPicPr>
            <p:blipFill rotWithShape="1">
              <a:blip r:embed="rId6">
                <a:alphaModFix/>
              </a:blip>
              <a:srcRect/>
              <a:stretch/>
            </p:blipFill>
            <p:spPr>
              <a:xfrm>
                <a:off x="7143229" y="3497083"/>
                <a:ext cx="334104" cy="316519"/>
              </a:xfrm>
              <a:prstGeom prst="rect">
                <a:avLst/>
              </a:prstGeom>
              <a:noFill/>
              <a:ln>
                <a:noFill/>
              </a:ln>
            </p:spPr>
          </p:pic>
        </p:grpSp>
      </p:grpSp>
      <p:grpSp>
        <p:nvGrpSpPr>
          <p:cNvPr id="371" name="Google Shape;371;p90"/>
          <p:cNvGrpSpPr/>
          <p:nvPr/>
        </p:nvGrpSpPr>
        <p:grpSpPr>
          <a:xfrm>
            <a:off x="2476800" y="3012398"/>
            <a:ext cx="1080300" cy="1242777"/>
            <a:chOff x="2537525" y="3317198"/>
            <a:chExt cx="1080300" cy="1242777"/>
          </a:xfrm>
        </p:grpSpPr>
        <p:sp>
          <p:nvSpPr>
            <p:cNvPr id="372" name="Google Shape;372;p90"/>
            <p:cNvSpPr txBox="1"/>
            <p:nvPr/>
          </p:nvSpPr>
          <p:spPr>
            <a:xfrm>
              <a:off x="2537525" y="4062875"/>
              <a:ext cx="1080300" cy="49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000000"/>
                </a:buClr>
                <a:buSzPts val="1200"/>
                <a:buFont typeface="Arial"/>
                <a:buNone/>
              </a:pPr>
              <a:r>
                <a:rPr lang="en-US" sz="1200" b="1" i="0" u="none" strike="noStrike" cap="none">
                  <a:solidFill>
                    <a:schemeClr val="dk2"/>
                  </a:solidFill>
                  <a:latin typeface="Arial"/>
                  <a:ea typeface="Arial"/>
                  <a:cs typeface="Arial"/>
                  <a:sym typeface="Arial"/>
                </a:rPr>
                <a:t>Contact us</a:t>
              </a:r>
              <a:r>
                <a:rPr lang="en-US" sz="1200" b="0" i="0" u="none" strike="noStrike" cap="none">
                  <a:solidFill>
                    <a:schemeClr val="dk2"/>
                  </a:solidFill>
                  <a:latin typeface="Arial"/>
                  <a:ea typeface="Arial"/>
                  <a:cs typeface="Arial"/>
                  <a:sym typeface="Arial"/>
                </a:rPr>
                <a:t> on rhntc.org</a:t>
              </a:r>
              <a:endParaRPr sz="1200" b="0" i="0" u="none" strike="noStrike" cap="none">
                <a:solidFill>
                  <a:srgbClr val="595959"/>
                </a:solidFill>
                <a:latin typeface="Arial"/>
                <a:ea typeface="Arial"/>
                <a:cs typeface="Arial"/>
                <a:sym typeface="Arial"/>
              </a:endParaRPr>
            </a:p>
          </p:txBody>
        </p:sp>
        <p:grpSp>
          <p:nvGrpSpPr>
            <p:cNvPr id="373" name="Google Shape;373;p90"/>
            <p:cNvGrpSpPr/>
            <p:nvPr/>
          </p:nvGrpSpPr>
          <p:grpSpPr>
            <a:xfrm>
              <a:off x="2743200" y="3317198"/>
              <a:ext cx="668951" cy="668951"/>
              <a:chOff x="1187875" y="2179751"/>
              <a:chExt cx="1053300" cy="1053300"/>
            </a:xfrm>
          </p:grpSpPr>
          <p:sp>
            <p:nvSpPr>
              <p:cNvPr id="374" name="Google Shape;374;p90"/>
              <p:cNvSpPr/>
              <p:nvPr/>
            </p:nvSpPr>
            <p:spPr>
              <a:xfrm>
                <a:off x="1187875" y="2179751"/>
                <a:ext cx="1053300" cy="10533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375" name="Google Shape;375;p90"/>
              <p:cNvPicPr preferRelativeResize="0"/>
              <p:nvPr/>
            </p:nvPicPr>
            <p:blipFill rotWithShape="1">
              <a:blip r:embed="rId7">
                <a:alphaModFix/>
              </a:blip>
              <a:srcRect/>
              <a:stretch/>
            </p:blipFill>
            <p:spPr>
              <a:xfrm>
                <a:off x="1436012" y="2406486"/>
                <a:ext cx="557025" cy="599838"/>
              </a:xfrm>
              <a:prstGeom prst="rect">
                <a:avLst/>
              </a:prstGeom>
              <a:noFill/>
              <a:ln>
                <a:noFill/>
              </a:ln>
            </p:spPr>
          </p:pic>
        </p:grpSp>
      </p:grpSp>
      <p:grpSp>
        <p:nvGrpSpPr>
          <p:cNvPr id="376" name="Google Shape;376;p90"/>
          <p:cNvGrpSpPr/>
          <p:nvPr/>
        </p:nvGrpSpPr>
        <p:grpSpPr>
          <a:xfrm>
            <a:off x="6934125" y="3012398"/>
            <a:ext cx="1420200" cy="1267827"/>
            <a:chOff x="7238925" y="3317198"/>
            <a:chExt cx="1420200" cy="1267827"/>
          </a:xfrm>
        </p:grpSpPr>
        <p:grpSp>
          <p:nvGrpSpPr>
            <p:cNvPr id="377" name="Google Shape;377;p90"/>
            <p:cNvGrpSpPr/>
            <p:nvPr/>
          </p:nvGrpSpPr>
          <p:grpSpPr>
            <a:xfrm>
              <a:off x="7614550" y="3317198"/>
              <a:ext cx="668951" cy="668951"/>
              <a:chOff x="3976338" y="2179751"/>
              <a:chExt cx="1053300" cy="1053300"/>
            </a:xfrm>
          </p:grpSpPr>
          <p:sp>
            <p:nvSpPr>
              <p:cNvPr id="378" name="Google Shape;378;p90"/>
              <p:cNvSpPr/>
              <p:nvPr/>
            </p:nvSpPr>
            <p:spPr>
              <a:xfrm>
                <a:off x="3976338" y="2179751"/>
                <a:ext cx="1053300" cy="1053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379" name="Google Shape;379;p90"/>
              <p:cNvPicPr preferRelativeResize="0"/>
              <p:nvPr/>
            </p:nvPicPr>
            <p:blipFill rotWithShape="1">
              <a:blip r:embed="rId8">
                <a:alphaModFix/>
              </a:blip>
              <a:srcRect/>
              <a:stretch/>
            </p:blipFill>
            <p:spPr>
              <a:xfrm>
                <a:off x="4281957" y="2480519"/>
                <a:ext cx="442062" cy="451773"/>
              </a:xfrm>
              <a:prstGeom prst="rect">
                <a:avLst/>
              </a:prstGeom>
              <a:noFill/>
              <a:ln>
                <a:noFill/>
              </a:ln>
            </p:spPr>
          </p:pic>
        </p:grpSp>
        <p:sp>
          <p:nvSpPr>
            <p:cNvPr id="380" name="Google Shape;380;p90"/>
            <p:cNvSpPr txBox="1"/>
            <p:nvPr/>
          </p:nvSpPr>
          <p:spPr>
            <a:xfrm>
              <a:off x="7238925" y="4087925"/>
              <a:ext cx="1420200" cy="49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000000"/>
                </a:buClr>
                <a:buSzPts val="1200"/>
                <a:buFont typeface="Arial"/>
                <a:buNone/>
              </a:pPr>
              <a:r>
                <a:rPr lang="en-US" sz="1200" b="1" i="0" u="none" strike="noStrike" cap="none">
                  <a:solidFill>
                    <a:schemeClr val="dk2"/>
                  </a:solidFill>
                  <a:latin typeface="Arial"/>
                  <a:ea typeface="Arial"/>
                  <a:cs typeface="Arial"/>
                  <a:sym typeface="Arial"/>
                </a:rPr>
                <a:t>Follow us</a:t>
              </a:r>
              <a:r>
                <a:rPr lang="en-US" sz="1200" b="0" i="0" u="none" strike="noStrike" cap="none">
                  <a:solidFill>
                    <a:schemeClr val="dk2"/>
                  </a:solidFill>
                  <a:latin typeface="Arial"/>
                  <a:ea typeface="Arial"/>
                  <a:cs typeface="Arial"/>
                  <a:sym typeface="Arial"/>
                </a:rPr>
                <a:t> on X (Twitter) @rh_ntc</a:t>
              </a:r>
              <a:endParaRPr sz="1200" b="0" i="0" u="none" strike="noStrike" cap="none">
                <a:solidFill>
                  <a:schemeClr val="dk2"/>
                </a:solidFill>
                <a:latin typeface="Arial"/>
                <a:ea typeface="Arial"/>
                <a:cs typeface="Arial"/>
                <a:sym typeface="Arial"/>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1"/>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ur Team">
  <p:cSld name="CUSTOM">
    <p:spTree>
      <p:nvGrpSpPr>
        <p:cNvPr id="1" name="Shape 382"/>
        <p:cNvGrpSpPr/>
        <p:nvPr/>
      </p:nvGrpSpPr>
      <p:grpSpPr>
        <a:xfrm>
          <a:off x="0" y="0"/>
          <a:ext cx="0" cy="0"/>
          <a:chOff x="0" y="0"/>
          <a:chExt cx="0" cy="0"/>
        </a:xfrm>
      </p:grpSpPr>
      <p:pic>
        <p:nvPicPr>
          <p:cNvPr id="383" name="Google Shape;383;p92"/>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384" name="Google Shape;384;p92"/>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385" name="Google Shape;385;p92"/>
          <p:cNvSpPr txBox="1">
            <a:spLocks noGrp="1"/>
          </p:cNvSpPr>
          <p:nvPr>
            <p:ph type="body" idx="1"/>
          </p:nvPr>
        </p:nvSpPr>
        <p:spPr>
          <a:xfrm>
            <a:off x="1645275" y="3616200"/>
            <a:ext cx="2330400" cy="2420700"/>
          </a:xfrm>
          <a:prstGeom prst="rect">
            <a:avLst/>
          </a:prstGeom>
          <a:noFill/>
          <a:ln>
            <a:noFill/>
          </a:ln>
        </p:spPr>
        <p:txBody>
          <a:bodyPr spcFirstLastPara="1" wrap="square" lIns="91425" tIns="91425" rIns="91425" bIns="91425" anchor="t" anchorCtr="0">
            <a:noAutofit/>
          </a:bodyPr>
          <a:lstStyle>
            <a:lvl1pPr marL="457200" marR="0" lvl="0" indent="-342900" algn="ctr"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ctr"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386" name="Google Shape;386;p92"/>
          <p:cNvSpPr txBox="1">
            <a:spLocks noGrp="1"/>
          </p:cNvSpPr>
          <p:nvPr>
            <p:ph type="body" idx="2"/>
          </p:nvPr>
        </p:nvSpPr>
        <p:spPr>
          <a:xfrm>
            <a:off x="5015925" y="3616200"/>
            <a:ext cx="2330400" cy="2420700"/>
          </a:xfrm>
          <a:prstGeom prst="rect">
            <a:avLst/>
          </a:prstGeom>
          <a:noFill/>
          <a:ln>
            <a:noFill/>
          </a:ln>
        </p:spPr>
        <p:txBody>
          <a:bodyPr spcFirstLastPara="1" wrap="square" lIns="91425" tIns="91425" rIns="91425" bIns="91425" anchor="t" anchorCtr="0">
            <a:noAutofit/>
          </a:bodyPr>
          <a:lstStyle>
            <a:lvl1pPr marL="457200" marR="0" lvl="0" indent="-342900" algn="ctr"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ctr"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ur Team 3">
  <p:cSld name="CUSTOM_1">
    <p:spTree>
      <p:nvGrpSpPr>
        <p:cNvPr id="1" name="Shape 387"/>
        <p:cNvGrpSpPr/>
        <p:nvPr/>
      </p:nvGrpSpPr>
      <p:grpSpPr>
        <a:xfrm>
          <a:off x="0" y="0"/>
          <a:ext cx="0" cy="0"/>
          <a:chOff x="0" y="0"/>
          <a:chExt cx="0" cy="0"/>
        </a:xfrm>
      </p:grpSpPr>
      <p:sp>
        <p:nvSpPr>
          <p:cNvPr id="388" name="Google Shape;388;p93"/>
          <p:cNvSpPr>
            <a:spLocks noGrp="1"/>
          </p:cNvSpPr>
          <p:nvPr>
            <p:ph type="pic" idx="2"/>
          </p:nvPr>
        </p:nvSpPr>
        <p:spPr>
          <a:xfrm>
            <a:off x="2142975" y="1765650"/>
            <a:ext cx="1335000" cy="1335000"/>
          </a:xfrm>
          <a:prstGeom prst="ellipse">
            <a:avLst/>
          </a:prstGeom>
          <a:noFill/>
          <a:ln>
            <a:noFill/>
          </a:ln>
        </p:spPr>
      </p:sp>
      <p:pic>
        <p:nvPicPr>
          <p:cNvPr id="389" name="Google Shape;389;p93"/>
          <p:cNvPicPr preferRelativeResize="0"/>
          <p:nvPr/>
        </p:nvPicPr>
        <p:blipFill rotWithShape="1">
          <a:blip r:embed="rId2">
            <a:alphaModFix/>
          </a:blip>
          <a:srcRect/>
          <a:stretch/>
        </p:blipFill>
        <p:spPr>
          <a:xfrm>
            <a:off x="1962229" y="1584904"/>
            <a:ext cx="1696492" cy="1696492"/>
          </a:xfrm>
          <a:prstGeom prst="rect">
            <a:avLst/>
          </a:prstGeom>
          <a:noFill/>
          <a:ln>
            <a:noFill/>
          </a:ln>
        </p:spPr>
      </p:pic>
      <p:pic>
        <p:nvPicPr>
          <p:cNvPr id="390" name="Google Shape;390;p93"/>
          <p:cNvPicPr preferRelativeResize="0"/>
          <p:nvPr/>
        </p:nvPicPr>
        <p:blipFill rotWithShape="1">
          <a:blip r:embed="rId3">
            <a:alphaModFix/>
          </a:blip>
          <a:srcRect/>
          <a:stretch/>
        </p:blipFill>
        <p:spPr>
          <a:xfrm>
            <a:off x="6691250" y="506300"/>
            <a:ext cx="1967875" cy="531325"/>
          </a:xfrm>
          <a:prstGeom prst="rect">
            <a:avLst/>
          </a:prstGeom>
          <a:noFill/>
          <a:ln>
            <a:noFill/>
          </a:ln>
        </p:spPr>
      </p:pic>
      <p:sp>
        <p:nvSpPr>
          <p:cNvPr id="391" name="Google Shape;391;p93"/>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ed List 1">
  <p:cSld name="1_Bulleted List 1">
    <p:spTree>
      <p:nvGrpSpPr>
        <p:cNvPr id="1" name="Shape 35"/>
        <p:cNvGrpSpPr/>
        <p:nvPr/>
      </p:nvGrpSpPr>
      <p:grpSpPr>
        <a:xfrm>
          <a:off x="0" y="0"/>
          <a:ext cx="0" cy="0"/>
          <a:chOff x="0" y="0"/>
          <a:chExt cx="0" cy="0"/>
        </a:xfrm>
      </p:grpSpPr>
      <p:pic>
        <p:nvPicPr>
          <p:cNvPr id="36" name="Google Shape;36;p50"/>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37" name="Google Shape;37;p50"/>
          <p:cNvSpPr txBox="1">
            <a:spLocks noGrp="1"/>
          </p:cNvSpPr>
          <p:nvPr>
            <p:ph type="title"/>
          </p:nvPr>
        </p:nvSpPr>
        <p:spPr>
          <a:xfrm>
            <a:off x="458700" y="418800"/>
            <a:ext cx="5459100" cy="6188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8" name="Google Shape;38;p50"/>
          <p:cNvSpPr>
            <a:spLocks noGrp="1"/>
          </p:cNvSpPr>
          <p:nvPr>
            <p:ph type="pic" idx="2"/>
          </p:nvPr>
        </p:nvSpPr>
        <p:spPr>
          <a:xfrm>
            <a:off x="768350" y="1600200"/>
            <a:ext cx="7593013" cy="2528888"/>
          </a:xfrm>
          <a:prstGeom prst="rect">
            <a:avLst/>
          </a:prstGeom>
          <a:noFill/>
          <a:ln>
            <a:noFill/>
          </a:ln>
        </p:spPr>
      </p:sp>
      <p:sp>
        <p:nvSpPr>
          <p:cNvPr id="39" name="Google Shape;39;p50"/>
          <p:cNvSpPr txBox="1">
            <a:spLocks noGrp="1"/>
          </p:cNvSpPr>
          <p:nvPr>
            <p:ph type="body" idx="1"/>
          </p:nvPr>
        </p:nvSpPr>
        <p:spPr>
          <a:xfrm>
            <a:off x="573088" y="4435475"/>
            <a:ext cx="5230812" cy="7080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ur Team 3 1">
  <p:cSld name="CUSTOM_1_2">
    <p:spTree>
      <p:nvGrpSpPr>
        <p:cNvPr id="1" name="Shape 392"/>
        <p:cNvGrpSpPr/>
        <p:nvPr/>
      </p:nvGrpSpPr>
      <p:grpSpPr>
        <a:xfrm>
          <a:off x="0" y="0"/>
          <a:ext cx="0" cy="0"/>
          <a:chOff x="0" y="0"/>
          <a:chExt cx="0" cy="0"/>
        </a:xfrm>
      </p:grpSpPr>
      <p:sp>
        <p:nvSpPr>
          <p:cNvPr id="393" name="Google Shape;393;p94"/>
          <p:cNvSpPr>
            <a:spLocks noGrp="1"/>
          </p:cNvSpPr>
          <p:nvPr>
            <p:ph type="pic" idx="2"/>
          </p:nvPr>
        </p:nvSpPr>
        <p:spPr>
          <a:xfrm>
            <a:off x="6669100" y="2043750"/>
            <a:ext cx="1335000" cy="1335000"/>
          </a:xfrm>
          <a:prstGeom prst="ellipse">
            <a:avLst/>
          </a:prstGeom>
          <a:noFill/>
          <a:ln>
            <a:noFill/>
          </a:ln>
        </p:spPr>
      </p:sp>
      <p:pic>
        <p:nvPicPr>
          <p:cNvPr id="394" name="Google Shape;394;p94"/>
          <p:cNvPicPr preferRelativeResize="0"/>
          <p:nvPr/>
        </p:nvPicPr>
        <p:blipFill rotWithShape="1">
          <a:blip r:embed="rId2">
            <a:alphaModFix/>
          </a:blip>
          <a:srcRect/>
          <a:stretch/>
        </p:blipFill>
        <p:spPr>
          <a:xfrm>
            <a:off x="6488354" y="1863004"/>
            <a:ext cx="1696492" cy="1696492"/>
          </a:xfrm>
          <a:prstGeom prst="rect">
            <a:avLst/>
          </a:prstGeom>
          <a:noFill/>
          <a:ln>
            <a:noFill/>
          </a:ln>
        </p:spPr>
      </p:pic>
      <p:sp>
        <p:nvSpPr>
          <p:cNvPr id="395" name="Google Shape;395;p94"/>
          <p:cNvSpPr>
            <a:spLocks noGrp="1"/>
          </p:cNvSpPr>
          <p:nvPr>
            <p:ph type="pic" idx="3"/>
          </p:nvPr>
        </p:nvSpPr>
        <p:spPr>
          <a:xfrm>
            <a:off x="3952538" y="2043750"/>
            <a:ext cx="1335000" cy="1335000"/>
          </a:xfrm>
          <a:prstGeom prst="ellipse">
            <a:avLst/>
          </a:prstGeom>
          <a:noFill/>
          <a:ln>
            <a:noFill/>
          </a:ln>
        </p:spPr>
      </p:sp>
      <p:pic>
        <p:nvPicPr>
          <p:cNvPr id="396" name="Google Shape;396;p94"/>
          <p:cNvPicPr preferRelativeResize="0"/>
          <p:nvPr/>
        </p:nvPicPr>
        <p:blipFill rotWithShape="1">
          <a:blip r:embed="rId2">
            <a:alphaModFix/>
          </a:blip>
          <a:srcRect/>
          <a:stretch/>
        </p:blipFill>
        <p:spPr>
          <a:xfrm>
            <a:off x="3771791" y="1863004"/>
            <a:ext cx="1696492" cy="1696492"/>
          </a:xfrm>
          <a:prstGeom prst="rect">
            <a:avLst/>
          </a:prstGeom>
          <a:noFill/>
          <a:ln>
            <a:noFill/>
          </a:ln>
        </p:spPr>
      </p:pic>
      <p:sp>
        <p:nvSpPr>
          <p:cNvPr id="397" name="Google Shape;397;p94"/>
          <p:cNvSpPr>
            <a:spLocks noGrp="1"/>
          </p:cNvSpPr>
          <p:nvPr>
            <p:ph type="pic" idx="4"/>
          </p:nvPr>
        </p:nvSpPr>
        <p:spPr>
          <a:xfrm>
            <a:off x="1203200" y="2043750"/>
            <a:ext cx="1335000" cy="1335000"/>
          </a:xfrm>
          <a:prstGeom prst="ellipse">
            <a:avLst/>
          </a:prstGeom>
          <a:noFill/>
          <a:ln>
            <a:noFill/>
          </a:ln>
        </p:spPr>
      </p:sp>
      <p:pic>
        <p:nvPicPr>
          <p:cNvPr id="398" name="Google Shape;398;p94"/>
          <p:cNvPicPr preferRelativeResize="0"/>
          <p:nvPr/>
        </p:nvPicPr>
        <p:blipFill rotWithShape="1">
          <a:blip r:embed="rId2">
            <a:alphaModFix/>
          </a:blip>
          <a:srcRect/>
          <a:stretch/>
        </p:blipFill>
        <p:spPr>
          <a:xfrm>
            <a:off x="1022454" y="1863004"/>
            <a:ext cx="1696492" cy="1696492"/>
          </a:xfrm>
          <a:prstGeom prst="rect">
            <a:avLst/>
          </a:prstGeom>
          <a:noFill/>
          <a:ln>
            <a:noFill/>
          </a:ln>
        </p:spPr>
      </p:pic>
      <p:pic>
        <p:nvPicPr>
          <p:cNvPr id="399" name="Google Shape;399;p94"/>
          <p:cNvPicPr preferRelativeResize="0"/>
          <p:nvPr/>
        </p:nvPicPr>
        <p:blipFill rotWithShape="1">
          <a:blip r:embed="rId3">
            <a:alphaModFix/>
          </a:blip>
          <a:srcRect/>
          <a:stretch/>
        </p:blipFill>
        <p:spPr>
          <a:xfrm>
            <a:off x="6691250" y="506300"/>
            <a:ext cx="1967875" cy="531325"/>
          </a:xfrm>
          <a:prstGeom prst="rect">
            <a:avLst/>
          </a:prstGeom>
          <a:noFill/>
          <a:ln>
            <a:noFill/>
          </a:ln>
        </p:spPr>
      </p:pic>
      <p:sp>
        <p:nvSpPr>
          <p:cNvPr id="400" name="Google Shape;400;p94"/>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ur Team 4">
  <p:cSld name="CUSTOM_1_1">
    <p:spTree>
      <p:nvGrpSpPr>
        <p:cNvPr id="1" name="Shape 401"/>
        <p:cNvGrpSpPr/>
        <p:nvPr/>
      </p:nvGrpSpPr>
      <p:grpSpPr>
        <a:xfrm>
          <a:off x="0" y="0"/>
          <a:ext cx="0" cy="0"/>
          <a:chOff x="0" y="0"/>
          <a:chExt cx="0" cy="0"/>
        </a:xfrm>
      </p:grpSpPr>
      <p:sp>
        <p:nvSpPr>
          <p:cNvPr id="402" name="Google Shape;402;p95"/>
          <p:cNvSpPr>
            <a:spLocks noGrp="1"/>
          </p:cNvSpPr>
          <p:nvPr>
            <p:ph type="pic" idx="2"/>
          </p:nvPr>
        </p:nvSpPr>
        <p:spPr>
          <a:xfrm>
            <a:off x="7185663" y="1956975"/>
            <a:ext cx="1335000" cy="1335000"/>
          </a:xfrm>
          <a:prstGeom prst="ellipse">
            <a:avLst/>
          </a:prstGeom>
          <a:noFill/>
          <a:ln>
            <a:noFill/>
          </a:ln>
        </p:spPr>
      </p:sp>
      <p:pic>
        <p:nvPicPr>
          <p:cNvPr id="403" name="Google Shape;403;p95"/>
          <p:cNvPicPr preferRelativeResize="0"/>
          <p:nvPr/>
        </p:nvPicPr>
        <p:blipFill rotWithShape="1">
          <a:blip r:embed="rId2">
            <a:alphaModFix/>
          </a:blip>
          <a:srcRect/>
          <a:stretch/>
        </p:blipFill>
        <p:spPr>
          <a:xfrm>
            <a:off x="7004916" y="1776229"/>
            <a:ext cx="1696492" cy="1696492"/>
          </a:xfrm>
          <a:prstGeom prst="rect">
            <a:avLst/>
          </a:prstGeom>
          <a:noFill/>
          <a:ln>
            <a:noFill/>
          </a:ln>
        </p:spPr>
      </p:pic>
      <p:pic>
        <p:nvPicPr>
          <p:cNvPr id="404" name="Google Shape;404;p95"/>
          <p:cNvPicPr preferRelativeResize="0"/>
          <p:nvPr/>
        </p:nvPicPr>
        <p:blipFill rotWithShape="1">
          <a:blip r:embed="rId2">
            <a:alphaModFix/>
          </a:blip>
          <a:srcRect/>
          <a:stretch/>
        </p:blipFill>
        <p:spPr>
          <a:xfrm>
            <a:off x="7004929" y="1776216"/>
            <a:ext cx="1696492" cy="1696492"/>
          </a:xfrm>
          <a:prstGeom prst="rect">
            <a:avLst/>
          </a:prstGeom>
          <a:noFill/>
          <a:ln>
            <a:noFill/>
          </a:ln>
        </p:spPr>
      </p:pic>
      <p:sp>
        <p:nvSpPr>
          <p:cNvPr id="405" name="Google Shape;405;p95"/>
          <p:cNvSpPr>
            <a:spLocks noGrp="1"/>
          </p:cNvSpPr>
          <p:nvPr>
            <p:ph type="pic" idx="3"/>
          </p:nvPr>
        </p:nvSpPr>
        <p:spPr>
          <a:xfrm>
            <a:off x="4991688" y="1956975"/>
            <a:ext cx="1335000" cy="1335000"/>
          </a:xfrm>
          <a:prstGeom prst="ellipse">
            <a:avLst/>
          </a:prstGeom>
          <a:noFill/>
          <a:ln>
            <a:noFill/>
          </a:ln>
        </p:spPr>
      </p:sp>
      <p:pic>
        <p:nvPicPr>
          <p:cNvPr id="406" name="Google Shape;406;p95"/>
          <p:cNvPicPr preferRelativeResize="0"/>
          <p:nvPr/>
        </p:nvPicPr>
        <p:blipFill rotWithShape="1">
          <a:blip r:embed="rId2">
            <a:alphaModFix/>
          </a:blip>
          <a:srcRect/>
          <a:stretch/>
        </p:blipFill>
        <p:spPr>
          <a:xfrm>
            <a:off x="4810941" y="1776229"/>
            <a:ext cx="1696492" cy="1696492"/>
          </a:xfrm>
          <a:prstGeom prst="rect">
            <a:avLst/>
          </a:prstGeom>
          <a:noFill/>
          <a:ln>
            <a:noFill/>
          </a:ln>
        </p:spPr>
      </p:pic>
      <p:sp>
        <p:nvSpPr>
          <p:cNvPr id="407" name="Google Shape;407;p95"/>
          <p:cNvSpPr>
            <a:spLocks noGrp="1"/>
          </p:cNvSpPr>
          <p:nvPr>
            <p:ph type="pic" idx="4"/>
          </p:nvPr>
        </p:nvSpPr>
        <p:spPr>
          <a:xfrm>
            <a:off x="2844400" y="1956963"/>
            <a:ext cx="1335000" cy="1335000"/>
          </a:xfrm>
          <a:prstGeom prst="ellipse">
            <a:avLst/>
          </a:prstGeom>
          <a:noFill/>
          <a:ln>
            <a:noFill/>
          </a:ln>
        </p:spPr>
      </p:sp>
      <p:pic>
        <p:nvPicPr>
          <p:cNvPr id="408" name="Google Shape;408;p95"/>
          <p:cNvPicPr preferRelativeResize="0"/>
          <p:nvPr/>
        </p:nvPicPr>
        <p:blipFill rotWithShape="1">
          <a:blip r:embed="rId2">
            <a:alphaModFix/>
          </a:blip>
          <a:srcRect/>
          <a:stretch/>
        </p:blipFill>
        <p:spPr>
          <a:xfrm>
            <a:off x="2663654" y="1776216"/>
            <a:ext cx="1696492" cy="1696492"/>
          </a:xfrm>
          <a:prstGeom prst="rect">
            <a:avLst/>
          </a:prstGeom>
          <a:noFill/>
          <a:ln>
            <a:noFill/>
          </a:ln>
        </p:spPr>
      </p:pic>
      <p:sp>
        <p:nvSpPr>
          <p:cNvPr id="409" name="Google Shape;409;p95"/>
          <p:cNvSpPr>
            <a:spLocks noGrp="1"/>
          </p:cNvSpPr>
          <p:nvPr>
            <p:ph type="pic" idx="5"/>
          </p:nvPr>
        </p:nvSpPr>
        <p:spPr>
          <a:xfrm>
            <a:off x="697100" y="1956963"/>
            <a:ext cx="1335000" cy="1335000"/>
          </a:xfrm>
          <a:prstGeom prst="ellipse">
            <a:avLst/>
          </a:prstGeom>
          <a:noFill/>
          <a:ln>
            <a:noFill/>
          </a:ln>
        </p:spPr>
      </p:sp>
      <p:pic>
        <p:nvPicPr>
          <p:cNvPr id="410" name="Google Shape;410;p95"/>
          <p:cNvPicPr preferRelativeResize="0"/>
          <p:nvPr/>
        </p:nvPicPr>
        <p:blipFill rotWithShape="1">
          <a:blip r:embed="rId2">
            <a:alphaModFix/>
          </a:blip>
          <a:srcRect/>
          <a:stretch/>
        </p:blipFill>
        <p:spPr>
          <a:xfrm>
            <a:off x="516354" y="1776216"/>
            <a:ext cx="1696492" cy="1696492"/>
          </a:xfrm>
          <a:prstGeom prst="rect">
            <a:avLst/>
          </a:prstGeom>
          <a:noFill/>
          <a:ln>
            <a:noFill/>
          </a:ln>
        </p:spPr>
      </p:pic>
      <p:pic>
        <p:nvPicPr>
          <p:cNvPr id="411" name="Google Shape;411;p95"/>
          <p:cNvPicPr preferRelativeResize="0"/>
          <p:nvPr/>
        </p:nvPicPr>
        <p:blipFill rotWithShape="1">
          <a:blip r:embed="rId2">
            <a:alphaModFix/>
          </a:blip>
          <a:srcRect/>
          <a:stretch/>
        </p:blipFill>
        <p:spPr>
          <a:xfrm>
            <a:off x="4810954" y="1776216"/>
            <a:ext cx="1696492" cy="1696492"/>
          </a:xfrm>
          <a:prstGeom prst="rect">
            <a:avLst/>
          </a:prstGeom>
          <a:noFill/>
          <a:ln>
            <a:noFill/>
          </a:ln>
        </p:spPr>
      </p:pic>
      <p:pic>
        <p:nvPicPr>
          <p:cNvPr id="412" name="Google Shape;412;p95"/>
          <p:cNvPicPr preferRelativeResize="0"/>
          <p:nvPr/>
        </p:nvPicPr>
        <p:blipFill rotWithShape="1">
          <a:blip r:embed="rId2">
            <a:alphaModFix/>
          </a:blip>
          <a:srcRect/>
          <a:stretch/>
        </p:blipFill>
        <p:spPr>
          <a:xfrm>
            <a:off x="7004923" y="1776216"/>
            <a:ext cx="1696492" cy="1696492"/>
          </a:xfrm>
          <a:prstGeom prst="rect">
            <a:avLst/>
          </a:prstGeom>
          <a:noFill/>
          <a:ln>
            <a:noFill/>
          </a:ln>
        </p:spPr>
      </p:pic>
      <p:pic>
        <p:nvPicPr>
          <p:cNvPr id="413" name="Google Shape;413;p95"/>
          <p:cNvPicPr preferRelativeResize="0"/>
          <p:nvPr/>
        </p:nvPicPr>
        <p:blipFill rotWithShape="1">
          <a:blip r:embed="rId3">
            <a:alphaModFix/>
          </a:blip>
          <a:srcRect/>
          <a:stretch/>
        </p:blipFill>
        <p:spPr>
          <a:xfrm>
            <a:off x="6691250" y="506300"/>
            <a:ext cx="1967875" cy="531325"/>
          </a:xfrm>
          <a:prstGeom prst="rect">
            <a:avLst/>
          </a:prstGeom>
          <a:noFill/>
          <a:ln>
            <a:noFill/>
          </a:ln>
        </p:spPr>
      </p:pic>
      <p:sp>
        <p:nvSpPr>
          <p:cNvPr id="414" name="Google Shape;414;p95"/>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415"/>
        <p:cNvGrpSpPr/>
        <p:nvPr/>
      </p:nvGrpSpPr>
      <p:grpSpPr>
        <a:xfrm>
          <a:off x="0" y="0"/>
          <a:ext cx="0" cy="0"/>
          <a:chOff x="0" y="0"/>
          <a:chExt cx="0" cy="0"/>
        </a:xfrm>
      </p:grpSpPr>
      <p:sp>
        <p:nvSpPr>
          <p:cNvPr id="416" name="Google Shape;416;p96"/>
          <p:cNvSpPr txBox="1">
            <a:spLocks noGrp="1"/>
          </p:cNvSpPr>
          <p:nvPr>
            <p:ph type="ctrTitle"/>
          </p:nvPr>
        </p:nvSpPr>
        <p:spPr>
          <a:xfrm>
            <a:off x="356616" y="1049375"/>
            <a:ext cx="5422200" cy="2052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434343"/>
              </a:buClr>
              <a:buSzPts val="3600"/>
              <a:buFont typeface="Arial"/>
              <a:buNone/>
              <a:defRPr sz="3600" b="0" i="0" u="none" strike="noStrike" cap="none">
                <a:solidFill>
                  <a:srgbClr val="434343"/>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9pPr>
          </a:lstStyle>
          <a:p>
            <a:endParaRPr/>
          </a:p>
        </p:txBody>
      </p:sp>
      <p:sp>
        <p:nvSpPr>
          <p:cNvPr id="417" name="Google Shape;417;p96"/>
          <p:cNvSpPr txBox="1">
            <a:spLocks noGrp="1"/>
          </p:cNvSpPr>
          <p:nvPr>
            <p:ph type="subTitle" idx="1"/>
          </p:nvPr>
        </p:nvSpPr>
        <p:spPr>
          <a:xfrm>
            <a:off x="356616" y="3362925"/>
            <a:ext cx="4020900" cy="792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418" name="Google Shape;418;p96"/>
          <p:cNvSpPr txBox="1">
            <a:spLocks noGrp="1"/>
          </p:cNvSpPr>
          <p:nvPr>
            <p:ph type="sldNum" idx="12"/>
          </p:nvPr>
        </p:nvSpPr>
        <p:spPr>
          <a:xfrm>
            <a:off x="8472302"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19" name="Google Shape;419;p96"/>
          <p:cNvPicPr preferRelativeResize="0"/>
          <p:nvPr/>
        </p:nvPicPr>
        <p:blipFill rotWithShape="1">
          <a:blip r:embed="rId2">
            <a:alphaModFix/>
          </a:blip>
          <a:srcRect r="16289" b="29077"/>
          <a:stretch/>
        </p:blipFill>
        <p:spPr>
          <a:xfrm>
            <a:off x="4838400" y="1495600"/>
            <a:ext cx="4305606" cy="3647894"/>
          </a:xfrm>
          <a:prstGeom prst="rect">
            <a:avLst/>
          </a:prstGeom>
          <a:noFill/>
          <a:ln>
            <a:noFill/>
          </a:ln>
        </p:spPr>
      </p:pic>
      <p:pic>
        <p:nvPicPr>
          <p:cNvPr id="420" name="Google Shape;420;p96"/>
          <p:cNvPicPr preferRelativeResize="0"/>
          <p:nvPr/>
        </p:nvPicPr>
        <p:blipFill rotWithShape="1">
          <a:blip r:embed="rId3">
            <a:alphaModFix/>
          </a:blip>
          <a:srcRect/>
          <a:stretch/>
        </p:blipFill>
        <p:spPr>
          <a:xfrm>
            <a:off x="453350" y="581350"/>
            <a:ext cx="2374100" cy="641000"/>
          </a:xfrm>
          <a:prstGeom prst="rect">
            <a:avLst/>
          </a:prstGeom>
          <a:noFill/>
          <a:ln>
            <a:noFill/>
          </a:ln>
        </p:spPr>
      </p:pic>
      <p:pic>
        <p:nvPicPr>
          <p:cNvPr id="421" name="Google Shape;421;p96"/>
          <p:cNvPicPr preferRelativeResize="0"/>
          <p:nvPr/>
        </p:nvPicPr>
        <p:blipFill rotWithShape="1">
          <a:blip r:embed="rId4">
            <a:alphaModFix/>
          </a:blip>
          <a:srcRect/>
          <a:stretch/>
        </p:blipFill>
        <p:spPr>
          <a:xfrm>
            <a:off x="457200" y="3083650"/>
            <a:ext cx="1586958" cy="15030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One Photo">
  <p:cSld name="SECTION_HEADER_1_1_1">
    <p:bg>
      <p:bgPr>
        <a:solidFill>
          <a:schemeClr val="lt1"/>
        </a:solidFill>
        <a:effectLst/>
      </p:bgPr>
    </p:bg>
    <p:spTree>
      <p:nvGrpSpPr>
        <p:cNvPr id="1" name="Shape 422"/>
        <p:cNvGrpSpPr/>
        <p:nvPr/>
      </p:nvGrpSpPr>
      <p:grpSpPr>
        <a:xfrm>
          <a:off x="0" y="0"/>
          <a:ext cx="0" cy="0"/>
          <a:chOff x="0" y="0"/>
          <a:chExt cx="0" cy="0"/>
        </a:xfrm>
      </p:grpSpPr>
      <p:pic>
        <p:nvPicPr>
          <p:cNvPr id="423" name="Google Shape;423;p97"/>
          <p:cNvPicPr preferRelativeResize="0"/>
          <p:nvPr/>
        </p:nvPicPr>
        <p:blipFill rotWithShape="1">
          <a:blip r:embed="rId2">
            <a:alphaModFix/>
          </a:blip>
          <a:srcRect/>
          <a:stretch/>
        </p:blipFill>
        <p:spPr>
          <a:xfrm rot="1966834">
            <a:off x="1608456" y="1431484"/>
            <a:ext cx="2268038" cy="2399764"/>
          </a:xfrm>
          <a:prstGeom prst="rect">
            <a:avLst/>
          </a:prstGeom>
          <a:noFill/>
          <a:ln>
            <a:noFill/>
          </a:ln>
        </p:spPr>
      </p:pic>
      <p:sp>
        <p:nvSpPr>
          <p:cNvPr id="424" name="Google Shape;424;p97"/>
          <p:cNvSpPr txBox="1">
            <a:spLocks noGrp="1"/>
          </p:cNvSpPr>
          <p:nvPr>
            <p:ph type="title"/>
          </p:nvPr>
        </p:nvSpPr>
        <p:spPr>
          <a:xfrm>
            <a:off x="356616" y="54290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5" name="Google Shape;425;p97"/>
          <p:cNvSpPr txBox="1">
            <a:spLocks noGrp="1"/>
          </p:cNvSpPr>
          <p:nvPr>
            <p:ph type="body" idx="1"/>
          </p:nvPr>
        </p:nvSpPr>
        <p:spPr>
          <a:xfrm>
            <a:off x="1635032" y="3974897"/>
            <a:ext cx="2066100" cy="1011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15000"/>
              </a:lnSpc>
              <a:spcBef>
                <a:spcPts val="1600"/>
              </a:spcBef>
              <a:spcAft>
                <a:spcPts val="1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body BY Line">
  <p:cSld name="TITLE_AND_BODY_1">
    <p:spTree>
      <p:nvGrpSpPr>
        <p:cNvPr id="1" name="Shape 426"/>
        <p:cNvGrpSpPr/>
        <p:nvPr/>
      </p:nvGrpSpPr>
      <p:grpSpPr>
        <a:xfrm>
          <a:off x="0" y="0"/>
          <a:ext cx="0" cy="0"/>
          <a:chOff x="0" y="0"/>
          <a:chExt cx="0" cy="0"/>
        </a:xfrm>
      </p:grpSpPr>
      <p:sp>
        <p:nvSpPr>
          <p:cNvPr id="427" name="Google Shape;427;p98"/>
          <p:cNvSpPr txBox="1">
            <a:spLocks noGrp="1"/>
          </p:cNvSpPr>
          <p:nvPr>
            <p:ph type="title"/>
          </p:nvPr>
        </p:nvSpPr>
        <p:spPr>
          <a:xfrm>
            <a:off x="365350" y="56757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8" name="Google Shape;428;p98"/>
          <p:cNvSpPr txBox="1">
            <a:spLocks noGrp="1"/>
          </p:cNvSpPr>
          <p:nvPr>
            <p:ph type="body" idx="1"/>
          </p:nvPr>
        </p:nvSpPr>
        <p:spPr>
          <a:xfrm>
            <a:off x="688375" y="1473800"/>
            <a:ext cx="6982800" cy="2963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15000"/>
              </a:lnSpc>
              <a:spcBef>
                <a:spcPts val="1600"/>
              </a:spcBef>
              <a:spcAft>
                <a:spcPts val="1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29" name="Google Shape;429;p98"/>
          <p:cNvSpPr txBox="1">
            <a:spLocks noGrp="1"/>
          </p:cNvSpPr>
          <p:nvPr>
            <p:ph type="sldNum" idx="12"/>
          </p:nvPr>
        </p:nvSpPr>
        <p:spPr>
          <a:xfrm>
            <a:off x="8189878"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30" name="Google Shape;430;p98"/>
          <p:cNvPicPr preferRelativeResize="0"/>
          <p:nvPr/>
        </p:nvPicPr>
        <p:blipFill rotWithShape="1">
          <a:blip r:embed="rId2">
            <a:alphaModFix/>
          </a:blip>
          <a:srcRect r="25160"/>
          <a:stretch/>
        </p:blipFill>
        <p:spPr>
          <a:xfrm>
            <a:off x="7865053" y="2102775"/>
            <a:ext cx="1278949" cy="2830899"/>
          </a:xfrm>
          <a:prstGeom prst="rect">
            <a:avLst/>
          </a:prstGeom>
          <a:noFill/>
          <a:ln>
            <a:noFill/>
          </a:ln>
        </p:spPr>
      </p:pic>
      <p:pic>
        <p:nvPicPr>
          <p:cNvPr id="431" name="Google Shape;431;p98"/>
          <p:cNvPicPr preferRelativeResize="0"/>
          <p:nvPr/>
        </p:nvPicPr>
        <p:blipFill rotWithShape="1">
          <a:blip r:embed="rId3">
            <a:alphaModFix/>
          </a:blip>
          <a:srcRect/>
          <a:stretch/>
        </p:blipFill>
        <p:spPr>
          <a:xfrm>
            <a:off x="457200" y="1140275"/>
            <a:ext cx="1287626" cy="132052"/>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2"/>
        <p:cNvGrpSpPr/>
        <p:nvPr/>
      </p:nvGrpSpPr>
      <p:grpSpPr>
        <a:xfrm>
          <a:off x="0" y="0"/>
          <a:ext cx="0" cy="0"/>
          <a:chOff x="0" y="0"/>
          <a:chExt cx="0" cy="0"/>
        </a:xfrm>
      </p:grpSpPr>
      <p:sp>
        <p:nvSpPr>
          <p:cNvPr id="433" name="Google Shape;433;p99"/>
          <p:cNvSpPr txBox="1">
            <a:spLocks noGrp="1"/>
          </p:cNvSpPr>
          <p:nvPr>
            <p:ph type="title"/>
          </p:nvPr>
        </p:nvSpPr>
        <p:spPr>
          <a:xfrm>
            <a:off x="356616" y="441425"/>
            <a:ext cx="60615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4" name="Google Shape;434;p99"/>
          <p:cNvSpPr txBox="1">
            <a:spLocks noGrp="1"/>
          </p:cNvSpPr>
          <p:nvPr>
            <p:ph type="sldNum" idx="12"/>
          </p:nvPr>
        </p:nvSpPr>
        <p:spPr>
          <a:xfrm>
            <a:off x="8472302"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435"/>
        <p:cNvGrpSpPr/>
        <p:nvPr/>
      </p:nvGrpSpPr>
      <p:grpSpPr>
        <a:xfrm>
          <a:off x="0" y="0"/>
          <a:ext cx="0" cy="0"/>
          <a:chOff x="0" y="0"/>
          <a:chExt cx="0" cy="0"/>
        </a:xfrm>
      </p:grpSpPr>
      <p:sp>
        <p:nvSpPr>
          <p:cNvPr id="436" name="Google Shape;436;p100"/>
          <p:cNvSpPr txBox="1">
            <a:spLocks noGrp="1"/>
          </p:cNvSpPr>
          <p:nvPr>
            <p:ph type="title"/>
          </p:nvPr>
        </p:nvSpPr>
        <p:spPr>
          <a:xfrm>
            <a:off x="628650" y="906780"/>
            <a:ext cx="7886700" cy="4476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dk2"/>
              </a:buClr>
              <a:buSzPts val="2100"/>
              <a:buFont typeface="Arial"/>
              <a:buNone/>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7" name="Google Shape;437;p100"/>
          <p:cNvSpPr txBox="1">
            <a:spLocks noGrp="1"/>
          </p:cNvSpPr>
          <p:nvPr>
            <p:ph type="body" idx="1"/>
          </p:nvPr>
        </p:nvSpPr>
        <p:spPr>
          <a:xfrm>
            <a:off x="628650" y="1775464"/>
            <a:ext cx="7886700" cy="2721300"/>
          </a:xfrm>
          <a:prstGeom prst="rect">
            <a:avLst/>
          </a:prstGeom>
          <a:noFill/>
          <a:ln>
            <a:noFill/>
          </a:ln>
        </p:spPr>
        <p:txBody>
          <a:bodyPr spcFirstLastPara="1" wrap="square" lIns="68575" tIns="34275" rIns="68575" bIns="34275" anchor="t" anchorCtr="0">
            <a:normAutofit/>
          </a:bodyPr>
          <a:lstStyle>
            <a:lvl1pPr marL="457200" marR="0" lvl="0" indent="-336550" algn="l" rtl="0">
              <a:lnSpc>
                <a:spcPct val="90000"/>
              </a:lnSpc>
              <a:spcBef>
                <a:spcPts val="600"/>
              </a:spcBef>
              <a:spcAft>
                <a:spcPts val="0"/>
              </a:spcAft>
              <a:buClr>
                <a:schemeClr val="dk1"/>
              </a:buClr>
              <a:buSzPts val="1700"/>
              <a:buFont typeface="Arial"/>
              <a:buChar char="•"/>
              <a:defRPr sz="1400" b="0" i="0" u="none" strike="noStrike" cap="none">
                <a:solidFill>
                  <a:srgbClr val="000000"/>
                </a:solidFill>
                <a:latin typeface="Arial"/>
                <a:ea typeface="Arial"/>
                <a:cs typeface="Arial"/>
                <a:sym typeface="Arial"/>
              </a:defRPr>
            </a:lvl1pPr>
            <a:lvl2pPr marL="914400" marR="0" lvl="1" indent="-323850" algn="l" rtl="0">
              <a:lnSpc>
                <a:spcPct val="90000"/>
              </a:lnSpc>
              <a:spcBef>
                <a:spcPts val="600"/>
              </a:spcBef>
              <a:spcAft>
                <a:spcPts val="0"/>
              </a:spcAft>
              <a:buClr>
                <a:schemeClr val="dk2"/>
              </a:buClr>
              <a:buSzPts val="15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90000"/>
              </a:lnSpc>
              <a:spcBef>
                <a:spcPts val="6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90000"/>
              </a:lnSpc>
              <a:spcBef>
                <a:spcPts val="1600"/>
              </a:spcBef>
              <a:spcAft>
                <a:spcPts val="0"/>
              </a:spcAft>
              <a:buClr>
                <a:schemeClr val="dk2"/>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90000"/>
              </a:lnSpc>
              <a:spcBef>
                <a:spcPts val="16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90000"/>
              </a:lnSpc>
              <a:spcBef>
                <a:spcPts val="16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90000"/>
              </a:lnSpc>
              <a:spcBef>
                <a:spcPts val="16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90000"/>
              </a:lnSpc>
              <a:spcBef>
                <a:spcPts val="1600"/>
              </a:spcBef>
              <a:spcAft>
                <a:spcPts val="160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38" name="Google Shape;438;p10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39" name="Google Shape;439;p10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0"/>
        <p:cNvGrpSpPr/>
        <p:nvPr/>
      </p:nvGrpSpPr>
      <p:grpSpPr>
        <a:xfrm>
          <a:off x="0" y="0"/>
          <a:ext cx="0" cy="0"/>
          <a:chOff x="0" y="0"/>
          <a:chExt cx="0" cy="0"/>
        </a:xfrm>
      </p:grpSpPr>
      <p:sp>
        <p:nvSpPr>
          <p:cNvPr id="441" name="Google Shape;441;p101"/>
          <p:cNvSpPr txBox="1">
            <a:spLocks noGrp="1"/>
          </p:cNvSpPr>
          <p:nvPr>
            <p:ph type="title"/>
          </p:nvPr>
        </p:nvSpPr>
        <p:spPr>
          <a:xfrm>
            <a:off x="356616" y="3688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2" name="Google Shape;442;p101"/>
          <p:cNvSpPr txBox="1">
            <a:spLocks noGrp="1"/>
          </p:cNvSpPr>
          <p:nvPr>
            <p:ph type="body" idx="1"/>
          </p:nvPr>
        </p:nvSpPr>
        <p:spPr>
          <a:xfrm>
            <a:off x="387900" y="1152475"/>
            <a:ext cx="39999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600"/>
              </a:spcBef>
              <a:spcAft>
                <a:spcPts val="16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443" name="Google Shape;443;p101"/>
          <p:cNvSpPr txBox="1">
            <a:spLocks noGrp="1"/>
          </p:cNvSpPr>
          <p:nvPr>
            <p:ph type="body" idx="2"/>
          </p:nvPr>
        </p:nvSpPr>
        <p:spPr>
          <a:xfrm>
            <a:off x="4908600" y="1152475"/>
            <a:ext cx="39999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600"/>
              </a:spcBef>
              <a:spcAft>
                <a:spcPts val="16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444" name="Google Shape;444;p101"/>
          <p:cNvSpPr txBox="1">
            <a:spLocks noGrp="1"/>
          </p:cNvSpPr>
          <p:nvPr>
            <p:ph type="sldNum" idx="12"/>
          </p:nvPr>
        </p:nvSpPr>
        <p:spPr>
          <a:xfrm>
            <a:off x="8472302" y="4568876"/>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Q&amp;A">
  <p:cSld name="CUSTOM_2_1">
    <p:spTree>
      <p:nvGrpSpPr>
        <p:cNvPr id="1" name="Shape 445"/>
        <p:cNvGrpSpPr/>
        <p:nvPr/>
      </p:nvGrpSpPr>
      <p:grpSpPr>
        <a:xfrm>
          <a:off x="0" y="0"/>
          <a:ext cx="0" cy="0"/>
          <a:chOff x="0" y="0"/>
          <a:chExt cx="0" cy="0"/>
        </a:xfrm>
      </p:grpSpPr>
      <p:sp>
        <p:nvSpPr>
          <p:cNvPr id="446" name="Google Shape;446;p102"/>
          <p:cNvSpPr txBox="1">
            <a:spLocks noGrp="1"/>
          </p:cNvSpPr>
          <p:nvPr>
            <p:ph type="title"/>
          </p:nvPr>
        </p:nvSpPr>
        <p:spPr>
          <a:xfrm>
            <a:off x="828850" y="2047075"/>
            <a:ext cx="2587200" cy="572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47" name="Google Shape;447;p102"/>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48" name="Google Shape;448;p102"/>
          <p:cNvPicPr preferRelativeResize="0"/>
          <p:nvPr/>
        </p:nvPicPr>
        <p:blipFill rotWithShape="1">
          <a:blip r:embed="rId2">
            <a:alphaModFix/>
          </a:blip>
          <a:srcRect/>
          <a:stretch/>
        </p:blipFill>
        <p:spPr>
          <a:xfrm rot="-5400000">
            <a:off x="3299454" y="2456579"/>
            <a:ext cx="912600" cy="93584"/>
          </a:xfrm>
          <a:prstGeom prst="rect">
            <a:avLst/>
          </a:prstGeom>
          <a:noFill/>
          <a:ln>
            <a:noFill/>
          </a:ln>
        </p:spPr>
      </p:pic>
      <p:pic>
        <p:nvPicPr>
          <p:cNvPr id="449" name="Google Shape;449;p102"/>
          <p:cNvPicPr preferRelativeResize="0"/>
          <p:nvPr/>
        </p:nvPicPr>
        <p:blipFill rotWithShape="1">
          <a:blip r:embed="rId3">
            <a:alphaModFix/>
          </a:blip>
          <a:srcRect r="25160"/>
          <a:stretch/>
        </p:blipFill>
        <p:spPr>
          <a:xfrm>
            <a:off x="7865052" y="1014125"/>
            <a:ext cx="1278949" cy="2830899"/>
          </a:xfrm>
          <a:prstGeom prst="rect">
            <a:avLst/>
          </a:prstGeom>
          <a:noFill/>
          <a:ln>
            <a:noFill/>
          </a:ln>
        </p:spPr>
      </p:pic>
      <p:sp>
        <p:nvSpPr>
          <p:cNvPr id="450" name="Google Shape;450;p102"/>
          <p:cNvSpPr txBox="1">
            <a:spLocks noGrp="1"/>
          </p:cNvSpPr>
          <p:nvPr>
            <p:ph type="body" idx="1"/>
          </p:nvPr>
        </p:nvSpPr>
        <p:spPr>
          <a:xfrm>
            <a:off x="4095475" y="1977125"/>
            <a:ext cx="3099600" cy="1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hank you/Closeout 1 1">
  <p:cSld name="Thank you/Closeout 1">
    <p:spTree>
      <p:nvGrpSpPr>
        <p:cNvPr id="1" name="Shape 451"/>
        <p:cNvGrpSpPr/>
        <p:nvPr/>
      </p:nvGrpSpPr>
      <p:grpSpPr>
        <a:xfrm>
          <a:off x="0" y="0"/>
          <a:ext cx="0" cy="0"/>
          <a:chOff x="0" y="0"/>
          <a:chExt cx="0" cy="0"/>
        </a:xfrm>
      </p:grpSpPr>
      <p:sp>
        <p:nvSpPr>
          <p:cNvPr id="452" name="Google Shape;452;p103"/>
          <p:cNvSpPr txBox="1">
            <a:spLocks noGrp="1"/>
          </p:cNvSpPr>
          <p:nvPr>
            <p:ph type="body" idx="1"/>
          </p:nvPr>
        </p:nvSpPr>
        <p:spPr>
          <a:xfrm>
            <a:off x="263300" y="4348575"/>
            <a:ext cx="6051300" cy="594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15000"/>
              </a:lnSpc>
              <a:spcBef>
                <a:spcPts val="1600"/>
              </a:spcBef>
              <a:spcAft>
                <a:spcPts val="1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53" name="Google Shape;453;p103"/>
          <p:cNvSpPr txBox="1">
            <a:spLocks noGrp="1"/>
          </p:cNvSpPr>
          <p:nvPr>
            <p:ph type="body" idx="2"/>
          </p:nvPr>
        </p:nvSpPr>
        <p:spPr>
          <a:xfrm>
            <a:off x="4970950" y="1946900"/>
            <a:ext cx="3231600" cy="641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15000"/>
              </a:lnSpc>
              <a:spcBef>
                <a:spcPts val="1600"/>
              </a:spcBef>
              <a:spcAft>
                <a:spcPts val="1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54" name="Google Shape;454;p103"/>
          <p:cNvSpPr txBox="1">
            <a:spLocks noGrp="1"/>
          </p:cNvSpPr>
          <p:nvPr>
            <p:ph type="title"/>
          </p:nvPr>
        </p:nvSpPr>
        <p:spPr>
          <a:xfrm>
            <a:off x="849850" y="1800838"/>
            <a:ext cx="3806700" cy="742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Lato"/>
                <a:ea typeface="Lato"/>
                <a:cs typeface="Lato"/>
                <a:sym typeface="Lato"/>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Lato"/>
                <a:ea typeface="Lato"/>
                <a:cs typeface="Lato"/>
                <a:sym typeface="Lato"/>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Lato"/>
                <a:ea typeface="Lato"/>
                <a:cs typeface="Lato"/>
                <a:sym typeface="Lato"/>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Lato"/>
                <a:ea typeface="Lato"/>
                <a:cs typeface="Lato"/>
                <a:sym typeface="Lato"/>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Lato"/>
                <a:ea typeface="Lato"/>
                <a:cs typeface="Lato"/>
                <a:sym typeface="Lato"/>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Lato"/>
                <a:ea typeface="Lato"/>
                <a:cs typeface="Lato"/>
                <a:sym typeface="Lato"/>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Lato"/>
                <a:ea typeface="Lato"/>
                <a:cs typeface="Lato"/>
                <a:sym typeface="Lato"/>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Lato"/>
                <a:ea typeface="Lato"/>
                <a:cs typeface="Lato"/>
                <a:sym typeface="Lato"/>
              </a:defRPr>
            </a:lvl9pPr>
          </a:lstStyle>
          <a:p>
            <a:endParaRPr/>
          </a:p>
        </p:txBody>
      </p:sp>
      <p:sp>
        <p:nvSpPr>
          <p:cNvPr id="455" name="Google Shape;455;p103"/>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56" name="Google Shape;456;p103"/>
          <p:cNvPicPr preferRelativeResize="0"/>
          <p:nvPr/>
        </p:nvPicPr>
        <p:blipFill rotWithShape="1">
          <a:blip r:embed="rId2">
            <a:alphaModFix/>
          </a:blip>
          <a:srcRect/>
          <a:stretch/>
        </p:blipFill>
        <p:spPr>
          <a:xfrm>
            <a:off x="406200" y="471425"/>
            <a:ext cx="2374100" cy="641000"/>
          </a:xfrm>
          <a:prstGeom prst="rect">
            <a:avLst/>
          </a:prstGeom>
          <a:noFill/>
          <a:ln>
            <a:noFill/>
          </a:ln>
        </p:spPr>
      </p:pic>
      <p:sp>
        <p:nvSpPr>
          <p:cNvPr id="457" name="Google Shape;457;p103"/>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1600"/>
              </a:spcAft>
              <a:buClr>
                <a:srgbClr val="000000"/>
              </a:buClr>
              <a:buSzPts val="2800"/>
              <a:buFont typeface="Arial"/>
              <a:buNone/>
            </a:pPr>
            <a:r>
              <a:rPr lang="en-US" sz="2800" b="1" i="0" u="none" strike="noStrike" cap="none">
                <a:solidFill>
                  <a:srgbClr val="434343"/>
                </a:solidFill>
                <a:latin typeface="Arial"/>
                <a:ea typeface="Arial"/>
                <a:cs typeface="Arial"/>
                <a:sym typeface="Arial"/>
              </a:rPr>
              <a:t>rhntc.org</a:t>
            </a:r>
            <a:endParaRPr sz="2800" b="1" i="0" u="none" strike="noStrike" cap="none">
              <a:solidFill>
                <a:srgbClr val="434343"/>
              </a:solidFill>
              <a:latin typeface="Arial"/>
              <a:ea typeface="Arial"/>
              <a:cs typeface="Arial"/>
              <a:sym typeface="Arial"/>
            </a:endParaRPr>
          </a:p>
        </p:txBody>
      </p:sp>
      <p:sp>
        <p:nvSpPr>
          <p:cNvPr id="458" name="Google Shape;458;p103"/>
          <p:cNvSpPr txBox="1">
            <a:spLocks noGrp="1"/>
          </p:cNvSpPr>
          <p:nvPr>
            <p:ph type="subTitle" idx="3"/>
          </p:nvPr>
        </p:nvSpPr>
        <p:spPr>
          <a:xfrm>
            <a:off x="849850" y="3231750"/>
            <a:ext cx="3170700" cy="8796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R="0" lvl="1"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15000"/>
              </a:lnSpc>
              <a:spcBef>
                <a:spcPts val="1600"/>
              </a:spcBef>
              <a:spcAft>
                <a:spcPts val="160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9" name="Google Shape;459;p103"/>
          <p:cNvSpPr txBox="1"/>
          <p:nvPr/>
        </p:nvSpPr>
        <p:spPr>
          <a:xfrm>
            <a:off x="849850" y="2877350"/>
            <a:ext cx="3107100" cy="36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434343"/>
                </a:solidFill>
                <a:latin typeface="Arial"/>
                <a:ea typeface="Arial"/>
                <a:cs typeface="Arial"/>
                <a:sym typeface="Arial"/>
              </a:rPr>
              <a:t>CONTACT US</a:t>
            </a:r>
            <a:endParaRPr sz="100" b="0" i="0" u="none" strike="noStrike" cap="none">
              <a:solidFill>
                <a:srgbClr val="000000"/>
              </a:solidFill>
              <a:latin typeface="Arial"/>
              <a:ea typeface="Arial"/>
              <a:cs typeface="Arial"/>
              <a:sym typeface="Arial"/>
            </a:endParaRPr>
          </a:p>
        </p:txBody>
      </p:sp>
      <p:pic>
        <p:nvPicPr>
          <p:cNvPr id="460" name="Google Shape;460;p103"/>
          <p:cNvPicPr preferRelativeResize="0"/>
          <p:nvPr/>
        </p:nvPicPr>
        <p:blipFill rotWithShape="1">
          <a:blip r:embed="rId3">
            <a:alphaModFix/>
          </a:blip>
          <a:srcRect/>
          <a:stretch/>
        </p:blipFill>
        <p:spPr>
          <a:xfrm rot="5400000">
            <a:off x="4201005" y="2131730"/>
            <a:ext cx="1087600" cy="909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divider">
  <p:cSld name="1_Section divider">
    <p:spTree>
      <p:nvGrpSpPr>
        <p:cNvPr id="1" name="Shape 40"/>
        <p:cNvGrpSpPr/>
        <p:nvPr/>
      </p:nvGrpSpPr>
      <p:grpSpPr>
        <a:xfrm>
          <a:off x="0" y="0"/>
          <a:ext cx="0" cy="0"/>
          <a:chOff x="0" y="0"/>
          <a:chExt cx="0" cy="0"/>
        </a:xfrm>
      </p:grpSpPr>
      <p:cxnSp>
        <p:nvCxnSpPr>
          <p:cNvPr id="41" name="Google Shape;41;p51"/>
          <p:cNvCxnSpPr/>
          <p:nvPr/>
        </p:nvCxnSpPr>
        <p:spPr>
          <a:xfrm>
            <a:off x="459675" y="2706775"/>
            <a:ext cx="3831900" cy="11400"/>
          </a:xfrm>
          <a:prstGeom prst="straightConnector1">
            <a:avLst/>
          </a:prstGeom>
          <a:noFill/>
          <a:ln w="28575" cap="flat" cmpd="sng">
            <a:solidFill>
              <a:schemeClr val="accent1"/>
            </a:solidFill>
            <a:prstDash val="solid"/>
            <a:round/>
            <a:headEnd type="none" w="sm" len="sm"/>
            <a:tailEnd type="none" w="sm" len="sm"/>
          </a:ln>
        </p:spPr>
      </p:cxnSp>
      <p:sp>
        <p:nvSpPr>
          <p:cNvPr id="42" name="Google Shape;42;p51"/>
          <p:cNvSpPr txBox="1"/>
          <p:nvPr/>
        </p:nvSpPr>
        <p:spPr>
          <a:xfrm>
            <a:off x="459675" y="2970650"/>
            <a:ext cx="3773100" cy="157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595959"/>
              </a:solidFill>
              <a:latin typeface="Arial"/>
              <a:ea typeface="Arial"/>
              <a:cs typeface="Arial"/>
              <a:sym typeface="Arial"/>
            </a:endParaRPr>
          </a:p>
        </p:txBody>
      </p:sp>
      <p:pic>
        <p:nvPicPr>
          <p:cNvPr id="43" name="Google Shape;43;p51"/>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44" name="Google Shape;44;p51"/>
          <p:cNvSpPr txBox="1">
            <a:spLocks noGrp="1"/>
          </p:cNvSpPr>
          <p:nvPr>
            <p:ph type="title"/>
          </p:nvPr>
        </p:nvSpPr>
        <p:spPr>
          <a:xfrm>
            <a:off x="453350" y="1107550"/>
            <a:ext cx="3831900" cy="1403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45" name="Google Shape;45;p51"/>
          <p:cNvPicPr preferRelativeResize="0"/>
          <p:nvPr/>
        </p:nvPicPr>
        <p:blipFill rotWithShape="1">
          <a:blip r:embed="rId3">
            <a:alphaModFix/>
          </a:blip>
          <a:srcRect/>
          <a:stretch/>
        </p:blipFill>
        <p:spPr>
          <a:xfrm>
            <a:off x="5502725" y="481225"/>
            <a:ext cx="3182250" cy="4181051"/>
          </a:xfrm>
          <a:prstGeom prst="rect">
            <a:avLst/>
          </a:prstGeom>
          <a:noFill/>
          <a:ln w="28575" cap="flat" cmpd="sng">
            <a:solidFill>
              <a:schemeClr val="dk1"/>
            </a:solidFill>
            <a:prstDash val="solid"/>
            <a:round/>
            <a:headEnd type="none" w="sm" len="sm"/>
            <a:tailEnd type="none" w="sm" len="sm"/>
          </a:ln>
        </p:spPr>
      </p:pic>
      <p:sp>
        <p:nvSpPr>
          <p:cNvPr id="46" name="Google Shape;46;p51"/>
          <p:cNvSpPr txBox="1">
            <a:spLocks noGrp="1"/>
          </p:cNvSpPr>
          <p:nvPr>
            <p:ph type="body" idx="1"/>
          </p:nvPr>
        </p:nvSpPr>
        <p:spPr>
          <a:xfrm>
            <a:off x="454025" y="2970213"/>
            <a:ext cx="4189413" cy="17208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2100" b="0"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1_Blank 2">
    <p:spTree>
      <p:nvGrpSpPr>
        <p:cNvPr id="1" name="Shape 47"/>
        <p:cNvGrpSpPr/>
        <p:nvPr/>
      </p:nvGrpSpPr>
      <p:grpSpPr>
        <a:xfrm>
          <a:off x="0" y="0"/>
          <a:ext cx="0" cy="0"/>
          <a:chOff x="0" y="0"/>
          <a:chExt cx="0" cy="0"/>
        </a:xfrm>
      </p:grpSpPr>
      <p:sp>
        <p:nvSpPr>
          <p:cNvPr id="48" name="Google Shape;48;p52"/>
          <p:cNvSpPr txBox="1">
            <a:spLocks noGrp="1"/>
          </p:cNvSpPr>
          <p:nvPr>
            <p:ph type="title"/>
          </p:nvPr>
        </p:nvSpPr>
        <p:spPr>
          <a:xfrm>
            <a:off x="655581" y="2068802"/>
            <a:ext cx="2897332" cy="68132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9" name="Google Shape;49;p52"/>
          <p:cNvSpPr>
            <a:spLocks noGrp="1"/>
          </p:cNvSpPr>
          <p:nvPr>
            <p:ph type="pic" idx="2"/>
          </p:nvPr>
        </p:nvSpPr>
        <p:spPr>
          <a:xfrm>
            <a:off x="3760788" y="1143000"/>
            <a:ext cx="4289425" cy="2860675"/>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1_Blank 3">
    <p:spTree>
      <p:nvGrpSpPr>
        <p:cNvPr id="1" name="Shape 50"/>
        <p:cNvGrpSpPr/>
        <p:nvPr/>
      </p:nvGrpSpPr>
      <p:grpSpPr>
        <a:xfrm>
          <a:off x="0" y="0"/>
          <a:ext cx="0" cy="0"/>
          <a:chOff x="0" y="0"/>
          <a:chExt cx="0" cy="0"/>
        </a:xfrm>
      </p:grpSpPr>
      <p:sp>
        <p:nvSpPr>
          <p:cNvPr id="51" name="Google Shape;51;p53"/>
          <p:cNvSpPr txBox="1">
            <a:spLocks noGrp="1"/>
          </p:cNvSpPr>
          <p:nvPr>
            <p:ph type="title"/>
          </p:nvPr>
        </p:nvSpPr>
        <p:spPr>
          <a:xfrm>
            <a:off x="458700" y="510775"/>
            <a:ext cx="5459100" cy="60482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52" name="Google Shape;52;p53"/>
          <p:cNvPicPr preferRelativeResize="0"/>
          <p:nvPr/>
        </p:nvPicPr>
        <p:blipFill rotWithShape="1">
          <a:blip r:embed="rId2">
            <a:alphaModFix/>
          </a:blip>
          <a:srcRect/>
          <a:stretch/>
        </p:blipFill>
        <p:spPr>
          <a:xfrm>
            <a:off x="3129325" y="1421100"/>
            <a:ext cx="2885350" cy="2885350"/>
          </a:xfrm>
          <a:prstGeom prst="rect">
            <a:avLst/>
          </a:prstGeom>
          <a:noFill/>
          <a:ln w="28575" cap="flat" cmpd="sng">
            <a:solidFill>
              <a:schemeClr val="dk1"/>
            </a:solidFill>
            <a:prstDash val="solid"/>
            <a:round/>
            <a:headEnd type="none" w="sm" len="sm"/>
            <a:tailEnd type="none" w="sm" len="sm"/>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53"/>
        <p:cNvGrpSpPr/>
        <p:nvPr/>
      </p:nvGrpSpPr>
      <p:grpSpPr>
        <a:xfrm>
          <a:off x="0" y="0"/>
          <a:ext cx="0" cy="0"/>
          <a:chOff x="0" y="0"/>
          <a:chExt cx="0" cy="0"/>
        </a:xfrm>
      </p:grpSpPr>
      <p:pic>
        <p:nvPicPr>
          <p:cNvPr id="54" name="Google Shape;54;p54"/>
          <p:cNvPicPr preferRelativeResize="0"/>
          <p:nvPr/>
        </p:nvPicPr>
        <p:blipFill rotWithShape="1">
          <a:blip r:embed="rId2">
            <a:alphaModFix/>
          </a:blip>
          <a:srcRect/>
          <a:stretch/>
        </p:blipFill>
        <p:spPr>
          <a:xfrm>
            <a:off x="6691250" y="506300"/>
            <a:ext cx="1967875" cy="531325"/>
          </a:xfrm>
          <a:prstGeom prst="rect">
            <a:avLst/>
          </a:prstGeom>
          <a:noFill/>
          <a:ln>
            <a:noFill/>
          </a:ln>
        </p:spPr>
      </p:pic>
      <p:pic>
        <p:nvPicPr>
          <p:cNvPr id="55" name="Google Shape;55;p54"/>
          <p:cNvPicPr preferRelativeResize="0"/>
          <p:nvPr/>
        </p:nvPicPr>
        <p:blipFill rotWithShape="1">
          <a:blip r:embed="rId3">
            <a:alphaModFix/>
          </a:blip>
          <a:srcRect/>
          <a:stretch/>
        </p:blipFill>
        <p:spPr>
          <a:xfrm>
            <a:off x="1260425" y="1177525"/>
            <a:ext cx="4187525" cy="3150600"/>
          </a:xfrm>
          <a:prstGeom prst="rect">
            <a:avLst/>
          </a:prstGeom>
          <a:noFill/>
          <a:ln w="28575" cap="flat" cmpd="sng">
            <a:solidFill>
              <a:schemeClr val="dk1"/>
            </a:solidFill>
            <a:prstDash val="solid"/>
            <a:round/>
            <a:headEnd type="none" w="sm" len="sm"/>
            <a:tailEnd type="none" w="sm" len="sm"/>
          </a:ln>
        </p:spPr>
      </p:pic>
      <p:sp>
        <p:nvSpPr>
          <p:cNvPr id="56" name="Google Shape;56;p54"/>
          <p:cNvSpPr txBox="1">
            <a:spLocks noGrp="1"/>
          </p:cNvSpPr>
          <p:nvPr>
            <p:ph type="title"/>
          </p:nvPr>
        </p:nvSpPr>
        <p:spPr>
          <a:xfrm>
            <a:off x="6562150" y="1722751"/>
            <a:ext cx="2326500" cy="1698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theme" Target="../theme/theme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7;p43"/>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778F9E"/>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10"/>
        <p:cNvGrpSpPr/>
        <p:nvPr/>
      </p:nvGrpSpPr>
      <p:grpSpPr>
        <a:xfrm>
          <a:off x="0" y="0"/>
          <a:ext cx="0" cy="0"/>
          <a:chOff x="0" y="0"/>
          <a:chExt cx="0" cy="0"/>
        </a:xfrm>
      </p:grpSpPr>
      <p:sp>
        <p:nvSpPr>
          <p:cNvPr id="311" name="Google Shape;311;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aferbirth.org/patient-safety-bundles/"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rhntc.org/resources/high-impact-practice-sets-hips-outpatient-settings-series"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hyperlink" Target="https://saferbirth.org/measurement-of-respectful-care-in-aim-statement/"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hyperlink" Target="https://mchb.hrsa.gov/programs-impact/national-maternal-mental-health-hotlin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hyperlink" Target="https://rhntc.org/resources/high-impact-practice-set-hips-outpatient-settings-caring-people-during-postpartum-period-job-aid"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35.jpg"/></Relationships>
</file>

<file path=ppt/slides/_rels/slide33.xml.rels><?xml version="1.0" encoding="UTF-8" standalone="yes"?>
<Relationships xmlns="http://schemas.openxmlformats.org/package/2006/relationships"><Relationship Id="rId3" Type="http://schemas.openxmlformats.org/officeDocument/2006/relationships/hyperlink" Target="https://rhntc.org/resources/high-impact-practice-set-hips-outpatient-settings-caring-people-during-postpartum-tool" TargetMode="External"/><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8" Type="http://schemas.openxmlformats.org/officeDocument/2006/relationships/hyperlink" Target="https://mchb.hrsa.gov/programs-impact/national-maternal-mental-health-hotline" TargetMode="External"/><Relationship Id="rId3" Type="http://schemas.openxmlformats.org/officeDocument/2006/relationships/hyperlink" Target="https://rhntc.org/resources/high-impact-practice-sets-hips-outpatient-settings-series" TargetMode="External"/><Relationship Id="rId7" Type="http://schemas.openxmlformats.org/officeDocument/2006/relationships/hyperlink" Target="https://www.cdc.gov/hearher/index.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rhntc.org/resources/reconoce-los-signos-de-advertencia-del-posparto-poster" TargetMode="External"/><Relationship Id="rId5" Type="http://schemas.openxmlformats.org/officeDocument/2006/relationships/hyperlink" Target="https://rhntc.org/resources/recognize-postpartum-warning-signs-poster" TargetMode="External"/><Relationship Id="rId4" Type="http://schemas.openxmlformats.org/officeDocument/2006/relationships/hyperlink" Target="https://rhntc.org/resources/growth-and-learning-mindset-psychological-safety-video"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hyperlink" Target="http://rhntc.org/enewsletter" TargetMode="External"/><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nchs/nvss/vsrr/provisional-maternal-deaths-rates.ht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cdc.gov/reproductivehealth/maternal-mortality/erase-mm/data-mmrc.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
          <p:cNvSpPr txBox="1">
            <a:spLocks noGrp="1"/>
          </p:cNvSpPr>
          <p:nvPr>
            <p:ph type="title"/>
          </p:nvPr>
        </p:nvSpPr>
        <p:spPr>
          <a:xfrm>
            <a:off x="453350" y="1627861"/>
            <a:ext cx="7191300" cy="1403098"/>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r>
              <a:rPr lang="en-US"/>
              <a:t>Enhance Postpartum Services to Improve Maternal Health: High Impact Practice Set (HIPS) for Outpatient Settings</a:t>
            </a:r>
            <a:endParaRPr/>
          </a:p>
        </p:txBody>
      </p:sp>
      <p:sp>
        <p:nvSpPr>
          <p:cNvPr id="466" name="Google Shape;466;p1"/>
          <p:cNvSpPr txBox="1">
            <a:spLocks noGrp="1"/>
          </p:cNvSpPr>
          <p:nvPr>
            <p:ph type="body" idx="1"/>
          </p:nvPr>
        </p:nvSpPr>
        <p:spPr>
          <a:xfrm>
            <a:off x="454025" y="3308290"/>
            <a:ext cx="8539163" cy="1114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800">
                <a:solidFill>
                  <a:schemeClr val="dk2"/>
                </a:solidFill>
              </a:rPr>
              <a:t>Meg Sheahan MSN, CNM, MPH</a:t>
            </a:r>
            <a:endParaRPr/>
          </a:p>
          <a:p>
            <a:pPr marL="0" lvl="0" indent="0" algn="l" rtl="0">
              <a:lnSpc>
                <a:spcPct val="100000"/>
              </a:lnSpc>
              <a:spcBef>
                <a:spcPts val="0"/>
              </a:spcBef>
              <a:spcAft>
                <a:spcPts val="0"/>
              </a:spcAft>
              <a:buNone/>
            </a:pPr>
            <a:r>
              <a:rPr lang="en-US" sz="1800">
                <a:solidFill>
                  <a:schemeClr val="dk2"/>
                </a:solidFill>
              </a:rPr>
              <a:t>Jessica Eslinger, Patient Advocate</a:t>
            </a:r>
            <a:endParaRPr/>
          </a:p>
          <a:p>
            <a:pPr marL="0" lvl="0" indent="0" algn="l" rtl="0">
              <a:lnSpc>
                <a:spcPct val="100000"/>
              </a:lnSpc>
              <a:spcBef>
                <a:spcPts val="0"/>
              </a:spcBef>
              <a:spcAft>
                <a:spcPts val="0"/>
              </a:spcAft>
              <a:buNone/>
            </a:pPr>
            <a:r>
              <a:rPr lang="en-US" sz="1800">
                <a:solidFill>
                  <a:schemeClr val="dk2"/>
                </a:solidFill>
              </a:rPr>
              <a:t>Susan Kendig MSN, JD, WHNP-BC</a:t>
            </a:r>
            <a:endParaRPr sz="1800"/>
          </a:p>
        </p:txBody>
      </p:sp>
      <p:sp>
        <p:nvSpPr>
          <p:cNvPr id="467" name="Google Shape;467;p1"/>
          <p:cNvSpPr txBox="1">
            <a:spLocks noGrp="1"/>
          </p:cNvSpPr>
          <p:nvPr>
            <p:ph type="dt" idx="10"/>
          </p:nvPr>
        </p:nvSpPr>
        <p:spPr>
          <a:xfrm>
            <a:off x="453350" y="4459465"/>
            <a:ext cx="2556180" cy="2746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solidFill>
                  <a:schemeClr val="dk2"/>
                </a:solidFill>
              </a:rPr>
              <a:t>September 10,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13"/>
          <p:cNvSpPr txBox="1">
            <a:spLocks noGrp="1"/>
          </p:cNvSpPr>
          <p:nvPr>
            <p:ph type="title"/>
          </p:nvPr>
        </p:nvSpPr>
        <p:spPr>
          <a:xfrm>
            <a:off x="655581" y="2068802"/>
            <a:ext cx="2897332" cy="68132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My story</a:t>
            </a:r>
            <a:endParaRPr/>
          </a:p>
        </p:txBody>
      </p:sp>
      <p:pic>
        <p:nvPicPr>
          <p:cNvPr id="524" name="Google Shape;524;p13" descr="A photo of a woman laying in a hospital bed. "/>
          <p:cNvPicPr preferRelativeResize="0">
            <a:picLocks noGrp="1"/>
          </p:cNvPicPr>
          <p:nvPr>
            <p:ph type="pic" idx="2"/>
          </p:nvPr>
        </p:nvPicPr>
        <p:blipFill rotWithShape="1">
          <a:blip r:embed="rId3">
            <a:alphaModFix/>
          </a:blip>
          <a:srcRect t="3245" b="3245"/>
          <a:stretch/>
        </p:blipFill>
        <p:spPr>
          <a:xfrm>
            <a:off x="3760788" y="1143000"/>
            <a:ext cx="4289425" cy="2860675"/>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14"/>
          <p:cNvSpPr txBox="1">
            <a:spLocks noGrp="1"/>
          </p:cNvSpPr>
          <p:nvPr>
            <p:ph type="title"/>
          </p:nvPr>
        </p:nvSpPr>
        <p:spPr>
          <a:xfrm>
            <a:off x="458700" y="305820"/>
            <a:ext cx="5459100" cy="60482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What questions can we ask?</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15"/>
          <p:cNvSpPr txBox="1">
            <a:spLocks noGrp="1"/>
          </p:cNvSpPr>
          <p:nvPr>
            <p:ph type="title"/>
          </p:nvPr>
        </p:nvSpPr>
        <p:spPr>
          <a:xfrm>
            <a:off x="465086" y="1611599"/>
            <a:ext cx="4004442" cy="68132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3000"/>
              <a:t>Working together as a health care group</a:t>
            </a:r>
            <a:br>
              <a:rPr lang="en-US" sz="3000"/>
            </a:br>
            <a:r>
              <a:rPr lang="en-US" sz="3000"/>
              <a:t>&amp; </a:t>
            </a:r>
            <a:br>
              <a:rPr lang="en-US" sz="3000"/>
            </a:br>
            <a:r>
              <a:rPr lang="en-US" sz="3000"/>
              <a:t>resources</a:t>
            </a:r>
            <a:endParaRPr/>
          </a:p>
        </p:txBody>
      </p:sp>
      <p:pic>
        <p:nvPicPr>
          <p:cNvPr id="535" name="Google Shape;535;p15" descr="A photo of a woman holding her newborn baby in a hospital bed. "/>
          <p:cNvPicPr preferRelativeResize="0">
            <a:picLocks noGrp="1"/>
          </p:cNvPicPr>
          <p:nvPr>
            <p:ph type="pic" idx="2"/>
          </p:nvPr>
        </p:nvPicPr>
        <p:blipFill rotWithShape="1">
          <a:blip r:embed="rId3">
            <a:alphaModFix/>
          </a:blip>
          <a:srcRect l="212" r="211"/>
          <a:stretch/>
        </p:blipFill>
        <p:spPr>
          <a:xfrm>
            <a:off x="4854575" y="733425"/>
            <a:ext cx="3440113" cy="36655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16"/>
          <p:cNvSpPr txBox="1">
            <a:spLocks noGrp="1"/>
          </p:cNvSpPr>
          <p:nvPr>
            <p:ph type="title"/>
          </p:nvPr>
        </p:nvSpPr>
        <p:spPr>
          <a:xfrm>
            <a:off x="6562150" y="1760851"/>
            <a:ext cx="2326500" cy="1698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Stop, listen, </a:t>
            </a:r>
            <a:br>
              <a:rPr lang="en-US"/>
            </a:br>
            <a:r>
              <a:rPr lang="en-US"/>
              <a:t>and ask</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17"/>
          <p:cNvSpPr txBox="1">
            <a:spLocks noGrp="1"/>
          </p:cNvSpPr>
          <p:nvPr>
            <p:ph type="title"/>
          </p:nvPr>
        </p:nvSpPr>
        <p:spPr>
          <a:xfrm>
            <a:off x="457199" y="395939"/>
            <a:ext cx="5951483"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Why focus on postpartum care in the SRH setting?</a:t>
            </a:r>
            <a:endParaRPr/>
          </a:p>
        </p:txBody>
      </p:sp>
      <p:sp>
        <p:nvSpPr>
          <p:cNvPr id="546" name="Google Shape;546;p17"/>
          <p:cNvSpPr txBox="1">
            <a:spLocks noGrp="1"/>
          </p:cNvSpPr>
          <p:nvPr>
            <p:ph type="body" idx="1"/>
          </p:nvPr>
        </p:nvSpPr>
        <p:spPr>
          <a:xfrm>
            <a:off x="457200" y="1691023"/>
            <a:ext cx="7402513" cy="268949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700" b="0"/>
              <a:t>Sexual and reproductive health (SRH) settings, including Title X agencies:</a:t>
            </a:r>
            <a:endParaRPr/>
          </a:p>
          <a:p>
            <a:pPr marL="457200" lvl="0" indent="-336550" algn="l" rtl="0">
              <a:lnSpc>
                <a:spcPct val="100000"/>
              </a:lnSpc>
              <a:spcBef>
                <a:spcPts val="1000"/>
              </a:spcBef>
              <a:spcAft>
                <a:spcPts val="0"/>
              </a:spcAft>
              <a:buClr>
                <a:schemeClr val="dk2"/>
              </a:buClr>
              <a:buSzPts val="1700"/>
              <a:buFont typeface="Arial"/>
              <a:buChar char="●"/>
            </a:pPr>
            <a:r>
              <a:rPr lang="en-US" sz="1700" b="0"/>
              <a:t>Often see clients within a year of pregnancy</a:t>
            </a:r>
            <a:endParaRPr/>
          </a:p>
          <a:p>
            <a:pPr marL="457200" lvl="0" indent="-336550" algn="l" rtl="0">
              <a:lnSpc>
                <a:spcPct val="100000"/>
              </a:lnSpc>
              <a:spcBef>
                <a:spcPts val="1000"/>
              </a:spcBef>
              <a:spcAft>
                <a:spcPts val="0"/>
              </a:spcAft>
              <a:buClr>
                <a:schemeClr val="dk2"/>
              </a:buClr>
              <a:buSzPts val="1700"/>
              <a:buFont typeface="Arial"/>
              <a:buChar char="●"/>
            </a:pPr>
            <a:r>
              <a:rPr lang="en-US" sz="1700" b="0"/>
              <a:t>Are often clients’ only or usual source of care</a:t>
            </a:r>
            <a:endParaRPr/>
          </a:p>
          <a:p>
            <a:pPr marL="457200" lvl="0" indent="-336550" algn="l" rtl="0">
              <a:lnSpc>
                <a:spcPct val="100000"/>
              </a:lnSpc>
              <a:spcBef>
                <a:spcPts val="1000"/>
              </a:spcBef>
              <a:spcAft>
                <a:spcPts val="0"/>
              </a:spcAft>
              <a:buClr>
                <a:schemeClr val="dk2"/>
              </a:buClr>
              <a:buSzPts val="1700"/>
              <a:buFont typeface="Arial"/>
              <a:buChar char="●"/>
            </a:pPr>
            <a:r>
              <a:rPr lang="en-US" sz="1700" b="0"/>
              <a:t>Provide the components of postpartum care</a:t>
            </a:r>
            <a:endParaRPr/>
          </a:p>
          <a:p>
            <a:pPr marL="457200" lvl="0" indent="-336550" algn="l" rtl="0">
              <a:lnSpc>
                <a:spcPct val="100000"/>
              </a:lnSpc>
              <a:spcBef>
                <a:spcPts val="1000"/>
              </a:spcBef>
              <a:spcAft>
                <a:spcPts val="0"/>
              </a:spcAft>
              <a:buClr>
                <a:schemeClr val="dk2"/>
              </a:buClr>
              <a:buSzPts val="1700"/>
              <a:buFont typeface="Arial"/>
              <a:buChar char="●"/>
            </a:pPr>
            <a:r>
              <a:rPr lang="en-US" sz="1700" b="0"/>
              <a:t>Engage with partners and the community</a:t>
            </a:r>
            <a:endParaRPr/>
          </a:p>
          <a:p>
            <a:pPr marL="914400" lvl="1" indent="-336550" algn="l" rtl="0">
              <a:lnSpc>
                <a:spcPct val="100000"/>
              </a:lnSpc>
              <a:spcBef>
                <a:spcPts val="1000"/>
              </a:spcBef>
              <a:spcAft>
                <a:spcPts val="0"/>
              </a:spcAft>
              <a:buClr>
                <a:schemeClr val="dk2"/>
              </a:buClr>
              <a:buSzPts val="1700"/>
              <a:buFont typeface="Arial"/>
              <a:buChar char="○"/>
            </a:pPr>
            <a:r>
              <a:rPr lang="en-US" sz="1700">
                <a:solidFill>
                  <a:schemeClr val="dk2"/>
                </a:solidFill>
              </a:rPr>
              <a:t>Provide effective referrals and linkages to care</a:t>
            </a:r>
            <a:endParaRPr sz="17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18"/>
          <p:cNvSpPr txBox="1">
            <a:spLocks noGrp="1"/>
          </p:cNvSpPr>
          <p:nvPr>
            <p:ph type="title"/>
          </p:nvPr>
        </p:nvSpPr>
        <p:spPr>
          <a:xfrm>
            <a:off x="441550" y="438324"/>
            <a:ext cx="6126600" cy="6465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400"/>
              <a:t>AIM Patient Safety Bundles and </a:t>
            </a:r>
            <a:br>
              <a:rPr lang="en-US" sz="2400"/>
            </a:br>
            <a:r>
              <a:rPr lang="en-US" sz="2400"/>
              <a:t>RHNTC High Impact Practice Sets (HIPS)</a:t>
            </a:r>
            <a:endParaRPr/>
          </a:p>
        </p:txBody>
      </p:sp>
      <p:sp>
        <p:nvSpPr>
          <p:cNvPr id="552" name="Google Shape;552;p18"/>
          <p:cNvSpPr txBox="1">
            <a:spLocks noGrp="1"/>
          </p:cNvSpPr>
          <p:nvPr>
            <p:ph type="body" idx="1"/>
          </p:nvPr>
        </p:nvSpPr>
        <p:spPr>
          <a:xfrm>
            <a:off x="306388" y="1545898"/>
            <a:ext cx="8159750" cy="1397000"/>
          </a:xfrm>
          <a:prstGeom prst="rect">
            <a:avLst/>
          </a:prstGeom>
          <a:noFill/>
          <a:ln>
            <a:noFill/>
          </a:ln>
        </p:spPr>
        <p:txBody>
          <a:bodyPr spcFirstLastPara="1" wrap="square" lIns="91425" tIns="45700" rIns="91425" bIns="45700" anchor="t" anchorCtr="0">
            <a:noAutofit/>
          </a:bodyPr>
          <a:lstStyle/>
          <a:p>
            <a:pPr marL="457200" lvl="0" indent="-336550" algn="l" rtl="0">
              <a:lnSpc>
                <a:spcPct val="100000"/>
              </a:lnSpc>
              <a:spcBef>
                <a:spcPts val="0"/>
              </a:spcBef>
              <a:spcAft>
                <a:spcPts val="0"/>
              </a:spcAft>
              <a:buClr>
                <a:srgbClr val="434343"/>
              </a:buClr>
              <a:buSzPts val="1700"/>
              <a:buChar char="●"/>
            </a:pPr>
            <a:r>
              <a:rPr lang="en-US"/>
              <a:t>RHNTC and ACOG adapted AIM’s </a:t>
            </a:r>
            <a:r>
              <a:rPr lang="en-US" u="sng">
                <a:solidFill>
                  <a:schemeClr val="hlink"/>
                </a:solidFill>
                <a:hlinkClick r:id="rId3"/>
              </a:rPr>
              <a:t>Patient Safety Bundles</a:t>
            </a:r>
            <a:r>
              <a:rPr lang="en-US"/>
              <a:t>* (PSBs) to create High Impact Practice Sets (HIPS).</a:t>
            </a:r>
            <a:endParaRPr/>
          </a:p>
          <a:p>
            <a:pPr marL="457200" lvl="0" indent="-336550" algn="l" rtl="0">
              <a:lnSpc>
                <a:spcPct val="100000"/>
              </a:lnSpc>
              <a:spcBef>
                <a:spcPts val="1000"/>
              </a:spcBef>
              <a:spcAft>
                <a:spcPts val="0"/>
              </a:spcAft>
              <a:buClr>
                <a:srgbClr val="434343"/>
              </a:buClr>
              <a:buSzPts val="1700"/>
              <a:buChar char="●"/>
            </a:pPr>
            <a:r>
              <a:rPr lang="en-US"/>
              <a:t>HIPS highlight evidence-based practices that can be implemented in the outpatient SRH setting to improve maternal health outcomes.</a:t>
            </a:r>
            <a:endParaRPr/>
          </a:p>
        </p:txBody>
      </p:sp>
      <p:sp>
        <p:nvSpPr>
          <p:cNvPr id="553" name="Google Shape;553;p18"/>
          <p:cNvSpPr txBox="1">
            <a:spLocks noGrp="1"/>
          </p:cNvSpPr>
          <p:nvPr>
            <p:ph type="body" idx="2"/>
          </p:nvPr>
        </p:nvSpPr>
        <p:spPr>
          <a:xfrm>
            <a:off x="306388" y="3568809"/>
            <a:ext cx="8158162" cy="54133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*Alliance for Innovation on Maternal Health (AIM) PSBs are collections of clinical condition-specific best practices to improve maternal and overall health outcomes: </a:t>
            </a:r>
            <a:r>
              <a:rPr lang="en-US">
                <a:solidFill>
                  <a:schemeClr val="dk1"/>
                </a:solidFill>
              </a:rPr>
              <a:t>https://saferbirth.org/patient-safety-bundles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9"/>
          <p:cNvSpPr txBox="1">
            <a:spLocks noGrp="1"/>
          </p:cNvSpPr>
          <p:nvPr>
            <p:ph type="title"/>
          </p:nvPr>
        </p:nvSpPr>
        <p:spPr>
          <a:xfrm>
            <a:off x="458700" y="483848"/>
            <a:ext cx="6382800" cy="6010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High Impact Practice Sets (HIPS) </a:t>
            </a:r>
            <a:endParaRPr/>
          </a:p>
        </p:txBody>
      </p:sp>
      <p:sp>
        <p:nvSpPr>
          <p:cNvPr id="559" name="Google Shape;559;p19"/>
          <p:cNvSpPr txBox="1">
            <a:spLocks noGrp="1"/>
          </p:cNvSpPr>
          <p:nvPr>
            <p:ph type="body" idx="1"/>
          </p:nvPr>
        </p:nvSpPr>
        <p:spPr>
          <a:xfrm>
            <a:off x="492125" y="1531611"/>
            <a:ext cx="4529138" cy="29257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The </a:t>
            </a:r>
            <a:r>
              <a:rPr lang="en-US" u="sng">
                <a:solidFill>
                  <a:schemeClr val="hlink"/>
                </a:solidFill>
                <a:hlinkClick r:id="rId3"/>
              </a:rPr>
              <a:t>HIPS series</a:t>
            </a:r>
            <a:r>
              <a:rPr lang="en-US"/>
              <a:t> focuses on five areas:</a:t>
            </a:r>
            <a:endParaRPr/>
          </a:p>
          <a:p>
            <a:pPr marL="457200" lvl="0" indent="-342900" algn="l" rtl="0">
              <a:lnSpc>
                <a:spcPct val="100000"/>
              </a:lnSpc>
              <a:spcBef>
                <a:spcPts val="1000"/>
              </a:spcBef>
              <a:spcAft>
                <a:spcPts val="0"/>
              </a:spcAft>
              <a:buClr>
                <a:schemeClr val="dk2"/>
              </a:buClr>
              <a:buSzPts val="1800"/>
              <a:buFont typeface="Arial"/>
              <a:buChar char="●"/>
            </a:pPr>
            <a:r>
              <a:rPr lang="en-US"/>
              <a:t>Hypertension</a:t>
            </a:r>
            <a:endParaRPr/>
          </a:p>
          <a:p>
            <a:pPr marL="457200" lvl="0" indent="-342900" algn="l" rtl="0">
              <a:lnSpc>
                <a:spcPct val="100000"/>
              </a:lnSpc>
              <a:spcBef>
                <a:spcPts val="1000"/>
              </a:spcBef>
              <a:spcAft>
                <a:spcPts val="0"/>
              </a:spcAft>
              <a:buClr>
                <a:schemeClr val="dk2"/>
              </a:buClr>
              <a:buSzPts val="1800"/>
              <a:buFont typeface="Arial"/>
              <a:buChar char="●"/>
            </a:pPr>
            <a:r>
              <a:rPr lang="en-US"/>
              <a:t>Cardiac conditions</a:t>
            </a:r>
            <a:endParaRPr/>
          </a:p>
          <a:p>
            <a:pPr marL="457200" lvl="0" indent="-342900" algn="l" rtl="0">
              <a:lnSpc>
                <a:spcPct val="100000"/>
              </a:lnSpc>
              <a:spcBef>
                <a:spcPts val="1000"/>
              </a:spcBef>
              <a:spcAft>
                <a:spcPts val="0"/>
              </a:spcAft>
              <a:buClr>
                <a:schemeClr val="dk2"/>
              </a:buClr>
              <a:buSzPts val="1800"/>
              <a:buFont typeface="Arial"/>
              <a:buChar char="●"/>
            </a:pPr>
            <a:r>
              <a:rPr lang="en-US"/>
              <a:t>Substance use disorders</a:t>
            </a:r>
            <a:endParaRPr/>
          </a:p>
          <a:p>
            <a:pPr marL="457200" lvl="0" indent="-342900" algn="l" rtl="0">
              <a:lnSpc>
                <a:spcPct val="100000"/>
              </a:lnSpc>
              <a:spcBef>
                <a:spcPts val="1000"/>
              </a:spcBef>
              <a:spcAft>
                <a:spcPts val="0"/>
              </a:spcAft>
              <a:buClr>
                <a:schemeClr val="dk2"/>
              </a:buClr>
              <a:buSzPts val="1800"/>
              <a:buFont typeface="Arial"/>
              <a:buChar char="●"/>
            </a:pPr>
            <a:r>
              <a:rPr lang="en-US"/>
              <a:t>Mental health conditions</a:t>
            </a:r>
            <a:endParaRPr/>
          </a:p>
          <a:p>
            <a:pPr marL="457200" lvl="0" indent="-342900" algn="l" rtl="0">
              <a:lnSpc>
                <a:spcPct val="100000"/>
              </a:lnSpc>
              <a:spcBef>
                <a:spcPts val="1000"/>
              </a:spcBef>
              <a:spcAft>
                <a:spcPts val="0"/>
              </a:spcAft>
              <a:buClr>
                <a:schemeClr val="dk2"/>
              </a:buClr>
              <a:buSzPts val="1800"/>
              <a:buFont typeface="Arial"/>
              <a:buChar char="●"/>
            </a:pPr>
            <a:r>
              <a:rPr lang="en-US"/>
              <a:t>Postpartum transition</a:t>
            </a:r>
            <a:endParaRPr/>
          </a:p>
        </p:txBody>
      </p:sp>
      <p:pic>
        <p:nvPicPr>
          <p:cNvPr id="560" name="Google Shape;560;p19" descr="A screenshot of a document titled RHNTC's High Impact Practice Set (HIPS) for Outpatient Settings: Strengthen Hypertension Services to Improve Maternal Health. "/>
          <p:cNvPicPr preferRelativeResize="0">
            <a:picLocks noGrp="1"/>
          </p:cNvPicPr>
          <p:nvPr>
            <p:ph type="pic" idx="2"/>
          </p:nvPr>
        </p:nvPicPr>
        <p:blipFill rotWithShape="1">
          <a:blip r:embed="rId4">
            <a:alphaModFix/>
          </a:blip>
          <a:srcRect t="36" b="37"/>
          <a:stretch/>
        </p:blipFill>
        <p:spPr>
          <a:xfrm>
            <a:off x="5573450" y="1426350"/>
            <a:ext cx="2344573" cy="3031025"/>
          </a:xfrm>
          <a:prstGeom prst="rect">
            <a:avLst/>
          </a:prstGeom>
          <a:noFill/>
          <a:ln w="9525" cap="flat" cmpd="sng">
            <a:solidFill>
              <a:srgbClr val="595959"/>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20"/>
          <p:cNvSpPr txBox="1">
            <a:spLocks noGrp="1"/>
          </p:cNvSpPr>
          <p:nvPr>
            <p:ph type="title"/>
          </p:nvPr>
        </p:nvSpPr>
        <p:spPr>
          <a:xfrm>
            <a:off x="458701" y="553598"/>
            <a:ext cx="5459100" cy="6010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The 5 Rs</a:t>
            </a:r>
            <a:endParaRPr/>
          </a:p>
        </p:txBody>
      </p:sp>
      <p:sp>
        <p:nvSpPr>
          <p:cNvPr id="566" name="Google Shape;566;p20"/>
          <p:cNvSpPr txBox="1">
            <a:spLocks noGrp="1"/>
          </p:cNvSpPr>
          <p:nvPr>
            <p:ph type="body" idx="1"/>
          </p:nvPr>
        </p:nvSpPr>
        <p:spPr>
          <a:xfrm>
            <a:off x="604565" y="2584559"/>
            <a:ext cx="1314450" cy="5270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Readiness</a:t>
            </a:r>
            <a:endParaRPr sz="1900"/>
          </a:p>
        </p:txBody>
      </p:sp>
      <p:sp>
        <p:nvSpPr>
          <p:cNvPr id="567" name="Google Shape;567;p20"/>
          <p:cNvSpPr txBox="1">
            <a:spLocks noGrp="1"/>
          </p:cNvSpPr>
          <p:nvPr>
            <p:ph type="body" idx="2"/>
          </p:nvPr>
        </p:nvSpPr>
        <p:spPr>
          <a:xfrm>
            <a:off x="1944688" y="2688678"/>
            <a:ext cx="1585912" cy="5127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a:t>Recognition and Prevention</a:t>
            </a:r>
            <a:endParaRPr sz="1900"/>
          </a:p>
        </p:txBody>
      </p:sp>
      <p:sp>
        <p:nvSpPr>
          <p:cNvPr id="568" name="Google Shape;568;p20"/>
          <p:cNvSpPr txBox="1">
            <a:spLocks noGrp="1"/>
          </p:cNvSpPr>
          <p:nvPr>
            <p:ph type="body" idx="3"/>
          </p:nvPr>
        </p:nvSpPr>
        <p:spPr>
          <a:xfrm>
            <a:off x="3676650" y="2600325"/>
            <a:ext cx="1314450" cy="5127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Response</a:t>
            </a:r>
            <a:endParaRPr sz="1900"/>
          </a:p>
        </p:txBody>
      </p:sp>
      <p:sp>
        <p:nvSpPr>
          <p:cNvPr id="569" name="Google Shape;569;p20"/>
          <p:cNvSpPr txBox="1">
            <a:spLocks noGrp="1"/>
          </p:cNvSpPr>
          <p:nvPr>
            <p:ph type="body" idx="4"/>
          </p:nvPr>
        </p:nvSpPr>
        <p:spPr>
          <a:xfrm>
            <a:off x="5053013" y="2688680"/>
            <a:ext cx="1720850" cy="503238"/>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a:t>Reporting and Systems Learning</a:t>
            </a:r>
            <a:endParaRPr sz="900"/>
          </a:p>
        </p:txBody>
      </p:sp>
      <p:sp>
        <p:nvSpPr>
          <p:cNvPr id="570" name="Google Shape;570;p20"/>
          <p:cNvSpPr txBox="1">
            <a:spLocks noGrp="1"/>
          </p:cNvSpPr>
          <p:nvPr>
            <p:ph type="body" idx="5"/>
          </p:nvPr>
        </p:nvSpPr>
        <p:spPr>
          <a:xfrm>
            <a:off x="6986533" y="3090372"/>
            <a:ext cx="1789113" cy="5127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a:t>Respectful Care</a:t>
            </a:r>
            <a:endParaRPr sz="800"/>
          </a:p>
        </p:txBody>
      </p:sp>
      <p:sp>
        <p:nvSpPr>
          <p:cNvPr id="571" name="Google Shape;571;p20"/>
          <p:cNvSpPr txBox="1">
            <a:spLocks noGrp="1"/>
          </p:cNvSpPr>
          <p:nvPr>
            <p:ph type="body" idx="6"/>
          </p:nvPr>
        </p:nvSpPr>
        <p:spPr>
          <a:xfrm>
            <a:off x="471488" y="4123998"/>
            <a:ext cx="6175375" cy="7032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Information/Data from Alliance for Innovation on Maternal Health. Measurement of Respectful Care in AIM Statement. Accessed November 20, 2023. </a:t>
            </a:r>
            <a:r>
              <a:rPr lang="en-US" u="sng">
                <a:solidFill>
                  <a:srgbClr val="1155CC"/>
                </a:solidFill>
                <a:hlinkClick r:id="rId3">
                  <a:extLst>
                    <a:ext uri="{A12FA001-AC4F-418D-AE19-62706E023703}">
                      <ahyp:hlinkClr xmlns:ahyp="http://schemas.microsoft.com/office/drawing/2018/hyperlinkcolor" val="tx"/>
                    </a:ext>
                  </a:extLst>
                </a:hlinkClick>
              </a:rPr>
              <a:t>https://saferbirth.org/measurement-of-respectful-care-in-aim-statement/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21"/>
          <p:cNvSpPr txBox="1">
            <a:spLocks noGrp="1"/>
          </p:cNvSpPr>
          <p:nvPr>
            <p:ph type="title"/>
          </p:nvPr>
        </p:nvSpPr>
        <p:spPr>
          <a:xfrm>
            <a:off x="1346125" y="751759"/>
            <a:ext cx="4440900" cy="6072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READINESS (1 of 2)</a:t>
            </a:r>
            <a:endParaRPr/>
          </a:p>
        </p:txBody>
      </p:sp>
      <p:sp>
        <p:nvSpPr>
          <p:cNvPr id="577" name="Google Shape;577;p21"/>
          <p:cNvSpPr txBox="1">
            <a:spLocks noGrp="1"/>
          </p:cNvSpPr>
          <p:nvPr>
            <p:ph type="body" idx="1"/>
          </p:nvPr>
        </p:nvSpPr>
        <p:spPr>
          <a:xfrm>
            <a:off x="458700" y="1724640"/>
            <a:ext cx="4673688" cy="172385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chemeClr val="dk2"/>
              </a:buClr>
              <a:buSzPts val="1800"/>
              <a:buFont typeface="Arial"/>
              <a:buChar char="●"/>
            </a:pPr>
            <a:r>
              <a:rPr lang="en-US"/>
              <a:t>Develop and maintain a set of referral resources, and foster communication with other health and social service providers to enhance services and support for postpartum clients.</a:t>
            </a:r>
            <a:endParaRPr/>
          </a:p>
          <a:p>
            <a:pPr marL="457200" lvl="0" indent="-342900" algn="l" rtl="0">
              <a:lnSpc>
                <a:spcPct val="100000"/>
              </a:lnSpc>
              <a:spcBef>
                <a:spcPts val="1000"/>
              </a:spcBef>
              <a:spcAft>
                <a:spcPts val="0"/>
              </a:spcAft>
              <a:buClr>
                <a:schemeClr val="dk2"/>
              </a:buClr>
              <a:buSzPts val="1800"/>
              <a:buFont typeface="Arial"/>
              <a:buChar char="●"/>
            </a:pPr>
            <a:r>
              <a:rPr lang="en-US"/>
              <a:t>Educate staff on why and how to recognize urgent maternal warning signs in the postpartum period.</a:t>
            </a:r>
            <a:endParaRPr/>
          </a:p>
        </p:txBody>
      </p:sp>
      <p:sp>
        <p:nvSpPr>
          <p:cNvPr id="578" name="Google Shape;578;p21"/>
          <p:cNvSpPr txBox="1">
            <a:spLocks noGrp="1"/>
          </p:cNvSpPr>
          <p:nvPr>
            <p:ph type="body" idx="2"/>
          </p:nvPr>
        </p:nvSpPr>
        <p:spPr>
          <a:xfrm>
            <a:off x="0" y="5151438"/>
            <a:ext cx="9143999" cy="66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a:t>An infographic poster titled: Recognize Postpartum warning signs. </a:t>
            </a:r>
            <a:r>
              <a:rPr lang="en-US" sz="1000" b="0" i="0" u="none" strike="noStrike" cap="none">
                <a:solidFill>
                  <a:schemeClr val="lt1"/>
                </a:solidFill>
                <a:latin typeface="Arial"/>
                <a:ea typeface="Arial"/>
                <a:cs typeface="Arial"/>
                <a:sym typeface="Arial"/>
              </a:rPr>
              <a:t>An illustration of a woman holding her face with one hand with text that reads as follows. </a:t>
            </a:r>
            <a:endParaRPr/>
          </a:p>
          <a:p>
            <a:pPr marL="0" lvl="0" indent="0" algn="l" rtl="0">
              <a:lnSpc>
                <a:spcPct val="100000"/>
              </a:lnSpc>
              <a:spcBef>
                <a:spcPts val="0"/>
              </a:spcBef>
              <a:spcAft>
                <a:spcPts val="0"/>
              </a:spcAft>
              <a:buNone/>
            </a:pPr>
            <a:r>
              <a:rPr lang="en-US"/>
              <a:t>Ask: “Are you pregnant, or have you been pregnant in the past twelve months?”</a:t>
            </a:r>
            <a:endParaRPr/>
          </a:p>
          <a:p>
            <a:pPr marL="0" lvl="0" indent="0" algn="l" rtl="0">
              <a:lnSpc>
                <a:spcPct val="100000"/>
              </a:lnSpc>
              <a:spcBef>
                <a:spcPts val="0"/>
              </a:spcBef>
              <a:spcAft>
                <a:spcPts val="0"/>
              </a:spcAft>
              <a:buNone/>
            </a:pPr>
            <a:r>
              <a:rPr lang="en-US"/>
              <a:t>Watch for these warning signs:</a:t>
            </a:r>
            <a:endParaRPr/>
          </a:p>
          <a:p>
            <a:pPr marL="171450" lvl="0" indent="-171450" algn="l" rtl="0">
              <a:lnSpc>
                <a:spcPct val="100000"/>
              </a:lnSpc>
              <a:spcBef>
                <a:spcPts val="0"/>
              </a:spcBef>
              <a:spcAft>
                <a:spcPts val="0"/>
              </a:spcAft>
              <a:buClr>
                <a:schemeClr val="lt1"/>
              </a:buClr>
              <a:buSzPts val="1000"/>
              <a:buFont typeface="Arial"/>
              <a:buChar char="•"/>
            </a:pPr>
            <a:r>
              <a:rPr lang="en-US"/>
              <a:t>Fever: thoughts about hurting self or baby; overwhelming fatigue. </a:t>
            </a:r>
            <a:endParaRPr/>
          </a:p>
          <a:p>
            <a:pPr marL="171450" lvl="0" indent="-171450" algn="l" rtl="0">
              <a:lnSpc>
                <a:spcPct val="100000"/>
              </a:lnSpc>
              <a:spcBef>
                <a:spcPts val="0"/>
              </a:spcBef>
              <a:spcAft>
                <a:spcPts val="0"/>
              </a:spcAft>
              <a:buClr>
                <a:schemeClr val="lt1"/>
              </a:buClr>
              <a:buSzPts val="1000"/>
              <a:buFont typeface="Arial"/>
              <a:buChar char="•"/>
            </a:pPr>
            <a:r>
              <a:rPr lang="en-US"/>
              <a:t>Persistent headache: changes in vision; dizziness or fainting. </a:t>
            </a:r>
            <a:endParaRPr/>
          </a:p>
          <a:p>
            <a:pPr marL="171450" lvl="0" indent="-171450" algn="l" rtl="0">
              <a:lnSpc>
                <a:spcPct val="100000"/>
              </a:lnSpc>
              <a:spcBef>
                <a:spcPts val="0"/>
              </a:spcBef>
              <a:spcAft>
                <a:spcPts val="0"/>
              </a:spcAft>
              <a:buClr>
                <a:schemeClr val="lt1"/>
              </a:buClr>
              <a:buSzPts val="1000"/>
              <a:buFont typeface="Arial"/>
              <a:buChar char="•"/>
            </a:pPr>
            <a:r>
              <a:rPr lang="en-US" sz="1000" b="0" i="0" u="none" strike="noStrike" cap="none">
                <a:solidFill>
                  <a:schemeClr val="lt1"/>
                </a:solidFill>
                <a:latin typeface="Arial"/>
                <a:ea typeface="Arial"/>
                <a:cs typeface="Arial"/>
                <a:sym typeface="Arial"/>
              </a:rPr>
              <a:t>High blood pressure: Chest pain or rapid heart rate; Difficulty breathing. </a:t>
            </a:r>
            <a:endParaRPr/>
          </a:p>
          <a:p>
            <a:pPr marL="171450" lvl="0" indent="-171450" algn="l" rtl="0">
              <a:lnSpc>
                <a:spcPct val="100000"/>
              </a:lnSpc>
              <a:spcBef>
                <a:spcPts val="0"/>
              </a:spcBef>
              <a:spcAft>
                <a:spcPts val="0"/>
              </a:spcAft>
              <a:buClr>
                <a:schemeClr val="lt1"/>
              </a:buClr>
              <a:buSzPts val="1000"/>
              <a:buFont typeface="Arial"/>
              <a:buChar char="•"/>
            </a:pPr>
            <a:r>
              <a:rPr lang="en-US"/>
              <a:t>Significant swelling of hands or face. </a:t>
            </a:r>
            <a:endParaRPr/>
          </a:p>
          <a:p>
            <a:pPr marL="171450" lvl="0" indent="-171450" algn="l" rtl="0">
              <a:lnSpc>
                <a:spcPct val="100000"/>
              </a:lnSpc>
              <a:spcBef>
                <a:spcPts val="0"/>
              </a:spcBef>
              <a:spcAft>
                <a:spcPts val="0"/>
              </a:spcAft>
              <a:buClr>
                <a:schemeClr val="lt1"/>
              </a:buClr>
              <a:buSzPts val="1000"/>
              <a:buFont typeface="Arial"/>
              <a:buChar char="•"/>
            </a:pPr>
            <a:r>
              <a:rPr lang="en-US" sz="1000" b="0" i="0" u="none" strike="noStrike" cap="none">
                <a:solidFill>
                  <a:schemeClr val="lt1"/>
                </a:solidFill>
                <a:latin typeface="Arial"/>
                <a:ea typeface="Arial"/>
                <a:cs typeface="Arial"/>
                <a:sym typeface="Arial"/>
              </a:rPr>
              <a:t>Persistent, severe abdominal pain; Severe nausea and vomiting.</a:t>
            </a:r>
            <a:endParaRPr/>
          </a:p>
          <a:p>
            <a:pPr marL="171450" lvl="0" indent="-171450" algn="l" rtl="0">
              <a:lnSpc>
                <a:spcPct val="100000"/>
              </a:lnSpc>
              <a:spcBef>
                <a:spcPts val="0"/>
              </a:spcBef>
              <a:spcAft>
                <a:spcPts val="0"/>
              </a:spcAft>
              <a:buClr>
                <a:schemeClr val="lt1"/>
              </a:buClr>
              <a:buSzPts val="1000"/>
              <a:buFont typeface="Arial"/>
              <a:buChar char="•"/>
            </a:pPr>
            <a:r>
              <a:rPr lang="en-US"/>
              <a:t>Swelling, redness, or pain in legs.</a:t>
            </a:r>
            <a:endParaRPr/>
          </a:p>
          <a:p>
            <a:pPr marL="0" lvl="0" indent="0" algn="l" rtl="0">
              <a:lnSpc>
                <a:spcPct val="100000"/>
              </a:lnSpc>
              <a:spcBef>
                <a:spcPts val="0"/>
              </a:spcBef>
              <a:spcAft>
                <a:spcPts val="0"/>
              </a:spcAft>
              <a:buSzPts val="1000"/>
              <a:buFont typeface="Arial"/>
              <a:buNone/>
            </a:pPr>
            <a:r>
              <a:rPr lang="en-US"/>
              <a:t>These warning signs may indicate serious complications, which can occur up to 12 months after pregnancy. If a client experiences any of these warning signs, connect them with emergency care right away.</a:t>
            </a:r>
            <a:endParaRPr/>
          </a:p>
          <a:p>
            <a:pPr marL="0" lvl="0" indent="0" algn="l" rtl="0">
              <a:lnSpc>
                <a:spcPct val="100000"/>
              </a:lnSpc>
              <a:spcBef>
                <a:spcPts val="0"/>
              </a:spcBef>
              <a:spcAft>
                <a:spcPts val="0"/>
              </a:spcAft>
              <a:buSzPts val="1000"/>
              <a:buFont typeface="Arial"/>
              <a:buNone/>
            </a:pPr>
            <a:r>
              <a:rPr lang="en-US"/>
              <a:t>For more information, go to: Urgent Maternal Warning Signs.</a:t>
            </a:r>
            <a:endParaRPr/>
          </a:p>
          <a:p>
            <a:pPr marL="0" lvl="0" indent="0" algn="l" rtl="0">
              <a:lnSpc>
                <a:spcPct val="100000"/>
              </a:lnSpc>
              <a:spcBef>
                <a:spcPts val="0"/>
              </a:spcBef>
              <a:spcAft>
                <a:spcPts val="0"/>
              </a:spcAft>
              <a:buSzPts val="1000"/>
              <a:buFont typeface="Arial"/>
              <a:buNone/>
            </a:pPr>
            <a:r>
              <a:rPr lang="en-US"/>
              <a:t>Source: Alliance for Innovation on Maternal Health, ACOG.</a:t>
            </a:r>
            <a:endParaRPr/>
          </a:p>
          <a:p>
            <a:pPr marL="0" lvl="0" indent="0" algn="l" rtl="0">
              <a:lnSpc>
                <a:spcPct val="100000"/>
              </a:lnSpc>
              <a:spcBef>
                <a:spcPts val="0"/>
              </a:spcBef>
              <a:spcAft>
                <a:spcPts val="0"/>
              </a:spcAft>
              <a:buSzPts val="1000"/>
              <a:buFont typeface="Arial"/>
              <a:buNone/>
            </a:pPr>
            <a:r>
              <a:rPr lang="en-US"/>
              <a:t>This poster was supported by the Office on Women's Health (Grant ASTWH200090). The views expressed do not necessarily reflect the official policies of the Department of Health and Human Services; nor does mention of trade names, commercial practices, or organizations imply endorsement by the U.S. Government.</a:t>
            </a:r>
            <a:endParaRPr/>
          </a:p>
          <a:p>
            <a:pPr marL="0" lvl="0" indent="0" algn="l" rtl="0">
              <a:lnSpc>
                <a:spcPct val="100000"/>
              </a:lnSpc>
              <a:spcBef>
                <a:spcPts val="0"/>
              </a:spcBef>
              <a:spcAft>
                <a:spcPts val="0"/>
              </a:spcAft>
              <a:buSzPts val="1000"/>
              <a:buFont typeface="Arial"/>
              <a:buNone/>
            </a:pPr>
            <a:r>
              <a:rPr lang="en-US"/>
              <a:t>RHNTC logo.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22"/>
          <p:cNvSpPr txBox="1">
            <a:spLocks noGrp="1"/>
          </p:cNvSpPr>
          <p:nvPr>
            <p:ph type="title"/>
          </p:nvPr>
        </p:nvSpPr>
        <p:spPr>
          <a:xfrm>
            <a:off x="427169" y="386954"/>
            <a:ext cx="54591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Find and use community resources</a:t>
            </a:r>
            <a:endParaRPr/>
          </a:p>
        </p:txBody>
      </p:sp>
      <p:sp>
        <p:nvSpPr>
          <p:cNvPr id="584" name="Google Shape;584;p22"/>
          <p:cNvSpPr txBox="1">
            <a:spLocks noGrp="1"/>
          </p:cNvSpPr>
          <p:nvPr>
            <p:ph type="body" idx="1"/>
          </p:nvPr>
        </p:nvSpPr>
        <p:spPr>
          <a:xfrm>
            <a:off x="458788" y="1536373"/>
            <a:ext cx="5173662" cy="1717675"/>
          </a:xfrm>
          <a:prstGeom prst="rect">
            <a:avLst/>
          </a:prstGeom>
          <a:noFill/>
          <a:ln>
            <a:noFill/>
          </a:ln>
        </p:spPr>
        <p:txBody>
          <a:bodyPr spcFirstLastPara="1" wrap="square" lIns="91425" tIns="45700" rIns="91425" bIns="45700" anchor="t" anchorCtr="0">
            <a:noAutofit/>
          </a:bodyPr>
          <a:lstStyle/>
          <a:p>
            <a:pPr marL="457200" lvl="0" indent="-336550" algn="l" rtl="0">
              <a:lnSpc>
                <a:spcPct val="100000"/>
              </a:lnSpc>
              <a:spcBef>
                <a:spcPts val="0"/>
              </a:spcBef>
              <a:spcAft>
                <a:spcPts val="0"/>
              </a:spcAft>
              <a:buClr>
                <a:srgbClr val="434343"/>
              </a:buClr>
              <a:buSzPts val="1700"/>
              <a:buChar char="●"/>
            </a:pPr>
            <a:r>
              <a:rPr lang="en-US"/>
              <a:t>Identify existing community-based resources</a:t>
            </a:r>
            <a:endParaRPr/>
          </a:p>
          <a:p>
            <a:pPr marL="914400" lvl="1" indent="-336550" algn="l" rtl="0">
              <a:lnSpc>
                <a:spcPct val="100000"/>
              </a:lnSpc>
              <a:spcBef>
                <a:spcPts val="0"/>
              </a:spcBef>
              <a:spcAft>
                <a:spcPts val="0"/>
              </a:spcAft>
              <a:buSzPts val="1700"/>
              <a:buChar char="○"/>
            </a:pPr>
            <a:r>
              <a:rPr lang="en-US"/>
              <a:t>Primary care, specialty care, and mental health providers</a:t>
            </a:r>
            <a:endParaRPr/>
          </a:p>
          <a:p>
            <a:pPr marL="914400" lvl="1" indent="-336550" algn="l" rtl="0">
              <a:lnSpc>
                <a:spcPct val="100000"/>
              </a:lnSpc>
              <a:spcBef>
                <a:spcPts val="0"/>
              </a:spcBef>
              <a:spcAft>
                <a:spcPts val="0"/>
              </a:spcAft>
              <a:buSzPts val="1700"/>
              <a:buChar char="○"/>
            </a:pPr>
            <a:r>
              <a:rPr lang="en-US"/>
              <a:t>Home visiting services</a:t>
            </a:r>
            <a:endParaRPr/>
          </a:p>
          <a:p>
            <a:pPr marL="914400" lvl="1" indent="-336550" algn="l" rtl="0">
              <a:lnSpc>
                <a:spcPct val="100000"/>
              </a:lnSpc>
              <a:spcBef>
                <a:spcPts val="0"/>
              </a:spcBef>
              <a:spcAft>
                <a:spcPts val="0"/>
              </a:spcAft>
              <a:buSzPts val="1700"/>
              <a:buChar char="○"/>
            </a:pPr>
            <a:r>
              <a:rPr lang="en-US"/>
              <a:t>Support groups</a:t>
            </a:r>
            <a:endParaRPr/>
          </a:p>
          <a:p>
            <a:pPr marL="914400" lvl="1" indent="-336550" algn="l" rtl="0">
              <a:lnSpc>
                <a:spcPct val="100000"/>
              </a:lnSpc>
              <a:spcBef>
                <a:spcPts val="0"/>
              </a:spcBef>
              <a:spcAft>
                <a:spcPts val="0"/>
              </a:spcAft>
              <a:buSzPts val="1700"/>
              <a:buChar char="○"/>
            </a:pPr>
            <a:r>
              <a:rPr lang="en-US"/>
              <a:t>Wrap-around services</a:t>
            </a:r>
            <a:endParaRPr/>
          </a:p>
          <a:p>
            <a:pPr marL="457200" lvl="0" indent="-336550" algn="l" rtl="0">
              <a:lnSpc>
                <a:spcPct val="100000"/>
              </a:lnSpc>
              <a:spcBef>
                <a:spcPts val="0"/>
              </a:spcBef>
              <a:spcAft>
                <a:spcPts val="0"/>
              </a:spcAft>
              <a:buClr>
                <a:srgbClr val="434343"/>
              </a:buClr>
              <a:buSzPts val="1700"/>
              <a:buChar char="●"/>
            </a:pPr>
            <a:r>
              <a:rPr lang="en-US"/>
              <a:t>Maintain updated information about resources</a:t>
            </a:r>
            <a:endParaRPr/>
          </a:p>
          <a:p>
            <a:pPr marL="914400" lvl="1" indent="-336550" algn="l" rtl="0">
              <a:lnSpc>
                <a:spcPct val="100000"/>
              </a:lnSpc>
              <a:spcBef>
                <a:spcPts val="0"/>
              </a:spcBef>
              <a:spcAft>
                <a:spcPts val="0"/>
              </a:spcAft>
              <a:buSzPts val="1700"/>
              <a:buChar char="○"/>
            </a:pPr>
            <a:r>
              <a:rPr lang="en-US"/>
              <a:t>Key staff contacts</a:t>
            </a:r>
            <a:endParaRPr/>
          </a:p>
          <a:p>
            <a:pPr marL="914400" lvl="1" indent="-336550" algn="l" rtl="0">
              <a:lnSpc>
                <a:spcPct val="100000"/>
              </a:lnSpc>
              <a:spcBef>
                <a:spcPts val="0"/>
              </a:spcBef>
              <a:spcAft>
                <a:spcPts val="0"/>
              </a:spcAft>
              <a:buSzPts val="1700"/>
              <a:buChar char="○"/>
            </a:pPr>
            <a:r>
              <a:rPr lang="en-US"/>
              <a:t>Contact/access information</a:t>
            </a:r>
            <a:endParaRPr/>
          </a:p>
          <a:p>
            <a:pPr marL="914400" lvl="1" indent="-336550" algn="l" rtl="0">
              <a:lnSpc>
                <a:spcPct val="100000"/>
              </a:lnSpc>
              <a:spcBef>
                <a:spcPts val="0"/>
              </a:spcBef>
              <a:spcAft>
                <a:spcPts val="0"/>
              </a:spcAft>
              <a:buSzPts val="1700"/>
              <a:buChar char="○"/>
            </a:pPr>
            <a:r>
              <a:rPr lang="en-US"/>
              <a:t>Requirements</a:t>
            </a:r>
            <a:endParaRPr/>
          </a:p>
          <a:p>
            <a:pPr marL="457200" lvl="0" indent="-336550" algn="l" rtl="0">
              <a:lnSpc>
                <a:spcPct val="100000"/>
              </a:lnSpc>
              <a:spcBef>
                <a:spcPts val="0"/>
              </a:spcBef>
              <a:spcAft>
                <a:spcPts val="0"/>
              </a:spcAft>
              <a:buClr>
                <a:srgbClr val="434343"/>
              </a:buClr>
              <a:buSzPts val="1700"/>
              <a:buChar char="●"/>
            </a:pPr>
            <a:r>
              <a:rPr lang="en-US"/>
              <a:t>Consider telehealth and online resources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
          <p:cNvSpPr txBox="1">
            <a:spLocks noGrp="1"/>
          </p:cNvSpPr>
          <p:nvPr>
            <p:ph type="title"/>
          </p:nvPr>
        </p:nvSpPr>
        <p:spPr>
          <a:xfrm>
            <a:off x="458788" y="553711"/>
            <a:ext cx="5459412"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Meet your speakers</a:t>
            </a:r>
            <a:endParaRPr/>
          </a:p>
        </p:txBody>
      </p:sp>
      <p:sp>
        <p:nvSpPr>
          <p:cNvPr id="473" name="Google Shape;473;p3"/>
          <p:cNvSpPr txBox="1">
            <a:spLocks noGrp="1"/>
          </p:cNvSpPr>
          <p:nvPr>
            <p:ph type="body" idx="1"/>
          </p:nvPr>
        </p:nvSpPr>
        <p:spPr>
          <a:xfrm>
            <a:off x="741363" y="3725536"/>
            <a:ext cx="2209800" cy="823912"/>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r>
              <a:rPr lang="en-US" sz="1700" b="1">
                <a:solidFill>
                  <a:schemeClr val="dk1"/>
                </a:solidFill>
              </a:rPr>
              <a:t>Meg Sheahan</a:t>
            </a:r>
            <a:r>
              <a:rPr lang="en-US" sz="1700">
                <a:solidFill>
                  <a:schemeClr val="dk1"/>
                </a:solidFill>
              </a:rPr>
              <a:t> </a:t>
            </a:r>
            <a:endParaRPr/>
          </a:p>
          <a:p>
            <a:pPr marL="0" lvl="0" indent="0" algn="ctr" rtl="0">
              <a:lnSpc>
                <a:spcPct val="100000"/>
              </a:lnSpc>
              <a:spcBef>
                <a:spcPts val="0"/>
              </a:spcBef>
              <a:spcAft>
                <a:spcPts val="0"/>
              </a:spcAft>
              <a:buSzPts val="1800"/>
              <a:buNone/>
            </a:pPr>
            <a:r>
              <a:rPr lang="en-US" sz="1700">
                <a:solidFill>
                  <a:srgbClr val="434343"/>
                </a:solidFill>
              </a:rPr>
              <a:t>MSN, CNM, MPH</a:t>
            </a:r>
            <a:endParaRPr/>
          </a:p>
        </p:txBody>
      </p:sp>
      <p:sp>
        <p:nvSpPr>
          <p:cNvPr id="474" name="Google Shape;474;p3"/>
          <p:cNvSpPr txBox="1">
            <a:spLocks noGrp="1"/>
          </p:cNvSpPr>
          <p:nvPr>
            <p:ph type="body" idx="2"/>
          </p:nvPr>
        </p:nvSpPr>
        <p:spPr>
          <a:xfrm>
            <a:off x="3171579" y="3724823"/>
            <a:ext cx="2906142" cy="823912"/>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r>
              <a:rPr lang="en-US" sz="1700" b="1">
                <a:solidFill>
                  <a:schemeClr val="dk1"/>
                </a:solidFill>
              </a:rPr>
              <a:t>Jessica Eslinger</a:t>
            </a:r>
            <a:endParaRPr/>
          </a:p>
          <a:p>
            <a:pPr marL="0" lvl="0" indent="0" algn="ctr" rtl="0">
              <a:lnSpc>
                <a:spcPct val="100000"/>
              </a:lnSpc>
              <a:spcBef>
                <a:spcPts val="0"/>
              </a:spcBef>
              <a:spcAft>
                <a:spcPts val="0"/>
              </a:spcAft>
              <a:buSzPts val="1800"/>
              <a:buNone/>
            </a:pPr>
            <a:r>
              <a:rPr lang="en-US" sz="1700">
                <a:solidFill>
                  <a:schemeClr val="dk2"/>
                </a:solidFill>
              </a:rPr>
              <a:t>Patient Advocate</a:t>
            </a:r>
            <a:endParaRPr/>
          </a:p>
        </p:txBody>
      </p:sp>
      <p:sp>
        <p:nvSpPr>
          <p:cNvPr id="475" name="Google Shape;475;p3"/>
          <p:cNvSpPr txBox="1">
            <a:spLocks noGrp="1"/>
          </p:cNvSpPr>
          <p:nvPr>
            <p:ph type="body" idx="3"/>
          </p:nvPr>
        </p:nvSpPr>
        <p:spPr>
          <a:xfrm>
            <a:off x="5852175" y="3724922"/>
            <a:ext cx="3079500" cy="823912"/>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2800"/>
              <a:buFont typeface="Arial"/>
              <a:buNone/>
            </a:pPr>
            <a:r>
              <a:rPr lang="en-US" sz="1700" b="1">
                <a:solidFill>
                  <a:schemeClr val="dk1"/>
                </a:solidFill>
              </a:rPr>
              <a:t>Sue Kendig</a:t>
            </a:r>
            <a:endParaRPr sz="1500">
              <a:solidFill>
                <a:srgbClr val="434343"/>
              </a:solidFill>
            </a:endParaRPr>
          </a:p>
          <a:p>
            <a:pPr marL="0" lvl="0" indent="0" algn="ctr" rtl="0">
              <a:lnSpc>
                <a:spcPct val="100000"/>
              </a:lnSpc>
              <a:spcBef>
                <a:spcPts val="0"/>
              </a:spcBef>
              <a:spcAft>
                <a:spcPts val="0"/>
              </a:spcAft>
              <a:buClr>
                <a:srgbClr val="000000"/>
              </a:buClr>
              <a:buSzPts val="2800"/>
              <a:buFont typeface="Arial"/>
              <a:buNone/>
            </a:pPr>
            <a:r>
              <a:rPr lang="en-US" sz="1700">
                <a:solidFill>
                  <a:schemeClr val="dk2"/>
                </a:solidFill>
              </a:rPr>
              <a:t>MSN, JD, WHNP-BC</a:t>
            </a:r>
            <a:endParaRPr>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23"/>
          <p:cNvSpPr txBox="1">
            <a:spLocks noGrp="1"/>
          </p:cNvSpPr>
          <p:nvPr>
            <p:ph type="title"/>
          </p:nvPr>
        </p:nvSpPr>
        <p:spPr>
          <a:xfrm>
            <a:off x="1338242" y="751759"/>
            <a:ext cx="4440900" cy="6072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READINESS (2 of 2)</a:t>
            </a:r>
            <a:endParaRPr/>
          </a:p>
        </p:txBody>
      </p:sp>
      <p:sp>
        <p:nvSpPr>
          <p:cNvPr id="590" name="Google Shape;590;p23"/>
          <p:cNvSpPr txBox="1">
            <a:spLocks noGrp="1"/>
          </p:cNvSpPr>
          <p:nvPr>
            <p:ph type="body" idx="1"/>
          </p:nvPr>
        </p:nvSpPr>
        <p:spPr>
          <a:xfrm>
            <a:off x="458699" y="1724640"/>
            <a:ext cx="6824969" cy="1586121"/>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Clr>
                <a:schemeClr val="dk2"/>
              </a:buClr>
              <a:buSzPts val="2000"/>
              <a:buFont typeface="Arial"/>
              <a:buChar char="●"/>
            </a:pPr>
            <a:r>
              <a:rPr lang="en-US" sz="2000"/>
              <a:t>Develop and implement a standard comprehensive </a:t>
            </a:r>
            <a:br>
              <a:rPr lang="en-US" sz="2000"/>
            </a:br>
            <a:r>
              <a:rPr lang="en-US" sz="2000"/>
              <a:t>postpartum visit template.</a:t>
            </a:r>
            <a:endParaRPr/>
          </a:p>
          <a:p>
            <a:pPr marL="457200" lvl="0" indent="-355600" algn="l" rtl="0">
              <a:lnSpc>
                <a:spcPct val="100000"/>
              </a:lnSpc>
              <a:spcBef>
                <a:spcPts val="1000"/>
              </a:spcBef>
              <a:spcAft>
                <a:spcPts val="0"/>
              </a:spcAft>
              <a:buClr>
                <a:schemeClr val="dk2"/>
              </a:buClr>
              <a:buSzPts val="2000"/>
              <a:buFont typeface="Arial"/>
              <a:buChar char="●"/>
            </a:pPr>
            <a:r>
              <a:rPr lang="en-US" sz="2000"/>
              <a:t>Train staff on strategies to </a:t>
            </a:r>
            <a:r>
              <a:rPr lang="en-US"/>
              <a:t>provide quality, client-centered </a:t>
            </a:r>
            <a:r>
              <a:rPr lang="en-US" sz="2000"/>
              <a:t>care for all.</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24"/>
          <p:cNvSpPr txBox="1">
            <a:spLocks noGrp="1"/>
          </p:cNvSpPr>
          <p:nvPr>
            <p:ph type="title"/>
          </p:nvPr>
        </p:nvSpPr>
        <p:spPr>
          <a:xfrm>
            <a:off x="1326474" y="520266"/>
            <a:ext cx="4803599" cy="107129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RECOGNITION &amp; PREVENTION (1 of 3)</a:t>
            </a:r>
            <a:endParaRPr/>
          </a:p>
        </p:txBody>
      </p:sp>
      <p:sp>
        <p:nvSpPr>
          <p:cNvPr id="596" name="Google Shape;596;p24"/>
          <p:cNvSpPr txBox="1">
            <a:spLocks noGrp="1"/>
          </p:cNvSpPr>
          <p:nvPr>
            <p:ph type="body" idx="1"/>
          </p:nvPr>
        </p:nvSpPr>
        <p:spPr>
          <a:xfrm>
            <a:off x="458682" y="1888523"/>
            <a:ext cx="7803300" cy="17205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Clr>
                <a:schemeClr val="dk2"/>
              </a:buClr>
              <a:buSzPts val="2000"/>
              <a:buFont typeface="Arial"/>
              <a:buChar char="●"/>
            </a:pPr>
            <a:r>
              <a:rPr lang="en-US"/>
              <a:t>Collaborate with partners to establish care plans for management of chronic health conditions and pregnancy-related complications. Plans should include a system for scheduling the postpartum care visit prior to birthing unit discharge, or within 24 hours of discharge when applicable.</a:t>
            </a:r>
            <a:endParaRPr/>
          </a:p>
          <a:p>
            <a:pPr marL="457200" lvl="0" indent="-355600" algn="l" rtl="0">
              <a:lnSpc>
                <a:spcPct val="100000"/>
              </a:lnSpc>
              <a:spcBef>
                <a:spcPts val="1000"/>
              </a:spcBef>
              <a:spcAft>
                <a:spcPts val="0"/>
              </a:spcAft>
              <a:buClr>
                <a:schemeClr val="dk2"/>
              </a:buClr>
              <a:buSzPts val="2000"/>
              <a:buFont typeface="Arial"/>
              <a:buChar char="●"/>
            </a:pPr>
            <a:r>
              <a:rPr lang="en-US"/>
              <a:t>Collaborate with partners to offer contraceptive counseling and services as part of facility-based childbirth care prior to discharge from the health facility.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25"/>
          <p:cNvSpPr txBox="1">
            <a:spLocks noGrp="1"/>
          </p:cNvSpPr>
          <p:nvPr>
            <p:ph type="title"/>
          </p:nvPr>
        </p:nvSpPr>
        <p:spPr>
          <a:xfrm>
            <a:off x="1326474" y="551798"/>
            <a:ext cx="4803599" cy="10712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RECOGNITION &amp; PREVENTION (2 of 3)</a:t>
            </a:r>
            <a:endParaRPr/>
          </a:p>
        </p:txBody>
      </p:sp>
      <p:sp>
        <p:nvSpPr>
          <p:cNvPr id="602" name="Google Shape;602;p25"/>
          <p:cNvSpPr txBox="1">
            <a:spLocks noGrp="1"/>
          </p:cNvSpPr>
          <p:nvPr>
            <p:ph type="body" idx="1"/>
          </p:nvPr>
        </p:nvSpPr>
        <p:spPr>
          <a:xfrm>
            <a:off x="457200" y="1762398"/>
            <a:ext cx="7789016" cy="10018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solidFill>
                  <a:srgbClr val="000000"/>
                </a:solidFill>
              </a:rPr>
              <a:t>⭐ </a:t>
            </a:r>
            <a:r>
              <a:rPr lang="en-US"/>
              <a:t>Assess and document if a patient presenting is pregnant or has been pregnant within the past year.</a:t>
            </a:r>
            <a:endParaRPr/>
          </a:p>
        </p:txBody>
      </p:sp>
      <p:pic>
        <p:nvPicPr>
          <p:cNvPr id="603" name="Google Shape;603;p25" descr="Ask: &quot;Are you pregnant, or have you been pregnant in the past 12 months?&quot;"/>
          <p:cNvPicPr preferRelativeResize="0">
            <a:picLocks noGrp="1"/>
          </p:cNvPicPr>
          <p:nvPr>
            <p:ph type="pic" idx="2"/>
          </p:nvPr>
        </p:nvPicPr>
        <p:blipFill rotWithShape="1">
          <a:blip r:embed="rId3">
            <a:alphaModFix/>
          </a:blip>
          <a:srcRect l="189" r="188"/>
          <a:stretch/>
        </p:blipFill>
        <p:spPr>
          <a:xfrm>
            <a:off x="1033463" y="2978150"/>
            <a:ext cx="6669087" cy="100171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26"/>
          <p:cNvSpPr txBox="1">
            <a:spLocks noGrp="1"/>
          </p:cNvSpPr>
          <p:nvPr>
            <p:ph type="title"/>
          </p:nvPr>
        </p:nvSpPr>
        <p:spPr>
          <a:xfrm>
            <a:off x="457199" y="388059"/>
            <a:ext cx="6014545"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Why is pregnancy status within the last year important?</a:t>
            </a:r>
            <a:endParaRPr/>
          </a:p>
        </p:txBody>
      </p:sp>
      <p:sp>
        <p:nvSpPr>
          <p:cNvPr id="609" name="Google Shape;609;p26"/>
          <p:cNvSpPr txBox="1">
            <a:spLocks noGrp="1"/>
          </p:cNvSpPr>
          <p:nvPr>
            <p:ph type="body" idx="1"/>
          </p:nvPr>
        </p:nvSpPr>
        <p:spPr>
          <a:xfrm>
            <a:off x="465083" y="1423001"/>
            <a:ext cx="8213834" cy="36401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700">
                <a:solidFill>
                  <a:schemeClr val="dk1"/>
                </a:solidFill>
              </a:rPr>
              <a:t>Case example 1: </a:t>
            </a:r>
            <a:r>
              <a:rPr lang="en-US" sz="1700" b="0">
                <a:solidFill>
                  <a:srgbClr val="434343"/>
                </a:solidFill>
              </a:rPr>
              <a:t>Client presented to a walk-in clinic, complaining of respiratory symptoms. Was not asked this one crucial question, so was treated for URI. In reality, patient was 2 mo PP, breastfeeding, and had mastitis.</a:t>
            </a:r>
            <a:endParaRPr/>
          </a:p>
          <a:p>
            <a:pPr marL="0" lvl="0" indent="0" algn="l" rtl="0">
              <a:lnSpc>
                <a:spcPct val="100000"/>
              </a:lnSpc>
              <a:spcBef>
                <a:spcPts val="1000"/>
              </a:spcBef>
              <a:spcAft>
                <a:spcPts val="0"/>
              </a:spcAft>
              <a:buNone/>
            </a:pPr>
            <a:r>
              <a:rPr lang="en-US" sz="1700">
                <a:solidFill>
                  <a:schemeClr val="dk1"/>
                </a:solidFill>
              </a:rPr>
              <a:t>Case example 2: </a:t>
            </a:r>
            <a:r>
              <a:rPr lang="en-US" sz="1700" b="0">
                <a:solidFill>
                  <a:srgbClr val="434343"/>
                </a:solidFill>
              </a:rPr>
              <a:t>Client is at a family planning clinic for birth control and is complaining of extreme fatigue, shortness of breath when she was going up stairs, etc. “Not sure why I am so tired all of the time.” Without asking this crucial question, would not know patient was 6 mo PP and experiencing cardiac symptoms.</a:t>
            </a:r>
            <a:endParaRPr/>
          </a:p>
          <a:p>
            <a:pPr marL="0" lvl="0" indent="0" algn="l" rtl="0">
              <a:lnSpc>
                <a:spcPct val="100000"/>
              </a:lnSpc>
              <a:spcBef>
                <a:spcPts val="1000"/>
              </a:spcBef>
              <a:spcAft>
                <a:spcPts val="0"/>
              </a:spcAft>
              <a:buNone/>
            </a:pPr>
            <a:r>
              <a:rPr lang="en-US" sz="1700">
                <a:solidFill>
                  <a:schemeClr val="dk1"/>
                </a:solidFill>
              </a:rPr>
              <a:t>Case example 3: </a:t>
            </a:r>
            <a:r>
              <a:rPr lang="en-US" sz="1700" b="0">
                <a:solidFill>
                  <a:srgbClr val="434343"/>
                </a:solidFill>
              </a:rPr>
              <a:t>23 yo presents for family planning services. BP 146/94. Without asking this crucial question, would not know patient was 6 weeks PP, and had experienced pregnancy-induced hypertension, placing her at increased risk for future cardiac events, and needs follow-up.</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27"/>
          <p:cNvSpPr txBox="1">
            <a:spLocks noGrp="1"/>
          </p:cNvSpPr>
          <p:nvPr>
            <p:ph type="title"/>
          </p:nvPr>
        </p:nvSpPr>
        <p:spPr>
          <a:xfrm>
            <a:off x="1326474" y="550994"/>
            <a:ext cx="4803599" cy="10712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RECOGNITION &amp; PREVENTION (3 of 3)</a:t>
            </a:r>
            <a:endParaRPr/>
          </a:p>
        </p:txBody>
      </p:sp>
      <p:sp>
        <p:nvSpPr>
          <p:cNvPr id="615" name="Google Shape;615;p27"/>
          <p:cNvSpPr txBox="1">
            <a:spLocks noGrp="1"/>
          </p:cNvSpPr>
          <p:nvPr>
            <p:ph type="body" idx="1"/>
          </p:nvPr>
        </p:nvSpPr>
        <p:spPr>
          <a:xfrm>
            <a:off x="458682" y="1885580"/>
            <a:ext cx="7334100" cy="1720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800">
                <a:solidFill>
                  <a:srgbClr val="000000"/>
                </a:solidFill>
              </a:rPr>
              <a:t>⭐ Screen each client who has been pregnant in the past 12 months for postpartum risk factors, and connect clients with community services/resources as appropriate.</a:t>
            </a:r>
            <a:endParaRPr/>
          </a:p>
          <a:p>
            <a:pPr marL="0" lvl="0" indent="0" algn="l" rtl="0">
              <a:lnSpc>
                <a:spcPct val="100000"/>
              </a:lnSpc>
              <a:spcBef>
                <a:spcPts val="1000"/>
              </a:spcBef>
              <a:spcAft>
                <a:spcPts val="0"/>
              </a:spcAft>
              <a:buNone/>
            </a:pPr>
            <a:r>
              <a:rPr lang="en-US" sz="1800">
                <a:solidFill>
                  <a:srgbClr val="000000"/>
                </a:solidFill>
              </a:rPr>
              <a:t>⭐ Screen for health-related social needs that might impact clinical recommendations or treatment plans. Link clients to resources that align with their needs.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28"/>
          <p:cNvSpPr txBox="1">
            <a:spLocks noGrp="1"/>
          </p:cNvSpPr>
          <p:nvPr>
            <p:ph type="title"/>
          </p:nvPr>
        </p:nvSpPr>
        <p:spPr>
          <a:xfrm>
            <a:off x="433551" y="389932"/>
            <a:ext cx="4680709"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Health-related social needs screening: beyond the “big five” </a:t>
            </a:r>
            <a:endParaRPr/>
          </a:p>
        </p:txBody>
      </p:sp>
      <p:sp>
        <p:nvSpPr>
          <p:cNvPr id="621" name="Google Shape;621;p28"/>
          <p:cNvSpPr txBox="1">
            <a:spLocks noGrp="1"/>
          </p:cNvSpPr>
          <p:nvPr>
            <p:ph type="body" idx="1"/>
          </p:nvPr>
        </p:nvSpPr>
        <p:spPr>
          <a:xfrm>
            <a:off x="457200" y="1933726"/>
            <a:ext cx="8062800" cy="3002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800">
                <a:solidFill>
                  <a:schemeClr val="dk1"/>
                </a:solidFill>
              </a:rPr>
              <a:t>The “Big Five”: </a:t>
            </a:r>
            <a:r>
              <a:rPr lang="en-US" sz="1800" b="0"/>
              <a:t>Food insecurity, housing, transportation, economic security, interpersonal safety</a:t>
            </a:r>
            <a:endParaRPr/>
          </a:p>
          <a:p>
            <a:pPr marL="457200" lvl="0" indent="-342900" algn="l" rtl="0">
              <a:lnSpc>
                <a:spcPct val="100000"/>
              </a:lnSpc>
              <a:spcBef>
                <a:spcPts val="1000"/>
              </a:spcBef>
              <a:spcAft>
                <a:spcPts val="0"/>
              </a:spcAft>
              <a:buClr>
                <a:schemeClr val="dk2"/>
              </a:buClr>
              <a:buSzPts val="1800"/>
              <a:buFont typeface="Arial"/>
              <a:buChar char="●"/>
            </a:pPr>
            <a:r>
              <a:rPr lang="en-US" sz="1800" b="0"/>
              <a:t>Experience of living with low income and material hardship influences parental stress and mental illness.</a:t>
            </a:r>
            <a:endParaRPr/>
          </a:p>
          <a:p>
            <a:pPr marL="457200" lvl="0" indent="-342900" algn="l" rtl="0">
              <a:lnSpc>
                <a:spcPct val="100000"/>
              </a:lnSpc>
              <a:spcBef>
                <a:spcPts val="1000"/>
              </a:spcBef>
              <a:spcAft>
                <a:spcPts val="0"/>
              </a:spcAft>
              <a:buClr>
                <a:schemeClr val="dk2"/>
              </a:buClr>
              <a:buSzPts val="1800"/>
              <a:buFont typeface="Arial"/>
              <a:buChar char="●"/>
            </a:pPr>
            <a:r>
              <a:rPr lang="en-US" sz="1800" b="0"/>
              <a:t>Food insufficiency was shown to increase risk for depression, even after adjusting for unemployment, unstable housing, childcare availability, transportation, and other health-related social barriers.</a:t>
            </a:r>
            <a:endParaRPr/>
          </a:p>
          <a:p>
            <a:pPr marL="457200" lvl="0" indent="-342900" algn="l" rtl="0">
              <a:lnSpc>
                <a:spcPct val="100000"/>
              </a:lnSpc>
              <a:spcBef>
                <a:spcPts val="1000"/>
              </a:spcBef>
              <a:spcAft>
                <a:spcPts val="0"/>
              </a:spcAft>
              <a:buClr>
                <a:schemeClr val="dk2"/>
              </a:buClr>
              <a:buSzPts val="1800"/>
              <a:buFont typeface="Arial"/>
              <a:buChar char="●"/>
            </a:pPr>
            <a:r>
              <a:rPr lang="en-US" sz="1800" b="0"/>
              <a:t>Mothers experiencing diaper need exhibited higher depression scores than those with food insecurity.</a:t>
            </a:r>
            <a:endParaRPr/>
          </a:p>
        </p:txBody>
      </p:sp>
      <p:sp>
        <p:nvSpPr>
          <p:cNvPr id="622" name="Google Shape;622;p28"/>
          <p:cNvSpPr txBox="1"/>
          <p:nvPr/>
        </p:nvSpPr>
        <p:spPr>
          <a:xfrm>
            <a:off x="8785800" y="-407950"/>
            <a:ext cx="13716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equi</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29"/>
          <p:cNvSpPr txBox="1">
            <a:spLocks noGrp="1"/>
          </p:cNvSpPr>
          <p:nvPr>
            <p:ph type="title"/>
          </p:nvPr>
        </p:nvSpPr>
        <p:spPr>
          <a:xfrm>
            <a:off x="1248984" y="705625"/>
            <a:ext cx="4803599" cy="762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RESPONSE (1 of 2)</a:t>
            </a:r>
            <a:endParaRPr/>
          </a:p>
        </p:txBody>
      </p:sp>
      <p:sp>
        <p:nvSpPr>
          <p:cNvPr id="628" name="Google Shape;628;p29"/>
          <p:cNvSpPr txBox="1">
            <a:spLocks noGrp="1"/>
          </p:cNvSpPr>
          <p:nvPr>
            <p:ph type="body" idx="1"/>
          </p:nvPr>
        </p:nvSpPr>
        <p:spPr>
          <a:xfrm>
            <a:off x="458682" y="1649024"/>
            <a:ext cx="4650900" cy="17205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Clr>
                <a:schemeClr val="dk2"/>
              </a:buClr>
              <a:buSzPts val="2000"/>
              <a:buFont typeface="Arial"/>
              <a:buChar char="●"/>
            </a:pPr>
            <a:r>
              <a:rPr lang="en-US"/>
              <a:t>Educate clients who have been pregnant within the past 12 months on urgent maternal warning signs and how to access care.</a:t>
            </a:r>
            <a:endParaRPr/>
          </a:p>
          <a:p>
            <a:pPr marL="457200" lvl="0" indent="-355600" algn="l" rtl="0">
              <a:lnSpc>
                <a:spcPct val="100000"/>
              </a:lnSpc>
              <a:spcBef>
                <a:spcPts val="1000"/>
              </a:spcBef>
              <a:spcAft>
                <a:spcPts val="0"/>
              </a:spcAft>
              <a:buClr>
                <a:schemeClr val="dk2"/>
              </a:buClr>
              <a:buSzPts val="2000"/>
              <a:buFont typeface="Arial"/>
              <a:buChar char="●"/>
            </a:pPr>
            <a:r>
              <a:rPr lang="en-US"/>
              <a:t>Conduct a comprehensive postpartum visit when indicated.</a:t>
            </a:r>
            <a:endParaRPr/>
          </a:p>
        </p:txBody>
      </p:sp>
      <p:pic>
        <p:nvPicPr>
          <p:cNvPr id="629" name="Google Shape;629;p29" descr="HEAR, HEAR Her Concerns. "/>
          <p:cNvPicPr preferRelativeResize="0">
            <a:picLocks noGrp="1"/>
          </p:cNvPicPr>
          <p:nvPr>
            <p:ph type="pic" idx="2"/>
          </p:nvPr>
        </p:nvPicPr>
        <p:blipFill rotWithShape="1">
          <a:blip r:embed="rId3">
            <a:alphaModFix/>
          </a:blip>
          <a:srcRect t="147" b="148"/>
          <a:stretch/>
        </p:blipFill>
        <p:spPr>
          <a:xfrm>
            <a:off x="995363" y="3779838"/>
            <a:ext cx="3576637" cy="1095375"/>
          </a:xfrm>
          <a:prstGeom prst="rect">
            <a:avLst/>
          </a:prstGeom>
          <a:noFill/>
          <a:ln>
            <a:noFill/>
          </a:ln>
        </p:spPr>
      </p:pic>
      <p:sp>
        <p:nvSpPr>
          <p:cNvPr id="630" name="Google Shape;630;p29"/>
          <p:cNvSpPr txBox="1">
            <a:spLocks noGrp="1"/>
          </p:cNvSpPr>
          <p:nvPr>
            <p:ph type="body" idx="3"/>
          </p:nvPr>
        </p:nvSpPr>
        <p:spPr>
          <a:xfrm>
            <a:off x="5884297" y="1693863"/>
            <a:ext cx="2585526" cy="1892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National Maternal Mental Health Hotline: </a:t>
            </a:r>
            <a:endParaRPr/>
          </a:p>
          <a:p>
            <a:pPr marL="0" lvl="0" indent="0" algn="ctr" rtl="0">
              <a:lnSpc>
                <a:spcPct val="100000"/>
              </a:lnSpc>
              <a:spcBef>
                <a:spcPts val="1000"/>
              </a:spcBef>
              <a:spcAft>
                <a:spcPts val="0"/>
              </a:spcAft>
              <a:buNone/>
            </a:pPr>
            <a:r>
              <a:rPr lang="en-US"/>
              <a:t>1-833-TLC-MAMA (1-833-852-6262)</a:t>
            </a:r>
            <a:endParaRPr/>
          </a:p>
        </p:txBody>
      </p:sp>
      <p:sp>
        <p:nvSpPr>
          <p:cNvPr id="631" name="Google Shape;631;p29"/>
          <p:cNvSpPr txBox="1">
            <a:spLocks noGrp="1"/>
          </p:cNvSpPr>
          <p:nvPr>
            <p:ph type="body" idx="4"/>
          </p:nvPr>
        </p:nvSpPr>
        <p:spPr>
          <a:xfrm>
            <a:off x="5645150" y="3870782"/>
            <a:ext cx="2962275" cy="5270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HRSA Maternal &amp; Child Health </a:t>
            </a:r>
            <a:r>
              <a:rPr lang="en-US" u="sng">
                <a:solidFill>
                  <a:srgbClr val="20627C"/>
                </a:solidFill>
                <a:hlinkClick r:id="rId4">
                  <a:extLst>
                    <a:ext uri="{A12FA001-AC4F-418D-AE19-62706E023703}">
                      <ahyp:hlinkClr xmlns:ahyp="http://schemas.microsoft.com/office/drawing/2018/hyperlinkcolor" val="tx"/>
                    </a:ext>
                  </a:extLst>
                </a:hlinkClick>
              </a:rPr>
              <a:t>https://mchb.hrsa.gov/programs-impact/national-maternal-mental-health-hotline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0"/>
          <p:cNvSpPr txBox="1">
            <a:spLocks noGrp="1"/>
          </p:cNvSpPr>
          <p:nvPr>
            <p:ph type="title"/>
          </p:nvPr>
        </p:nvSpPr>
        <p:spPr>
          <a:xfrm>
            <a:off x="1248984" y="597138"/>
            <a:ext cx="4803599" cy="7625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RESPONSE (2 of 2)</a:t>
            </a:r>
            <a:endParaRPr/>
          </a:p>
        </p:txBody>
      </p:sp>
      <p:sp>
        <p:nvSpPr>
          <p:cNvPr id="637" name="Google Shape;637;p30"/>
          <p:cNvSpPr txBox="1">
            <a:spLocks noGrp="1"/>
          </p:cNvSpPr>
          <p:nvPr>
            <p:ph type="body" idx="1"/>
          </p:nvPr>
        </p:nvSpPr>
        <p:spPr>
          <a:xfrm>
            <a:off x="458682" y="1647103"/>
            <a:ext cx="7449290" cy="1706922"/>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Clr>
                <a:schemeClr val="dk2"/>
              </a:buClr>
              <a:buSzPts val="2000"/>
              <a:buFont typeface="Arial"/>
              <a:buChar char="●"/>
            </a:pPr>
            <a:r>
              <a:rPr lang="en-US"/>
              <a:t>Encourage the presence of a designated support person when providing postpartum care, particularly when educating a client.</a:t>
            </a:r>
            <a:endParaRPr/>
          </a:p>
          <a:p>
            <a:pPr marL="457200" lvl="0" indent="-355600" algn="l" rtl="0">
              <a:lnSpc>
                <a:spcPct val="100000"/>
              </a:lnSpc>
              <a:spcBef>
                <a:spcPts val="1000"/>
              </a:spcBef>
              <a:spcAft>
                <a:spcPts val="0"/>
              </a:spcAft>
              <a:buClr>
                <a:schemeClr val="dk2"/>
              </a:buClr>
              <a:buSzPts val="2000"/>
              <a:buFont typeface="Arial"/>
              <a:buChar char="●"/>
            </a:pPr>
            <a:r>
              <a:rPr lang="en-US"/>
              <a:t>Offer reproductive life planning discussions and resources, including access to a full range of contraceptive options for which the client is medically eligible.</a:t>
            </a:r>
            <a:endParaRPr/>
          </a:p>
          <a:p>
            <a:pPr marL="457200" lvl="0" indent="-355600" algn="l" rtl="0">
              <a:lnSpc>
                <a:spcPct val="100000"/>
              </a:lnSpc>
              <a:spcBef>
                <a:spcPts val="1000"/>
              </a:spcBef>
              <a:spcAft>
                <a:spcPts val="0"/>
              </a:spcAft>
              <a:buClr>
                <a:schemeClr val="dk2"/>
              </a:buClr>
              <a:buSzPts val="2000"/>
              <a:buFont typeface="Arial"/>
              <a:buChar char="●"/>
            </a:pPr>
            <a:r>
              <a:rPr lang="en-US"/>
              <a:t>Discuss self-care elements with postpartum clients.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31"/>
          <p:cNvSpPr txBox="1">
            <a:spLocks noGrp="1"/>
          </p:cNvSpPr>
          <p:nvPr>
            <p:ph type="title"/>
          </p:nvPr>
        </p:nvSpPr>
        <p:spPr>
          <a:xfrm>
            <a:off x="1294200" y="550645"/>
            <a:ext cx="54591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REPORTING &amp; </a:t>
            </a:r>
            <a:br>
              <a:rPr lang="en-US"/>
            </a:br>
            <a:r>
              <a:rPr lang="en-US"/>
              <a:t>SYSTEMS LEARNING</a:t>
            </a:r>
            <a:endParaRPr/>
          </a:p>
        </p:txBody>
      </p:sp>
      <p:sp>
        <p:nvSpPr>
          <p:cNvPr id="643" name="Google Shape;643;p31"/>
          <p:cNvSpPr txBox="1">
            <a:spLocks noGrp="1"/>
          </p:cNvSpPr>
          <p:nvPr>
            <p:ph type="body" idx="1"/>
          </p:nvPr>
        </p:nvSpPr>
        <p:spPr>
          <a:xfrm>
            <a:off x="458700" y="2059902"/>
            <a:ext cx="6750300" cy="17205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Clr>
                <a:srgbClr val="434343"/>
              </a:buClr>
              <a:buSzPts val="2000"/>
              <a:buChar char="●"/>
            </a:pPr>
            <a:r>
              <a:rPr lang="en-US"/>
              <a:t>Regularly convene providers to share successful strategies and identify opportunities for preventing undesired postpartum outcomes. Include emergency and urgent care clinicians and staff.</a:t>
            </a:r>
            <a:endParaRPr/>
          </a:p>
          <a:p>
            <a:pPr marL="457200" lvl="0" indent="-355600" algn="l" rtl="0">
              <a:lnSpc>
                <a:spcPct val="100000"/>
              </a:lnSpc>
              <a:spcBef>
                <a:spcPts val="1000"/>
              </a:spcBef>
              <a:spcAft>
                <a:spcPts val="0"/>
              </a:spcAft>
              <a:buClr>
                <a:srgbClr val="434343"/>
              </a:buClr>
              <a:buSzPts val="2000"/>
              <a:buChar char="●"/>
            </a:pPr>
            <a:r>
              <a:rPr lang="en-US"/>
              <a:t>Monitor outcomes and process data related to postpartum services.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32"/>
          <p:cNvSpPr txBox="1">
            <a:spLocks noGrp="1"/>
          </p:cNvSpPr>
          <p:nvPr>
            <p:ph type="title"/>
          </p:nvPr>
        </p:nvSpPr>
        <p:spPr>
          <a:xfrm>
            <a:off x="458700" y="552794"/>
            <a:ext cx="54591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Create a culture of safety</a:t>
            </a:r>
            <a:endParaRPr/>
          </a:p>
        </p:txBody>
      </p:sp>
      <p:sp>
        <p:nvSpPr>
          <p:cNvPr id="649" name="Google Shape;649;p32"/>
          <p:cNvSpPr txBox="1">
            <a:spLocks noGrp="1"/>
          </p:cNvSpPr>
          <p:nvPr>
            <p:ph type="body" idx="1"/>
          </p:nvPr>
        </p:nvSpPr>
        <p:spPr>
          <a:xfrm>
            <a:off x="458700" y="1584929"/>
            <a:ext cx="4718700" cy="17204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A </a:t>
            </a:r>
            <a:r>
              <a:rPr lang="en-US" b="1">
                <a:solidFill>
                  <a:schemeClr val="dk1"/>
                </a:solidFill>
              </a:rPr>
              <a:t>culture of safety</a:t>
            </a:r>
            <a:r>
              <a:rPr lang="en-US" b="1"/>
              <a:t> </a:t>
            </a:r>
            <a:r>
              <a:rPr lang="en-US"/>
              <a:t>is one where people are encouraged to work toward change and take action to make change happen</a:t>
            </a:r>
            <a:endParaRPr/>
          </a:p>
          <a:p>
            <a:pPr marL="457200" lvl="0" indent="-361950" algn="l" rtl="0">
              <a:lnSpc>
                <a:spcPct val="100000"/>
              </a:lnSpc>
              <a:spcBef>
                <a:spcPts val="1000"/>
              </a:spcBef>
              <a:spcAft>
                <a:spcPts val="0"/>
              </a:spcAft>
              <a:buClr>
                <a:schemeClr val="dk2"/>
              </a:buClr>
              <a:buSzPts val="2100"/>
              <a:buFont typeface="Arial"/>
              <a:buChar char="●"/>
            </a:pPr>
            <a:r>
              <a:rPr lang="en-US"/>
              <a:t>Non-judgmental</a:t>
            </a:r>
            <a:endParaRPr/>
          </a:p>
          <a:p>
            <a:pPr marL="457200" lvl="0" indent="-361950" algn="l" rtl="0">
              <a:lnSpc>
                <a:spcPct val="100000"/>
              </a:lnSpc>
              <a:spcBef>
                <a:spcPts val="1000"/>
              </a:spcBef>
              <a:spcAft>
                <a:spcPts val="0"/>
              </a:spcAft>
              <a:buClr>
                <a:schemeClr val="dk2"/>
              </a:buClr>
              <a:buSzPts val="2100"/>
              <a:buFont typeface="Arial"/>
              <a:buChar char="●"/>
            </a:pPr>
            <a:r>
              <a:rPr lang="en-US"/>
              <a:t>Emphasizes teamwork</a:t>
            </a:r>
            <a:endParaRPr/>
          </a:p>
          <a:p>
            <a:pPr marL="457200" lvl="0" indent="-361950" algn="l" rtl="0">
              <a:lnSpc>
                <a:spcPct val="100000"/>
              </a:lnSpc>
              <a:spcBef>
                <a:spcPts val="1000"/>
              </a:spcBef>
              <a:spcAft>
                <a:spcPts val="0"/>
              </a:spcAft>
              <a:buClr>
                <a:schemeClr val="dk2"/>
              </a:buClr>
              <a:buSzPts val="2100"/>
              <a:buFont typeface="Arial"/>
              <a:buChar char="●"/>
            </a:pPr>
            <a:r>
              <a:rPr lang="en-US"/>
              <a:t>Considers processes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
          <p:cNvSpPr txBox="1">
            <a:spLocks noGrp="1"/>
          </p:cNvSpPr>
          <p:nvPr>
            <p:ph type="title"/>
          </p:nvPr>
        </p:nvSpPr>
        <p:spPr>
          <a:xfrm>
            <a:off x="457200" y="553599"/>
            <a:ext cx="54591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Objectives</a:t>
            </a:r>
            <a:endParaRPr/>
          </a:p>
        </p:txBody>
      </p:sp>
      <p:sp>
        <p:nvSpPr>
          <p:cNvPr id="481" name="Google Shape;481;p4"/>
          <p:cNvSpPr txBox="1">
            <a:spLocks noGrp="1"/>
          </p:cNvSpPr>
          <p:nvPr>
            <p:ph type="body" idx="1"/>
          </p:nvPr>
        </p:nvSpPr>
        <p:spPr>
          <a:xfrm>
            <a:off x="457201" y="1537305"/>
            <a:ext cx="6842234" cy="311516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700" b="0"/>
              <a:t>By the end of this session, participants will be able to: </a:t>
            </a:r>
            <a:endParaRPr/>
          </a:p>
          <a:p>
            <a:pPr marL="457200" lvl="0" indent="-336550" algn="l" rtl="0">
              <a:lnSpc>
                <a:spcPct val="100000"/>
              </a:lnSpc>
              <a:spcBef>
                <a:spcPts val="1000"/>
              </a:spcBef>
              <a:spcAft>
                <a:spcPts val="0"/>
              </a:spcAft>
              <a:buClr>
                <a:schemeClr val="dk2"/>
              </a:buClr>
              <a:buSzPts val="1700"/>
              <a:buFont typeface="Arial"/>
              <a:buChar char="●"/>
            </a:pPr>
            <a:r>
              <a:rPr lang="en-US" sz="1700" b="0"/>
              <a:t>Explain how postpartum services improve maternal health and impact differences in maternal morbidity and mortality across populations</a:t>
            </a:r>
            <a:endParaRPr/>
          </a:p>
          <a:p>
            <a:pPr marL="457200" lvl="0" indent="-336550" algn="l" rtl="0">
              <a:lnSpc>
                <a:spcPct val="100000"/>
              </a:lnSpc>
              <a:spcBef>
                <a:spcPts val="1000"/>
              </a:spcBef>
              <a:spcAft>
                <a:spcPts val="0"/>
              </a:spcAft>
              <a:buClr>
                <a:schemeClr val="dk2"/>
              </a:buClr>
              <a:buSzPts val="1700"/>
              <a:buFont typeface="Arial"/>
              <a:buChar char="●"/>
            </a:pPr>
            <a:r>
              <a:rPr lang="en-US" sz="1700" b="0"/>
              <a:t>Describe high impact practices that sexual and reproductive health providers can implement to enhance postpartum services for improved health outcomes</a:t>
            </a:r>
            <a:endParaRPr/>
          </a:p>
          <a:p>
            <a:pPr marL="457200" lvl="0" indent="-336550" algn="l" rtl="0">
              <a:lnSpc>
                <a:spcPct val="100000"/>
              </a:lnSpc>
              <a:spcBef>
                <a:spcPts val="1000"/>
              </a:spcBef>
              <a:spcAft>
                <a:spcPts val="0"/>
              </a:spcAft>
              <a:buClr>
                <a:schemeClr val="dk2"/>
              </a:buClr>
              <a:buSzPts val="1700"/>
              <a:buFont typeface="Arial"/>
              <a:buChar char="●"/>
            </a:pPr>
            <a:r>
              <a:rPr lang="en-US" sz="1700" b="0"/>
              <a:t>Identify two resources that sexual and reproductive health providers can use to enhance postpartum services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33"/>
          <p:cNvSpPr txBox="1">
            <a:spLocks noGrp="1"/>
          </p:cNvSpPr>
          <p:nvPr>
            <p:ph type="title"/>
          </p:nvPr>
        </p:nvSpPr>
        <p:spPr>
          <a:xfrm>
            <a:off x="1447948" y="609347"/>
            <a:ext cx="5399419"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RESPECTFUL, SUPPORTIVE, CLIENT-CENTERED CARE</a:t>
            </a:r>
            <a:endParaRPr/>
          </a:p>
        </p:txBody>
      </p:sp>
      <p:sp>
        <p:nvSpPr>
          <p:cNvPr id="655" name="Google Shape;655;p33"/>
          <p:cNvSpPr txBox="1">
            <a:spLocks noGrp="1"/>
          </p:cNvSpPr>
          <p:nvPr>
            <p:ph type="body" idx="1"/>
          </p:nvPr>
        </p:nvSpPr>
        <p:spPr>
          <a:xfrm>
            <a:off x="458700" y="1983415"/>
            <a:ext cx="7206300" cy="1659433"/>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Clr>
                <a:schemeClr val="dk2"/>
              </a:buClr>
              <a:buSzPts val="2000"/>
              <a:buFont typeface="Arial"/>
              <a:buChar char="●"/>
            </a:pPr>
            <a:r>
              <a:rPr lang="en-US"/>
              <a:t>Provide respectful, supportive, client-centered communication and counseling to support the client in understanding recommendations and options.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35"/>
          <p:cNvSpPr txBox="1">
            <a:spLocks noGrp="1"/>
          </p:cNvSpPr>
          <p:nvPr>
            <p:ph type="title"/>
          </p:nvPr>
        </p:nvSpPr>
        <p:spPr>
          <a:xfrm>
            <a:off x="452002" y="1620889"/>
            <a:ext cx="3831900" cy="1403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Resources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36"/>
          <p:cNvSpPr txBox="1">
            <a:spLocks noGrp="1"/>
          </p:cNvSpPr>
          <p:nvPr>
            <p:ph type="title"/>
          </p:nvPr>
        </p:nvSpPr>
        <p:spPr>
          <a:xfrm>
            <a:off x="458700" y="549838"/>
            <a:ext cx="6382800" cy="6010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HIPS job aid</a:t>
            </a:r>
            <a:endParaRPr/>
          </a:p>
        </p:txBody>
      </p:sp>
      <p:sp>
        <p:nvSpPr>
          <p:cNvPr id="666" name="Google Shape;666;p36"/>
          <p:cNvSpPr txBox="1">
            <a:spLocks noGrp="1"/>
          </p:cNvSpPr>
          <p:nvPr>
            <p:ph type="body" idx="1"/>
          </p:nvPr>
        </p:nvSpPr>
        <p:spPr>
          <a:xfrm>
            <a:off x="459757" y="1469562"/>
            <a:ext cx="4529138" cy="29257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u="sng">
                <a:solidFill>
                  <a:schemeClr val="hlink"/>
                </a:solidFill>
                <a:hlinkClick r:id="rId3"/>
              </a:rPr>
              <a:t>High Impact Practice Set (HIPS) </a:t>
            </a:r>
            <a:br>
              <a:rPr lang="en-US" u="sng">
                <a:solidFill>
                  <a:schemeClr val="hlink"/>
                </a:solidFill>
                <a:hlinkClick r:id="rId3"/>
              </a:rPr>
            </a:br>
            <a:r>
              <a:rPr lang="en-US" u="sng">
                <a:solidFill>
                  <a:schemeClr val="hlink"/>
                </a:solidFill>
                <a:hlinkClick r:id="rId3"/>
              </a:rPr>
              <a:t>for Outpatient Settings: Enhance Postpartum Services to Improve Maternal Health Job Aid</a:t>
            </a:r>
            <a:endParaRPr u="sng">
              <a:solidFill>
                <a:schemeClr val="hlink"/>
              </a:solidFill>
            </a:endParaRPr>
          </a:p>
        </p:txBody>
      </p:sp>
      <p:pic>
        <p:nvPicPr>
          <p:cNvPr id="667" name="Google Shape;667;p36" descr="A screenshot of a document titled RHNTC's High Impact Practice Set (HIPS) for Outpatient Settings: Enhance Postpartum Services to Improve Maternal Health. "/>
          <p:cNvPicPr preferRelativeResize="0">
            <a:picLocks noGrp="1"/>
          </p:cNvPicPr>
          <p:nvPr>
            <p:ph type="pic" idx="2"/>
          </p:nvPr>
        </p:nvPicPr>
        <p:blipFill rotWithShape="1">
          <a:blip r:embed="rId4">
            <a:alphaModFix/>
          </a:blip>
          <a:srcRect t="850" b="849"/>
          <a:stretch/>
        </p:blipFill>
        <p:spPr>
          <a:xfrm>
            <a:off x="5467238" y="1370075"/>
            <a:ext cx="2628900" cy="3343273"/>
          </a:xfrm>
          <a:prstGeom prst="rect">
            <a:avLst/>
          </a:prstGeom>
          <a:noFill/>
          <a:ln>
            <a:noFill/>
          </a:ln>
          <a:effectLst>
            <a:outerShdw blurRad="57150" dist="19050" dir="5400000" algn="bl" rotWithShape="0">
              <a:srgbClr val="000000">
                <a:alpha val="49803"/>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37"/>
          <p:cNvSpPr txBox="1">
            <a:spLocks noGrp="1"/>
          </p:cNvSpPr>
          <p:nvPr>
            <p:ph type="title"/>
          </p:nvPr>
        </p:nvSpPr>
        <p:spPr>
          <a:xfrm>
            <a:off x="458700" y="554795"/>
            <a:ext cx="6382800" cy="6010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HIPS measurement tool </a:t>
            </a:r>
            <a:endParaRPr/>
          </a:p>
        </p:txBody>
      </p:sp>
      <p:sp>
        <p:nvSpPr>
          <p:cNvPr id="673" name="Google Shape;673;p37"/>
          <p:cNvSpPr txBox="1">
            <a:spLocks noGrp="1"/>
          </p:cNvSpPr>
          <p:nvPr>
            <p:ph type="body" idx="1"/>
          </p:nvPr>
        </p:nvSpPr>
        <p:spPr>
          <a:xfrm>
            <a:off x="453293" y="1893324"/>
            <a:ext cx="3555441" cy="203229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800" b="0" u="sng">
                <a:solidFill>
                  <a:schemeClr val="hlink"/>
                </a:solidFill>
                <a:hlinkClick r:id="rId3"/>
              </a:rPr>
              <a:t>High Impact Practice Set (HIPS) </a:t>
            </a:r>
            <a:br>
              <a:rPr lang="en-US" sz="1800" b="0" u="sng">
                <a:solidFill>
                  <a:schemeClr val="hlink"/>
                </a:solidFill>
                <a:hlinkClick r:id="rId3"/>
              </a:rPr>
            </a:br>
            <a:r>
              <a:rPr lang="en-US" sz="1800" b="0" u="sng">
                <a:solidFill>
                  <a:schemeClr val="hlink"/>
                </a:solidFill>
                <a:hlinkClick r:id="rId3"/>
              </a:rPr>
              <a:t>for Outpatient Settings: Enhance Postpartum Services to Improve Maternal Health Measurement Tool</a:t>
            </a:r>
            <a:endParaRPr sz="1800" b="0"/>
          </a:p>
        </p:txBody>
      </p:sp>
      <p:sp>
        <p:nvSpPr>
          <p:cNvPr id="674" name="Google Shape;674;p37"/>
          <p:cNvSpPr txBox="1">
            <a:spLocks noGrp="1"/>
          </p:cNvSpPr>
          <p:nvPr>
            <p:ph type="body" idx="2"/>
          </p:nvPr>
        </p:nvSpPr>
        <p:spPr>
          <a:xfrm>
            <a:off x="0" y="5143500"/>
            <a:ext cx="9144001" cy="232935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High Impact Practice Set (HIPS) for Outpatient Settings: Enhance Postpartum Services to Improve Maternal Health Measurement Tool. This tool is designed to support sexual and reproductive health agency/service site staff in collecting and using data to improve the quality of postpartum services.</a:t>
            </a:r>
            <a:endParaRPr/>
          </a:p>
          <a:p>
            <a:pPr marL="0" lvl="0" indent="0" algn="l" rtl="0">
              <a:lnSpc>
                <a:spcPct val="100000"/>
              </a:lnSpc>
              <a:spcBef>
                <a:spcPts val="0"/>
              </a:spcBef>
              <a:spcAft>
                <a:spcPts val="0"/>
              </a:spcAft>
              <a:buClr>
                <a:schemeClr val="dk1"/>
              </a:buClr>
              <a:buSzPts val="1100"/>
              <a:buFont typeface="Arial"/>
              <a:buNone/>
            </a:pPr>
            <a:r>
              <a:rPr lang="en-US"/>
              <a:t>Please fill in the shaded cells to the best of your ability. Reporting all data for all measures is not necessary to make improvements, but is highly encouraged.</a:t>
            </a:r>
            <a:endParaRPr/>
          </a:p>
          <a:p>
            <a:pPr marL="0" lvl="0" indent="0" algn="l" rtl="0">
              <a:lnSpc>
                <a:spcPct val="100000"/>
              </a:lnSpc>
              <a:spcBef>
                <a:spcPts val="0"/>
              </a:spcBef>
              <a:spcAft>
                <a:spcPts val="0"/>
              </a:spcAft>
              <a:buClr>
                <a:schemeClr val="dk1"/>
              </a:buClr>
              <a:buSzPts val="1100"/>
              <a:buFont typeface="Arial"/>
              <a:buNone/>
            </a:pPr>
            <a:r>
              <a:rPr lang="en-US"/>
              <a:t>If your agency has more than one service site, please use one Excel workbook for each individual site. For guidance, see the Data Entry Instructions worksheet tab below.</a:t>
            </a:r>
            <a:endParaRPr/>
          </a:p>
          <a:p>
            <a:pPr marL="0" lvl="0" indent="0" algn="l" rtl="0">
              <a:lnSpc>
                <a:spcPct val="100000"/>
              </a:lnSpc>
              <a:spcBef>
                <a:spcPts val="0"/>
              </a:spcBef>
              <a:spcAft>
                <a:spcPts val="0"/>
              </a:spcAft>
              <a:buClr>
                <a:schemeClr val="dk1"/>
              </a:buClr>
              <a:buSzPts val="1100"/>
              <a:buFont typeface="Arial"/>
              <a:buNone/>
            </a:pPr>
            <a:r>
              <a:rPr lang="en-US"/>
              <a:t>Today's date: 8/31/2024.</a:t>
            </a:r>
            <a:endParaRPr/>
          </a:p>
          <a:p>
            <a:pPr marL="0" lvl="0" indent="0" algn="l" rtl="0">
              <a:lnSpc>
                <a:spcPct val="100000"/>
              </a:lnSpc>
              <a:spcBef>
                <a:spcPts val="0"/>
              </a:spcBef>
              <a:spcAft>
                <a:spcPts val="0"/>
              </a:spcAft>
              <a:buClr>
                <a:schemeClr val="dk1"/>
              </a:buClr>
              <a:buSzPts val="1100"/>
              <a:buFont typeface="Arial"/>
              <a:buNone/>
            </a:pPr>
            <a:r>
              <a:rPr lang="en-US"/>
              <a:t>Period start date: 1/1/2024; Enter the dates for the data collection period.</a:t>
            </a:r>
            <a:endParaRPr/>
          </a:p>
          <a:p>
            <a:pPr marL="0" lvl="0" indent="0" algn="l" rtl="0">
              <a:lnSpc>
                <a:spcPct val="100000"/>
              </a:lnSpc>
              <a:spcBef>
                <a:spcPts val="0"/>
              </a:spcBef>
              <a:spcAft>
                <a:spcPts val="0"/>
              </a:spcAft>
              <a:buClr>
                <a:schemeClr val="dk1"/>
              </a:buClr>
              <a:buSzPts val="1100"/>
              <a:buFont typeface="Arial"/>
              <a:buNone/>
            </a:pPr>
            <a:r>
              <a:rPr lang="en-US"/>
              <a:t>Period end date: 3/31/2024.</a:t>
            </a:r>
            <a:endParaRPr/>
          </a:p>
          <a:p>
            <a:pPr marL="0" lvl="0" indent="0" algn="l" rtl="0">
              <a:lnSpc>
                <a:spcPct val="100000"/>
              </a:lnSpc>
              <a:spcBef>
                <a:spcPts val="0"/>
              </a:spcBef>
              <a:spcAft>
                <a:spcPts val="0"/>
              </a:spcAft>
              <a:buClr>
                <a:schemeClr val="dk1"/>
              </a:buClr>
              <a:buSzPts val="1100"/>
              <a:buFont typeface="Arial"/>
              <a:buNone/>
            </a:pPr>
            <a:r>
              <a:rPr lang="en-US"/>
              <a:t>Agency/service site name: Agency/Service Site; This information populates automatically from the Data Entry Instructions worksheet.</a:t>
            </a:r>
            <a:endParaRPr/>
          </a:p>
          <a:p>
            <a:pPr marL="0" lvl="0" indent="0" algn="l" rtl="0">
              <a:lnSpc>
                <a:spcPct val="100000"/>
              </a:lnSpc>
              <a:spcBef>
                <a:spcPts val="0"/>
              </a:spcBef>
              <a:spcAft>
                <a:spcPts val="0"/>
              </a:spcAft>
              <a:buClr>
                <a:schemeClr val="dk1"/>
              </a:buClr>
              <a:buSzPts val="1100"/>
              <a:buFont typeface="Arial"/>
              <a:buNone/>
            </a:pPr>
            <a:r>
              <a:rPr lang="en-US"/>
              <a:t>Your name: Full Name.</a:t>
            </a:r>
            <a:endParaRPr/>
          </a:p>
          <a:p>
            <a:pPr marL="0" lvl="0" indent="0" algn="l" rtl="0">
              <a:lnSpc>
                <a:spcPct val="100000"/>
              </a:lnSpc>
              <a:spcBef>
                <a:spcPts val="0"/>
              </a:spcBef>
              <a:spcAft>
                <a:spcPts val="0"/>
              </a:spcAft>
              <a:buClr>
                <a:schemeClr val="dk1"/>
              </a:buClr>
              <a:buSzPts val="1100"/>
              <a:buFont typeface="Arial"/>
              <a:buNone/>
            </a:pPr>
            <a:r>
              <a:rPr lang="en-US"/>
              <a:t>Your title: Title. </a:t>
            </a:r>
            <a:endParaRPr/>
          </a:p>
          <a:p>
            <a:pPr marL="0" lvl="0" indent="0" algn="l" rtl="0">
              <a:lnSpc>
                <a:spcPct val="100000"/>
              </a:lnSpc>
              <a:spcBef>
                <a:spcPts val="0"/>
              </a:spcBef>
              <a:spcAft>
                <a:spcPts val="0"/>
              </a:spcAft>
              <a:buClr>
                <a:schemeClr val="dk1"/>
              </a:buClr>
              <a:buSzPts val="1100"/>
              <a:buFont typeface="Arial"/>
              <a:buNone/>
            </a:pPr>
            <a:r>
              <a:rPr lang="en-US"/>
              <a:t>REFERRAL RESOURCES AND COMMUNICATION PATHWAYS</a:t>
            </a:r>
            <a:endParaRPr/>
          </a:p>
          <a:p>
            <a:pPr marL="0" lvl="0" indent="0" algn="l" rtl="0">
              <a:lnSpc>
                <a:spcPct val="100000"/>
              </a:lnSpc>
              <a:spcBef>
                <a:spcPts val="0"/>
              </a:spcBef>
              <a:spcAft>
                <a:spcPts val="0"/>
              </a:spcAft>
              <a:buClr>
                <a:schemeClr val="dk1"/>
              </a:buClr>
              <a:buSzPts val="1100"/>
              <a:buFont typeface="Arial"/>
              <a:buNone/>
            </a:pPr>
            <a:r>
              <a:rPr lang="en-US"/>
              <a:t>1.a. Do you have a set of referral resources (with communication pathways) to enhance services and supports for postpartum clients?</a:t>
            </a:r>
            <a:endParaRPr/>
          </a:p>
          <a:p>
            <a:pPr marL="0" lvl="0" indent="0" algn="l" rtl="0">
              <a:lnSpc>
                <a:spcPct val="100000"/>
              </a:lnSpc>
              <a:spcBef>
                <a:spcPts val="0"/>
              </a:spcBef>
              <a:spcAft>
                <a:spcPts val="0"/>
              </a:spcAft>
              <a:buClr>
                <a:schemeClr val="dk1"/>
              </a:buClr>
              <a:buSzPts val="1100"/>
              <a:buFont typeface="Arial"/>
              <a:buNone/>
            </a:pPr>
            <a:r>
              <a:rPr lang="en-US"/>
              <a:t>Enter Yes or No: No.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38"/>
          <p:cNvSpPr txBox="1">
            <a:spLocks noGrp="1"/>
          </p:cNvSpPr>
          <p:nvPr>
            <p:ph type="title"/>
          </p:nvPr>
        </p:nvSpPr>
        <p:spPr>
          <a:xfrm>
            <a:off x="457200" y="554007"/>
            <a:ext cx="54591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Additional resources</a:t>
            </a:r>
            <a:endParaRPr/>
          </a:p>
        </p:txBody>
      </p:sp>
      <p:sp>
        <p:nvSpPr>
          <p:cNvPr id="680" name="Google Shape;680;p38"/>
          <p:cNvSpPr txBox="1">
            <a:spLocks noGrp="1"/>
          </p:cNvSpPr>
          <p:nvPr>
            <p:ph type="body" idx="1"/>
          </p:nvPr>
        </p:nvSpPr>
        <p:spPr>
          <a:xfrm>
            <a:off x="576468" y="1552864"/>
            <a:ext cx="7402513" cy="3194063"/>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rgbClr val="434343"/>
              </a:buClr>
              <a:buSzPts val="1800"/>
              <a:buChar char="●"/>
            </a:pPr>
            <a:r>
              <a:rPr lang="en-US" sz="1800" b="0" u="sng">
                <a:solidFill>
                  <a:schemeClr val="hlink"/>
                </a:solidFill>
                <a:hlinkClick r:id="rId3"/>
              </a:rPr>
              <a:t>High Impact Practice Sets (HIPS) for Outpatient Settings Series</a:t>
            </a:r>
            <a:r>
              <a:rPr lang="en-US" sz="1800" b="0"/>
              <a:t> [Mental Health] (RHNTC)</a:t>
            </a:r>
            <a:endParaRPr/>
          </a:p>
          <a:p>
            <a:pPr marL="457200" lvl="0" indent="-342900" algn="l" rtl="0">
              <a:lnSpc>
                <a:spcPct val="100000"/>
              </a:lnSpc>
              <a:spcBef>
                <a:spcPts val="1000"/>
              </a:spcBef>
              <a:spcAft>
                <a:spcPts val="0"/>
              </a:spcAft>
              <a:buClr>
                <a:srgbClr val="434343"/>
              </a:buClr>
              <a:buSzPts val="1800"/>
              <a:buChar char="●"/>
            </a:pPr>
            <a:r>
              <a:rPr lang="en-US" sz="1800" b="0" u="sng">
                <a:solidFill>
                  <a:schemeClr val="hlink"/>
                </a:solidFill>
                <a:hlinkClick r:id="rId4"/>
              </a:rPr>
              <a:t>A Growth and Learning Mindset for Psychological Safety Video</a:t>
            </a:r>
            <a:r>
              <a:rPr lang="en-US" sz="1800" b="0"/>
              <a:t> (RHNTC)</a:t>
            </a:r>
            <a:endParaRPr/>
          </a:p>
          <a:p>
            <a:pPr marL="457200" lvl="0" indent="-342900" algn="l" rtl="0">
              <a:lnSpc>
                <a:spcPct val="100000"/>
              </a:lnSpc>
              <a:spcBef>
                <a:spcPts val="1000"/>
              </a:spcBef>
              <a:spcAft>
                <a:spcPts val="0"/>
              </a:spcAft>
              <a:buClr>
                <a:srgbClr val="434343"/>
              </a:buClr>
              <a:buSzPts val="1800"/>
              <a:buChar char="●"/>
            </a:pPr>
            <a:r>
              <a:rPr lang="en-US" sz="1800" b="0" u="sng">
                <a:solidFill>
                  <a:schemeClr val="hlink"/>
                </a:solidFill>
                <a:hlinkClick r:id="rId5"/>
              </a:rPr>
              <a:t>Recognize Postpartum Warning Signs Poster</a:t>
            </a:r>
            <a:r>
              <a:rPr lang="en-US" sz="1800" b="0"/>
              <a:t> (RHNTC)</a:t>
            </a:r>
            <a:endParaRPr/>
          </a:p>
          <a:p>
            <a:pPr marL="914400" lvl="1" indent="-342900" algn="l" rtl="0">
              <a:lnSpc>
                <a:spcPct val="100000"/>
              </a:lnSpc>
              <a:spcBef>
                <a:spcPts val="1000"/>
              </a:spcBef>
              <a:spcAft>
                <a:spcPts val="0"/>
              </a:spcAft>
              <a:buSzPts val="1800"/>
              <a:buChar char="○"/>
            </a:pPr>
            <a:r>
              <a:rPr lang="en-US" sz="1800" u="sng">
                <a:solidFill>
                  <a:schemeClr val="hlink"/>
                </a:solidFill>
                <a:hlinkClick r:id="rId6"/>
              </a:rPr>
              <a:t>Reconoce los signos de advertencia del posparto, póster</a:t>
            </a:r>
            <a:endParaRPr sz="1800"/>
          </a:p>
          <a:p>
            <a:pPr marL="457200" lvl="0" indent="-342900" algn="l" rtl="0">
              <a:lnSpc>
                <a:spcPct val="100000"/>
              </a:lnSpc>
              <a:spcBef>
                <a:spcPts val="1000"/>
              </a:spcBef>
              <a:spcAft>
                <a:spcPts val="0"/>
              </a:spcAft>
              <a:buClr>
                <a:srgbClr val="434343"/>
              </a:buClr>
              <a:buSzPts val="1800"/>
              <a:buChar char="●"/>
            </a:pPr>
            <a:r>
              <a:rPr lang="en-US" sz="1800" b="0" u="sng">
                <a:solidFill>
                  <a:srgbClr val="20627C"/>
                </a:solidFill>
                <a:hlinkClick r:id="rId7">
                  <a:extLst>
                    <a:ext uri="{A12FA001-AC4F-418D-AE19-62706E023703}">
                      <ahyp:hlinkClr xmlns:ahyp="http://schemas.microsoft.com/office/drawing/2018/hyperlinkcolor" val="tx"/>
                    </a:ext>
                  </a:extLst>
                </a:hlinkClick>
              </a:rPr>
              <a:t>CDC HEAR HER Campaign</a:t>
            </a:r>
            <a:endParaRPr sz="1800" b="0">
              <a:solidFill>
                <a:srgbClr val="20627C"/>
              </a:solidFill>
            </a:endParaRPr>
          </a:p>
          <a:p>
            <a:pPr marL="457200" lvl="0" indent="-342900" algn="l" rtl="0">
              <a:lnSpc>
                <a:spcPct val="100000"/>
              </a:lnSpc>
              <a:spcBef>
                <a:spcPts val="1000"/>
              </a:spcBef>
              <a:spcAft>
                <a:spcPts val="0"/>
              </a:spcAft>
              <a:buClr>
                <a:srgbClr val="434343"/>
              </a:buClr>
              <a:buSzPts val="1800"/>
              <a:buChar char="●"/>
            </a:pPr>
            <a:r>
              <a:rPr lang="en-US" sz="1800" b="0" u="sng">
                <a:solidFill>
                  <a:schemeClr val="hlink"/>
                </a:solidFill>
                <a:hlinkClick r:id="rId8"/>
              </a:rPr>
              <a:t>The National Maternal Mental Health Hotline</a:t>
            </a:r>
            <a:endParaRPr sz="1800" b="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39"/>
          <p:cNvSpPr txBox="1">
            <a:spLocks noGrp="1"/>
          </p:cNvSpPr>
          <p:nvPr>
            <p:ph type="title"/>
          </p:nvPr>
        </p:nvSpPr>
        <p:spPr>
          <a:xfrm>
            <a:off x="1358550" y="2209777"/>
            <a:ext cx="6426900" cy="1403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a:t>What’s one thing you’ll do—</a:t>
            </a:r>
            <a:br>
              <a:rPr lang="en-US"/>
            </a:br>
            <a:r>
              <a:rPr lang="en-US"/>
              <a:t>or do differently—as a result of </a:t>
            </a:r>
            <a:br>
              <a:rPr lang="en-US"/>
            </a:br>
            <a:r>
              <a:rPr lang="en-US"/>
              <a:t>this discussion?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41"/>
          <p:cNvSpPr txBox="1">
            <a:spLocks noGrp="1"/>
          </p:cNvSpPr>
          <p:nvPr>
            <p:ph type="title"/>
          </p:nvPr>
        </p:nvSpPr>
        <p:spPr>
          <a:xfrm>
            <a:off x="2034115" y="1489231"/>
            <a:ext cx="5071350" cy="116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a:t>Q&amp;A:</a:t>
            </a:r>
            <a:endParaRPr/>
          </a:p>
        </p:txBody>
      </p:sp>
      <p:sp>
        <p:nvSpPr>
          <p:cNvPr id="691" name="Google Shape;691;p41"/>
          <p:cNvSpPr txBox="1">
            <a:spLocks noGrp="1"/>
          </p:cNvSpPr>
          <p:nvPr>
            <p:ph type="body" idx="1"/>
          </p:nvPr>
        </p:nvSpPr>
        <p:spPr>
          <a:xfrm>
            <a:off x="2079625" y="2616543"/>
            <a:ext cx="4979988" cy="523199"/>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a:t>What questions do you have for us?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42"/>
          <p:cNvSpPr txBox="1">
            <a:spLocks noGrp="1"/>
          </p:cNvSpPr>
          <p:nvPr>
            <p:ph type="title"/>
          </p:nvPr>
        </p:nvSpPr>
        <p:spPr>
          <a:xfrm>
            <a:off x="1388401" y="1492422"/>
            <a:ext cx="6367200" cy="141360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a:t>Stay in Touch!</a:t>
            </a:r>
            <a:endParaRPr/>
          </a:p>
        </p:txBody>
      </p:sp>
      <p:sp>
        <p:nvSpPr>
          <p:cNvPr id="697" name="Google Shape;697;p42"/>
          <p:cNvSpPr txBox="1">
            <a:spLocks noGrp="1"/>
          </p:cNvSpPr>
          <p:nvPr>
            <p:ph type="body" idx="1"/>
          </p:nvPr>
        </p:nvSpPr>
        <p:spPr>
          <a:xfrm>
            <a:off x="482188" y="3781262"/>
            <a:ext cx="1668876" cy="86518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1200" b="1">
                <a:solidFill>
                  <a:schemeClr val="dk2"/>
                </a:solidFill>
              </a:rPr>
              <a:t>Subscribe</a:t>
            </a:r>
            <a:r>
              <a:rPr lang="en-US">
                <a:solidFill>
                  <a:schemeClr val="dk2"/>
                </a:solidFill>
              </a:rPr>
              <a:t> </a:t>
            </a:r>
            <a:r>
              <a:rPr lang="en-US" sz="1200">
                <a:solidFill>
                  <a:schemeClr val="dk2"/>
                </a:solidFill>
              </a:rPr>
              <a:t>to the RHNTC Monthly eNewsletter at </a:t>
            </a:r>
            <a:r>
              <a:rPr lang="en-US" sz="1200" u="sng">
                <a:solidFill>
                  <a:schemeClr val="dk1"/>
                </a:solidFill>
                <a:hlinkClick r:id="rId3">
                  <a:extLst>
                    <a:ext uri="{A12FA001-AC4F-418D-AE19-62706E023703}">
                      <ahyp:hlinkClr xmlns:ahyp="http://schemas.microsoft.com/office/drawing/2018/hyperlinkcolor" val="tx"/>
                    </a:ext>
                  </a:extLst>
                </a:hlinkClick>
              </a:rPr>
              <a:t>rhntc.org/enewsletter</a:t>
            </a:r>
            <a:endParaRPr sz="1200">
              <a:solidFill>
                <a:schemeClr val="dk2"/>
              </a:solidFill>
            </a:endParaRPr>
          </a:p>
        </p:txBody>
      </p:sp>
      <p:sp>
        <p:nvSpPr>
          <p:cNvPr id="698" name="Google Shape;698;p42"/>
          <p:cNvSpPr txBox="1">
            <a:spLocks noGrp="1"/>
          </p:cNvSpPr>
          <p:nvPr>
            <p:ph type="body" idx="2"/>
          </p:nvPr>
        </p:nvSpPr>
        <p:spPr>
          <a:xfrm>
            <a:off x="2476500" y="3804911"/>
            <a:ext cx="1081088" cy="49688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1200" b="1">
                <a:solidFill>
                  <a:schemeClr val="dk2"/>
                </a:solidFill>
              </a:rPr>
              <a:t>Contact us </a:t>
            </a:r>
            <a:r>
              <a:rPr lang="en-US" sz="1200">
                <a:solidFill>
                  <a:schemeClr val="dk2"/>
                </a:solidFill>
              </a:rPr>
              <a:t>on rhntc.org</a:t>
            </a:r>
            <a:endParaRPr/>
          </a:p>
        </p:txBody>
      </p:sp>
      <p:sp>
        <p:nvSpPr>
          <p:cNvPr id="699" name="Google Shape;699;p42"/>
          <p:cNvSpPr txBox="1">
            <a:spLocks noGrp="1"/>
          </p:cNvSpPr>
          <p:nvPr>
            <p:ph type="body" idx="3"/>
          </p:nvPr>
        </p:nvSpPr>
        <p:spPr>
          <a:xfrm>
            <a:off x="3883025" y="3804911"/>
            <a:ext cx="1200150" cy="863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1200" b="1">
                <a:solidFill>
                  <a:schemeClr val="dk2"/>
                </a:solidFill>
              </a:rPr>
              <a:t>Sign up </a:t>
            </a:r>
            <a:r>
              <a:rPr lang="en-US" sz="1200">
                <a:solidFill>
                  <a:schemeClr val="dk2"/>
                </a:solidFill>
              </a:rPr>
              <a:t>for an account on rhntc.org</a:t>
            </a:r>
            <a:endParaRPr sz="1200" b="1">
              <a:solidFill>
                <a:schemeClr val="dk2"/>
              </a:solidFill>
            </a:endParaRPr>
          </a:p>
        </p:txBody>
      </p:sp>
      <p:sp>
        <p:nvSpPr>
          <p:cNvPr id="700" name="Google Shape;700;p42"/>
          <p:cNvSpPr txBox="1">
            <a:spLocks noGrp="1"/>
          </p:cNvSpPr>
          <p:nvPr>
            <p:ph type="body" idx="4"/>
          </p:nvPr>
        </p:nvSpPr>
        <p:spPr>
          <a:xfrm>
            <a:off x="5475288" y="3804911"/>
            <a:ext cx="1076408" cy="49688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1200" b="1">
                <a:solidFill>
                  <a:schemeClr val="dk2"/>
                </a:solidFill>
              </a:rPr>
              <a:t>Follow us </a:t>
            </a:r>
            <a:r>
              <a:rPr lang="en-US" sz="1200">
                <a:solidFill>
                  <a:schemeClr val="dk2"/>
                </a:solidFill>
              </a:rPr>
              <a:t>on LinkedIn</a:t>
            </a:r>
            <a:endParaRPr/>
          </a:p>
        </p:txBody>
      </p:sp>
      <p:sp>
        <p:nvSpPr>
          <p:cNvPr id="701" name="Google Shape;701;p42"/>
          <p:cNvSpPr txBox="1">
            <a:spLocks noGrp="1"/>
          </p:cNvSpPr>
          <p:nvPr>
            <p:ph type="body" idx="5"/>
          </p:nvPr>
        </p:nvSpPr>
        <p:spPr>
          <a:xfrm>
            <a:off x="6942083" y="3830311"/>
            <a:ext cx="1409700" cy="49688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1200" b="1">
                <a:solidFill>
                  <a:schemeClr val="dk2"/>
                </a:solidFill>
              </a:rPr>
              <a:t>Follow us </a:t>
            </a:r>
            <a:r>
              <a:rPr lang="en-US" sz="1200">
                <a:solidFill>
                  <a:schemeClr val="dk2"/>
                </a:solidFill>
              </a:rPr>
              <a:t>on X (Twitter) @rh_ntc</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7"/>
          <p:cNvSpPr txBox="1">
            <a:spLocks noGrp="1"/>
          </p:cNvSpPr>
          <p:nvPr>
            <p:ph type="title"/>
          </p:nvPr>
        </p:nvSpPr>
        <p:spPr>
          <a:xfrm>
            <a:off x="458700" y="553597"/>
            <a:ext cx="63567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Maternal mortality crisis (1 of 2)</a:t>
            </a:r>
            <a:endParaRPr/>
          </a:p>
        </p:txBody>
      </p:sp>
      <p:sp>
        <p:nvSpPr>
          <p:cNvPr id="487" name="Google Shape;487;p7"/>
          <p:cNvSpPr txBox="1">
            <a:spLocks noGrp="1"/>
          </p:cNvSpPr>
          <p:nvPr>
            <p:ph type="body" idx="1"/>
          </p:nvPr>
        </p:nvSpPr>
        <p:spPr>
          <a:xfrm>
            <a:off x="0" y="5164281"/>
            <a:ext cx="9144000" cy="6826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A line graph. The x-axis lists three increments: 1990, 2000, and 2015. The y-axis ranges from 0 to 25 in increments of 5. The U.S.A. line starts at (1990, 16.5), rises to (2000, 17), and ends at (26.4). 1990 and 2000 data is approximate. 2015 data of multiple countries is listed: Finland, 3.8; Denmark, 4.2; Italy, 4.2; Sweden, 4.4; Ireland, 4.7; Australia, 5.5; Spain, 5.6; Netherlands 6.7; Canada, 7.3; France, 7.8; Germany, 9; Portugal, 9; U.K., 9.2.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8"/>
          <p:cNvSpPr txBox="1">
            <a:spLocks noGrp="1"/>
          </p:cNvSpPr>
          <p:nvPr>
            <p:ph type="title"/>
          </p:nvPr>
        </p:nvSpPr>
        <p:spPr>
          <a:xfrm>
            <a:off x="458700" y="553601"/>
            <a:ext cx="7886700"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Maternal mortality crisis (2 of 2)</a:t>
            </a:r>
            <a:endParaRPr/>
          </a:p>
        </p:txBody>
      </p:sp>
      <p:sp>
        <p:nvSpPr>
          <p:cNvPr id="493" name="Google Shape;493;p8"/>
          <p:cNvSpPr txBox="1">
            <a:spLocks noGrp="1"/>
          </p:cNvSpPr>
          <p:nvPr>
            <p:ph type="body" idx="1"/>
          </p:nvPr>
        </p:nvSpPr>
        <p:spPr>
          <a:xfrm>
            <a:off x="0" y="5143500"/>
            <a:ext cx="9144000" cy="6969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A line graph. The x-axis spans from Jan 2019 to Sept 2023 in 8-month increments. The y-axis is labeled Deaths per 100,000 live births ranges from 0 to 120.0 in increments of 20. </a:t>
            </a:r>
            <a:endParaRPr/>
          </a:p>
          <a:p>
            <a:pPr marL="171450" lvl="0" indent="-171450" algn="l" rtl="0">
              <a:lnSpc>
                <a:spcPct val="100000"/>
              </a:lnSpc>
              <a:spcBef>
                <a:spcPts val="0"/>
              </a:spcBef>
              <a:spcAft>
                <a:spcPts val="0"/>
              </a:spcAft>
              <a:buClr>
                <a:schemeClr val="lt1"/>
              </a:buClr>
              <a:buSzPts val="1000"/>
              <a:buFont typeface="Arial"/>
              <a:buChar char="•"/>
            </a:pPr>
            <a:r>
              <a:rPr lang="en-US"/>
              <a:t>The Hispanic line begins at (Jan 2019, 10.2), rises to (Nov 2021, 28.5), and ends at (Sept 2023, 13.9).  </a:t>
            </a:r>
            <a:endParaRPr/>
          </a:p>
          <a:p>
            <a:pPr marL="171450" marR="0" lvl="0" indent="-171450" algn="l" rtl="0">
              <a:lnSpc>
                <a:spcPct val="100000"/>
              </a:lnSpc>
              <a:spcBef>
                <a:spcPts val="0"/>
              </a:spcBef>
              <a:spcAft>
                <a:spcPts val="0"/>
              </a:spcAft>
              <a:buClr>
                <a:schemeClr val="lt1"/>
              </a:buClr>
              <a:buSzPts val="1000"/>
              <a:buFont typeface="Arial"/>
              <a:buChar char="•"/>
            </a:pPr>
            <a:r>
              <a:rPr lang="en-US" sz="1000" b="0" i="0" u="none" strike="noStrike" cap="none">
                <a:solidFill>
                  <a:schemeClr val="lt1"/>
                </a:solidFill>
                <a:latin typeface="Arial"/>
                <a:ea typeface="Arial"/>
                <a:cs typeface="Arial"/>
                <a:sym typeface="Arial"/>
              </a:rPr>
              <a:t>The Asian, Non-Hispanic line begins at (Jan 2019, 13.8), rises to (Apr 2022, 19.8), and ends at (Sept 2023, 10.2). </a:t>
            </a:r>
            <a:endParaRPr/>
          </a:p>
          <a:p>
            <a:pPr marL="171450" marR="0" lvl="0" indent="-171450" algn="l" rtl="0">
              <a:lnSpc>
                <a:spcPct val="100000"/>
              </a:lnSpc>
              <a:spcBef>
                <a:spcPts val="0"/>
              </a:spcBef>
              <a:spcAft>
                <a:spcPts val="0"/>
              </a:spcAft>
              <a:buClr>
                <a:schemeClr val="lt1"/>
              </a:buClr>
              <a:buSzPts val="1000"/>
              <a:buFont typeface="Arial"/>
              <a:buChar char="•"/>
            </a:pPr>
            <a:r>
              <a:rPr lang="en-US" sz="1000" b="0" i="0" u="none" strike="noStrike" cap="none">
                <a:solidFill>
                  <a:schemeClr val="lt1"/>
                </a:solidFill>
                <a:latin typeface="Arial"/>
                <a:ea typeface="Arial"/>
                <a:cs typeface="Arial"/>
                <a:sym typeface="Arial"/>
              </a:rPr>
              <a:t>The White, Non-Hispanic line begins at (Jan 2019, 14.9), rises to (Feb 2022, 28.0), and ends at (Sept 2023, 15.4).  </a:t>
            </a:r>
            <a:endParaRPr/>
          </a:p>
          <a:p>
            <a:pPr marL="171450" marR="0" lvl="0" indent="-171450" algn="l" rtl="0">
              <a:lnSpc>
                <a:spcPct val="100000"/>
              </a:lnSpc>
              <a:spcBef>
                <a:spcPts val="0"/>
              </a:spcBef>
              <a:spcAft>
                <a:spcPts val="0"/>
              </a:spcAft>
              <a:buClr>
                <a:schemeClr val="lt1"/>
              </a:buClr>
              <a:buSzPts val="1000"/>
              <a:buFont typeface="Arial"/>
              <a:buChar char="•"/>
            </a:pPr>
            <a:r>
              <a:rPr lang="en-US" sz="1000" b="0" i="0" u="none" strike="noStrike" cap="none">
                <a:solidFill>
                  <a:schemeClr val="lt1"/>
                </a:solidFill>
                <a:latin typeface="Arial"/>
                <a:ea typeface="Arial"/>
                <a:cs typeface="Arial"/>
                <a:sym typeface="Arial"/>
              </a:rPr>
              <a:t>The Black, Non-Hispanic line begins at (Jan 2019, 40.1), rises to (Feb 2022, 72.7), and ends at (Sept 2023, 50.1).  </a:t>
            </a:r>
            <a:endParaRPr/>
          </a:p>
          <a:p>
            <a:pPr marL="171450" marR="0" lvl="0" indent="-171450" algn="l" rtl="0">
              <a:lnSpc>
                <a:spcPct val="100000"/>
              </a:lnSpc>
              <a:spcBef>
                <a:spcPts val="0"/>
              </a:spcBef>
              <a:spcAft>
                <a:spcPts val="0"/>
              </a:spcAft>
              <a:buClr>
                <a:schemeClr val="lt1"/>
              </a:buClr>
              <a:buSzPts val="1000"/>
              <a:buFont typeface="Arial"/>
              <a:buChar char="•"/>
            </a:pPr>
            <a:r>
              <a:rPr lang="en-US" sz="1000" b="0" i="0" u="none" strike="noStrike" cap="none">
                <a:solidFill>
                  <a:schemeClr val="lt1"/>
                </a:solidFill>
                <a:latin typeface="Arial"/>
                <a:ea typeface="Arial"/>
                <a:cs typeface="Arial"/>
                <a:sym typeface="Arial"/>
              </a:rPr>
              <a:t>The American Indian or Alaska Native, Non-Hispanic line begins at (July 2021, 80.2), rises to (Dec 2021, 118.7), and ends at (Aug 2022, 77.6).  </a:t>
            </a:r>
            <a:endParaRPr/>
          </a:p>
          <a:p>
            <a:pPr marL="0" lvl="0" indent="0" algn="l" rtl="0">
              <a:lnSpc>
                <a:spcPct val="100000"/>
              </a:lnSpc>
              <a:spcBef>
                <a:spcPts val="0"/>
              </a:spcBef>
              <a:spcAft>
                <a:spcPts val="0"/>
              </a:spcAft>
              <a:buNone/>
            </a:pPr>
            <a:r>
              <a:rPr lang="en-US"/>
              <a:t>Source: </a:t>
            </a:r>
            <a:r>
              <a:rPr lang="en-US" u="sng">
                <a:solidFill>
                  <a:schemeClr val="hlink"/>
                </a:solidFill>
                <a:hlinkClick r:id="rId3"/>
              </a:rPr>
              <a:t>https://www.cdc.gov/nchs/nvss/vsrr/provisional-maternal-deaths-rates.htm</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9"/>
          <p:cNvSpPr txBox="1">
            <a:spLocks noGrp="1"/>
          </p:cNvSpPr>
          <p:nvPr>
            <p:ph type="title"/>
          </p:nvPr>
        </p:nvSpPr>
        <p:spPr>
          <a:xfrm>
            <a:off x="457199" y="388057"/>
            <a:ext cx="6117021"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Why is strengthening care for postpartum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clients</a:t>
            </a:r>
            <a:r>
              <a:rPr lang="en-US"/>
              <a:t> important?</a:t>
            </a:r>
            <a:endParaRPr/>
          </a:p>
        </p:txBody>
      </p:sp>
      <p:sp>
        <p:nvSpPr>
          <p:cNvPr id="499" name="Google Shape;499;p9"/>
          <p:cNvSpPr txBox="1">
            <a:spLocks noGrp="1"/>
          </p:cNvSpPr>
          <p:nvPr>
            <p:ph type="body" idx="1"/>
          </p:nvPr>
        </p:nvSpPr>
        <p:spPr>
          <a:xfrm>
            <a:off x="457201" y="1740617"/>
            <a:ext cx="6771290" cy="2784091"/>
          </a:xfrm>
          <a:prstGeom prst="rect">
            <a:avLst/>
          </a:prstGeom>
          <a:noFill/>
          <a:ln>
            <a:noFill/>
          </a:ln>
        </p:spPr>
        <p:txBody>
          <a:bodyPr spcFirstLastPara="1" wrap="square" lIns="91425" tIns="45700" rIns="91425" bIns="45700" anchor="t" anchorCtr="0">
            <a:noAutofit/>
          </a:bodyPr>
          <a:lstStyle/>
          <a:p>
            <a:pPr marL="457200" lvl="0" indent="-336550" algn="l" rtl="0">
              <a:lnSpc>
                <a:spcPct val="100000"/>
              </a:lnSpc>
              <a:spcBef>
                <a:spcPts val="0"/>
              </a:spcBef>
              <a:spcAft>
                <a:spcPts val="0"/>
              </a:spcAft>
              <a:buClr>
                <a:schemeClr val="dk2"/>
              </a:buClr>
              <a:buSzPts val="1700"/>
              <a:buFont typeface="Arial"/>
              <a:buChar char="●"/>
            </a:pPr>
            <a:r>
              <a:rPr lang="en-US" sz="1700" b="0"/>
              <a:t>Difference in health outcomes persist for pregnant and postpartum </a:t>
            </a:r>
            <a:r>
              <a:rPr lang="en-US" sz="1700" b="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clients</a:t>
            </a:r>
            <a:r>
              <a:rPr lang="en-US" sz="1700" b="0"/>
              <a:t> across populations.</a:t>
            </a:r>
            <a:endParaRPr/>
          </a:p>
          <a:p>
            <a:pPr marL="457200" lvl="0" indent="-336550" algn="l" rtl="0">
              <a:lnSpc>
                <a:spcPct val="100000"/>
              </a:lnSpc>
              <a:spcBef>
                <a:spcPts val="1000"/>
              </a:spcBef>
              <a:spcAft>
                <a:spcPts val="0"/>
              </a:spcAft>
              <a:buClr>
                <a:schemeClr val="dk2"/>
              </a:buClr>
              <a:buSzPts val="1700"/>
              <a:buFont typeface="Arial"/>
              <a:buChar char="●"/>
            </a:pPr>
            <a:r>
              <a:rPr lang="en-US" sz="1700" b="0"/>
              <a:t>More than half of all pregnancy-related deaths occur one week to one year after pregnancy.</a:t>
            </a:r>
            <a:endParaRPr/>
          </a:p>
          <a:p>
            <a:pPr marL="457200" lvl="0" indent="-336550" algn="l" rtl="0">
              <a:lnSpc>
                <a:spcPct val="100000"/>
              </a:lnSpc>
              <a:spcBef>
                <a:spcPts val="1000"/>
              </a:spcBef>
              <a:spcAft>
                <a:spcPts val="0"/>
              </a:spcAft>
              <a:buClr>
                <a:schemeClr val="dk2"/>
              </a:buClr>
              <a:buSzPts val="1700"/>
              <a:buFont typeface="Arial"/>
              <a:buChar char="●"/>
            </a:pPr>
            <a:r>
              <a:rPr lang="en-US" sz="1700" b="0"/>
              <a:t>84% of pregnancy-related deaths are deemed preventable.</a:t>
            </a:r>
            <a:endParaRPr/>
          </a:p>
          <a:p>
            <a:pPr marL="457200" lvl="0" indent="-336550" algn="l" rtl="0">
              <a:lnSpc>
                <a:spcPct val="100000"/>
              </a:lnSpc>
              <a:spcBef>
                <a:spcPts val="1000"/>
              </a:spcBef>
              <a:spcAft>
                <a:spcPts val="0"/>
              </a:spcAft>
              <a:buClr>
                <a:schemeClr val="dk2"/>
              </a:buClr>
              <a:buSzPts val="1700"/>
              <a:buFont typeface="Arial"/>
              <a:buChar char="●"/>
            </a:pPr>
            <a:r>
              <a:rPr lang="en-US" sz="1700" b="0"/>
              <a:t>Up to 40% of postpartum women do not attend a routine postpartum visit, and few receive all recommended elements of postpartum care.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0"/>
          <p:cNvSpPr txBox="1">
            <a:spLocks noGrp="1"/>
          </p:cNvSpPr>
          <p:nvPr>
            <p:ph type="title"/>
          </p:nvPr>
        </p:nvSpPr>
        <p:spPr>
          <a:xfrm>
            <a:off x="427168" y="387270"/>
            <a:ext cx="4825316" cy="618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Timing of </a:t>
            </a:r>
            <a:br>
              <a:rPr lang="en-US"/>
            </a:br>
            <a:r>
              <a:rPr lang="en-US"/>
              <a:t>pregnancy-related deaths</a:t>
            </a:r>
            <a:endParaRPr/>
          </a:p>
        </p:txBody>
      </p:sp>
      <p:pic>
        <p:nvPicPr>
          <p:cNvPr id="505" name="Google Shape;505;p10" descr="A timeline. &#10;Data: While Pregnant, 22%; Day of delivery, 13%; 1-6 days after end of pregnancy, 12%; 7-42 days after end of pregnancy, 23%;  43 days to 1 year after end of pregnancy, 30%. &#10;Text: 53% occurred 1 week to 1 year  after the end of pregnancy. "/>
          <p:cNvPicPr preferRelativeResize="0">
            <a:picLocks noGrp="1"/>
          </p:cNvPicPr>
          <p:nvPr>
            <p:ph type="pic" idx="2"/>
          </p:nvPr>
        </p:nvPicPr>
        <p:blipFill rotWithShape="1">
          <a:blip r:embed="rId3">
            <a:alphaModFix/>
          </a:blip>
          <a:srcRect t="2026" b="2025"/>
          <a:stretch/>
        </p:blipFill>
        <p:spPr>
          <a:xfrm>
            <a:off x="768350" y="1657350"/>
            <a:ext cx="7593013" cy="2528888"/>
          </a:xfrm>
          <a:prstGeom prst="rect">
            <a:avLst/>
          </a:prstGeom>
          <a:noFill/>
          <a:ln>
            <a:noFill/>
          </a:ln>
        </p:spPr>
      </p:pic>
      <p:sp>
        <p:nvSpPr>
          <p:cNvPr id="506" name="Google Shape;506;p10"/>
          <p:cNvSpPr txBox="1">
            <a:spLocks noGrp="1"/>
          </p:cNvSpPr>
          <p:nvPr>
            <p:ph type="body" idx="1"/>
          </p:nvPr>
        </p:nvSpPr>
        <p:spPr>
          <a:xfrm>
            <a:off x="573088" y="4481132"/>
            <a:ext cx="5230812" cy="652844"/>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0"/>
              </a:spcBef>
              <a:spcAft>
                <a:spcPts val="0"/>
              </a:spcAft>
              <a:buNone/>
            </a:pPr>
            <a:r>
              <a:rPr lang="en-US"/>
              <a:t>Timing was missing (n=2) or unknown (n=14) for 16 (1.6%) pregnancy-related deaths.  </a:t>
            </a:r>
            <a:r>
              <a:rPr lang="en-US" u="sng">
                <a:solidFill>
                  <a:schemeClr val="hlink"/>
                </a:solidFill>
                <a:hlinkClick r:id="rId4"/>
              </a:rPr>
              <a:t>https://www.cdc.gov/reproductivehealth/maternal-mortality/erase-mm/data-mmrc.html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11"/>
          <p:cNvSpPr txBox="1">
            <a:spLocks noGrp="1"/>
          </p:cNvSpPr>
          <p:nvPr>
            <p:ph type="title"/>
          </p:nvPr>
        </p:nvSpPr>
        <p:spPr>
          <a:xfrm>
            <a:off x="433550" y="388059"/>
            <a:ext cx="6164317" cy="6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The postpartum period presents an important opportunity</a:t>
            </a:r>
            <a:endParaRPr/>
          </a:p>
        </p:txBody>
      </p:sp>
      <p:sp>
        <p:nvSpPr>
          <p:cNvPr id="512" name="Google Shape;512;p11"/>
          <p:cNvSpPr txBox="1">
            <a:spLocks noGrp="1"/>
          </p:cNvSpPr>
          <p:nvPr>
            <p:ph type="body" idx="1"/>
          </p:nvPr>
        </p:nvSpPr>
        <p:spPr>
          <a:xfrm>
            <a:off x="457199" y="1788978"/>
            <a:ext cx="7402513" cy="189334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chemeClr val="dk2"/>
              </a:buClr>
              <a:buSzPts val="1800"/>
              <a:buFont typeface="Arial"/>
              <a:buChar char="●"/>
            </a:pPr>
            <a:r>
              <a:rPr lang="en-US" sz="1800" b="0"/>
              <a:t>Postpartum is a time of increased patient motivation, engagement, and access to insurance.</a:t>
            </a:r>
            <a:endParaRPr/>
          </a:p>
          <a:p>
            <a:pPr marL="457200" lvl="0" indent="-342900" algn="l" rtl="0">
              <a:lnSpc>
                <a:spcPct val="100000"/>
              </a:lnSpc>
              <a:spcBef>
                <a:spcPts val="2200"/>
              </a:spcBef>
              <a:spcAft>
                <a:spcPts val="0"/>
              </a:spcAft>
              <a:buClr>
                <a:schemeClr val="dk2"/>
              </a:buClr>
              <a:buSzPts val="1800"/>
              <a:buFont typeface="Arial"/>
              <a:buChar char="●"/>
            </a:pPr>
            <a:r>
              <a:rPr lang="en-US" sz="1800" b="0"/>
              <a:t>Intervention in the postpartum period can contribute to long-lasting maternal health and family benefits.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12"/>
          <p:cNvSpPr txBox="1">
            <a:spLocks noGrp="1"/>
          </p:cNvSpPr>
          <p:nvPr>
            <p:ph type="title"/>
          </p:nvPr>
        </p:nvSpPr>
        <p:spPr>
          <a:xfrm>
            <a:off x="453350" y="1060252"/>
            <a:ext cx="3831900" cy="1403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r>
              <a:rPr lang="en-US"/>
              <a:t>Jessica Eslinger</a:t>
            </a:r>
            <a:endParaRPr/>
          </a:p>
        </p:txBody>
      </p:sp>
      <p:sp>
        <p:nvSpPr>
          <p:cNvPr id="518" name="Google Shape;518;p12"/>
          <p:cNvSpPr txBox="1">
            <a:spLocks noGrp="1"/>
          </p:cNvSpPr>
          <p:nvPr>
            <p:ph type="body" idx="1"/>
          </p:nvPr>
        </p:nvSpPr>
        <p:spPr>
          <a:xfrm>
            <a:off x="454025" y="3009628"/>
            <a:ext cx="4189413" cy="17208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Patient Advocate</a:t>
            </a:r>
            <a:endParaRPr/>
          </a:p>
        </p:txBody>
      </p:sp>
    </p:spTree>
  </p:cSld>
  <p:clrMapOvr>
    <a:masterClrMapping/>
  </p:clrMapOvr>
</p:sld>
</file>

<file path=ppt/theme/theme1.xml><?xml version="1.0" encoding="utf-8"?>
<a:theme xmlns:a="http://schemas.openxmlformats.org/drawingml/2006/main" name="2024 RHNTC Presentation Template">
  <a:themeElements>
    <a:clrScheme name="Simple Light">
      <a:dk1>
        <a:srgbClr val="20627C"/>
      </a:dk1>
      <a:lt1>
        <a:srgbClr val="FFFFFF"/>
      </a:lt1>
      <a:dk2>
        <a:srgbClr val="434343"/>
      </a:dk2>
      <a:lt2>
        <a:srgbClr val="101343"/>
      </a:lt2>
      <a:accent1>
        <a:srgbClr val="0C8C9D"/>
      </a:accent1>
      <a:accent2>
        <a:srgbClr val="9D1F60"/>
      </a:accent2>
      <a:accent3>
        <a:srgbClr val="C64B9B"/>
      </a:accent3>
      <a:accent4>
        <a:srgbClr val="FBB040"/>
      </a:accent4>
      <a:accent5>
        <a:srgbClr val="F05559"/>
      </a:accent5>
      <a:accent6>
        <a:srgbClr val="F3724F"/>
      </a:accent6>
      <a:hlink>
        <a:srgbClr val="2062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24 RHNTC Presentation Template">
  <a:themeElements>
    <a:clrScheme name="Simple Light">
      <a:dk1>
        <a:srgbClr val="20627C"/>
      </a:dk1>
      <a:lt1>
        <a:srgbClr val="FFFFFF"/>
      </a:lt1>
      <a:dk2>
        <a:srgbClr val="434343"/>
      </a:dk2>
      <a:lt2>
        <a:srgbClr val="101343"/>
      </a:lt2>
      <a:accent1>
        <a:srgbClr val="0C8C9D"/>
      </a:accent1>
      <a:accent2>
        <a:srgbClr val="9D1F60"/>
      </a:accent2>
      <a:accent3>
        <a:srgbClr val="C64B9B"/>
      </a:accent3>
      <a:accent4>
        <a:srgbClr val="FBB040"/>
      </a:accent4>
      <a:accent5>
        <a:srgbClr val="F05559"/>
      </a:accent5>
      <a:accent6>
        <a:srgbClr val="F3724F"/>
      </a:accent6>
      <a:hlink>
        <a:srgbClr val="2062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10026</Words>
  <Application>Microsoft Office PowerPoint</Application>
  <PresentationFormat>On-screen Show (16:9)</PresentationFormat>
  <Paragraphs>252</Paragraphs>
  <Slides>37</Slides>
  <Notes>37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Open Sans</vt:lpstr>
      <vt:lpstr>Arial</vt:lpstr>
      <vt:lpstr>Times New Roman</vt:lpstr>
      <vt:lpstr>Calibri</vt:lpstr>
      <vt:lpstr>Open Sans Light</vt:lpstr>
      <vt:lpstr>Lato</vt:lpstr>
      <vt:lpstr>2024 RHNTC Presentation Template</vt:lpstr>
      <vt:lpstr>2024 RHNTC Presentation Template</vt:lpstr>
      <vt:lpstr>Enhance Postpartum Services to Improve Maternal Health: High Impact Practice Set (HIPS) for Outpatient Settings</vt:lpstr>
      <vt:lpstr>Meet your speakers</vt:lpstr>
      <vt:lpstr>Objectives</vt:lpstr>
      <vt:lpstr>Maternal mortality crisis (1 of 2)</vt:lpstr>
      <vt:lpstr>Maternal mortality crisis (2 of 2)</vt:lpstr>
      <vt:lpstr>Why is strengthening care for postpartum clients important?</vt:lpstr>
      <vt:lpstr>Timing of  pregnancy-related deaths</vt:lpstr>
      <vt:lpstr>The postpartum period presents an important opportunity</vt:lpstr>
      <vt:lpstr>Jessica Eslinger</vt:lpstr>
      <vt:lpstr>My story</vt:lpstr>
      <vt:lpstr>What questions can we ask?</vt:lpstr>
      <vt:lpstr>Working together as a health care group &amp;  resources</vt:lpstr>
      <vt:lpstr>Stop, listen,  and ask</vt:lpstr>
      <vt:lpstr>Why focus on postpartum care in the SRH setting?</vt:lpstr>
      <vt:lpstr>AIM Patient Safety Bundles and  RHNTC High Impact Practice Sets (HIPS)</vt:lpstr>
      <vt:lpstr>High Impact Practice Sets (HIPS) </vt:lpstr>
      <vt:lpstr>The 5 Rs</vt:lpstr>
      <vt:lpstr>READINESS (1 of 2)</vt:lpstr>
      <vt:lpstr>Find and use community resources</vt:lpstr>
      <vt:lpstr>READINESS (2 of 2)</vt:lpstr>
      <vt:lpstr>RECOGNITION &amp; PREVENTION (1 of 3)</vt:lpstr>
      <vt:lpstr>RECOGNITION &amp; PREVENTION (2 of 3)</vt:lpstr>
      <vt:lpstr>Why is pregnancy status within the last year important?</vt:lpstr>
      <vt:lpstr>RECOGNITION &amp; PREVENTION (3 of 3)</vt:lpstr>
      <vt:lpstr>Health-related social needs screening: beyond the “big five” </vt:lpstr>
      <vt:lpstr>RESPONSE (1 of 2)</vt:lpstr>
      <vt:lpstr>RESPONSE (2 of 2)</vt:lpstr>
      <vt:lpstr>REPORTING &amp;  SYSTEMS LEARNING</vt:lpstr>
      <vt:lpstr>Create a culture of safety</vt:lpstr>
      <vt:lpstr>RESPECTFUL, SUPPORTIVE, CLIENT-CENTERED CARE</vt:lpstr>
      <vt:lpstr>Resources</vt:lpstr>
      <vt:lpstr>HIPS job aid</vt:lpstr>
      <vt:lpstr>HIPS measurement tool </vt:lpstr>
      <vt:lpstr>Additional resources</vt:lpstr>
      <vt:lpstr>What’s one thing you’ll do— or do differently—as a result of  this discussion?</vt:lpstr>
      <vt:lpstr>Q&amp;A:</vt:lpstr>
      <vt:lpstr>Stay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Enhance Postpartum Services to Improve Maternal Health: High Impact Practice Set (HIPS) for Outpatient Settings</dc:title>
  <dc:creator>Sydney Pelley</dc:creator>
  <cp:lastModifiedBy>Jessie Daigneault</cp:lastModifiedBy>
  <cp:revision>1</cp:revision>
  <dcterms:modified xsi:type="dcterms:W3CDTF">2025-04-25T20:27:09Z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0x010100C3C5173460500B4E95D6E746241C127C</vt:lpwstr>
  </property>
</Properties>
</file>